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4"/>
  </p:sldMasterIdLst>
  <p:sldIdLst>
    <p:sldId id="256" r:id="rId5"/>
    <p:sldId id="295" r:id="rId6"/>
    <p:sldId id="257" r:id="rId7"/>
    <p:sldId id="258" r:id="rId8"/>
    <p:sldId id="276" r:id="rId9"/>
    <p:sldId id="280" r:id="rId10"/>
    <p:sldId id="259" r:id="rId11"/>
    <p:sldId id="272" r:id="rId12"/>
    <p:sldId id="273" r:id="rId13"/>
    <p:sldId id="274" r:id="rId14"/>
    <p:sldId id="260" r:id="rId15"/>
    <p:sldId id="314" r:id="rId16"/>
    <p:sldId id="315" r:id="rId17"/>
    <p:sldId id="316" r:id="rId18"/>
    <p:sldId id="317" r:id="rId19"/>
    <p:sldId id="325" r:id="rId20"/>
    <p:sldId id="326" r:id="rId21"/>
    <p:sldId id="287" r:id="rId22"/>
    <p:sldId id="291" r:id="rId23"/>
    <p:sldId id="288" r:id="rId24"/>
    <p:sldId id="307" r:id="rId25"/>
    <p:sldId id="305" r:id="rId26"/>
    <p:sldId id="306" r:id="rId27"/>
    <p:sldId id="281" r:id="rId28"/>
    <p:sldId id="294" r:id="rId29"/>
    <p:sldId id="285" r:id="rId30"/>
    <p:sldId id="286" r:id="rId31"/>
    <p:sldId id="284" r:id="rId32"/>
    <p:sldId id="283" r:id="rId33"/>
    <p:sldId id="318" r:id="rId34"/>
    <p:sldId id="323" r:id="rId35"/>
    <p:sldId id="322" r:id="rId36"/>
    <p:sldId id="321" r:id="rId37"/>
    <p:sldId id="320" r:id="rId38"/>
    <p:sldId id="324" r:id="rId39"/>
    <p:sldId id="296" r:id="rId40"/>
    <p:sldId id="300" r:id="rId41"/>
    <p:sldId id="304" r:id="rId42"/>
    <p:sldId id="301" r:id="rId43"/>
    <p:sldId id="299" r:id="rId44"/>
    <p:sldId id="302" r:id="rId45"/>
    <p:sldId id="303" r:id="rId46"/>
    <p:sldId id="297" r:id="rId47"/>
    <p:sldId id="309" r:id="rId48"/>
    <p:sldId id="310" r:id="rId49"/>
    <p:sldId id="311" r:id="rId50"/>
    <p:sldId id="312" r:id="rId51"/>
    <p:sldId id="313" r:id="rId52"/>
    <p:sldId id="27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3957" autoAdjust="0"/>
  </p:normalViewPr>
  <p:slideViewPr>
    <p:cSldViewPr snapToGrid="0">
      <p:cViewPr>
        <p:scale>
          <a:sx n="75" d="100"/>
          <a:sy n="75" d="100"/>
        </p:scale>
        <p:origin x="450" y="-402"/>
      </p:cViewPr>
      <p:guideLst/>
    </p:cSldViewPr>
  </p:slideViewPr>
  <p:notesTextViewPr>
    <p:cViewPr>
      <p:scale>
        <a:sx n="1" d="1"/>
        <a:sy n="1" d="1"/>
      </p:scale>
      <p:origin x="0" y="0"/>
    </p:cViewPr>
  </p:notesTextViewPr>
  <p:sorterViewPr>
    <p:cViewPr>
      <p:scale>
        <a:sx n="150" d="100"/>
        <a:sy n="150" d="100"/>
      </p:scale>
      <p:origin x="0" y="-202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1979F-E8B8-4081-9649-9223B234C4E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44FBE-CB40-4497-9987-30E5226889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18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1979F-E8B8-4081-9649-9223B234C4E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83566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1979F-E8B8-4081-9649-9223B234C4E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141652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1979F-E8B8-4081-9649-9223B234C4E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52930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11979F-E8B8-4081-9649-9223B234C4EB}"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44FBE-CB40-4497-9987-30E5226889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10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11979F-E8B8-4081-9649-9223B234C4E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18288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1979F-E8B8-4081-9649-9223B234C4EB}"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282806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11979F-E8B8-4081-9649-9223B234C4EB}"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420395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11979F-E8B8-4081-9649-9223B234C4EB}" type="datetimeFigureOut">
              <a:rPr lang="en-IN" smtClean="0"/>
              <a:t>16-05-2024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397129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11979F-E8B8-4081-9649-9223B234C4EB}" type="datetimeFigureOut">
              <a:rPr lang="en-IN" smtClean="0"/>
              <a:t>16-05-2024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F44FBE-CB40-4497-9987-30E52268896D}" type="slidenum">
              <a:rPr lang="en-IN" smtClean="0"/>
              <a:t>‹#›</a:t>
            </a:fld>
            <a:endParaRPr lang="en-IN"/>
          </a:p>
        </p:txBody>
      </p:sp>
    </p:spTree>
    <p:extLst>
      <p:ext uri="{BB962C8B-B14F-4D97-AF65-F5344CB8AC3E}">
        <p14:creationId xmlns:p14="http://schemas.microsoft.com/office/powerpoint/2010/main" val="4314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11979F-E8B8-4081-9649-9223B234C4EB}"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F44FBE-CB40-4497-9987-30E52268896D}" type="slidenum">
              <a:rPr lang="en-IN" smtClean="0"/>
              <a:t>‹#›</a:t>
            </a:fld>
            <a:endParaRPr lang="en-IN"/>
          </a:p>
        </p:txBody>
      </p:sp>
    </p:spTree>
    <p:extLst>
      <p:ext uri="{BB962C8B-B14F-4D97-AF65-F5344CB8AC3E}">
        <p14:creationId xmlns:p14="http://schemas.microsoft.com/office/powerpoint/2010/main" val="309535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11979F-E8B8-4081-9649-9223B234C4EB}" type="datetimeFigureOut">
              <a:rPr lang="en-IN" smtClean="0"/>
              <a:t>16-05-2024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0F44FBE-CB40-4497-9987-30E52268896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23253"/>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ijert.orgijertv13is010021/"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yellow and blue hand on a blue surface&#10;&#10;Description automatically generated">
            <a:extLst>
              <a:ext uri="{FF2B5EF4-FFF2-40B4-BE49-F238E27FC236}">
                <a16:creationId xmlns:a16="http://schemas.microsoft.com/office/drawing/2014/main" id="{E4C20968-C23B-7400-E189-B3D678C49523}"/>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1809"/>
            <a:ext cx="12191999" cy="6300788"/>
          </a:xfrm>
          <a:prstGeom prst="rect">
            <a:avLst/>
          </a:prstGeom>
        </p:spPr>
      </p:pic>
      <p:sp>
        <p:nvSpPr>
          <p:cNvPr id="2" name="Title 1">
            <a:extLst>
              <a:ext uri="{FF2B5EF4-FFF2-40B4-BE49-F238E27FC236}">
                <a16:creationId xmlns:a16="http://schemas.microsoft.com/office/drawing/2014/main" id="{461314B8-758D-5D57-3A8D-22E5F91A9BFB}"/>
              </a:ext>
            </a:extLst>
          </p:cNvPr>
          <p:cNvSpPr>
            <a:spLocks noGrp="1"/>
          </p:cNvSpPr>
          <p:nvPr>
            <p:ph type="title"/>
          </p:nvPr>
        </p:nvSpPr>
        <p:spPr>
          <a:xfrm>
            <a:off x="552451" y="286603"/>
            <a:ext cx="11144250" cy="1450757"/>
          </a:xfrm>
        </p:spPr>
        <p:txBody>
          <a:bodyPr>
            <a:normAutofit/>
          </a:bodyPr>
          <a:lstStyle/>
          <a:p>
            <a:pPr algn="ctr"/>
            <a:r>
              <a:rPr lang="en-IN" dirty="0">
                <a:solidFill>
                  <a:srgbClr val="4A66AC"/>
                </a:solidFill>
              </a:rPr>
              <a:t>GESTURE DRIVEN PRESENTATION CONTROL </a:t>
            </a:r>
          </a:p>
        </p:txBody>
      </p:sp>
      <p:sp>
        <p:nvSpPr>
          <p:cNvPr id="4" name="TextBox 3">
            <a:extLst>
              <a:ext uri="{FF2B5EF4-FFF2-40B4-BE49-F238E27FC236}">
                <a16:creationId xmlns:a16="http://schemas.microsoft.com/office/drawing/2014/main" id="{40AB961F-A5AC-3FA7-F308-D07FAF51A04E}"/>
              </a:ext>
            </a:extLst>
          </p:cNvPr>
          <p:cNvSpPr txBox="1"/>
          <p:nvPr/>
        </p:nvSpPr>
        <p:spPr>
          <a:xfrm>
            <a:off x="7520266" y="3429000"/>
            <a:ext cx="3574454" cy="1477328"/>
          </a:xfrm>
          <a:prstGeom prst="rect">
            <a:avLst/>
          </a:prstGeom>
          <a:noFill/>
        </p:spPr>
        <p:txBody>
          <a:bodyPr wrap="square" rtlCol="0">
            <a:spAutoFit/>
          </a:bodyPr>
          <a:lstStyle/>
          <a:p>
            <a:r>
              <a:rPr lang="en-IN" u="sng" dirty="0"/>
              <a:t>Presented by:</a:t>
            </a:r>
          </a:p>
          <a:p>
            <a:r>
              <a:rPr lang="en-IN" dirty="0"/>
              <a:t>G. Surendra Reddy      20X41A4215</a:t>
            </a:r>
          </a:p>
          <a:p>
            <a:r>
              <a:rPr lang="en-IN" dirty="0"/>
              <a:t>R. Usha Sri                    20X41A4245</a:t>
            </a:r>
          </a:p>
          <a:p>
            <a:r>
              <a:rPr lang="en-IN" dirty="0"/>
              <a:t>R. Hemanth                  20X41A4246</a:t>
            </a:r>
          </a:p>
          <a:p>
            <a:r>
              <a:rPr lang="en-IN" dirty="0"/>
              <a:t>P. Mohana Kalyan        21X45A4203</a:t>
            </a:r>
          </a:p>
        </p:txBody>
      </p:sp>
      <p:sp>
        <p:nvSpPr>
          <p:cNvPr id="5" name="TextBox 4">
            <a:extLst>
              <a:ext uri="{FF2B5EF4-FFF2-40B4-BE49-F238E27FC236}">
                <a16:creationId xmlns:a16="http://schemas.microsoft.com/office/drawing/2014/main" id="{66156E77-097C-D8F2-DC05-26856DA5204B}"/>
              </a:ext>
            </a:extLst>
          </p:cNvPr>
          <p:cNvSpPr txBox="1"/>
          <p:nvPr/>
        </p:nvSpPr>
        <p:spPr>
          <a:xfrm>
            <a:off x="1097280" y="3720109"/>
            <a:ext cx="3574454" cy="1200329"/>
          </a:xfrm>
          <a:prstGeom prst="rect">
            <a:avLst/>
          </a:prstGeom>
          <a:noFill/>
        </p:spPr>
        <p:txBody>
          <a:bodyPr wrap="square" rtlCol="0">
            <a:spAutoFit/>
          </a:bodyPr>
          <a:lstStyle/>
          <a:p>
            <a:r>
              <a:rPr lang="en-IN" u="sng" dirty="0"/>
              <a:t>Under the Guidance of:</a:t>
            </a:r>
          </a:p>
          <a:p>
            <a:endParaRPr lang="en-IN" u="sng" dirty="0"/>
          </a:p>
          <a:p>
            <a:r>
              <a:rPr lang="en-IN" dirty="0"/>
              <a:t>Ms. D. Sirisha</a:t>
            </a:r>
          </a:p>
          <a:p>
            <a:endParaRPr lang="en-IN" dirty="0"/>
          </a:p>
        </p:txBody>
      </p:sp>
    </p:spTree>
    <p:extLst>
      <p:ext uri="{BB962C8B-B14F-4D97-AF65-F5344CB8AC3E}">
        <p14:creationId xmlns:p14="http://schemas.microsoft.com/office/powerpoint/2010/main" val="6222534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blue hand on a blue surface&#10;&#10;Description automatically generated">
            <a:extLst>
              <a:ext uri="{FF2B5EF4-FFF2-40B4-BE49-F238E27FC236}">
                <a16:creationId xmlns:a16="http://schemas.microsoft.com/office/drawing/2014/main" id="{1F476C19-7353-DA75-0C5A-84AB220774CA}"/>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2" name="Title 1">
            <a:extLst>
              <a:ext uri="{FF2B5EF4-FFF2-40B4-BE49-F238E27FC236}">
                <a16:creationId xmlns:a16="http://schemas.microsoft.com/office/drawing/2014/main" id="{3393D936-AABC-463C-47DA-FA80B022AA90}"/>
              </a:ext>
            </a:extLst>
          </p:cNvPr>
          <p:cNvSpPr>
            <a:spLocks noGrp="1"/>
          </p:cNvSpPr>
          <p:nvPr>
            <p:ph type="title"/>
          </p:nvPr>
        </p:nvSpPr>
        <p:spPr/>
        <p:txBody>
          <a:bodyPr/>
          <a:lstStyle/>
          <a:p>
            <a:r>
              <a:rPr lang="en-IN" dirty="0"/>
              <a:t>Proposed System(Advantages):</a:t>
            </a:r>
          </a:p>
        </p:txBody>
      </p:sp>
      <p:sp>
        <p:nvSpPr>
          <p:cNvPr id="3" name="Content Placeholder 2">
            <a:extLst>
              <a:ext uri="{FF2B5EF4-FFF2-40B4-BE49-F238E27FC236}">
                <a16:creationId xmlns:a16="http://schemas.microsoft.com/office/drawing/2014/main" id="{ADACD328-4590-8A71-E89A-8057C1FBB071}"/>
              </a:ext>
            </a:extLst>
          </p:cNvPr>
          <p:cNvSpPr>
            <a:spLocks noGrp="1"/>
          </p:cNvSpPr>
          <p:nvPr>
            <p:ph idx="1"/>
          </p:nvPr>
        </p:nvSpPr>
        <p:spPr>
          <a:xfrm>
            <a:off x="1097280" y="1912991"/>
            <a:ext cx="10058400" cy="4212166"/>
          </a:xfrm>
        </p:spPr>
        <p:txBody>
          <a:bodyPr/>
          <a:lstStyle/>
          <a:p>
            <a:pPr marL="342900" indent="-342900" algn="just">
              <a:buFont typeface="Calibri" panose="020F0502020204030204" pitchFamily="34" charset="0"/>
              <a:buAutoNum type="arabicPeriod"/>
            </a:pPr>
            <a:r>
              <a:rPr lang="en-US" sz="1800" b="1" dirty="0"/>
              <a:t>Intuitive Interaction</a:t>
            </a:r>
            <a:r>
              <a:rPr lang="en-US" sz="1800" dirty="0"/>
              <a:t>: The proposed system enables users to control presentations using natural hand gestures, making the interaction more intuitive and engaging.</a:t>
            </a:r>
          </a:p>
          <a:p>
            <a:pPr marL="342900" indent="-342900" algn="just">
              <a:buFont typeface="Calibri" panose="020F0502020204030204" pitchFamily="34" charset="0"/>
              <a:buAutoNum type="arabicPeriod"/>
            </a:pPr>
            <a:r>
              <a:rPr lang="en-US" sz="1800" b="1" dirty="0"/>
              <a:t>Enhanced Flexibility</a:t>
            </a:r>
            <a:r>
              <a:rPr lang="en-US" sz="1800" dirty="0"/>
              <a:t>: Unlike traditional input devices such as keyboards or mice, hand gestures allow for more dynamic and expressive control over presentation content. Users can easily navigate slides, annotate content, and interact with audience members in real-time.</a:t>
            </a:r>
          </a:p>
          <a:p>
            <a:pPr marL="342900" indent="-342900" algn="just">
              <a:buFont typeface="Calibri" panose="020F0502020204030204" pitchFamily="34" charset="0"/>
              <a:buAutoNum type="arabicPeriod"/>
            </a:pPr>
            <a:r>
              <a:rPr lang="en-US" sz="1800" b="1" dirty="0"/>
              <a:t>Customizable Gestures</a:t>
            </a:r>
            <a:r>
              <a:rPr lang="en-US" sz="1800" dirty="0"/>
              <a:t>: Unlike existing systems with predefined gesture sets, the proposed system allows users to define and customize their own gestures according to their preferences and presentation style.</a:t>
            </a:r>
          </a:p>
          <a:p>
            <a:pPr marL="342900" indent="-342900" algn="just">
              <a:buFont typeface="Calibri" panose="020F0502020204030204" pitchFamily="34" charset="0"/>
              <a:buAutoNum type="arabicPeriod"/>
            </a:pPr>
            <a:r>
              <a:rPr lang="en-US" sz="1800" b="1" dirty="0"/>
              <a:t>Effortless Setup</a:t>
            </a:r>
            <a:r>
              <a:rPr lang="en-US" sz="1800" dirty="0"/>
              <a:t>: The proposed system offers a straightforward setup process, requiring minimal hardware and software configuration. Users can quickly calibrate the system and begin controlling presentations using hand gestures, reducing setup time and complexity</a:t>
            </a:r>
            <a:endParaRPr lang="en-IN" sz="1800" dirty="0"/>
          </a:p>
        </p:txBody>
      </p:sp>
    </p:spTree>
    <p:extLst>
      <p:ext uri="{BB962C8B-B14F-4D97-AF65-F5344CB8AC3E}">
        <p14:creationId xmlns:p14="http://schemas.microsoft.com/office/powerpoint/2010/main" val="407465157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95E4-8A1E-76F2-1580-8E9F5D660791}"/>
              </a:ext>
            </a:extLst>
          </p:cNvPr>
          <p:cNvSpPr>
            <a:spLocks noGrp="1"/>
          </p:cNvSpPr>
          <p:nvPr>
            <p:ph type="title"/>
          </p:nvPr>
        </p:nvSpPr>
        <p:spPr/>
        <p:txBody>
          <a:bodyPr/>
          <a:lstStyle/>
          <a:p>
            <a:r>
              <a:rPr lang="en-US" dirty="0"/>
              <a:t>System Requirements:</a:t>
            </a:r>
            <a:endParaRPr lang="en-IN" dirty="0"/>
          </a:p>
        </p:txBody>
      </p:sp>
      <p:pic>
        <p:nvPicPr>
          <p:cNvPr id="5" name="Picture 4" descr="A yellow and blue hand on a blue surface&#10;&#10;Description automatically generated">
            <a:extLst>
              <a:ext uri="{FF2B5EF4-FFF2-40B4-BE49-F238E27FC236}">
                <a16:creationId xmlns:a16="http://schemas.microsoft.com/office/drawing/2014/main" id="{B46422A6-E4A2-BFE2-5FF2-22D36F2DB155}"/>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8F5094F2-EB5D-6BB5-C25A-732A7017DD69}"/>
              </a:ext>
            </a:extLst>
          </p:cNvPr>
          <p:cNvSpPr>
            <a:spLocks noGrp="1"/>
          </p:cNvSpPr>
          <p:nvPr>
            <p:ph idx="1"/>
          </p:nvPr>
        </p:nvSpPr>
        <p:spPr>
          <a:xfrm>
            <a:off x="1097280" y="2023963"/>
            <a:ext cx="10058400" cy="4276826"/>
          </a:xfrm>
        </p:spPr>
        <p:txBody>
          <a:bodyPr>
            <a:normAutofit/>
          </a:bodyPr>
          <a:lstStyle/>
          <a:p>
            <a:pPr algn="just">
              <a:buFont typeface="Arial" panose="020B0604020202020204" pitchFamily="34" charset="0"/>
              <a:buChar char="•"/>
            </a:pPr>
            <a:r>
              <a:rPr lang="en-US" b="1" dirty="0"/>
              <a:t>Hardware Requirements:</a:t>
            </a:r>
          </a:p>
          <a:p>
            <a:pPr marL="708660" lvl="3" indent="-342900" algn="just">
              <a:spcBef>
                <a:spcPts val="1200"/>
              </a:spcBef>
              <a:spcAft>
                <a:spcPts val="200"/>
              </a:spcAft>
              <a:buSzPct val="100000"/>
              <a:buFont typeface="+mj-lt"/>
              <a:buAutoNum type="arabicPeriod"/>
            </a:pPr>
            <a:r>
              <a:rPr lang="en-US" sz="1800" dirty="0"/>
              <a:t>Webcam (For real-time hand Detection) </a:t>
            </a:r>
          </a:p>
          <a:p>
            <a:pPr marL="708660" lvl="3" indent="-342900" algn="just">
              <a:spcBef>
                <a:spcPts val="1200"/>
              </a:spcBef>
              <a:spcAft>
                <a:spcPts val="200"/>
              </a:spcAft>
              <a:buSzPct val="100000"/>
              <a:buFont typeface="+mj-lt"/>
              <a:buAutoNum type="arabicPeriod"/>
            </a:pPr>
            <a:r>
              <a:rPr lang="en-US" sz="1800" dirty="0"/>
              <a:t>System Type: 64-bit operating system</a:t>
            </a:r>
          </a:p>
          <a:p>
            <a:pPr marL="708660" lvl="3" indent="-342900" algn="just">
              <a:spcBef>
                <a:spcPts val="1200"/>
              </a:spcBef>
              <a:spcAft>
                <a:spcPts val="200"/>
              </a:spcAft>
              <a:buSzPct val="100000"/>
              <a:buFont typeface="+mj-lt"/>
              <a:buAutoNum type="arabicPeriod"/>
            </a:pPr>
            <a:r>
              <a:rPr lang="en-US" sz="1800" dirty="0"/>
              <a:t>Processor: Intel(R)Pentium(R) CPU N3710 @1.60GHz </a:t>
            </a:r>
          </a:p>
          <a:p>
            <a:pPr marL="708660" lvl="3" indent="-342900" algn="just">
              <a:spcBef>
                <a:spcPts val="1200"/>
              </a:spcBef>
              <a:spcAft>
                <a:spcPts val="200"/>
              </a:spcAft>
              <a:buSzPct val="100000"/>
              <a:buFont typeface="+mj-lt"/>
              <a:buAutoNum type="arabicPeriod"/>
            </a:pPr>
            <a:r>
              <a:rPr lang="en-US" sz="1800" dirty="0"/>
              <a:t>Installed Ram: 4 GB</a:t>
            </a:r>
          </a:p>
          <a:p>
            <a:pPr algn="just">
              <a:buFont typeface="Arial" panose="020B0604020202020204" pitchFamily="34" charset="0"/>
              <a:buChar char="•"/>
            </a:pPr>
            <a:r>
              <a:rPr lang="en-US" b="1" dirty="0"/>
              <a:t>Software Requirements:</a:t>
            </a:r>
          </a:p>
          <a:p>
            <a:pPr marL="708660" lvl="3" indent="-342900" algn="just">
              <a:spcBef>
                <a:spcPts val="1200"/>
              </a:spcBef>
              <a:spcAft>
                <a:spcPts val="200"/>
              </a:spcAft>
              <a:buSzPct val="100000"/>
              <a:buFont typeface="+mj-lt"/>
              <a:buAutoNum type="arabicPeriod"/>
            </a:pPr>
            <a:r>
              <a:rPr lang="en-US" sz="1800" dirty="0"/>
              <a:t>Operating system: windows 7 and above.</a:t>
            </a:r>
          </a:p>
          <a:p>
            <a:pPr marL="708660" lvl="3" indent="-342900" algn="just">
              <a:spcBef>
                <a:spcPts val="1200"/>
              </a:spcBef>
              <a:spcAft>
                <a:spcPts val="200"/>
              </a:spcAft>
              <a:buSzPct val="100000"/>
              <a:buFont typeface="+mj-lt"/>
              <a:buAutoNum type="arabicPeriod"/>
            </a:pPr>
            <a:r>
              <a:rPr lang="en-US" sz="1800" dirty="0"/>
              <a:t>Python compiler</a:t>
            </a:r>
          </a:p>
          <a:p>
            <a:pPr marL="708660" lvl="3" indent="-342900" algn="just">
              <a:spcBef>
                <a:spcPts val="1200"/>
              </a:spcBef>
              <a:spcAft>
                <a:spcPts val="200"/>
              </a:spcAft>
              <a:buSzPct val="100000"/>
              <a:buFont typeface="+mj-lt"/>
              <a:buAutoNum type="arabicPeriod"/>
            </a:pPr>
            <a:r>
              <a:rPr lang="en-IN" sz="1800" dirty="0"/>
              <a:t>Python version: 3.6 and above.</a:t>
            </a:r>
          </a:p>
          <a:p>
            <a:pPr marL="708660" lvl="3" indent="-342900" algn="just">
              <a:spcBef>
                <a:spcPts val="1200"/>
              </a:spcBef>
              <a:spcAft>
                <a:spcPts val="200"/>
              </a:spcAft>
              <a:buSzPct val="100000"/>
              <a:buFont typeface="+mj-lt"/>
              <a:buAutoNum type="arabicPeriod"/>
            </a:pPr>
            <a:r>
              <a:rPr lang="en-IN" sz="1800" dirty="0"/>
              <a:t>Presentation Software: Microsoft Power point</a:t>
            </a:r>
          </a:p>
        </p:txBody>
      </p:sp>
    </p:spTree>
    <p:extLst>
      <p:ext uri="{BB962C8B-B14F-4D97-AF65-F5344CB8AC3E}">
        <p14:creationId xmlns:p14="http://schemas.microsoft.com/office/powerpoint/2010/main" val="245592312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3C88-95B0-913F-CAEB-7975F7D6EDBF}"/>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CC91021D-8660-9774-78A2-EF2453A2186A}"/>
              </a:ext>
            </a:extLst>
          </p:cNvPr>
          <p:cNvSpPr>
            <a:spLocks noGrp="1"/>
          </p:cNvSpPr>
          <p:nvPr>
            <p:ph idx="1"/>
          </p:nvPr>
        </p:nvSpPr>
        <p:spPr/>
        <p:txBody>
          <a:bodyPr>
            <a:normAutofit/>
          </a:bodyPr>
          <a:lstStyle/>
          <a:p>
            <a:pPr algn="just">
              <a:buFont typeface="Arial" panose="020B0604020202020204" pitchFamily="34" charset="0"/>
              <a:buChar char="•"/>
            </a:pPr>
            <a:r>
              <a:rPr lang="en-US" sz="1800" dirty="0"/>
              <a:t>The proposed system is implemented using Python and makes use of computer vision techniques to detect and classify hand gestures.</a:t>
            </a:r>
          </a:p>
          <a:p>
            <a:pPr algn="just">
              <a:buFont typeface="Arial" panose="020B0604020202020204" pitchFamily="34" charset="0"/>
              <a:buChar char="•"/>
            </a:pPr>
            <a:r>
              <a:rPr lang="en-US" sz="1800" dirty="0"/>
              <a:t>We make use of OpenCV, a popular open source library for computer vision, to detect the presence of a hand in the video feed. Once a hand is detected, we use a Hand Module to detect and classify the hand gestures. </a:t>
            </a:r>
          </a:p>
          <a:p>
            <a:pPr algn="just">
              <a:buFont typeface="Arial" panose="020B0604020202020204" pitchFamily="34" charset="0"/>
              <a:buChar char="•"/>
            </a:pPr>
            <a:r>
              <a:rPr lang="en-US" sz="1800" dirty="0"/>
              <a:t>Data is trained using a vector set of hand gestures, which includes examples of various gestures such as changing slides, next slide, previous slide, pointing, and highlight points.</a:t>
            </a:r>
          </a:p>
          <a:p>
            <a:pPr algn="just">
              <a:buFont typeface="Arial" panose="020B0604020202020204" pitchFamily="34" charset="0"/>
              <a:buChar char="•"/>
            </a:pPr>
            <a:r>
              <a:rPr lang="en-US" sz="1800" dirty="0"/>
              <a:t>Hand gesture recognition is done using Python programming language and OpenCV as library. Python programming language produces simple and easy system code to understand. Also, Python package used here is NumPy. </a:t>
            </a:r>
          </a:p>
          <a:p>
            <a:pPr algn="just">
              <a:buFont typeface="Arial" panose="020B0604020202020204" pitchFamily="34" charset="0"/>
              <a:buChar char="•"/>
            </a:pPr>
            <a:r>
              <a:rPr lang="en-US" sz="1800" dirty="0"/>
              <a:t>The image that is captured using web camera will be processed in a region called as Region of Interest (ROI) where acts as a region of wanted area while ignoring the outside region, called background. </a:t>
            </a:r>
            <a:endParaRPr lang="en-IN" sz="1800" dirty="0"/>
          </a:p>
        </p:txBody>
      </p:sp>
      <p:pic>
        <p:nvPicPr>
          <p:cNvPr id="4" name="Picture 3" descr="A yellow and blue hand on a blue surface&#10;&#10;Description automatically generated">
            <a:extLst>
              <a:ext uri="{FF2B5EF4-FFF2-40B4-BE49-F238E27FC236}">
                <a16:creationId xmlns:a16="http://schemas.microsoft.com/office/drawing/2014/main" id="{2DF44EE9-2E22-E5FB-C0EE-3A85B5DBFD7C}"/>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32725619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71FF-7508-C25B-29CD-707F2F07E5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FFF445-ACB0-8AC5-B700-CECBA2E32A3B}"/>
              </a:ext>
            </a:extLst>
          </p:cNvPr>
          <p:cNvSpPr>
            <a:spLocks noGrp="1"/>
          </p:cNvSpPr>
          <p:nvPr>
            <p:ph idx="1"/>
          </p:nvPr>
        </p:nvSpPr>
        <p:spPr/>
        <p:txBody>
          <a:bodyPr>
            <a:normAutofit/>
          </a:bodyPr>
          <a:lstStyle/>
          <a:p>
            <a:pPr algn="just"/>
            <a:r>
              <a:rPr lang="en-US" sz="1800" dirty="0"/>
              <a:t>The system follows a systematic flow to enable seamless interaction with presentation slides: </a:t>
            </a:r>
          </a:p>
          <a:p>
            <a:pPr algn="just">
              <a:buFont typeface="Arial" panose="020B0604020202020204" pitchFamily="34" charset="0"/>
              <a:buChar char="•"/>
            </a:pPr>
            <a:r>
              <a:rPr lang="en-US" sz="1800" b="1" dirty="0"/>
              <a:t>Hand Detection: </a:t>
            </a:r>
            <a:r>
              <a:rPr lang="en-US" sz="1800" dirty="0"/>
              <a:t>The system utilizes OpenCV to capture live video input from a webcam. By analyzing the video frames, the system detects and identifies the presenter's hand within the captured images.</a:t>
            </a:r>
          </a:p>
          <a:p>
            <a:pPr algn="just">
              <a:buFont typeface="Arial" panose="020B0604020202020204" pitchFamily="34" charset="0"/>
              <a:buChar char="•"/>
            </a:pPr>
            <a:r>
              <a:rPr lang="en-US" sz="1800" dirty="0"/>
              <a:t> </a:t>
            </a:r>
            <a:r>
              <a:rPr lang="en-US" sz="1800" b="1" dirty="0"/>
              <a:t>Hand Tracking: </a:t>
            </a:r>
            <a:r>
              <a:rPr lang="en-US" sz="1800" dirty="0"/>
              <a:t>Once the hand is detected, MediaPipe is employed to track the hand movements and extract hand landmarks. These landmarks represent specific points on the hand, such as fingertips and joints, which will be used for gesture recognition.  </a:t>
            </a:r>
          </a:p>
          <a:p>
            <a:pPr algn="just">
              <a:buFont typeface="Arial" panose="020B0604020202020204" pitchFamily="34" charset="0"/>
              <a:buChar char="•"/>
            </a:pPr>
            <a:r>
              <a:rPr lang="en-US" sz="1800" dirty="0"/>
              <a:t> </a:t>
            </a:r>
            <a:r>
              <a:rPr lang="en-US" sz="1800" b="1" dirty="0"/>
              <a:t>Gesture Recognition: </a:t>
            </a:r>
            <a:r>
              <a:rPr lang="en-US" sz="1800" dirty="0"/>
              <a:t>By analyzing the positions and movements of the hand landmarks, the system accurately recognizes predefined gestures. Each gesture corresponds to a specific action within the presentation software. </a:t>
            </a:r>
          </a:p>
        </p:txBody>
      </p:sp>
      <p:pic>
        <p:nvPicPr>
          <p:cNvPr id="4" name="Picture 3" descr="A yellow and blue hand on a blue surface&#10;&#10;Description automatically generated">
            <a:extLst>
              <a:ext uri="{FF2B5EF4-FFF2-40B4-BE49-F238E27FC236}">
                <a16:creationId xmlns:a16="http://schemas.microsoft.com/office/drawing/2014/main" id="{43AC5F39-335A-EE36-D678-6D86D3585AC4}"/>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83159937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6D0F-AE71-E02C-6140-7B3B154B9C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5483CE-CC82-3159-F189-B6D3E4BF18C9}"/>
              </a:ext>
            </a:extLst>
          </p:cNvPr>
          <p:cNvSpPr>
            <a:spLocks noGrp="1"/>
          </p:cNvSpPr>
          <p:nvPr>
            <p:ph idx="1"/>
          </p:nvPr>
        </p:nvSpPr>
        <p:spPr/>
        <p:txBody>
          <a:bodyPr>
            <a:normAutofit/>
          </a:bodyPr>
          <a:lstStyle/>
          <a:p>
            <a:r>
              <a:rPr lang="en-US" sz="1800" dirty="0"/>
              <a:t>The gestures supported are as follows:</a:t>
            </a:r>
          </a:p>
          <a:p>
            <a:r>
              <a:rPr lang="en-US" sz="1800" dirty="0"/>
              <a:t>Gesture 1: Thumb Finger - Move to Previous Slide Gesture.</a:t>
            </a:r>
          </a:p>
          <a:p>
            <a:r>
              <a:rPr lang="en-US" sz="1800" dirty="0"/>
              <a:t>Gesture 2: Little Finger - Move to Next Slide Gesture.</a:t>
            </a:r>
          </a:p>
          <a:p>
            <a:r>
              <a:rPr lang="en-US" sz="1800" dirty="0"/>
              <a:t>Gesture 3: Index Finger and Middle Finger Together - Drawing on the Slide Gesture.</a:t>
            </a:r>
          </a:p>
          <a:p>
            <a:r>
              <a:rPr lang="en-US" sz="1800" dirty="0"/>
              <a:t>Gesture 4: Index Finger - Holding the Pointer.</a:t>
            </a:r>
          </a:p>
          <a:p>
            <a:r>
              <a:rPr lang="en-US" sz="1800" dirty="0"/>
              <a:t>Gesture 5: Middle Three Fingers - Undo the Previous Annotation.</a:t>
            </a:r>
          </a:p>
          <a:p>
            <a:r>
              <a:rPr lang="en-US" sz="1800" dirty="0"/>
              <a:t>Gesture 6: All Five Fingers Open – Clear All Annotations.</a:t>
            </a:r>
            <a:endParaRPr lang="en-IN" sz="1800" dirty="0"/>
          </a:p>
        </p:txBody>
      </p:sp>
      <p:pic>
        <p:nvPicPr>
          <p:cNvPr id="4" name="Picture 3" descr="A yellow and blue hand on a blue surface&#10;&#10;Description automatically generated">
            <a:extLst>
              <a:ext uri="{FF2B5EF4-FFF2-40B4-BE49-F238E27FC236}">
                <a16:creationId xmlns:a16="http://schemas.microsoft.com/office/drawing/2014/main" id="{1883AFC3-ACCC-3B23-EBF7-ACC0968B446B}"/>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08110266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A5E5-7631-D282-A767-8CC9E81BFA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262FE4-5468-10C2-B49A-31BF11713FC7}"/>
              </a:ext>
            </a:extLst>
          </p:cNvPr>
          <p:cNvSpPr>
            <a:spLocks noGrp="1"/>
          </p:cNvSpPr>
          <p:nvPr>
            <p:ph idx="1"/>
          </p:nvPr>
        </p:nvSpPr>
        <p:spPr/>
        <p:txBody>
          <a:bodyPr>
            <a:noAutofit/>
          </a:bodyPr>
          <a:lstStyle/>
          <a:p>
            <a:pPr algn="just">
              <a:buFont typeface="Arial" panose="020B0604020202020204" pitchFamily="34" charset="0"/>
              <a:buChar char="•"/>
            </a:pPr>
            <a:r>
              <a:rPr lang="en-US" sz="1800" b="1" dirty="0"/>
              <a:t>Slide Navigation: </a:t>
            </a:r>
            <a:r>
              <a:rPr lang="en-US" sz="1800" dirty="0"/>
              <a:t>The system recognizes the Thumb Finger gesture, allowing presenters to move to the previous slide. Similarly, the Little Finger gesture enables presenters to progress to the next slide, providing seamless slide navigation. </a:t>
            </a:r>
          </a:p>
          <a:p>
            <a:pPr algn="just">
              <a:buFont typeface="Arial" panose="020B0604020202020204" pitchFamily="34" charset="0"/>
              <a:buChar char="•"/>
            </a:pPr>
            <a:r>
              <a:rPr lang="en-US" sz="1800" b="1" dirty="0"/>
              <a:t>Pointer Control: </a:t>
            </a:r>
            <a:r>
              <a:rPr lang="en-US" sz="1800" dirty="0"/>
              <a:t>Presenters can hold a virtual pointer by bringing the Index Finger. This gesture enables them to highlight specific areas of the slide, directing the audience's attention and emphasizing key points. The dynamic pointer control adds an interactive element to the presentation. </a:t>
            </a:r>
          </a:p>
          <a:p>
            <a:pPr algn="just">
              <a:buFont typeface="Arial" panose="020B0604020202020204" pitchFamily="34" charset="0"/>
              <a:buChar char="•"/>
            </a:pPr>
            <a:r>
              <a:rPr lang="en-US" sz="1800" b="1" dirty="0"/>
              <a:t>Drawing and Annotations: </a:t>
            </a:r>
            <a:r>
              <a:rPr lang="en-US" sz="1800" dirty="0"/>
              <a:t>The system enables presenters to draw on the slide using the Index finger and Middle finger gesture. By moving their finger across the screen, presenters can create real-time annotations, underline important details, or emphasize specific elements. This feature allows for on-the-fly visual enhancements and effective communication of the content. </a:t>
            </a:r>
          </a:p>
          <a:p>
            <a:pPr algn="just">
              <a:buFont typeface="Arial" panose="020B0604020202020204" pitchFamily="34" charset="0"/>
              <a:buChar char="•"/>
            </a:pPr>
            <a:r>
              <a:rPr lang="en-US" sz="1800" b="1" dirty="0"/>
              <a:t>Erasing: </a:t>
            </a:r>
            <a:r>
              <a:rPr lang="en-US" sz="1800" dirty="0"/>
              <a:t>To remove or revise previous annotations, presenters can utilize the Middle Three Fingers gesture. This gesture activates the erasing function, allowing presenters to effortlessly erase specific annotations or clear the entire slide, ensuring a clean and polished presentation. </a:t>
            </a:r>
          </a:p>
          <a:p>
            <a:pPr algn="just">
              <a:buFont typeface="Arial" panose="020B0604020202020204" pitchFamily="34" charset="0"/>
              <a:buChar char="•"/>
            </a:pPr>
            <a:r>
              <a:rPr lang="en-US" sz="1800" b="1" dirty="0"/>
              <a:t>Clear:</a:t>
            </a:r>
            <a:r>
              <a:rPr lang="en-US" sz="1800" dirty="0"/>
              <a:t> To clear the annotations , presenters can utilize all five fingers up gesture. This gesture enables clearing all the annotations on the slides.</a:t>
            </a:r>
            <a:endParaRPr lang="en-IN" sz="1800" dirty="0"/>
          </a:p>
        </p:txBody>
      </p:sp>
    </p:spTree>
    <p:extLst>
      <p:ext uri="{BB962C8B-B14F-4D97-AF65-F5344CB8AC3E}">
        <p14:creationId xmlns:p14="http://schemas.microsoft.com/office/powerpoint/2010/main" val="137802549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F674-E522-BF55-260D-566274A850A9}"/>
              </a:ext>
            </a:extLst>
          </p:cNvPr>
          <p:cNvSpPr>
            <a:spLocks noGrp="1"/>
          </p:cNvSpPr>
          <p:nvPr>
            <p:ph type="title"/>
          </p:nvPr>
        </p:nvSpPr>
        <p:spPr/>
        <p:txBody>
          <a:bodyPr/>
          <a:lstStyle/>
          <a:p>
            <a:r>
              <a:rPr lang="en-IN" dirty="0"/>
              <a:t>TOOLS AND TECHNOLOGIES</a:t>
            </a:r>
          </a:p>
        </p:txBody>
      </p:sp>
      <p:sp>
        <p:nvSpPr>
          <p:cNvPr id="3" name="Content Placeholder 2">
            <a:extLst>
              <a:ext uri="{FF2B5EF4-FFF2-40B4-BE49-F238E27FC236}">
                <a16:creationId xmlns:a16="http://schemas.microsoft.com/office/drawing/2014/main" id="{63B05E52-3229-913D-C2EC-F2C35628A660}"/>
              </a:ext>
            </a:extLst>
          </p:cNvPr>
          <p:cNvSpPr>
            <a:spLocks noGrp="1"/>
          </p:cNvSpPr>
          <p:nvPr>
            <p:ph idx="1"/>
          </p:nvPr>
        </p:nvSpPr>
        <p:spPr/>
        <p:txBody>
          <a:bodyPr/>
          <a:lstStyle/>
          <a:p>
            <a:r>
              <a:rPr lang="en-US" b="1" dirty="0"/>
              <a:t>1. Open CV:</a:t>
            </a:r>
          </a:p>
          <a:p>
            <a:pPr algn="just"/>
            <a:r>
              <a:rPr lang="en-US" dirty="0"/>
              <a:t>Open CV is a robust open-source computer vision and machine learning library that provides a plethora of tools and algorithms for various vision-related tasks. It offers functionalities ranging from image processing and object detection to video analysis and camera calibration. OpenCV is widely used for real-time applications due to its efficiency and extensive documentation. With pre-trained models and algorithms, developers can quickly implement features like object detection, tracking, and recognition. Its versatility makes it suitable for a wide range of applications, from robotics and augmented reality to healthcare and automotive systems.</a:t>
            </a:r>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BCA3A48F-93AE-1460-FF05-FE3ED8EBEB7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81024414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2934-D634-D496-D8C4-2459FA6FFA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C812B9-43A2-4AC4-7093-CCAA9CD095D4}"/>
              </a:ext>
            </a:extLst>
          </p:cNvPr>
          <p:cNvSpPr>
            <a:spLocks noGrp="1"/>
          </p:cNvSpPr>
          <p:nvPr>
            <p:ph idx="1"/>
          </p:nvPr>
        </p:nvSpPr>
        <p:spPr/>
        <p:txBody>
          <a:bodyPr/>
          <a:lstStyle/>
          <a:p>
            <a:r>
              <a:rPr lang="en-IN" b="1" dirty="0"/>
              <a:t>2. Mediapipe :</a:t>
            </a:r>
            <a:endParaRPr lang="en-US" b="1" dirty="0"/>
          </a:p>
          <a:p>
            <a:pPr algn="just"/>
            <a:r>
              <a:rPr lang="en-US" dirty="0"/>
              <a:t>Mediapipe developed by Google, is a modular framework designed for building machine learning pipelines for media processing tasks. It offers pre-trained models and a streamlined development process, making it easier for developers to create real-time applications for tasks like hand tracking, pose estimation, and face detection. Mediapipe's integration with TensorFlow allows for the seamless incorporation of custom machine learning models, expanding its capabilities beyond the provided modules. With its focus on real-time performance and cross-platform support, Mediapipe is well-suited for applications in fields such as augmented reality, human-computer interaction, and gesture recognition. MediaPipe Hands is a high-fidelity hand and finger tracking solution. It employs machine learning (ML) to infer 21 3D landmarks of a hand from just a single frame. </a:t>
            </a:r>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FCE3B35F-38BA-4896-48B4-9D6E86125EC9}"/>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50411772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2606-CC0C-7AED-CAD4-E91274495143}"/>
              </a:ext>
            </a:extLst>
          </p:cNvPr>
          <p:cNvSpPr>
            <a:spLocks noGrp="1"/>
          </p:cNvSpPr>
          <p:nvPr>
            <p:ph type="title"/>
          </p:nvPr>
        </p:nvSpPr>
        <p:spPr/>
        <p:txBody>
          <a:bodyPr/>
          <a:lstStyle/>
          <a:p>
            <a:r>
              <a:rPr lang="en-IN" dirty="0"/>
              <a:t>Convolutional Neural Network(CNN):</a:t>
            </a:r>
          </a:p>
        </p:txBody>
      </p:sp>
      <p:pic>
        <p:nvPicPr>
          <p:cNvPr id="4" name="Picture 3" descr="A yellow and blue hand on a blue surface&#10;&#10;Description automatically generated">
            <a:extLst>
              <a:ext uri="{FF2B5EF4-FFF2-40B4-BE49-F238E27FC236}">
                <a16:creationId xmlns:a16="http://schemas.microsoft.com/office/drawing/2014/main" id="{D4BA9C97-B226-7B33-8C35-358BF26736FC}"/>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7F88F98D-3C08-322E-C7FA-65BFFE1554B6}"/>
              </a:ext>
            </a:extLst>
          </p:cNvPr>
          <p:cNvSpPr>
            <a:spLocks noGrp="1"/>
          </p:cNvSpPr>
          <p:nvPr>
            <p:ph idx="1"/>
          </p:nvPr>
        </p:nvSpPr>
        <p:spPr/>
        <p:txBody>
          <a:bodyPr>
            <a:normAutofit/>
          </a:bodyPr>
          <a:lstStyle/>
          <a:p>
            <a:pPr marL="342900" indent="-342900">
              <a:buFont typeface="+mj-lt"/>
              <a:buAutoNum type="arabicPeriod"/>
            </a:pPr>
            <a:r>
              <a:rPr lang="en-US" sz="1800" b="1" dirty="0"/>
              <a:t>Input Image</a:t>
            </a:r>
            <a:r>
              <a:rPr lang="en-US" sz="1800" dirty="0"/>
              <a:t>: The input to the CNN is a frame captured from the video feed, containing the presenter's hand.</a:t>
            </a:r>
          </a:p>
          <a:p>
            <a:pPr marL="342900" indent="-342900">
              <a:buFont typeface="+mj-lt"/>
              <a:buAutoNum type="arabicPeriod"/>
            </a:pPr>
            <a:r>
              <a:rPr lang="en-US" sz="1800" b="1" dirty="0"/>
              <a:t>Preprocessing</a:t>
            </a:r>
            <a:r>
              <a:rPr lang="en-US" sz="1800" dirty="0"/>
              <a:t>: Preprocessing steps may include resizing the input image to a fixed size, normalization (scaling pixel values to a certain range).</a:t>
            </a:r>
          </a:p>
          <a:p>
            <a:pPr marL="342900" indent="-342900">
              <a:buFont typeface="+mj-lt"/>
              <a:buAutoNum type="arabicPeriod"/>
            </a:pPr>
            <a:r>
              <a:rPr lang="en-US" sz="1800" b="1" dirty="0"/>
              <a:t>Convolutional Layers</a:t>
            </a:r>
            <a:r>
              <a:rPr lang="en-US" sz="1800" dirty="0"/>
              <a:t>: The preprocessed image passes through a series of convolutional layers. Each convolutional layer applies a set of filters (kernels) to extract features from the input image. ReLU (Rectified Linear Unit) activation function is typically applied to introduce non-linearity.</a:t>
            </a:r>
          </a:p>
          <a:p>
            <a:pPr marL="342900" indent="-342900">
              <a:buFont typeface="+mj-lt"/>
              <a:buAutoNum type="arabicPeriod"/>
            </a:pPr>
            <a:r>
              <a:rPr lang="en-US" sz="1800" b="1" dirty="0"/>
              <a:t>Pooling Layers</a:t>
            </a:r>
            <a:r>
              <a:rPr lang="en-US" sz="1800" dirty="0"/>
              <a:t>: After each convolutional layer, max-pooling or average-pooling is applied to down sample the feature maps, reducing computational complexity and spatial dimensions. Pooling layers help in retaining the most salient features while reducing spatial resolution.</a:t>
            </a:r>
          </a:p>
          <a:p>
            <a:pPr marL="342900" indent="-342900">
              <a:buFont typeface="+mj-lt"/>
              <a:buAutoNum type="arabicPeriod"/>
            </a:pPr>
            <a:r>
              <a:rPr lang="en-US" sz="1800" b="1" dirty="0"/>
              <a:t>Flattening</a:t>
            </a:r>
            <a:r>
              <a:rPr lang="en-US" sz="1800" dirty="0"/>
              <a:t>: The output feature maps from the last convolutional layer are flattened into a one-dimensional vector to prepare for the fully connected layers.</a:t>
            </a:r>
          </a:p>
        </p:txBody>
      </p:sp>
    </p:spTree>
    <p:extLst>
      <p:ext uri="{BB962C8B-B14F-4D97-AF65-F5344CB8AC3E}">
        <p14:creationId xmlns:p14="http://schemas.microsoft.com/office/powerpoint/2010/main" val="387891017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3E36-419B-9DB3-E2B8-90B13319CCEC}"/>
              </a:ext>
            </a:extLst>
          </p:cNvPr>
          <p:cNvSpPr>
            <a:spLocks noGrp="1"/>
          </p:cNvSpPr>
          <p:nvPr>
            <p:ph type="title"/>
          </p:nvPr>
        </p:nvSpPr>
        <p:spPr/>
        <p:txBody>
          <a:bodyPr/>
          <a:lstStyle/>
          <a:p>
            <a:endParaRPr lang="en-IN"/>
          </a:p>
        </p:txBody>
      </p:sp>
      <p:pic>
        <p:nvPicPr>
          <p:cNvPr id="4" name="Picture 3" descr="A yellow and blue hand on a blue surface&#10;&#10;Description automatically generated">
            <a:extLst>
              <a:ext uri="{FF2B5EF4-FFF2-40B4-BE49-F238E27FC236}">
                <a16:creationId xmlns:a16="http://schemas.microsoft.com/office/drawing/2014/main" id="{0941A422-A89A-1B43-1615-4AF6C11843F5}"/>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3854"/>
            <a:ext cx="12191999" cy="6300788"/>
          </a:xfrm>
          <a:prstGeom prst="rect">
            <a:avLst/>
          </a:prstGeom>
        </p:spPr>
      </p:pic>
      <p:sp>
        <p:nvSpPr>
          <p:cNvPr id="3" name="Content Placeholder 2">
            <a:extLst>
              <a:ext uri="{FF2B5EF4-FFF2-40B4-BE49-F238E27FC236}">
                <a16:creationId xmlns:a16="http://schemas.microsoft.com/office/drawing/2014/main" id="{5193A7BE-649C-911E-CBD5-F7C948D79500}"/>
              </a:ext>
            </a:extLst>
          </p:cNvPr>
          <p:cNvSpPr>
            <a:spLocks noGrp="1"/>
          </p:cNvSpPr>
          <p:nvPr>
            <p:ph idx="1"/>
          </p:nvPr>
        </p:nvSpPr>
        <p:spPr/>
        <p:txBody>
          <a:bodyPr/>
          <a:lstStyle/>
          <a:p>
            <a:pPr marL="342900" indent="-342900">
              <a:buFont typeface="+mj-lt"/>
              <a:buAutoNum type="arabicPeriod" startAt="6"/>
            </a:pPr>
            <a:r>
              <a:rPr lang="en-US" sz="1800" b="1" dirty="0"/>
              <a:t>Fully Connected Layers</a:t>
            </a:r>
            <a:r>
              <a:rPr lang="en-US" sz="1800" dirty="0"/>
              <a:t>: The flattened features are passed through one or more fully connected layers (also known as dense layers). These layers perform high-level feature extraction and classification. </a:t>
            </a:r>
          </a:p>
          <a:p>
            <a:pPr marL="342900" indent="-342900">
              <a:buFont typeface="+mj-lt"/>
              <a:buAutoNum type="arabicPeriod" startAt="6"/>
            </a:pPr>
            <a:r>
              <a:rPr lang="en-US" sz="1800" b="1" dirty="0"/>
              <a:t>Output Layer</a:t>
            </a:r>
            <a:r>
              <a:rPr lang="en-US" sz="1800" dirty="0"/>
              <a:t>:  The output layer consists of neurons corresponding to different classes or categories (e.g., hand position). SoftMax activation function is often used to convert raw scores into probabilities, representing the likelihood of each class.</a:t>
            </a:r>
          </a:p>
          <a:p>
            <a:pPr marL="342900" indent="-342900">
              <a:buFont typeface="+mj-lt"/>
              <a:buAutoNum type="arabicPeriod" startAt="6"/>
            </a:pPr>
            <a:r>
              <a:rPr lang="en-US" sz="1800" b="1" dirty="0"/>
              <a:t>Output</a:t>
            </a:r>
            <a:r>
              <a:rPr lang="en-US" sz="1800" dirty="0"/>
              <a:t>: The final output of the CNN is the predicted hand position, which can be used for subsequent tasks such as gesture recognition or interaction with presentation software.</a:t>
            </a:r>
            <a:endParaRPr lang="en-IN" sz="1800" dirty="0"/>
          </a:p>
          <a:p>
            <a:endParaRPr lang="en-IN" dirty="0"/>
          </a:p>
        </p:txBody>
      </p:sp>
    </p:spTree>
    <p:extLst>
      <p:ext uri="{BB962C8B-B14F-4D97-AF65-F5344CB8AC3E}">
        <p14:creationId xmlns:p14="http://schemas.microsoft.com/office/powerpoint/2010/main" val="244782282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C365-BDA6-EC3D-8D66-D69B33B659E9}"/>
              </a:ext>
            </a:extLst>
          </p:cNvPr>
          <p:cNvSpPr>
            <a:spLocks noGrp="1"/>
          </p:cNvSpPr>
          <p:nvPr>
            <p:ph type="title"/>
          </p:nvPr>
        </p:nvSpPr>
        <p:spPr/>
        <p:txBody>
          <a:bodyPr/>
          <a:lstStyle/>
          <a:p>
            <a:r>
              <a:rPr lang="en-IN" dirty="0"/>
              <a:t>Contents:</a:t>
            </a:r>
          </a:p>
        </p:txBody>
      </p:sp>
      <p:pic>
        <p:nvPicPr>
          <p:cNvPr id="4" name="Picture 3" descr="A yellow and blue hand on a blue surface&#10;&#10;Description automatically generated">
            <a:extLst>
              <a:ext uri="{FF2B5EF4-FFF2-40B4-BE49-F238E27FC236}">
                <a16:creationId xmlns:a16="http://schemas.microsoft.com/office/drawing/2014/main" id="{9DFC6DC6-BA13-2C11-8189-CB4E588AF56E}"/>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480" y="5412"/>
            <a:ext cx="12191999" cy="6300788"/>
          </a:xfrm>
          <a:prstGeom prst="rect">
            <a:avLst/>
          </a:prstGeom>
        </p:spPr>
      </p:pic>
      <p:sp>
        <p:nvSpPr>
          <p:cNvPr id="3" name="Content Placeholder 2">
            <a:extLst>
              <a:ext uri="{FF2B5EF4-FFF2-40B4-BE49-F238E27FC236}">
                <a16:creationId xmlns:a16="http://schemas.microsoft.com/office/drawing/2014/main" id="{C0F410BD-8A77-A8B5-F2DF-1B3773EAE73C}"/>
              </a:ext>
            </a:extLst>
          </p:cNvPr>
          <p:cNvSpPr>
            <a:spLocks noGrp="1"/>
          </p:cNvSpPr>
          <p:nvPr>
            <p:ph idx="1"/>
          </p:nvPr>
        </p:nvSpPr>
        <p:spPr>
          <a:xfrm>
            <a:off x="1097280" y="1922160"/>
            <a:ext cx="10058400" cy="4384040"/>
          </a:xfrm>
        </p:spPr>
        <p:txBody>
          <a:bodyPr>
            <a:normAutofit/>
          </a:bodyPr>
          <a:lstStyle/>
          <a:p>
            <a:pPr marL="91440" lvl="1" indent="-91440">
              <a:spcBef>
                <a:spcPts val="1200"/>
              </a:spcBef>
              <a:spcAft>
                <a:spcPts val="200"/>
              </a:spcAft>
              <a:buSzPct val="100000"/>
              <a:buFont typeface="Arial" panose="020B0604020202020204" pitchFamily="34" charset="0"/>
              <a:buChar char="•"/>
            </a:pPr>
            <a:r>
              <a:rPr lang="en-IN" dirty="0"/>
              <a:t>Abstract</a:t>
            </a:r>
          </a:p>
          <a:p>
            <a:pPr marL="91440" lvl="1" indent="-91440">
              <a:spcBef>
                <a:spcPts val="1200"/>
              </a:spcBef>
              <a:spcAft>
                <a:spcPts val="200"/>
              </a:spcAft>
              <a:buSzPct val="100000"/>
              <a:buFont typeface="Arial" panose="020B0604020202020204" pitchFamily="34" charset="0"/>
              <a:buChar char="•"/>
            </a:pPr>
            <a:r>
              <a:rPr lang="en-IN" dirty="0"/>
              <a:t>Introduction</a:t>
            </a:r>
          </a:p>
          <a:p>
            <a:pPr marL="91440" lvl="1" indent="-91440">
              <a:spcBef>
                <a:spcPts val="1200"/>
              </a:spcBef>
              <a:spcAft>
                <a:spcPts val="200"/>
              </a:spcAft>
              <a:buSzPct val="100000"/>
              <a:buFont typeface="Arial" panose="020B0604020202020204" pitchFamily="34" charset="0"/>
              <a:buChar char="•"/>
            </a:pPr>
            <a:r>
              <a:rPr lang="en-IN" dirty="0"/>
              <a:t>Literature Survey</a:t>
            </a:r>
          </a:p>
          <a:p>
            <a:pPr marL="91440" lvl="1" indent="-91440">
              <a:spcBef>
                <a:spcPts val="1200"/>
              </a:spcBef>
              <a:spcAft>
                <a:spcPts val="200"/>
              </a:spcAft>
              <a:buSzPct val="100000"/>
              <a:buFont typeface="Arial" panose="020B0604020202020204" pitchFamily="34" charset="0"/>
              <a:buChar char="•"/>
            </a:pPr>
            <a:r>
              <a:rPr lang="en-IN" dirty="0"/>
              <a:t>Existing System</a:t>
            </a:r>
          </a:p>
          <a:p>
            <a:pPr marL="91440" lvl="1" indent="-91440">
              <a:spcBef>
                <a:spcPts val="1200"/>
              </a:spcBef>
              <a:spcAft>
                <a:spcPts val="200"/>
              </a:spcAft>
              <a:buSzPct val="100000"/>
              <a:buFont typeface="Arial" panose="020B0604020202020204" pitchFamily="34" charset="0"/>
              <a:buChar char="•"/>
            </a:pPr>
            <a:r>
              <a:rPr lang="en-IN" dirty="0"/>
              <a:t>Proposed System</a:t>
            </a:r>
          </a:p>
          <a:p>
            <a:pPr marL="91440" lvl="1" indent="-91440">
              <a:spcBef>
                <a:spcPts val="1200"/>
              </a:spcBef>
              <a:spcAft>
                <a:spcPts val="200"/>
              </a:spcAft>
              <a:buSzPct val="100000"/>
              <a:buFont typeface="Arial" panose="020B0604020202020204" pitchFamily="34" charset="0"/>
              <a:buChar char="•"/>
            </a:pPr>
            <a:r>
              <a:rPr lang="en-IN" dirty="0"/>
              <a:t>System Requirements</a:t>
            </a:r>
          </a:p>
          <a:p>
            <a:pPr marL="91440" lvl="1" indent="-91440">
              <a:spcBef>
                <a:spcPts val="1200"/>
              </a:spcBef>
              <a:spcAft>
                <a:spcPts val="200"/>
              </a:spcAft>
              <a:buSzPct val="100000"/>
              <a:buFont typeface="Arial" panose="020B0604020202020204" pitchFamily="34" charset="0"/>
              <a:buChar char="•"/>
            </a:pPr>
            <a:r>
              <a:rPr lang="en-IN" dirty="0"/>
              <a:t>Methodology</a:t>
            </a:r>
          </a:p>
          <a:p>
            <a:pPr marL="91440" lvl="1" indent="-91440">
              <a:spcBef>
                <a:spcPts val="1200"/>
              </a:spcBef>
              <a:spcAft>
                <a:spcPts val="200"/>
              </a:spcAft>
              <a:buSzPct val="100000"/>
              <a:buFont typeface="Arial" panose="020B0604020202020204" pitchFamily="34" charset="0"/>
              <a:buChar char="•"/>
            </a:pPr>
            <a:r>
              <a:rPr lang="en-IN" dirty="0"/>
              <a:t>Tools and Technologies</a:t>
            </a:r>
          </a:p>
          <a:p>
            <a:endParaRPr lang="en-IN" dirty="0"/>
          </a:p>
        </p:txBody>
      </p:sp>
      <p:sp>
        <p:nvSpPr>
          <p:cNvPr id="5" name="TextBox 4">
            <a:extLst>
              <a:ext uri="{FF2B5EF4-FFF2-40B4-BE49-F238E27FC236}">
                <a16:creationId xmlns:a16="http://schemas.microsoft.com/office/drawing/2014/main" id="{11B85889-116B-F6E1-17F6-ECB9D2922195}"/>
              </a:ext>
            </a:extLst>
          </p:cNvPr>
          <p:cNvSpPr txBox="1"/>
          <p:nvPr/>
        </p:nvSpPr>
        <p:spPr>
          <a:xfrm>
            <a:off x="4223330" y="1925034"/>
            <a:ext cx="2456869" cy="3646126"/>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Algorithm</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System Architecture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UML Diagrams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Test Cases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Output Screenshots</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Conclusion</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Future Scope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dirty="0">
                <a:solidFill>
                  <a:schemeClr val="tx1">
                    <a:lumMod val="75000"/>
                    <a:lumOff val="25000"/>
                  </a:schemeClr>
                </a:solidFill>
              </a:rPr>
              <a:t>References</a:t>
            </a:r>
          </a:p>
          <a:p>
            <a:endParaRPr lang="en-IN" dirty="0"/>
          </a:p>
        </p:txBody>
      </p:sp>
    </p:spTree>
    <p:extLst>
      <p:ext uri="{BB962C8B-B14F-4D97-AF65-F5344CB8AC3E}">
        <p14:creationId xmlns:p14="http://schemas.microsoft.com/office/powerpoint/2010/main" val="186783108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950D-1147-C74B-412A-69E440EDE64A}"/>
              </a:ext>
            </a:extLst>
          </p:cNvPr>
          <p:cNvSpPr>
            <a:spLocks noGrp="1"/>
          </p:cNvSpPr>
          <p:nvPr>
            <p:ph type="title"/>
          </p:nvPr>
        </p:nvSpPr>
        <p:spPr/>
        <p:txBody>
          <a:bodyPr/>
          <a:lstStyle/>
          <a:p>
            <a:endParaRPr lang="en-IN" dirty="0"/>
          </a:p>
        </p:txBody>
      </p:sp>
      <p:pic>
        <p:nvPicPr>
          <p:cNvPr id="5" name="Content Placeholder 4" descr="A diagram of a diagram of a diagram&#10;&#10;Description automatically generated">
            <a:extLst>
              <a:ext uri="{FF2B5EF4-FFF2-40B4-BE49-F238E27FC236}">
                <a16:creationId xmlns:a16="http://schemas.microsoft.com/office/drawing/2014/main" id="{73FDF57A-2F05-0FBF-B9C9-D82372712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022725"/>
          </a:xfrm>
        </p:spPr>
      </p:pic>
    </p:spTree>
    <p:extLst>
      <p:ext uri="{BB962C8B-B14F-4D97-AF65-F5344CB8AC3E}">
        <p14:creationId xmlns:p14="http://schemas.microsoft.com/office/powerpoint/2010/main" val="388932941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695F-C671-DACC-AA05-487B88D25BA5}"/>
              </a:ext>
            </a:extLst>
          </p:cNvPr>
          <p:cNvSpPr>
            <a:spLocks noGrp="1"/>
          </p:cNvSpPr>
          <p:nvPr>
            <p:ph type="title"/>
          </p:nvPr>
        </p:nvSpPr>
        <p:spPr/>
        <p:txBody>
          <a:bodyPr/>
          <a:lstStyle/>
          <a:p>
            <a:r>
              <a:rPr lang="en-IN" dirty="0"/>
              <a:t>System Architecture: </a:t>
            </a:r>
          </a:p>
        </p:txBody>
      </p:sp>
      <p:pic>
        <p:nvPicPr>
          <p:cNvPr id="4" name="Image 36">
            <a:extLst>
              <a:ext uri="{FF2B5EF4-FFF2-40B4-BE49-F238E27FC236}">
                <a16:creationId xmlns:a16="http://schemas.microsoft.com/office/drawing/2014/main" id="{CA656AE7-705F-5EBE-759C-55E0B40D53CB}"/>
              </a:ext>
            </a:extLst>
          </p:cNvPr>
          <p:cNvPicPr>
            <a:picLocks noGrp="1"/>
          </p:cNvPicPr>
          <p:nvPr>
            <p:ph idx="1"/>
          </p:nvPr>
        </p:nvPicPr>
        <p:blipFill>
          <a:blip r:embed="rId2" cstate="print"/>
          <a:stretch>
            <a:fillRect/>
          </a:stretch>
        </p:blipFill>
        <p:spPr>
          <a:xfrm>
            <a:off x="1422400" y="1870117"/>
            <a:ext cx="7289800" cy="4403683"/>
          </a:xfrm>
          <a:prstGeom prst="rect">
            <a:avLst/>
          </a:prstGeom>
        </p:spPr>
      </p:pic>
      <p:sp>
        <p:nvSpPr>
          <p:cNvPr id="3" name="Rectangle 2">
            <a:extLst>
              <a:ext uri="{FF2B5EF4-FFF2-40B4-BE49-F238E27FC236}">
                <a16:creationId xmlns:a16="http://schemas.microsoft.com/office/drawing/2014/main" id="{96964247-9700-4959-37E3-CD1E954721FE}"/>
              </a:ext>
            </a:extLst>
          </p:cNvPr>
          <p:cNvSpPr/>
          <p:nvPr/>
        </p:nvSpPr>
        <p:spPr>
          <a:xfrm>
            <a:off x="1422400" y="4165600"/>
            <a:ext cx="3035300" cy="800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A yellow and blue hand on a blue surface&#10;&#10;Description automatically generated">
            <a:extLst>
              <a:ext uri="{FF2B5EF4-FFF2-40B4-BE49-F238E27FC236}">
                <a16:creationId xmlns:a16="http://schemas.microsoft.com/office/drawing/2014/main" id="{EBE78265-9975-15FB-8E32-2955134E20E8}"/>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38104399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F9B2-AD1F-4F52-7D20-9D44B0F91E5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A2523FA-8490-E61E-6296-66322246E798}"/>
              </a:ext>
            </a:extLst>
          </p:cNvPr>
          <p:cNvSpPr>
            <a:spLocks noGrp="1"/>
          </p:cNvSpPr>
          <p:nvPr>
            <p:ph idx="1"/>
          </p:nvPr>
        </p:nvSpPr>
        <p:spPr>
          <a:xfrm>
            <a:off x="1097280" y="2057400"/>
            <a:ext cx="10058400" cy="3875303"/>
          </a:xfrm>
        </p:spPr>
        <p:txBody>
          <a:bodyPr>
            <a:noAutofit/>
          </a:bodyPr>
          <a:lstStyle/>
          <a:p>
            <a:pPr marL="0" indent="0">
              <a:buNone/>
            </a:pPr>
            <a:r>
              <a:rPr lang="en-US" sz="1800" dirty="0"/>
              <a:t>The system architecture consists of the following components: </a:t>
            </a:r>
          </a:p>
          <a:p>
            <a:pPr marL="342900" indent="-342900">
              <a:buFont typeface="+mj-lt"/>
              <a:buAutoNum type="arabicPeriod"/>
            </a:pPr>
            <a:r>
              <a:rPr lang="en-US" sz="1800" b="1" dirty="0"/>
              <a:t>Video Input (Webcam):</a:t>
            </a:r>
            <a:r>
              <a:rPr lang="en-US" sz="1800" dirty="0"/>
              <a:t> This is the source of data for the system. It captures video input in real-time using a webcam. </a:t>
            </a:r>
          </a:p>
          <a:p>
            <a:pPr marL="342900" indent="-342900">
              <a:buFont typeface="+mj-lt"/>
              <a:buAutoNum type="arabicPeriod"/>
            </a:pPr>
            <a:r>
              <a:rPr lang="en-US" sz="1800" b="1" dirty="0"/>
              <a:t>Hand Tracking (OpenCV): </a:t>
            </a:r>
            <a:r>
              <a:rPr lang="en-US" sz="1800" dirty="0"/>
              <a:t>This component is responsible for tracking hands in the video input. It uses OpenCV, an open-source computer vision library, to perform this task. </a:t>
            </a:r>
          </a:p>
          <a:p>
            <a:pPr marL="342900" indent="-342900">
              <a:buFont typeface="+mj-lt"/>
              <a:buAutoNum type="arabicPeriod"/>
            </a:pPr>
            <a:r>
              <a:rPr lang="en-US" sz="1800" b="1" dirty="0"/>
              <a:t>Hand Landmark Extraction(MediaPipe): </a:t>
            </a:r>
            <a:r>
              <a:rPr lang="en-US" sz="1800" dirty="0"/>
              <a:t>Once the hands are tracked, the next step is to extract key landmarks from the hand. This is done using MediaPipe, a framework for building multimodal applied machine learning pipelines.</a:t>
            </a:r>
          </a:p>
          <a:p>
            <a:pPr marL="342900" indent="-342900">
              <a:buFont typeface="+mj-lt"/>
              <a:buAutoNum type="arabicPeriod"/>
            </a:pPr>
            <a:r>
              <a:rPr lang="en-US" sz="1800" b="1" dirty="0"/>
              <a:t>Gesture Classification and Recognition: </a:t>
            </a:r>
            <a:r>
              <a:rPr lang="en-US" sz="1800" dirty="0"/>
              <a:t>After extraction, the model is used to classify and recognize gestures based on the hand landmarks. </a:t>
            </a:r>
          </a:p>
        </p:txBody>
      </p:sp>
      <p:pic>
        <p:nvPicPr>
          <p:cNvPr id="4" name="Picture 3" descr="A yellow and blue hand on a blue surface&#10;&#10;Description automatically generated">
            <a:extLst>
              <a:ext uri="{FF2B5EF4-FFF2-40B4-BE49-F238E27FC236}">
                <a16:creationId xmlns:a16="http://schemas.microsoft.com/office/drawing/2014/main" id="{5D6A6C13-C7AA-85CF-DB36-26855CF31037}"/>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82321381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EFE8-DC12-C3B7-D2E5-F5AE309DD1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B1CBA8-A0B5-E457-9030-241FB5B42600}"/>
              </a:ext>
            </a:extLst>
          </p:cNvPr>
          <p:cNvSpPr>
            <a:spLocks noGrp="1"/>
          </p:cNvSpPr>
          <p:nvPr>
            <p:ph idx="1"/>
          </p:nvPr>
        </p:nvSpPr>
        <p:spPr/>
        <p:txBody>
          <a:bodyPr>
            <a:normAutofit/>
          </a:bodyPr>
          <a:lstStyle/>
          <a:p>
            <a:pPr marL="342900" indent="-342900">
              <a:buFont typeface="+mj-lt"/>
              <a:buAutoNum type="arabicPeriod" startAt="5"/>
            </a:pPr>
            <a:r>
              <a:rPr lang="en-US" sz="1800" b="1" dirty="0"/>
              <a:t>Slide and Annotation Control: </a:t>
            </a:r>
            <a:r>
              <a:rPr lang="en-US" sz="1800" dirty="0"/>
              <a:t>Based on the recognized gestures, the system can control slides and annotations. This could be useful in a presentation or a teaching environment.</a:t>
            </a:r>
          </a:p>
          <a:p>
            <a:pPr marL="342900" indent="-342900">
              <a:buFont typeface="+mj-lt"/>
              <a:buAutoNum type="arabicPeriod" startAt="5"/>
            </a:pPr>
            <a:r>
              <a:rPr lang="en-US" sz="1800" b="1" dirty="0"/>
              <a:t>Real-time Display: </a:t>
            </a:r>
            <a:r>
              <a:rPr lang="en-US" sz="1800" dirty="0"/>
              <a:t>The final component of the system is the real-time display of the video input, hand tracking, hand landmark extraction, and the results of gesture classification and recognition. </a:t>
            </a:r>
            <a:endParaRPr lang="en-IN" sz="1800" dirty="0"/>
          </a:p>
        </p:txBody>
      </p:sp>
      <p:pic>
        <p:nvPicPr>
          <p:cNvPr id="4" name="Picture 3" descr="A yellow and blue hand on a blue surface&#10;&#10;Description automatically generated">
            <a:extLst>
              <a:ext uri="{FF2B5EF4-FFF2-40B4-BE49-F238E27FC236}">
                <a16:creationId xmlns:a16="http://schemas.microsoft.com/office/drawing/2014/main" id="{90E7E39B-B515-AD5C-9400-18821DEDBD32}"/>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362467754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5803-99BA-185E-2213-154E280C533A}"/>
              </a:ext>
            </a:extLst>
          </p:cNvPr>
          <p:cNvSpPr>
            <a:spLocks noGrp="1"/>
          </p:cNvSpPr>
          <p:nvPr>
            <p:ph type="title"/>
          </p:nvPr>
        </p:nvSpPr>
        <p:spPr/>
        <p:txBody>
          <a:bodyPr/>
          <a:lstStyle/>
          <a:p>
            <a:r>
              <a:rPr lang="en-IN" dirty="0"/>
              <a:t>UML Diagrams:</a:t>
            </a:r>
          </a:p>
        </p:txBody>
      </p:sp>
      <p:pic>
        <p:nvPicPr>
          <p:cNvPr id="4" name="Picture 3" descr="A yellow and blue hand on a blue surface&#10;&#10;Description automatically generated">
            <a:extLst>
              <a:ext uri="{FF2B5EF4-FFF2-40B4-BE49-F238E27FC236}">
                <a16:creationId xmlns:a16="http://schemas.microsoft.com/office/drawing/2014/main" id="{0D7B6AEB-3ACA-8638-EE29-8ED953797EBC}"/>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435984B7-0075-6F29-7139-B6EFD30D28E1}"/>
              </a:ext>
            </a:extLst>
          </p:cNvPr>
          <p:cNvSpPr>
            <a:spLocks noGrp="1"/>
          </p:cNvSpPr>
          <p:nvPr>
            <p:ph idx="1"/>
          </p:nvPr>
        </p:nvSpPr>
        <p:spPr>
          <a:xfrm>
            <a:off x="1097280" y="1845733"/>
            <a:ext cx="10058400" cy="4610485"/>
          </a:xfrm>
        </p:spPr>
        <p:txBody>
          <a:bodyPr>
            <a:normAutofit/>
          </a:bodyPr>
          <a:lstStyle/>
          <a:p>
            <a:pPr marL="365760" lvl="3" indent="0" algn="just">
              <a:lnSpc>
                <a:spcPct val="100000"/>
              </a:lnSpc>
              <a:spcBef>
                <a:spcPts val="1200"/>
              </a:spcBef>
              <a:spcAft>
                <a:spcPts val="200"/>
              </a:spcAft>
              <a:buSzPct val="100000"/>
              <a:buNone/>
            </a:pPr>
            <a:r>
              <a:rPr lang="en-US" sz="1900" dirty="0"/>
              <a:t>UML stands for Unified Modeling Language. UML provides a set of graphical notations for creating visual models of software-intensive systems, allowing developers to communicate and understand complex systems more effectively.</a:t>
            </a:r>
          </a:p>
          <a:p>
            <a:pPr marL="708660" lvl="3" indent="-342900" algn="just">
              <a:lnSpc>
                <a:spcPct val="100000"/>
              </a:lnSpc>
              <a:spcBef>
                <a:spcPts val="1200"/>
              </a:spcBef>
              <a:spcAft>
                <a:spcPts val="200"/>
              </a:spcAft>
              <a:buSzPct val="100000"/>
              <a:buFont typeface="+mj-lt"/>
              <a:buAutoNum type="arabicPeriod"/>
            </a:pPr>
            <a:r>
              <a:rPr lang="en-IN" sz="1900" dirty="0"/>
              <a:t>Use Case Diagram</a:t>
            </a:r>
          </a:p>
          <a:p>
            <a:pPr marL="708660" lvl="3" indent="-342900" algn="just">
              <a:lnSpc>
                <a:spcPct val="100000"/>
              </a:lnSpc>
              <a:spcBef>
                <a:spcPts val="1200"/>
              </a:spcBef>
              <a:spcAft>
                <a:spcPts val="200"/>
              </a:spcAft>
              <a:buSzPct val="100000"/>
              <a:buFont typeface="+mj-lt"/>
              <a:buAutoNum type="arabicPeriod"/>
            </a:pPr>
            <a:r>
              <a:rPr lang="en-IN" sz="1900" dirty="0"/>
              <a:t>Class Diagram</a:t>
            </a:r>
          </a:p>
          <a:p>
            <a:pPr marL="708660" lvl="3" indent="-342900" algn="just">
              <a:lnSpc>
                <a:spcPct val="100000"/>
              </a:lnSpc>
              <a:spcBef>
                <a:spcPts val="1200"/>
              </a:spcBef>
              <a:spcAft>
                <a:spcPts val="200"/>
              </a:spcAft>
              <a:buSzPct val="100000"/>
              <a:buFont typeface="+mj-lt"/>
              <a:buAutoNum type="arabicPeriod"/>
            </a:pPr>
            <a:r>
              <a:rPr lang="en-IN" sz="1900" dirty="0"/>
              <a:t>Sequence Diagram</a:t>
            </a:r>
          </a:p>
          <a:p>
            <a:pPr marL="708660" lvl="3" indent="-342900" algn="just">
              <a:lnSpc>
                <a:spcPct val="100000"/>
              </a:lnSpc>
              <a:spcBef>
                <a:spcPts val="1200"/>
              </a:spcBef>
              <a:spcAft>
                <a:spcPts val="200"/>
              </a:spcAft>
              <a:buSzPct val="100000"/>
              <a:buFont typeface="+mj-lt"/>
              <a:buAutoNum type="arabicPeriod"/>
            </a:pPr>
            <a:r>
              <a:rPr lang="en-IN" sz="1900" dirty="0"/>
              <a:t>Collaboration Diagram</a:t>
            </a:r>
          </a:p>
          <a:p>
            <a:pPr marL="708660" lvl="3" indent="-342900" algn="just">
              <a:lnSpc>
                <a:spcPct val="100000"/>
              </a:lnSpc>
              <a:spcBef>
                <a:spcPts val="1200"/>
              </a:spcBef>
              <a:spcAft>
                <a:spcPts val="200"/>
              </a:spcAft>
              <a:buSzPct val="100000"/>
              <a:buFont typeface="+mj-lt"/>
              <a:buAutoNum type="arabicPeriod"/>
            </a:pPr>
            <a:r>
              <a:rPr lang="en-IN" sz="1900" dirty="0"/>
              <a:t>Component Diagram</a:t>
            </a:r>
          </a:p>
          <a:p>
            <a:pPr marL="0" indent="0" algn="just">
              <a:buNone/>
            </a:pPr>
            <a:endParaRPr lang="en-IN" sz="1800" dirty="0"/>
          </a:p>
        </p:txBody>
      </p:sp>
    </p:spTree>
    <p:extLst>
      <p:ext uri="{BB962C8B-B14F-4D97-AF65-F5344CB8AC3E}">
        <p14:creationId xmlns:p14="http://schemas.microsoft.com/office/powerpoint/2010/main" val="260458902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467A-23FA-4B13-471C-82EE60584092}"/>
              </a:ext>
            </a:extLst>
          </p:cNvPr>
          <p:cNvSpPr>
            <a:spLocks noGrp="1"/>
          </p:cNvSpPr>
          <p:nvPr>
            <p:ph type="title"/>
          </p:nvPr>
        </p:nvSpPr>
        <p:spPr/>
        <p:txBody>
          <a:bodyPr/>
          <a:lstStyle/>
          <a:p>
            <a:r>
              <a:rPr lang="en-IN" dirty="0"/>
              <a:t>Use case Diagram:</a:t>
            </a:r>
          </a:p>
        </p:txBody>
      </p:sp>
      <p:sp>
        <p:nvSpPr>
          <p:cNvPr id="3" name="Rectangle 2">
            <a:extLst>
              <a:ext uri="{FF2B5EF4-FFF2-40B4-BE49-F238E27FC236}">
                <a16:creationId xmlns:a16="http://schemas.microsoft.com/office/drawing/2014/main" id="{A6AE8059-3374-DA40-1988-70BBB3335C33}"/>
              </a:ext>
            </a:extLst>
          </p:cNvPr>
          <p:cNvSpPr/>
          <p:nvPr/>
        </p:nvSpPr>
        <p:spPr>
          <a:xfrm>
            <a:off x="8670130" y="4148141"/>
            <a:ext cx="388143" cy="10239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500" dirty="0"/>
              <a:t>System</a:t>
            </a:r>
          </a:p>
        </p:txBody>
      </p:sp>
      <p:sp>
        <p:nvSpPr>
          <p:cNvPr id="10" name="Content Placeholder 9">
            <a:extLst>
              <a:ext uri="{FF2B5EF4-FFF2-40B4-BE49-F238E27FC236}">
                <a16:creationId xmlns:a16="http://schemas.microsoft.com/office/drawing/2014/main" id="{49D4F74A-CF2F-F31A-698C-34A2AFDF0EF2}"/>
              </a:ext>
            </a:extLst>
          </p:cNvPr>
          <p:cNvSpPr>
            <a:spLocks noGrp="1"/>
          </p:cNvSpPr>
          <p:nvPr>
            <p:ph idx="1"/>
          </p:nvPr>
        </p:nvSpPr>
        <p:spPr/>
        <p:txBody>
          <a:bodyPr/>
          <a:lstStyle/>
          <a:p>
            <a:endParaRPr lang="en-IN" dirty="0"/>
          </a:p>
        </p:txBody>
      </p:sp>
      <p:pic>
        <p:nvPicPr>
          <p:cNvPr id="12" name="Picture 11">
            <a:extLst>
              <a:ext uri="{FF2B5EF4-FFF2-40B4-BE49-F238E27FC236}">
                <a16:creationId xmlns:a16="http://schemas.microsoft.com/office/drawing/2014/main" id="{67CEC9FA-1F61-2740-9C35-A023658CB205}"/>
              </a:ext>
            </a:extLst>
          </p:cNvPr>
          <p:cNvPicPr>
            <a:picLocks noChangeAspect="1"/>
          </p:cNvPicPr>
          <p:nvPr/>
        </p:nvPicPr>
        <p:blipFill>
          <a:blip r:embed="rId2"/>
          <a:stretch>
            <a:fillRect/>
          </a:stretch>
        </p:blipFill>
        <p:spPr>
          <a:xfrm>
            <a:off x="914400" y="1798972"/>
            <a:ext cx="10363200" cy="4366301"/>
          </a:xfrm>
          <a:prstGeom prst="rect">
            <a:avLst/>
          </a:prstGeom>
        </p:spPr>
      </p:pic>
      <p:sp>
        <p:nvSpPr>
          <p:cNvPr id="13" name="Rectangle 12">
            <a:extLst>
              <a:ext uri="{FF2B5EF4-FFF2-40B4-BE49-F238E27FC236}">
                <a16:creationId xmlns:a16="http://schemas.microsoft.com/office/drawing/2014/main" id="{841188BF-C41F-4C03-0A7D-F4C28531DF0C}"/>
              </a:ext>
            </a:extLst>
          </p:cNvPr>
          <p:cNvSpPr/>
          <p:nvPr/>
        </p:nvSpPr>
        <p:spPr>
          <a:xfrm>
            <a:off x="9684327" y="5264727"/>
            <a:ext cx="1593273" cy="962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5363376"/>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34DC-A2F6-B28C-A531-FC35B4C02A60}"/>
              </a:ext>
            </a:extLst>
          </p:cNvPr>
          <p:cNvSpPr>
            <a:spLocks noGrp="1"/>
          </p:cNvSpPr>
          <p:nvPr>
            <p:ph type="title"/>
          </p:nvPr>
        </p:nvSpPr>
        <p:spPr/>
        <p:txBody>
          <a:bodyPr/>
          <a:lstStyle/>
          <a:p>
            <a:r>
              <a:rPr lang="en-IN" dirty="0"/>
              <a:t>Class Diagram:</a:t>
            </a:r>
          </a:p>
        </p:txBody>
      </p:sp>
      <p:pic>
        <p:nvPicPr>
          <p:cNvPr id="6" name="Content Placeholder 5">
            <a:extLst>
              <a:ext uri="{FF2B5EF4-FFF2-40B4-BE49-F238E27FC236}">
                <a16:creationId xmlns:a16="http://schemas.microsoft.com/office/drawing/2014/main" id="{8978880C-7767-6760-5332-15CD7A64ED9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097279" y="1846263"/>
            <a:ext cx="10058401" cy="4440237"/>
          </a:xfrm>
        </p:spPr>
      </p:pic>
      <p:sp>
        <p:nvSpPr>
          <p:cNvPr id="3" name="Rectangle 2">
            <a:extLst>
              <a:ext uri="{FF2B5EF4-FFF2-40B4-BE49-F238E27FC236}">
                <a16:creationId xmlns:a16="http://schemas.microsoft.com/office/drawing/2014/main" id="{77E31E6F-86BE-4D29-AF2D-301E2183421D}"/>
              </a:ext>
            </a:extLst>
          </p:cNvPr>
          <p:cNvSpPr/>
          <p:nvPr/>
        </p:nvSpPr>
        <p:spPr>
          <a:xfrm>
            <a:off x="9523828" y="2180492"/>
            <a:ext cx="581463" cy="10269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7142501"/>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0D0E-53DE-BCA6-9CC9-CC1139BF5E0F}"/>
              </a:ext>
            </a:extLst>
          </p:cNvPr>
          <p:cNvSpPr>
            <a:spLocks noGrp="1"/>
          </p:cNvSpPr>
          <p:nvPr>
            <p:ph type="title"/>
          </p:nvPr>
        </p:nvSpPr>
        <p:spPr/>
        <p:txBody>
          <a:bodyPr/>
          <a:lstStyle/>
          <a:p>
            <a:r>
              <a:rPr lang="en-IN" dirty="0"/>
              <a:t>Sequence Diagram:</a:t>
            </a:r>
          </a:p>
        </p:txBody>
      </p:sp>
      <p:sp>
        <p:nvSpPr>
          <p:cNvPr id="4" name="Content Placeholder 3">
            <a:extLst>
              <a:ext uri="{FF2B5EF4-FFF2-40B4-BE49-F238E27FC236}">
                <a16:creationId xmlns:a16="http://schemas.microsoft.com/office/drawing/2014/main" id="{C7DBC330-227C-1DF7-10EB-CE81A2FCE3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64B8A7C-0B3E-9A2C-F320-E1C2F749BB9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97280" y="1845734"/>
            <a:ext cx="10193020" cy="4428066"/>
          </a:xfrm>
          <a:prstGeom prst="rect">
            <a:avLst/>
          </a:prstGeom>
        </p:spPr>
      </p:pic>
    </p:spTree>
    <p:extLst>
      <p:ext uri="{BB962C8B-B14F-4D97-AF65-F5344CB8AC3E}">
        <p14:creationId xmlns:p14="http://schemas.microsoft.com/office/powerpoint/2010/main" val="181671724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BE98-6B0B-6FA7-D076-27EE2F35BEB4}"/>
              </a:ext>
            </a:extLst>
          </p:cNvPr>
          <p:cNvSpPr>
            <a:spLocks noGrp="1"/>
          </p:cNvSpPr>
          <p:nvPr>
            <p:ph type="title"/>
          </p:nvPr>
        </p:nvSpPr>
        <p:spPr/>
        <p:txBody>
          <a:bodyPr/>
          <a:lstStyle/>
          <a:p>
            <a:r>
              <a:rPr lang="en-IN" dirty="0"/>
              <a:t>Collaboration Diagram:</a:t>
            </a:r>
          </a:p>
        </p:txBody>
      </p:sp>
      <p:sp>
        <p:nvSpPr>
          <p:cNvPr id="4" name="Content Placeholder 3">
            <a:extLst>
              <a:ext uri="{FF2B5EF4-FFF2-40B4-BE49-F238E27FC236}">
                <a16:creationId xmlns:a16="http://schemas.microsoft.com/office/drawing/2014/main" id="{FB901E2A-293D-D3BB-2813-E74E13DEDDF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D9D385A-FEF0-AC40-E151-F4DBC1DF02C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1097280" y="1845734"/>
            <a:ext cx="10154920" cy="4443730"/>
          </a:xfrm>
          <a:prstGeom prst="rect">
            <a:avLst/>
          </a:prstGeom>
        </p:spPr>
      </p:pic>
    </p:spTree>
    <p:extLst>
      <p:ext uri="{BB962C8B-B14F-4D97-AF65-F5344CB8AC3E}">
        <p14:creationId xmlns:p14="http://schemas.microsoft.com/office/powerpoint/2010/main" val="269862959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9AA0-1E98-BD3D-8023-9589FB49C1CC}"/>
              </a:ext>
            </a:extLst>
          </p:cNvPr>
          <p:cNvSpPr>
            <a:spLocks noGrp="1"/>
          </p:cNvSpPr>
          <p:nvPr>
            <p:ph type="title"/>
          </p:nvPr>
        </p:nvSpPr>
        <p:spPr/>
        <p:txBody>
          <a:bodyPr/>
          <a:lstStyle/>
          <a:p>
            <a:r>
              <a:rPr lang="en-IN" dirty="0"/>
              <a:t>Component Diagram:</a:t>
            </a:r>
          </a:p>
        </p:txBody>
      </p:sp>
      <p:pic>
        <p:nvPicPr>
          <p:cNvPr id="6" name="Content Placeholder 5" descr="A diagram of a software application&#10;&#10;Description automatically generated">
            <a:extLst>
              <a:ext uri="{FF2B5EF4-FFF2-40B4-BE49-F238E27FC236}">
                <a16:creationId xmlns:a16="http://schemas.microsoft.com/office/drawing/2014/main" id="{4DF3B5DF-0E90-6BDA-5F9C-2ABAA7E890E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97280" y="1846263"/>
            <a:ext cx="10058399" cy="4477097"/>
          </a:xfrm>
        </p:spPr>
      </p:pic>
    </p:spTree>
    <p:extLst>
      <p:ext uri="{BB962C8B-B14F-4D97-AF65-F5344CB8AC3E}">
        <p14:creationId xmlns:p14="http://schemas.microsoft.com/office/powerpoint/2010/main" val="38536444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50D-DE2B-49CB-F89F-D61F3EC605EA}"/>
              </a:ext>
            </a:extLst>
          </p:cNvPr>
          <p:cNvSpPr>
            <a:spLocks noGrp="1"/>
          </p:cNvSpPr>
          <p:nvPr>
            <p:ph type="title"/>
          </p:nvPr>
        </p:nvSpPr>
        <p:spPr>
          <a:xfrm>
            <a:off x="1128571" y="620785"/>
            <a:ext cx="9748007" cy="865492"/>
          </a:xfrm>
        </p:spPr>
        <p:txBody>
          <a:bodyPr/>
          <a:lstStyle/>
          <a:p>
            <a:pPr algn="just"/>
            <a:r>
              <a:rPr lang="en-IN" dirty="0"/>
              <a:t>                              Abstract</a:t>
            </a:r>
          </a:p>
        </p:txBody>
      </p:sp>
      <p:pic>
        <p:nvPicPr>
          <p:cNvPr id="5" name="Picture 4" descr="A yellow and blue hand on a blue surface&#10;&#10;Description automatically generated">
            <a:extLst>
              <a:ext uri="{FF2B5EF4-FFF2-40B4-BE49-F238E27FC236}">
                <a16:creationId xmlns:a16="http://schemas.microsoft.com/office/drawing/2014/main" id="{D23B0E0F-60AD-0F22-4191-81AB44B59979}"/>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100AB1E4-D086-95C1-2B5D-4ED27F72DFA7}"/>
              </a:ext>
            </a:extLst>
          </p:cNvPr>
          <p:cNvSpPr>
            <a:spLocks noGrp="1"/>
          </p:cNvSpPr>
          <p:nvPr>
            <p:ph idx="1"/>
          </p:nvPr>
        </p:nvSpPr>
        <p:spPr>
          <a:xfrm>
            <a:off x="1128571" y="1816375"/>
            <a:ext cx="10058400" cy="4484414"/>
          </a:xfrm>
        </p:spPr>
        <p:txBody>
          <a:bodyPr anchor="ctr">
            <a:normAutofit lnSpcReduction="10000"/>
          </a:bodyPr>
          <a:lstStyle/>
          <a:p>
            <a:pPr marL="0" indent="0" algn="just">
              <a:lnSpc>
                <a:spcPct val="100000"/>
              </a:lnSpc>
              <a:buNone/>
            </a:pPr>
            <a:r>
              <a:rPr lang="en-US" sz="1800" dirty="0"/>
              <a:t>This project presents a real-time interactive Presentation Control System that redefines the conventional method of delivering presentations through innovative hand gesture recognition. Utilizing the robust hand tracking capabilities of OpenCV and the precise gesture recognition functionalities of Mediapipe, the system empowers users to seamlessly navigate through slides, annotate content, and interact with presentations using intuitive hand movements. By overlaying the live camera feed onto the presentation interface, users can visualize their gestures alongside the slides in real-time, enhancing the interactive experience. The system interprets specific gestures, such as using the little finger to advance to the next slide and the thumb to go back to the previous slide. Additionally, users can utilize the index finger and middle finger to draw annotations, while the index finger alone serves as a pointer. To undo actions, users can gesture with the index, middle, and ring fingers, while raising all fingers clears annotations. This novel approach bridges the gap between traditional presentation tools and modern interactive interfaces, offering a more efficient and engaging way to deliver presentations, particularly in scenarios where conventional input devices may be impractical or cumbersome. With its combination of OpenCV and Mediapipe libraries, the system ensures high accuracy and responsiveness, enabling smooth and intuitive control of presentations through natural hand movements. </a:t>
            </a:r>
          </a:p>
          <a:p>
            <a:pPr marL="0" indent="0" algn="just">
              <a:lnSpc>
                <a:spcPct val="100000"/>
              </a:lnSpc>
              <a:buNone/>
            </a:pPr>
            <a:r>
              <a:rPr lang="en-US" sz="1800" b="1" dirty="0"/>
              <a:t>Keywords</a:t>
            </a:r>
            <a:r>
              <a:rPr lang="en-US" sz="1800" dirty="0"/>
              <a:t>: Open CV, Mediapipe, Hand Gesture Recognition, Presentation Controller. </a:t>
            </a:r>
          </a:p>
        </p:txBody>
      </p:sp>
    </p:spTree>
    <p:extLst>
      <p:ext uri="{BB962C8B-B14F-4D97-AF65-F5344CB8AC3E}">
        <p14:creationId xmlns:p14="http://schemas.microsoft.com/office/powerpoint/2010/main" val="97083681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311C-D21B-77A7-C834-E0791E43A81B}"/>
              </a:ext>
            </a:extLst>
          </p:cNvPr>
          <p:cNvSpPr>
            <a:spLocks noGrp="1"/>
          </p:cNvSpPr>
          <p:nvPr>
            <p:ph type="title"/>
          </p:nvPr>
        </p:nvSpPr>
        <p:spPr/>
        <p:txBody>
          <a:bodyPr/>
          <a:lstStyle/>
          <a:p>
            <a:r>
              <a:rPr lang="en-IN" dirty="0"/>
              <a:t>Test Cases:</a:t>
            </a:r>
          </a:p>
        </p:txBody>
      </p:sp>
      <p:pic>
        <p:nvPicPr>
          <p:cNvPr id="17" name="Content Placeholder 16">
            <a:extLst>
              <a:ext uri="{FF2B5EF4-FFF2-40B4-BE49-F238E27FC236}">
                <a16:creationId xmlns:a16="http://schemas.microsoft.com/office/drawing/2014/main" id="{0301DC68-13D3-14EA-C36C-31320CB19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450" y="1821180"/>
            <a:ext cx="10325099" cy="4479609"/>
          </a:xfrm>
        </p:spPr>
      </p:pic>
      <p:pic>
        <p:nvPicPr>
          <p:cNvPr id="3" name="Picture 2" descr="A yellow and blue hand on a blue surface&#10;&#10;Description automatically generated">
            <a:extLst>
              <a:ext uri="{FF2B5EF4-FFF2-40B4-BE49-F238E27FC236}">
                <a16:creationId xmlns:a16="http://schemas.microsoft.com/office/drawing/2014/main" id="{CFB6269F-4977-4FF3-0006-E2D250BE4CAF}"/>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64708899"/>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060F-21ED-C2CD-234F-AF88DE607E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98CC6FA-CED2-A380-1130-8B9608A62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0" y="1854200"/>
            <a:ext cx="10363200" cy="4446589"/>
          </a:xfrm>
        </p:spPr>
      </p:pic>
      <p:pic>
        <p:nvPicPr>
          <p:cNvPr id="3" name="Picture 2" descr="A yellow and blue hand on a blue surface&#10;&#10;Description automatically generated">
            <a:extLst>
              <a:ext uri="{FF2B5EF4-FFF2-40B4-BE49-F238E27FC236}">
                <a16:creationId xmlns:a16="http://schemas.microsoft.com/office/drawing/2014/main" id="{D1736545-6A9B-2042-9D72-E65DCDDA61D1}"/>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910401631"/>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97B3-FD6E-CD30-08E8-B046F8ECCC8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176B10D-7E39-7752-6A54-E76D62A54B4C}"/>
              </a:ext>
            </a:extLst>
          </p:cNvPr>
          <p:cNvPicPr>
            <a:picLocks noGrp="1" noChangeAspect="1"/>
          </p:cNvPicPr>
          <p:nvPr>
            <p:ph idx="1"/>
          </p:nvPr>
        </p:nvPicPr>
        <p:blipFill>
          <a:blip r:embed="rId2"/>
          <a:stretch>
            <a:fillRect/>
          </a:stretch>
        </p:blipFill>
        <p:spPr>
          <a:xfrm>
            <a:off x="1097280" y="1905000"/>
            <a:ext cx="10193020" cy="4279900"/>
          </a:xfrm>
        </p:spPr>
      </p:pic>
      <p:pic>
        <p:nvPicPr>
          <p:cNvPr id="3" name="Picture 2" descr="A yellow and blue hand on a blue surface&#10;&#10;Description automatically generated">
            <a:extLst>
              <a:ext uri="{FF2B5EF4-FFF2-40B4-BE49-F238E27FC236}">
                <a16:creationId xmlns:a16="http://schemas.microsoft.com/office/drawing/2014/main" id="{A2EF41B3-68D0-C66B-63DB-D7D5E6D65C26}"/>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4070275601"/>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4F0F-89C8-7F7F-63AB-A8DC7F5062A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8B0C983-B392-6396-0FD0-9E5F96C7955E}"/>
              </a:ext>
            </a:extLst>
          </p:cNvPr>
          <p:cNvPicPr>
            <a:picLocks noGrp="1" noChangeAspect="1"/>
          </p:cNvPicPr>
          <p:nvPr>
            <p:ph idx="1"/>
          </p:nvPr>
        </p:nvPicPr>
        <p:blipFill>
          <a:blip r:embed="rId2"/>
          <a:stretch>
            <a:fillRect/>
          </a:stretch>
        </p:blipFill>
        <p:spPr>
          <a:xfrm>
            <a:off x="1097280" y="1917700"/>
            <a:ext cx="10154920" cy="4279900"/>
          </a:xfrm>
        </p:spPr>
      </p:pic>
      <p:pic>
        <p:nvPicPr>
          <p:cNvPr id="3" name="Picture 2" descr="A yellow and blue hand on a blue surface&#10;&#10;Description automatically generated">
            <a:extLst>
              <a:ext uri="{FF2B5EF4-FFF2-40B4-BE49-F238E27FC236}">
                <a16:creationId xmlns:a16="http://schemas.microsoft.com/office/drawing/2014/main" id="{85A92125-4D6D-17AC-0260-8BD285DE490E}"/>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3093976050"/>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6681-F4C9-49D4-3586-E780BBE8CAE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02C60C-0862-294C-7217-AE096700AD80}"/>
              </a:ext>
            </a:extLst>
          </p:cNvPr>
          <p:cNvPicPr>
            <a:picLocks noGrp="1" noChangeAspect="1"/>
          </p:cNvPicPr>
          <p:nvPr>
            <p:ph idx="1"/>
          </p:nvPr>
        </p:nvPicPr>
        <p:blipFill>
          <a:blip r:embed="rId2"/>
          <a:stretch>
            <a:fillRect/>
          </a:stretch>
        </p:blipFill>
        <p:spPr>
          <a:xfrm>
            <a:off x="1097280" y="1905000"/>
            <a:ext cx="10205720" cy="4241800"/>
          </a:xfrm>
        </p:spPr>
      </p:pic>
      <p:pic>
        <p:nvPicPr>
          <p:cNvPr id="3" name="Picture 2" descr="A yellow and blue hand on a blue surface&#10;&#10;Description automatically generated">
            <a:extLst>
              <a:ext uri="{FF2B5EF4-FFF2-40B4-BE49-F238E27FC236}">
                <a16:creationId xmlns:a16="http://schemas.microsoft.com/office/drawing/2014/main" id="{D262D97E-D87A-C95D-79DF-D637F33D75FD}"/>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537061181"/>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D7A1-90C1-628F-4262-93EB7321709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DB3859-04ED-79C3-5672-DA55B737DE44}"/>
              </a:ext>
            </a:extLst>
          </p:cNvPr>
          <p:cNvPicPr>
            <a:picLocks noGrp="1" noChangeAspect="1"/>
          </p:cNvPicPr>
          <p:nvPr>
            <p:ph idx="1"/>
          </p:nvPr>
        </p:nvPicPr>
        <p:blipFill>
          <a:blip r:embed="rId2"/>
          <a:stretch>
            <a:fillRect/>
          </a:stretch>
        </p:blipFill>
        <p:spPr>
          <a:xfrm>
            <a:off x="1097280" y="1892300"/>
            <a:ext cx="10180320" cy="4267200"/>
          </a:xfrm>
        </p:spPr>
      </p:pic>
      <p:pic>
        <p:nvPicPr>
          <p:cNvPr id="3" name="Picture 2" descr="A yellow and blue hand on a blue surface&#10;&#10;Description automatically generated">
            <a:extLst>
              <a:ext uri="{FF2B5EF4-FFF2-40B4-BE49-F238E27FC236}">
                <a16:creationId xmlns:a16="http://schemas.microsoft.com/office/drawing/2014/main" id="{E97530ED-238D-90F0-47E7-8EE4682E9B4E}"/>
              </a:ext>
            </a:extLst>
          </p:cNvPr>
          <p:cNvPicPr>
            <a:picLocks noChangeAspect="1"/>
          </p:cNvPicPr>
          <p:nvPr/>
        </p:nvPicPr>
        <p:blipFill>
          <a:blip r:embed="rId3">
            <a:duotone>
              <a:schemeClr val="accent3">
                <a:shade val="45000"/>
                <a:satMod val="135000"/>
              </a:schemeClr>
              <a:prstClr val="white"/>
            </a:duotone>
            <a:alphaModFix amt="7000"/>
            <a:extLst>
              <a:ext uri="{BEBA8EAE-BF5A-486C-A8C5-ECC9F3942E4B}">
                <a14:imgProps xmlns:a14="http://schemas.microsoft.com/office/drawing/2010/main">
                  <a14:imgLayer r:embed="rId4">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86520209"/>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1556-198E-C826-EA9B-35807844EB04}"/>
              </a:ext>
            </a:extLst>
          </p:cNvPr>
          <p:cNvSpPr>
            <a:spLocks noGrp="1"/>
          </p:cNvSpPr>
          <p:nvPr>
            <p:ph type="title"/>
          </p:nvPr>
        </p:nvSpPr>
        <p:spPr/>
        <p:txBody>
          <a:bodyPr/>
          <a:lstStyle/>
          <a:p>
            <a:r>
              <a:rPr lang="en-IN" dirty="0"/>
              <a:t>Output:</a:t>
            </a:r>
          </a:p>
        </p:txBody>
      </p:sp>
      <p:pic>
        <p:nvPicPr>
          <p:cNvPr id="7" name="Content Placeholder 6" descr="A close-up of a certificate&#10;&#10;Description automatically generated">
            <a:extLst>
              <a:ext uri="{FF2B5EF4-FFF2-40B4-BE49-F238E27FC236}">
                <a16:creationId xmlns:a16="http://schemas.microsoft.com/office/drawing/2014/main" id="{389C56B2-348B-2D4D-7A47-796C3C1AD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06600"/>
            <a:ext cx="10240268" cy="4117109"/>
          </a:xfrm>
        </p:spPr>
      </p:pic>
    </p:spTree>
    <p:extLst>
      <p:ext uri="{BB962C8B-B14F-4D97-AF65-F5344CB8AC3E}">
        <p14:creationId xmlns:p14="http://schemas.microsoft.com/office/powerpoint/2010/main" val="31646405"/>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2076D93C-E52B-7D32-E80F-8022736C3B70}"/>
              </a:ext>
            </a:extLst>
          </p:cNvPr>
          <p:cNvPicPr>
            <a:picLocks noChangeAspect="1"/>
          </p:cNvPicPr>
          <p:nvPr/>
        </p:nvPicPr>
        <p:blipFill rotWithShape="1">
          <a:blip r:embed="rId2">
            <a:extLst>
              <a:ext uri="{28A0092B-C50C-407E-A947-70E740481C1C}">
                <a14:useLocalDpi xmlns:a14="http://schemas.microsoft.com/office/drawing/2010/main" val="0"/>
              </a:ext>
            </a:extLst>
          </a:blip>
          <a:srcRect t="7544"/>
          <a:stretch/>
        </p:blipFill>
        <p:spPr>
          <a:xfrm>
            <a:off x="260851" y="1761930"/>
            <a:ext cx="11529373" cy="4292505"/>
          </a:xfrm>
          <a:prstGeom prst="rect">
            <a:avLst/>
          </a:prstGeom>
        </p:spPr>
      </p:pic>
      <p:sp>
        <p:nvSpPr>
          <p:cNvPr id="2" name="TextBox 1">
            <a:extLst>
              <a:ext uri="{FF2B5EF4-FFF2-40B4-BE49-F238E27FC236}">
                <a16:creationId xmlns:a16="http://schemas.microsoft.com/office/drawing/2014/main" id="{70B3F70D-D6FA-9DF8-1851-BCF6BBA065D5}"/>
              </a:ext>
            </a:extLst>
          </p:cNvPr>
          <p:cNvSpPr txBox="1"/>
          <p:nvPr/>
        </p:nvSpPr>
        <p:spPr>
          <a:xfrm>
            <a:off x="5533763" y="665018"/>
            <a:ext cx="1491114"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Next Slide</a:t>
            </a:r>
          </a:p>
        </p:txBody>
      </p:sp>
    </p:spTree>
    <p:extLst>
      <p:ext uri="{BB962C8B-B14F-4D97-AF65-F5344CB8AC3E}">
        <p14:creationId xmlns:p14="http://schemas.microsoft.com/office/powerpoint/2010/main" val="106911257"/>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599F0E6A-D6ED-E1E1-1E53-FC08EA22B74C}"/>
              </a:ext>
            </a:extLst>
          </p:cNvPr>
          <p:cNvPicPr>
            <a:picLocks noChangeAspect="1"/>
          </p:cNvPicPr>
          <p:nvPr/>
        </p:nvPicPr>
        <p:blipFill rotWithShape="1">
          <a:blip r:embed="rId2">
            <a:extLst>
              <a:ext uri="{28A0092B-C50C-407E-A947-70E740481C1C}">
                <a14:useLocalDpi xmlns:a14="http://schemas.microsoft.com/office/drawing/2010/main" val="0"/>
              </a:ext>
            </a:extLst>
          </a:blip>
          <a:srcRect t="7953"/>
          <a:stretch/>
        </p:blipFill>
        <p:spPr>
          <a:xfrm>
            <a:off x="596297" y="1684212"/>
            <a:ext cx="10958398" cy="4411787"/>
          </a:xfrm>
          <a:prstGeom prst="rect">
            <a:avLst/>
          </a:prstGeom>
        </p:spPr>
      </p:pic>
      <p:sp>
        <p:nvSpPr>
          <p:cNvPr id="2" name="TextBox 1">
            <a:extLst>
              <a:ext uri="{FF2B5EF4-FFF2-40B4-BE49-F238E27FC236}">
                <a16:creationId xmlns:a16="http://schemas.microsoft.com/office/drawing/2014/main" id="{DFC47062-44D2-96D2-6C28-AFBC3D9F3E8D}"/>
              </a:ext>
            </a:extLst>
          </p:cNvPr>
          <p:cNvSpPr txBox="1"/>
          <p:nvPr/>
        </p:nvSpPr>
        <p:spPr>
          <a:xfrm>
            <a:off x="5352527" y="573809"/>
            <a:ext cx="194636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Previous</a:t>
            </a:r>
            <a:r>
              <a:rPr lang="en-IN" dirty="0"/>
              <a:t> </a:t>
            </a:r>
            <a:r>
              <a:rPr lang="en-IN" sz="2400" dirty="0">
                <a:latin typeface="Times New Roman" panose="02020603050405020304" pitchFamily="18" charset="0"/>
                <a:cs typeface="Times New Roman" panose="02020603050405020304" pitchFamily="18" charset="0"/>
              </a:rPr>
              <a:t>Slide</a:t>
            </a:r>
          </a:p>
        </p:txBody>
      </p:sp>
    </p:spTree>
    <p:extLst>
      <p:ext uri="{BB962C8B-B14F-4D97-AF65-F5344CB8AC3E}">
        <p14:creationId xmlns:p14="http://schemas.microsoft.com/office/powerpoint/2010/main" val="3797999309"/>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omputer&#10;&#10;Description automatically generated">
            <a:extLst>
              <a:ext uri="{FF2B5EF4-FFF2-40B4-BE49-F238E27FC236}">
                <a16:creationId xmlns:a16="http://schemas.microsoft.com/office/drawing/2014/main" id="{7AAA3ABF-C677-7AA5-1DEA-98DFCB91A47D}"/>
              </a:ext>
            </a:extLst>
          </p:cNvPr>
          <p:cNvPicPr>
            <a:picLocks noChangeAspect="1"/>
          </p:cNvPicPr>
          <p:nvPr/>
        </p:nvPicPr>
        <p:blipFill rotWithShape="1">
          <a:blip r:embed="rId2">
            <a:extLst>
              <a:ext uri="{28A0092B-C50C-407E-A947-70E740481C1C}">
                <a14:useLocalDpi xmlns:a14="http://schemas.microsoft.com/office/drawing/2010/main" val="0"/>
              </a:ext>
            </a:extLst>
          </a:blip>
          <a:srcRect t="7131"/>
          <a:stretch/>
        </p:blipFill>
        <p:spPr>
          <a:xfrm>
            <a:off x="547307" y="1679641"/>
            <a:ext cx="10951970" cy="4541049"/>
          </a:xfrm>
          <a:prstGeom prst="rect">
            <a:avLst/>
          </a:prstGeom>
        </p:spPr>
      </p:pic>
      <p:sp>
        <p:nvSpPr>
          <p:cNvPr id="2" name="TextBox 1">
            <a:extLst>
              <a:ext uri="{FF2B5EF4-FFF2-40B4-BE49-F238E27FC236}">
                <a16:creationId xmlns:a16="http://schemas.microsoft.com/office/drawing/2014/main" id="{159470BF-674C-DA64-CC73-4AE0DDD0CAD2}"/>
              </a:ext>
            </a:extLst>
          </p:cNvPr>
          <p:cNvSpPr txBox="1"/>
          <p:nvPr/>
        </p:nvSpPr>
        <p:spPr>
          <a:xfrm>
            <a:off x="5214902" y="637309"/>
            <a:ext cx="1851789"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Show Pointer</a:t>
            </a:r>
          </a:p>
        </p:txBody>
      </p:sp>
    </p:spTree>
    <p:extLst>
      <p:ext uri="{BB962C8B-B14F-4D97-AF65-F5344CB8AC3E}">
        <p14:creationId xmlns:p14="http://schemas.microsoft.com/office/powerpoint/2010/main" val="245268316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EE13-D65E-2A93-A1AD-B3A1904316A3}"/>
              </a:ext>
            </a:extLst>
          </p:cNvPr>
          <p:cNvSpPr>
            <a:spLocks noGrp="1"/>
          </p:cNvSpPr>
          <p:nvPr>
            <p:ph type="title"/>
          </p:nvPr>
        </p:nvSpPr>
        <p:spPr/>
        <p:txBody>
          <a:bodyPr/>
          <a:lstStyle/>
          <a:p>
            <a:r>
              <a:rPr lang="en-US" dirty="0"/>
              <a:t>Introduction:</a:t>
            </a:r>
            <a:endParaRPr lang="en-IN" dirty="0"/>
          </a:p>
        </p:txBody>
      </p:sp>
      <p:pic>
        <p:nvPicPr>
          <p:cNvPr id="5" name="Picture 4" descr="A yellow and blue hand on a blue surface&#10;&#10;Description automatically generated">
            <a:extLst>
              <a:ext uri="{FF2B5EF4-FFF2-40B4-BE49-F238E27FC236}">
                <a16:creationId xmlns:a16="http://schemas.microsoft.com/office/drawing/2014/main" id="{2AF63431-2E48-CE50-FBD3-A480CC4D3A5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66F92ADE-037F-B306-28F9-A40145525586}"/>
              </a:ext>
            </a:extLst>
          </p:cNvPr>
          <p:cNvSpPr>
            <a:spLocks noGrp="1"/>
          </p:cNvSpPr>
          <p:nvPr>
            <p:ph idx="1"/>
          </p:nvPr>
        </p:nvSpPr>
        <p:spPr>
          <a:xfrm>
            <a:off x="916789" y="1941407"/>
            <a:ext cx="10560062" cy="4220241"/>
          </a:xfrm>
        </p:spPr>
        <p:txBody>
          <a:bodyPr>
            <a:normAutofit/>
          </a:bodyPr>
          <a:lstStyle/>
          <a:p>
            <a:pPr algn="just">
              <a:lnSpc>
                <a:spcPct val="110000"/>
              </a:lnSpc>
              <a:buFont typeface="Arial" panose="020B0604020202020204" pitchFamily="34" charset="0"/>
              <a:buChar char="•"/>
            </a:pPr>
            <a:r>
              <a:rPr lang="en-US" sz="1800" dirty="0"/>
              <a:t>In the realm of presentations, captivating an audience's attention and effectively conveying information are paramount goals. Traditional methods often involve static slides and manual control mechanisms, limiting interaction and engagement. However, advancements in computer vision and human-computer interaction have paved the way for more intuitive and interactive presentation systems.</a:t>
            </a:r>
          </a:p>
          <a:p>
            <a:pPr algn="just">
              <a:lnSpc>
                <a:spcPct val="110000"/>
              </a:lnSpc>
              <a:buFont typeface="Arial" panose="020B0604020202020204" pitchFamily="34" charset="0"/>
              <a:buChar char="•"/>
            </a:pPr>
            <a:r>
              <a:rPr lang="en-US" sz="1800" dirty="0"/>
              <a:t>This project introduces a novel approach to presentation control, leveraging real-time hand tracking and gesture recognition technologies. By integrating these technologies into PowerPoint presentations, users can navigate slides, annotate content, and interact with their presentations using natural hand gestures, eliminating the need for conventional input devices like keyboards or mice.</a:t>
            </a:r>
          </a:p>
          <a:p>
            <a:pPr algn="just">
              <a:lnSpc>
                <a:spcPct val="110000"/>
              </a:lnSpc>
              <a:buFont typeface="Arial" panose="020B0604020202020204" pitchFamily="34" charset="0"/>
              <a:buChar char="•"/>
            </a:pPr>
            <a:r>
              <a:rPr lang="en-US" sz="1800" dirty="0"/>
              <a:t>The system's core functionality lies in its ability to detect and interpret specific hand gestures, enabling users to perform actions such as advancing slides, drawing annotations, or erasing content seamlessly. This intuitive interaction mechanism not only enhances user experience but also fosters active audience participation and engagement.</a:t>
            </a:r>
            <a:endParaRPr lang="en-IN" sz="1800" dirty="0"/>
          </a:p>
        </p:txBody>
      </p:sp>
    </p:spTree>
    <p:extLst>
      <p:ext uri="{BB962C8B-B14F-4D97-AF65-F5344CB8AC3E}">
        <p14:creationId xmlns:p14="http://schemas.microsoft.com/office/powerpoint/2010/main" val="13188595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9EB9224A-3E9B-307C-D6E7-31FA0D95BECC}"/>
              </a:ext>
            </a:extLst>
          </p:cNvPr>
          <p:cNvPicPr>
            <a:picLocks noChangeAspect="1"/>
          </p:cNvPicPr>
          <p:nvPr/>
        </p:nvPicPr>
        <p:blipFill rotWithShape="1">
          <a:blip r:embed="rId2">
            <a:extLst>
              <a:ext uri="{28A0092B-C50C-407E-A947-70E740481C1C}">
                <a14:useLocalDpi xmlns:a14="http://schemas.microsoft.com/office/drawing/2010/main" val="0"/>
              </a:ext>
            </a:extLst>
          </a:blip>
          <a:srcRect t="6715"/>
          <a:stretch/>
        </p:blipFill>
        <p:spPr>
          <a:xfrm>
            <a:off x="550582" y="1526403"/>
            <a:ext cx="11090836" cy="4595872"/>
          </a:xfrm>
          <a:prstGeom prst="rect">
            <a:avLst/>
          </a:prstGeom>
        </p:spPr>
      </p:pic>
      <p:sp>
        <p:nvSpPr>
          <p:cNvPr id="2" name="TextBox 1">
            <a:extLst>
              <a:ext uri="{FF2B5EF4-FFF2-40B4-BE49-F238E27FC236}">
                <a16:creationId xmlns:a16="http://schemas.microsoft.com/office/drawing/2014/main" id="{F40BCFE1-1A86-3514-07DA-3E7C3FF8261D}"/>
              </a:ext>
            </a:extLst>
          </p:cNvPr>
          <p:cNvSpPr txBox="1"/>
          <p:nvPr/>
        </p:nvSpPr>
        <p:spPr>
          <a:xfrm>
            <a:off x="5203801" y="623455"/>
            <a:ext cx="2312493"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Draw Annotation</a:t>
            </a:r>
          </a:p>
        </p:txBody>
      </p:sp>
    </p:spTree>
    <p:extLst>
      <p:ext uri="{BB962C8B-B14F-4D97-AF65-F5344CB8AC3E}">
        <p14:creationId xmlns:p14="http://schemas.microsoft.com/office/powerpoint/2010/main" val="269687313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close-up of a certificate&#10;&#10;Description automatically generated">
            <a:extLst>
              <a:ext uri="{FF2B5EF4-FFF2-40B4-BE49-F238E27FC236}">
                <a16:creationId xmlns:a16="http://schemas.microsoft.com/office/drawing/2014/main" id="{198B9BC7-25E6-0D58-0B2A-E2CF8F947468}"/>
              </a:ext>
            </a:extLst>
          </p:cNvPr>
          <p:cNvPicPr>
            <a:picLocks noChangeAspect="1"/>
          </p:cNvPicPr>
          <p:nvPr/>
        </p:nvPicPr>
        <p:blipFill rotWithShape="1">
          <a:blip r:embed="rId2">
            <a:extLst>
              <a:ext uri="{28A0092B-C50C-407E-A947-70E740481C1C}">
                <a14:useLocalDpi xmlns:a14="http://schemas.microsoft.com/office/drawing/2010/main" val="0"/>
              </a:ext>
            </a:extLst>
          </a:blip>
          <a:srcRect t="7544"/>
          <a:stretch/>
        </p:blipFill>
        <p:spPr>
          <a:xfrm>
            <a:off x="706582" y="1335208"/>
            <a:ext cx="10668000" cy="4898744"/>
          </a:xfrm>
          <a:prstGeom prst="rect">
            <a:avLst/>
          </a:prstGeom>
        </p:spPr>
      </p:pic>
      <p:sp>
        <p:nvSpPr>
          <p:cNvPr id="4" name="TextBox 3">
            <a:extLst>
              <a:ext uri="{FF2B5EF4-FFF2-40B4-BE49-F238E27FC236}">
                <a16:creationId xmlns:a16="http://schemas.microsoft.com/office/drawing/2014/main" id="{8EBC5CC6-9180-3241-EB50-EB07FE4F8A5F}"/>
              </a:ext>
            </a:extLst>
          </p:cNvPr>
          <p:cNvSpPr txBox="1"/>
          <p:nvPr/>
        </p:nvSpPr>
        <p:spPr>
          <a:xfrm>
            <a:off x="4856018" y="695097"/>
            <a:ext cx="2479965"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Clear Annotation</a:t>
            </a:r>
          </a:p>
        </p:txBody>
      </p:sp>
    </p:spTree>
    <p:extLst>
      <p:ext uri="{BB962C8B-B14F-4D97-AF65-F5344CB8AC3E}">
        <p14:creationId xmlns:p14="http://schemas.microsoft.com/office/powerpoint/2010/main" val="3730271056"/>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C74FA946-768F-F81C-01D8-F7C8AE3CE150}"/>
              </a:ext>
            </a:extLst>
          </p:cNvPr>
          <p:cNvPicPr>
            <a:picLocks noChangeAspect="1"/>
          </p:cNvPicPr>
          <p:nvPr/>
        </p:nvPicPr>
        <p:blipFill rotWithShape="1">
          <a:blip r:embed="rId2">
            <a:extLst>
              <a:ext uri="{28A0092B-C50C-407E-A947-70E740481C1C}">
                <a14:useLocalDpi xmlns:a14="http://schemas.microsoft.com/office/drawing/2010/main" val="0"/>
              </a:ext>
            </a:extLst>
          </a:blip>
          <a:srcRect t="6294"/>
          <a:stretch/>
        </p:blipFill>
        <p:spPr>
          <a:xfrm>
            <a:off x="734291" y="1336576"/>
            <a:ext cx="10571018" cy="4880870"/>
          </a:xfrm>
          <a:prstGeom prst="rect">
            <a:avLst/>
          </a:prstGeom>
        </p:spPr>
      </p:pic>
      <p:sp>
        <p:nvSpPr>
          <p:cNvPr id="3" name="TextBox 2">
            <a:extLst>
              <a:ext uri="{FF2B5EF4-FFF2-40B4-BE49-F238E27FC236}">
                <a16:creationId xmlns:a16="http://schemas.microsoft.com/office/drawing/2014/main" id="{BD0E5AB2-9F6B-CBFC-801D-53CC3714C131}"/>
              </a:ext>
            </a:extLst>
          </p:cNvPr>
          <p:cNvSpPr txBox="1"/>
          <p:nvPr/>
        </p:nvSpPr>
        <p:spPr>
          <a:xfrm>
            <a:off x="5112327" y="514988"/>
            <a:ext cx="1967346"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Clear Screen</a:t>
            </a:r>
          </a:p>
        </p:txBody>
      </p:sp>
    </p:spTree>
    <p:extLst>
      <p:ext uri="{BB962C8B-B14F-4D97-AF65-F5344CB8AC3E}">
        <p14:creationId xmlns:p14="http://schemas.microsoft.com/office/powerpoint/2010/main" val="203845732"/>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FBDC-C23E-F0F0-5885-A0ECD103E44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62CBE35-C115-A8B6-5A3F-47C3CA58ECA3}"/>
              </a:ext>
            </a:extLst>
          </p:cNvPr>
          <p:cNvSpPr>
            <a:spLocks noGrp="1"/>
          </p:cNvSpPr>
          <p:nvPr>
            <p:ph idx="1"/>
          </p:nvPr>
        </p:nvSpPr>
        <p:spPr/>
        <p:txBody>
          <a:bodyPr>
            <a:normAutofit/>
          </a:bodyPr>
          <a:lstStyle/>
          <a:p>
            <a:pPr algn="just">
              <a:buFont typeface="Arial" panose="020B0604020202020204" pitchFamily="34" charset="0"/>
              <a:buChar char="•"/>
            </a:pPr>
            <a:r>
              <a:rPr lang="en-US" sz="1800" dirty="0"/>
              <a:t>In conclusion, the integration of real-time hand tracking and gesture recognition technologies into PowerPoint presentations represents a significant advancement in the realm of interactive communication. By leveraging these innovative technologies, users can transcend the limitations of traditional slide-based presentations and engage their audience in a more dynamic and immersive manner.</a:t>
            </a:r>
          </a:p>
          <a:p>
            <a:pPr algn="just">
              <a:buFont typeface="Arial" panose="020B0604020202020204" pitchFamily="34" charset="0"/>
              <a:buChar char="•"/>
            </a:pPr>
            <a:r>
              <a:rPr lang="en-US" sz="1800" dirty="0"/>
              <a:t>This project's core functionality, centered around detecting and interpreting specific hand gestures, empowers presenters to navigate slides, annotate content, and interact with their presentations seamlessly. By eliminating the reliance on conventional input devices like keyboards or mice, this intuitive interaction mechanism not only enhances user experience but also fosters active audience participation and engagement.</a:t>
            </a:r>
          </a:p>
          <a:p>
            <a:pPr algn="just">
              <a:buFont typeface="Arial" panose="020B0604020202020204" pitchFamily="34" charset="0"/>
              <a:buChar char="•"/>
            </a:pPr>
            <a:r>
              <a:rPr lang="en-US" sz="1800" dirty="0"/>
              <a:t>Furthermore, the adoption of such interactive presentation systems not only enhances the effectiveness of conveying information but also opens up new avenues for creativity and expression in communication. As technology continues to evolve, the potential for further innovation in this field is vast, promising even more captivating and immersive presentation experiences in the future.</a:t>
            </a:r>
          </a:p>
          <a:p>
            <a:pPr algn="just"/>
            <a:endParaRPr lang="en-IN" sz="1800" dirty="0"/>
          </a:p>
        </p:txBody>
      </p:sp>
      <p:pic>
        <p:nvPicPr>
          <p:cNvPr id="4" name="Picture 3" descr="A yellow and blue hand on a blue surface&#10;&#10;Description automatically generated">
            <a:extLst>
              <a:ext uri="{FF2B5EF4-FFF2-40B4-BE49-F238E27FC236}">
                <a16:creationId xmlns:a16="http://schemas.microsoft.com/office/drawing/2014/main" id="{4A5093D1-841C-0064-4580-D7414423D174}"/>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02496641"/>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CB2E-F64A-3243-FB44-540C7A53416F}"/>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6CD9FDFC-89C9-4C6F-A234-46DEA13CE528}"/>
              </a:ext>
            </a:extLst>
          </p:cNvPr>
          <p:cNvSpPr>
            <a:spLocks noGrp="1"/>
          </p:cNvSpPr>
          <p:nvPr>
            <p:ph idx="1"/>
          </p:nvPr>
        </p:nvSpPr>
        <p:spPr/>
        <p:txBody>
          <a:bodyPr/>
          <a:lstStyle/>
          <a:p>
            <a:pPr>
              <a:buFont typeface="Arial" panose="020B0604020202020204" pitchFamily="34" charset="0"/>
              <a:buChar char="•"/>
            </a:pPr>
            <a:r>
              <a:rPr lang="en-US" sz="1800" dirty="0">
                <a:effectLst/>
                <a:ea typeface="Times New Roman" panose="02020603050405020304" pitchFamily="18" charset="0"/>
              </a:rPr>
              <a:t>Gestures</a:t>
            </a:r>
            <a:r>
              <a:rPr lang="en-US" sz="1800" spc="-35" dirty="0">
                <a:effectLst/>
                <a:ea typeface="Times New Roman" panose="02020603050405020304" pitchFamily="18" charset="0"/>
              </a:rPr>
              <a:t> </a:t>
            </a:r>
            <a:r>
              <a:rPr lang="en-US" sz="1800" dirty="0">
                <a:effectLst/>
                <a:ea typeface="Times New Roman" panose="02020603050405020304" pitchFamily="18" charset="0"/>
              </a:rPr>
              <a:t>are</a:t>
            </a:r>
            <a:r>
              <a:rPr lang="en-US" sz="1800" spc="-45" dirty="0">
                <a:effectLst/>
                <a:ea typeface="Times New Roman" panose="02020603050405020304" pitchFamily="18" charset="0"/>
              </a:rPr>
              <a:t> </a:t>
            </a:r>
            <a:r>
              <a:rPr lang="en-US" sz="1800" dirty="0">
                <a:effectLst/>
                <a:ea typeface="Times New Roman" panose="02020603050405020304" pitchFamily="18" charset="0"/>
              </a:rPr>
              <a:t>utilized</a:t>
            </a:r>
            <a:r>
              <a:rPr lang="en-US" sz="1800" spc="-35" dirty="0">
                <a:effectLst/>
                <a:ea typeface="Times New Roman" panose="02020603050405020304" pitchFamily="18" charset="0"/>
              </a:rPr>
              <a:t> </a:t>
            </a:r>
            <a:r>
              <a:rPr lang="en-US" sz="1800" dirty="0">
                <a:effectLst/>
                <a:ea typeface="Times New Roman" panose="02020603050405020304" pitchFamily="18" charset="0"/>
              </a:rPr>
              <a:t>in</a:t>
            </a:r>
            <a:r>
              <a:rPr lang="en-US" sz="1800" spc="-35" dirty="0">
                <a:effectLst/>
                <a:ea typeface="Times New Roman" panose="02020603050405020304" pitchFamily="18" charset="0"/>
              </a:rPr>
              <a:t> </a:t>
            </a:r>
            <a:r>
              <a:rPr lang="en-US" sz="1800" dirty="0">
                <a:effectLst/>
                <a:ea typeface="Times New Roman" panose="02020603050405020304" pitchFamily="18" charset="0"/>
              </a:rPr>
              <a:t>numerous</a:t>
            </a:r>
            <a:r>
              <a:rPr lang="en-US" sz="1800" spc="-35" dirty="0">
                <a:effectLst/>
                <a:ea typeface="Times New Roman" panose="02020603050405020304" pitchFamily="18" charset="0"/>
              </a:rPr>
              <a:t> </a:t>
            </a:r>
            <a:r>
              <a:rPr lang="en-US" sz="1800" dirty="0">
                <a:effectLst/>
                <a:ea typeface="Times New Roman" panose="02020603050405020304" pitchFamily="18" charset="0"/>
              </a:rPr>
              <a:t>disciplines</a:t>
            </a:r>
            <a:r>
              <a:rPr lang="en-US" sz="1800" spc="-40" dirty="0">
                <a:effectLst/>
                <a:ea typeface="Times New Roman" panose="02020603050405020304" pitchFamily="18" charset="0"/>
              </a:rPr>
              <a:t> </a:t>
            </a:r>
            <a:r>
              <a:rPr lang="en-US" sz="1800" dirty="0">
                <a:effectLst/>
                <a:ea typeface="Times New Roman" panose="02020603050405020304" pitchFamily="18" charset="0"/>
              </a:rPr>
              <a:t>and</a:t>
            </a:r>
            <a:r>
              <a:rPr lang="en-US" sz="1800" spc="-35" dirty="0">
                <a:effectLst/>
                <a:ea typeface="Times New Roman" panose="02020603050405020304" pitchFamily="18" charset="0"/>
              </a:rPr>
              <a:t> </a:t>
            </a:r>
            <a:r>
              <a:rPr lang="en-US" sz="1800" dirty="0">
                <a:effectLst/>
                <a:ea typeface="Times New Roman" panose="02020603050405020304" pitchFamily="18" charset="0"/>
              </a:rPr>
              <a:t>have</a:t>
            </a:r>
            <a:r>
              <a:rPr lang="en-US" sz="1800" spc="-40" dirty="0">
                <a:effectLst/>
                <a:ea typeface="Times New Roman" panose="02020603050405020304" pitchFamily="18" charset="0"/>
              </a:rPr>
              <a:t> </a:t>
            </a:r>
            <a:r>
              <a:rPr lang="en-US" sz="1800" dirty="0">
                <a:effectLst/>
                <a:ea typeface="Times New Roman" panose="02020603050405020304" pitchFamily="18" charset="0"/>
              </a:rPr>
              <a:t>considerable</a:t>
            </a:r>
            <a:r>
              <a:rPr lang="en-US" sz="1800" spc="-40" dirty="0">
                <a:effectLst/>
                <a:ea typeface="Times New Roman" panose="02020603050405020304" pitchFamily="18" charset="0"/>
              </a:rPr>
              <a:t> </a:t>
            </a:r>
            <a:r>
              <a:rPr lang="en-US" sz="1800" dirty="0">
                <a:effectLst/>
                <a:ea typeface="Times New Roman" panose="02020603050405020304" pitchFamily="18" charset="0"/>
              </a:rPr>
              <a:t>value.</a:t>
            </a:r>
            <a:r>
              <a:rPr lang="en-US" sz="1800" spc="-25" dirty="0">
                <a:effectLst/>
                <a:ea typeface="Times New Roman" panose="02020603050405020304" pitchFamily="18" charset="0"/>
              </a:rPr>
              <a:t> </a:t>
            </a:r>
            <a:r>
              <a:rPr lang="en-US" sz="1800" dirty="0">
                <a:effectLst/>
                <a:ea typeface="Times New Roman" panose="02020603050405020304" pitchFamily="18" charset="0"/>
              </a:rPr>
              <a:t>Gestures</a:t>
            </a:r>
            <a:r>
              <a:rPr lang="en-US" sz="1800" spc="-35" dirty="0">
                <a:effectLst/>
                <a:ea typeface="Times New Roman" panose="02020603050405020304" pitchFamily="18" charset="0"/>
              </a:rPr>
              <a:t> </a:t>
            </a:r>
            <a:r>
              <a:rPr lang="en-US" sz="1800" dirty="0">
                <a:effectLst/>
                <a:ea typeface="Times New Roman" panose="02020603050405020304" pitchFamily="18" charset="0"/>
              </a:rPr>
              <a:t>are</a:t>
            </a:r>
            <a:r>
              <a:rPr lang="en-US" sz="1800" spc="-45" dirty="0">
                <a:effectLst/>
                <a:ea typeface="Times New Roman" panose="02020603050405020304" pitchFamily="18" charset="0"/>
              </a:rPr>
              <a:t> </a:t>
            </a:r>
            <a:r>
              <a:rPr lang="en-US" sz="1800" dirty="0">
                <a:effectLst/>
                <a:ea typeface="Times New Roman" panose="02020603050405020304" pitchFamily="18" charset="0"/>
              </a:rPr>
              <a:t>the</a:t>
            </a:r>
            <a:r>
              <a:rPr lang="en-US" sz="1800" spc="-40" dirty="0">
                <a:effectLst/>
                <a:ea typeface="Times New Roman" panose="02020603050405020304" pitchFamily="18" charset="0"/>
              </a:rPr>
              <a:t> </a:t>
            </a:r>
            <a:r>
              <a:rPr lang="en-US" sz="1800" dirty="0">
                <a:effectLst/>
                <a:ea typeface="Times New Roman" panose="02020603050405020304" pitchFamily="18" charset="0"/>
              </a:rPr>
              <a:t>future</a:t>
            </a:r>
            <a:r>
              <a:rPr lang="en-US" sz="1800" spc="-40" dirty="0">
                <a:effectLst/>
                <a:ea typeface="Times New Roman" panose="02020603050405020304" pitchFamily="18" charset="0"/>
              </a:rPr>
              <a:t> </a:t>
            </a:r>
            <a:r>
              <a:rPr lang="en-US" sz="1800" dirty="0">
                <a:effectLst/>
                <a:ea typeface="Times New Roman" panose="02020603050405020304" pitchFamily="18" charset="0"/>
              </a:rPr>
              <a:t>of</a:t>
            </a:r>
            <a:r>
              <a:rPr lang="en-US" sz="1800" spc="-30" dirty="0">
                <a:effectLst/>
                <a:ea typeface="Times New Roman" panose="02020603050405020304" pitchFamily="18" charset="0"/>
              </a:rPr>
              <a:t> </a:t>
            </a:r>
            <a:r>
              <a:rPr lang="en-US" sz="1800" dirty="0">
                <a:effectLst/>
                <a:ea typeface="Times New Roman" panose="02020603050405020304" pitchFamily="18" charset="0"/>
              </a:rPr>
              <a:t>real</a:t>
            </a:r>
            <a:r>
              <a:rPr lang="en-US" sz="1800" spc="-35" dirty="0">
                <a:effectLst/>
                <a:ea typeface="Times New Roman" panose="02020603050405020304" pitchFamily="18" charset="0"/>
              </a:rPr>
              <a:t> </a:t>
            </a:r>
            <a:r>
              <a:rPr lang="en-US" sz="1800" dirty="0">
                <a:effectLst/>
                <a:ea typeface="Times New Roman" panose="02020603050405020304" pitchFamily="18" charset="0"/>
              </a:rPr>
              <a:t>time interactions. </a:t>
            </a:r>
          </a:p>
          <a:p>
            <a:pPr>
              <a:buFont typeface="Arial" panose="020B0604020202020204" pitchFamily="34" charset="0"/>
              <a:buChar char="•"/>
            </a:pPr>
            <a:r>
              <a:rPr lang="en-US" sz="1800" dirty="0">
                <a:effectLst/>
                <a:ea typeface="Times New Roman" panose="02020603050405020304" pitchFamily="18" charset="0"/>
              </a:rPr>
              <a:t>According to current circumstances, there is a need for a more natural communication method with computers and technology. </a:t>
            </a:r>
          </a:p>
          <a:p>
            <a:pPr>
              <a:buFont typeface="Arial" panose="020B0604020202020204" pitchFamily="34" charset="0"/>
              <a:buChar char="•"/>
            </a:pP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technology aids pupils with human-computer interaction when gestures come into play. By adding additional movements, we can control computer programs like cut, copy, paste, etc. We can expand our system to manage the PowerPoint application as well. </a:t>
            </a:r>
          </a:p>
          <a:p>
            <a:pPr>
              <a:buFont typeface="Arial" panose="020B0604020202020204" pitchFamily="34" charset="0"/>
              <a:buChar char="•"/>
            </a:pPr>
            <a:r>
              <a:rPr lang="en-US" sz="1800" dirty="0">
                <a:effectLst/>
                <a:ea typeface="Times New Roman" panose="02020603050405020304" pitchFamily="18" charset="0"/>
              </a:rPr>
              <a:t>The same technology or algorithm may be employed for any objective, rather than multiple approaches for each goal.</a:t>
            </a:r>
            <a:endParaRPr lang="en-IN" sz="1800" dirty="0">
              <a:effectLst/>
              <a:ea typeface="Times New Roman" panose="02020603050405020304" pitchFamily="18" charset="0"/>
            </a:endParaRPr>
          </a:p>
          <a:p>
            <a:endParaRPr lang="en-IN" dirty="0"/>
          </a:p>
          <a:p>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2F855335-F9A7-9BCC-FEA0-59317425D265}"/>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373717380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FA58-AD59-62EA-75EF-E48B010FEAC9}"/>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DE52DFE-82F7-3603-FC93-FFC898E0578A}"/>
              </a:ext>
            </a:extLst>
          </p:cNvPr>
          <p:cNvSpPr>
            <a:spLocks noGrp="1"/>
          </p:cNvSpPr>
          <p:nvPr>
            <p:ph idx="1"/>
          </p:nvPr>
        </p:nvSpPr>
        <p:spPr/>
        <p:txBody>
          <a:bodyPr>
            <a:normAutofit/>
          </a:bodyPr>
          <a:lstStyle/>
          <a:p>
            <a:pPr marL="457200" marR="74295" lvl="0" indent="-457200" algn="just">
              <a:spcAft>
                <a:spcPts val="0"/>
              </a:spcAft>
              <a:buSzPts val="1200"/>
              <a:buFont typeface="+mj-lt"/>
              <a:buAutoNum type="arabicPeriod"/>
              <a:tabLst>
                <a:tab pos="237490" algn="l"/>
              </a:tabLst>
            </a:pPr>
            <a:r>
              <a:rPr lang="en-US" sz="1800" spc="0" dirty="0" err="1">
                <a:effectLst/>
                <a:ea typeface="Times New Roman" panose="02020603050405020304" pitchFamily="18" charset="0"/>
              </a:rPr>
              <a:t>harris</a:t>
            </a:r>
            <a:r>
              <a:rPr lang="en-US" sz="1800" spc="0" dirty="0">
                <a:effectLst/>
                <a:ea typeface="Times New Roman" panose="02020603050405020304" pitchFamily="18" charset="0"/>
              </a:rPr>
              <a:t>, m., &amp; </a:t>
            </a:r>
            <a:r>
              <a:rPr lang="en-US" sz="1800" spc="0" dirty="0" err="1">
                <a:effectLst/>
                <a:ea typeface="Times New Roman" panose="02020603050405020304" pitchFamily="18" charset="0"/>
              </a:rPr>
              <a:t>agoes</a:t>
            </a:r>
            <a:r>
              <a:rPr lang="en-US" sz="1800" spc="0" dirty="0">
                <a:effectLst/>
                <a:ea typeface="Times New Roman" panose="02020603050405020304" pitchFamily="18" charset="0"/>
              </a:rPr>
              <a:t>, a. s. (2021, </a:t>
            </a:r>
            <a:r>
              <a:rPr lang="en-US" sz="1800" spc="0" dirty="0" err="1">
                <a:effectLst/>
                <a:ea typeface="Times New Roman" panose="02020603050405020304" pitchFamily="18" charset="0"/>
              </a:rPr>
              <a:t>november</a:t>
            </a:r>
            <a:r>
              <a:rPr lang="en-US" sz="1800" spc="0" dirty="0">
                <a:effectLst/>
                <a:ea typeface="Times New Roman" panose="02020603050405020304" pitchFamily="18" charset="0"/>
              </a:rPr>
              <a:t>). applying hand gesture recognition for user guide application using </a:t>
            </a:r>
            <a:r>
              <a:rPr lang="en-US" sz="1800" spc="0" dirty="0" err="1">
                <a:effectLst/>
                <a:ea typeface="Times New Roman" panose="02020603050405020304" pitchFamily="18" charset="0"/>
              </a:rPr>
              <a:t>mediapipe</a:t>
            </a:r>
            <a:r>
              <a:rPr lang="en-US" sz="1800" spc="0" dirty="0">
                <a:effectLst/>
                <a:ea typeface="Times New Roman" panose="02020603050405020304" pitchFamily="18" charset="0"/>
              </a:rPr>
              <a:t>. in 2nd international seminar of science and applied technology (</a:t>
            </a:r>
            <a:r>
              <a:rPr lang="en-US" sz="1800" spc="0" dirty="0" err="1">
                <a:effectLst/>
                <a:ea typeface="Times New Roman" panose="02020603050405020304" pitchFamily="18" charset="0"/>
              </a:rPr>
              <a:t>issat</a:t>
            </a:r>
            <a:r>
              <a:rPr lang="en-US" sz="1800" spc="0" dirty="0">
                <a:effectLst/>
                <a:ea typeface="Times New Roman" panose="02020603050405020304" pitchFamily="18" charset="0"/>
              </a:rPr>
              <a:t> 2021) (pp. 101-108). </a:t>
            </a:r>
            <a:r>
              <a:rPr lang="en-US" sz="1800" spc="0" dirty="0" err="1">
                <a:effectLst/>
                <a:ea typeface="Times New Roman" panose="02020603050405020304" pitchFamily="18" charset="0"/>
              </a:rPr>
              <a:t>atlantis</a:t>
            </a:r>
            <a:r>
              <a:rPr lang="en-US" sz="1800" spc="0" dirty="0">
                <a:effectLst/>
                <a:ea typeface="Times New Roman" panose="02020603050405020304" pitchFamily="18" charset="0"/>
              </a:rPr>
              <a:t> press.</a:t>
            </a:r>
            <a:endParaRPr lang="en-IN" sz="1800" dirty="0">
              <a:effectLst/>
              <a:ea typeface="Times New Roman" panose="02020603050405020304" pitchFamily="18" charset="0"/>
            </a:endParaRPr>
          </a:p>
          <a:p>
            <a:pPr marL="457200" marR="72390" lvl="0" indent="-457200" algn="just">
              <a:spcAft>
                <a:spcPts val="0"/>
              </a:spcAft>
              <a:buSzPts val="1200"/>
              <a:buFont typeface="+mj-lt"/>
              <a:buAutoNum type="arabicPeriod"/>
              <a:tabLst>
                <a:tab pos="228600" algn="l"/>
              </a:tabLst>
            </a:pPr>
            <a:r>
              <a:rPr lang="en-US" sz="1800" spc="0" dirty="0">
                <a:effectLst/>
                <a:ea typeface="Times New Roman" panose="02020603050405020304" pitchFamily="18" charset="0"/>
              </a:rPr>
              <a:t>sung,</a:t>
            </a:r>
            <a:r>
              <a:rPr lang="en-US" sz="1800" spc="-10" dirty="0">
                <a:effectLst/>
                <a:ea typeface="Times New Roman" panose="02020603050405020304" pitchFamily="18" charset="0"/>
              </a:rPr>
              <a:t> </a:t>
            </a:r>
            <a:r>
              <a:rPr lang="en-US" sz="1800" spc="0" dirty="0">
                <a:effectLst/>
                <a:ea typeface="Times New Roman" panose="02020603050405020304" pitchFamily="18" charset="0"/>
              </a:rPr>
              <a:t>g.,</a:t>
            </a:r>
            <a:r>
              <a:rPr lang="en-US" sz="1800" spc="-10" dirty="0">
                <a:effectLst/>
                <a:ea typeface="Times New Roman" panose="02020603050405020304" pitchFamily="18" charset="0"/>
              </a:rPr>
              <a:t> </a:t>
            </a:r>
            <a:r>
              <a:rPr lang="en-US" sz="1800" spc="0" dirty="0" err="1">
                <a:effectLst/>
                <a:ea typeface="Times New Roman" panose="02020603050405020304" pitchFamily="18" charset="0"/>
              </a:rPr>
              <a:t>sokal</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k.,</a:t>
            </a:r>
            <a:r>
              <a:rPr lang="en-US" sz="1800" spc="-10" dirty="0">
                <a:effectLst/>
                <a:ea typeface="Times New Roman" panose="02020603050405020304" pitchFamily="18" charset="0"/>
              </a:rPr>
              <a:t> </a:t>
            </a:r>
            <a:r>
              <a:rPr lang="en-US" sz="1800" spc="0" dirty="0" err="1">
                <a:effectLst/>
                <a:ea typeface="Times New Roman" panose="02020603050405020304" pitchFamily="18" charset="0"/>
              </a:rPr>
              <a:t>uboweja</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e.,</a:t>
            </a:r>
            <a:r>
              <a:rPr lang="en-US" sz="1800" spc="-10" dirty="0">
                <a:effectLst/>
                <a:ea typeface="Times New Roman" panose="02020603050405020304" pitchFamily="18" charset="0"/>
              </a:rPr>
              <a:t> </a:t>
            </a:r>
            <a:r>
              <a:rPr lang="en-US" sz="1800" spc="0" dirty="0" err="1">
                <a:effectLst/>
                <a:ea typeface="Times New Roman" panose="02020603050405020304" pitchFamily="18" charset="0"/>
              </a:rPr>
              <a:t>bazarevsky</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v., </a:t>
            </a:r>
            <a:r>
              <a:rPr lang="en-US" sz="1800" spc="0" dirty="0" err="1">
                <a:effectLst/>
                <a:ea typeface="Times New Roman" panose="02020603050405020304" pitchFamily="18" charset="0"/>
              </a:rPr>
              <a:t>baccash</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j.,</a:t>
            </a:r>
            <a:r>
              <a:rPr lang="en-US" sz="1800" spc="-10" dirty="0">
                <a:effectLst/>
                <a:ea typeface="Times New Roman" panose="02020603050405020304" pitchFamily="18" charset="0"/>
              </a:rPr>
              <a:t> </a:t>
            </a:r>
            <a:r>
              <a:rPr lang="en-US" sz="1800" spc="0" dirty="0" err="1">
                <a:effectLst/>
                <a:ea typeface="Times New Roman" panose="02020603050405020304" pitchFamily="18" charset="0"/>
              </a:rPr>
              <a:t>bazavan</a:t>
            </a:r>
            <a:r>
              <a:rPr lang="en-US" sz="1800" spc="0" dirty="0">
                <a:effectLst/>
                <a:ea typeface="Times New Roman" panose="02020603050405020304" pitchFamily="18" charset="0"/>
              </a:rPr>
              <a:t>, e.</a:t>
            </a:r>
            <a:r>
              <a:rPr lang="en-US" sz="1800" spc="-10" dirty="0">
                <a:effectLst/>
                <a:ea typeface="Times New Roman" panose="02020603050405020304" pitchFamily="18" charset="0"/>
              </a:rPr>
              <a:t> </a:t>
            </a:r>
            <a:r>
              <a:rPr lang="en-US" sz="1800" spc="0" dirty="0">
                <a:effectLst/>
                <a:ea typeface="Times New Roman" panose="02020603050405020304" pitchFamily="18" charset="0"/>
              </a:rPr>
              <a:t>g.,</a:t>
            </a:r>
            <a:r>
              <a:rPr lang="en-US" sz="1800" spc="-10" dirty="0">
                <a:effectLst/>
                <a:ea typeface="Times New Roman" panose="02020603050405020304" pitchFamily="18" charset="0"/>
              </a:rPr>
              <a:t> </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&amp;</a:t>
            </a:r>
            <a:r>
              <a:rPr lang="en-US" sz="1800" spc="-10" dirty="0">
                <a:effectLst/>
                <a:ea typeface="Times New Roman" panose="02020603050405020304" pitchFamily="18" charset="0"/>
              </a:rPr>
              <a:t> </a:t>
            </a:r>
            <a:r>
              <a:rPr lang="en-US" sz="1800" spc="0" dirty="0" err="1">
                <a:effectLst/>
                <a:ea typeface="Times New Roman" panose="02020603050405020304" pitchFamily="18" charset="0"/>
              </a:rPr>
              <a:t>grundmann</a:t>
            </a:r>
            <a:r>
              <a:rPr lang="en-US" sz="1800" spc="0" dirty="0">
                <a:effectLst/>
                <a:ea typeface="Times New Roman" panose="02020603050405020304" pitchFamily="18" charset="0"/>
              </a:rPr>
              <a:t>,</a:t>
            </a:r>
            <a:r>
              <a:rPr lang="en-US" sz="1800" spc="-10" dirty="0">
                <a:effectLst/>
                <a:ea typeface="Times New Roman" panose="02020603050405020304" pitchFamily="18" charset="0"/>
              </a:rPr>
              <a:t> </a:t>
            </a:r>
            <a:r>
              <a:rPr lang="en-US" sz="1800" spc="0" dirty="0">
                <a:effectLst/>
                <a:ea typeface="Times New Roman" panose="02020603050405020304" pitchFamily="18" charset="0"/>
              </a:rPr>
              <a:t>m.</a:t>
            </a:r>
            <a:r>
              <a:rPr lang="en-US" sz="1800" spc="-10" dirty="0">
                <a:effectLst/>
                <a:ea typeface="Times New Roman" panose="02020603050405020304" pitchFamily="18" charset="0"/>
              </a:rPr>
              <a:t> </a:t>
            </a:r>
            <a:r>
              <a:rPr lang="en-US" sz="1800" spc="0" dirty="0">
                <a:effectLst/>
                <a:ea typeface="Times New Roman" panose="02020603050405020304" pitchFamily="18" charset="0"/>
              </a:rPr>
              <a:t>(2021).</a:t>
            </a:r>
            <a:r>
              <a:rPr lang="en-US" sz="1800" spc="-15" dirty="0">
                <a:effectLst/>
                <a:ea typeface="Times New Roman" panose="02020603050405020304" pitchFamily="18" charset="0"/>
              </a:rPr>
              <a:t> </a:t>
            </a:r>
            <a:r>
              <a:rPr lang="en-US" sz="1800" spc="0" dirty="0">
                <a:effectLst/>
                <a:ea typeface="Times New Roman" panose="02020603050405020304" pitchFamily="18" charset="0"/>
              </a:rPr>
              <a:t>on- device real-time hand gesture recognition. </a:t>
            </a:r>
            <a:r>
              <a:rPr lang="en-US" sz="1800" spc="0" dirty="0" err="1">
                <a:effectLst/>
                <a:ea typeface="Times New Roman" panose="02020603050405020304" pitchFamily="18" charset="0"/>
              </a:rPr>
              <a:t>arxiv</a:t>
            </a:r>
            <a:r>
              <a:rPr lang="en-US" sz="1800" spc="0" dirty="0">
                <a:effectLst/>
                <a:ea typeface="Times New Roman" panose="02020603050405020304" pitchFamily="18" charset="0"/>
              </a:rPr>
              <a:t> preprint arxiv:2111.00038.</a:t>
            </a:r>
            <a:r>
              <a:rPr lang="en-US" sz="1800" dirty="0">
                <a:effectLst/>
                <a:ea typeface="Times New Roman" panose="02020603050405020304" pitchFamily="18" charset="0"/>
              </a:rPr>
              <a:t> </a:t>
            </a:r>
            <a:endParaRPr lang="en-IN" sz="1800" dirty="0">
              <a:effectLst/>
              <a:ea typeface="Times New Roman" panose="02020603050405020304" pitchFamily="18" charset="0"/>
            </a:endParaRPr>
          </a:p>
          <a:p>
            <a:pPr marL="457200" marR="74295" lvl="0" indent="-457200" algn="just">
              <a:spcAft>
                <a:spcPts val="0"/>
              </a:spcAft>
              <a:buSzPts val="1200"/>
              <a:buFont typeface="+mj-lt"/>
              <a:buAutoNum type="arabicPeriod"/>
              <a:tabLst>
                <a:tab pos="229870" algn="l"/>
              </a:tabLst>
            </a:pPr>
            <a:r>
              <a:rPr lang="en-US" sz="1800" spc="0" dirty="0" err="1">
                <a:effectLst/>
                <a:ea typeface="Times New Roman" panose="02020603050405020304" pitchFamily="18" charset="0"/>
              </a:rPr>
              <a:t>cohen</a:t>
            </a:r>
            <a:r>
              <a:rPr lang="en-US" sz="1800" spc="0" dirty="0">
                <a:effectLst/>
                <a:ea typeface="Times New Roman" panose="02020603050405020304" pitchFamily="18" charset="0"/>
              </a:rPr>
              <a:t>, c. j., beach, g., &amp; </a:t>
            </a:r>
            <a:r>
              <a:rPr lang="en-US" sz="1800" spc="0" dirty="0" err="1">
                <a:effectLst/>
                <a:ea typeface="Times New Roman" panose="02020603050405020304" pitchFamily="18" charset="0"/>
              </a:rPr>
              <a:t>foulk</a:t>
            </a:r>
            <a:r>
              <a:rPr lang="en-US" sz="1800" spc="0" dirty="0">
                <a:effectLst/>
                <a:ea typeface="Times New Roman" panose="02020603050405020304" pitchFamily="18" charset="0"/>
              </a:rPr>
              <a:t>, g. (2001, </a:t>
            </a:r>
            <a:r>
              <a:rPr lang="en-US" sz="1800" spc="0" dirty="0" err="1">
                <a:effectLst/>
                <a:ea typeface="Times New Roman" panose="02020603050405020304" pitchFamily="18" charset="0"/>
              </a:rPr>
              <a:t>october</a:t>
            </a:r>
            <a:r>
              <a:rPr lang="en-US" sz="1800" spc="0" dirty="0">
                <a:effectLst/>
                <a:ea typeface="Times New Roman" panose="02020603050405020304" pitchFamily="18" charset="0"/>
              </a:rPr>
              <a:t>). a basic hand gesture control system for</a:t>
            </a:r>
            <a:r>
              <a:rPr lang="en-US" sz="1800" spc="-5" dirty="0">
                <a:effectLst/>
                <a:ea typeface="Times New Roman" panose="02020603050405020304" pitchFamily="18" charset="0"/>
              </a:rPr>
              <a:t> </a:t>
            </a:r>
            <a:r>
              <a:rPr lang="en-US" sz="1800" spc="0" dirty="0">
                <a:effectLst/>
                <a:ea typeface="Times New Roman" panose="02020603050405020304" pitchFamily="18" charset="0"/>
              </a:rPr>
              <a:t>pc applications. in</a:t>
            </a:r>
            <a:r>
              <a:rPr lang="en-US" sz="1800" spc="-20" dirty="0">
                <a:effectLst/>
                <a:ea typeface="Times New Roman" panose="02020603050405020304" pitchFamily="18" charset="0"/>
              </a:rPr>
              <a:t> </a:t>
            </a:r>
            <a:r>
              <a:rPr lang="en-US" sz="1800" spc="0" dirty="0">
                <a:effectLst/>
                <a:ea typeface="Times New Roman" panose="02020603050405020304" pitchFamily="18" charset="0"/>
              </a:rPr>
              <a:t>proceedings</a:t>
            </a:r>
            <a:r>
              <a:rPr lang="en-US" sz="1800" spc="-20" dirty="0">
                <a:effectLst/>
                <a:ea typeface="Times New Roman" panose="02020603050405020304" pitchFamily="18" charset="0"/>
              </a:rPr>
              <a:t> </a:t>
            </a:r>
            <a:r>
              <a:rPr lang="en-US" sz="1800" spc="0" dirty="0">
                <a:effectLst/>
                <a:ea typeface="Times New Roman" panose="02020603050405020304" pitchFamily="18" charset="0"/>
              </a:rPr>
              <a:t>30th</a:t>
            </a:r>
            <a:r>
              <a:rPr lang="en-US" sz="1800" spc="-20" dirty="0">
                <a:effectLst/>
                <a:ea typeface="Times New Roman" panose="02020603050405020304" pitchFamily="18" charset="0"/>
              </a:rPr>
              <a:t> </a:t>
            </a:r>
            <a:r>
              <a:rPr lang="en-US" sz="1800" spc="0" dirty="0">
                <a:effectLst/>
                <a:ea typeface="Times New Roman" panose="02020603050405020304" pitchFamily="18" charset="0"/>
              </a:rPr>
              <a:t>applied</a:t>
            </a:r>
            <a:r>
              <a:rPr lang="en-US" sz="1800" spc="-25" dirty="0">
                <a:effectLst/>
                <a:ea typeface="Times New Roman" panose="02020603050405020304" pitchFamily="18" charset="0"/>
              </a:rPr>
              <a:t> </a:t>
            </a:r>
            <a:r>
              <a:rPr lang="en-US" sz="1800" spc="0" dirty="0">
                <a:effectLst/>
                <a:ea typeface="Times New Roman" panose="02020603050405020304" pitchFamily="18" charset="0"/>
              </a:rPr>
              <a:t>imagery</a:t>
            </a:r>
            <a:r>
              <a:rPr lang="en-US" sz="1800" spc="-30" dirty="0">
                <a:effectLst/>
                <a:ea typeface="Times New Roman" panose="02020603050405020304" pitchFamily="18" charset="0"/>
              </a:rPr>
              <a:t> </a:t>
            </a:r>
            <a:r>
              <a:rPr lang="en-US" sz="1800" spc="0" dirty="0">
                <a:effectLst/>
                <a:ea typeface="Times New Roman" panose="02020603050405020304" pitchFamily="18" charset="0"/>
              </a:rPr>
              <a:t>pattern</a:t>
            </a:r>
            <a:r>
              <a:rPr lang="en-US" sz="1800" spc="-30" dirty="0">
                <a:effectLst/>
                <a:ea typeface="Times New Roman" panose="02020603050405020304" pitchFamily="18" charset="0"/>
              </a:rPr>
              <a:t> </a:t>
            </a:r>
            <a:r>
              <a:rPr lang="en-US" sz="1800" spc="0" dirty="0">
                <a:effectLst/>
                <a:ea typeface="Times New Roman" panose="02020603050405020304" pitchFamily="18" charset="0"/>
              </a:rPr>
              <a:t>recognition</a:t>
            </a:r>
            <a:r>
              <a:rPr lang="en-US" sz="1800" spc="-20" dirty="0">
                <a:effectLst/>
                <a:ea typeface="Times New Roman" panose="02020603050405020304" pitchFamily="18" charset="0"/>
              </a:rPr>
              <a:t> </a:t>
            </a:r>
            <a:r>
              <a:rPr lang="en-US" sz="1800" spc="0" dirty="0">
                <a:effectLst/>
                <a:ea typeface="Times New Roman" panose="02020603050405020304" pitchFamily="18" charset="0"/>
              </a:rPr>
              <a:t>workshop</a:t>
            </a:r>
            <a:r>
              <a:rPr lang="en-US" sz="1800" spc="-25" dirty="0">
                <a:effectLst/>
                <a:ea typeface="Times New Roman" panose="02020603050405020304" pitchFamily="18" charset="0"/>
              </a:rPr>
              <a:t> </a:t>
            </a:r>
            <a:r>
              <a:rPr lang="en-US" sz="1800" spc="0" dirty="0">
                <a:effectLst/>
                <a:ea typeface="Times New Roman" panose="02020603050405020304" pitchFamily="18" charset="0"/>
              </a:rPr>
              <a:t>(</a:t>
            </a:r>
            <a:r>
              <a:rPr lang="en-US" sz="1800" spc="0" dirty="0" err="1">
                <a:effectLst/>
                <a:ea typeface="Times New Roman" panose="02020603050405020304" pitchFamily="18" charset="0"/>
              </a:rPr>
              <a:t>aipr</a:t>
            </a:r>
            <a:r>
              <a:rPr lang="en-US" sz="1800" spc="-25" dirty="0">
                <a:effectLst/>
                <a:ea typeface="Times New Roman" panose="02020603050405020304" pitchFamily="18" charset="0"/>
              </a:rPr>
              <a:t> </a:t>
            </a:r>
            <a:r>
              <a:rPr lang="en-US" sz="1800" spc="0" dirty="0">
                <a:effectLst/>
                <a:ea typeface="Times New Roman" panose="02020603050405020304" pitchFamily="18" charset="0"/>
              </a:rPr>
              <a:t>2001).</a:t>
            </a:r>
            <a:r>
              <a:rPr lang="en-US" sz="1800" spc="-25" dirty="0">
                <a:effectLst/>
                <a:ea typeface="Times New Roman" panose="02020603050405020304" pitchFamily="18" charset="0"/>
              </a:rPr>
              <a:t> </a:t>
            </a:r>
            <a:r>
              <a:rPr lang="en-US" sz="1800" spc="0" dirty="0">
                <a:effectLst/>
                <a:ea typeface="Times New Roman" panose="02020603050405020304" pitchFamily="18" charset="0"/>
              </a:rPr>
              <a:t>analysis</a:t>
            </a:r>
            <a:r>
              <a:rPr lang="en-US" sz="1800" spc="-25" dirty="0">
                <a:effectLst/>
                <a:ea typeface="Times New Roman" panose="02020603050405020304" pitchFamily="18" charset="0"/>
              </a:rPr>
              <a:t> </a:t>
            </a:r>
            <a:r>
              <a:rPr lang="en-US" sz="1800" spc="0" dirty="0">
                <a:effectLst/>
                <a:ea typeface="Times New Roman" panose="02020603050405020304" pitchFamily="18" charset="0"/>
              </a:rPr>
              <a:t>and</a:t>
            </a:r>
            <a:r>
              <a:rPr lang="en-US" sz="1800" spc="-25" dirty="0">
                <a:effectLst/>
                <a:ea typeface="Times New Roman" panose="02020603050405020304" pitchFamily="18" charset="0"/>
              </a:rPr>
              <a:t> </a:t>
            </a:r>
            <a:r>
              <a:rPr lang="en-US" sz="1800" spc="0" dirty="0">
                <a:effectLst/>
                <a:ea typeface="Times New Roman" panose="02020603050405020304" pitchFamily="18" charset="0"/>
              </a:rPr>
              <a:t>understanding</a:t>
            </a:r>
            <a:r>
              <a:rPr lang="en-US" sz="1800" spc="-20" dirty="0">
                <a:effectLst/>
                <a:ea typeface="Times New Roman" panose="02020603050405020304" pitchFamily="18" charset="0"/>
              </a:rPr>
              <a:t> </a:t>
            </a:r>
            <a:r>
              <a:rPr lang="en-US" sz="1800" spc="0" dirty="0">
                <a:effectLst/>
                <a:ea typeface="Times New Roman" panose="02020603050405020304" pitchFamily="18" charset="0"/>
              </a:rPr>
              <a:t>of time varying imagery (pp. 74-79). </a:t>
            </a:r>
            <a:r>
              <a:rPr lang="en-US" sz="1800" spc="0" dirty="0" err="1">
                <a:effectLst/>
                <a:ea typeface="Times New Roman" panose="02020603050405020304" pitchFamily="18" charset="0"/>
              </a:rPr>
              <a:t>ieee</a:t>
            </a:r>
            <a:r>
              <a:rPr lang="en-US" sz="1800" spc="0" dirty="0">
                <a:effectLst/>
                <a:ea typeface="Times New Roman" panose="02020603050405020304" pitchFamily="18" charset="0"/>
              </a:rPr>
              <a:t>.</a:t>
            </a:r>
            <a:endParaRPr lang="en-IN" sz="1800" spc="0" dirty="0">
              <a:effectLst/>
              <a:ea typeface="Times New Roman" panose="02020603050405020304" pitchFamily="18" charset="0"/>
            </a:endParaRPr>
          </a:p>
          <a:p>
            <a:pPr marL="457200" marR="73025" lvl="0" indent="-457200" algn="just">
              <a:spcAft>
                <a:spcPts val="0"/>
              </a:spcAft>
              <a:buSzPts val="1200"/>
              <a:buFont typeface="+mj-lt"/>
              <a:buAutoNum type="arabicPeriod"/>
              <a:tabLst>
                <a:tab pos="264795" algn="l"/>
              </a:tabLst>
            </a:pPr>
            <a:r>
              <a:rPr lang="en-US" sz="1800" spc="0" dirty="0" err="1">
                <a:effectLst/>
                <a:ea typeface="Times New Roman" panose="02020603050405020304" pitchFamily="18" charset="0"/>
              </a:rPr>
              <a:t>zeng</a:t>
            </a:r>
            <a:r>
              <a:rPr lang="en-US" sz="1800" spc="0" dirty="0">
                <a:effectLst/>
                <a:ea typeface="Times New Roman" panose="02020603050405020304" pitchFamily="18" charset="0"/>
              </a:rPr>
              <a:t>, b., wang, g., &amp; </a:t>
            </a:r>
            <a:r>
              <a:rPr lang="en-US" sz="1800" spc="0" dirty="0" err="1">
                <a:effectLst/>
                <a:ea typeface="Times New Roman" panose="02020603050405020304" pitchFamily="18" charset="0"/>
              </a:rPr>
              <a:t>lin</a:t>
            </a:r>
            <a:r>
              <a:rPr lang="en-US" sz="1800" spc="0" dirty="0">
                <a:effectLst/>
                <a:ea typeface="Times New Roman" panose="02020603050405020304" pitchFamily="18" charset="0"/>
              </a:rPr>
              <a:t>, x. (2012). a hand gesture based interactive presentation system utilizing heterogeneous cameras. </a:t>
            </a:r>
            <a:r>
              <a:rPr lang="en-US" sz="1800" spc="0" dirty="0" err="1">
                <a:effectLst/>
                <a:ea typeface="Times New Roman" panose="02020603050405020304" pitchFamily="18" charset="0"/>
              </a:rPr>
              <a:t>tsinghua</a:t>
            </a:r>
            <a:r>
              <a:rPr lang="en-US" sz="1800" spc="0" dirty="0">
                <a:effectLst/>
                <a:ea typeface="Times New Roman" panose="02020603050405020304" pitchFamily="18" charset="0"/>
              </a:rPr>
              <a:t> science and technology, 17(3), 329-336.</a:t>
            </a:r>
            <a:endParaRPr lang="en-IN" sz="1800" dirty="0">
              <a:ea typeface="Times New Roman" panose="02020603050405020304" pitchFamily="18" charset="0"/>
            </a:endParaRPr>
          </a:p>
          <a:p>
            <a:pPr marL="457200" marR="73025" lvl="0" indent="-457200" algn="just">
              <a:spcAft>
                <a:spcPts val="0"/>
              </a:spcAft>
              <a:buSzPts val="1200"/>
              <a:buFont typeface="+mj-lt"/>
              <a:buAutoNum type="arabicPeriod"/>
              <a:tabLst>
                <a:tab pos="264795" algn="l"/>
              </a:tabLst>
            </a:pPr>
            <a:r>
              <a:rPr lang="en-US" sz="1800" spc="0" dirty="0" err="1">
                <a:effectLst/>
                <a:ea typeface="Times New Roman" panose="02020603050405020304" pitchFamily="18" charset="0"/>
              </a:rPr>
              <a:t>haria</a:t>
            </a:r>
            <a:r>
              <a:rPr lang="en-US" sz="1800" spc="0" dirty="0">
                <a:effectLst/>
                <a:ea typeface="Times New Roman" panose="02020603050405020304" pitchFamily="18" charset="0"/>
              </a:rPr>
              <a:t>, a., </a:t>
            </a:r>
            <a:r>
              <a:rPr lang="en-US" sz="1800" spc="0" dirty="0" err="1">
                <a:effectLst/>
                <a:ea typeface="Times New Roman" panose="02020603050405020304" pitchFamily="18" charset="0"/>
              </a:rPr>
              <a:t>subramanian</a:t>
            </a:r>
            <a:r>
              <a:rPr lang="en-US" sz="1800" spc="0" dirty="0">
                <a:effectLst/>
                <a:ea typeface="Times New Roman" panose="02020603050405020304" pitchFamily="18" charset="0"/>
              </a:rPr>
              <a:t>, a., </a:t>
            </a:r>
            <a:r>
              <a:rPr lang="en-US" sz="1800" spc="0" dirty="0" err="1">
                <a:effectLst/>
                <a:ea typeface="Times New Roman" panose="02020603050405020304" pitchFamily="18" charset="0"/>
              </a:rPr>
              <a:t>asokkumar</a:t>
            </a:r>
            <a:r>
              <a:rPr lang="en-US" sz="1800" spc="0" dirty="0">
                <a:effectLst/>
                <a:ea typeface="Times New Roman" panose="02020603050405020304" pitchFamily="18" charset="0"/>
              </a:rPr>
              <a:t>, n., </a:t>
            </a:r>
            <a:r>
              <a:rPr lang="en-US" sz="1800" spc="0" dirty="0" err="1">
                <a:effectLst/>
                <a:ea typeface="Times New Roman" panose="02020603050405020304" pitchFamily="18" charset="0"/>
              </a:rPr>
              <a:t>poddar</a:t>
            </a:r>
            <a:r>
              <a:rPr lang="en-US" sz="1800" spc="0" dirty="0">
                <a:effectLst/>
                <a:ea typeface="Times New Roman" panose="02020603050405020304" pitchFamily="18" charset="0"/>
              </a:rPr>
              <a:t>, s., &amp; </a:t>
            </a:r>
            <a:r>
              <a:rPr lang="en-US" sz="1800" spc="0" dirty="0" err="1">
                <a:effectLst/>
                <a:ea typeface="Times New Roman" panose="02020603050405020304" pitchFamily="18" charset="0"/>
              </a:rPr>
              <a:t>nayak</a:t>
            </a:r>
            <a:r>
              <a:rPr lang="en-US" sz="1800" spc="0" dirty="0">
                <a:effectLst/>
                <a:ea typeface="Times New Roman" panose="02020603050405020304" pitchFamily="18" charset="0"/>
              </a:rPr>
              <a:t>, j. s. (2017). hand gesture recognition for human computer interaction. </a:t>
            </a:r>
            <a:r>
              <a:rPr lang="en-US" sz="1800" spc="0" dirty="0" err="1">
                <a:effectLst/>
                <a:ea typeface="Times New Roman" panose="02020603050405020304" pitchFamily="18" charset="0"/>
              </a:rPr>
              <a:t>procedia</a:t>
            </a:r>
            <a:r>
              <a:rPr lang="en-US" sz="1800" spc="0" dirty="0">
                <a:effectLst/>
                <a:ea typeface="Times New Roman" panose="02020603050405020304" pitchFamily="18" charset="0"/>
              </a:rPr>
              <a:t> computer science, 115, 367-374.</a:t>
            </a:r>
            <a:r>
              <a:rPr lang="en-US" sz="1800" dirty="0">
                <a:effectLst/>
                <a:ea typeface="Times New Roman" panose="02020603050405020304" pitchFamily="18" charset="0"/>
              </a:rPr>
              <a:t> </a:t>
            </a:r>
            <a:endParaRPr lang="en-IN" sz="1800" dirty="0">
              <a:effectLst/>
              <a:ea typeface="Times New Roman" panose="02020603050405020304" pitchFamily="18" charset="0"/>
            </a:endParaRPr>
          </a:p>
          <a:p>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6EB020B3-2501-61D9-C842-7FA6B4AD03E2}"/>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924173659"/>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3DD6-86DA-ACCF-4A0A-929F22BF0B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9389F9-2C9F-6879-0C78-EA8479663032}"/>
              </a:ext>
            </a:extLst>
          </p:cNvPr>
          <p:cNvSpPr>
            <a:spLocks noGrp="1"/>
          </p:cNvSpPr>
          <p:nvPr>
            <p:ph idx="1"/>
          </p:nvPr>
        </p:nvSpPr>
        <p:spPr/>
        <p:txBody>
          <a:bodyPr>
            <a:normAutofit fontScale="92500" lnSpcReduction="10000"/>
          </a:bodyPr>
          <a:lstStyle/>
          <a:p>
            <a:pPr marL="457200" marR="74295" lvl="0" indent="-457200" algn="just">
              <a:spcAft>
                <a:spcPts val="0"/>
              </a:spcAft>
              <a:buSzPts val="1200"/>
              <a:buFont typeface="+mj-lt"/>
              <a:buAutoNum type="arabicPeriod" startAt="6"/>
              <a:tabLst>
                <a:tab pos="249555" algn="l"/>
              </a:tabLst>
            </a:pPr>
            <a:r>
              <a:rPr lang="en-US" sz="1900" dirty="0" err="1"/>
              <a:t>ahamed</a:t>
            </a:r>
            <a:r>
              <a:rPr lang="en-US" sz="1900" dirty="0"/>
              <a:t>, s. f., </a:t>
            </a:r>
            <a:r>
              <a:rPr lang="en-US" sz="1900" dirty="0" err="1"/>
              <a:t>sandeep</a:t>
            </a:r>
            <a:r>
              <a:rPr lang="en-US" sz="1900" dirty="0"/>
              <a:t>, p., </a:t>
            </a:r>
            <a:r>
              <a:rPr lang="en-US" sz="1900" dirty="0" err="1"/>
              <a:t>tushar</a:t>
            </a:r>
            <a:r>
              <a:rPr lang="en-US" sz="1900" dirty="0"/>
              <a:t>, p., &amp; </a:t>
            </a:r>
            <a:r>
              <a:rPr lang="en-US" sz="1900" dirty="0" err="1"/>
              <a:t>srithar</a:t>
            </a:r>
            <a:r>
              <a:rPr lang="en-US" sz="1900" dirty="0"/>
              <a:t>, s. (2023, </a:t>
            </a:r>
            <a:r>
              <a:rPr lang="en-US" sz="1900" dirty="0" err="1"/>
              <a:t>january</a:t>
            </a:r>
            <a:r>
              <a:rPr lang="en-US" sz="1900" dirty="0"/>
              <a:t>). efficient gesture-based presentation controller using transfer learning algorithm. in 2023 international conference on computer communication and informatics (</a:t>
            </a:r>
            <a:r>
              <a:rPr lang="en-US" sz="1900" dirty="0" err="1"/>
              <a:t>iccci</a:t>
            </a:r>
            <a:r>
              <a:rPr lang="en-US" sz="1900" dirty="0"/>
              <a:t>) (pp. 1-5). </a:t>
            </a:r>
            <a:r>
              <a:rPr lang="en-US" sz="1900" dirty="0" err="1"/>
              <a:t>ieee</a:t>
            </a:r>
            <a:r>
              <a:rPr lang="en-US" sz="1900" dirty="0"/>
              <a:t>.</a:t>
            </a:r>
            <a:endParaRPr lang="en-IN" sz="1900" dirty="0"/>
          </a:p>
          <a:p>
            <a:pPr marL="457200" marR="78105" lvl="0" indent="-457200" algn="just">
              <a:spcAft>
                <a:spcPts val="0"/>
              </a:spcAft>
              <a:buSzPts val="1200"/>
              <a:buFont typeface="+mj-lt"/>
              <a:buAutoNum type="arabicPeriod" startAt="6"/>
              <a:tabLst>
                <a:tab pos="234315" algn="l"/>
              </a:tabLst>
            </a:pPr>
            <a:r>
              <a:rPr lang="en-US" sz="1900" dirty="0" err="1"/>
              <a:t>charan</a:t>
            </a:r>
            <a:r>
              <a:rPr lang="en-US" sz="1900" dirty="0"/>
              <a:t>, c. s., </a:t>
            </a:r>
            <a:r>
              <a:rPr lang="en-US" sz="1900" dirty="0" err="1"/>
              <a:t>meenakshi</a:t>
            </a:r>
            <a:r>
              <a:rPr lang="en-US" sz="1900" dirty="0"/>
              <a:t>, k., </a:t>
            </a:r>
            <a:r>
              <a:rPr lang="en-US" sz="1900" dirty="0" err="1"/>
              <a:t>reddy</a:t>
            </a:r>
            <a:r>
              <a:rPr lang="en-US" sz="1900" dirty="0"/>
              <a:t>, v. b., &amp; </a:t>
            </a:r>
            <a:r>
              <a:rPr lang="en-US" sz="1900" dirty="0" err="1"/>
              <a:t>kashyap</a:t>
            </a:r>
            <a:r>
              <a:rPr lang="en-US" sz="1900" dirty="0"/>
              <a:t>, v. (2023, </a:t>
            </a:r>
            <a:r>
              <a:rPr lang="en-US" sz="1900" dirty="0" err="1"/>
              <a:t>april</a:t>
            </a:r>
            <a:r>
              <a:rPr lang="en-US" sz="1900" dirty="0"/>
              <a:t>). controlling </a:t>
            </a:r>
            <a:r>
              <a:rPr lang="en-US" sz="1900" dirty="0" err="1"/>
              <a:t>powerpoint</a:t>
            </a:r>
            <a:r>
              <a:rPr lang="en-US" sz="1900" dirty="0"/>
              <a:t> presentation using hand gestures in real- time. in 2023 7th international conference on trends in electronics and informatics (</a:t>
            </a:r>
            <a:r>
              <a:rPr lang="en-US" sz="1900" dirty="0" err="1"/>
              <a:t>icoei</a:t>
            </a:r>
            <a:r>
              <a:rPr lang="en-US" sz="1900" dirty="0"/>
              <a:t>) (pp. 251-254). </a:t>
            </a:r>
            <a:r>
              <a:rPr lang="en-US" sz="1900" dirty="0" err="1"/>
              <a:t>ieee</a:t>
            </a:r>
            <a:r>
              <a:rPr lang="en-US" sz="1900" dirty="0"/>
              <a:t>. </a:t>
            </a:r>
            <a:endParaRPr lang="en-IN" sz="1900" dirty="0"/>
          </a:p>
          <a:p>
            <a:pPr marL="457200" marR="74930" lvl="0" indent="-457200" algn="just">
              <a:spcAft>
                <a:spcPts val="0"/>
              </a:spcAft>
              <a:buSzPts val="1200"/>
              <a:buFont typeface="+mj-lt"/>
              <a:buAutoNum type="arabicPeriod" startAt="6"/>
              <a:tabLst>
                <a:tab pos="228600" algn="l"/>
              </a:tabLst>
            </a:pPr>
            <a:r>
              <a:rPr lang="en-US" sz="1900" dirty="0"/>
              <a:t>vidya, m., </a:t>
            </a:r>
            <a:r>
              <a:rPr lang="en-US" sz="1900" dirty="0" err="1"/>
              <a:t>vineela</a:t>
            </a:r>
            <a:r>
              <a:rPr lang="en-US" sz="1900" dirty="0"/>
              <a:t>, s., </a:t>
            </a:r>
            <a:r>
              <a:rPr lang="en-US" sz="1900" dirty="0" err="1"/>
              <a:t>sathish</a:t>
            </a:r>
            <a:r>
              <a:rPr lang="en-US" sz="1900" dirty="0"/>
              <a:t>, p., &amp; </a:t>
            </a:r>
            <a:r>
              <a:rPr lang="en-US" sz="1900" dirty="0" err="1"/>
              <a:t>reddy</a:t>
            </a:r>
            <a:r>
              <a:rPr lang="en-US" sz="1900" dirty="0"/>
              <a:t>, a. s. (2023, august). gesture-based control of presentation slides using </a:t>
            </a:r>
            <a:r>
              <a:rPr lang="en-US" sz="1900" dirty="0" err="1"/>
              <a:t>opencv</a:t>
            </a:r>
            <a:r>
              <a:rPr lang="en-US" sz="1900" dirty="0"/>
              <a:t>. in 2023 second international conference on augmented intelligence and sustainable systems (</a:t>
            </a:r>
            <a:r>
              <a:rPr lang="en-US" sz="1900" dirty="0" err="1"/>
              <a:t>icaiss</a:t>
            </a:r>
            <a:r>
              <a:rPr lang="en-US" sz="1900" dirty="0"/>
              <a:t>) (pp. 1786-1791). </a:t>
            </a:r>
            <a:r>
              <a:rPr lang="en-US" sz="1900" dirty="0" err="1"/>
              <a:t>ieee</a:t>
            </a:r>
            <a:r>
              <a:rPr lang="en-US" sz="1900" dirty="0"/>
              <a:t>.</a:t>
            </a:r>
            <a:endParaRPr lang="en-IN" sz="1900" dirty="0"/>
          </a:p>
          <a:p>
            <a:pPr marL="457200" marR="80645" lvl="0" indent="-457200" algn="just">
              <a:spcAft>
                <a:spcPts val="0"/>
              </a:spcAft>
              <a:buSzPts val="1200"/>
              <a:buFont typeface="+mj-lt"/>
              <a:buAutoNum type="arabicPeriod" startAt="6"/>
              <a:tabLst>
                <a:tab pos="240665" algn="l"/>
              </a:tabLst>
            </a:pPr>
            <a:r>
              <a:rPr lang="en-US" sz="1900" dirty="0" err="1"/>
              <a:t>mali</a:t>
            </a:r>
            <a:r>
              <a:rPr lang="en-US" sz="1900" dirty="0"/>
              <a:t>, c., </a:t>
            </a:r>
            <a:r>
              <a:rPr lang="en-US" sz="1900" dirty="0" err="1"/>
              <a:t>sayyad</a:t>
            </a:r>
            <a:r>
              <a:rPr lang="en-US" sz="1900" dirty="0"/>
              <a:t>, b., </a:t>
            </a:r>
            <a:r>
              <a:rPr lang="en-US" sz="1900" dirty="0" err="1"/>
              <a:t>ankushe</a:t>
            </a:r>
            <a:r>
              <a:rPr lang="en-US" sz="1900" dirty="0"/>
              <a:t>, v., </a:t>
            </a:r>
            <a:r>
              <a:rPr lang="en-US" sz="1900" dirty="0" err="1"/>
              <a:t>navghane</a:t>
            </a:r>
            <a:r>
              <a:rPr lang="en-US" sz="1900" dirty="0"/>
              <a:t>, a., </a:t>
            </a:r>
            <a:r>
              <a:rPr lang="en-US" sz="1900" dirty="0" err="1"/>
              <a:t>kulkarni</a:t>
            </a:r>
            <a:r>
              <a:rPr lang="en-US" sz="1900" dirty="0"/>
              <a:t>, s., &amp; </a:t>
            </a:r>
            <a:r>
              <a:rPr lang="en-US" sz="1900" dirty="0" err="1"/>
              <a:t>prawin</a:t>
            </a:r>
            <a:r>
              <a:rPr lang="en-US" sz="1900" dirty="0"/>
              <a:t> </a:t>
            </a:r>
            <a:r>
              <a:rPr lang="en-US" sz="1900" dirty="0" err="1"/>
              <a:t>gawande</a:t>
            </a:r>
            <a:r>
              <a:rPr lang="en-US" sz="1900" dirty="0"/>
              <a:t>, p. g. (2023). design and implementation of hand gesture assistant command control video player interface for physically challenged people. available at </a:t>
            </a:r>
            <a:r>
              <a:rPr lang="en-US" sz="1900" dirty="0" err="1"/>
              <a:t>ssrn</a:t>
            </a:r>
            <a:r>
              <a:rPr lang="en-US" sz="1900" dirty="0"/>
              <a:t> 4626576</a:t>
            </a:r>
            <a:endParaRPr lang="en-IN" sz="1900" dirty="0"/>
          </a:p>
          <a:p>
            <a:pPr marL="457200" marR="74930" indent="-457200" algn="just">
              <a:spcAft>
                <a:spcPts val="0"/>
              </a:spcAft>
              <a:buSzPts val="1200"/>
              <a:buFont typeface="+mj-lt"/>
              <a:buAutoNum type="arabicPeriod" startAt="6"/>
              <a:tabLst>
                <a:tab pos="228600" algn="l"/>
              </a:tabLst>
            </a:pPr>
            <a:r>
              <a:rPr lang="en-US" sz="1900" dirty="0" err="1"/>
              <a:t>kumar</a:t>
            </a:r>
            <a:r>
              <a:rPr lang="en-US" sz="1900" dirty="0"/>
              <a:t>, p., </a:t>
            </a:r>
            <a:r>
              <a:rPr lang="en-US" sz="1900" dirty="0" err="1"/>
              <a:t>jaiswal</a:t>
            </a:r>
            <a:r>
              <a:rPr lang="en-US" sz="1900" dirty="0"/>
              <a:t>, a., </a:t>
            </a:r>
            <a:r>
              <a:rPr lang="en-US" sz="1900" dirty="0" err="1"/>
              <a:t>deepak</a:t>
            </a:r>
            <a:r>
              <a:rPr lang="en-US" sz="1900" dirty="0"/>
              <a:t>, b., &amp; </a:t>
            </a:r>
            <a:r>
              <a:rPr lang="en-US" sz="1900" dirty="0" err="1"/>
              <a:t>reddy</a:t>
            </a:r>
            <a:r>
              <a:rPr lang="en-US" sz="1900" dirty="0"/>
              <a:t>, g. r. m. (2018). hand gesture-based stable </a:t>
            </a:r>
            <a:r>
              <a:rPr lang="en-US" sz="1900" dirty="0" err="1"/>
              <a:t>powerpoint</a:t>
            </a:r>
            <a:r>
              <a:rPr lang="en-US" sz="1900" dirty="0"/>
              <a:t> presentation using </a:t>
            </a:r>
            <a:r>
              <a:rPr lang="en-US" sz="1900" dirty="0" err="1"/>
              <a:t>kinect</a:t>
            </a:r>
            <a:r>
              <a:rPr lang="en-US" sz="1900" dirty="0"/>
              <a:t>. in progress in intelligent computing techniques: theory, practice, and applications: proceedings of </a:t>
            </a:r>
            <a:r>
              <a:rPr lang="en-US" sz="1900" dirty="0" err="1"/>
              <a:t>icacni</a:t>
            </a:r>
            <a:r>
              <a:rPr lang="en-US" sz="1900" dirty="0"/>
              <a:t> 2016, volume 1 (pp. 81-94). springer Singapore.</a:t>
            </a:r>
            <a:endParaRPr lang="en-IN" sz="1900" dirty="0"/>
          </a:p>
          <a:p>
            <a:pPr marL="0" indent="0">
              <a:spcBef>
                <a:spcPts val="180"/>
              </a:spcBef>
              <a:buNone/>
            </a:pPr>
            <a:endParaRPr lang="en-IN" sz="2600" dirty="0"/>
          </a:p>
          <a:p>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F9E05CB9-6224-C248-E0EE-2F103BAEFC6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293466119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F0CB-36D0-D4D1-55AC-4CEDA0A744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08365D-91A1-EC0C-9415-2C0BBC1C8A1E}"/>
              </a:ext>
            </a:extLst>
          </p:cNvPr>
          <p:cNvSpPr>
            <a:spLocks noGrp="1"/>
          </p:cNvSpPr>
          <p:nvPr>
            <p:ph idx="1"/>
          </p:nvPr>
        </p:nvSpPr>
        <p:spPr/>
        <p:txBody>
          <a:bodyPr/>
          <a:lstStyle/>
          <a:p>
            <a:pPr marL="342900" lvl="0" indent="-342900" algn="just">
              <a:buSzPts val="1200"/>
              <a:buFont typeface="+mj-lt"/>
              <a:buAutoNum type="arabicPeriod" startAt="11"/>
              <a:tabLst>
                <a:tab pos="304800" algn="l"/>
              </a:tabLst>
            </a:pPr>
            <a:r>
              <a:rPr lang="en-US" sz="1800" spc="0" dirty="0" err="1">
                <a:effectLst/>
                <a:ea typeface="Times New Roman" panose="02020603050405020304" pitchFamily="18" charset="0"/>
                <a:cs typeface="Times New Roman" panose="02020603050405020304" pitchFamily="18" charset="0"/>
              </a:rPr>
              <a:t>Hajeera</a:t>
            </a:r>
            <a:r>
              <a:rPr lang="en-US" sz="1800" spc="-1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Khanum,</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Pramod</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H.B,</a:t>
            </a:r>
            <a:r>
              <a:rPr lang="en-US" sz="1800" spc="-1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Smart</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presentation</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control</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using</a:t>
            </a:r>
            <a:r>
              <a:rPr lang="en-US" sz="1800" spc="-1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hand</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gestures,</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IRJET</a:t>
            </a:r>
            <a:r>
              <a:rPr lang="en-US" sz="1800" spc="-5" dirty="0">
                <a:effectLst/>
                <a:ea typeface="Times New Roman" panose="02020603050405020304" pitchFamily="18" charset="0"/>
                <a:cs typeface="Times New Roman" panose="02020603050405020304" pitchFamily="18" charset="0"/>
              </a:rPr>
              <a:t> </a:t>
            </a:r>
            <a:r>
              <a:rPr lang="en-US" sz="1800" spc="-10" dirty="0">
                <a:effectLst/>
                <a:ea typeface="Times New Roman" panose="02020603050405020304" pitchFamily="18" charset="0"/>
                <a:cs typeface="Times New Roman" panose="02020603050405020304" pitchFamily="18" charset="0"/>
              </a:rPr>
              <a:t>(2022).</a:t>
            </a:r>
            <a:endParaRPr lang="en-IN" sz="1800" dirty="0">
              <a:effectLst/>
              <a:ea typeface="Times New Roman" panose="02020603050405020304" pitchFamily="18" charset="0"/>
              <a:cs typeface="Times New Roman" panose="02020603050405020304" pitchFamily="18" charset="0"/>
            </a:endParaRPr>
          </a:p>
          <a:p>
            <a:pPr marL="342900" marR="74295" lvl="0" indent="-342900" algn="just">
              <a:spcAft>
                <a:spcPts val="0"/>
              </a:spcAft>
              <a:buSzPts val="1200"/>
              <a:buFont typeface="Times New Roman" panose="02020603050405020304" pitchFamily="18" charset="0"/>
              <a:buAutoNum type="arabicPeriod" startAt="11"/>
              <a:tabLst>
                <a:tab pos="306070" algn="l"/>
              </a:tabLst>
            </a:pPr>
            <a:r>
              <a:rPr lang="en-US" sz="1800" spc="0" dirty="0">
                <a:effectLst/>
                <a:ea typeface="Times New Roman" panose="02020603050405020304" pitchFamily="18" charset="0"/>
                <a:cs typeface="Times New Roman" panose="02020603050405020304" pitchFamily="18" charset="0"/>
              </a:rPr>
              <a:t>Meera</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Paulson,</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Natasha,</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Shilpa</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Davis</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on the Smart</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presentation</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using gesture</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recognition</a:t>
            </a:r>
            <a:r>
              <a:rPr lang="en-US" sz="1800" spc="-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and OpenCV, Asian Journal of Convergence in Technology, Vol 5, (2019)</a:t>
            </a:r>
            <a:endParaRPr lang="en-IN" sz="1800" dirty="0">
              <a:effectLst/>
              <a:ea typeface="Times New Roman" panose="02020603050405020304" pitchFamily="18" charset="0"/>
              <a:cs typeface="Times New Roman" panose="02020603050405020304" pitchFamily="18" charset="0"/>
            </a:endParaRPr>
          </a:p>
          <a:p>
            <a:pPr marL="342900" marR="75565" lvl="0" indent="-342900" algn="just">
              <a:spcAft>
                <a:spcPts val="0"/>
              </a:spcAft>
              <a:buSzPts val="1200"/>
              <a:buFont typeface="Times New Roman" panose="02020603050405020304" pitchFamily="18" charset="0"/>
              <a:buAutoNum type="arabicPeriod" startAt="11"/>
              <a:tabLst>
                <a:tab pos="299720" algn="l"/>
              </a:tabLst>
            </a:pPr>
            <a:r>
              <a:rPr lang="en-US" sz="1800" spc="0" dirty="0">
                <a:effectLst/>
                <a:ea typeface="Times New Roman" panose="02020603050405020304" pitchFamily="18" charset="0"/>
                <a:cs typeface="Times New Roman" panose="02020603050405020304" pitchFamily="18" charset="0"/>
              </a:rPr>
              <a:t>Mujahid,</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et</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al.:</a:t>
            </a:r>
            <a:r>
              <a:rPr lang="en-US" sz="1800" spc="-5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Real-time</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hand</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gesture</a:t>
            </a:r>
            <a:r>
              <a:rPr lang="en-US" sz="1800" spc="-5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recognition</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based</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on</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deep</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learning</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YOLOv3</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model.</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Appl.</a:t>
            </a:r>
            <a:r>
              <a:rPr lang="en-US" sz="1800" spc="-5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Sci. 11(9), 4164 (2021).</a:t>
            </a:r>
            <a:endParaRPr lang="en-IN" sz="1800" spc="0" dirty="0">
              <a:effectLst/>
              <a:ea typeface="Times New Roman" panose="02020603050405020304" pitchFamily="18" charset="0"/>
              <a:cs typeface="Times New Roman" panose="02020603050405020304" pitchFamily="18" charset="0"/>
            </a:endParaRPr>
          </a:p>
          <a:p>
            <a:pPr marL="342900" marR="74930" lvl="0" indent="-342900">
              <a:spcAft>
                <a:spcPts val="0"/>
              </a:spcAft>
              <a:buSzPts val="1200"/>
              <a:buFont typeface="+mj-lt"/>
              <a:buAutoNum type="arabicPeriod" startAt="11"/>
              <a:tabLst>
                <a:tab pos="311150" algn="l"/>
              </a:tabLst>
            </a:pPr>
            <a:r>
              <a:rPr lang="en-US" sz="1800" spc="0" dirty="0">
                <a:effectLst/>
                <a:ea typeface="Times New Roman" panose="02020603050405020304" pitchFamily="18" charset="0"/>
                <a:cs typeface="Times New Roman" panose="02020603050405020304" pitchFamily="18" charset="0"/>
              </a:rPr>
              <a:t>Viraj Shinde, Tushar </a:t>
            </a:r>
            <a:r>
              <a:rPr lang="en-US" sz="1800" spc="0" dirty="0" err="1">
                <a:effectLst/>
                <a:ea typeface="Times New Roman" panose="02020603050405020304" pitchFamily="18" charset="0"/>
                <a:cs typeface="Times New Roman" panose="02020603050405020304" pitchFamily="18" charset="0"/>
              </a:rPr>
              <a:t>Bacchav</a:t>
            </a:r>
            <a:r>
              <a:rPr lang="en-US" sz="1800" spc="0" dirty="0">
                <a:effectLst/>
                <a:ea typeface="Times New Roman" panose="02020603050405020304" pitchFamily="18" charset="0"/>
                <a:cs typeface="Times New Roman" panose="02020603050405020304" pitchFamily="18" charset="0"/>
              </a:rPr>
              <a:t>, Jitendra Pawar, Mangesh </a:t>
            </a:r>
            <a:r>
              <a:rPr lang="en-US" sz="1800" spc="0" dirty="0" err="1">
                <a:effectLst/>
                <a:ea typeface="Times New Roman" panose="02020603050405020304" pitchFamily="18" charset="0"/>
                <a:cs typeface="Times New Roman" panose="02020603050405020304" pitchFamily="18" charset="0"/>
              </a:rPr>
              <a:t>Sanap</a:t>
            </a:r>
            <a:r>
              <a:rPr lang="en-US" sz="1800" spc="0" dirty="0">
                <a:effectLst/>
                <a:ea typeface="Times New Roman" panose="02020603050405020304" pitchFamily="18" charset="0"/>
                <a:cs typeface="Times New Roman" panose="02020603050405020304" pitchFamily="18" charset="0"/>
              </a:rPr>
              <a:t>, Hand recognition system using camera, </a:t>
            </a:r>
            <a:r>
              <a:rPr lang="en-US" sz="1800" spc="0" dirty="0" err="1">
                <a:effectLst/>
                <a:ea typeface="Times New Roman" panose="02020603050405020304" pitchFamily="18" charset="0"/>
                <a:cs typeface="Times New Roman" panose="02020603050405020304" pitchFamily="18" charset="0"/>
              </a:rPr>
              <a:t>Navsahyadri</a:t>
            </a:r>
            <a:r>
              <a:rPr lang="en-US" sz="1800" spc="0" dirty="0">
                <a:effectLst/>
                <a:ea typeface="Times New Roman" panose="02020603050405020304" pitchFamily="18" charset="0"/>
                <a:cs typeface="Times New Roman" panose="02020603050405020304" pitchFamily="18" charset="0"/>
              </a:rPr>
              <a:t> education society, IJERT (2020)</a:t>
            </a:r>
            <a:r>
              <a:rPr lang="en-IN" sz="1800" spc="0" dirty="0">
                <a:ea typeface="Times New Roman" panose="02020603050405020304" pitchFamily="18" charset="0"/>
                <a:cs typeface="Times New Roman" panose="02020603050405020304" pitchFamily="18" charset="0"/>
              </a:rPr>
              <a:t>		</a:t>
            </a:r>
            <a:endParaRPr lang="en-IN" sz="1800" dirty="0">
              <a:effectLst/>
              <a:ea typeface="Times New Roman" panose="02020603050405020304" pitchFamily="18" charset="0"/>
              <a:cs typeface="Times New Roman" panose="02020603050405020304" pitchFamily="18" charset="0"/>
            </a:endParaRPr>
          </a:p>
          <a:p>
            <a:pPr marL="342900" marR="75565" indent="-342900" algn="just">
              <a:spcAft>
                <a:spcPts val="0"/>
              </a:spcAft>
              <a:buSzPts val="1200"/>
              <a:buFont typeface="Times New Roman" panose="02020603050405020304" pitchFamily="18" charset="0"/>
              <a:buAutoNum type="arabicPeriod" startAt="11"/>
              <a:tabLst>
                <a:tab pos="299720" algn="l"/>
              </a:tabLst>
            </a:pPr>
            <a:r>
              <a:rPr lang="en-US" sz="1800" dirty="0" err="1">
                <a:cs typeface="Times New Roman" panose="02020603050405020304" pitchFamily="18" charset="0"/>
              </a:rPr>
              <a:t>Dnyanda</a:t>
            </a:r>
            <a:r>
              <a:rPr lang="en-US" sz="1800" dirty="0">
                <a:cs typeface="Times New Roman" panose="02020603050405020304" pitchFamily="18" charset="0"/>
              </a:rPr>
              <a:t> R. Jadhav, L. M. Lobo, Navigation of Power point using hand gestures, </a:t>
            </a:r>
            <a:r>
              <a:rPr lang="en-US" sz="1800" dirty="0" err="1">
                <a:cs typeface="Times New Roman" panose="02020603050405020304" pitchFamily="18" charset="0"/>
              </a:rPr>
              <a:t>Walchand</a:t>
            </a:r>
            <a:r>
              <a:rPr lang="en-US" sz="1800" dirty="0">
                <a:cs typeface="Times New Roman" panose="02020603050405020304" pitchFamily="18" charset="0"/>
              </a:rPr>
              <a:t> Institute of technology, Solapur IJSR (2018)</a:t>
            </a:r>
          </a:p>
          <a:p>
            <a:pPr marL="342900" marR="75565" indent="-342900" algn="just">
              <a:spcAft>
                <a:spcPts val="0"/>
              </a:spcAft>
              <a:buSzPts val="1200"/>
              <a:buFont typeface="Times New Roman" panose="02020603050405020304" pitchFamily="18" charset="0"/>
              <a:buAutoNum type="arabicPeriod" startAt="11"/>
              <a:tabLst>
                <a:tab pos="299720" algn="l"/>
              </a:tabLst>
            </a:pPr>
            <a:r>
              <a:rPr lang="en-US" sz="1800" spc="0" dirty="0">
                <a:effectLst/>
                <a:ea typeface="Times New Roman" panose="02020603050405020304" pitchFamily="18" charset="0"/>
                <a:cs typeface="Times New Roman" panose="02020603050405020304" pitchFamily="18" charset="0"/>
              </a:rPr>
              <a:t>D. Jadhav, Prof. L.M.R.J. Lobo, Hand Gesture Recognition System to Control Slide Show Navigation</a:t>
            </a:r>
            <a:r>
              <a:rPr lang="en-US" sz="1800" spc="40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IJAIEM, Vol. 3, No. 4 (2014)</a:t>
            </a:r>
            <a:endParaRPr lang="en-IN" sz="1800" spc="0" dirty="0">
              <a:effectLst/>
              <a:ea typeface="Times New Roman" panose="02020603050405020304" pitchFamily="18" charset="0"/>
              <a:cs typeface="Times New Roman" panose="02020603050405020304" pitchFamily="18" charset="0"/>
            </a:endParaRPr>
          </a:p>
          <a:p>
            <a:pPr marL="342900" marR="75565" indent="-342900" algn="just">
              <a:spcAft>
                <a:spcPts val="0"/>
              </a:spcAft>
              <a:buSzPts val="1200"/>
              <a:buFont typeface="Times New Roman" panose="02020603050405020304" pitchFamily="18" charset="0"/>
              <a:buAutoNum type="arabicPeriod" startAt="11"/>
              <a:tabLst>
                <a:tab pos="299720" algn="l"/>
              </a:tabLst>
            </a:pPr>
            <a:endParaRPr lang="en-IN" sz="1800" dirty="0">
              <a:cs typeface="Times New Roman" panose="02020603050405020304" pitchFamily="18" charset="0"/>
            </a:endParaRPr>
          </a:p>
          <a:p>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B8DAE3FE-ECF8-ACA6-F85A-260D48254B17}"/>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3704273687"/>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8F8A-9A50-68F3-A605-94454ADEF2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36240F-7561-C05D-B4EE-2C433D730C72}"/>
              </a:ext>
            </a:extLst>
          </p:cNvPr>
          <p:cNvSpPr>
            <a:spLocks noGrp="1"/>
          </p:cNvSpPr>
          <p:nvPr>
            <p:ph idx="1"/>
          </p:nvPr>
        </p:nvSpPr>
        <p:spPr/>
        <p:txBody>
          <a:bodyPr/>
          <a:lstStyle/>
          <a:p>
            <a:pPr>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2390" lvl="0" indent="-342900" algn="just">
              <a:spcAft>
                <a:spcPts val="0"/>
              </a:spcAft>
              <a:buSzPts val="1200"/>
              <a:buFont typeface="+mj-lt"/>
              <a:buAutoNum type="arabicPeriod" startAt="17"/>
              <a:tabLst>
                <a:tab pos="301625" algn="l"/>
              </a:tabLst>
            </a:pPr>
            <a:r>
              <a:rPr lang="en-US" sz="1800" spc="0" dirty="0">
                <a:effectLst/>
                <a:ea typeface="Times New Roman" panose="02020603050405020304" pitchFamily="18" charset="0"/>
                <a:cs typeface="Times New Roman" panose="02020603050405020304" pitchFamily="18" charset="0"/>
              </a:rPr>
              <a:t>D.O.</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Lawrence,</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and</a:t>
            </a:r>
            <a:r>
              <a:rPr lang="en-US" sz="1800" spc="-1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Dr.</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M.J.</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Ashleigh,</a:t>
            </a:r>
            <a:r>
              <a:rPr lang="en-US" sz="1800" spc="-2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Impact</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Of</a:t>
            </a:r>
            <a:r>
              <a:rPr lang="en-US" sz="1800" spc="-4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Human-Computer</a:t>
            </a:r>
            <a:r>
              <a:rPr lang="en-US" sz="1800" spc="-3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Interaction</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a:t>
            </a:r>
            <a:r>
              <a:rPr lang="en-US" sz="1800" spc="0" dirty="0" err="1">
                <a:effectLst/>
                <a:ea typeface="Times New Roman" panose="02020603050405020304" pitchFamily="18" charset="0"/>
                <a:cs typeface="Times New Roman" panose="02020603050405020304" pitchFamily="18" charset="0"/>
              </a:rPr>
              <a:t>Hci</a:t>
            </a:r>
            <a:r>
              <a:rPr lang="en-US" sz="1800" spc="0" dirty="0">
                <a:effectLst/>
                <a:ea typeface="Times New Roman" panose="02020603050405020304" pitchFamily="18" charset="0"/>
                <a:cs typeface="Times New Roman" panose="02020603050405020304" pitchFamily="18" charset="0"/>
              </a:rPr>
              <a:t>)</a:t>
            </a:r>
            <a:r>
              <a:rPr lang="en-US" sz="1800" spc="-4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on</a:t>
            </a:r>
            <a:r>
              <a:rPr lang="en-US" sz="1800" spc="-35"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Users</a:t>
            </a:r>
            <a:r>
              <a:rPr lang="en-US" sz="1800" spc="-4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in</a:t>
            </a:r>
            <a:r>
              <a:rPr lang="en-US" sz="1800" spc="-20" dirty="0">
                <a:effectLst/>
                <a:ea typeface="Times New Roman" panose="02020603050405020304" pitchFamily="18" charset="0"/>
                <a:cs typeface="Times New Roman" panose="02020603050405020304" pitchFamily="18" charset="0"/>
              </a:rPr>
              <a:t> </a:t>
            </a:r>
            <a:r>
              <a:rPr lang="en-US" sz="1800" spc="0" dirty="0">
                <a:effectLst/>
                <a:ea typeface="Times New Roman" panose="02020603050405020304" pitchFamily="18" charset="0"/>
                <a:cs typeface="Times New Roman" panose="02020603050405020304" pitchFamily="18" charset="0"/>
              </a:rPr>
              <a:t>Higher Educational System: Southampton University As A Case Study, Vol.6, No 3, pp. 1-12, September (2019)</a:t>
            </a:r>
            <a:endParaRPr lang="en-IN" sz="1800" dirty="0">
              <a:effectLst/>
              <a:ea typeface="Times New Roman" panose="02020603050405020304" pitchFamily="18" charset="0"/>
              <a:cs typeface="Times New Roman" panose="02020603050405020304" pitchFamily="18" charset="0"/>
            </a:endParaRPr>
          </a:p>
          <a:p>
            <a:pPr marL="342900" marR="79375" lvl="0" indent="-342900" algn="just">
              <a:spcAft>
                <a:spcPts val="0"/>
              </a:spcAft>
              <a:buSzPts val="1200"/>
              <a:buFont typeface="+mj-lt"/>
              <a:buAutoNum type="arabicPeriod" startAt="17"/>
              <a:tabLst>
                <a:tab pos="346075" algn="l"/>
              </a:tabLst>
            </a:pPr>
            <a:r>
              <a:rPr lang="en-US" sz="1800" spc="0" dirty="0">
                <a:effectLst/>
                <a:ea typeface="Times New Roman" panose="02020603050405020304" pitchFamily="18" charset="0"/>
                <a:cs typeface="Times New Roman" panose="02020603050405020304" pitchFamily="18" charset="0"/>
              </a:rPr>
              <a:t>S.S. Abhilash, L. Thomas, N. Wilson and C. </a:t>
            </a:r>
            <a:r>
              <a:rPr lang="en-US" sz="1800" spc="0" dirty="0" err="1">
                <a:effectLst/>
                <a:ea typeface="Times New Roman" panose="02020603050405020304" pitchFamily="18" charset="0"/>
                <a:cs typeface="Times New Roman" panose="02020603050405020304" pitchFamily="18" charset="0"/>
              </a:rPr>
              <a:t>Chaithanya</a:t>
            </a:r>
            <a:r>
              <a:rPr lang="en-US" sz="1800" spc="0" dirty="0">
                <a:effectLst/>
                <a:ea typeface="Times New Roman" panose="02020603050405020304" pitchFamily="18" charset="0"/>
                <a:cs typeface="Times New Roman" panose="02020603050405020304" pitchFamily="18" charset="0"/>
              </a:rPr>
              <a:t>, "Virtual Mouse Using Hand Gesture", International Research Journal of Engineering and Technology (IRJET), vol. 5, no. 4, pp. 3903-3906, 2018</a:t>
            </a:r>
            <a:endParaRPr lang="en-IN" sz="1800" spc="0" dirty="0">
              <a:effectLst/>
              <a:ea typeface="Times New Roman" panose="02020603050405020304" pitchFamily="18" charset="0"/>
              <a:cs typeface="Times New Roman" panose="02020603050405020304" pitchFamily="18" charset="0"/>
            </a:endParaRPr>
          </a:p>
          <a:p>
            <a:endParaRPr lang="en-IN" dirty="0"/>
          </a:p>
        </p:txBody>
      </p:sp>
      <p:pic>
        <p:nvPicPr>
          <p:cNvPr id="4" name="Picture 3" descr="A yellow and blue hand on a blue surface&#10;&#10;Description automatically generated">
            <a:extLst>
              <a:ext uri="{FF2B5EF4-FFF2-40B4-BE49-F238E27FC236}">
                <a16:creationId xmlns:a16="http://schemas.microsoft.com/office/drawing/2014/main" id="{68B2BFBE-C798-DD24-198E-8FA831917BA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Tree>
    <p:extLst>
      <p:ext uri="{BB962C8B-B14F-4D97-AF65-F5344CB8AC3E}">
        <p14:creationId xmlns:p14="http://schemas.microsoft.com/office/powerpoint/2010/main" val="1380501571"/>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yellow and blue hand on a blue surface&#10;&#10;Description automatically generated">
            <a:extLst>
              <a:ext uri="{FF2B5EF4-FFF2-40B4-BE49-F238E27FC236}">
                <a16:creationId xmlns:a16="http://schemas.microsoft.com/office/drawing/2014/main" id="{B3587AA6-9B8B-8749-7B52-6709ABE1F5BB}"/>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TextBox 2">
            <a:extLst>
              <a:ext uri="{FF2B5EF4-FFF2-40B4-BE49-F238E27FC236}">
                <a16:creationId xmlns:a16="http://schemas.microsoft.com/office/drawing/2014/main" id="{12118EB5-B6A6-70EA-2954-ED6FD8568637}"/>
              </a:ext>
            </a:extLst>
          </p:cNvPr>
          <p:cNvSpPr txBox="1"/>
          <p:nvPr/>
        </p:nvSpPr>
        <p:spPr>
          <a:xfrm>
            <a:off x="3046828" y="2921169"/>
            <a:ext cx="6098344" cy="1015663"/>
          </a:xfrm>
          <a:prstGeom prst="rect">
            <a:avLst/>
          </a:prstGeom>
          <a:noFill/>
        </p:spPr>
        <p:txBody>
          <a:bodyPr wrap="square">
            <a:spAutoFit/>
          </a:bodyPr>
          <a:lstStyle/>
          <a:p>
            <a:pPr algn="ctr"/>
            <a:r>
              <a:rPr lang="en-IN" sz="6000" dirty="0"/>
              <a:t>Thank  you</a:t>
            </a:r>
          </a:p>
        </p:txBody>
      </p:sp>
    </p:spTree>
    <p:extLst>
      <p:ext uri="{BB962C8B-B14F-4D97-AF65-F5344CB8AC3E}">
        <p14:creationId xmlns:p14="http://schemas.microsoft.com/office/powerpoint/2010/main" val="331558793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blue hand on a blue surface&#10;&#10;Description automatically generated">
            <a:extLst>
              <a:ext uri="{FF2B5EF4-FFF2-40B4-BE49-F238E27FC236}">
                <a16:creationId xmlns:a16="http://schemas.microsoft.com/office/drawing/2014/main" id="{8438FCA1-1085-61A3-D587-B5782650703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2" name="Title 1">
            <a:extLst>
              <a:ext uri="{FF2B5EF4-FFF2-40B4-BE49-F238E27FC236}">
                <a16:creationId xmlns:a16="http://schemas.microsoft.com/office/drawing/2014/main" id="{3EAF9C35-5BA4-E855-5607-C7CB6E38E56C}"/>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4350E71B-F0EC-5E05-F702-BAA2D691055F}"/>
              </a:ext>
            </a:extLst>
          </p:cNvPr>
          <p:cNvSpPr>
            <a:spLocks noGrp="1"/>
          </p:cNvSpPr>
          <p:nvPr>
            <p:ph idx="1"/>
          </p:nvPr>
        </p:nvSpPr>
        <p:spPr>
          <a:xfrm>
            <a:off x="1097280" y="1845733"/>
            <a:ext cx="10058400" cy="4245577"/>
          </a:xfrm>
        </p:spPr>
        <p:txBody>
          <a:bodyPr>
            <a:normAutofit fontScale="92500" lnSpcReduction="10000"/>
          </a:bodyPr>
          <a:lstStyle/>
          <a:p>
            <a:pPr marL="365760" lvl="3" indent="0" algn="just">
              <a:spcBef>
                <a:spcPts val="1200"/>
              </a:spcBef>
              <a:spcAft>
                <a:spcPts val="200"/>
              </a:spcAft>
              <a:buSzPct val="100000"/>
              <a:buNone/>
            </a:pPr>
            <a:endParaRPr lang="en-US" sz="1800" dirty="0"/>
          </a:p>
          <a:p>
            <a:pPr marL="708660" lvl="3" indent="-342900" algn="just">
              <a:spcBef>
                <a:spcPts val="1200"/>
              </a:spcBef>
              <a:spcAft>
                <a:spcPts val="200"/>
              </a:spcAft>
              <a:buSzPct val="100000"/>
              <a:buFont typeface="+mj-lt"/>
              <a:buAutoNum type="arabicPeriod"/>
            </a:pPr>
            <a:r>
              <a:rPr lang="en-IN" sz="1900" dirty="0"/>
              <a:t> Chen, X., et al. (2018). "Addressing Environmental Challenges in Hand Gesture Controlled Presentation Systems: A Survey." IEEE Transactions on Human-Machine Systems, 46(1), 89-102.     - This survey paper discusses environmental challenges in hand gesture-controlled presentation systems and proposes solutions to improve system robustness and reliability.</a:t>
            </a:r>
          </a:p>
          <a:p>
            <a:pPr marL="708660" lvl="3" indent="-342900" algn="just">
              <a:spcBef>
                <a:spcPts val="1200"/>
              </a:spcBef>
              <a:spcAft>
                <a:spcPts val="200"/>
              </a:spcAft>
              <a:buSzPct val="100000"/>
              <a:buFont typeface="+mj-lt"/>
              <a:buAutoNum type="arabicPeriod"/>
            </a:pPr>
            <a:r>
              <a:rPr lang="en-US" sz="1900" dirty="0"/>
              <a:t>Smith, K., et al. (2019). "Exploring the Use of Gesture-Controlled Presentation Systems in Education: A Case Study." Journal of Educational Technology, 25(3), 201-215.     - This case study explores the use of gesture-controlled presentation systems in educational settings, highlighting their potential benefits and challenges for enhancing student engagement and learning outcomes.</a:t>
            </a:r>
          </a:p>
          <a:p>
            <a:pPr marL="708660" lvl="3" indent="-342900" algn="just">
              <a:spcBef>
                <a:spcPts val="1200"/>
              </a:spcBef>
              <a:spcAft>
                <a:spcPts val="200"/>
              </a:spcAft>
              <a:buSzPct val="100000"/>
              <a:buFont typeface="+mj-lt"/>
              <a:buAutoNum type="arabicPeriod"/>
            </a:pPr>
            <a:r>
              <a:rPr lang="en-US" sz="1900" dirty="0"/>
              <a:t>LITERATURE REVIEW In the context of Industry 4.0, the paper investigates the usage of hand gesture detection for a user guide utilizing the Media Pipe framework. Improved interaction is the goal of the user guide application, which is powered International Journal of Engineering Research &amp; Technology (IJERT)ISSN: 2278-0181 </a:t>
            </a:r>
            <a:r>
              <a:rPr lang="en-US" sz="1900" dirty="0">
                <a:hlinkClick r:id="rId4"/>
              </a:rPr>
              <a:t>http://www.ijert.orgIJERTV13IS010021</a:t>
            </a:r>
            <a:r>
              <a:rPr lang="en-US" sz="1900" dirty="0"/>
              <a:t> Published by :Volume 13, Issue 01 January 2024 by hand gesture recognition. The results reveal that the framework is successful in increasing user engagement, with a 95% accuracy rate in hand gesture detection despite various constraints such as lighting conditions.</a:t>
            </a:r>
            <a:endParaRPr lang="en-IN" sz="1900" dirty="0"/>
          </a:p>
        </p:txBody>
      </p:sp>
    </p:spTree>
    <p:extLst>
      <p:ext uri="{BB962C8B-B14F-4D97-AF65-F5344CB8AC3E}">
        <p14:creationId xmlns:p14="http://schemas.microsoft.com/office/powerpoint/2010/main" val="410862265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69AE-09AC-62F7-4E60-784058C43010}"/>
              </a:ext>
            </a:extLst>
          </p:cNvPr>
          <p:cNvSpPr>
            <a:spLocks noGrp="1"/>
          </p:cNvSpPr>
          <p:nvPr>
            <p:ph type="title"/>
          </p:nvPr>
        </p:nvSpPr>
        <p:spPr/>
        <p:txBody>
          <a:bodyPr/>
          <a:lstStyle/>
          <a:p>
            <a:r>
              <a:rPr lang="en-IN" dirty="0"/>
              <a:t>Literature Survey:</a:t>
            </a:r>
          </a:p>
        </p:txBody>
      </p:sp>
      <p:pic>
        <p:nvPicPr>
          <p:cNvPr id="4" name="Picture 3" descr="A yellow and blue hand on a blue surface&#10;&#10;Description automatically generated">
            <a:extLst>
              <a:ext uri="{FF2B5EF4-FFF2-40B4-BE49-F238E27FC236}">
                <a16:creationId xmlns:a16="http://schemas.microsoft.com/office/drawing/2014/main" id="{30DE88EE-05EF-D7E5-A86C-4788005BD52E}"/>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9585340D-075D-C8E4-B6FC-F66A0136D49D}"/>
              </a:ext>
            </a:extLst>
          </p:cNvPr>
          <p:cNvSpPr>
            <a:spLocks noGrp="1"/>
          </p:cNvSpPr>
          <p:nvPr>
            <p:ph idx="1"/>
          </p:nvPr>
        </p:nvSpPr>
        <p:spPr/>
        <p:txBody>
          <a:bodyPr>
            <a:normAutofit/>
          </a:bodyPr>
          <a:lstStyle/>
          <a:p>
            <a:pPr marL="708660" lvl="3" indent="-342900" algn="just">
              <a:lnSpc>
                <a:spcPct val="80000"/>
              </a:lnSpc>
              <a:spcBef>
                <a:spcPts val="1200"/>
              </a:spcBef>
              <a:spcAft>
                <a:spcPts val="200"/>
              </a:spcAft>
              <a:buSzPct val="100000"/>
              <a:buFont typeface="+mj-lt"/>
              <a:buAutoNum type="arabicPeriod" startAt="4"/>
            </a:pPr>
            <a:r>
              <a:rPr lang="en-US" sz="1800" dirty="0"/>
              <a:t>Rajeshwari Kumar Dewangan, H. Jabnoun, A. Jaiswal has proposed Hand Gesture Recognition. It used of various algorithms and methods such as tracing significant points in the images and distance calculation between points. Specifically, the system can track the tip positions of the counters and index finger for each hand. It is an efficient and simple way to handle sound devices without much manual work. It does not require any special markers or gloves and can operate in real-time on a commodity PC with low-cost cameras.</a:t>
            </a:r>
          </a:p>
          <a:p>
            <a:pPr marL="708660" lvl="3" indent="-342900" algn="just">
              <a:lnSpc>
                <a:spcPct val="80000"/>
              </a:lnSpc>
              <a:spcBef>
                <a:spcPts val="1200"/>
              </a:spcBef>
              <a:spcAft>
                <a:spcPts val="200"/>
              </a:spcAft>
              <a:buSzPct val="100000"/>
              <a:buFont typeface="+mj-lt"/>
              <a:buAutoNum type="arabicPeriod" startAt="4"/>
            </a:pPr>
            <a:r>
              <a:rPr lang="en-US" sz="1800" dirty="0"/>
              <a:t>Muhammad Idrees, Ashfaq Ahmad, Mahammad Arif Butt, Hafiz Mahammad Danish has proposed Controlling PowerPoint Using Hand Gestures in Python. Their research focused on removing distraction of presenter by allowing the presenter to manage slides solely by gesturing in front of the camera. We managed to map specific gestures for one action on the slides, including the next slide, previous slide, zoom in and out.</a:t>
            </a:r>
          </a:p>
          <a:p>
            <a:pPr marL="708660" lvl="3" indent="-342900" algn="just">
              <a:lnSpc>
                <a:spcPct val="80000"/>
              </a:lnSpc>
              <a:spcBef>
                <a:spcPts val="1200"/>
              </a:spcBef>
              <a:spcAft>
                <a:spcPts val="200"/>
              </a:spcAft>
              <a:buSzPct val="100000"/>
              <a:buFont typeface="+mj-lt"/>
              <a:buAutoNum type="arabicPeriod" startAt="4"/>
            </a:pPr>
            <a:r>
              <a:rPr lang="en-IN" sz="1800" dirty="0"/>
              <a:t>S.B.Shrote Mandar Deshpande, Prashant Deshmukh, Sanjay Kumar Mathapatihas proposed Hand Gestures Recognition System for Dump People using Image Processing. Journal by International Research Journal of Engineering and Technology (IRJET) in Sep 2021. These proposed system acts as a communication bridge between dumb and normal people.</a:t>
            </a:r>
          </a:p>
        </p:txBody>
      </p:sp>
    </p:spTree>
    <p:extLst>
      <p:ext uri="{BB962C8B-B14F-4D97-AF65-F5344CB8AC3E}">
        <p14:creationId xmlns:p14="http://schemas.microsoft.com/office/powerpoint/2010/main" val="28515036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FFE3-0975-848F-CB83-020EBD0ED350}"/>
              </a:ext>
            </a:extLst>
          </p:cNvPr>
          <p:cNvSpPr>
            <a:spLocks noGrp="1"/>
          </p:cNvSpPr>
          <p:nvPr>
            <p:ph type="title"/>
          </p:nvPr>
        </p:nvSpPr>
        <p:spPr/>
        <p:txBody>
          <a:bodyPr/>
          <a:lstStyle/>
          <a:p>
            <a:r>
              <a:rPr lang="en-US" dirty="0"/>
              <a:t>Existing System:</a:t>
            </a:r>
            <a:endParaRPr lang="en-IN" dirty="0"/>
          </a:p>
        </p:txBody>
      </p:sp>
      <p:pic>
        <p:nvPicPr>
          <p:cNvPr id="6" name="Picture 5" descr="A yellow and blue hand on a blue surface&#10;&#10;Description automatically generated">
            <a:extLst>
              <a:ext uri="{FF2B5EF4-FFF2-40B4-BE49-F238E27FC236}">
                <a16:creationId xmlns:a16="http://schemas.microsoft.com/office/drawing/2014/main" id="{1360F83F-731F-D780-7772-52E45A209ED4}"/>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3" name="Content Placeholder 2">
            <a:extLst>
              <a:ext uri="{FF2B5EF4-FFF2-40B4-BE49-F238E27FC236}">
                <a16:creationId xmlns:a16="http://schemas.microsoft.com/office/drawing/2014/main" id="{0281CD53-90D6-0B13-6F84-BA6D55526989}"/>
              </a:ext>
            </a:extLst>
          </p:cNvPr>
          <p:cNvSpPr>
            <a:spLocks noGrp="1"/>
          </p:cNvSpPr>
          <p:nvPr>
            <p:ph idx="1"/>
          </p:nvPr>
        </p:nvSpPr>
        <p:spPr>
          <a:xfrm>
            <a:off x="1165276" y="1871003"/>
            <a:ext cx="10058400" cy="4164037"/>
          </a:xfrm>
        </p:spPr>
        <p:txBody>
          <a:bodyPr>
            <a:normAutofit/>
          </a:bodyPr>
          <a:lstStyle/>
          <a:p>
            <a:pPr algn="just">
              <a:buFont typeface="Arial" panose="020B0604020202020204" pitchFamily="34" charset="0"/>
              <a:buChar char="•"/>
            </a:pPr>
            <a:r>
              <a:rPr lang="en-US" sz="1800" dirty="0"/>
              <a:t>Traditional presentation control systems predominantly rely on manual input devices such as keyboards, mice, or remote controllers. While these systems serve their purpose adequately, they often lack the intuitiveness and interactivity that modern audiences expect. Additionally, they may impose limitations on mobility and engagement, especially in large presentation environments.</a:t>
            </a:r>
          </a:p>
          <a:p>
            <a:pPr algn="just">
              <a:buFont typeface="Arial" panose="020B0604020202020204" pitchFamily="34" charset="0"/>
              <a:buChar char="•"/>
            </a:pPr>
            <a:r>
              <a:rPr lang="en-US" sz="1800" dirty="0"/>
              <a:t>Several software solutions offer remote control functionality, allowing presenters to navigate slides using smartphones or dedicated remote devices. However, these solutions typically require additional hardware or software installations, adding complexity to the setup process.</a:t>
            </a:r>
          </a:p>
          <a:p>
            <a:pPr algn="just">
              <a:buFont typeface="Arial" panose="020B0604020202020204" pitchFamily="34" charset="0"/>
              <a:buChar char="•"/>
            </a:pPr>
            <a:r>
              <a:rPr lang="en-US" sz="1800" dirty="0"/>
              <a:t>Moreover, while there are standalone interactive whiteboard systems available, they often lack integration with popular presentation software like Microsoft PowerPoint, limiting their widespread adoption.</a:t>
            </a:r>
          </a:p>
          <a:p>
            <a:pPr algn="just">
              <a:buFont typeface="Arial" panose="020B0604020202020204" pitchFamily="34" charset="0"/>
              <a:buChar char="•"/>
            </a:pPr>
            <a:r>
              <a:rPr lang="en-US" sz="1800" dirty="0"/>
              <a:t>Overall, the existing systems provide varying degrees of interactivity and control over presentations. However, they may suffer from limitations such as complexity, dependency on additional hardware, or lack of seamless integration with popular presentation software. This underscores the need for a more intuitive, accessible, and integrated solution for controlling presentations using hand gestures, as proposed in this project.</a:t>
            </a:r>
          </a:p>
        </p:txBody>
      </p:sp>
    </p:spTree>
    <p:extLst>
      <p:ext uri="{BB962C8B-B14F-4D97-AF65-F5344CB8AC3E}">
        <p14:creationId xmlns:p14="http://schemas.microsoft.com/office/powerpoint/2010/main" val="15488542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blue hand on a blue surface&#10;&#10;Description automatically generated">
            <a:extLst>
              <a:ext uri="{FF2B5EF4-FFF2-40B4-BE49-F238E27FC236}">
                <a16:creationId xmlns:a16="http://schemas.microsoft.com/office/drawing/2014/main" id="{A01C805F-EC03-7405-CA44-A779BC98DDF1}"/>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2" name="Title 1">
            <a:extLst>
              <a:ext uri="{FF2B5EF4-FFF2-40B4-BE49-F238E27FC236}">
                <a16:creationId xmlns:a16="http://schemas.microsoft.com/office/drawing/2014/main" id="{19D7159B-C9CE-D77D-0F7E-6C0F51449FA7}"/>
              </a:ext>
            </a:extLst>
          </p:cNvPr>
          <p:cNvSpPr>
            <a:spLocks noGrp="1"/>
          </p:cNvSpPr>
          <p:nvPr>
            <p:ph type="title"/>
          </p:nvPr>
        </p:nvSpPr>
        <p:spPr/>
        <p:txBody>
          <a:bodyPr/>
          <a:lstStyle/>
          <a:p>
            <a:r>
              <a:rPr lang="en-US" dirty="0"/>
              <a:t>Existing System (Disadvantages):</a:t>
            </a:r>
            <a:endParaRPr lang="en-IN" dirty="0"/>
          </a:p>
        </p:txBody>
      </p:sp>
      <p:sp>
        <p:nvSpPr>
          <p:cNvPr id="3" name="Content Placeholder 2">
            <a:extLst>
              <a:ext uri="{FF2B5EF4-FFF2-40B4-BE49-F238E27FC236}">
                <a16:creationId xmlns:a16="http://schemas.microsoft.com/office/drawing/2014/main" id="{2B47A73E-8E88-4CE8-249D-40B14AAC0514}"/>
              </a:ext>
            </a:extLst>
          </p:cNvPr>
          <p:cNvSpPr>
            <a:spLocks noGrp="1"/>
          </p:cNvSpPr>
          <p:nvPr>
            <p:ph idx="1"/>
          </p:nvPr>
        </p:nvSpPr>
        <p:spPr>
          <a:xfrm>
            <a:off x="1097280" y="1845733"/>
            <a:ext cx="10058400" cy="4428457"/>
          </a:xfrm>
        </p:spPr>
        <p:txBody>
          <a:bodyPr>
            <a:normAutofit/>
          </a:bodyPr>
          <a:lstStyle/>
          <a:p>
            <a:pPr marL="457200" indent="-457200">
              <a:buFont typeface="+mj-lt"/>
              <a:buAutoNum type="arabicPeriod"/>
            </a:pPr>
            <a:r>
              <a:rPr lang="en-US" sz="1800" b="1" dirty="0"/>
              <a:t>Limited Interaction</a:t>
            </a:r>
            <a:r>
              <a:rPr lang="en-US" sz="1800" dirty="0"/>
              <a:t>: Traditional input devices offer limited interaction options, primarily focused on basic navigation through slides, with minimal support for interactive elements or audience engagement.</a:t>
            </a:r>
          </a:p>
          <a:p>
            <a:pPr marL="457200" indent="-457200">
              <a:buFont typeface="+mj-lt"/>
              <a:buAutoNum type="arabicPeriod"/>
            </a:pPr>
            <a:r>
              <a:rPr lang="en-US" sz="1800" b="1" dirty="0"/>
              <a:t>Cost of Additional Hardware</a:t>
            </a:r>
            <a:r>
              <a:rPr lang="en-US" sz="1800" dirty="0"/>
              <a:t>: Some systems require additional hardware installations, such as remote-control devices or motion sensors, increasing setup complexity and cost for users.</a:t>
            </a:r>
          </a:p>
          <a:p>
            <a:pPr marL="457200" indent="-457200">
              <a:buFont typeface="+mj-lt"/>
              <a:buAutoNum type="arabicPeriod"/>
            </a:pPr>
            <a:r>
              <a:rPr lang="en-US" sz="1800" b="1" dirty="0"/>
              <a:t>Lack of Customization Options</a:t>
            </a:r>
            <a:r>
              <a:rPr lang="en-US" sz="1800" dirty="0"/>
              <a:t>: Users may have limited options for customizing gesture recognition parameters or defining their own gestures. This lack of flexibility can hinder user adaptation to the system and limit its usability in diverse contexts.</a:t>
            </a:r>
          </a:p>
          <a:p>
            <a:pPr marL="457200" indent="-457200">
              <a:buFont typeface="+mj-lt"/>
              <a:buAutoNum type="arabicPeriod"/>
            </a:pPr>
            <a:r>
              <a:rPr lang="en-US" sz="1800" b="1" dirty="0"/>
              <a:t>Complex Setup</a:t>
            </a:r>
            <a:r>
              <a:rPr lang="en-US" sz="1800" dirty="0"/>
              <a:t>: Existing systems often require complex setup procedures, including calibration of cameras, installation of specialized software, and configuration of hardware components. This complexity can be daunting for users, particularly those with limited technical expertise.</a:t>
            </a:r>
          </a:p>
        </p:txBody>
      </p:sp>
    </p:spTree>
    <p:extLst>
      <p:ext uri="{BB962C8B-B14F-4D97-AF65-F5344CB8AC3E}">
        <p14:creationId xmlns:p14="http://schemas.microsoft.com/office/powerpoint/2010/main" val="11665082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blue hand on a blue surface&#10;&#10;Description automatically generated">
            <a:extLst>
              <a:ext uri="{FF2B5EF4-FFF2-40B4-BE49-F238E27FC236}">
                <a16:creationId xmlns:a16="http://schemas.microsoft.com/office/drawing/2014/main" id="{2247D81D-180C-1E38-CB02-95AB11FF6944}"/>
              </a:ext>
            </a:extLst>
          </p:cNvPr>
          <p:cNvPicPr>
            <a:picLocks noChangeAspect="1"/>
          </p:cNvPicPr>
          <p:nvPr/>
        </p:nvPicPr>
        <p:blipFill>
          <a:blip r:embed="rId2">
            <a:duotone>
              <a:schemeClr val="accent3">
                <a:shade val="45000"/>
                <a:satMod val="135000"/>
              </a:schemeClr>
              <a:prstClr val="white"/>
            </a:duotone>
            <a:alphaModFix amt="7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1999" cy="6300788"/>
          </a:xfrm>
          <a:prstGeom prst="rect">
            <a:avLst/>
          </a:prstGeom>
        </p:spPr>
      </p:pic>
      <p:sp>
        <p:nvSpPr>
          <p:cNvPr id="2" name="Title 1">
            <a:extLst>
              <a:ext uri="{FF2B5EF4-FFF2-40B4-BE49-F238E27FC236}">
                <a16:creationId xmlns:a16="http://schemas.microsoft.com/office/drawing/2014/main" id="{4F56A59D-63CC-0B16-D41D-F9A0012B611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7F79967-DF26-32A8-66D3-593C1AF26F0F}"/>
              </a:ext>
            </a:extLst>
          </p:cNvPr>
          <p:cNvSpPr>
            <a:spLocks noGrp="1"/>
          </p:cNvSpPr>
          <p:nvPr>
            <p:ph idx="1"/>
          </p:nvPr>
        </p:nvSpPr>
        <p:spPr>
          <a:xfrm>
            <a:off x="1097280" y="1737360"/>
            <a:ext cx="10058400" cy="4563430"/>
          </a:xfrm>
        </p:spPr>
        <p:txBody>
          <a:bodyPr>
            <a:noAutofit/>
          </a:bodyPr>
          <a:lstStyle/>
          <a:p>
            <a:pPr marL="0" indent="0" algn="just">
              <a:buNone/>
            </a:pPr>
            <a:r>
              <a:rPr lang="en-US" sz="1800" dirty="0"/>
              <a:t>Our proposed system represents a paradigm shift in presentation control, utilizing state-of-the-art hand tracking and gesture recognition technology to provide a seamless and intuitive user experience. By harnessing the power of natural hand gestures, presenters can effortlessly navigate slides, annotate content, and engage with their audience in real-time. We have used OpenCV and Mediapipe in our project. OpenCV has more than 2,500 algorithms in which CNN works efficiently to detect hands and Mediapipe to Recognize Gestures of detected hand. Below, we detail the key components and functionalities of the proposed system: </a:t>
            </a:r>
          </a:p>
          <a:p>
            <a:pPr marL="342900" indent="-342900" algn="just">
              <a:buAutoNum type="arabicPeriod"/>
            </a:pPr>
            <a:r>
              <a:rPr lang="en-US" sz="1800" b="1" dirty="0"/>
              <a:t>Integration with Presentation Software</a:t>
            </a:r>
            <a:r>
              <a:rPr lang="en-US" sz="1800" dirty="0"/>
              <a:t>: Our system seamlessly integrates with popular presentation software platforms, such as Microsoft PowerPoint. Presenters can control the presentation flow directly from the integrated interface, eliminating the need for external input devices. </a:t>
            </a:r>
          </a:p>
          <a:p>
            <a:pPr marL="342900" indent="-342900" algn="just">
              <a:buAutoNum type="arabicPeriod"/>
            </a:pPr>
            <a:r>
              <a:rPr lang="en-US" sz="1800" b="1" dirty="0"/>
              <a:t>Live Camera Feed Overlay</a:t>
            </a:r>
            <a:r>
              <a:rPr lang="en-US" sz="1800" dirty="0"/>
              <a:t>: The system incorporates a live camera feed overlay onto the presentation interface, providing visual feedback of the presenter's gestures in real-time. This feature enhances presenter awareness and facilitates smoother interaction with the presentation content. </a:t>
            </a:r>
          </a:p>
          <a:p>
            <a:pPr marL="342900" indent="-342900" algn="just">
              <a:buAutoNum type="arabicPeriod"/>
            </a:pPr>
            <a:r>
              <a:rPr lang="en-US" sz="1800" b="1" dirty="0"/>
              <a:t>Real-Time Annotation and Interaction</a:t>
            </a:r>
            <a:r>
              <a:rPr lang="en-US" sz="1800" dirty="0"/>
              <a:t>: Presenters can annotate slides in real-time using intuitive hand gestures, enhancing the clarity and impact of their presentations. Gestures for drawing and erasing enable dynamic content customization and emphasis during the presentation. </a:t>
            </a:r>
            <a:endParaRPr lang="en-IN" sz="1800" dirty="0"/>
          </a:p>
        </p:txBody>
      </p:sp>
    </p:spTree>
    <p:extLst>
      <p:ext uri="{BB962C8B-B14F-4D97-AF65-F5344CB8AC3E}">
        <p14:creationId xmlns:p14="http://schemas.microsoft.com/office/powerpoint/2010/main" val="3781953682"/>
      </p:ext>
    </p:extLst>
  </p:cSld>
  <p:clrMapOvr>
    <a:masterClrMapping/>
  </p:clrMapOvr>
  <p:transition spd="slow">
    <p:cover/>
  </p:transition>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F1B838733FCE43AFDCA1E5AB4CB602" ma:contentTypeVersion="5" ma:contentTypeDescription="Create a new document." ma:contentTypeScope="" ma:versionID="9b0f6fc39c518f7b76da604a62a28153">
  <xsd:schema xmlns:xsd="http://www.w3.org/2001/XMLSchema" xmlns:xs="http://www.w3.org/2001/XMLSchema" xmlns:p="http://schemas.microsoft.com/office/2006/metadata/properties" xmlns:ns3="b50a768c-53cb-4a47-9094-42bc866ffe10" targetNamespace="http://schemas.microsoft.com/office/2006/metadata/properties" ma:root="true" ma:fieldsID="f2fce60dd50f8de5af650f5f16fa054c" ns3:_="">
    <xsd:import namespace="b50a768c-53cb-4a47-9094-42bc866ffe1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a768c-53cb-4a47-9094-42bc866ff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50a768c-53cb-4a47-9094-42bc866ffe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A98F2-80A0-4505-AFAC-9230AE674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0a768c-53cb-4a47-9094-42bc866ffe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B723F9-7BE7-4786-A089-DE3E9F460D74}">
  <ds:schemaRefs>
    <ds:schemaRef ds:uri="http://purl.org/dc/terms/"/>
    <ds:schemaRef ds:uri="b50a768c-53cb-4a47-9094-42bc866ffe10"/>
    <ds:schemaRef ds:uri="http://schemas.microsoft.com/office/2006/metadata/properties"/>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29CEE87-720E-4680-A229-1BA50AED0F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4751</TotalTime>
  <Words>4180</Words>
  <Application>Microsoft Office PowerPoint</Application>
  <PresentationFormat>Widescreen</PresentationFormat>
  <Paragraphs>169</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Times New Roman</vt:lpstr>
      <vt:lpstr>Retrospect</vt:lpstr>
      <vt:lpstr>GESTURE DRIVEN PRESENTATION CONTROL </vt:lpstr>
      <vt:lpstr>Contents:</vt:lpstr>
      <vt:lpstr>                              Abstract</vt:lpstr>
      <vt:lpstr>Introduction:</vt:lpstr>
      <vt:lpstr>Literature Survey:</vt:lpstr>
      <vt:lpstr>Literature Survey:</vt:lpstr>
      <vt:lpstr>Existing System:</vt:lpstr>
      <vt:lpstr>Existing System (Disadvantages):</vt:lpstr>
      <vt:lpstr>Proposed System:</vt:lpstr>
      <vt:lpstr>Proposed System(Advantages):</vt:lpstr>
      <vt:lpstr>System Requirements:</vt:lpstr>
      <vt:lpstr>Methodology: </vt:lpstr>
      <vt:lpstr>PowerPoint Presentation</vt:lpstr>
      <vt:lpstr>PowerPoint Presentation</vt:lpstr>
      <vt:lpstr>PowerPoint Presentation</vt:lpstr>
      <vt:lpstr>TOOLS AND TECHNOLOGIES</vt:lpstr>
      <vt:lpstr>PowerPoint Presentation</vt:lpstr>
      <vt:lpstr>Convolutional Neural Network(CNN):</vt:lpstr>
      <vt:lpstr>PowerPoint Presentation</vt:lpstr>
      <vt:lpstr>PowerPoint Presentation</vt:lpstr>
      <vt:lpstr>System Architecture: </vt:lpstr>
      <vt:lpstr> </vt:lpstr>
      <vt:lpstr>PowerPoint Presentation</vt:lpstr>
      <vt:lpstr>UML Diagrams:</vt:lpstr>
      <vt:lpstr>Use case Diagram:</vt:lpstr>
      <vt:lpstr>Class Diagram:</vt:lpstr>
      <vt:lpstr>Sequence Diagram:</vt:lpstr>
      <vt:lpstr>Collaboration Diagram:</vt:lpstr>
      <vt:lpstr>Component Diagram:</vt:lpstr>
      <vt:lpstr>Test Cases:</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 </vt:lpstr>
      <vt:lpstr>References: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Based Image Processing</dc:title>
  <dc:creator>G SURENDRA REDDY</dc:creator>
  <cp:lastModifiedBy>21X45A4203</cp:lastModifiedBy>
  <cp:revision>78</cp:revision>
  <cp:lastPrinted>2024-02-26T16:30:33Z</cp:lastPrinted>
  <dcterms:created xsi:type="dcterms:W3CDTF">2024-02-20T15:03:28Z</dcterms:created>
  <dcterms:modified xsi:type="dcterms:W3CDTF">2024-05-16T17:28:38Z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0x010100E0F1B838733FCE43AFDCA1E5AB4CB602</vt:lpwstr>
  </property>
</Properties>
</file>