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93" r:id="rId2"/>
    <p:sldId id="295" r:id="rId3"/>
    <p:sldId id="281" r:id="rId4"/>
    <p:sldId id="286" r:id="rId5"/>
    <p:sldId id="287" r:id="rId6"/>
    <p:sldId id="289" r:id="rId7"/>
    <p:sldId id="259" r:id="rId8"/>
    <p:sldId id="270" r:id="rId9"/>
    <p:sldId id="284" r:id="rId10"/>
    <p:sldId id="291" r:id="rId11"/>
    <p:sldId id="290" r:id="rId12"/>
    <p:sldId id="261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8A6974-BF1B-AEFE-803F-0176759748D9}" v="17" dt="2025-10-06T12:10:32.760"/>
    <p1510:client id="{AF14C79F-5A1D-477B-7B2C-CF1C9D368431}" v="175" dt="2025-10-06T13:53:50.091"/>
    <p1510:client id="{D746951F-2B2C-8F7E-C76D-9494F47F6528}" v="70" dt="2025-10-06T11:15:46.485"/>
    <p1510:client id="{DA972A26-17EF-87E4-F712-0F2F9CC86F02}" v="153" dt="2025-10-06T12:05:37.8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684D-F9C7-43E6-838A-F00553FF0D14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A925D-846E-4295-981B-EDEE663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1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925D-846E-4295-981B-EDEE663B17B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2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925D-846E-4295-981B-EDEE663B17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5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925D-846E-4295-981B-EDEE663B17B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9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925D-846E-4295-981B-EDEE663B17B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85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1B12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1B12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3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6400" y="2586355"/>
            <a:ext cx="8559164" cy="236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1B12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3A5304-1DD4-1448-EB8F-F50DA11AEA9F}"/>
              </a:ext>
            </a:extLst>
          </p:cNvPr>
          <p:cNvSpPr/>
          <p:nvPr/>
        </p:nvSpPr>
        <p:spPr>
          <a:xfrm>
            <a:off x="0" y="0"/>
            <a:ext cx="4216400" cy="685800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94D9B-A64C-5821-35E0-80140852AFAD}"/>
              </a:ext>
            </a:extLst>
          </p:cNvPr>
          <p:cNvSpPr/>
          <p:nvPr/>
        </p:nvSpPr>
        <p:spPr>
          <a:xfrm>
            <a:off x="762794" y="-1"/>
            <a:ext cx="70104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895CA-783E-4D67-0B80-4F581E510DFC}"/>
              </a:ext>
            </a:extLst>
          </p:cNvPr>
          <p:cNvSpPr txBox="1"/>
          <p:nvPr/>
        </p:nvSpPr>
        <p:spPr>
          <a:xfrm>
            <a:off x="7022307" y="3936999"/>
            <a:ext cx="440689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800" spc="-300">
              <a:solidFill>
                <a:srgbClr val="898989"/>
              </a:solidFill>
              <a:latin typeface="Times New Roman"/>
              <a:ea typeface="Calibri"/>
              <a:cs typeface="Times New Roman"/>
            </a:endParaRPr>
          </a:p>
          <a:p>
            <a:pPr algn="ctr"/>
            <a:endParaRPr lang="en-US" sz="3200" spc="-300">
              <a:solidFill>
                <a:srgbClr val="898989"/>
              </a:solidFill>
              <a:ea typeface="Calibri"/>
              <a:cs typeface="Calibri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457D6E-0C73-6663-B6BB-A9B200825F99}"/>
              </a:ext>
            </a:extLst>
          </p:cNvPr>
          <p:cNvSpPr txBox="1"/>
          <p:nvPr/>
        </p:nvSpPr>
        <p:spPr>
          <a:xfrm>
            <a:off x="7026870" y="1944950"/>
            <a:ext cx="554120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solidFill>
                  <a:srgbClr val="1B124B"/>
                </a:solidFill>
                <a:latin typeface="Times New Roman"/>
                <a:cs typeface="Times New Roman"/>
              </a:rPr>
              <a:t>Smart Parking Finder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1F78B-61EB-7653-23AC-308CE19078C5}"/>
              </a:ext>
            </a:extLst>
          </p:cNvPr>
          <p:cNvSpPr txBox="1"/>
          <p:nvPr/>
        </p:nvSpPr>
        <p:spPr>
          <a:xfrm>
            <a:off x="7007086" y="3700569"/>
            <a:ext cx="485360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ea typeface="Calibri"/>
                <a:cs typeface="Calibri"/>
              </a:rPr>
              <a:t>By: Surendra Reddy Gandra</a:t>
            </a:r>
          </a:p>
          <a:p>
            <a:r>
              <a:rPr lang="en-US" sz="2800" dirty="0">
                <a:latin typeface="Times New Roman"/>
                <a:ea typeface="Calibri"/>
                <a:cs typeface="Calibri"/>
              </a:rPr>
              <a:t>ID: ZPSG- 10117</a:t>
            </a:r>
          </a:p>
        </p:txBody>
      </p:sp>
      <p:pic>
        <p:nvPicPr>
          <p:cNvPr id="6" name="Picture 5" descr="A hand holding a phone over a parking lot&#10;&#10;AI-generated content may be incorrect.">
            <a:extLst>
              <a:ext uri="{FF2B5EF4-FFF2-40B4-BE49-F238E27FC236}">
                <a16:creationId xmlns:a16="http://schemas.microsoft.com/office/drawing/2014/main" id="{982E61BF-859E-BEC1-1E3C-56A378FE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009" y="1604821"/>
            <a:ext cx="4532621" cy="363681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B9D15-33D0-DD82-F9B9-A62E397585AB}"/>
              </a:ext>
            </a:extLst>
          </p:cNvPr>
          <p:cNvGrpSpPr/>
          <p:nvPr/>
        </p:nvGrpSpPr>
        <p:grpSpPr>
          <a:xfrm rot="9009327">
            <a:off x="3174227" y="688903"/>
            <a:ext cx="2299791" cy="5480193"/>
            <a:chOff x="3753542" y="990487"/>
            <a:chExt cx="2046332" cy="48762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8F1EA6-1449-2D14-64DF-6AE6F61827F1}"/>
                </a:ext>
              </a:extLst>
            </p:cNvPr>
            <p:cNvSpPr/>
            <p:nvPr/>
          </p:nvSpPr>
          <p:spPr>
            <a:xfrm rot="2843287">
              <a:off x="3753542" y="3846218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4" fmla="*/ 2111931 w 4040982"/>
                <a:gd name="connsiteY4" fmla="*/ 91440 h 4040982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0" fmla="*/ 4040982 w 4040982"/>
                <a:gd name="connsiteY0" fmla="*/ 0 h 2020491"/>
                <a:gd name="connsiteX1" fmla="*/ 2020491 w 4040982"/>
                <a:gd name="connsiteY1" fmla="*/ 2020491 h 2020491"/>
                <a:gd name="connsiteX2" fmla="*/ 0 w 4040982"/>
                <a:gd name="connsiteY2" fmla="*/ 0 h 2020491"/>
                <a:gd name="connsiteX0" fmla="*/ 2020491 w 2020491"/>
                <a:gd name="connsiteY0" fmla="*/ 0 h 2020491"/>
                <a:gd name="connsiteX1" fmla="*/ 0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2020491" y="0"/>
                  </a:moveTo>
                  <a:cubicBezTo>
                    <a:pt x="2020491" y="1115886"/>
                    <a:pt x="1115886" y="2020491"/>
                    <a:pt x="0" y="2020491"/>
                  </a:cubicBezTo>
                </a:path>
              </a:pathLst>
            </a:custGeom>
            <a:noFill/>
            <a:ln w="403225" cap="rnd">
              <a:gradFill>
                <a:gsLst>
                  <a:gs pos="0">
                    <a:schemeClr val="bg1"/>
                  </a:gs>
                  <a:gs pos="100000">
                    <a:srgbClr val="23AAAD"/>
                  </a:gs>
                </a:gsLst>
                <a:lin ang="21594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BA0D63-1A8C-FA71-AF34-8D981C9DA020}"/>
                </a:ext>
              </a:extLst>
            </p:cNvPr>
            <p:cNvSpPr/>
            <p:nvPr/>
          </p:nvSpPr>
          <p:spPr>
            <a:xfrm rot="18815050">
              <a:off x="3779383" y="990487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0 w 4040982"/>
                <a:gd name="connsiteY0" fmla="*/ 2020491 h 4040982"/>
                <a:gd name="connsiteX1" fmla="*/ 2020491 w 4040982"/>
                <a:gd name="connsiteY1" fmla="*/ 0 h 4040982"/>
                <a:gd name="connsiteX2" fmla="*/ 4040982 w 4040982"/>
                <a:gd name="connsiteY2" fmla="*/ 2020491 h 4040982"/>
                <a:gd name="connsiteX3" fmla="*/ 2020491 w 4040982"/>
                <a:gd name="connsiteY3" fmla="*/ 4040982 h 4040982"/>
                <a:gd name="connsiteX4" fmla="*/ 91440 w 4040982"/>
                <a:gd name="connsiteY4" fmla="*/ 2111931 h 4040982"/>
                <a:gd name="connsiteX0" fmla="*/ 1935425 w 3955916"/>
                <a:gd name="connsiteY0" fmla="*/ 0 h 4040982"/>
                <a:gd name="connsiteX1" fmla="*/ 3955916 w 3955916"/>
                <a:gd name="connsiteY1" fmla="*/ 2020491 h 4040982"/>
                <a:gd name="connsiteX2" fmla="*/ 1935425 w 3955916"/>
                <a:gd name="connsiteY2" fmla="*/ 4040982 h 4040982"/>
                <a:gd name="connsiteX3" fmla="*/ 6374 w 3955916"/>
                <a:gd name="connsiteY3" fmla="*/ 2111931 h 4040982"/>
                <a:gd name="connsiteX0" fmla="*/ 0 w 2020491"/>
                <a:gd name="connsiteY0" fmla="*/ 0 h 4040982"/>
                <a:gd name="connsiteX1" fmla="*/ 2020491 w 2020491"/>
                <a:gd name="connsiteY1" fmla="*/ 2020491 h 4040982"/>
                <a:gd name="connsiteX2" fmla="*/ 0 w 2020491"/>
                <a:gd name="connsiteY2" fmla="*/ 4040982 h 4040982"/>
                <a:gd name="connsiteX0" fmla="*/ 0 w 2020491"/>
                <a:gd name="connsiteY0" fmla="*/ 0 h 2020491"/>
                <a:gd name="connsiteX1" fmla="*/ 2020491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0" y="0"/>
                  </a:moveTo>
                  <a:cubicBezTo>
                    <a:pt x="1115886" y="0"/>
                    <a:pt x="2020491" y="904605"/>
                    <a:pt x="2020491" y="2020491"/>
                  </a:cubicBezTo>
                </a:path>
              </a:pathLst>
            </a:custGeom>
            <a:noFill/>
            <a:ln w="403225" cap="rnd">
              <a:gradFill>
                <a:gsLst>
                  <a:gs pos="100000">
                    <a:schemeClr val="bg1"/>
                  </a:gs>
                  <a:gs pos="0">
                    <a:srgbClr val="F39E3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</p:grpSp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8B3F9-38E7-C08E-1A3B-D510C3F2B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AAEFAEC-BDD5-4568-9666-FB912508F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45BAA-8175-4EFD-06CF-9287B778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82168"/>
            <a:ext cx="10019307" cy="8145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spc="-3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Future</a:t>
            </a:r>
            <a:r>
              <a:rPr lang="en-US" sz="5400" b="1" spc="-3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r>
              <a:rPr lang="en-US" sz="5400" b="1" spc="-30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kern="12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36EA1BB5-1CB3-C206-F7BC-8A4455031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EBAA2-3979-4CEF-52AA-284E3335F014}"/>
              </a:ext>
            </a:extLst>
          </p:cNvPr>
          <p:cNvSpPr txBox="1"/>
          <p:nvPr/>
        </p:nvSpPr>
        <p:spPr>
          <a:xfrm>
            <a:off x="410156" y="1911493"/>
            <a:ext cx="6875890" cy="45289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lnSpc>
                <a:spcPct val="90000"/>
              </a:lnSpc>
            </a:pPr>
            <a:endParaRPr lang="en-US" sz="1600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246A3B-D4EF-E2FC-2DBD-46A63E843E73}"/>
              </a:ext>
            </a:extLst>
          </p:cNvPr>
          <p:cNvSpPr txBox="1"/>
          <p:nvPr/>
        </p:nvSpPr>
        <p:spPr>
          <a:xfrm>
            <a:off x="572493" y="1978900"/>
            <a:ext cx="11314707" cy="4098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Payment System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Enable secure online payments for bookings, processing over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10,000 transactions per day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99.9% uptime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AI/ML Optimization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Predict parking demand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85% accuracy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suggest best lots, and forecast peak hours reducing congestion by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up to 30%</a:t>
            </a:r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IoT Sensor Integration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Live updates from sensors for real-time slot tracking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less than 5 seconds latency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over 95% sensor uptime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Multi-City &amp; Multi-Lot Expansion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Scale system to handle parking across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50+ cities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lots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supporting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users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solidFill>
                <a:srgbClr val="1B13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(AWS/Azure) –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with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99.99% SLA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scalable infrastructure supporting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API calls daily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and global accessibility across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5 continents</a:t>
            </a: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16EC71-F07D-3670-747A-B8910D83FE0A}"/>
              </a:ext>
            </a:extLst>
          </p:cNvPr>
          <p:cNvGrpSpPr/>
          <p:nvPr/>
        </p:nvGrpSpPr>
        <p:grpSpPr>
          <a:xfrm>
            <a:off x="686451" y="6245463"/>
            <a:ext cx="4886323" cy="388987"/>
            <a:chOff x="618333" y="6026099"/>
            <a:chExt cx="4886323" cy="388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69CB64-360C-0053-64A9-320614DC5E40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D6B5F99-234C-E325-C748-A0BE9D70D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472C8FA-685A-09D3-8488-1F24DE7E197E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83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158B4-3386-8838-60E8-AAC18D22F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838200"/>
            <a:ext cx="4510890" cy="18227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spc="-3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5000" b="1" kern="1200" spc="-3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CD5BF-44B2-15F0-E8FB-84FDA7FC6BFD}"/>
              </a:ext>
            </a:extLst>
          </p:cNvPr>
          <p:cNvSpPr txBox="1"/>
          <p:nvPr/>
        </p:nvSpPr>
        <p:spPr>
          <a:xfrm>
            <a:off x="489857" y="2660904"/>
            <a:ext cx="5018313" cy="3188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🚗 </a:t>
            </a:r>
            <a:r>
              <a:rPr lang="en-US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Smart Parking Finder</a:t>
            </a: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maximizes parking space usage with real-time availability and booking.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b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📱 Delivers a seamless user experience that boosts convenience and reduces traffic congestion.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b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🔒 Backend ensures secure, scalable, and high-performance operations.</a:t>
            </a:r>
          </a:p>
        </p:txBody>
      </p:sp>
      <p:pic>
        <p:nvPicPr>
          <p:cNvPr id="8" name="Graphic 7" descr="Car">
            <a:extLst>
              <a:ext uri="{FF2B5EF4-FFF2-40B4-BE49-F238E27FC236}">
                <a16:creationId xmlns:a16="http://schemas.microsoft.com/office/drawing/2014/main" id="{39E08C16-AD46-7573-00C7-E9081A25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198299"/>
            <a:ext cx="5785539" cy="498870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E1196A0-0217-8EB6-DFAB-AA9A42405F77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151871-4ED7-73E7-E363-78BCD661811A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0D016C7-9700-FE65-0E5A-CA28B4539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82C698-854C-A9B2-5475-F83D9A3C13E2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3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662" y="2667001"/>
            <a:ext cx="4805996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8800" b="1" kern="1200" spc="-565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800" kern="1200" spc="-1714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kern="1200" spc="-675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kern="1200" spc="-675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7474B285-E509-95E9-2AD5-7FE202199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object 3"/>
          <p:cNvSpPr/>
          <p:nvPr/>
        </p:nvSpPr>
        <p:spPr>
          <a:xfrm>
            <a:off x="10877550" y="4914900"/>
            <a:ext cx="1314450" cy="1943100"/>
          </a:xfrm>
          <a:custGeom>
            <a:avLst/>
            <a:gdLst/>
            <a:ahLst/>
            <a:cxnLst/>
            <a:rect l="l" t="t" r="r" b="b"/>
            <a:pathLst>
              <a:path w="1314450" h="1943100">
                <a:moveTo>
                  <a:pt x="1314450" y="0"/>
                </a:moveTo>
                <a:lnTo>
                  <a:pt x="0" y="0"/>
                </a:lnTo>
                <a:lnTo>
                  <a:pt x="0" y="1943100"/>
                </a:lnTo>
                <a:lnTo>
                  <a:pt x="1314450" y="1943100"/>
                </a:lnTo>
                <a:lnTo>
                  <a:pt x="1314450" y="0"/>
                </a:lnTo>
                <a:close/>
              </a:path>
            </a:pathLst>
          </a:custGeom>
          <a:solidFill>
            <a:srgbClr val="F39E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2925" cy="1647825"/>
          </a:xfrm>
          <a:custGeom>
            <a:avLst/>
            <a:gdLst/>
            <a:ahLst/>
            <a:cxnLst/>
            <a:rect l="l" t="t" r="r" b="b"/>
            <a:pathLst>
              <a:path w="542925" h="1647825">
                <a:moveTo>
                  <a:pt x="542925" y="0"/>
                </a:moveTo>
                <a:lnTo>
                  <a:pt x="0" y="0"/>
                </a:lnTo>
                <a:lnTo>
                  <a:pt x="0" y="1647825"/>
                </a:lnTo>
                <a:lnTo>
                  <a:pt x="542925" y="1647825"/>
                </a:lnTo>
                <a:lnTo>
                  <a:pt x="542925" y="0"/>
                </a:lnTo>
                <a:close/>
              </a:path>
            </a:pathLst>
          </a:custGeom>
          <a:solidFill>
            <a:srgbClr val="22AA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0C788-B004-831B-6799-E54D7A22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640080"/>
            <a:ext cx="4938195" cy="133502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5400" b="1" kern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400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468D3-757E-D01B-3221-01DF90F69445}"/>
              </a:ext>
            </a:extLst>
          </p:cNvPr>
          <p:cNvSpPr txBox="1"/>
          <p:nvPr/>
        </p:nvSpPr>
        <p:spPr>
          <a:xfrm>
            <a:off x="402770" y="2554659"/>
            <a:ext cx="6085115" cy="36632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🚗 Parking in urban areas has become a major challenge due to increased vehicle numbers and limited spaces.</a:t>
            </a:r>
            <a:endParaRPr lang="en-US">
              <a:ea typeface="+mn-ea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⏱ Drivers spend significant time searching for available parking, causing traffic congestion and frustration.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📱 The Smart Parking Finder app provides real-time information on available parking spots and allows users to book slots easily via their smartphones.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🚗 This app aims to minimize parking search time, reduce traffic jams, and enhance the overall parking experience for city drivers.</a:t>
            </a: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03501-C568-45FB-3045-C83E86F7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249" y="378415"/>
            <a:ext cx="5545744" cy="597884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281A64-5B03-64C8-C2D8-CAAB0230ED5C}"/>
              </a:ext>
            </a:extLst>
          </p:cNvPr>
          <p:cNvGrpSpPr/>
          <p:nvPr/>
        </p:nvGrpSpPr>
        <p:grpSpPr>
          <a:xfrm>
            <a:off x="397815" y="6360917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8283ED-3816-D182-4582-DBCEA413D30F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/>
                  <a:cs typeface="Poppins"/>
                </a:rPr>
                <a:t>Smart Parking Finder</a:t>
              </a:r>
              <a:endParaRPr lang="en-US" sz="16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CD224CA-7E98-B852-2131-43B33210D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15900E-8A9A-6840-8CD5-ED359ACCDB4A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947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31B43-51EC-867C-713F-8935214D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-362711"/>
            <a:ext cx="10210801" cy="17665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spc="-290" dirty="0">
                <a:solidFill>
                  <a:schemeClr val="tx1"/>
                </a:solidFill>
                <a:latin typeface="+mj-lt"/>
                <a:cs typeface="+mj-cs"/>
              </a:rPr>
              <a:t>                  </a:t>
            </a:r>
            <a:r>
              <a:rPr lang="en-US" sz="5400" b="1" kern="1200" spc="-29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5400" kern="1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9F145-F3A1-9380-AB39-F0A198C49A6A}"/>
              </a:ext>
            </a:extLst>
          </p:cNvPr>
          <p:cNvSpPr txBox="1"/>
          <p:nvPr/>
        </p:nvSpPr>
        <p:spPr>
          <a:xfrm>
            <a:off x="572494" y="2071316"/>
            <a:ext cx="403076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l" rtl="0">
              <a:lnSpc>
                <a:spcPct val="110000"/>
              </a:lnSpc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🚙  Urban areas today face serious parking challenges due to a growing number of vehicles and limited parking spaces.</a:t>
            </a:r>
          </a:p>
          <a:p>
            <a:pPr algn="l" rtl="0">
              <a:lnSpc>
                <a:spcPct val="110000"/>
              </a:lnSpc>
              <a:spcAft>
                <a:spcPts val="600"/>
              </a:spcAft>
            </a:pPr>
            <a:endParaRPr lang="en-US" sz="19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110000"/>
              </a:lnSpc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⏱  Drivers spend excessive time searching for free parking slots, leading to traffic congestion and wasted fuel.</a:t>
            </a:r>
          </a:p>
          <a:p>
            <a:pPr indent="-228600" algn="l" rtl="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110000"/>
              </a:lnSpc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❌  Traditional parking systems lack real-time updates, causing inefficiency and frustration.</a:t>
            </a:r>
          </a:p>
          <a:p>
            <a:pPr algn="l" rtl="0">
              <a:lnSpc>
                <a:spcPct val="110000"/>
              </a:lnSpc>
              <a:spcAft>
                <a:spcPts val="600"/>
              </a:spcAft>
            </a:pPr>
            <a:endParaRPr lang="en-US" sz="1900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 rtl="0">
              <a:lnSpc>
                <a:spcPct val="110000"/>
              </a:lnSpc>
              <a:spcAft>
                <a:spcPts val="600"/>
              </a:spcAft>
            </a:pPr>
            <a:r>
              <a:rPr lang="en-US" sz="1900" kern="1200" dirty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😓  This problem increases stress for drivers and contributes to environmental pollution through increased emissions.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8254B3-9924-AF0A-28E0-FFC34C936A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1" r="3792" b="-2"/>
          <a:stretch>
            <a:fillRect/>
          </a:stretch>
        </p:blipFill>
        <p:spPr bwMode="auto">
          <a:xfrm>
            <a:off x="4603256" y="1766515"/>
            <a:ext cx="7151914" cy="453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978CB46-9068-1FE5-A766-FB2D55DFC1BC}"/>
              </a:ext>
            </a:extLst>
          </p:cNvPr>
          <p:cNvGrpSpPr/>
          <p:nvPr/>
        </p:nvGrpSpPr>
        <p:grpSpPr>
          <a:xfrm>
            <a:off x="605633" y="630319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50668F-77AF-CFAE-7C20-495EA8AAA747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78214B4B-5237-7FD8-C91D-BFAACA023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30301E-DAD3-957E-CD82-4639C59C5277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65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69ED5-85B5-BE60-88E1-B2E5BCF78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spc="-29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Proposed Solution</a:t>
            </a:r>
            <a:endParaRPr lang="en-US" sz="5400" kern="12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F496AA-A979-1B43-26F9-D1E4904DF0B6}"/>
              </a:ext>
            </a:extLst>
          </p:cNvPr>
          <p:cNvSpPr txBox="1"/>
          <p:nvPr/>
        </p:nvSpPr>
        <p:spPr>
          <a:xfrm>
            <a:off x="457200" y="2055812"/>
            <a:ext cx="7239000" cy="4137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52" name="Picture 4" descr="shared image">
            <a:extLst>
              <a:ext uri="{FF2B5EF4-FFF2-40B4-BE49-F238E27FC236}">
                <a16:creationId xmlns:a16="http://schemas.microsoft.com/office/drawing/2014/main" id="{F8DB7420-87CA-03BC-1342-2BB26CD92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3" b="23273"/>
          <a:stretch>
            <a:fillRect/>
          </a:stretch>
        </p:blipFill>
        <p:spPr bwMode="auto">
          <a:xfrm>
            <a:off x="3973286" y="1885795"/>
            <a:ext cx="7903028" cy="445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C29CB82C-B8E7-AA2D-665E-0E5DE6EA0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02091"/>
            <a:ext cx="351608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🅿️ Users can book and reserve parking in advance, saving up to 70% search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⏱️ Real-time updates every 30 seconds with options to cancel or release slots.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🚗 Saves 12 minutes per parking session and reduces traffic congestion by 25%.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📱 Smart Parking Finder app helps users find parking spots easily with 95% accuracy.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4AFA4D-B86F-39DC-2E64-E0A6BE438E62}"/>
              </a:ext>
            </a:extLst>
          </p:cNvPr>
          <p:cNvGrpSpPr/>
          <p:nvPr/>
        </p:nvGrpSpPr>
        <p:grpSpPr>
          <a:xfrm>
            <a:off x="340088" y="6337826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D6881-7A33-B8C8-F745-C9A099C7BE64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7AF06191-2F31-1BC7-47D3-6033E054F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053671-1924-7C13-4156-D99EC924A27A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80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C32D6-24EB-418E-EF36-7D34DEFCF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63DA7-EFE8-5BBE-CF24-1316F559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40080"/>
            <a:ext cx="4572000" cy="1371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 spc="-3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Tech</a:t>
            </a:r>
            <a:r>
              <a:rPr lang="en-US" sz="5400" b="1" kern="1200" spc="-3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5400" b="1" kern="1200" spc="-3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Stack</a:t>
            </a:r>
            <a:endParaRPr lang="en-US" sz="5400" kern="1200">
              <a:solidFill>
                <a:schemeClr val="accent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214207-0841-C965-8479-8CCEF6A86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79192"/>
            <a:ext cx="4343400" cy="35295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🐍 Backend built with Python and </a:t>
            </a:r>
            <a:r>
              <a:rPr kumimoji="0" lang="en-US" altLang="en-US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FastAPI</a:t>
            </a: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fast, asynchronous REST APIs.</a:t>
            </a:r>
          </a:p>
          <a:p>
            <a:pPr marL="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🗄️ Uses MongoDB with async support for scalable, modular design.</a:t>
            </a:r>
          </a:p>
          <a:p>
            <a:pPr marL="0" marR="0" lvl="0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🔐 Secure JWT-based authentication and SMTP email service for booking notifications.</a:t>
            </a:r>
          </a:p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📝 Implements data validation with </a:t>
            </a:r>
            <a:r>
              <a:rPr kumimoji="0" lang="en-US" altLang="en-US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Pydantic</a:t>
            </a:r>
            <a:r>
              <a:rPr kumimoji="0" lang="en-US" altLang="en-US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structured logging for monitoring.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80AFFA3-DC92-DDFC-6BCF-5B0A1F9B37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t="20908" r="-3" b="12246"/>
          <a:stretch>
            <a:fillRect/>
          </a:stretch>
        </p:blipFill>
        <p:spPr bwMode="auto">
          <a:xfrm>
            <a:off x="4838700" y="350302"/>
            <a:ext cx="7066230" cy="601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21844-F1E5-A81E-A249-670117138FE8}"/>
              </a:ext>
            </a:extLst>
          </p:cNvPr>
          <p:cNvSpPr txBox="1"/>
          <p:nvPr/>
        </p:nvSpPr>
        <p:spPr>
          <a:xfrm>
            <a:off x="381000" y="2660904"/>
            <a:ext cx="3537853" cy="34522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48D2B3-C9F5-69C2-8D65-73CDD60CBE18}"/>
              </a:ext>
            </a:extLst>
          </p:cNvPr>
          <p:cNvGrpSpPr/>
          <p:nvPr/>
        </p:nvGrpSpPr>
        <p:grpSpPr>
          <a:xfrm>
            <a:off x="386269" y="6210826"/>
            <a:ext cx="4886323" cy="388987"/>
            <a:chOff x="618333" y="6026099"/>
            <a:chExt cx="4886323" cy="3889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A4E82C-BE90-0B9C-0CD9-D36F9B5ED190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1A661BC-84E0-B531-90AB-CADC5B426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5A3640-07C9-8291-9BDB-D89CAE6FACAA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94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5651AD-EE56-09DA-AAE6-5835FEE07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B6A4D-515D-D8A7-F62A-513572E1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</a:t>
            </a:r>
            <a:r>
              <a:rPr lang="en-US" sz="5400" b="1" kern="1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5400" kern="12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B401EB-0A74-A7CA-FB5D-E4E91EAD5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6" t="17249" r="4396" b="14487"/>
          <a:stretch>
            <a:fillRect/>
          </a:stretch>
        </p:blipFill>
        <p:spPr bwMode="auto">
          <a:xfrm>
            <a:off x="4167459" y="489857"/>
            <a:ext cx="7541893" cy="609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F5468C-D165-20A9-1DD6-5839F43F1C24}"/>
              </a:ext>
            </a:extLst>
          </p:cNvPr>
          <p:cNvSpPr txBox="1"/>
          <p:nvPr/>
        </p:nvSpPr>
        <p:spPr>
          <a:xfrm>
            <a:off x="669036" y="2055812"/>
            <a:ext cx="10684764" cy="3967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8CD2D7-9560-BD6A-C1A5-CCBDC39A5AA7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5904779-3498-9D1B-A4A9-EE2339DF272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A2F9769-E713-FB9E-AB09-D976847F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D5FE5B-802F-6957-6D21-FFB7C943A980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69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4624" y="-36512"/>
            <a:ext cx="8283576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b="1" spc="-315">
                <a:solidFill>
                  <a:schemeClr val="accent6"/>
                </a:solidFill>
                <a:latin typeface="Calibri"/>
                <a:cs typeface="Calibri"/>
              </a:rPr>
              <a:t>                                 </a:t>
            </a:r>
            <a:r>
              <a:rPr sz="5400" b="1" spc="-315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Architecture</a:t>
            </a:r>
            <a:endParaRPr sz="5400" b="1">
              <a:solidFill>
                <a:schemeClr val="accent2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6372223"/>
            <a:ext cx="352425" cy="39052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28650" y="6372225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38898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825" y="958726"/>
            <a:ext cx="5705475" cy="5234746"/>
          </a:xfrm>
          <a:custGeom>
            <a:avLst/>
            <a:gdLst/>
            <a:ahLst/>
            <a:cxnLst/>
            <a:rect l="l" t="t" r="r" b="b"/>
            <a:pathLst>
              <a:path w="5705475" h="5514975">
                <a:moveTo>
                  <a:pt x="5705475" y="0"/>
                </a:moveTo>
                <a:lnTo>
                  <a:pt x="0" y="0"/>
                </a:lnTo>
                <a:lnTo>
                  <a:pt x="0" y="5514975"/>
                </a:lnTo>
                <a:lnTo>
                  <a:pt x="5705475" y="5514975"/>
                </a:lnTo>
                <a:lnTo>
                  <a:pt x="5705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653825" y="1153795"/>
            <a:ext cx="2921635" cy="53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 Core</a:t>
            </a:r>
            <a:r>
              <a:rPr sz="1100" spc="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configuration</a:t>
            </a:r>
            <a:r>
              <a:rPr sz="1100" spc="-2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and</a:t>
            </a:r>
            <a:r>
              <a:rPr sz="1100" spc="-3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authentication</a:t>
            </a:r>
            <a:endParaRPr sz="1100">
              <a:latin typeface="Calibri"/>
              <a:cs typeface="Calibri"/>
            </a:endParaRPr>
          </a:p>
          <a:p>
            <a:pPr marL="81280">
              <a:lnSpc>
                <a:spcPts val="1295"/>
              </a:lnSpc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1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JWT</a:t>
            </a:r>
            <a:r>
              <a:rPr sz="1100" spc="2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creation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&amp;</a:t>
            </a:r>
            <a:r>
              <a:rPr sz="1100" spc="3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verification</a:t>
            </a:r>
            <a:endParaRPr sz="11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1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Environment</a:t>
            </a:r>
            <a:r>
              <a:rPr sz="1100" spc="-3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settings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(via</a:t>
            </a:r>
            <a:r>
              <a:rPr sz="1100" spc="-4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pydantic/BaseSettings)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5017" y="1992566"/>
            <a:ext cx="26809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6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MongoDB</a:t>
            </a:r>
            <a:r>
              <a:rPr sz="1100" spc="-3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Motor</a:t>
            </a:r>
            <a:r>
              <a:rPr sz="1100" spc="-3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connection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and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client</a:t>
            </a:r>
            <a:r>
              <a:rPr sz="1100" spc="-25">
                <a:latin typeface="Calibri"/>
                <a:cs typeface="Calibri"/>
              </a:rPr>
              <a:t> </a:t>
            </a:r>
            <a:r>
              <a:rPr sz="1100" spc="-20">
                <a:latin typeface="Calibri"/>
                <a:cs typeface="Calibri"/>
              </a:rPr>
              <a:t>setup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4204" y="2498153"/>
            <a:ext cx="2628900" cy="359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600">
              <a:lnSpc>
                <a:spcPts val="13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User</a:t>
            </a:r>
            <a:r>
              <a:rPr sz="1100" spc="-3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Pydantic</a:t>
            </a:r>
            <a:r>
              <a:rPr sz="1100" spc="-4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&amp;</a:t>
            </a:r>
            <a:r>
              <a:rPr sz="1100" spc="4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Mongo</a:t>
            </a:r>
            <a:r>
              <a:rPr sz="1100" spc="-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schema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Poll</a:t>
            </a:r>
            <a:r>
              <a:rPr sz="1100" spc="-1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schema</a:t>
            </a:r>
            <a:r>
              <a:rPr sz="1100" spc="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(question,</a:t>
            </a:r>
            <a:r>
              <a:rPr sz="1100" spc="-3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options,</a:t>
            </a:r>
            <a:r>
              <a:rPr sz="1100" spc="-3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timestamps)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739" y="664528"/>
            <a:ext cx="1583825" cy="2526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lang="en-US" sz="1100" spc="-10">
                <a:latin typeface="Calibri"/>
                <a:cs typeface="Calibri"/>
              </a:rPr>
              <a:t>Smart Parking </a:t>
            </a:r>
            <a:r>
              <a:rPr lang="en-US" sz="1100" spc="-10" err="1">
                <a:latin typeface="Calibri"/>
                <a:cs typeface="Calibri"/>
              </a:rPr>
              <a:t>Finder</a:t>
            </a:r>
            <a:r>
              <a:rPr sz="1100" spc="-10" err="1">
                <a:latin typeface="Calibri"/>
                <a:cs typeface="Calibri"/>
              </a:rPr>
              <a:t>_app</a:t>
            </a:r>
            <a:r>
              <a:rPr sz="1100" spc="-10">
                <a:latin typeface="Calibri"/>
                <a:cs typeface="Calibri"/>
              </a:rPr>
              <a:t>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-50">
                <a:latin typeface="Calibri"/>
                <a:cs typeface="Calibri"/>
              </a:rPr>
              <a:t>│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-20">
                <a:latin typeface="Calibri"/>
                <a:cs typeface="Calibri"/>
              </a:rPr>
              <a:t> app/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core/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lang="en-IN" sz="1100" spc="15">
                <a:latin typeface="Calibri"/>
                <a:cs typeface="Calibri"/>
              </a:rPr>
              <a:t> security</a:t>
            </a:r>
            <a:r>
              <a:rPr sz="1100" spc="-10">
                <a:latin typeface="Calibri"/>
                <a:cs typeface="Calibri"/>
              </a:rPr>
              <a:t>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5">
                <a:latin typeface="Calibri"/>
                <a:cs typeface="Calibri"/>
              </a:rPr>
              <a:t> 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config.py</a:t>
            </a:r>
            <a:endParaRPr lang="en-US" sz="1100" spc="-1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lang="en-IN" sz="1100" spc="-10">
                <a:latin typeface="Calibri"/>
                <a:cs typeface="Calibri"/>
              </a:rPr>
              <a:t>|   |  </a:t>
            </a:r>
            <a:r>
              <a:rPr lang="en-IN" sz="1100">
                <a:latin typeface="Calibri"/>
                <a:cs typeface="Calibri"/>
              </a:rPr>
              <a:t>└──dependencies.py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-50">
                <a:latin typeface="Calibri"/>
                <a:cs typeface="Calibri"/>
              </a:rPr>
              <a:t>│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database/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5">
                <a:latin typeface="Calibri"/>
                <a:cs typeface="Calibri"/>
              </a:rPr>
              <a:t> 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db.py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-50">
                <a:latin typeface="Calibri"/>
                <a:cs typeface="Calibri"/>
              </a:rPr>
              <a:t>│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models/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user.py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5">
                <a:latin typeface="Calibri"/>
                <a:cs typeface="Calibri"/>
              </a:rPr>
              <a:t> 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lang="en-US" sz="1100" spc="-10">
                <a:latin typeface="Calibri"/>
                <a:cs typeface="Calibri"/>
              </a:rPr>
              <a:t>booking</a:t>
            </a:r>
            <a:r>
              <a:rPr sz="1100" spc="-10">
                <a:latin typeface="Calibri"/>
                <a:cs typeface="Calibri"/>
              </a:rPr>
              <a:t>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0">
                <a:latin typeface="Calibri"/>
                <a:cs typeface="Calibri"/>
              </a:rPr>
              <a:t>│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4565" y="3165792"/>
            <a:ext cx="2208530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07950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Routes: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/auth/register,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/auth/login </a:t>
            </a:r>
            <a:r>
              <a:rPr sz="1100" dirty="0">
                <a:latin typeface="Calibri"/>
                <a:cs typeface="Calibri"/>
              </a:rPr>
              <a:t>#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Routes: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/p</a:t>
            </a:r>
            <a:r>
              <a:rPr lang="en-US" sz="1100" dirty="0">
                <a:latin typeface="Calibri"/>
                <a:cs typeface="Calibri"/>
              </a:rPr>
              <a:t>arking</a:t>
            </a:r>
            <a:r>
              <a:rPr sz="1100" dirty="0">
                <a:latin typeface="Calibri"/>
                <a:cs typeface="Calibri"/>
              </a:rPr>
              <a:t>/,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lang="en-US" sz="1100" dirty="0">
                <a:latin typeface="Calibri"/>
                <a:cs typeface="Calibri"/>
              </a:rPr>
              <a:t>booking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9565" y="3833431"/>
            <a:ext cx="27298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5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Business</a:t>
            </a:r>
            <a:r>
              <a:rPr sz="1100" spc="-10">
                <a:latin typeface="Calibri"/>
                <a:cs typeface="Calibri"/>
              </a:rPr>
              <a:t> logic: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lang="en-US" sz="1100" spc="-15">
                <a:latin typeface="Calibri"/>
                <a:cs typeface="Calibri"/>
              </a:rPr>
              <a:t>user login</a:t>
            </a:r>
            <a:r>
              <a:rPr sz="1100">
                <a:latin typeface="Calibri"/>
                <a:cs typeface="Calibri"/>
              </a:rPr>
              <a:t>,</a:t>
            </a:r>
            <a:r>
              <a:rPr sz="1100" spc="-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create</a:t>
            </a:r>
            <a:r>
              <a:rPr sz="1100" spc="25">
                <a:latin typeface="Calibri"/>
                <a:cs typeface="Calibri"/>
              </a:rPr>
              <a:t> </a:t>
            </a:r>
            <a:r>
              <a:rPr lang="en-US" sz="1100" spc="-10">
                <a:latin typeface="Calibri"/>
                <a:cs typeface="Calibri"/>
              </a:rPr>
              <a:t>slots</a:t>
            </a:r>
            <a:r>
              <a:rPr sz="1100" spc="-10">
                <a:latin typeface="Calibri"/>
                <a:cs typeface="Calibri"/>
              </a:rPr>
              <a:t>,</a:t>
            </a:r>
            <a:r>
              <a:rPr sz="1100" spc="-5">
                <a:latin typeface="Calibri"/>
                <a:cs typeface="Calibri"/>
              </a:rPr>
              <a:t> </a:t>
            </a:r>
            <a:r>
              <a:rPr lang="en-US" sz="1100" spc="-10">
                <a:latin typeface="Calibri"/>
                <a:cs typeface="Calibri"/>
              </a:rPr>
              <a:t>booking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740" y="2994659"/>
            <a:ext cx="1884452" cy="18755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100">
                <a:latin typeface="Calibri"/>
                <a:cs typeface="Calibri"/>
              </a:rPr>
              <a:t>|   | └──</a:t>
            </a:r>
            <a:r>
              <a:rPr lang="en-IN" sz="1100" spc="15">
                <a:latin typeface="Calibri"/>
                <a:cs typeface="Calibri"/>
              </a:rPr>
              <a:t> parking.py</a:t>
            </a:r>
            <a:endParaRPr lang="en-IN"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routes/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user_routes.py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5">
                <a:latin typeface="Calibri"/>
                <a:cs typeface="Calibri"/>
              </a:rPr>
              <a:t> 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p</a:t>
            </a:r>
            <a:r>
              <a:rPr lang="en-US" sz="1100" spc="-10">
                <a:latin typeface="Calibri"/>
                <a:cs typeface="Calibri"/>
              </a:rPr>
              <a:t>arking</a:t>
            </a:r>
            <a:r>
              <a:rPr sz="1100" spc="-10">
                <a:latin typeface="Calibri"/>
                <a:cs typeface="Calibri"/>
              </a:rPr>
              <a:t>_routes.py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0">
                <a:latin typeface="Calibri"/>
                <a:cs typeface="Calibri"/>
              </a:rPr>
              <a:t>│</a:t>
            </a:r>
            <a:r>
              <a:rPr lang="en-US" sz="1100" spc="-50">
                <a:latin typeface="Calibri"/>
                <a:cs typeface="Calibri"/>
              </a:rPr>
              <a:t>    | </a:t>
            </a:r>
            <a:r>
              <a:rPr lang="en-IN" sz="1100">
                <a:latin typeface="Calibri"/>
                <a:cs typeface="Calibri"/>
              </a:rPr>
              <a:t>└──</a:t>
            </a:r>
            <a:r>
              <a:rPr lang="en-IN" sz="1100" spc="15">
                <a:latin typeface="Calibri"/>
                <a:cs typeface="Calibri"/>
              </a:rPr>
              <a:t> booking_routes.py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  <a:spcBef>
                <a:spcPts val="3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services/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lang="en-US" sz="1100" spc="-10">
                <a:latin typeface="Calibri"/>
                <a:cs typeface="Calibri"/>
              </a:rPr>
              <a:t>user_services</a:t>
            </a:r>
            <a:r>
              <a:rPr sz="1100" spc="-10">
                <a:latin typeface="Calibri"/>
                <a:cs typeface="Calibri"/>
              </a:rPr>
              <a:t>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0">
                <a:latin typeface="Calibri"/>
                <a:cs typeface="Calibri"/>
              </a:rPr>
              <a:t>│</a:t>
            </a:r>
            <a:r>
              <a:rPr lang="en-US" sz="1100" spc="-50">
                <a:latin typeface="Calibri"/>
                <a:cs typeface="Calibri"/>
              </a:rPr>
              <a:t>    |     |</a:t>
            </a:r>
            <a:r>
              <a:rPr lang="en-IN" sz="1100">
                <a:latin typeface="Calibri"/>
                <a:cs typeface="Calibri"/>
              </a:rPr>
              <a:t> └──</a:t>
            </a:r>
            <a:r>
              <a:rPr lang="en-IN" sz="1100" spc="15">
                <a:latin typeface="Calibri"/>
                <a:cs typeface="Calibri"/>
              </a:rPr>
              <a:t> booking_service.py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IN" sz="1100" spc="15">
                <a:latin typeface="Calibri"/>
                <a:cs typeface="Calibri"/>
              </a:rPr>
              <a:t>|   | </a:t>
            </a:r>
            <a:r>
              <a:rPr lang="en-IN" sz="1100">
                <a:latin typeface="Calibri"/>
                <a:cs typeface="Calibri"/>
              </a:rPr>
              <a:t>└──</a:t>
            </a:r>
            <a:r>
              <a:rPr lang="en-IN" sz="1100" spc="15">
                <a:latin typeface="Calibri"/>
                <a:cs typeface="Calibri"/>
              </a:rPr>
              <a:t> parking_service.py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84">
                <a:latin typeface="Calibri"/>
                <a:cs typeface="Calibri"/>
              </a:rPr>
              <a:t>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utils/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decorators.py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5080" y="4339018"/>
            <a:ext cx="30873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1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Route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protection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decorators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(e.g.,</a:t>
            </a:r>
            <a:r>
              <a:rPr sz="1100" spc="-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@login_required)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8753" y="4510722"/>
            <a:ext cx="23088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2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Password</a:t>
            </a:r>
            <a:r>
              <a:rPr sz="1100" spc="2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hashing/verification</a:t>
            </a:r>
            <a:r>
              <a:rPr sz="1100" spc="2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(bcrypt)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81625" y="4673028"/>
            <a:ext cx="17875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Custom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logger</a:t>
            </a:r>
            <a:r>
              <a:rPr sz="1100" spc="-4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for</a:t>
            </a:r>
            <a:r>
              <a:rPr sz="1100" spc="4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file</a:t>
            </a:r>
            <a:r>
              <a:rPr sz="1100" spc="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logging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5749" y="5178361"/>
            <a:ext cx="185864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App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logs</a:t>
            </a:r>
            <a:r>
              <a:rPr sz="1100" spc="-10">
                <a:latin typeface="Calibri"/>
                <a:cs typeface="Calibri"/>
              </a:rPr>
              <a:t> (info,</a:t>
            </a:r>
            <a:r>
              <a:rPr sz="1100" spc="-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error, </a:t>
            </a:r>
            <a:r>
              <a:rPr sz="1100" spc="-10">
                <a:latin typeface="Calibri"/>
                <a:cs typeface="Calibri"/>
              </a:rPr>
              <a:t>requests)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740" y="4510722"/>
            <a:ext cx="1418464" cy="17139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endParaRPr lang="en-US"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125"/>
              </a:spcBef>
            </a:pPr>
            <a:endParaRPr lang="en-IN"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6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0">
                <a:latin typeface="Calibri"/>
                <a:cs typeface="Calibri"/>
              </a:rPr>
              <a:t>  </a:t>
            </a: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lang="en-US" sz="1100" spc="-10">
                <a:latin typeface="Calibri"/>
                <a:cs typeface="Calibri"/>
              </a:rPr>
              <a:t>email_otp</a:t>
            </a:r>
            <a:r>
              <a:rPr sz="1100" spc="-10">
                <a:latin typeface="Calibri"/>
                <a:cs typeface="Calibri"/>
              </a:rPr>
              <a:t>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5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│</a:t>
            </a:r>
            <a:r>
              <a:rPr sz="1100" spc="135">
                <a:latin typeface="Calibri"/>
                <a:cs typeface="Calibri"/>
              </a:rPr>
              <a:t> 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logger.py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0">
                <a:latin typeface="Calibri"/>
                <a:cs typeface="Calibri"/>
              </a:rPr>
              <a:t>│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logs/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Calibri"/>
                <a:cs typeface="Calibri"/>
              </a:rPr>
              <a:t>│</a:t>
            </a:r>
            <a:r>
              <a:rPr sz="1100" spc="49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└──</a:t>
            </a:r>
            <a:r>
              <a:rPr sz="1100" spc="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polling_app.log</a:t>
            </a:r>
            <a:endParaRPr lang="en-IN"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lang="en-IN" sz="1100" spc="-50">
                <a:latin typeface="Calibri"/>
                <a:cs typeface="Calibri"/>
              </a:rPr>
              <a:t>│</a:t>
            </a:r>
            <a:endParaRPr lang="en-IN" sz="110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-15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main.py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>
                <a:latin typeface="MS Gothic"/>
                <a:cs typeface="MS Gothic"/>
              </a:rPr>
              <a:t>├</a:t>
            </a:r>
            <a:r>
              <a:rPr sz="1100">
                <a:latin typeface="Calibri"/>
                <a:cs typeface="Calibri"/>
              </a:rPr>
              <a:t>──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requirements.txt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68151" y="5512752"/>
            <a:ext cx="2961640" cy="368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>
                <a:latin typeface="Calibri"/>
                <a:cs typeface="Calibri"/>
              </a:rPr>
              <a:t># App</a:t>
            </a:r>
            <a:r>
              <a:rPr sz="1100" spc="-25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entry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point</a:t>
            </a:r>
            <a:r>
              <a:rPr sz="1100" spc="-4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(FastAPI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instance,</a:t>
            </a:r>
            <a:r>
              <a:rPr sz="1100" spc="-2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route </a:t>
            </a:r>
            <a:r>
              <a:rPr sz="1100" spc="-10">
                <a:latin typeface="Calibri"/>
                <a:cs typeface="Calibri"/>
              </a:rPr>
              <a:t>inclusion)</a:t>
            </a:r>
            <a:endParaRPr sz="11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30"/>
              </a:spcBef>
            </a:pPr>
            <a:r>
              <a:rPr sz="1100">
                <a:latin typeface="Calibri"/>
                <a:cs typeface="Calibri"/>
              </a:rPr>
              <a:t>#</a:t>
            </a:r>
            <a:r>
              <a:rPr sz="1100" spc="-10">
                <a:latin typeface="Calibri"/>
                <a:cs typeface="Calibri"/>
              </a:rPr>
              <a:t> </a:t>
            </a:r>
            <a:r>
              <a:rPr sz="1100">
                <a:latin typeface="Calibri"/>
                <a:cs typeface="Calibri"/>
              </a:rPr>
              <a:t>Python</a:t>
            </a:r>
            <a:r>
              <a:rPr sz="1100" spc="-30">
                <a:latin typeface="Calibri"/>
                <a:cs typeface="Calibri"/>
              </a:rPr>
              <a:t> </a:t>
            </a:r>
            <a:r>
              <a:rPr sz="1100" spc="-10">
                <a:latin typeface="Calibri"/>
                <a:cs typeface="Calibri"/>
              </a:rPr>
              <a:t>dependencies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5740" y="5855652"/>
            <a:ext cx="3917950" cy="84391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98014" algn="l"/>
              </a:tabLst>
            </a:pP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	#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Calibri"/>
                <a:cs typeface="Calibri"/>
              </a:rPr>
              <a:t>Entry point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100">
              <a:latin typeface="Calibri"/>
              <a:cs typeface="Calibri"/>
            </a:endParaRPr>
          </a:p>
          <a:p>
            <a:pPr marL="517525">
              <a:spcBef>
                <a:spcPts val="5"/>
              </a:spcBef>
            </a:pPr>
            <a:r>
              <a:rPr lang="en-US" sz="1600" dirty="0">
                <a:solidFill>
                  <a:srgbClr val="1B134C"/>
                </a:solidFill>
                <a:latin typeface="Poppins"/>
                <a:cs typeface="Poppins"/>
              </a:rPr>
              <a:t>Smart Parking Finder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2AD5BD-AE4C-7C13-BC65-47AD361D82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/>
          <a:stretch>
            <a:fillRect/>
          </a:stretch>
        </p:blipFill>
        <p:spPr bwMode="auto">
          <a:xfrm>
            <a:off x="4890667" y="811156"/>
            <a:ext cx="7126709" cy="538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88F8-073A-5FCF-7308-2EC60CDF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CCEC3B-C0D3-843C-32F3-72780EA21026}"/>
              </a:ext>
            </a:extLst>
          </p:cNvPr>
          <p:cNvSpPr txBox="1"/>
          <p:nvPr/>
        </p:nvSpPr>
        <p:spPr>
          <a:xfrm>
            <a:off x="343236" y="468832"/>
            <a:ext cx="10019964" cy="690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5400" b="1" spc="-15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5400" b="1" spc="-15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US" sz="5400" b="1" spc="-150">
                <a:solidFill>
                  <a:srgbClr val="F39E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15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5400" b="1" spc="-150">
                <a:solidFill>
                  <a:srgbClr val="F39E3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FEB41-F2DB-96D6-EC81-7B4533E7A9D2}"/>
              </a:ext>
            </a:extLst>
          </p:cNvPr>
          <p:cNvSpPr txBox="1"/>
          <p:nvPr/>
        </p:nvSpPr>
        <p:spPr>
          <a:xfrm>
            <a:off x="3822700" y="4816565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parking lot information efficiently.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27CD7-4619-FFF5-0D5E-D957F5CFCC3C}"/>
              </a:ext>
            </a:extLst>
          </p:cNvPr>
          <p:cNvSpPr txBox="1"/>
          <p:nvPr/>
        </p:nvSpPr>
        <p:spPr>
          <a:xfrm>
            <a:off x="6565900" y="4816565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parking slot availability and details.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C4DEE0-C107-F55E-474C-571FCA10CAAB}"/>
              </a:ext>
            </a:extLst>
          </p:cNvPr>
          <p:cNvSpPr txBox="1"/>
          <p:nvPr/>
        </p:nvSpPr>
        <p:spPr>
          <a:xfrm>
            <a:off x="9309100" y="4968784"/>
            <a:ext cx="238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all user booking operations.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A0819-0D3C-02E0-6DBB-4E9689E40008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F195B-8CF8-2175-9BC5-9CE49FA48C1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E5C1F2-A290-1FBE-0BC2-EC5F0E88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3F2914-AE79-DECF-8393-B159B369738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77856AE-B9D0-ABBB-4890-0ABBF6EFD8B0}"/>
              </a:ext>
            </a:extLst>
          </p:cNvPr>
          <p:cNvSpPr txBox="1"/>
          <p:nvPr/>
        </p:nvSpPr>
        <p:spPr>
          <a:xfrm>
            <a:off x="3822700" y="4130177"/>
            <a:ext cx="2582826" cy="70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b="1" spc="-300">
                <a:solidFill>
                  <a:srgbClr val="23AA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Parking Lot 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B31B0-2FE1-CB8C-9BD4-AF58FA3222EF}"/>
              </a:ext>
            </a:extLst>
          </p:cNvPr>
          <p:cNvSpPr txBox="1"/>
          <p:nvPr/>
        </p:nvSpPr>
        <p:spPr>
          <a:xfrm>
            <a:off x="6565900" y="4130177"/>
            <a:ext cx="2582826" cy="402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b="1" spc="-300">
                <a:solidFill>
                  <a:srgbClr val="23AA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78E57-DEE7-7554-91C1-CAA4F8DCD328}"/>
              </a:ext>
            </a:extLst>
          </p:cNvPr>
          <p:cNvSpPr txBox="1"/>
          <p:nvPr/>
        </p:nvSpPr>
        <p:spPr>
          <a:xfrm>
            <a:off x="9309100" y="4130177"/>
            <a:ext cx="2576475" cy="70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b="1" spc="-300">
                <a:solidFill>
                  <a:srgbClr val="23AA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FBD3C-3F0A-9074-DA5C-C2EA522A34B8}"/>
              </a:ext>
            </a:extLst>
          </p:cNvPr>
          <p:cNvSpPr txBox="1"/>
          <p:nvPr/>
        </p:nvSpPr>
        <p:spPr>
          <a:xfrm>
            <a:off x="649050" y="4133121"/>
            <a:ext cx="2657676" cy="704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b="1" spc="-300">
                <a:solidFill>
                  <a:srgbClr val="23AAA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Login Management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FBE4B-FDBA-66EB-139A-ED6C1C5D5071}"/>
              </a:ext>
            </a:extLst>
          </p:cNvPr>
          <p:cNvSpPr txBox="1"/>
          <p:nvPr/>
        </p:nvSpPr>
        <p:spPr>
          <a:xfrm>
            <a:off x="784088" y="4972163"/>
            <a:ext cx="238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1B13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create accounts and authenticate.</a:t>
            </a:r>
          </a:p>
        </p:txBody>
      </p:sp>
      <p:sp>
        <p:nvSpPr>
          <p:cNvPr id="10" name="AutoShape 2" descr="Small square image representing inventory with boxes and clipboard">
            <a:extLst>
              <a:ext uri="{FF2B5EF4-FFF2-40B4-BE49-F238E27FC236}">
                <a16:creationId xmlns:a16="http://schemas.microsoft.com/office/drawing/2014/main" id="{E6675A8C-38FF-E7D9-E75A-7A65AF3A5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4" descr="Small square image representing inventory with boxes and clipboard">
            <a:extLst>
              <a:ext uri="{FF2B5EF4-FFF2-40B4-BE49-F238E27FC236}">
                <a16:creationId xmlns:a16="http://schemas.microsoft.com/office/drawing/2014/main" id="{81F72AC1-593A-E09E-8353-AC583D13F0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8050" y="3473591"/>
            <a:ext cx="106116" cy="1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AC9EBD-AFD0-3332-E2AD-484AA5EB7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6" y="1297239"/>
            <a:ext cx="2284161" cy="2284161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D39990-685B-519E-0CEF-6DC2E8B7D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38" y="1585927"/>
            <a:ext cx="2847339" cy="2009886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F87E5B-9863-2C7B-DDB4-7ED7AC84DD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648" y="1337068"/>
            <a:ext cx="2284161" cy="22841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1D54B3-BCF5-AC8C-CC9A-5E1BD1EEE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424" y="1459927"/>
            <a:ext cx="2161302" cy="216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1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249BC-C39B-FC97-5A34-01378794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582168"/>
            <a:ext cx="10019307" cy="81456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5400" b="1" kern="1200">
                <a:solidFill>
                  <a:schemeClr val="tx1"/>
                </a:solidFill>
                <a:latin typeface="+mj-lt"/>
                <a:cs typeface="+mj-cs"/>
              </a:rPr>
              <a:t>            </a:t>
            </a:r>
            <a:r>
              <a:rPr lang="en-US" sz="5400" b="1" kern="1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r>
              <a:rPr lang="en-US" sz="5400" kern="1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kern="1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Outcomes</a:t>
            </a:r>
            <a:endParaRPr lang="en-US" sz="5400" kern="120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E33DE-904D-F19A-533C-E550DFF4A2CE}"/>
              </a:ext>
            </a:extLst>
          </p:cNvPr>
          <p:cNvSpPr txBox="1"/>
          <p:nvPr/>
        </p:nvSpPr>
        <p:spPr>
          <a:xfrm>
            <a:off x="410156" y="1911493"/>
            <a:ext cx="6875890" cy="45289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l" rtl="0">
              <a:lnSpc>
                <a:spcPct val="90000"/>
              </a:lnSpc>
            </a:pPr>
            <a:endParaRPr lang="en-US" sz="1600" kern="120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6A9040-B718-14E8-2EA5-300FBD0CF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" t="24539" r="5412" b="18774"/>
          <a:stretch>
            <a:fillRect/>
          </a:stretch>
        </p:blipFill>
        <p:spPr bwMode="auto">
          <a:xfrm>
            <a:off x="4433505" y="1911493"/>
            <a:ext cx="7348339" cy="431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C63B7597-4944-76DE-B44B-AD209436F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2197819"/>
            <a:ext cx="4343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⚡ Built backend APIs using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organized data with MongoDB.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🔐 Added secure login and signup using JWT.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🧪 Tested all APIs with Postman to make sure they work well.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👤 Created features like user registration, login, and profile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🅿️ Added real-time parking slot tracking for better user experience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17A20C-85AC-64A6-276D-097D37F88E1C}"/>
              </a:ext>
            </a:extLst>
          </p:cNvPr>
          <p:cNvGrpSpPr/>
          <p:nvPr/>
        </p:nvGrpSpPr>
        <p:grpSpPr>
          <a:xfrm>
            <a:off x="340088" y="6257008"/>
            <a:ext cx="4955595" cy="377442"/>
            <a:chOff x="618333" y="6026099"/>
            <a:chExt cx="4886323" cy="3889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04D4A5-DD59-D61C-A7A0-AB14A97FDE9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Smart Parking Finder</a:t>
              </a:r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19E567E-FE72-A085-2B4C-0012D7B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E169088-4771-2B91-3F4A-114F668501DC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270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908</Words>
  <Application>Microsoft Office PowerPoint</Application>
  <PresentationFormat>Widescreen</PresentationFormat>
  <Paragraphs>140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MS Gothic</vt:lpstr>
      <vt:lpstr>Aptos</vt:lpstr>
      <vt:lpstr>Arial</vt:lpstr>
      <vt:lpstr>Arial Black</vt:lpstr>
      <vt:lpstr>Calibri</vt:lpstr>
      <vt:lpstr>Poppins</vt:lpstr>
      <vt:lpstr>Times New Roman</vt:lpstr>
      <vt:lpstr>Wingdings</vt:lpstr>
      <vt:lpstr>Office Theme</vt:lpstr>
      <vt:lpstr>PowerPoint Presentation</vt:lpstr>
      <vt:lpstr>                  Introduction</vt:lpstr>
      <vt:lpstr>                  Problem Statement</vt:lpstr>
      <vt:lpstr>                   Proposed Solution</vt:lpstr>
      <vt:lpstr>Tech  Stack</vt:lpstr>
      <vt:lpstr>                      Features</vt:lpstr>
      <vt:lpstr>                                 Architecture</vt:lpstr>
      <vt:lpstr>PowerPoint Presentation</vt:lpstr>
      <vt:lpstr>            Learnings and Outcomes</vt:lpstr>
      <vt:lpstr>                      Future Enhancements </vt:lpstr>
      <vt:lpstr>Conclusion 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svcs</dc:creator>
  <cp:lastModifiedBy>Surendra Reddy Gandra</cp:lastModifiedBy>
  <cp:revision>160</cp:revision>
  <dcterms:created xsi:type="dcterms:W3CDTF">2025-09-05T11:57:10Z</dcterms:created>
  <dcterms:modified xsi:type="dcterms:W3CDTF">2025-10-06T14:02:04Z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2025-09-05T00:00:00Z</vt:filetime>
  </property>
  <property fmtid="{D5CDD505-2E9C-101B-9397-08002B2CF9AE}" pid="3" name="LastSaved">
    <vt:filetime>2025-09-05T00:00:00Z</vt:filetime>
  </property>
</Properties>
</file>