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835"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493201" y="5061853"/>
            <a:ext cx="7980183" cy="170816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smtClean="0">
                <a:solidFill>
                  <a:schemeClr val="accent1">
                    <a:lumMod val="75000"/>
                  </a:schemeClr>
                </a:solidFill>
                <a:latin typeface="Arial" pitchFamily="34" charset="0"/>
                <a:cs typeface="Arial" pitchFamily="34" charset="0"/>
              </a:rPr>
              <a:t>Surendra Singh Bisht</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pitchFamily="34" charset="0"/>
                <a:cs typeface="Arial" pitchFamily="34" charset="0"/>
              </a:rPr>
              <a:t>Surendra Singh </a:t>
            </a:r>
            <a:r>
              <a:rPr lang="en-US" sz="2000" b="1" dirty="0" smtClean="0">
                <a:solidFill>
                  <a:schemeClr val="accent1">
                    <a:lumMod val="75000"/>
                  </a:schemeClr>
                </a:solidFill>
                <a:latin typeface="Arial" pitchFamily="34" charset="0"/>
                <a:cs typeface="Arial" pitchFamily="34" charset="0"/>
              </a:rPr>
              <a:t>Bisht</a:t>
            </a:r>
            <a:endParaRPr lang="en-US" sz="2000" b="1" dirty="0">
              <a:solidFill>
                <a:schemeClr val="accent1">
                  <a:lumMod val="75000"/>
                </a:schemeClr>
              </a:solidFill>
              <a:latin typeface="Arial"/>
              <a:cs typeface="Arial"/>
            </a:endParaRPr>
          </a:p>
          <a:p>
            <a:pPr algn="l">
              <a:lnSpc>
                <a:spcPts val="2700"/>
              </a:lnSpc>
            </a:pPr>
            <a:r>
              <a:rPr lang="en-US" sz="2000" b="1" dirty="0">
                <a:solidFill>
                  <a:schemeClr val="accent1">
                    <a:lumMod val="75000"/>
                  </a:schemeClr>
                </a:solidFill>
                <a:latin typeface="Arial"/>
                <a:cs typeface="Arial"/>
              </a:rPr>
              <a:t>College Name &amp; Department : </a:t>
            </a:r>
            <a:r>
              <a:rPr lang="en-IN" sz="2000" dirty="0" smtClean="0">
                <a:solidFill>
                  <a:srgbClr val="E8E8E8"/>
                </a:solidFill>
                <a:latin typeface="Google Sans"/>
              </a:rPr>
              <a:t>SRM Institute of Science and Technology , B Tech CSE</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122CA789-6685-2789-FC69-AF3525815786}"/>
              </a:ext>
            </a:extLst>
          </p:cNvPr>
          <p:cNvSpPr>
            <a:spLocks noGrp="1" noChangeArrowheads="1"/>
          </p:cNvSpPr>
          <p:nvPr>
            <p:ph idx="1"/>
          </p:nvPr>
        </p:nvSpPr>
        <p:spPr bwMode="auto">
          <a:xfrm>
            <a:off x="581192" y="2761524"/>
            <a:ext cx="1085739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Advanced Algorithms</a:t>
            </a:r>
            <a:r>
              <a:rPr kumimoji="0" lang="en-US" altLang="en-US" sz="1800" b="0" i="0" u="none" strike="noStrike" cap="none" normalizeH="0" baseline="0" dirty="0">
                <a:ln>
                  <a:noFill/>
                </a:ln>
                <a:solidFill>
                  <a:schemeClr val="tx1"/>
                </a:solidFill>
                <a:effectLst/>
                <a:latin typeface="Arial" panose="020B0604020202020204" pitchFamily="34" charset="0"/>
              </a:rPr>
              <a:t>: Develop more sophisticated </a:t>
            </a:r>
            <a:r>
              <a:rPr kumimoji="0" lang="en-US" altLang="en-US" sz="1800" b="0" i="0" u="none" strike="noStrike" cap="none" normalizeH="0" baseline="0" dirty="0" err="1">
                <a:ln>
                  <a:noFill/>
                </a:ln>
                <a:solidFill>
                  <a:schemeClr val="tx1"/>
                </a:solidFill>
                <a:effectLst/>
                <a:latin typeface="Arial" panose="020B0604020202020204" pitchFamily="34" charset="0"/>
              </a:rPr>
              <a:t>steganographic</a:t>
            </a:r>
            <a:r>
              <a:rPr kumimoji="0" lang="en-US" altLang="en-US" sz="1800" b="0" i="0" u="none" strike="noStrike" cap="none" normalizeH="0" baseline="0" dirty="0">
                <a:ln>
                  <a:noFill/>
                </a:ln>
                <a:solidFill>
                  <a:schemeClr val="tx1"/>
                </a:solidFill>
                <a:effectLst/>
                <a:latin typeface="Arial" panose="020B0604020202020204" pitchFamily="34" charset="0"/>
              </a:rPr>
              <a:t>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Blockchain</a:t>
            </a:r>
            <a:r>
              <a:rPr kumimoji="0" lang="en-US" altLang="en-US" sz="1800" b="1" i="0" u="none" strike="noStrike" cap="none" normalizeH="0" baseline="0" dirty="0">
                <a:ln>
                  <a:noFill/>
                </a:ln>
                <a:solidFill>
                  <a:schemeClr val="tx1"/>
                </a:solidFill>
                <a:effectLst/>
                <a:latin typeface="Arial" panose="020B0604020202020204" pitchFamily="34" charset="0"/>
              </a:rPr>
              <a:t> Integration</a:t>
            </a:r>
            <a:r>
              <a:rPr kumimoji="0" lang="en-US" altLang="en-US" sz="1800" b="0" i="0" u="none" strike="noStrike" cap="none" normalizeH="0" baseline="0" dirty="0">
                <a:ln>
                  <a:noFill/>
                </a:ln>
                <a:solidFill>
                  <a:schemeClr val="tx1"/>
                </a:solidFill>
                <a:effectLst/>
                <a:latin typeface="Arial" panose="020B0604020202020204" pitchFamily="34" charset="0"/>
              </a:rPr>
              <a:t>: Combine with </a:t>
            </a:r>
            <a:r>
              <a:rPr kumimoji="0" lang="en-US" altLang="en-US" sz="1800" b="0" i="0" u="none" strike="noStrike" cap="none" normalizeH="0" baseline="0" dirty="0" err="1">
                <a:ln>
                  <a:noFill/>
                </a:ln>
                <a:solidFill>
                  <a:schemeClr val="tx1"/>
                </a:solidFill>
                <a:effectLst/>
                <a:latin typeface="Arial" panose="020B0604020202020204" pitchFamily="34" charset="0"/>
              </a:rPr>
              <a:t>blockchain</a:t>
            </a:r>
            <a:r>
              <a:rPr kumimoji="0" lang="en-US" altLang="en-US" sz="1800" b="0" i="0" u="none" strike="noStrike" cap="none" normalizeH="0" baseline="0" dirty="0">
                <a:ln>
                  <a:noFill/>
                </a:ln>
                <a:solidFill>
                  <a:schemeClr val="tx1"/>
                </a:solidFill>
                <a:effectLst/>
                <a:latin typeface="Arial" panose="020B0604020202020204" pitchFamily="34" charset="0"/>
              </a:rPr>
              <a:t> for enhanced security</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lvl="0" indent="0" defTabSz="914400" eaLnBrk="0" fontAlgn="base" hangingPunct="0">
              <a:lnSpc>
                <a:spcPct val="100000"/>
              </a:lnSpc>
              <a:spcBef>
                <a:spcPct val="0"/>
              </a:spcBef>
              <a:spcAft>
                <a:spcPct val="0"/>
              </a:spcAft>
              <a:buClrTx/>
              <a:buSzTx/>
              <a:buFontTx/>
              <a:buChar char="•"/>
            </a:pPr>
            <a:r>
              <a:rPr lang="en-US" altLang="en-US" sz="1800" b="1" dirty="0">
                <a:solidFill>
                  <a:schemeClr val="tx1"/>
                </a:solidFill>
                <a:latin typeface="Arial" panose="020B0604020202020204" pitchFamily="34" charset="0"/>
              </a:rPr>
              <a:t>Support for Audio &amp; Video Steganography </a:t>
            </a:r>
            <a:r>
              <a:rPr lang="en-US" altLang="en-US" sz="1800" dirty="0">
                <a:solidFill>
                  <a:schemeClr val="tx1"/>
                </a:solidFill>
                <a:latin typeface="Arial" panose="020B0604020202020204" pitchFamily="34" charset="0"/>
              </a:rPr>
              <a:t>– Expanding beyond images.</a:t>
            </a:r>
          </a:p>
          <a:p>
            <a:pPr marL="0" lvl="0" indent="0" defTabSz="914400" eaLnBrk="0" fontAlgn="base" hangingPunct="0">
              <a:lnSpc>
                <a:spcPct val="100000"/>
              </a:lnSpc>
              <a:spcBef>
                <a:spcPct val="0"/>
              </a:spcBef>
              <a:spcAft>
                <a:spcPct val="0"/>
              </a:spcAft>
              <a:buClrTx/>
              <a:buSzTx/>
              <a:buFontTx/>
              <a:buChar char="•"/>
            </a:pPr>
            <a:r>
              <a:rPr lang="en-US" altLang="en-US" sz="1800" b="1" dirty="0">
                <a:solidFill>
                  <a:schemeClr val="tx1"/>
                </a:solidFill>
                <a:latin typeface="Arial" panose="020B0604020202020204" pitchFamily="34" charset="0"/>
              </a:rPr>
              <a:t>AI-based Detection Prevention </a:t>
            </a:r>
            <a:r>
              <a:rPr lang="en-US" altLang="en-US" sz="1800" dirty="0">
                <a:solidFill>
                  <a:schemeClr val="tx1"/>
                </a:solidFill>
                <a:latin typeface="Arial" panose="020B0604020202020204" pitchFamily="34" charset="0"/>
              </a:rPr>
              <a:t>– Ensuring messages stay undetectable from modern forensic tools</a:t>
            </a:r>
            <a:r>
              <a:rPr lang="en-US" altLang="en-US" sz="1800" dirty="0" smtClean="0">
                <a:solidFill>
                  <a:schemeClr val="tx1"/>
                </a:solidFill>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Real-time </a:t>
            </a:r>
            <a:r>
              <a:rPr kumimoji="0" lang="en-US" altLang="en-US" sz="1800" b="1" i="0" u="none" strike="noStrike" cap="none" normalizeH="0" baseline="0" dirty="0">
                <a:ln>
                  <a:noFill/>
                </a:ln>
                <a:solidFill>
                  <a:schemeClr val="tx1"/>
                </a:solidFill>
                <a:effectLst/>
                <a:latin typeface="Arial" panose="020B0604020202020204" pitchFamily="34" charset="0"/>
              </a:rPr>
              <a:t>Use</a:t>
            </a:r>
            <a:r>
              <a:rPr kumimoji="0" lang="en-US" altLang="en-US" sz="1800" b="0" i="0" u="none" strike="noStrike" cap="none" normalizeH="0" baseline="0" dirty="0">
                <a:ln>
                  <a:noFill/>
                </a:ln>
                <a:solidFill>
                  <a:schemeClr val="tx1"/>
                </a:solidFill>
                <a:effectLst/>
                <a:latin typeface="Arial" panose="020B0604020202020204" pitchFamily="34" charset="0"/>
              </a:rPr>
              <a:t>: Apply in real-time communication like video streaming.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Commercial Applications</a:t>
            </a:r>
            <a:r>
              <a:rPr kumimoji="0" lang="en-US" altLang="en-US" sz="1800" b="0" i="0" u="none" strike="noStrike" cap="none" normalizeH="0" baseline="0" dirty="0">
                <a:ln>
                  <a:noFill/>
                </a:ln>
                <a:solidFill>
                  <a:schemeClr val="tx1"/>
                </a:solidFill>
                <a:effectLst/>
                <a:latin typeface="Arial" panose="020B0604020202020204" pitchFamily="34" charset="0"/>
              </a:rPr>
              <a:t>: Expand use in cybersecurity, digital watermarking, and copyright protection.</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1800" dirty="0"/>
              <a:t>With the increasing need for secure communication in today's digital age, traditional encryption methods alone may not suffice to protect sensitive information from unauthorized access and interception. Steganography, the practice of hiding messages within other non-secret texts or data, provides an additional layer of security by concealing the existence of the communication itself. This project aims to explore and implement steganographic techniques to embed secret messages within digital images, ensuring secure and undetectable transmission of sensitive data.</a:t>
            </a:r>
            <a:endParaRPr lang="en-IN" sz="1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smtClean="0"/>
              <a:t>Programming language: Python</a:t>
            </a:r>
            <a:endParaRPr lang="en-US" b="1" dirty="0"/>
          </a:p>
          <a:p>
            <a:pPr>
              <a:buFont typeface="Arial" panose="020B0604020202020204" pitchFamily="34" charset="0"/>
              <a:buChar char="•"/>
            </a:pPr>
            <a:r>
              <a:rPr lang="en-US" b="1" dirty="0"/>
              <a:t>Python IDLE</a:t>
            </a:r>
            <a:endParaRPr lang="en-US" dirty="0"/>
          </a:p>
          <a:p>
            <a:r>
              <a:rPr lang="en-US" b="1" dirty="0"/>
              <a:t>Libraries:</a:t>
            </a:r>
          </a:p>
          <a:p>
            <a:pPr>
              <a:buFont typeface="+mj-lt"/>
              <a:buAutoNum type="arabicPeriod"/>
            </a:pPr>
            <a:r>
              <a:rPr lang="en-US" b="1" dirty="0"/>
              <a:t>OpenCV</a:t>
            </a:r>
            <a:r>
              <a:rPr lang="en-US" dirty="0"/>
              <a:t>: For image processing and manipulation.</a:t>
            </a:r>
          </a:p>
          <a:p>
            <a:pPr>
              <a:buFont typeface="+mj-lt"/>
              <a:buAutoNum type="arabicPeriod"/>
            </a:pPr>
            <a:r>
              <a:rPr lang="en-US" b="1" dirty="0"/>
              <a:t>NumPy</a:t>
            </a:r>
            <a:r>
              <a:rPr lang="en-US" dirty="0"/>
              <a:t>: For handling and manipulating image arrays.</a:t>
            </a:r>
          </a:p>
          <a:p>
            <a:pPr>
              <a:buFont typeface="+mj-lt"/>
              <a:buAutoNum type="arabicPeriod"/>
            </a:pPr>
            <a:r>
              <a:rPr lang="en-US" b="1" dirty="0"/>
              <a:t>PIL (Pillow)</a:t>
            </a:r>
            <a:r>
              <a:rPr lang="en-US" dirty="0"/>
              <a:t>: For image handling and operations.</a:t>
            </a:r>
          </a:p>
          <a:p>
            <a:pPr>
              <a:buFont typeface="+mj-lt"/>
              <a:buAutoNum type="arabicPeriod"/>
            </a:pPr>
            <a:r>
              <a:rPr lang="en-US" b="1" dirty="0"/>
              <a:t>Cryptography</a:t>
            </a:r>
            <a:r>
              <a:rPr lang="en-US" dirty="0"/>
              <a:t>: For encrypting and securing the hidden messages.</a:t>
            </a:r>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4F5D4E75-0DC4-34AA-F4AE-A447E3110FC6}"/>
              </a:ext>
            </a:extLst>
          </p:cNvPr>
          <p:cNvSpPr>
            <a:spLocks noGrp="1" noChangeArrowheads="1"/>
          </p:cNvSpPr>
          <p:nvPr>
            <p:ph idx="1"/>
          </p:nvPr>
        </p:nvSpPr>
        <p:spPr bwMode="auto">
          <a:xfrm>
            <a:off x="581192" y="2530691"/>
            <a:ext cx="11588429"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Dual-layer Security</a:t>
            </a:r>
            <a:r>
              <a:rPr kumimoji="0" lang="en-US" altLang="en-US" sz="2000" b="0" i="0" u="none" strike="noStrike" cap="none" normalizeH="0" baseline="0" dirty="0">
                <a:ln>
                  <a:noFill/>
                </a:ln>
                <a:solidFill>
                  <a:schemeClr val="tx1"/>
                </a:solidFill>
                <a:effectLst/>
                <a:latin typeface="Arial" panose="020B0604020202020204" pitchFamily="34" charset="0"/>
              </a:rPr>
              <a:t>: Combines encryption with hidden messages for extra protection.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Historical Use</a:t>
            </a:r>
            <a:r>
              <a:rPr kumimoji="0" lang="en-US" altLang="en-US" sz="2000" b="0" i="0" u="none" strike="noStrike" cap="none" normalizeH="0" baseline="0" dirty="0">
                <a:ln>
                  <a:noFill/>
                </a:ln>
                <a:solidFill>
                  <a:schemeClr val="tx1"/>
                </a:solidFill>
                <a:effectLst/>
                <a:latin typeface="Arial" panose="020B0604020202020204" pitchFamily="34" charset="0"/>
              </a:rPr>
              <a:t>: Steganography dates back to ancient times, including use in wartime espionage.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Modern Applications</a:t>
            </a:r>
            <a:r>
              <a:rPr kumimoji="0" lang="en-US" altLang="en-US" sz="2000" b="0" i="0" u="none" strike="noStrike" cap="none" normalizeH="0" baseline="0" dirty="0">
                <a:ln>
                  <a:noFill/>
                </a:ln>
                <a:solidFill>
                  <a:schemeClr val="tx1"/>
                </a:solidFill>
                <a:effectLst/>
                <a:latin typeface="Arial" panose="020B0604020202020204" pitchFamily="34" charset="0"/>
              </a:rPr>
              <a:t>: Used in digital forensics, copyright protection, and more.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Open </a:t>
            </a:r>
            <a:r>
              <a:rPr kumimoji="0" lang="en-US" altLang="en-US" sz="2000" b="1" i="0" u="none" strike="noStrike" cap="none" normalizeH="0" baseline="0" dirty="0">
                <a:ln>
                  <a:noFill/>
                </a:ln>
                <a:solidFill>
                  <a:schemeClr val="tx1"/>
                </a:solidFill>
                <a:effectLst/>
                <a:latin typeface="Arial" panose="020B0604020202020204" pitchFamily="34" charset="0"/>
              </a:rPr>
              <a:t>Source Power</a:t>
            </a:r>
            <a:r>
              <a:rPr kumimoji="0" lang="en-US" altLang="en-US" sz="2000" b="0" i="0" u="none" strike="noStrike" cap="none" normalizeH="0" baseline="0" dirty="0">
                <a:ln>
                  <a:noFill/>
                </a:ln>
                <a:solidFill>
                  <a:schemeClr val="tx1"/>
                </a:solidFill>
                <a:effectLst/>
                <a:latin typeface="Arial" panose="020B0604020202020204" pitchFamily="34" charset="0"/>
              </a:rPr>
              <a:t>: Libraries like </a:t>
            </a:r>
            <a:r>
              <a:rPr kumimoji="0" lang="en-US" altLang="en-US" sz="2000" b="0" i="0" u="none" strike="noStrike" cap="none" normalizeH="0" baseline="0" dirty="0" err="1">
                <a:ln>
                  <a:noFill/>
                </a:ln>
                <a:solidFill>
                  <a:schemeClr val="tx1"/>
                </a:solidFill>
                <a:effectLst/>
                <a:latin typeface="Arial" panose="020B0604020202020204" pitchFamily="34" charset="0"/>
              </a:rPr>
              <a:t>OpenCV</a:t>
            </a:r>
            <a:r>
              <a:rPr kumimoji="0" lang="en-US" altLang="en-US" sz="2000" b="0" i="0" u="none" strike="noStrike" cap="none" normalizeH="0" baseline="0" dirty="0">
                <a:ln>
                  <a:noFill/>
                </a:ln>
                <a:solidFill>
                  <a:schemeClr val="tx1"/>
                </a:solidFill>
                <a:effectLst/>
                <a:latin typeface="Arial" panose="020B0604020202020204" pitchFamily="34" charset="0"/>
              </a:rPr>
              <a:t> make image processing accessible and powerful</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lvl="0" indent="0" defTabSz="914400" eaLnBrk="0" fontAlgn="base" hangingPunct="0">
              <a:lnSpc>
                <a:spcPct val="100000"/>
              </a:lnSpc>
              <a:spcBef>
                <a:spcPct val="0"/>
              </a:spcBef>
              <a:spcAft>
                <a:spcPct val="0"/>
              </a:spcAft>
              <a:buClrTx/>
              <a:buSzTx/>
              <a:buNone/>
            </a:pPr>
            <a:r>
              <a:rPr lang="en-US" altLang="en-US" sz="2000" dirty="0">
                <a:solidFill>
                  <a:prstClr val="black"/>
                </a:solidFill>
                <a:latin typeface="Arial" panose="020B0604020202020204" pitchFamily="34" charset="0"/>
              </a:rPr>
              <a:t>Uses </a:t>
            </a:r>
            <a:r>
              <a:rPr lang="en-US" altLang="en-US" sz="2000" b="1" dirty="0">
                <a:solidFill>
                  <a:prstClr val="black"/>
                </a:solidFill>
                <a:latin typeface="Arial" panose="020B0604020202020204" pitchFamily="34" charset="0"/>
              </a:rPr>
              <a:t>steganography</a:t>
            </a:r>
            <a:r>
              <a:rPr lang="en-US" altLang="en-US" sz="2000" dirty="0">
                <a:solidFill>
                  <a:prstClr val="black"/>
                </a:solidFill>
                <a:latin typeface="Arial" panose="020B0604020202020204" pitchFamily="34" charset="0"/>
              </a:rPr>
              <a:t> to embed a message into an image without noticeable changes.</a:t>
            </a:r>
          </a:p>
          <a:p>
            <a:pPr marL="0" lvl="0" indent="0" defTabSz="914400" eaLnBrk="0" fontAlgn="base" hangingPunct="0">
              <a:lnSpc>
                <a:spcPct val="100000"/>
              </a:lnSpc>
              <a:spcBef>
                <a:spcPct val="0"/>
              </a:spcBef>
              <a:spcAft>
                <a:spcPct val="0"/>
              </a:spcAft>
              <a:buClrTx/>
              <a:buSzTx/>
              <a:buNone/>
            </a:pPr>
            <a:r>
              <a:rPr lang="en-US" altLang="en-US" sz="2000" dirty="0" smtClean="0">
                <a:solidFill>
                  <a:prstClr val="black"/>
                </a:solidFill>
                <a:latin typeface="Arial" panose="020B0604020202020204" pitchFamily="34" charset="0"/>
              </a:rPr>
              <a:t>Lossless </a:t>
            </a:r>
            <a:r>
              <a:rPr lang="en-US" altLang="en-US" sz="2000" dirty="0">
                <a:solidFill>
                  <a:prstClr val="black"/>
                </a:solidFill>
                <a:latin typeface="Arial" panose="020B0604020202020204" pitchFamily="34" charset="0"/>
              </a:rPr>
              <a:t>data hiding using </a:t>
            </a:r>
            <a:r>
              <a:rPr lang="en-US" altLang="en-US" sz="2000" b="1" dirty="0">
                <a:solidFill>
                  <a:prstClr val="black"/>
                </a:solidFill>
                <a:latin typeface="Arial" panose="020B0604020202020204" pitchFamily="34" charset="0"/>
              </a:rPr>
              <a:t>pixel value manipulation</a:t>
            </a:r>
            <a:r>
              <a:rPr lang="en-US" altLang="en-US" sz="2000" dirty="0">
                <a:solidFill>
                  <a:prstClr val="black"/>
                </a:solidFill>
                <a:latin typeface="Arial" panose="020B0604020202020204" pitchFamily="34" charset="0"/>
              </a:rPr>
              <a:t> instead of traditional cryptographic techniques</a:t>
            </a:r>
            <a:r>
              <a:rPr lang="en-US" altLang="en-US" sz="1800" dirty="0">
                <a:solidFill>
                  <a:prstClr val="black"/>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999D0E5C-9238-AF8C-102A-3611DCCC0147}"/>
              </a:ext>
            </a:extLst>
          </p:cNvPr>
          <p:cNvSpPr>
            <a:spLocks noGrp="1" noChangeArrowheads="1"/>
          </p:cNvSpPr>
          <p:nvPr>
            <p:ph idx="1"/>
          </p:nvPr>
        </p:nvSpPr>
        <p:spPr bwMode="auto">
          <a:xfrm>
            <a:off x="581192" y="2900024"/>
            <a:ext cx="959211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Individuals</a:t>
            </a:r>
            <a:r>
              <a:rPr kumimoji="0" lang="en-US" altLang="en-US" sz="1800" b="0" i="0" u="none" strike="noStrike" cap="none" normalizeH="0" baseline="0" dirty="0">
                <a:ln>
                  <a:noFill/>
                </a:ln>
                <a:solidFill>
                  <a:schemeClr val="tx1"/>
                </a:solidFill>
                <a:effectLst/>
                <a:latin typeface="Arial" panose="020B0604020202020204" pitchFamily="34" charset="0"/>
              </a:rPr>
              <a:t>: Seeking privacy for personal communications.</a:t>
            </a:r>
          </a:p>
          <a:p>
            <a:pPr marL="0" lvl="0" indent="0" defTabSz="914400" eaLnBrk="0" fontAlgn="base" hangingPunct="0">
              <a:lnSpc>
                <a:spcPct val="100000"/>
              </a:lnSpc>
              <a:spcBef>
                <a:spcPct val="0"/>
              </a:spcBef>
              <a:spcAft>
                <a:spcPct val="0"/>
              </a:spcAft>
              <a:buClrTx/>
              <a:buSzTx/>
              <a:buFontTx/>
              <a:buChar char="•"/>
            </a:pPr>
            <a:r>
              <a:rPr lang="en-US" altLang="en-US" sz="1800" dirty="0">
                <a:solidFill>
                  <a:schemeClr val="tx1"/>
                </a:solidFill>
                <a:latin typeface="Arial" panose="020B0604020202020204" pitchFamily="34" charset="0"/>
              </a:rPr>
              <a:t>. </a:t>
            </a:r>
            <a:r>
              <a:rPr lang="en-US" altLang="en-US" sz="1800" b="1" dirty="0">
                <a:solidFill>
                  <a:schemeClr val="tx1"/>
                </a:solidFill>
                <a:latin typeface="Arial" panose="020B0604020202020204" pitchFamily="34" charset="0"/>
              </a:rPr>
              <a:t>Cybersecurity Enthusiasts </a:t>
            </a:r>
            <a:r>
              <a:rPr lang="en-US" altLang="en-US" sz="1800" dirty="0">
                <a:solidFill>
                  <a:schemeClr val="tx1"/>
                </a:solidFill>
                <a:latin typeface="Arial" panose="020B0604020202020204" pitchFamily="34" charset="0"/>
              </a:rPr>
              <a:t>– Exploring secure communication techniques.</a:t>
            </a:r>
          </a:p>
          <a:p>
            <a:pPr marL="0" lvl="0" indent="0" defTabSz="914400" eaLnBrk="0" fontAlgn="base" hangingPunct="0">
              <a:lnSpc>
                <a:spcPct val="100000"/>
              </a:lnSpc>
              <a:spcBef>
                <a:spcPct val="0"/>
              </a:spcBef>
              <a:spcAft>
                <a:spcPct val="0"/>
              </a:spcAft>
              <a:buClrTx/>
              <a:buSzTx/>
              <a:buFontTx/>
              <a:buChar char="•"/>
            </a:pPr>
            <a:r>
              <a:rPr lang="en-US" altLang="en-US" sz="1800" b="1" dirty="0">
                <a:solidFill>
                  <a:schemeClr val="tx1"/>
                </a:solidFill>
                <a:latin typeface="Arial" panose="020B0604020202020204" pitchFamily="34" charset="0"/>
              </a:rPr>
              <a:t>Government &amp; Defense </a:t>
            </a:r>
            <a:r>
              <a:rPr lang="en-US" altLang="en-US" sz="1800" dirty="0">
                <a:solidFill>
                  <a:schemeClr val="tx1"/>
                </a:solidFill>
                <a:latin typeface="Arial" panose="020B0604020202020204" pitchFamily="34" charset="0"/>
              </a:rPr>
              <a:t>– Secure message transmission without raising suspicion.</a:t>
            </a:r>
          </a:p>
          <a:p>
            <a:pPr marL="0" lvl="0" indent="0" defTabSz="914400" eaLnBrk="0" fontAlgn="base" hangingPunct="0">
              <a:lnSpc>
                <a:spcPct val="100000"/>
              </a:lnSpc>
              <a:spcBef>
                <a:spcPct val="0"/>
              </a:spcBef>
              <a:spcAft>
                <a:spcPct val="0"/>
              </a:spcAft>
              <a:buClrTx/>
              <a:buSzTx/>
              <a:buFontTx/>
              <a:buChar char="•"/>
            </a:pPr>
            <a:r>
              <a:rPr lang="en-US" altLang="en-US" sz="1800" b="1" dirty="0">
                <a:solidFill>
                  <a:schemeClr val="tx1"/>
                </a:solidFill>
                <a:latin typeface="Arial" panose="020B0604020202020204" pitchFamily="34" charset="0"/>
              </a:rPr>
              <a:t>Journalists &amp; Activists </a:t>
            </a:r>
            <a:r>
              <a:rPr lang="en-US" altLang="en-US" sz="1800" dirty="0">
                <a:solidFill>
                  <a:schemeClr val="tx1"/>
                </a:solidFill>
                <a:latin typeface="Arial" panose="020B0604020202020204" pitchFamily="34" charset="0"/>
              </a:rPr>
              <a:t>– Concealing sensitive information in images to avoid surveillance.</a:t>
            </a:r>
          </a:p>
          <a:p>
            <a:pPr marL="0" lvl="0" indent="0" defTabSz="914400" eaLnBrk="0" fontAlgn="base" hangingPunct="0">
              <a:lnSpc>
                <a:spcPct val="100000"/>
              </a:lnSpc>
              <a:spcBef>
                <a:spcPct val="0"/>
              </a:spcBef>
              <a:spcAft>
                <a:spcPct val="0"/>
              </a:spcAft>
              <a:buClrTx/>
              <a:buSzTx/>
              <a:buFontTx/>
              <a:buChar char="•"/>
            </a:pPr>
            <a:r>
              <a:rPr lang="en-US" altLang="en-US" sz="1800" b="1" dirty="0">
                <a:solidFill>
                  <a:schemeClr val="tx1"/>
                </a:solidFill>
                <a:latin typeface="Arial" panose="020B0604020202020204" pitchFamily="34" charset="0"/>
              </a:rPr>
              <a:t>Software Developers </a:t>
            </a:r>
            <a:r>
              <a:rPr lang="en-US" altLang="en-US" sz="1800" dirty="0">
                <a:solidFill>
                  <a:schemeClr val="tx1"/>
                </a:solidFill>
                <a:latin typeface="Arial" panose="020B0604020202020204" pitchFamily="34" charset="0"/>
              </a:rPr>
              <a:t>– Learning steganography concepts and their applications.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674498" y="590189"/>
            <a:ext cx="11029616" cy="530296"/>
          </a:xfrm>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4556" y="1241783"/>
            <a:ext cx="4462148" cy="4169972"/>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761" y="742595"/>
            <a:ext cx="6173275" cy="495374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765" y="5078432"/>
            <a:ext cx="5364996" cy="168471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demonstrates the effective use of steganography to securely hide and retrieve messages within digital images. By utilizing Python and libraries like OpenCV, NumPy, and PIL, we ensure that sensitive information can be transmitted without detection. This method enhances data privacy and security, making it valuable for personal, corporate, and governmental communications.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smtClean="0"/>
              <a:t>https</a:t>
            </a:r>
            <a:r>
              <a:rPr lang="en-IN" dirty="0"/>
              <a:t>://github.com/Surendrabisht024/Steganography-</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fadb41d3-f9cb-40fb-903c-8cacaba95bb5"/>
    <ds:schemaRef ds:uri="http://schemas.openxmlformats.org/package/2006/metadata/core-properties"/>
    <ds:schemaRef ds:uri="http://schemas.microsoft.com/office/2006/metadata/properties"/>
    <ds:schemaRef ds:uri="http://purl.org/dc/elements/1.1/"/>
    <ds:schemaRef ds:uri="http://schemas.microsoft.com/office/2006/documentManagement/types"/>
    <ds:schemaRef ds:uri="b30265f8-c5e2-4918-b4a1-b977299ca3e2"/>
    <ds:schemaRef ds:uri="http://purl.org/dc/dcmitype/"/>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290</TotalTime>
  <Words>451</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Google Sans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Surendra Singh Bisht</cp:lastModifiedBy>
  <cp:revision>31</cp:revision>
  <dcterms:created xsi:type="dcterms:W3CDTF">2021-05-26T16:50:10Z</dcterms:created>
  <dcterms:modified xsi:type="dcterms:W3CDTF">2025-02-26T10:17:09Z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