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evajeeva95712@gmail.com" initials="" lastIdx="4" clrIdx="0">
    <p:extLst>
      <p:ext uri="{19B8F6BF-5375-455C-9EA6-DF929625EA0E}">
        <p15:presenceInfo xmlns:p15="http://schemas.microsoft.com/office/powerpoint/2012/main" xmlns="" userId="29ed7f666baccf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AppData\Local\Temp\775be50f-6a4c-4d80-b169-a232dcc84ce7_archive_(15)%5b1%5d.zip.ce7\HR%20Data.xlsx%20-%20HR%20dat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AppData\Local\Temp\775be50f-6a4c-4d80-b169-a232dcc84ce7_archive_(15)%5b1%5d.zip.ce7\HR%20Data.xlsx%20-%20HR%20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pivotSource>
    <c:name>[HR Data.xlsx - HR data.csv]Sheet1!PivotTable1</c:name>
    <c:fmtId val="3"/>
  </c:pivotSource>
  <c:chart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Sheet1!$B$1:$B$2</c:f>
              <c:strCache>
                <c:ptCount val="1"/>
                <c:pt idx="0">
                  <c:v>Associates Degree</c:v>
                </c:pt>
              </c:strCache>
            </c:strRef>
          </c:tx>
          <c:cat>
            <c:strRef>
              <c:f>Sheet1!$A$3:$A$12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Sheet1!$B$3:$B$12</c:f>
              <c:numCache>
                <c:formatCode>General</c:formatCode>
                <c:ptCount val="9"/>
                <c:pt idx="0">
                  <c:v>21</c:v>
                </c:pt>
                <c:pt idx="1">
                  <c:v>12</c:v>
                </c:pt>
                <c:pt idx="2">
                  <c:v>57</c:v>
                </c:pt>
                <c:pt idx="3">
                  <c:v>19</c:v>
                </c:pt>
                <c:pt idx="4">
                  <c:v>33</c:v>
                </c:pt>
                <c:pt idx="5">
                  <c:v>13</c:v>
                </c:pt>
                <c:pt idx="6">
                  <c:v>46</c:v>
                </c:pt>
                <c:pt idx="7">
                  <c:v>66</c:v>
                </c:pt>
                <c:pt idx="8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Sheet1!$C$1:$C$2</c:f>
              <c:strCache>
                <c:ptCount val="1"/>
                <c:pt idx="0">
                  <c:v>Bachelor's Degree</c:v>
                </c:pt>
              </c:strCache>
            </c:strRef>
          </c:tx>
          <c:cat>
            <c:strRef>
              <c:f>Sheet1!$A$3:$A$12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Sheet1!$C$3:$C$12</c:f>
              <c:numCache>
                <c:formatCode>General</c:formatCode>
                <c:ptCount val="9"/>
                <c:pt idx="0">
                  <c:v>48</c:v>
                </c:pt>
                <c:pt idx="1">
                  <c:v>22</c:v>
                </c:pt>
                <c:pt idx="2">
                  <c:v>104</c:v>
                </c:pt>
                <c:pt idx="3">
                  <c:v>40</c:v>
                </c:pt>
                <c:pt idx="4">
                  <c:v>54</c:v>
                </c:pt>
                <c:pt idx="5">
                  <c:v>30</c:v>
                </c:pt>
                <c:pt idx="6">
                  <c:v>122</c:v>
                </c:pt>
                <c:pt idx="7">
                  <c:v>120</c:v>
                </c:pt>
                <c:pt idx="8">
                  <c:v>32</c:v>
                </c:pt>
              </c:numCache>
            </c:numRef>
          </c:val>
        </c:ser>
        <c:ser>
          <c:idx val="2"/>
          <c:order val="2"/>
          <c:tx>
            <c:strRef>
              <c:f>Sheet1!$D$1:$D$2</c:f>
              <c:strCache>
                <c:ptCount val="1"/>
                <c:pt idx="0">
                  <c:v>Doctoral Degree</c:v>
                </c:pt>
              </c:strCache>
            </c:strRef>
          </c:tx>
          <c:cat>
            <c:strRef>
              <c:f>Sheet1!$A$3:$A$12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Sheet1!$D$3:$D$12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7</c:v>
                </c:pt>
                <c:pt idx="6">
                  <c:v>8</c:v>
                </c:pt>
                <c:pt idx="7">
                  <c:v>12</c:v>
                </c:pt>
              </c:numCache>
            </c:numRef>
          </c:val>
        </c:ser>
        <c:ser>
          <c:idx val="3"/>
          <c:order val="3"/>
          <c:tx>
            <c:strRef>
              <c:f>Sheet1!$E$1:$E$2</c:f>
              <c:strCache>
                <c:ptCount val="1"/>
                <c:pt idx="0">
                  <c:v>High School</c:v>
                </c:pt>
              </c:strCache>
            </c:strRef>
          </c:tx>
          <c:cat>
            <c:strRef>
              <c:f>Sheet1!$A$3:$A$12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Sheet1!$E$3:$E$12</c:f>
              <c:numCache>
                <c:formatCode>General</c:formatCode>
                <c:ptCount val="9"/>
                <c:pt idx="0">
                  <c:v>15</c:v>
                </c:pt>
                <c:pt idx="1">
                  <c:v>5</c:v>
                </c:pt>
                <c:pt idx="2">
                  <c:v>35</c:v>
                </c:pt>
                <c:pt idx="3">
                  <c:v>9</c:v>
                </c:pt>
                <c:pt idx="4">
                  <c:v>15</c:v>
                </c:pt>
                <c:pt idx="5">
                  <c:v>7</c:v>
                </c:pt>
                <c:pt idx="6">
                  <c:v>37</c:v>
                </c:pt>
                <c:pt idx="7">
                  <c:v>27</c:v>
                </c:pt>
                <c:pt idx="8">
                  <c:v>20</c:v>
                </c:pt>
              </c:numCache>
            </c:numRef>
          </c:val>
        </c:ser>
        <c:ser>
          <c:idx val="4"/>
          <c:order val="4"/>
          <c:tx>
            <c:strRef>
              <c:f>Sheet1!$F$1:$F$2</c:f>
              <c:strCache>
                <c:ptCount val="1"/>
                <c:pt idx="0">
                  <c:v>Master's Degree</c:v>
                </c:pt>
              </c:strCache>
            </c:strRef>
          </c:tx>
          <c:cat>
            <c:strRef>
              <c:f>Sheet1!$A$3:$A$12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Sheet1!$F$3:$F$12</c:f>
              <c:numCache>
                <c:formatCode>General</c:formatCode>
                <c:ptCount val="9"/>
                <c:pt idx="0">
                  <c:v>44</c:v>
                </c:pt>
                <c:pt idx="1">
                  <c:v>10</c:v>
                </c:pt>
                <c:pt idx="2">
                  <c:v>58</c:v>
                </c:pt>
                <c:pt idx="3">
                  <c:v>29</c:v>
                </c:pt>
                <c:pt idx="4">
                  <c:v>38</c:v>
                </c:pt>
                <c:pt idx="5">
                  <c:v>23</c:v>
                </c:pt>
                <c:pt idx="6">
                  <c:v>79</c:v>
                </c:pt>
                <c:pt idx="7">
                  <c:v>101</c:v>
                </c:pt>
                <c:pt idx="8">
                  <c:v>16</c:v>
                </c:pt>
              </c:numCache>
            </c:numRef>
          </c:val>
        </c:ser>
        <c:shape val="cylinder"/>
        <c:axId val="113239168"/>
        <c:axId val="113240704"/>
        <c:axId val="0"/>
      </c:bar3DChart>
      <c:catAx>
        <c:axId val="113239168"/>
        <c:scaling>
          <c:orientation val="minMax"/>
        </c:scaling>
        <c:axPos val="b"/>
        <c:tickLblPos val="nextTo"/>
        <c:crossAx val="113240704"/>
        <c:crosses val="autoZero"/>
        <c:auto val="1"/>
        <c:lblAlgn val="ctr"/>
        <c:lblOffset val="100"/>
      </c:catAx>
      <c:valAx>
        <c:axId val="113240704"/>
        <c:scaling>
          <c:orientation val="minMax"/>
        </c:scaling>
        <c:axPos val="l"/>
        <c:majorGridlines/>
        <c:numFmt formatCode="General" sourceLinked="1"/>
        <c:tickLblPos val="nextTo"/>
        <c:crossAx val="1132391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6.4006634431362813E-2"/>
          <c:y val="0.14162391054183746"/>
          <c:w val="0.70401714566950224"/>
          <c:h val="0.77286220194779909"/>
        </c:manualLayout>
      </c:layout>
      <c:pie3DChart>
        <c:varyColors val="1"/>
        <c:ser>
          <c:idx val="0"/>
          <c:order val="0"/>
          <c:dLbls>
            <c:showPercent val="1"/>
          </c:dLbls>
          <c:cat>
            <c:strRef>
              <c:f>Sheet1!$A$15:$A$19</c:f>
              <c:strCache>
                <c:ptCount val="5"/>
                <c:pt idx="0">
                  <c:v>Associates Degree</c:v>
                </c:pt>
                <c:pt idx="1">
                  <c:v>Bachelor's Degree</c:v>
                </c:pt>
                <c:pt idx="2">
                  <c:v>Doctoral Degree</c:v>
                </c:pt>
                <c:pt idx="3">
                  <c:v>High School</c:v>
                </c:pt>
                <c:pt idx="4">
                  <c:v>Master's Degree</c:v>
                </c:pt>
              </c:strCache>
            </c:strRef>
          </c:cat>
          <c:val>
            <c:numRef>
              <c:f>Sheet1!$B$15:$B$19</c:f>
              <c:numCache>
                <c:formatCode>0.0</c:formatCode>
                <c:ptCount val="5"/>
                <c:pt idx="0">
                  <c:v>19.183673469387756</c:v>
                </c:pt>
                <c:pt idx="1">
                  <c:v>38.911564625850339</c:v>
                </c:pt>
                <c:pt idx="2">
                  <c:v>3.2653061224489797</c:v>
                </c:pt>
                <c:pt idx="3">
                  <c:v>11.564625850340136</c:v>
                </c:pt>
                <c:pt idx="4">
                  <c:v>27.074829931972786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/>
    </c:legend>
    <c:plotVisOnly val="1"/>
  </c:chart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9T21:47:47.213" idx="1">
    <p:pos x="10" y="10"/>
    <p:text>ghg</p:text>
    <p:extLst>
      <p:ext uri="{C676402C-5697-4E1C-873F-D02D1690AC5C}">
        <p15:threadingInfo xmlns:p15="http://schemas.microsoft.com/office/powerpoint/2012/main" xmlns="" timeZoneBias="-330"/>
      </p:ext>
    </p:extLst>
  </p:cm>
  <p:cm authorId="1" dt="2024-08-29T21:55:11.638" idx="3">
    <p:pos x="202" y="202"/>
    <p:text>In today's competitive and rapidly evolving business environment, ensuring that employees possess the necessary qualifications, skills, and competencies is critical for organizational success.</p:text>
    <p:extLst>
      <p:ext uri="{C676402C-5697-4E1C-873F-D02D1690AC5C}">
        <p15:threadingInfo xmlns:p15="http://schemas.microsoft.com/office/powerpoint/2012/main" xmlns="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9T22:16:38.511" idx="4">
    <p:pos x="5616" y="1344"/>
    <p:text>Designing a tailored training program that includes modules on basic, intermediate, and advanced Excel functions, such as data entry, formulas, pivot tables, and data visualization.</p:text>
    <p:extLst>
      <p:ext uri="{C676402C-5697-4E1C-873F-D02D1690AC5C}">
        <p15:threadingInfo xmlns:p15="http://schemas.microsoft.com/office/powerpoint/2012/main" xmlns="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wipe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SURENDRA KUMAR 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NO:2213211036024/unm13212213211036024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US" sz="2400" dirty="0" smtClean="0"/>
              <a:t>B.com(Commerce)</a:t>
            </a:r>
            <a:endParaRPr lang="en-US" sz="2400" dirty="0"/>
          </a:p>
          <a:p>
            <a:r>
              <a:rPr lang="en-US" sz="2400" dirty="0"/>
              <a:t>COLLEGE: Presidency </a:t>
            </a:r>
            <a:r>
              <a:rPr lang="en-US" sz="2400" dirty="0" smtClean="0"/>
              <a:t>College,Chennai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752B71-9735-1E95-3DE2-B2DCFF82C5A0}"/>
              </a:ext>
            </a:extLst>
          </p:cNvPr>
          <p:cNvSpPr txBox="1"/>
          <p:nvPr/>
        </p:nvSpPr>
        <p:spPr>
          <a:xfrm>
            <a:off x="991197" y="1491684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Skills: Technical, soft skills, language proficiency, etc.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Experience: Years in the field, industry-specific experience.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Education: Degrees, certifications, and relevant training.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8230317-97D4-111A-3E9E-DD64D45ABDC9}"/>
              </a:ext>
            </a:extLst>
          </p:cNvPr>
          <p:cNvSpPr txBox="1"/>
          <p:nvPr/>
        </p:nvSpPr>
        <p:spPr>
          <a:xfrm>
            <a:off x="991197" y="3429000"/>
            <a:ext cx="610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Core Qualifications: Essential for all employees.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Role-Specific Qualifications: Tailored to specific job roles.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Developmental Qualifications: Needed for career progression.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930DA3D-4B01-862F-44B4-600E0BCC6223}"/>
              </a:ext>
            </a:extLst>
          </p:cNvPr>
          <p:cNvSpPr txBox="1"/>
          <p:nvPr/>
        </p:nvSpPr>
        <p:spPr>
          <a:xfrm>
            <a:off x="991197" y="5181650"/>
            <a:ext cx="51061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Training Programs: Provide training to fill identified skill gaps.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Mentoring and Coaching: Assign mentors to guide employee development.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852C1E3-FC3E-8CFE-8DB4-EA02DF672249}"/>
              </a:ext>
            </a:extLst>
          </p:cNvPr>
          <p:cNvSpPr txBox="1"/>
          <p:nvPr/>
        </p:nvSpPr>
        <p:spPr>
          <a:xfrm>
            <a:off x="0" y="4705529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Employee Development Plans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2E02718-00BF-7699-085E-17A2893647CB}"/>
              </a:ext>
            </a:extLst>
          </p:cNvPr>
          <p:cNvSpPr txBox="1"/>
          <p:nvPr/>
        </p:nvSpPr>
        <p:spPr>
          <a:xfrm>
            <a:off x="-35858" y="2737341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Create Qualification Categories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C6F871E-7BB5-77D9-A152-3937BEB685AF}"/>
              </a:ext>
            </a:extLst>
          </p:cNvPr>
          <p:cNvSpPr txBox="1"/>
          <p:nvPr/>
        </p:nvSpPr>
        <p:spPr>
          <a:xfrm>
            <a:off x="-22412" y="1068958"/>
            <a:ext cx="6149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Identify Key Qualifications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2" name="Chart 11"/>
          <p:cNvGraphicFramePr/>
          <p:nvPr/>
        </p:nvGraphicFramePr>
        <p:xfrm>
          <a:off x="1238216" y="1214422"/>
          <a:ext cx="7786742" cy="4857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66976" y="6215082"/>
            <a:ext cx="3929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Employee Education Analysis</a:t>
            </a:r>
            <a:endParaRPr lang="en-US" sz="22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023902" y="285728"/>
          <a:ext cx="7929618" cy="5286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9786" y="5786454"/>
            <a:ext cx="3857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Education Percentage Analysis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xmlns="" val="2271939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C208A9-9913-AF70-B092-7772E4E09C6D}"/>
              </a:ext>
            </a:extLst>
          </p:cNvPr>
          <p:cNvSpPr txBox="1"/>
          <p:nvPr/>
        </p:nvSpPr>
        <p:spPr>
          <a:xfrm>
            <a:off x="1214718" y="1524000"/>
            <a:ext cx="973906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Our analysis shows a strong link between higher education levels and employee performance, particularly in roles requiring advanced skills. 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Employees </a:t>
            </a:r>
            <a:r>
              <a:rPr lang="en-US" sz="2000" dirty="0" smtClean="0"/>
              <a:t>with more education tend to innovate and lead more effectively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</a:t>
            </a:r>
            <a:r>
              <a:rPr lang="en-US" sz="2000" dirty="0" smtClean="0"/>
              <a:t>However, there are gaps where additional training could boost productivity and job satisfaction, especially for those with less formal education.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Investing in continuous learning and tailored development programs is essential. Employees who engage in ongoing education are more satisfied and likely to stay with the company, reducing </a:t>
            </a:r>
            <a:r>
              <a:rPr lang="en-US" sz="2000" dirty="0" smtClean="0"/>
              <a:t>turnover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. </a:t>
            </a:r>
            <a:r>
              <a:rPr lang="en-US" sz="2000" dirty="0" smtClean="0"/>
              <a:t>To remain competitive, we should prioritize these educational initiatives to enhance overall performance and adaptability.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spc="5" dirty="0" smtClean="0"/>
              <a:t>PROJECT</a:t>
            </a:r>
            <a:r>
              <a:rPr lang="en-US" spc="-85" dirty="0" smtClean="0"/>
              <a:t> </a:t>
            </a:r>
            <a:r>
              <a:rPr lang="en-US" spc="25" dirty="0" smtClean="0"/>
              <a:t>TITLE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026" y="2071678"/>
            <a:ext cx="92869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Qualification Analysis using Excel</a:t>
            </a:r>
            <a:endParaRPr lang="en-IN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 smtClean="0"/>
              <a:t>A</a:t>
            </a:r>
            <a:r>
              <a:rPr lang="en-US" spc="-5" dirty="0" smtClean="0"/>
              <a:t>G</a:t>
            </a:r>
            <a:r>
              <a:rPr lang="en-US" spc="-35" dirty="0" smtClean="0"/>
              <a:t>E</a:t>
            </a:r>
            <a:r>
              <a:rPr lang="en-US" spc="15" dirty="0" smtClean="0"/>
              <a:t>N</a:t>
            </a:r>
            <a:r>
              <a:rPr lang="en-US" dirty="0" smtClean="0"/>
              <a:t>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95538" y="1571612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Picture1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0825"/>
            <a:ext cx="5572125" cy="40671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708115F-3EC9-D85B-F4B8-D31B87D2DB9A}"/>
              </a:ext>
            </a:extLst>
          </p:cNvPr>
          <p:cNvSpPr txBox="1"/>
          <p:nvPr/>
        </p:nvSpPr>
        <p:spPr>
          <a:xfrm>
            <a:off x="1148044" y="1857375"/>
            <a:ext cx="662435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In today's competitive and rapidly evolving business environment, ensuring that employees possess the necessary qualifications, skills, and competencies is critical for organizational success.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3D0ABB2-C5DA-87D6-6A33-8FCBC86CEDF2}"/>
              </a:ext>
            </a:extLst>
          </p:cNvPr>
          <p:cNvSpPr txBox="1"/>
          <p:nvPr/>
        </p:nvSpPr>
        <p:spPr>
          <a:xfrm>
            <a:off x="990600" y="3495318"/>
            <a:ext cx="799595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This gap between employee qualifications and job demands can lead to decreased productivity, higher turnover rates, and reduced competitive advantage.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By centralizing data, automating assessments, and enabling data-driven decision-making, Excel allows HR teams and managers to efficiently monitor and develop employee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4527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783A482-9302-7D5C-2ED8-509CF9331675}"/>
              </a:ext>
            </a:extLst>
          </p:cNvPr>
          <p:cNvSpPr txBox="1"/>
          <p:nvPr/>
        </p:nvSpPr>
        <p:spPr>
          <a:xfrm>
            <a:off x="990600" y="2209800"/>
            <a:ext cx="79248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Designing a tailored training program that includes modules on basic, intermediate, and advanced Excel functions, such as data entry, formulas, pivot tables, and data visualization.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 Conducting a baseline assessment to identify employees' existing Excel skills and knowledge gaps.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 Assessing the effectiveness of the training through tests, quizzes, or practical assessments, and gathering feedback to refine the program as needed.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2CEE585-81C2-D36A-11F8-B417A7880454}"/>
              </a:ext>
            </a:extLst>
          </p:cNvPr>
          <p:cNvSpPr txBox="1"/>
          <p:nvPr/>
        </p:nvSpPr>
        <p:spPr>
          <a:xfrm>
            <a:off x="874134" y="2239783"/>
            <a:ext cx="84895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HR teams use the information to assess training needs, track employee development, and ensure that staff have the necessary qualifications for their roles.</a:t>
            </a:r>
          </a:p>
          <a:p>
            <a:r>
              <a:rPr lang="en-US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Staff members can refer to the short note to understand the expectations around Excel proficiency, identify areas for self-improvement, and track their own progress. 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These professionals rely on the short note to design, implement, and evaluate training programs aimed at improving employees' Excel skills.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5F7BCC-5B03-D3DF-D065-B3B77C389CC3}"/>
              </a:ext>
            </a:extLst>
          </p:cNvPr>
          <p:cNvSpPr txBox="1"/>
          <p:nvPr/>
        </p:nvSpPr>
        <p:spPr>
          <a:xfrm>
            <a:off x="1952596" y="1571612"/>
            <a:ext cx="8786874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We develop interactive Excel dashboards that provide real-time insights into employee qualifications, helping managers identify gaps and strengths at a glance. </a:t>
            </a:r>
          </a:p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We create a centralized, easily accessible Excel-based database that records all relevant employee qualifications, certifications, and skills. </a:t>
            </a:r>
          </a:p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Excel-based solution streamlines the qualification tracking process, reducing manual errors and saving time for HR teams and managers. </a:t>
            </a:r>
          </a:p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The solution is scalable, allowing it to grow with the organization, and flexible enough to adapt to different industries, roles, and specific qualification requirements.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pic>
        <p:nvPicPr>
          <p:cNvPr id="11" name="Picture 10" descr="Picture2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7734" y="1571612"/>
            <a:ext cx="3478148" cy="419101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03FE5C-21FC-042C-21AF-45D1CF6FDEAD}"/>
              </a:ext>
            </a:extLst>
          </p:cNvPr>
          <p:cNvSpPr txBox="1"/>
          <p:nvPr/>
        </p:nvSpPr>
        <p:spPr>
          <a:xfrm>
            <a:off x="1066800" y="1586858"/>
            <a:ext cx="873162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Information on the specific qualifications or certifications each employee holds, including course names, certification levels, and the date of attainment.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Documentation of any training programs or workshops attended by employees, including dates, topics covered, and outcomes or scores.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Visual cues like color-coding or conditional formatting to quickly identify employees who meet, exceed, or fall below the required qualification standards.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Basic details such as employee ID, name, department, role, and date of hire.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object 2"/>
          <p:cNvGrpSpPr/>
          <p:nvPr/>
        </p:nvGrpSpPr>
        <p:grpSpPr>
          <a:xfrm rot="621297">
            <a:off x="9048685" y="3515604"/>
            <a:ext cx="2971800" cy="3448050"/>
            <a:chOff x="8658225" y="2647950"/>
            <a:chExt cx="3533775" cy="3810000"/>
          </a:xfrm>
        </p:grpSpPr>
        <p:sp>
          <p:nvSpPr>
            <p:cNvPr id="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9654" y="1311866"/>
            <a:ext cx="9358378" cy="554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/>
              <a:t>Interactive Dashboard:</a:t>
            </a:r>
            <a:r>
              <a:rPr lang="en-US" sz="2000" dirty="0" smtClean="0"/>
              <a:t> A dynamic Excel dashboard that updates in real-time, offering easy-to-navigate visuals and instant insights into employee qualifications and gaps.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/>
              <a:t>Automated Reports:</a:t>
            </a:r>
            <a:r>
              <a:rPr lang="en-US" sz="2000" dirty="0" smtClean="0"/>
              <a:t> Automated generation of tailored reports for different departments, highlighting key findings, training needs, and promotion opportunities.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/>
              <a:t>Advanced Analysis Tools:</a:t>
            </a:r>
            <a:r>
              <a:rPr lang="en-US" sz="2000" dirty="0" smtClean="0"/>
              <a:t> Use of advanced Excel functions like Power Query and Power Pivot for deeper insights, enabling predictive analysis and scenario planning.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/>
              <a:t>User-Friendly Interface:</a:t>
            </a:r>
            <a:r>
              <a:rPr lang="en-US" sz="2000" dirty="0" smtClean="0"/>
              <a:t> An intuitive interface allowing HR teams to filter, sort, and explore data effortlessly, making complex analysis accessible to all users.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797</Words>
  <Application>Microsoft Office PowerPoint</Application>
  <PresentationFormat>Custom</PresentationFormat>
  <Paragraphs>86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Slide 12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29</cp:revision>
  <dcterms:created xsi:type="dcterms:W3CDTF">2024-03-29T15:07:22Z</dcterms:created>
  <dcterms:modified xsi:type="dcterms:W3CDTF">2024-08-31T05:44:03Z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