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7176-3292-4DD6-AFBC-5C37EE3D161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832D-CE4E-4DE3-88E1-CA3F51C63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1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endranGithub/Gen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505" y="260355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38777" y="241881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0699" y="3536393"/>
            <a:ext cx="1135859" cy="10572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419600" y="3205221"/>
            <a:ext cx="495300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dirty="0">
                <a:latin typeface="Bahnschrift" panose="020B0502040204020203" pitchFamily="34" charset="0"/>
                <a:cs typeface="Trebuchet MS"/>
              </a:rPr>
              <a:t>Student</a:t>
            </a:r>
            <a:r>
              <a:rPr sz="2800" spc="-114" dirty="0">
                <a:latin typeface="Bahnschrift" panose="020B0502040204020203" pitchFamily="34" charset="0"/>
                <a:cs typeface="Trebuchet MS"/>
              </a:rPr>
              <a:t> </a:t>
            </a:r>
            <a:r>
              <a:rPr sz="2800" spc="-20" dirty="0">
                <a:latin typeface="Bahnschrift" panose="020B0502040204020203" pitchFamily="34" charset="0"/>
                <a:cs typeface="Trebuchet MS"/>
              </a:rPr>
              <a:t>Name</a:t>
            </a:r>
            <a:r>
              <a:rPr lang="en-US" sz="2800" spc="-20" dirty="0">
                <a:latin typeface="Bahnschrift" panose="020B0502040204020203" pitchFamily="34" charset="0"/>
                <a:cs typeface="Trebuchet MS"/>
              </a:rPr>
              <a:t>: </a:t>
            </a:r>
            <a:r>
              <a:rPr lang="en-US" sz="2800" spc="-20" dirty="0" err="1">
                <a:latin typeface="Bahnschrift" panose="020B0502040204020203" pitchFamily="34" charset="0"/>
                <a:cs typeface="Trebuchet MS"/>
              </a:rPr>
              <a:t>Surendran</a:t>
            </a:r>
            <a:r>
              <a:rPr lang="en-US" sz="2800" spc="-20" dirty="0">
                <a:latin typeface="Bahnschrift" panose="020B0502040204020203" pitchFamily="34" charset="0"/>
                <a:cs typeface="Trebuchet MS"/>
              </a:rPr>
              <a:t> B R</a:t>
            </a:r>
            <a:endParaRPr sz="2800" dirty="0">
              <a:latin typeface="Bahnschrift" panose="020B0502040204020203" pitchFamily="34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B8E19-8127-060F-65DF-9FCBF8558831}"/>
              </a:ext>
            </a:extLst>
          </p:cNvPr>
          <p:cNvSpPr txBox="1"/>
          <p:nvPr/>
        </p:nvSpPr>
        <p:spPr>
          <a:xfrm>
            <a:off x="1755211" y="714608"/>
            <a:ext cx="6557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Cancer Text Insight: Deep Learning for Biomedical Document Classification Using CNN and LSTM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21A64-309B-F50A-DA51-6FA6F0B83516}"/>
              </a:ext>
            </a:extLst>
          </p:cNvPr>
          <p:cNvSpPr txBox="1"/>
          <p:nvPr/>
        </p:nvSpPr>
        <p:spPr>
          <a:xfrm>
            <a:off x="3124200" y="4342075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Register Number: 813821104104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Department: Computer Science and Engineering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College: </a:t>
            </a:r>
            <a:r>
              <a:rPr lang="en-US" sz="2000" dirty="0" err="1">
                <a:latin typeface="Bahnschrift" panose="020B0502040204020203" pitchFamily="34" charset="0"/>
              </a:rPr>
              <a:t>Saranathan</a:t>
            </a:r>
            <a:r>
              <a:rPr lang="en-US" sz="2000" dirty="0">
                <a:latin typeface="Bahnschrift" panose="020B0502040204020203" pitchFamily="34" charset="0"/>
              </a:rPr>
              <a:t> College of Engineering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Email Id: prasannarajan2107@gmail.com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1318" y="574243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331" y="2085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8518" y="614119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532448"/>
            <a:ext cx="97643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4000" spc="-60" dirty="0">
                <a:latin typeface="Bahnschrift" panose="020B0502040204020203" pitchFamily="34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CE6875-3784-2712-579C-DC2F78FFA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"/>
          <a:stretch/>
        </p:blipFill>
        <p:spPr>
          <a:xfrm>
            <a:off x="824612" y="1815849"/>
            <a:ext cx="3823588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EE8E85-BF11-1A1C-68E6-0D7D5409E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91" y="4479422"/>
            <a:ext cx="4724400" cy="2076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D675EB-DDA4-1E7E-0DA5-27538B0C88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4" t="740"/>
          <a:stretch/>
        </p:blipFill>
        <p:spPr>
          <a:xfrm>
            <a:off x="5715000" y="1836169"/>
            <a:ext cx="3823588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A3A4D7-9BE1-84C8-FB8B-0D64581D3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924" y="4519846"/>
            <a:ext cx="4724401" cy="19961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DFDE31-870F-1485-599F-CE8B5869D6B5}"/>
              </a:ext>
            </a:extLst>
          </p:cNvPr>
          <p:cNvSpPr txBox="1"/>
          <p:nvPr/>
        </p:nvSpPr>
        <p:spPr>
          <a:xfrm>
            <a:off x="990600" y="133393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Accuracy for CNN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6514B-697D-933F-AED0-0F4AD3CF31BF}"/>
              </a:ext>
            </a:extLst>
          </p:cNvPr>
          <p:cNvSpPr txBox="1"/>
          <p:nvPr/>
        </p:nvSpPr>
        <p:spPr>
          <a:xfrm>
            <a:off x="5730240" y="1298762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Accuracy for LSTM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1318" y="574243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331" y="2085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8518" y="614119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532448"/>
            <a:ext cx="97643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4000" spc="-60" dirty="0">
                <a:latin typeface="Bahnschrift" panose="020B0502040204020203" pitchFamily="34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842009" y="6154530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8745E-A98E-0F4B-B83A-97444A6AC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6"/>
          <a:stretch/>
        </p:blipFill>
        <p:spPr>
          <a:xfrm>
            <a:off x="652779" y="1866068"/>
            <a:ext cx="4038600" cy="3541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9D2705-C327-F9FD-EFF5-1F4ED07D2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943352"/>
            <a:ext cx="4376936" cy="34639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44883C-9E44-63E2-93D1-98ECA2ED6334}"/>
              </a:ext>
            </a:extLst>
          </p:cNvPr>
          <p:cNvSpPr txBox="1"/>
          <p:nvPr/>
        </p:nvSpPr>
        <p:spPr>
          <a:xfrm>
            <a:off x="838200" y="138591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Confusion Matrix for CNN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786D0-0B51-636E-94DB-A300E195374B}"/>
              </a:ext>
            </a:extLst>
          </p:cNvPr>
          <p:cNvSpPr txBox="1"/>
          <p:nvPr/>
        </p:nvSpPr>
        <p:spPr>
          <a:xfrm>
            <a:off x="5410200" y="138591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Confusion Matrix for LSTM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2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34739" y="57707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675" y="3849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75912" y="622790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0629" y="190500"/>
            <a:ext cx="8734334" cy="198099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2800" dirty="0">
                <a:latin typeface="Bahnschrift" panose="020B0502040204020203" pitchFamily="34" charset="0"/>
              </a:rPr>
              <a:t>Cancer Text Insight: Deep Learning for Biomedical Document Classification Using CNN and LSTM</a:t>
            </a:r>
            <a:br>
              <a:rPr lang="en-IN" sz="4400" dirty="0">
                <a:latin typeface="Bahnschrift" panose="020B0502040204020203" pitchFamily="34" charset="0"/>
              </a:rPr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CDD70B-5F5A-28C7-8E71-A4A56F6188AB}"/>
              </a:ext>
            </a:extLst>
          </p:cNvPr>
          <p:cNvSpPr txBox="1"/>
          <p:nvPr/>
        </p:nvSpPr>
        <p:spPr>
          <a:xfrm>
            <a:off x="1069242" y="2521428"/>
            <a:ext cx="79625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This project develops a deep learning model for biomedical cancer classification. It combines CNNs for image analysis and LSTMs for potentially analyzing medical history data. </a:t>
            </a:r>
          </a:p>
          <a:p>
            <a:pPr marL="342900" indent="-342900" algn="just">
              <a:buAutoNum type="arabicPeriod"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Targeting doctors and researchers, the goal is to improve accuracy and enable earlier detection, potentially reducing reliance on traditional methods.  </a:t>
            </a:r>
          </a:p>
          <a:p>
            <a:pPr marL="342900" indent="-342900" algn="just">
              <a:buAutoNum type="arabicPeriod"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The unique combination of CNNs and LSTMs allows for a more comprehensive analysis, potentially leading to a more robust cancer detection tool.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7FFB9-CEBC-209B-A5B6-9A6218D57F44}"/>
              </a:ext>
            </a:extLst>
          </p:cNvPr>
          <p:cNvSpPr txBox="1"/>
          <p:nvPr/>
        </p:nvSpPr>
        <p:spPr>
          <a:xfrm>
            <a:off x="971550" y="187115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Description: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4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8954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Bahnschrift" panose="020B0502040204020203" pitchFamily="34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31E6C-B46C-CD1E-943C-37F8853E3387}"/>
              </a:ext>
            </a:extLst>
          </p:cNvPr>
          <p:cNvSpPr txBox="1"/>
          <p:nvPr/>
        </p:nvSpPr>
        <p:spPr>
          <a:xfrm>
            <a:off x="1084880" y="1147346"/>
            <a:ext cx="75098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Project Title: “Cancer Text Insight: Deep Learning for Biomedical Document Classification”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     A Convolutional Neural Network (CNN) and 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     Long Short-Term Memory (LSTM)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Outline: </a:t>
            </a:r>
          </a:p>
          <a:p>
            <a:pPr lvl="1"/>
            <a:r>
              <a:rPr lang="en-US" sz="2400" dirty="0">
                <a:latin typeface="Bahnschrift" panose="020B0502040204020203" pitchFamily="34" charset="0"/>
              </a:rPr>
              <a:t>	      Problem Statement</a:t>
            </a:r>
          </a:p>
          <a:p>
            <a:pPr lvl="4"/>
            <a:r>
              <a:rPr lang="en-US" sz="2400" dirty="0">
                <a:latin typeface="Bahnschrift" panose="020B0502040204020203" pitchFamily="34" charset="0"/>
              </a:rPr>
              <a:t>	      Project Overview</a:t>
            </a:r>
          </a:p>
          <a:p>
            <a:pPr lvl="4"/>
            <a:r>
              <a:rPr lang="en-US" sz="2400" dirty="0">
                <a:latin typeface="Bahnschrift" panose="020B0502040204020203" pitchFamily="34" charset="0"/>
              </a:rPr>
              <a:t>	      Target Audience </a:t>
            </a:r>
          </a:p>
          <a:p>
            <a:pPr lvl="4"/>
            <a:r>
              <a:rPr lang="en-US" sz="2400" dirty="0">
                <a:latin typeface="Bahnschrift" panose="020B0502040204020203" pitchFamily="34" charset="0"/>
              </a:rPr>
              <a:t>	      Proposed Solution &amp; Value Proposition 	   	      Model Uniqueness </a:t>
            </a:r>
          </a:p>
          <a:p>
            <a:pPr lvl="4"/>
            <a:r>
              <a:rPr lang="en-US" sz="2400" dirty="0">
                <a:latin typeface="Bahnschrift" panose="020B0502040204020203" pitchFamily="34" charset="0"/>
              </a:rPr>
              <a:t>	      Methodology </a:t>
            </a:r>
          </a:p>
          <a:p>
            <a:pPr lvl="4"/>
            <a:r>
              <a:rPr lang="en-US" sz="2400" dirty="0">
                <a:latin typeface="Bahnschrift" panose="020B0502040204020203" pitchFamily="34" charset="0"/>
              </a:rPr>
              <a:t>	      Results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72700" y="4307145"/>
            <a:ext cx="1905000" cy="2466515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29995" y="2512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10" dirty="0">
                <a:latin typeface="Bahnschrift" panose="020B0502040204020203" pitchFamily="34" charset="0"/>
              </a:rPr>
              <a:t>PROBLEM</a:t>
            </a:r>
            <a:r>
              <a:rPr lang="en-US" sz="4000" spc="-10" dirty="0">
                <a:latin typeface="Bahnschrift" panose="020B0502040204020203" pitchFamily="34" charset="0"/>
              </a:rPr>
              <a:t> </a:t>
            </a:r>
            <a:r>
              <a:rPr sz="4000" spc="-75" dirty="0">
                <a:latin typeface="Bahnschrift" panose="020B0502040204020203" pitchFamily="34" charset="0"/>
              </a:rPr>
              <a:t>STATEMENT</a:t>
            </a:r>
            <a:endParaRPr sz="4000" dirty="0">
              <a:latin typeface="Bahnschrift" panose="020B0502040204020203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AC936-3FF5-4E6E-F018-268E3F959672}"/>
              </a:ext>
            </a:extLst>
          </p:cNvPr>
          <p:cNvSpPr txBox="1"/>
          <p:nvPr/>
        </p:nvSpPr>
        <p:spPr>
          <a:xfrm>
            <a:off x="1066800" y="17526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Global health concern: High prevalence of cancer and mortality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Early detection is crucial for successful treatment and improved patient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Limitations of traditional diagnostic methods: Time-consuming, subjective, prone to errors (misdiagnosis).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3962401"/>
            <a:ext cx="2514600" cy="2702706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1316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600" spc="-10" dirty="0">
                <a:latin typeface="Bahnschrift" panose="020B0502040204020203" pitchFamily="34" charset="0"/>
              </a:rPr>
              <a:t>PROJECT</a:t>
            </a:r>
            <a:r>
              <a:rPr lang="en-US" sz="3600" spc="-10" dirty="0">
                <a:latin typeface="Bahnschrift" panose="020B0502040204020203" pitchFamily="34" charset="0"/>
              </a:rPr>
              <a:t> </a:t>
            </a:r>
            <a:r>
              <a:rPr sz="3600" spc="-10" dirty="0">
                <a:latin typeface="Bahnschrift" panose="020B0502040204020203" pitchFamily="34" charset="0"/>
              </a:rPr>
              <a:t>OVERVIEW</a:t>
            </a:r>
            <a:endParaRPr sz="3600" dirty="0">
              <a:latin typeface="Bahnschrift" panose="020B0502040204020203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16430-D52D-DE8A-7A0F-8677D524D8A9}"/>
              </a:ext>
            </a:extLst>
          </p:cNvPr>
          <p:cNvSpPr txBox="1"/>
          <p:nvPr/>
        </p:nvSpPr>
        <p:spPr>
          <a:xfrm>
            <a:off x="990600" y="19050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Development of a deep learning model for cancer detection utilizing CNNs and LSTMs.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CNNs: Expertise in feature extraction from medical images (X-rays, mammograms).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LSTMs: Capability of handling sequential data (potentially analyzing patient medical history or time-series data).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0" y="58443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840" y="2235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4800" y="62341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4351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atin typeface="Bahnschrift" panose="020B0502040204020203" pitchFamily="34" charset="0"/>
              </a:rPr>
              <a:t>END</a:t>
            </a:r>
            <a:r>
              <a:rPr sz="4000" spc="-70" dirty="0">
                <a:latin typeface="Bahnschrift" panose="020B0502040204020203" pitchFamily="34" charset="0"/>
              </a:rPr>
              <a:t> </a:t>
            </a:r>
            <a:r>
              <a:rPr sz="4000" spc="-10" dirty="0">
                <a:latin typeface="Bahnschrift" panose="020B0502040204020203" pitchFamily="34" charset="0"/>
              </a:rPr>
              <a:t>USERS?</a:t>
            </a:r>
            <a:endParaRPr sz="4000" dirty="0">
              <a:latin typeface="Bahnschrift" panose="020B0502040204020203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625A3-0292-70A2-3068-55275AB0CE4E}"/>
              </a:ext>
            </a:extLst>
          </p:cNvPr>
          <p:cNvSpPr txBox="1"/>
          <p:nvPr/>
        </p:nvSpPr>
        <p:spPr>
          <a:xfrm>
            <a:off x="990600" y="1752600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Primary Audience: Medical professionals - Radiologists and Oncologists (diagnosis &amp; treatment planning).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Secondary Audience: Medical researchers (further research) and deep learning developers (model improvement).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5606" y="5619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832" y="2235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3915" y="607695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357" y="3600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10" dirty="0">
                <a:latin typeface="Bahnschrift" panose="020B0502040204020203" pitchFamily="34" charset="0"/>
              </a:rPr>
              <a:t> </a:t>
            </a:r>
            <a:r>
              <a:rPr sz="3600" spc="-10" dirty="0">
                <a:latin typeface="Bahnschrift" panose="020B0502040204020203" pitchFamily="34" charset="0"/>
              </a:rPr>
              <a:t>SOLUTION</a:t>
            </a:r>
            <a:r>
              <a:rPr sz="3600" spc="-345" dirty="0">
                <a:latin typeface="Bahnschrift" panose="020B0502040204020203" pitchFamily="34" charset="0"/>
              </a:rPr>
              <a:t> </a:t>
            </a:r>
            <a:r>
              <a:rPr sz="3600" dirty="0">
                <a:latin typeface="Bahnschrift" panose="020B0502040204020203" pitchFamily="34" charset="0"/>
              </a:rPr>
              <a:t>AND</a:t>
            </a:r>
            <a:r>
              <a:rPr sz="3600" spc="-20" dirty="0">
                <a:latin typeface="Bahnschrift" panose="020B0502040204020203" pitchFamily="34" charset="0"/>
              </a:rPr>
              <a:t> </a:t>
            </a:r>
            <a:r>
              <a:rPr sz="3600" dirty="0">
                <a:latin typeface="Bahnschrift" panose="020B0502040204020203" pitchFamily="34" charset="0"/>
              </a:rPr>
              <a:t>ITS </a:t>
            </a:r>
            <a:r>
              <a:rPr sz="3600" spc="-20" dirty="0">
                <a:latin typeface="Bahnschrift" panose="020B0502040204020203" pitchFamily="34" charset="0"/>
              </a:rPr>
              <a:t>VALUE</a:t>
            </a:r>
            <a:r>
              <a:rPr sz="3600" spc="-120" dirty="0">
                <a:latin typeface="Bahnschrift" panose="020B0502040204020203" pitchFamily="34" charset="0"/>
              </a:rPr>
              <a:t> </a:t>
            </a:r>
            <a:r>
              <a:rPr sz="3600" spc="-10" dirty="0">
                <a:latin typeface="Bahnschrift" panose="020B0502040204020203" pitchFamily="34" charset="0"/>
              </a:rPr>
              <a:t>PROPOSITION</a:t>
            </a:r>
            <a:endParaRPr sz="3600" dirty="0">
              <a:latin typeface="Bahnschrift" panose="020B0502040204020203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5AAFA-F803-573C-BA9B-BF484439D142}"/>
              </a:ext>
            </a:extLst>
          </p:cNvPr>
          <p:cNvSpPr txBox="1"/>
          <p:nvPr/>
        </p:nvSpPr>
        <p:spPr>
          <a:xfrm>
            <a:off x="676275" y="1981200"/>
            <a:ext cx="8086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Proposed Solution: A deep learning architecture combining CNNs for feature extraction and LSTMs for sequential data analysis.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Value Proposition:   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	Enhanced accuracy and early detection of cancer.    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	Reduced time and cost associated with traditional diagnostic procedures.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pPr lvl="3"/>
            <a:r>
              <a:rPr lang="en-US" sz="2000" dirty="0">
                <a:latin typeface="Bahnschrift" panose="020B0502040204020203" pitchFamily="34" charset="0"/>
              </a:rPr>
              <a:t>	Potential for personalized medicine approaches based on individual patient data analysis.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40668" y="56673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002" y="385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7868" y="60340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0435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000" dirty="0">
                <a:latin typeface="Bahnschrift" panose="020B0502040204020203" pitchFamily="34" charset="0"/>
              </a:rPr>
              <a:t>UNIQUENESS </a:t>
            </a:r>
            <a:endParaRPr sz="4000" dirty="0">
              <a:latin typeface="Bahnschrift" panose="020B0502040204020203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0A12E-41BB-E64D-1780-7BE02B6A9EEA}"/>
              </a:ext>
            </a:extLst>
          </p:cNvPr>
          <p:cNvSpPr txBox="1"/>
          <p:nvPr/>
        </p:nvSpPr>
        <p:spPr>
          <a:xfrm>
            <a:off x="1143000" y="190500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Uniqueness: Integration of CNNs and LSTMs for a comprehensive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Capability to analyze both medical images and a patient's medical history (potentially time-series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This holistic approach has the potential to lead to a more robust and accurate cancer detection tool.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97818" y="55292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5018" y="59864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143000" y="762000"/>
            <a:ext cx="33045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Bahnschrift" panose="020B0502040204020203" pitchFamily="34" charset="0"/>
              </a:rPr>
              <a:t>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BC4FF-B628-1E7A-6DF3-2B8671BDFC3D}"/>
              </a:ext>
            </a:extLst>
          </p:cNvPr>
          <p:cNvSpPr txBox="1"/>
          <p:nvPr/>
        </p:nvSpPr>
        <p:spPr>
          <a:xfrm>
            <a:off x="1676400" y="1828800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" panose="020B0502040204020203" pitchFamily="34" charset="0"/>
              </a:rPr>
              <a:t>Deep Learning Approach:   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	Combines CNNs for image feature extraction (X-rays, mammograms) and LSTMs for potential medical history analysis.</a:t>
            </a:r>
          </a:p>
          <a:p>
            <a:endParaRPr lang="en-IN" sz="2400" dirty="0">
              <a:latin typeface="Bahnschrift" panose="020B0502040204020203" pitchFamily="34" charset="0"/>
            </a:endParaRPr>
          </a:p>
          <a:p>
            <a:r>
              <a:rPr lang="en-IN" sz="2400" dirty="0">
                <a:latin typeface="Bahnschrift" panose="020B0502040204020203" pitchFamily="34" charset="0"/>
              </a:rPr>
              <a:t> Training:  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	Leverages </a:t>
            </a:r>
            <a:r>
              <a:rPr lang="en-IN" sz="2400" dirty="0" err="1">
                <a:latin typeface="Bahnschrift" panose="020B0502040204020203" pitchFamily="34" charset="0"/>
              </a:rPr>
              <a:t>labeled</a:t>
            </a:r>
            <a:r>
              <a:rPr lang="en-IN" sz="2400" dirty="0">
                <a:latin typeface="Bahnschrift" panose="020B0502040204020203" pitchFamily="34" charset="0"/>
              </a:rPr>
              <a:t> data (images with diagnoses) to train the model.</a:t>
            </a:r>
          </a:p>
          <a:p>
            <a:endParaRPr lang="en-IN" sz="2400" dirty="0">
              <a:latin typeface="Bahnschrift" panose="020B0502040204020203" pitchFamily="34" charset="0"/>
            </a:endParaRPr>
          </a:p>
          <a:p>
            <a:r>
              <a:rPr lang="en-IN" sz="2400" dirty="0">
                <a:latin typeface="Bahnschrift" panose="020B0502040204020203" pitchFamily="34" charset="0"/>
              </a:rPr>
              <a:t>Evaluation:    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	Performance assessed on separate testing data using accuracy, precision, 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521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Trebuchet MS</vt:lpstr>
      <vt:lpstr>Office Theme</vt:lpstr>
      <vt:lpstr>PowerPoint Presentation</vt:lpstr>
      <vt:lpstr>Cancer Text Insight: Deep Learning for Biomedical Document Classification Using CNN and LSTM </vt:lpstr>
      <vt:lpstr>AGENDA</vt:lpstr>
      <vt:lpstr>PROBLEM STATEMENT</vt:lpstr>
      <vt:lpstr>PROJECT OVERVIEW</vt:lpstr>
      <vt:lpstr>END USERS?</vt:lpstr>
      <vt:lpstr> SOLUTION AND ITS VALUE PROPOSITION</vt:lpstr>
      <vt:lpstr>UNIQUENESS </vt:lpstr>
      <vt:lpstr>MODELLING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Surendran</dc:creator>
  <cp:lastModifiedBy>Surendran prasanna</cp:lastModifiedBy>
  <cp:revision>2</cp:revision>
  <dcterms:created xsi:type="dcterms:W3CDTF">2024-04-04T13:13:49Z</dcterms:created>
  <dcterms:modified xsi:type="dcterms:W3CDTF">2024-04-05T10:27:54Z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