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58" r:id="rId4"/>
    <p:sldId id="280" r:id="rId5"/>
    <p:sldId id="281" r:id="rId6"/>
    <p:sldId id="270" r:id="rId7"/>
    <p:sldId id="261" r:id="rId8"/>
    <p:sldId id="282" r:id="rId9"/>
    <p:sldId id="283" r:id="rId10"/>
    <p:sldId id="284" r:id="rId11"/>
    <p:sldId id="285" r:id="rId12"/>
    <p:sldId id="286" r:id="rId13"/>
    <p:sldId id="266" r:id="rId14"/>
    <p:sldId id="273" r:id="rId15"/>
    <p:sldId id="265" r:id="rId16"/>
    <p:sldId id="287" r:id="rId17"/>
    <p:sldId id="288" r:id="rId18"/>
    <p:sldId id="289" r:id="rId19"/>
    <p:sldId id="290" r:id="rId20"/>
    <p:sldId id="291" r:id="rId21"/>
    <p:sldId id="292" r:id="rId22"/>
    <p:sldId id="276" r:id="rId23"/>
    <p:sldId id="29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77" d="100"/>
          <a:sy n="77" d="100"/>
        </p:scale>
        <p:origin x="66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3/23/2024</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3/23/2024</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3/23/2024</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55220CD-AFA7-4BF0-A678-BBDB0525C165}"/>
              </a:ext>
            </a:extLst>
          </p:cNvPr>
          <p:cNvSpPr txBox="1"/>
          <p:nvPr/>
        </p:nvSpPr>
        <p:spPr>
          <a:xfrm>
            <a:off x="3740707" y="1134488"/>
            <a:ext cx="4710585" cy="400110"/>
          </a:xfrm>
          <a:prstGeom prst="rect">
            <a:avLst/>
          </a:prstGeom>
          <a:noFill/>
        </p:spPr>
        <p:txBody>
          <a:bodyPr wrap="none" rtlCol="0">
            <a:spAutoFit/>
          </a:bodyPr>
          <a:lstStyle/>
          <a:p>
            <a:r>
              <a:rPr lang="en-US" sz="2000" b="1" dirty="0">
                <a:solidFill>
                  <a:srgbClr val="00B0F0"/>
                </a:solidFill>
                <a:latin typeface="Cambria" panose="02040503050406030204" pitchFamily="18" charset="0"/>
                <a:ea typeface="Cambria" panose="02040503050406030204" pitchFamily="18" charset="0"/>
              </a:rPr>
              <a:t>VYSYA COLLEGE OF ARTS AND SCIENCE</a:t>
            </a:r>
          </a:p>
        </p:txBody>
      </p:sp>
      <p:sp>
        <p:nvSpPr>
          <p:cNvPr id="17" name="TextBox 16">
            <a:extLst>
              <a:ext uri="{FF2B5EF4-FFF2-40B4-BE49-F238E27FC236}">
                <a16:creationId xmlns:a16="http://schemas.microsoft.com/office/drawing/2014/main" id="{D0E2A4F8-2769-493A-B3CA-17A3F0544D2B}"/>
              </a:ext>
            </a:extLst>
          </p:cNvPr>
          <p:cNvSpPr txBox="1"/>
          <p:nvPr/>
        </p:nvSpPr>
        <p:spPr>
          <a:xfrm>
            <a:off x="1788705" y="2690391"/>
            <a:ext cx="8393121" cy="669542"/>
          </a:xfrm>
          <a:prstGeom prst="rect">
            <a:avLst/>
          </a:prstGeom>
          <a:noFill/>
        </p:spPr>
        <p:txBody>
          <a:bodyPr wrap="square">
            <a:spAutoFit/>
          </a:bodyPr>
          <a:lstStyle/>
          <a:p>
            <a:pPr marL="457200" marR="19050" algn="ctr">
              <a:lnSpc>
                <a:spcPct val="150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DYNAMIC SEATING ALLOCATION SYSTEM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image1.jpeg">
            <a:extLst>
              <a:ext uri="{FF2B5EF4-FFF2-40B4-BE49-F238E27FC236}">
                <a16:creationId xmlns:a16="http://schemas.microsoft.com/office/drawing/2014/main" id="{E11EAE57-AFEE-44F0-B33D-D8A2955A51E8}"/>
              </a:ext>
            </a:extLst>
          </p:cNvPr>
          <p:cNvPicPr/>
          <p:nvPr/>
        </p:nvPicPr>
        <p:blipFill>
          <a:blip r:embed="rId2" cstate="print"/>
          <a:stretch>
            <a:fillRect/>
          </a:stretch>
        </p:blipFill>
        <p:spPr>
          <a:xfrm>
            <a:off x="5453072" y="42639"/>
            <a:ext cx="1064389" cy="997611"/>
          </a:xfrm>
          <a:prstGeom prst="rect">
            <a:avLst/>
          </a:prstGeom>
        </p:spPr>
      </p:pic>
      <p:sp>
        <p:nvSpPr>
          <p:cNvPr id="27" name="TextBox 26">
            <a:extLst>
              <a:ext uri="{FF2B5EF4-FFF2-40B4-BE49-F238E27FC236}">
                <a16:creationId xmlns:a16="http://schemas.microsoft.com/office/drawing/2014/main" id="{A92E9271-D1ED-46DE-8A64-3EB250B36513}"/>
              </a:ext>
            </a:extLst>
          </p:cNvPr>
          <p:cNvSpPr txBox="1"/>
          <p:nvPr/>
        </p:nvSpPr>
        <p:spPr>
          <a:xfrm>
            <a:off x="3467137" y="1534598"/>
            <a:ext cx="4518766" cy="625812"/>
          </a:xfrm>
          <a:prstGeom prst="rect">
            <a:avLst/>
          </a:prstGeom>
          <a:noFill/>
        </p:spPr>
        <p:txBody>
          <a:bodyPr wrap="square">
            <a:spAutoFit/>
          </a:bodyPr>
          <a:lstStyle/>
          <a:p>
            <a:pPr marL="457200" marR="1905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(AFFILIATED TO PERIYAR UNIVERSITY)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19050" algn="ctr">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SALEM – 636 103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99F3C422-AB90-44D9-9162-97CDC3B280F7}"/>
              </a:ext>
            </a:extLst>
          </p:cNvPr>
          <p:cNvSpPr txBox="1"/>
          <p:nvPr/>
        </p:nvSpPr>
        <p:spPr>
          <a:xfrm>
            <a:off x="2707192" y="2291668"/>
            <a:ext cx="5997880" cy="338554"/>
          </a:xfrm>
          <a:prstGeom prst="rect">
            <a:avLst/>
          </a:prstGeom>
          <a:noFill/>
        </p:spPr>
        <p:txBody>
          <a:bodyPr wrap="square">
            <a:spAutoFit/>
          </a:bodyPr>
          <a:lstStyle/>
          <a:p>
            <a:pPr marL="457200" marR="19050" algn="ctr">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MINI PROJECT </a:t>
            </a:r>
          </a:p>
        </p:txBody>
      </p:sp>
      <p:sp>
        <p:nvSpPr>
          <p:cNvPr id="33" name="TextBox 32">
            <a:extLst>
              <a:ext uri="{FF2B5EF4-FFF2-40B4-BE49-F238E27FC236}">
                <a16:creationId xmlns:a16="http://schemas.microsoft.com/office/drawing/2014/main" id="{C700D616-5363-4917-8C59-4496A29F15CB}"/>
              </a:ext>
            </a:extLst>
          </p:cNvPr>
          <p:cNvSpPr txBox="1"/>
          <p:nvPr/>
        </p:nvSpPr>
        <p:spPr>
          <a:xfrm>
            <a:off x="2611160" y="2590890"/>
            <a:ext cx="5997880" cy="338554"/>
          </a:xfrm>
          <a:prstGeom prst="rect">
            <a:avLst/>
          </a:prstGeom>
          <a:noFill/>
        </p:spPr>
        <p:txBody>
          <a:bodyPr wrap="square">
            <a:spAutoFit/>
          </a:bodyPr>
          <a:lstStyle/>
          <a:p>
            <a:pPr marL="457200" marR="19050" algn="ctr">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 </a:t>
            </a:r>
          </a:p>
        </p:txBody>
      </p:sp>
      <p:sp>
        <p:nvSpPr>
          <p:cNvPr id="35" name="TextBox 34">
            <a:extLst>
              <a:ext uri="{FF2B5EF4-FFF2-40B4-BE49-F238E27FC236}">
                <a16:creationId xmlns:a16="http://schemas.microsoft.com/office/drawing/2014/main" id="{F4479F67-57FB-4C8E-896C-20773D59A270}"/>
              </a:ext>
            </a:extLst>
          </p:cNvPr>
          <p:cNvSpPr txBox="1"/>
          <p:nvPr/>
        </p:nvSpPr>
        <p:spPr>
          <a:xfrm>
            <a:off x="2825575" y="3399977"/>
            <a:ext cx="6093912" cy="376834"/>
          </a:xfrm>
          <a:prstGeom prst="rect">
            <a:avLst/>
          </a:prstGeom>
          <a:noFill/>
        </p:spPr>
        <p:txBody>
          <a:bodyPr wrap="square">
            <a:spAutoFit/>
          </a:bodyPr>
          <a:lstStyle/>
          <a:p>
            <a:pPr marL="457200" marR="19050" algn="ctr">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BACHELOR OF COMPUTER APPLICATIONS</a:t>
            </a:r>
          </a:p>
        </p:txBody>
      </p:sp>
      <p:sp>
        <p:nvSpPr>
          <p:cNvPr id="36" name="TextBox 35">
            <a:extLst>
              <a:ext uri="{FF2B5EF4-FFF2-40B4-BE49-F238E27FC236}">
                <a16:creationId xmlns:a16="http://schemas.microsoft.com/office/drawing/2014/main" id="{CE13C362-F80B-4474-BADF-4981C8726F44}"/>
              </a:ext>
            </a:extLst>
          </p:cNvPr>
          <p:cNvSpPr txBox="1"/>
          <p:nvPr/>
        </p:nvSpPr>
        <p:spPr>
          <a:xfrm>
            <a:off x="2571948" y="3689180"/>
            <a:ext cx="6093912" cy="376834"/>
          </a:xfrm>
          <a:prstGeom prst="rect">
            <a:avLst/>
          </a:prstGeom>
          <a:noFill/>
        </p:spPr>
        <p:txBody>
          <a:bodyPr wrap="square">
            <a:spAutoFit/>
          </a:bodyPr>
          <a:lstStyle/>
          <a:p>
            <a:pPr marL="457200" marR="19050" algn="ctr">
              <a:lnSpc>
                <a:spcPct val="150000"/>
              </a:lnSpc>
              <a:spcBef>
                <a:spcPts val="0"/>
              </a:spcBef>
              <a:spcAft>
                <a:spcPts val="0"/>
              </a:spcAft>
            </a:pPr>
            <a:r>
              <a:rPr lang="en-US" sz="1400" dirty="0">
                <a:latin typeface="Times New Roman" panose="02020603050405020304" pitchFamily="18" charset="0"/>
                <a:ea typeface="Times New Roman" panose="02020603050405020304" pitchFamily="18" charset="0"/>
              </a:rPr>
              <a:t>In</a:t>
            </a:r>
            <a:endParaRPr lang="en-US" sz="1400" dirty="0">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8CA720CF-F6FF-47C5-9DB0-062BD6F15257}"/>
              </a:ext>
            </a:extLst>
          </p:cNvPr>
          <p:cNvSpPr txBox="1"/>
          <p:nvPr/>
        </p:nvSpPr>
        <p:spPr>
          <a:xfrm>
            <a:off x="2825575" y="3918330"/>
            <a:ext cx="6093912" cy="422167"/>
          </a:xfrm>
          <a:prstGeom prst="rect">
            <a:avLst/>
          </a:prstGeom>
          <a:noFill/>
        </p:spPr>
        <p:txBody>
          <a:bodyPr wrap="square">
            <a:spAutoFit/>
          </a:bodyPr>
          <a:lstStyle/>
          <a:p>
            <a:pPr marL="457200" marR="19050" algn="ctr">
              <a:lnSpc>
                <a:spcPct val="15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4B919864-385F-404E-90D6-AE65E0F25B47}"/>
              </a:ext>
            </a:extLst>
          </p:cNvPr>
          <p:cNvSpPr txBox="1"/>
          <p:nvPr/>
        </p:nvSpPr>
        <p:spPr>
          <a:xfrm>
            <a:off x="2611160" y="4249651"/>
            <a:ext cx="6093912" cy="380938"/>
          </a:xfrm>
          <a:prstGeom prst="rect">
            <a:avLst/>
          </a:prstGeom>
          <a:noFill/>
        </p:spPr>
        <p:txBody>
          <a:bodyPr wrap="square">
            <a:spAutoFit/>
          </a:bodyPr>
          <a:lstStyle/>
          <a:p>
            <a:pPr marL="457200" marR="19050" algn="ctr">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BFF0DB55-5C86-42B3-B06C-CC96E382398C}"/>
              </a:ext>
            </a:extLst>
          </p:cNvPr>
          <p:cNvSpPr txBox="1"/>
          <p:nvPr/>
        </p:nvSpPr>
        <p:spPr>
          <a:xfrm>
            <a:off x="2480881" y="4541319"/>
            <a:ext cx="6326326" cy="748923"/>
          </a:xfrm>
          <a:prstGeom prst="rect">
            <a:avLst/>
          </a:prstGeom>
          <a:noFill/>
        </p:spPr>
        <p:txBody>
          <a:bodyPr wrap="square">
            <a:spAutoFit/>
          </a:bodyPr>
          <a:lstStyle/>
          <a:p>
            <a:pPr marL="457200" marR="19050" algn="ctr">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SURESH G  </a:t>
            </a:r>
          </a:p>
          <a:p>
            <a:pPr marL="457200" marR="19050" algn="ctr">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[C21UG131CAP041]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DA72916F-7740-44DC-91D5-BCA4CC3B7C43}"/>
              </a:ext>
            </a:extLst>
          </p:cNvPr>
          <p:cNvSpPr txBox="1"/>
          <p:nvPr/>
        </p:nvSpPr>
        <p:spPr>
          <a:xfrm>
            <a:off x="2542969" y="5218395"/>
            <a:ext cx="6093912" cy="376834"/>
          </a:xfrm>
          <a:prstGeom prst="rect">
            <a:avLst/>
          </a:prstGeom>
          <a:noFill/>
        </p:spPr>
        <p:txBody>
          <a:bodyPr wrap="square">
            <a:spAutoFit/>
          </a:bodyPr>
          <a:lstStyle/>
          <a:p>
            <a:pPr marL="457200" marR="19050" algn="ctr">
              <a:lnSpc>
                <a:spcPct val="150000"/>
              </a:lnSpc>
              <a:spcBef>
                <a:spcPts val="0"/>
              </a:spcBef>
              <a:spcAft>
                <a:spcPts val="0"/>
              </a:spcAft>
            </a:pPr>
            <a:r>
              <a:rPr lang="en-US" sz="1400" dirty="0">
                <a:latin typeface="Times New Roman" panose="02020603050405020304" pitchFamily="18" charset="0"/>
                <a:ea typeface="Times New Roman" panose="02020603050405020304" pitchFamily="18" charset="0"/>
              </a:rPr>
              <a:t>Under the Guidance of</a:t>
            </a:r>
            <a:endParaRPr lang="en-US" sz="1400" dirty="0">
              <a:effectLst/>
              <a:latin typeface="Times New Roman" panose="02020603050405020304" pitchFamily="18" charset="0"/>
              <a:ea typeface="Times New Roman" panose="02020603050405020304" pitchFamily="18" charset="0"/>
            </a:endParaRPr>
          </a:p>
        </p:txBody>
      </p:sp>
      <p:sp>
        <p:nvSpPr>
          <p:cNvPr id="43" name="TextBox 42">
            <a:extLst>
              <a:ext uri="{FF2B5EF4-FFF2-40B4-BE49-F238E27FC236}">
                <a16:creationId xmlns:a16="http://schemas.microsoft.com/office/drawing/2014/main" id="{06E29DA5-E0C1-4796-A82E-669D34CF65D3}"/>
              </a:ext>
            </a:extLst>
          </p:cNvPr>
          <p:cNvSpPr txBox="1"/>
          <p:nvPr/>
        </p:nvSpPr>
        <p:spPr>
          <a:xfrm>
            <a:off x="2494953" y="5532607"/>
            <a:ext cx="6326326" cy="463397"/>
          </a:xfrm>
          <a:prstGeom prst="rect">
            <a:avLst/>
          </a:prstGeom>
          <a:noFill/>
        </p:spPr>
        <p:txBody>
          <a:bodyPr wrap="square">
            <a:spAutoFit/>
          </a:bodyPr>
          <a:lstStyle/>
          <a:p>
            <a:pPr marL="457200" marR="19050" algn="ctr">
              <a:lnSpc>
                <a:spcPct val="150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Mr. S. NATARAJAN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47523925-F5C0-4D0C-885C-CC9FEC18B17E}"/>
              </a:ext>
            </a:extLst>
          </p:cNvPr>
          <p:cNvSpPr txBox="1"/>
          <p:nvPr/>
        </p:nvSpPr>
        <p:spPr>
          <a:xfrm>
            <a:off x="2455741" y="5837594"/>
            <a:ext cx="6326326" cy="463397"/>
          </a:xfrm>
          <a:prstGeom prst="rect">
            <a:avLst/>
          </a:prstGeom>
          <a:noFill/>
        </p:spPr>
        <p:txBody>
          <a:bodyPr wrap="square">
            <a:spAutoFit/>
          </a:bodyPr>
          <a:lstStyle/>
          <a:p>
            <a:pPr marL="457200" marR="19050" algn="ctr">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[Asst</a:t>
            </a:r>
            <a:r>
              <a:rPr lang="en-US" dirty="0">
                <a:latin typeface="Times New Roman" panose="02020603050405020304" pitchFamily="18" charset="0"/>
                <a:ea typeface="Calibri" panose="020F0502020204030204" pitchFamily="34" charset="0"/>
                <a:cs typeface="Times New Roman" panose="02020603050405020304" pitchFamily="18" charset="0"/>
              </a:rPr>
              <a:t>.Prof.in Computer Science]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8">
            <a:extLst>
              <a:ext uri="{FF2B5EF4-FFF2-40B4-BE49-F238E27FC236}">
                <a16:creationId xmlns:a16="http://schemas.microsoft.com/office/drawing/2014/main" id="{8BA05FFF-6241-4ECA-B295-80CA718DC0B3}"/>
              </a:ext>
            </a:extLst>
          </p:cNvPr>
          <p:cNvSpPr txBox="1"/>
          <p:nvPr/>
        </p:nvSpPr>
        <p:spPr>
          <a:xfrm>
            <a:off x="2455741" y="6253398"/>
            <a:ext cx="6326326" cy="463397"/>
          </a:xfrm>
          <a:prstGeom prst="rect">
            <a:avLst/>
          </a:prstGeom>
          <a:noFill/>
        </p:spPr>
        <p:txBody>
          <a:bodyPr wrap="square">
            <a:spAutoFit/>
          </a:bodyPr>
          <a:lstStyle/>
          <a:p>
            <a:pPr marL="457200" marR="19050" algn="ctr">
              <a:lnSpc>
                <a:spcPct val="150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BATCH 2021-24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2946788" y="450056"/>
            <a:ext cx="6328467" cy="769441"/>
          </a:xfrm>
          <a:prstGeom prst="rect">
            <a:avLst/>
          </a:prstGeom>
          <a:noFill/>
        </p:spPr>
        <p:txBody>
          <a:bodyPr wrap="square" rtlCol="0">
            <a:spAutoFit/>
          </a:bodyPr>
          <a:lstStyle/>
          <a:p>
            <a:pPr algn="ctr"/>
            <a:r>
              <a:rPr lang="en-US" sz="4400" b="1" dirty="0">
                <a:solidFill>
                  <a:schemeClr val="accent1"/>
                </a:solidFill>
                <a:latin typeface="+mj-lt"/>
              </a:rPr>
              <a:t>GENERATE EXCEL</a:t>
            </a:r>
            <a:r>
              <a:rPr lang="en-US" sz="4400" b="1" dirty="0">
                <a:solidFill>
                  <a:schemeClr val="accent2"/>
                </a:solidFill>
                <a:latin typeface="+mj-lt"/>
              </a:rPr>
              <a:t> OUTPUT</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272470" y="3156966"/>
            <a:ext cx="7426787" cy="87889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process begins by gathering the allocated seating information from the system's Excel Sheet</a:t>
            </a:r>
            <a:endParaRPr lang="en-US" sz="1400" dirty="0">
              <a:solidFill>
                <a:schemeClr val="accent1"/>
              </a:solidFill>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272469" y="1910751"/>
            <a:ext cx="7426787" cy="87889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This module takes the allocated seats data and organizes it into an Excel file format (.xlsx), making it easy to manage and distribute</a:t>
            </a:r>
            <a:endParaRPr lang="en-US" sz="1400" dirty="0">
              <a:solidFill>
                <a:schemeClr val="bg1"/>
              </a:solidFill>
            </a:endParaRPr>
          </a:p>
        </p:txBody>
      </p:sp>
    </p:spTree>
    <p:extLst>
      <p:ext uri="{BB962C8B-B14F-4D97-AF65-F5344CB8AC3E}">
        <p14:creationId xmlns:p14="http://schemas.microsoft.com/office/powerpoint/2010/main" val="360636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2946788" y="450056"/>
            <a:ext cx="6328467" cy="769441"/>
          </a:xfrm>
          <a:prstGeom prst="rect">
            <a:avLst/>
          </a:prstGeom>
          <a:noFill/>
        </p:spPr>
        <p:txBody>
          <a:bodyPr wrap="square" rtlCol="0">
            <a:spAutoFit/>
          </a:bodyPr>
          <a:lstStyle/>
          <a:p>
            <a:pPr algn="ctr"/>
            <a:r>
              <a:rPr lang="en-US" sz="4400" b="1" dirty="0">
                <a:solidFill>
                  <a:schemeClr val="accent1"/>
                </a:solidFill>
                <a:latin typeface="+mj-lt"/>
              </a:rPr>
              <a:t>GENERATE PDF</a:t>
            </a:r>
            <a:r>
              <a:rPr lang="en-US" sz="4400" b="1" dirty="0">
                <a:solidFill>
                  <a:schemeClr val="accent2"/>
                </a:solidFill>
                <a:latin typeface="+mj-lt"/>
              </a:rPr>
              <a:t> OUTPUT</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272468" y="2901178"/>
            <a:ext cx="7426787" cy="87889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seat is labeled with the student's unique identifier or registration number to indicate their allocated position.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272469" y="1910751"/>
            <a:ext cx="7426787" cy="87889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transforms the allocated seating data into PDF documents, which are easy to distribute and view across different devices.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C09ACF0-F307-4B97-B82B-94C5C9E29879}"/>
              </a:ext>
            </a:extLst>
          </p:cNvPr>
          <p:cNvSpPr txBox="1"/>
          <p:nvPr/>
        </p:nvSpPr>
        <p:spPr>
          <a:xfrm>
            <a:off x="2272468" y="3968428"/>
            <a:ext cx="7426787" cy="878895"/>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PDF output may include other relevant details such as the room number, exam date, and supervisor instructions.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1718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568824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2567740" y="450056"/>
            <a:ext cx="7086560" cy="769441"/>
          </a:xfrm>
          <a:prstGeom prst="rect">
            <a:avLst/>
          </a:prstGeom>
          <a:noFill/>
        </p:spPr>
        <p:txBody>
          <a:bodyPr wrap="square" rtlCol="0">
            <a:spAutoFit/>
          </a:bodyPr>
          <a:lstStyle/>
          <a:p>
            <a:pPr algn="ctr"/>
            <a:r>
              <a:rPr lang="en-US" sz="4400" b="1" dirty="0">
                <a:solidFill>
                  <a:schemeClr val="accent1"/>
                </a:solidFill>
                <a:latin typeface="+mj-lt"/>
              </a:rPr>
              <a:t>GENERATE STUDENT</a:t>
            </a:r>
            <a:r>
              <a:rPr lang="en-US" sz="4400" b="1" dirty="0">
                <a:solidFill>
                  <a:schemeClr val="accent2"/>
                </a:solidFill>
                <a:latin typeface="+mj-lt"/>
              </a:rPr>
              <a:t> DETAILS</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397627" y="3821712"/>
            <a:ext cx="7426787" cy="873572"/>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Additionally, the module includes the total count of students allocated to each room, offering administrators a clear overview of student occupancy.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371318" y="1760435"/>
            <a:ext cx="7426787" cy="1711366"/>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This module generates comprehensive reports detailing the distribution of students across various departments and rooms. It provides a breakdown of the number of students from each department assigned to each room, spanning from Room 1 to Room 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873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35C28A-AE42-405E-9095-53541A58E982}"/>
              </a:ext>
            </a:extLst>
          </p:cNvPr>
          <p:cNvGrpSpPr/>
          <p:nvPr/>
        </p:nvGrpSpPr>
        <p:grpSpPr>
          <a:xfrm>
            <a:off x="376805" y="1705506"/>
            <a:ext cx="2861977" cy="3704082"/>
            <a:chOff x="960977" y="1757724"/>
            <a:chExt cx="2861977" cy="3704082"/>
          </a:xfrm>
        </p:grpSpPr>
        <p:sp>
          <p:nvSpPr>
            <p:cNvPr id="16"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C8D3627E-B560-4098-993F-99DB17CF8342}"/>
              </a:ext>
            </a:extLst>
          </p:cNvPr>
          <p:cNvGrpSpPr/>
          <p:nvPr/>
        </p:nvGrpSpPr>
        <p:grpSpPr>
          <a:xfrm>
            <a:off x="3352998" y="2247770"/>
            <a:ext cx="3039618" cy="773680"/>
            <a:chOff x="3218307" y="1086699"/>
            <a:chExt cx="3039618" cy="773680"/>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400110"/>
            </a:xfrm>
            <a:prstGeom prst="rect">
              <a:avLst/>
            </a:prstGeom>
          </p:spPr>
          <p:txBody>
            <a:bodyPr wrap="square">
              <a:spAutoFit/>
            </a:bodyPr>
            <a:lstStyle/>
            <a:p>
              <a:r>
                <a:rPr lang="en-US" sz="2000" dirty="0">
                  <a:solidFill>
                    <a:schemeClr val="accent1"/>
                  </a:solidFill>
                </a:rPr>
                <a:t>PYQT5</a:t>
              </a:r>
            </a:p>
          </p:txBody>
        </p:sp>
        <p:sp>
          <p:nvSpPr>
            <p:cNvPr id="23" name="TextBox 22">
              <a:extLst>
                <a:ext uri="{FF2B5EF4-FFF2-40B4-BE49-F238E27FC236}">
                  <a16:creationId xmlns:a16="http://schemas.microsoft.com/office/drawing/2014/main" id="{52685F58-1526-4EE4-AB3B-5A0ECFD1DF43}"/>
                </a:ext>
              </a:extLst>
            </p:cNvPr>
            <p:cNvSpPr txBox="1"/>
            <p:nvPr/>
          </p:nvSpPr>
          <p:spPr>
            <a:xfrm>
              <a:off x="3218307" y="1086699"/>
              <a:ext cx="1605119" cy="461665"/>
            </a:xfrm>
            <a:prstGeom prst="rect">
              <a:avLst/>
            </a:prstGeom>
            <a:noFill/>
          </p:spPr>
          <p:txBody>
            <a:bodyPr wrap="none" rtlCol="0">
              <a:spAutoFit/>
            </a:bodyPr>
            <a:lstStyle/>
            <a:p>
              <a:r>
                <a:rPr lang="en-US" sz="2400" b="1" dirty="0">
                  <a:solidFill>
                    <a:schemeClr val="accent1"/>
                  </a:solidFill>
                </a:rPr>
                <a:t>FRONTEND</a:t>
              </a:r>
            </a:p>
          </p:txBody>
        </p:sp>
      </p:grpSp>
      <p:grpSp>
        <p:nvGrpSpPr>
          <p:cNvPr id="33" name="Group 32">
            <a:extLst>
              <a:ext uri="{FF2B5EF4-FFF2-40B4-BE49-F238E27FC236}">
                <a16:creationId xmlns:a16="http://schemas.microsoft.com/office/drawing/2014/main" id="{41C6B9D5-F868-4F23-8966-723460AC825B}"/>
              </a:ext>
            </a:extLst>
          </p:cNvPr>
          <p:cNvGrpSpPr/>
          <p:nvPr/>
        </p:nvGrpSpPr>
        <p:grpSpPr>
          <a:xfrm>
            <a:off x="7350019" y="2240736"/>
            <a:ext cx="3039618" cy="773680"/>
            <a:chOff x="3218307" y="4809350"/>
            <a:chExt cx="3039618" cy="773680"/>
          </a:xfrm>
        </p:grpSpPr>
        <p:sp>
          <p:nvSpPr>
            <p:cNvPr id="24" name="Rectangle 23">
              <a:extLst>
                <a:ext uri="{FF2B5EF4-FFF2-40B4-BE49-F238E27FC236}">
                  <a16:creationId xmlns:a16="http://schemas.microsoft.com/office/drawing/2014/main" id="{15463C77-CBEB-4C9D-9E40-4B5B57891DBF}"/>
                </a:ext>
              </a:extLst>
            </p:cNvPr>
            <p:cNvSpPr/>
            <p:nvPr/>
          </p:nvSpPr>
          <p:spPr>
            <a:xfrm>
              <a:off x="3236865" y="5182920"/>
              <a:ext cx="3021060" cy="400110"/>
            </a:xfrm>
            <a:prstGeom prst="rect">
              <a:avLst/>
            </a:prstGeom>
          </p:spPr>
          <p:txBody>
            <a:bodyPr wrap="square">
              <a:spAutoFit/>
            </a:bodyPr>
            <a:lstStyle/>
            <a:p>
              <a:r>
                <a:rPr lang="en-US" sz="2000" dirty="0">
                  <a:solidFill>
                    <a:schemeClr val="accent1"/>
                  </a:solidFill>
                </a:rPr>
                <a:t>EXCEL SHEET</a:t>
              </a:r>
            </a:p>
          </p:txBody>
        </p:sp>
        <p:sp>
          <p:nvSpPr>
            <p:cNvPr id="25" name="TextBox 24">
              <a:extLst>
                <a:ext uri="{FF2B5EF4-FFF2-40B4-BE49-F238E27FC236}">
                  <a16:creationId xmlns:a16="http://schemas.microsoft.com/office/drawing/2014/main" id="{C76A9A02-5B5D-45BE-8C98-1144FE1738DB}"/>
                </a:ext>
              </a:extLst>
            </p:cNvPr>
            <p:cNvSpPr txBox="1"/>
            <p:nvPr/>
          </p:nvSpPr>
          <p:spPr>
            <a:xfrm>
              <a:off x="3218307" y="4809350"/>
              <a:ext cx="1415580" cy="461665"/>
            </a:xfrm>
            <a:prstGeom prst="rect">
              <a:avLst/>
            </a:prstGeom>
            <a:noFill/>
          </p:spPr>
          <p:txBody>
            <a:bodyPr wrap="none" rtlCol="0">
              <a:spAutoFit/>
            </a:bodyPr>
            <a:lstStyle/>
            <a:p>
              <a:r>
                <a:rPr lang="en-US" sz="2400" b="1" dirty="0">
                  <a:solidFill>
                    <a:schemeClr val="accent2"/>
                  </a:solidFill>
                </a:rPr>
                <a:t>BACKEND</a:t>
              </a: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7381346" y="3595075"/>
            <a:ext cx="3039618" cy="773680"/>
            <a:chOff x="3949621" y="3459127"/>
            <a:chExt cx="3039618" cy="773680"/>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400110"/>
            </a:xfrm>
            <a:prstGeom prst="rect">
              <a:avLst/>
            </a:prstGeom>
          </p:spPr>
          <p:txBody>
            <a:bodyPr wrap="square">
              <a:spAutoFit/>
            </a:bodyPr>
            <a:lstStyle/>
            <a:p>
              <a:r>
                <a:rPr lang="en-US" sz="2000" dirty="0">
                  <a:solidFill>
                    <a:schemeClr val="accent1"/>
                  </a:solidFill>
                </a:rPr>
                <a:t>PYTHON</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949621" y="3459127"/>
              <a:ext cx="1415580" cy="461665"/>
            </a:xfrm>
            <a:prstGeom prst="rect">
              <a:avLst/>
            </a:prstGeom>
            <a:noFill/>
          </p:spPr>
          <p:txBody>
            <a:bodyPr wrap="none" rtlCol="0">
              <a:spAutoFit/>
            </a:bodyPr>
            <a:lstStyle/>
            <a:p>
              <a:r>
                <a:rPr lang="en-US" sz="2400" b="1" dirty="0">
                  <a:solidFill>
                    <a:schemeClr val="accent1"/>
                  </a:solidFill>
                </a:rPr>
                <a:t>BACKEND</a:t>
              </a: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3371556" y="3595075"/>
            <a:ext cx="3039618" cy="773680"/>
            <a:chOff x="4160806" y="2329793"/>
            <a:chExt cx="3039618" cy="773680"/>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400110"/>
            </a:xfrm>
            <a:prstGeom prst="rect">
              <a:avLst/>
            </a:prstGeom>
          </p:spPr>
          <p:txBody>
            <a:bodyPr wrap="square">
              <a:spAutoFit/>
            </a:bodyPr>
            <a:lstStyle/>
            <a:p>
              <a:r>
                <a:rPr lang="en-US" sz="2000" dirty="0">
                  <a:solidFill>
                    <a:schemeClr val="accent1"/>
                  </a:solidFill>
                </a:rPr>
                <a:t>TKINDER,DATAFRAMES</a:t>
              </a:r>
            </a:p>
          </p:txBody>
        </p:sp>
        <p:sp>
          <p:nvSpPr>
            <p:cNvPr id="29" name="TextBox 28">
              <a:extLst>
                <a:ext uri="{FF2B5EF4-FFF2-40B4-BE49-F238E27FC236}">
                  <a16:creationId xmlns:a16="http://schemas.microsoft.com/office/drawing/2014/main" id="{62F25D26-8702-49BF-82EB-F18CDED2A526}"/>
                </a:ext>
              </a:extLst>
            </p:cNvPr>
            <p:cNvSpPr txBox="1"/>
            <p:nvPr/>
          </p:nvSpPr>
          <p:spPr>
            <a:xfrm>
              <a:off x="4160806" y="2329793"/>
              <a:ext cx="1605119" cy="461665"/>
            </a:xfrm>
            <a:prstGeom prst="rect">
              <a:avLst/>
            </a:prstGeom>
            <a:noFill/>
          </p:spPr>
          <p:txBody>
            <a:bodyPr wrap="none" rtlCol="0">
              <a:spAutoFit/>
            </a:bodyPr>
            <a:lstStyle/>
            <a:p>
              <a:r>
                <a:rPr lang="en-US" sz="2400" b="1" dirty="0">
                  <a:solidFill>
                    <a:schemeClr val="accent2"/>
                  </a:solidFill>
                </a:rPr>
                <a:t>FRONTEND</a:t>
              </a: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2572702" y="153672"/>
            <a:ext cx="7299317" cy="830997"/>
          </a:xfrm>
          <a:prstGeom prst="rect">
            <a:avLst/>
          </a:prstGeom>
          <a:noFill/>
        </p:spPr>
        <p:txBody>
          <a:bodyPr wrap="square" rtlCol="0">
            <a:spAutoFit/>
          </a:bodyPr>
          <a:lstStyle/>
          <a:p>
            <a:pPr algn="ctr"/>
            <a:r>
              <a:rPr lang="en-US" sz="4400" b="1" dirty="0">
                <a:solidFill>
                  <a:schemeClr val="accent1"/>
                </a:solidFill>
                <a:latin typeface="+mj-lt"/>
              </a:rPr>
              <a:t>FRONTEND</a:t>
            </a:r>
            <a:r>
              <a:rPr lang="en-US" sz="4800" b="1" dirty="0">
                <a:solidFill>
                  <a:schemeClr val="accent2"/>
                </a:solidFill>
                <a:latin typeface="+mj-lt"/>
              </a:rPr>
              <a:t> &amp; BACKEND</a:t>
            </a:r>
          </a:p>
        </p:txBody>
      </p:sp>
      <p:grpSp>
        <p:nvGrpSpPr>
          <p:cNvPr id="34" name="Group 33">
            <a:extLst>
              <a:ext uri="{FF2B5EF4-FFF2-40B4-BE49-F238E27FC236}">
                <a16:creationId xmlns:a16="http://schemas.microsoft.com/office/drawing/2014/main" id="{C28B6B6A-62BB-485E-9A40-9B319CD186B7}"/>
              </a:ext>
            </a:extLst>
          </p:cNvPr>
          <p:cNvGrpSpPr/>
          <p:nvPr/>
        </p:nvGrpSpPr>
        <p:grpSpPr>
          <a:xfrm flipH="1">
            <a:off x="9057918" y="1648413"/>
            <a:ext cx="2861977" cy="3704082"/>
            <a:chOff x="960977" y="1757724"/>
            <a:chExt cx="2861977" cy="3704082"/>
          </a:xfrm>
        </p:grpSpPr>
        <p:sp>
          <p:nvSpPr>
            <p:cNvPr id="35" name="Freeform: Shape 34">
              <a:extLst>
                <a:ext uri="{FF2B5EF4-FFF2-40B4-BE49-F238E27FC236}">
                  <a16:creationId xmlns:a16="http://schemas.microsoft.com/office/drawing/2014/main" id="{8C5FADBD-A7FA-4447-8EB0-AC104C2D8A95}"/>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4DA790D-9CBF-451E-B795-B71B65BCBCC8}"/>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BE32D2-C2A0-4E82-B958-9AFC195D1FE0}"/>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8297C07-BB64-47A6-92C6-4B53BC8B8785}"/>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4D49947-E0E9-4822-9580-F78596AAA95D}"/>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112F7D2-DA86-4BC6-A14D-7739DD041D0F}"/>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515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B194E09C-F7BA-47F3-A1C6-166CB7BFB4D8}"/>
              </a:ext>
            </a:extLst>
          </p:cNvPr>
          <p:cNvPicPr>
            <a:picLocks noChangeAspect="1"/>
          </p:cNvPicPr>
          <p:nvPr/>
        </p:nvPicPr>
        <p:blipFill>
          <a:blip r:embed="rId2"/>
          <a:stretch>
            <a:fillRect/>
          </a:stretch>
        </p:blipFill>
        <p:spPr>
          <a:xfrm>
            <a:off x="4214369" y="588847"/>
            <a:ext cx="4228173" cy="6119897"/>
          </a:xfrm>
          <a:prstGeom prst="rect">
            <a:avLst/>
          </a:prstGeom>
        </p:spPr>
      </p:pic>
      <p:sp>
        <p:nvSpPr>
          <p:cNvPr id="72" name="TextBox 71">
            <a:extLst>
              <a:ext uri="{FF2B5EF4-FFF2-40B4-BE49-F238E27FC236}">
                <a16:creationId xmlns:a16="http://schemas.microsoft.com/office/drawing/2014/main" id="{EE45155C-C309-41DF-A787-E675AC630EA5}"/>
              </a:ext>
            </a:extLst>
          </p:cNvPr>
          <p:cNvSpPr txBox="1"/>
          <p:nvPr/>
        </p:nvSpPr>
        <p:spPr>
          <a:xfrm>
            <a:off x="3587872" y="248025"/>
            <a:ext cx="5256247" cy="769441"/>
          </a:xfrm>
          <a:prstGeom prst="rect">
            <a:avLst/>
          </a:prstGeom>
          <a:noFill/>
        </p:spPr>
        <p:txBody>
          <a:bodyPr wrap="none" rtlCol="0">
            <a:spAutoFit/>
          </a:bodyPr>
          <a:lstStyle/>
          <a:p>
            <a:pPr algn="ctr"/>
            <a:r>
              <a:rPr lang="en-US" sz="4400" b="1" dirty="0">
                <a:solidFill>
                  <a:schemeClr val="accent1"/>
                </a:solidFill>
                <a:latin typeface="+mj-lt"/>
              </a:rPr>
              <a:t>DATAFLOW</a:t>
            </a:r>
            <a:r>
              <a:rPr lang="en-US" sz="4400" b="1" dirty="0">
                <a:solidFill>
                  <a:schemeClr val="accent2"/>
                </a:solidFill>
                <a:latin typeface="+mj-lt"/>
              </a:rPr>
              <a:t> DIAGRAM</a:t>
            </a:r>
          </a:p>
        </p:txBody>
      </p:sp>
    </p:spTree>
    <p:extLst>
      <p:ext uri="{BB962C8B-B14F-4D97-AF65-F5344CB8AC3E}">
        <p14:creationId xmlns:p14="http://schemas.microsoft.com/office/powerpoint/2010/main" val="1689834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045755" y="248258"/>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3" y="68983"/>
            <a:ext cx="1644316" cy="2545004"/>
            <a:chOff x="1343310" y="1616392"/>
            <a:chExt cx="2352675"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529524" y="2945912"/>
              <a:ext cx="1980246" cy="560710"/>
            </a:xfrm>
            <a:prstGeom prst="rect">
              <a:avLst/>
            </a:prstGeom>
            <a:noFill/>
          </p:spPr>
          <p:txBody>
            <a:bodyPr wrap="none" rtlCol="0">
              <a:spAutoFit/>
            </a:bodyPr>
            <a:lstStyle/>
            <a:p>
              <a:pPr algn="ctr"/>
              <a:r>
                <a:rPr lang="en-US" sz="2000" b="1" dirty="0">
                  <a:solidFill>
                    <a:schemeClr val="accent2"/>
                  </a:solidFill>
                </a:rPr>
                <a:t>LOGIN PAGE</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3" name="Picture 2">
            <a:extLst>
              <a:ext uri="{FF2B5EF4-FFF2-40B4-BE49-F238E27FC236}">
                <a16:creationId xmlns:a16="http://schemas.microsoft.com/office/drawing/2014/main" id="{6C522EB3-C580-476A-AECC-2956AA3254B1}"/>
              </a:ext>
            </a:extLst>
          </p:cNvPr>
          <p:cNvPicPr>
            <a:picLocks noChangeAspect="1"/>
          </p:cNvPicPr>
          <p:nvPr/>
        </p:nvPicPr>
        <p:blipFill rotWithShape="1">
          <a:blip r:embed="rId2"/>
          <a:srcRect t="233"/>
          <a:stretch/>
        </p:blipFill>
        <p:spPr>
          <a:xfrm>
            <a:off x="1992458" y="1017700"/>
            <a:ext cx="9644221" cy="5733830"/>
          </a:xfrm>
          <a:prstGeom prst="rect">
            <a:avLst/>
          </a:prstGeom>
        </p:spPr>
      </p:pic>
    </p:spTree>
    <p:extLst>
      <p:ext uri="{BB962C8B-B14F-4D97-AF65-F5344CB8AC3E}">
        <p14:creationId xmlns:p14="http://schemas.microsoft.com/office/powerpoint/2010/main" val="251442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045755" y="248258"/>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2861842"/>
              <a:ext cx="2352675" cy="992024"/>
            </a:xfrm>
            <a:prstGeom prst="rect">
              <a:avLst/>
            </a:prstGeom>
            <a:noFill/>
          </p:spPr>
          <p:txBody>
            <a:bodyPr wrap="square" rtlCol="0">
              <a:spAutoFit/>
            </a:bodyPr>
            <a:lstStyle/>
            <a:p>
              <a:pPr algn="ctr"/>
              <a:r>
                <a:rPr lang="en-US" sz="2000" b="1" dirty="0">
                  <a:solidFill>
                    <a:schemeClr val="accent2"/>
                  </a:solidFill>
                </a:rPr>
                <a:t>SIGNUP </a:t>
              </a:r>
            </a:p>
            <a:p>
              <a:pPr algn="ctr"/>
              <a:r>
                <a:rPr lang="en-US" sz="2000" b="1" dirty="0">
                  <a:solidFill>
                    <a:schemeClr val="accent2"/>
                  </a:solidFill>
                </a:rPr>
                <a:t>PAGE</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4" name="Picture 3">
            <a:extLst>
              <a:ext uri="{FF2B5EF4-FFF2-40B4-BE49-F238E27FC236}">
                <a16:creationId xmlns:a16="http://schemas.microsoft.com/office/drawing/2014/main" id="{19DB0D4E-A0B9-45F5-8734-7CF3B503D824}"/>
              </a:ext>
            </a:extLst>
          </p:cNvPr>
          <p:cNvPicPr>
            <a:picLocks noChangeAspect="1"/>
          </p:cNvPicPr>
          <p:nvPr/>
        </p:nvPicPr>
        <p:blipFill>
          <a:blip r:embed="rId2"/>
          <a:stretch>
            <a:fillRect/>
          </a:stretch>
        </p:blipFill>
        <p:spPr>
          <a:xfrm>
            <a:off x="2043674" y="957708"/>
            <a:ext cx="9539101" cy="5781295"/>
          </a:xfrm>
          <a:prstGeom prst="rect">
            <a:avLst/>
          </a:prstGeom>
        </p:spPr>
      </p:pic>
    </p:spTree>
    <p:extLst>
      <p:ext uri="{BB962C8B-B14F-4D97-AF65-F5344CB8AC3E}">
        <p14:creationId xmlns:p14="http://schemas.microsoft.com/office/powerpoint/2010/main" val="358666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045755" y="248258"/>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3025615"/>
              <a:ext cx="2352675" cy="560710"/>
            </a:xfrm>
            <a:prstGeom prst="rect">
              <a:avLst/>
            </a:prstGeom>
            <a:noFill/>
          </p:spPr>
          <p:txBody>
            <a:bodyPr wrap="square" rtlCol="0">
              <a:spAutoFit/>
            </a:bodyPr>
            <a:lstStyle/>
            <a:p>
              <a:pPr algn="ctr"/>
              <a:r>
                <a:rPr lang="en-US" sz="2000" b="1" dirty="0">
                  <a:solidFill>
                    <a:schemeClr val="accent2"/>
                  </a:solidFill>
                </a:rPr>
                <a:t>HOME PAGE</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3" name="Picture 2">
            <a:extLst>
              <a:ext uri="{FF2B5EF4-FFF2-40B4-BE49-F238E27FC236}">
                <a16:creationId xmlns:a16="http://schemas.microsoft.com/office/drawing/2014/main" id="{C29AD662-595D-43D0-B6F7-DAD84297CAC3}"/>
              </a:ext>
            </a:extLst>
          </p:cNvPr>
          <p:cNvPicPr>
            <a:picLocks noChangeAspect="1"/>
          </p:cNvPicPr>
          <p:nvPr/>
        </p:nvPicPr>
        <p:blipFill>
          <a:blip r:embed="rId2"/>
          <a:stretch>
            <a:fillRect/>
          </a:stretch>
        </p:blipFill>
        <p:spPr>
          <a:xfrm>
            <a:off x="1992455" y="1017699"/>
            <a:ext cx="9977482" cy="5721304"/>
          </a:xfrm>
          <a:prstGeom prst="rect">
            <a:avLst/>
          </a:prstGeom>
        </p:spPr>
      </p:pic>
    </p:spTree>
    <p:extLst>
      <p:ext uri="{BB962C8B-B14F-4D97-AF65-F5344CB8AC3E}">
        <p14:creationId xmlns:p14="http://schemas.microsoft.com/office/powerpoint/2010/main" val="2832313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178667" y="248258"/>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2661283"/>
              <a:ext cx="2352675" cy="1423339"/>
            </a:xfrm>
            <a:prstGeom prst="rect">
              <a:avLst/>
            </a:prstGeom>
            <a:noFill/>
          </p:spPr>
          <p:txBody>
            <a:bodyPr wrap="square" rtlCol="0">
              <a:spAutoFit/>
            </a:bodyPr>
            <a:lstStyle/>
            <a:p>
              <a:pPr algn="ctr"/>
              <a:r>
                <a:rPr lang="en-US" sz="2000" b="1" dirty="0">
                  <a:solidFill>
                    <a:schemeClr val="accent2"/>
                  </a:solidFill>
                </a:rPr>
                <a:t>EXCEL OUTPUT</a:t>
              </a:r>
            </a:p>
            <a:p>
              <a:pPr algn="ctr"/>
              <a:r>
                <a:rPr lang="en-US" sz="2000" b="1" dirty="0">
                  <a:solidFill>
                    <a:schemeClr val="accent2"/>
                  </a:solidFill>
                </a:rPr>
                <a:t>ROOM 1</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6" name="Picture 5">
            <a:extLst>
              <a:ext uri="{FF2B5EF4-FFF2-40B4-BE49-F238E27FC236}">
                <a16:creationId xmlns:a16="http://schemas.microsoft.com/office/drawing/2014/main" id="{9A59FD64-B836-4E96-94FF-AFBFA98FEFB6}"/>
              </a:ext>
            </a:extLst>
          </p:cNvPr>
          <p:cNvPicPr>
            <a:picLocks noChangeAspect="1"/>
          </p:cNvPicPr>
          <p:nvPr/>
        </p:nvPicPr>
        <p:blipFill>
          <a:blip r:embed="rId2"/>
          <a:stretch>
            <a:fillRect/>
          </a:stretch>
        </p:blipFill>
        <p:spPr>
          <a:xfrm>
            <a:off x="1923288" y="1017699"/>
            <a:ext cx="10046649" cy="5733830"/>
          </a:xfrm>
          <a:prstGeom prst="rect">
            <a:avLst/>
          </a:prstGeom>
        </p:spPr>
      </p:pic>
    </p:spTree>
    <p:extLst>
      <p:ext uri="{BB962C8B-B14F-4D97-AF65-F5344CB8AC3E}">
        <p14:creationId xmlns:p14="http://schemas.microsoft.com/office/powerpoint/2010/main" val="401993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328980" y="199460"/>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2661283"/>
              <a:ext cx="2352675" cy="1423339"/>
            </a:xfrm>
            <a:prstGeom prst="rect">
              <a:avLst/>
            </a:prstGeom>
            <a:noFill/>
          </p:spPr>
          <p:txBody>
            <a:bodyPr wrap="square" rtlCol="0">
              <a:spAutoFit/>
            </a:bodyPr>
            <a:lstStyle/>
            <a:p>
              <a:pPr algn="ctr"/>
              <a:r>
                <a:rPr lang="en-US" sz="2000" b="1" dirty="0">
                  <a:solidFill>
                    <a:schemeClr val="accent2"/>
                  </a:solidFill>
                </a:rPr>
                <a:t>EXCEL OUTPUT</a:t>
              </a:r>
            </a:p>
            <a:p>
              <a:pPr algn="ctr"/>
              <a:r>
                <a:rPr lang="en-US" sz="2000" b="1" dirty="0">
                  <a:solidFill>
                    <a:schemeClr val="accent2"/>
                  </a:solidFill>
                </a:rPr>
                <a:t>ROOM 2</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3" name="Picture 2">
            <a:extLst>
              <a:ext uri="{FF2B5EF4-FFF2-40B4-BE49-F238E27FC236}">
                <a16:creationId xmlns:a16="http://schemas.microsoft.com/office/drawing/2014/main" id="{FE65F85C-C072-4881-95D3-A6892E7E2573}"/>
              </a:ext>
            </a:extLst>
          </p:cNvPr>
          <p:cNvPicPr>
            <a:picLocks noChangeAspect="1"/>
          </p:cNvPicPr>
          <p:nvPr/>
        </p:nvPicPr>
        <p:blipFill>
          <a:blip r:embed="rId2"/>
          <a:stretch>
            <a:fillRect/>
          </a:stretch>
        </p:blipFill>
        <p:spPr>
          <a:xfrm>
            <a:off x="1923288" y="925287"/>
            <a:ext cx="10151802" cy="5813715"/>
          </a:xfrm>
          <a:prstGeom prst="rect">
            <a:avLst/>
          </a:prstGeom>
        </p:spPr>
      </p:pic>
    </p:spTree>
    <p:extLst>
      <p:ext uri="{BB962C8B-B14F-4D97-AF65-F5344CB8AC3E}">
        <p14:creationId xmlns:p14="http://schemas.microsoft.com/office/powerpoint/2010/main" val="30093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44750"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5383" y="-7144"/>
            <a:ext cx="278635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59178" y="246347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E6FC1B5-7BFB-4AF8-B3DF-AFAC747D22E8}"/>
              </a:ext>
            </a:extLst>
          </p:cNvPr>
          <p:cNvSpPr/>
          <p:nvPr/>
        </p:nvSpPr>
        <p:spPr>
          <a:xfrm>
            <a:off x="6254517" y="193041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59178" y="138472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FF5A4C0-6D09-4011-972E-91B41EAEE1AE}"/>
              </a:ext>
            </a:extLst>
          </p:cNvPr>
          <p:cNvSpPr/>
          <p:nvPr/>
        </p:nvSpPr>
        <p:spPr>
          <a:xfrm>
            <a:off x="6248595" y="81032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562153" y="652318"/>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538817" y="713873"/>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SYNOPSIS</a:t>
            </a:r>
          </a:p>
        </p:txBody>
      </p:sp>
      <p:sp>
        <p:nvSpPr>
          <p:cNvPr id="23" name="TextBox 22">
            <a:extLst>
              <a:ext uri="{FF2B5EF4-FFF2-40B4-BE49-F238E27FC236}">
                <a16:creationId xmlns:a16="http://schemas.microsoft.com/office/drawing/2014/main" id="{4F961D8E-A133-4206-9086-807B48C7560D}"/>
              </a:ext>
            </a:extLst>
          </p:cNvPr>
          <p:cNvSpPr txBox="1"/>
          <p:nvPr/>
        </p:nvSpPr>
        <p:spPr>
          <a:xfrm>
            <a:off x="5562153" y="1255810"/>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5" name="TextBox 24">
            <a:extLst>
              <a:ext uri="{FF2B5EF4-FFF2-40B4-BE49-F238E27FC236}">
                <a16:creationId xmlns:a16="http://schemas.microsoft.com/office/drawing/2014/main" id="{A757CB6A-827E-4501-9278-F7FB6CE48591}"/>
              </a:ext>
            </a:extLst>
          </p:cNvPr>
          <p:cNvSpPr txBox="1"/>
          <p:nvPr/>
        </p:nvSpPr>
        <p:spPr>
          <a:xfrm>
            <a:off x="5555607" y="1792626"/>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7" name="TextBox 26">
            <a:extLst>
              <a:ext uri="{FF2B5EF4-FFF2-40B4-BE49-F238E27FC236}">
                <a16:creationId xmlns:a16="http://schemas.microsoft.com/office/drawing/2014/main" id="{2D4054E0-C959-4D18-9594-26DA9657B162}"/>
              </a:ext>
            </a:extLst>
          </p:cNvPr>
          <p:cNvSpPr txBox="1"/>
          <p:nvPr/>
        </p:nvSpPr>
        <p:spPr>
          <a:xfrm>
            <a:off x="5555606" y="2315846"/>
            <a:ext cx="641823" cy="523220"/>
          </a:xfrm>
          <a:prstGeom prst="rect">
            <a:avLst/>
          </a:prstGeom>
          <a:noFill/>
        </p:spPr>
        <p:txBody>
          <a:bodyPr wrap="square" rtlCol="0">
            <a:spAutoFit/>
          </a:bodyPr>
          <a:lstStyle/>
          <a:p>
            <a:pPr algn="ctr"/>
            <a:r>
              <a:rPr lang="en-US" sz="2800" b="1" dirty="0">
                <a:solidFill>
                  <a:schemeClr val="accent1"/>
                </a:solidFill>
              </a:rPr>
              <a:t>04</a:t>
            </a:r>
          </a:p>
        </p:txBody>
      </p:sp>
      <p:sp>
        <p:nvSpPr>
          <p:cNvPr id="29" name="TextBox 28">
            <a:extLst>
              <a:ext uri="{FF2B5EF4-FFF2-40B4-BE49-F238E27FC236}">
                <a16:creationId xmlns:a16="http://schemas.microsoft.com/office/drawing/2014/main" id="{67A10A29-C34C-4AE1-A108-3CB7D913944A}"/>
              </a:ext>
            </a:extLst>
          </p:cNvPr>
          <p:cNvSpPr txBox="1"/>
          <p:nvPr/>
        </p:nvSpPr>
        <p:spPr>
          <a:xfrm>
            <a:off x="329310" y="2921416"/>
            <a:ext cx="2018309" cy="584775"/>
          </a:xfrm>
          <a:prstGeom prst="rect">
            <a:avLst/>
          </a:prstGeom>
          <a:noFill/>
        </p:spPr>
        <p:txBody>
          <a:bodyPr wrap="none" rtlCol="0">
            <a:spAutoFit/>
          </a:bodyPr>
          <a:lstStyle/>
          <a:p>
            <a:pPr algn="ctr"/>
            <a:r>
              <a:rPr lang="en-US" sz="3200" b="1" dirty="0">
                <a:solidFill>
                  <a:schemeClr val="bg1"/>
                </a:solidFill>
                <a:latin typeface="+mj-lt"/>
              </a:rPr>
              <a:t>CONTENTS</a:t>
            </a:r>
          </a:p>
        </p:txBody>
      </p:sp>
      <p:sp>
        <p:nvSpPr>
          <p:cNvPr id="30" name="TextBox 29">
            <a:extLst>
              <a:ext uri="{FF2B5EF4-FFF2-40B4-BE49-F238E27FC236}">
                <a16:creationId xmlns:a16="http://schemas.microsoft.com/office/drawing/2014/main" id="{F7D73578-D7B5-491C-BC73-20E6B020CE8F}"/>
              </a:ext>
            </a:extLst>
          </p:cNvPr>
          <p:cNvSpPr txBox="1"/>
          <p:nvPr/>
        </p:nvSpPr>
        <p:spPr>
          <a:xfrm>
            <a:off x="6538816" y="1308494"/>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EXISTING SYSTEM</a:t>
            </a:r>
          </a:p>
        </p:txBody>
      </p:sp>
      <p:sp>
        <p:nvSpPr>
          <p:cNvPr id="31" name="TextBox 30">
            <a:extLst>
              <a:ext uri="{FF2B5EF4-FFF2-40B4-BE49-F238E27FC236}">
                <a16:creationId xmlns:a16="http://schemas.microsoft.com/office/drawing/2014/main" id="{9E911004-7ECB-42CB-887D-1F2AED05AF19}"/>
              </a:ext>
            </a:extLst>
          </p:cNvPr>
          <p:cNvSpPr txBox="1"/>
          <p:nvPr/>
        </p:nvSpPr>
        <p:spPr>
          <a:xfrm>
            <a:off x="6538816" y="1814834"/>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PROPOSED SYSTEM</a:t>
            </a:r>
          </a:p>
        </p:txBody>
      </p:sp>
      <p:sp>
        <p:nvSpPr>
          <p:cNvPr id="32" name="TextBox 31">
            <a:extLst>
              <a:ext uri="{FF2B5EF4-FFF2-40B4-BE49-F238E27FC236}">
                <a16:creationId xmlns:a16="http://schemas.microsoft.com/office/drawing/2014/main" id="{8AE12576-1A4D-437A-BA65-AD90FDDF4D51}"/>
              </a:ext>
            </a:extLst>
          </p:cNvPr>
          <p:cNvSpPr txBox="1"/>
          <p:nvPr/>
        </p:nvSpPr>
        <p:spPr>
          <a:xfrm>
            <a:off x="6563030" y="2347538"/>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MODULES</a:t>
            </a:r>
          </a:p>
        </p:txBody>
      </p:sp>
      <p:sp>
        <p:nvSpPr>
          <p:cNvPr id="33" name="TextBox 32">
            <a:extLst>
              <a:ext uri="{FF2B5EF4-FFF2-40B4-BE49-F238E27FC236}">
                <a16:creationId xmlns:a16="http://schemas.microsoft.com/office/drawing/2014/main" id="{531E8C20-3E24-446E-910F-BF78D0B6537B}"/>
              </a:ext>
            </a:extLst>
          </p:cNvPr>
          <p:cNvSpPr txBox="1"/>
          <p:nvPr/>
        </p:nvSpPr>
        <p:spPr>
          <a:xfrm>
            <a:off x="5564590" y="2858745"/>
            <a:ext cx="641823" cy="523220"/>
          </a:xfrm>
          <a:prstGeom prst="rect">
            <a:avLst/>
          </a:prstGeom>
          <a:noFill/>
        </p:spPr>
        <p:txBody>
          <a:bodyPr wrap="square" rtlCol="0">
            <a:spAutoFit/>
          </a:bodyPr>
          <a:lstStyle/>
          <a:p>
            <a:pPr algn="ctr"/>
            <a:r>
              <a:rPr lang="en-US" sz="2800" b="1" dirty="0">
                <a:solidFill>
                  <a:schemeClr val="accent2"/>
                </a:solidFill>
              </a:rPr>
              <a:t>05</a:t>
            </a:r>
          </a:p>
        </p:txBody>
      </p:sp>
      <p:sp>
        <p:nvSpPr>
          <p:cNvPr id="34" name="Freeform: Shape 33">
            <a:extLst>
              <a:ext uri="{FF2B5EF4-FFF2-40B4-BE49-F238E27FC236}">
                <a16:creationId xmlns:a16="http://schemas.microsoft.com/office/drawing/2014/main" id="{D06C1C23-3723-43C0-822F-501CADB08634}"/>
              </a:ext>
            </a:extLst>
          </p:cNvPr>
          <p:cNvSpPr/>
          <p:nvPr/>
        </p:nvSpPr>
        <p:spPr>
          <a:xfrm>
            <a:off x="6259178" y="299653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1D52674-C623-4CB2-AFA6-9CCED332DE38}"/>
              </a:ext>
            </a:extLst>
          </p:cNvPr>
          <p:cNvSpPr/>
          <p:nvPr/>
        </p:nvSpPr>
        <p:spPr>
          <a:xfrm>
            <a:off x="6259178" y="450868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A75F516-2551-47D8-8A40-1EC7F7AABE39}"/>
              </a:ext>
            </a:extLst>
          </p:cNvPr>
          <p:cNvSpPr/>
          <p:nvPr/>
        </p:nvSpPr>
        <p:spPr>
          <a:xfrm>
            <a:off x="6259178" y="401938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4092C0D-F9E9-42FA-A211-B87DC264D0BF}"/>
              </a:ext>
            </a:extLst>
          </p:cNvPr>
          <p:cNvSpPr/>
          <p:nvPr/>
        </p:nvSpPr>
        <p:spPr>
          <a:xfrm>
            <a:off x="6259178" y="350619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019BF711-9814-4618-B0CD-27B3F05816EC}"/>
              </a:ext>
            </a:extLst>
          </p:cNvPr>
          <p:cNvSpPr txBox="1"/>
          <p:nvPr/>
        </p:nvSpPr>
        <p:spPr>
          <a:xfrm>
            <a:off x="6547859" y="2893021"/>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DESCRIPTION</a:t>
            </a:r>
          </a:p>
        </p:txBody>
      </p:sp>
      <p:sp>
        <p:nvSpPr>
          <p:cNvPr id="39" name="TextBox 38">
            <a:extLst>
              <a:ext uri="{FF2B5EF4-FFF2-40B4-BE49-F238E27FC236}">
                <a16:creationId xmlns:a16="http://schemas.microsoft.com/office/drawing/2014/main" id="{CB8CCD0C-A90F-40C1-AF4F-0453C348A6AF}"/>
              </a:ext>
            </a:extLst>
          </p:cNvPr>
          <p:cNvSpPr txBox="1"/>
          <p:nvPr/>
        </p:nvSpPr>
        <p:spPr>
          <a:xfrm>
            <a:off x="5541796" y="3395561"/>
            <a:ext cx="641823" cy="523220"/>
          </a:xfrm>
          <a:prstGeom prst="rect">
            <a:avLst/>
          </a:prstGeom>
          <a:noFill/>
        </p:spPr>
        <p:txBody>
          <a:bodyPr wrap="square" rtlCol="0">
            <a:spAutoFit/>
          </a:bodyPr>
          <a:lstStyle/>
          <a:p>
            <a:pPr algn="ctr"/>
            <a:r>
              <a:rPr lang="en-US" sz="2800" b="1" dirty="0">
                <a:solidFill>
                  <a:schemeClr val="accent1"/>
                </a:solidFill>
              </a:rPr>
              <a:t>06</a:t>
            </a:r>
          </a:p>
        </p:txBody>
      </p:sp>
      <p:sp>
        <p:nvSpPr>
          <p:cNvPr id="40" name="TextBox 39">
            <a:extLst>
              <a:ext uri="{FF2B5EF4-FFF2-40B4-BE49-F238E27FC236}">
                <a16:creationId xmlns:a16="http://schemas.microsoft.com/office/drawing/2014/main" id="{441F640A-CACC-4995-8419-0DC43FED55FF}"/>
              </a:ext>
            </a:extLst>
          </p:cNvPr>
          <p:cNvSpPr txBox="1"/>
          <p:nvPr/>
        </p:nvSpPr>
        <p:spPr>
          <a:xfrm>
            <a:off x="6563031" y="3412441"/>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FRONTEND &amp; BACKEND</a:t>
            </a:r>
          </a:p>
        </p:txBody>
      </p:sp>
      <p:sp>
        <p:nvSpPr>
          <p:cNvPr id="41" name="TextBox 40">
            <a:extLst>
              <a:ext uri="{FF2B5EF4-FFF2-40B4-BE49-F238E27FC236}">
                <a16:creationId xmlns:a16="http://schemas.microsoft.com/office/drawing/2014/main" id="{4E55653E-117A-4FD5-BB8D-0A1D2B6F1220}"/>
              </a:ext>
            </a:extLst>
          </p:cNvPr>
          <p:cNvSpPr txBox="1"/>
          <p:nvPr/>
        </p:nvSpPr>
        <p:spPr>
          <a:xfrm>
            <a:off x="5571833" y="3881596"/>
            <a:ext cx="641823" cy="523220"/>
          </a:xfrm>
          <a:prstGeom prst="rect">
            <a:avLst/>
          </a:prstGeom>
          <a:noFill/>
        </p:spPr>
        <p:txBody>
          <a:bodyPr wrap="square" rtlCol="0">
            <a:spAutoFit/>
          </a:bodyPr>
          <a:lstStyle/>
          <a:p>
            <a:pPr algn="ctr"/>
            <a:r>
              <a:rPr lang="en-US" sz="2800" b="1" dirty="0">
                <a:solidFill>
                  <a:schemeClr val="accent2"/>
                </a:solidFill>
              </a:rPr>
              <a:t>07</a:t>
            </a:r>
          </a:p>
        </p:txBody>
      </p:sp>
      <p:sp>
        <p:nvSpPr>
          <p:cNvPr id="42" name="TextBox 41">
            <a:extLst>
              <a:ext uri="{FF2B5EF4-FFF2-40B4-BE49-F238E27FC236}">
                <a16:creationId xmlns:a16="http://schemas.microsoft.com/office/drawing/2014/main" id="{4F8FDEA5-5A84-45F4-A198-2751AECB1419}"/>
              </a:ext>
            </a:extLst>
          </p:cNvPr>
          <p:cNvSpPr txBox="1"/>
          <p:nvPr/>
        </p:nvSpPr>
        <p:spPr>
          <a:xfrm>
            <a:off x="6547859" y="3918781"/>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DATA FLOW DIAGRAM</a:t>
            </a:r>
          </a:p>
        </p:txBody>
      </p:sp>
      <p:sp>
        <p:nvSpPr>
          <p:cNvPr id="43" name="TextBox 42">
            <a:extLst>
              <a:ext uri="{FF2B5EF4-FFF2-40B4-BE49-F238E27FC236}">
                <a16:creationId xmlns:a16="http://schemas.microsoft.com/office/drawing/2014/main" id="{1B686C56-484A-40EA-8465-57EBD9FADCC5}"/>
              </a:ext>
            </a:extLst>
          </p:cNvPr>
          <p:cNvSpPr txBox="1"/>
          <p:nvPr/>
        </p:nvSpPr>
        <p:spPr>
          <a:xfrm>
            <a:off x="5555606" y="4367631"/>
            <a:ext cx="641823" cy="523220"/>
          </a:xfrm>
          <a:prstGeom prst="rect">
            <a:avLst/>
          </a:prstGeom>
          <a:noFill/>
        </p:spPr>
        <p:txBody>
          <a:bodyPr wrap="square" rtlCol="0">
            <a:spAutoFit/>
          </a:bodyPr>
          <a:lstStyle/>
          <a:p>
            <a:pPr algn="ctr"/>
            <a:r>
              <a:rPr lang="en-US" sz="2800" b="1" dirty="0">
                <a:solidFill>
                  <a:schemeClr val="accent1"/>
                </a:solidFill>
              </a:rPr>
              <a:t>08</a:t>
            </a:r>
          </a:p>
        </p:txBody>
      </p:sp>
      <p:sp>
        <p:nvSpPr>
          <p:cNvPr id="44" name="TextBox 43">
            <a:extLst>
              <a:ext uri="{FF2B5EF4-FFF2-40B4-BE49-F238E27FC236}">
                <a16:creationId xmlns:a16="http://schemas.microsoft.com/office/drawing/2014/main" id="{E2828553-56ED-4FBC-A48D-2F7069D84477}"/>
              </a:ext>
            </a:extLst>
          </p:cNvPr>
          <p:cNvSpPr txBox="1"/>
          <p:nvPr/>
        </p:nvSpPr>
        <p:spPr>
          <a:xfrm>
            <a:off x="6547859" y="4438201"/>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OUTPUT </a:t>
            </a:r>
          </a:p>
        </p:txBody>
      </p:sp>
      <p:sp>
        <p:nvSpPr>
          <p:cNvPr id="45" name="TextBox 44">
            <a:extLst>
              <a:ext uri="{FF2B5EF4-FFF2-40B4-BE49-F238E27FC236}">
                <a16:creationId xmlns:a16="http://schemas.microsoft.com/office/drawing/2014/main" id="{348A1682-A513-4594-A4BC-54127683AFF8}"/>
              </a:ext>
            </a:extLst>
          </p:cNvPr>
          <p:cNvSpPr txBox="1"/>
          <p:nvPr/>
        </p:nvSpPr>
        <p:spPr>
          <a:xfrm>
            <a:off x="5555605" y="5376886"/>
            <a:ext cx="641823" cy="523220"/>
          </a:xfrm>
          <a:prstGeom prst="rect">
            <a:avLst/>
          </a:prstGeom>
          <a:noFill/>
        </p:spPr>
        <p:txBody>
          <a:bodyPr wrap="square" rtlCol="0">
            <a:spAutoFit/>
          </a:bodyPr>
          <a:lstStyle/>
          <a:p>
            <a:pPr algn="ctr"/>
            <a:r>
              <a:rPr lang="en-US" sz="2800" b="1" dirty="0">
                <a:solidFill>
                  <a:schemeClr val="accent1"/>
                </a:solidFill>
              </a:rPr>
              <a:t>10</a:t>
            </a:r>
          </a:p>
        </p:txBody>
      </p:sp>
      <p:sp>
        <p:nvSpPr>
          <p:cNvPr id="46" name="TextBox 45">
            <a:extLst>
              <a:ext uri="{FF2B5EF4-FFF2-40B4-BE49-F238E27FC236}">
                <a16:creationId xmlns:a16="http://schemas.microsoft.com/office/drawing/2014/main" id="{EC7C75DA-228C-4A1E-832C-631AF3325BA0}"/>
              </a:ext>
            </a:extLst>
          </p:cNvPr>
          <p:cNvSpPr txBox="1"/>
          <p:nvPr/>
        </p:nvSpPr>
        <p:spPr>
          <a:xfrm>
            <a:off x="5562152" y="4838311"/>
            <a:ext cx="641823" cy="523220"/>
          </a:xfrm>
          <a:prstGeom prst="rect">
            <a:avLst/>
          </a:prstGeom>
          <a:noFill/>
        </p:spPr>
        <p:txBody>
          <a:bodyPr wrap="square" rtlCol="0">
            <a:spAutoFit/>
          </a:bodyPr>
          <a:lstStyle/>
          <a:p>
            <a:pPr algn="ctr"/>
            <a:r>
              <a:rPr lang="en-US" sz="2800" b="1" dirty="0">
                <a:solidFill>
                  <a:schemeClr val="accent2"/>
                </a:solidFill>
              </a:rPr>
              <a:t>09</a:t>
            </a:r>
          </a:p>
        </p:txBody>
      </p:sp>
      <p:sp>
        <p:nvSpPr>
          <p:cNvPr id="47" name="Freeform: Shape 46">
            <a:extLst>
              <a:ext uri="{FF2B5EF4-FFF2-40B4-BE49-F238E27FC236}">
                <a16:creationId xmlns:a16="http://schemas.microsoft.com/office/drawing/2014/main" id="{C89ADB9C-B3DE-43AA-B31B-B5FE91FD3164}"/>
              </a:ext>
            </a:extLst>
          </p:cNvPr>
          <p:cNvSpPr/>
          <p:nvPr/>
        </p:nvSpPr>
        <p:spPr>
          <a:xfrm>
            <a:off x="6259178" y="50218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48" name="TextBox 47">
            <a:extLst>
              <a:ext uri="{FF2B5EF4-FFF2-40B4-BE49-F238E27FC236}">
                <a16:creationId xmlns:a16="http://schemas.microsoft.com/office/drawing/2014/main" id="{15E5A1E0-2B35-42C2-90C9-82159003A87E}"/>
              </a:ext>
            </a:extLst>
          </p:cNvPr>
          <p:cNvSpPr txBox="1"/>
          <p:nvPr/>
        </p:nvSpPr>
        <p:spPr>
          <a:xfrm>
            <a:off x="6563030" y="4899866"/>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CONCLUSION</a:t>
            </a:r>
          </a:p>
        </p:txBody>
      </p:sp>
      <p:sp>
        <p:nvSpPr>
          <p:cNvPr id="49" name="Freeform: Shape 48">
            <a:extLst>
              <a:ext uri="{FF2B5EF4-FFF2-40B4-BE49-F238E27FC236}">
                <a16:creationId xmlns:a16="http://schemas.microsoft.com/office/drawing/2014/main" id="{57A947EE-336B-464B-B59B-9EA73415198B}"/>
              </a:ext>
            </a:extLst>
          </p:cNvPr>
          <p:cNvSpPr/>
          <p:nvPr/>
        </p:nvSpPr>
        <p:spPr>
          <a:xfrm>
            <a:off x="6260829" y="553506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50" name="TextBox 49">
            <a:extLst>
              <a:ext uri="{FF2B5EF4-FFF2-40B4-BE49-F238E27FC236}">
                <a16:creationId xmlns:a16="http://schemas.microsoft.com/office/drawing/2014/main" id="{D133E899-4D7E-4B7C-A981-2F505C719C00}"/>
              </a:ext>
            </a:extLst>
          </p:cNvPr>
          <p:cNvSpPr txBox="1"/>
          <p:nvPr/>
        </p:nvSpPr>
        <p:spPr>
          <a:xfrm>
            <a:off x="6563030" y="5438441"/>
            <a:ext cx="3171203" cy="400110"/>
          </a:xfrm>
          <a:prstGeom prst="rect">
            <a:avLst/>
          </a:prstGeom>
          <a:noFill/>
        </p:spPr>
        <p:txBody>
          <a:bodyPr wrap="square" rtlCol="0">
            <a:spAutoFit/>
          </a:bodyPr>
          <a:lstStyle/>
          <a:p>
            <a:r>
              <a:rPr lang="en-US" sz="2000" b="1" dirty="0">
                <a:solidFill>
                  <a:schemeClr val="accent1"/>
                </a:solidFill>
                <a:latin typeface="Cambria" panose="02040503050406030204" pitchFamily="18" charset="0"/>
                <a:ea typeface="Cambria" panose="02040503050406030204" pitchFamily="18" charset="0"/>
              </a:rPr>
              <a:t>FUTURE ENHANCEMENT</a:t>
            </a:r>
          </a:p>
        </p:txBody>
      </p:sp>
    </p:spTree>
    <p:extLst>
      <p:ext uri="{BB962C8B-B14F-4D97-AF65-F5344CB8AC3E}">
        <p14:creationId xmlns:p14="http://schemas.microsoft.com/office/powerpoint/2010/main" val="302403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334969" y="155847"/>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2661283"/>
              <a:ext cx="2352675" cy="1423339"/>
            </a:xfrm>
            <a:prstGeom prst="rect">
              <a:avLst/>
            </a:prstGeom>
            <a:noFill/>
          </p:spPr>
          <p:txBody>
            <a:bodyPr wrap="square" rtlCol="0">
              <a:spAutoFit/>
            </a:bodyPr>
            <a:lstStyle/>
            <a:p>
              <a:pPr algn="ctr"/>
              <a:r>
                <a:rPr lang="en-US" sz="2000" b="1" dirty="0">
                  <a:solidFill>
                    <a:schemeClr val="accent2"/>
                  </a:solidFill>
                </a:rPr>
                <a:t>PDF</a:t>
              </a:r>
            </a:p>
            <a:p>
              <a:pPr algn="ctr"/>
              <a:r>
                <a:rPr lang="en-US" sz="2000" b="1" dirty="0">
                  <a:solidFill>
                    <a:schemeClr val="accent2"/>
                  </a:solidFill>
                </a:rPr>
                <a:t> OUTPUT</a:t>
              </a:r>
            </a:p>
            <a:p>
              <a:pPr algn="ctr"/>
              <a:r>
                <a:rPr lang="en-US" sz="2000" b="1" dirty="0">
                  <a:solidFill>
                    <a:schemeClr val="accent2"/>
                  </a:solidFill>
                </a:rPr>
                <a:t>ROOM 1</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6" name="Picture 5">
            <a:extLst>
              <a:ext uri="{FF2B5EF4-FFF2-40B4-BE49-F238E27FC236}">
                <a16:creationId xmlns:a16="http://schemas.microsoft.com/office/drawing/2014/main" id="{416407D7-E82F-49E7-8710-42B4DE85C027}"/>
              </a:ext>
            </a:extLst>
          </p:cNvPr>
          <p:cNvPicPr>
            <a:picLocks noChangeAspect="1"/>
          </p:cNvPicPr>
          <p:nvPr/>
        </p:nvPicPr>
        <p:blipFill>
          <a:blip r:embed="rId2"/>
          <a:stretch>
            <a:fillRect/>
          </a:stretch>
        </p:blipFill>
        <p:spPr>
          <a:xfrm>
            <a:off x="1992455" y="814594"/>
            <a:ext cx="9977482" cy="5886831"/>
          </a:xfrm>
          <a:prstGeom prst="rect">
            <a:avLst/>
          </a:prstGeom>
        </p:spPr>
      </p:pic>
    </p:spTree>
    <p:extLst>
      <p:ext uri="{BB962C8B-B14F-4D97-AF65-F5344CB8AC3E}">
        <p14:creationId xmlns:p14="http://schemas.microsoft.com/office/powerpoint/2010/main" val="1661672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83E809BF-1706-489B-A18D-BC1D49C9279B}"/>
              </a:ext>
            </a:extLst>
          </p:cNvPr>
          <p:cNvSpPr txBox="1"/>
          <p:nvPr/>
        </p:nvSpPr>
        <p:spPr>
          <a:xfrm>
            <a:off x="3334969" y="155847"/>
            <a:ext cx="7102571" cy="769441"/>
          </a:xfrm>
          <a:prstGeom prst="rect">
            <a:avLst/>
          </a:prstGeom>
          <a:noFill/>
        </p:spPr>
        <p:txBody>
          <a:bodyPr wrap="square" rtlCol="0">
            <a:spAutoFit/>
          </a:bodyPr>
          <a:lstStyle/>
          <a:p>
            <a:pPr algn="ctr"/>
            <a:r>
              <a:rPr lang="en-US" sz="4400" b="1" dirty="0">
                <a:solidFill>
                  <a:schemeClr val="accent1"/>
                </a:solidFill>
                <a:latin typeface="+mj-lt"/>
              </a:rPr>
              <a:t>OUTPUT </a:t>
            </a:r>
            <a:r>
              <a:rPr lang="en-US" sz="4400" b="1" dirty="0">
                <a:solidFill>
                  <a:schemeClr val="accent2"/>
                </a:solidFill>
                <a:latin typeface="+mj-lt"/>
              </a:rPr>
              <a:t>WINDOW</a:t>
            </a:r>
          </a:p>
        </p:txBody>
      </p:sp>
      <p:grpSp>
        <p:nvGrpSpPr>
          <p:cNvPr id="46" name="Group 45">
            <a:extLst>
              <a:ext uri="{FF2B5EF4-FFF2-40B4-BE49-F238E27FC236}">
                <a16:creationId xmlns:a16="http://schemas.microsoft.com/office/drawing/2014/main" id="{DD54B9B0-149E-4B63-84ED-C2045B4DE40D}"/>
              </a:ext>
            </a:extLst>
          </p:cNvPr>
          <p:cNvGrpSpPr/>
          <p:nvPr/>
        </p:nvGrpSpPr>
        <p:grpSpPr>
          <a:xfrm>
            <a:off x="222062" y="68983"/>
            <a:ext cx="1644316" cy="2545004"/>
            <a:chOff x="1343309" y="1616392"/>
            <a:chExt cx="2352676" cy="3566541"/>
          </a:xfrm>
        </p:grpSpPr>
        <p:sp>
          <p:nvSpPr>
            <p:cNvPr id="47" name="Freeform: Shape 46">
              <a:extLst>
                <a:ext uri="{FF2B5EF4-FFF2-40B4-BE49-F238E27FC236}">
                  <a16:creationId xmlns:a16="http://schemas.microsoft.com/office/drawing/2014/main" id="{5FB8D0F6-5602-4791-83A1-780304A94953}"/>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53E979-7B6D-4F1A-BB42-B243D613E0C7}"/>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414E9E2-DEB0-4A5E-8EFC-B432409646DB}"/>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0" name="Freeform: Shape 49">
              <a:extLst>
                <a:ext uri="{FF2B5EF4-FFF2-40B4-BE49-F238E27FC236}">
                  <a16:creationId xmlns:a16="http://schemas.microsoft.com/office/drawing/2014/main" id="{6C049C57-25CC-4F7A-870B-B1B7B581BF24}"/>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0EEC23-8C0F-4ED5-BC94-E5A138F1373C}"/>
                </a:ext>
              </a:extLst>
            </p:cNvPr>
            <p:cNvSpPr/>
            <p:nvPr/>
          </p:nvSpPr>
          <p:spPr>
            <a:xfrm>
              <a:off x="1444370" y="4429220"/>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52" name="TextBox 51">
              <a:extLst>
                <a:ext uri="{FF2B5EF4-FFF2-40B4-BE49-F238E27FC236}">
                  <a16:creationId xmlns:a16="http://schemas.microsoft.com/office/drawing/2014/main" id="{8B4B2BCF-2EAB-4047-B01E-1103B1CD6BD2}"/>
                </a:ext>
              </a:extLst>
            </p:cNvPr>
            <p:cNvSpPr txBox="1"/>
            <p:nvPr/>
          </p:nvSpPr>
          <p:spPr>
            <a:xfrm>
              <a:off x="1343309" y="2661283"/>
              <a:ext cx="2352675" cy="1423339"/>
            </a:xfrm>
            <a:prstGeom prst="rect">
              <a:avLst/>
            </a:prstGeom>
            <a:noFill/>
          </p:spPr>
          <p:txBody>
            <a:bodyPr wrap="square" rtlCol="0">
              <a:spAutoFit/>
            </a:bodyPr>
            <a:lstStyle/>
            <a:p>
              <a:pPr algn="ctr"/>
              <a:r>
                <a:rPr lang="en-US" sz="2000" b="1" dirty="0">
                  <a:solidFill>
                    <a:schemeClr val="accent2"/>
                  </a:solidFill>
                </a:rPr>
                <a:t>PDF</a:t>
              </a:r>
            </a:p>
            <a:p>
              <a:pPr algn="ctr"/>
              <a:r>
                <a:rPr lang="en-US" sz="2000" b="1" dirty="0">
                  <a:solidFill>
                    <a:schemeClr val="accent2"/>
                  </a:solidFill>
                </a:rPr>
                <a:t> OUTPUT</a:t>
              </a:r>
            </a:p>
            <a:p>
              <a:pPr algn="ctr"/>
              <a:r>
                <a:rPr lang="en-US" sz="2000" b="1" dirty="0">
                  <a:solidFill>
                    <a:schemeClr val="accent2"/>
                  </a:solidFill>
                </a:rPr>
                <a:t>ROOM 2</a:t>
              </a:r>
            </a:p>
          </p:txBody>
        </p:sp>
        <p:sp>
          <p:nvSpPr>
            <p:cNvPr id="53" name="Rectangle 52">
              <a:extLst>
                <a:ext uri="{FF2B5EF4-FFF2-40B4-BE49-F238E27FC236}">
                  <a16:creationId xmlns:a16="http://schemas.microsoft.com/office/drawing/2014/main" id="{A2AF7E90-9769-4E06-8CF3-88192A4262F1}"/>
                </a:ext>
              </a:extLst>
            </p:cNvPr>
            <p:cNvSpPr/>
            <p:nvPr/>
          </p:nvSpPr>
          <p:spPr>
            <a:xfrm>
              <a:off x="1624762" y="3617419"/>
              <a:ext cx="1789770" cy="369332"/>
            </a:xfrm>
            <a:prstGeom prst="rect">
              <a:avLst/>
            </a:prstGeom>
          </p:spPr>
          <p:txBody>
            <a:bodyPr wrap="square">
              <a:spAutoFit/>
            </a:bodyPr>
            <a:lstStyle/>
            <a:p>
              <a:pPr algn="ctr"/>
              <a:endParaRPr lang="en-US" dirty="0"/>
            </a:p>
          </p:txBody>
        </p:sp>
      </p:grpSp>
      <p:pic>
        <p:nvPicPr>
          <p:cNvPr id="5" name="Picture 4">
            <a:extLst>
              <a:ext uri="{FF2B5EF4-FFF2-40B4-BE49-F238E27FC236}">
                <a16:creationId xmlns:a16="http://schemas.microsoft.com/office/drawing/2014/main" id="{5FC6CCC2-E5ED-4D43-BCB5-D73A06353DF7}"/>
              </a:ext>
            </a:extLst>
          </p:cNvPr>
          <p:cNvPicPr>
            <a:picLocks noChangeAspect="1"/>
          </p:cNvPicPr>
          <p:nvPr/>
        </p:nvPicPr>
        <p:blipFill>
          <a:blip r:embed="rId2"/>
          <a:stretch>
            <a:fillRect/>
          </a:stretch>
        </p:blipFill>
        <p:spPr>
          <a:xfrm>
            <a:off x="1937008" y="814594"/>
            <a:ext cx="10254991" cy="6043406"/>
          </a:xfrm>
          <a:prstGeom prst="rect">
            <a:avLst/>
          </a:prstGeom>
        </p:spPr>
      </p:pic>
    </p:spTree>
    <p:extLst>
      <p:ext uri="{BB962C8B-B14F-4D97-AF65-F5344CB8AC3E}">
        <p14:creationId xmlns:p14="http://schemas.microsoft.com/office/powerpoint/2010/main" val="1342446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1ED2D-4FBD-40F1-B4EF-6641C423F47D}"/>
              </a:ext>
            </a:extLst>
          </p:cNvPr>
          <p:cNvSpPr txBox="1"/>
          <p:nvPr/>
        </p:nvSpPr>
        <p:spPr>
          <a:xfrm>
            <a:off x="4602330" y="295821"/>
            <a:ext cx="3294235" cy="769441"/>
          </a:xfrm>
          <a:prstGeom prst="rect">
            <a:avLst/>
          </a:prstGeom>
          <a:noFill/>
        </p:spPr>
        <p:txBody>
          <a:bodyPr wrap="none" rtlCol="0">
            <a:spAutoFit/>
          </a:bodyPr>
          <a:lstStyle/>
          <a:p>
            <a:pPr algn="ctr"/>
            <a:r>
              <a:rPr lang="en-US" sz="4400" b="1" dirty="0">
                <a:solidFill>
                  <a:schemeClr val="accent1"/>
                </a:solidFill>
                <a:latin typeface="+mj-lt"/>
              </a:rPr>
              <a:t>CONCLUSION</a:t>
            </a:r>
            <a:endParaRPr lang="en-US" sz="4400" b="1" dirty="0">
              <a:solidFill>
                <a:schemeClr val="accent2"/>
              </a:solidFill>
              <a:latin typeface="+mj-lt"/>
            </a:endParaRPr>
          </a:p>
        </p:txBody>
      </p:sp>
      <p:sp>
        <p:nvSpPr>
          <p:cNvPr id="8" name="Freeform: Shape 7">
            <a:extLst>
              <a:ext uri="{FF2B5EF4-FFF2-40B4-BE49-F238E27FC236}">
                <a16:creationId xmlns:a16="http://schemas.microsoft.com/office/drawing/2014/main" id="{CBABC759-F1C4-47CC-8E26-71C7BEEB3A71}"/>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81D5EA9-39D6-4124-8B80-321CAFCEFE22}"/>
              </a:ext>
            </a:extLst>
          </p:cNvPr>
          <p:cNvSpPr/>
          <p:nvPr/>
        </p:nvSpPr>
        <p:spPr>
          <a:xfrm>
            <a:off x="11657361" y="383746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082B37B-EEC5-4288-9975-3B64371AD6D9}"/>
              </a:ext>
            </a:extLst>
          </p:cNvPr>
          <p:cNvSpPr/>
          <p:nvPr/>
        </p:nvSpPr>
        <p:spPr>
          <a:xfrm>
            <a:off x="11755388" y="609419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064C24-B1F5-4398-BBF4-3E5991F2E8B2}"/>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BE5EC4-5237-42DF-812F-1921FE10B9A3}"/>
              </a:ext>
            </a:extLst>
          </p:cNvPr>
          <p:cNvSpPr/>
          <p:nvPr/>
        </p:nvSpPr>
        <p:spPr>
          <a:xfrm>
            <a:off x="2185973" y="8272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5EE526-B13E-4526-AD7C-F18ADBCD6C9A}"/>
              </a:ext>
            </a:extLst>
          </p:cNvPr>
          <p:cNvSpPr/>
          <p:nvPr/>
        </p:nvSpPr>
        <p:spPr>
          <a:xfrm>
            <a:off x="11810524" y="8272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CFD3F28-8FA8-42B6-91DF-85FDBFE401E1}"/>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1E6A51F-704E-4D35-A15B-28140D79EA3A}"/>
              </a:ext>
            </a:extLst>
          </p:cNvPr>
          <p:cNvSpPr/>
          <p:nvPr/>
        </p:nvSpPr>
        <p:spPr>
          <a:xfrm>
            <a:off x="10616777" y="45194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D50C801-CD8F-4E9F-BA47-A241220D9C04}"/>
              </a:ext>
            </a:extLst>
          </p:cNvPr>
          <p:cNvSpPr/>
          <p:nvPr/>
        </p:nvSpPr>
        <p:spPr>
          <a:xfrm>
            <a:off x="323049" y="2037969"/>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7" name="TextBox 16">
            <a:extLst>
              <a:ext uri="{FF2B5EF4-FFF2-40B4-BE49-F238E27FC236}">
                <a16:creationId xmlns:a16="http://schemas.microsoft.com/office/drawing/2014/main" id="{EF5B5394-80CE-4CEF-B50C-A5A45D8FD928}"/>
              </a:ext>
            </a:extLst>
          </p:cNvPr>
          <p:cNvSpPr txBox="1"/>
          <p:nvPr/>
        </p:nvSpPr>
        <p:spPr>
          <a:xfrm>
            <a:off x="1771479" y="2037969"/>
            <a:ext cx="8955936" cy="2072362"/>
          </a:xfrm>
          <a:prstGeom prst="rect">
            <a:avLst/>
          </a:prstGeom>
          <a:noFill/>
        </p:spPr>
        <p:txBody>
          <a:bodyPr wrap="square" rtlCol="0">
            <a:spAutoFit/>
          </a:bodyPr>
          <a:lstStyle/>
          <a:p>
            <a:pPr marL="342900" marR="0" indent="228600" algn="just">
              <a:lnSpc>
                <a:spcPct val="150000"/>
              </a:lnSpc>
              <a:spcBef>
                <a:spcPts val="0"/>
              </a:spcBef>
              <a:spcAft>
                <a:spcPts val="800"/>
              </a:spcAft>
              <a:tabLst>
                <a:tab pos="342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DYNAMIC SEATING ALLOCATION SYSTEM project was a journey of understanding, planning, and implementation to meet the needs of college administrators effectively. Through meticulous analysis, thoughtful design, and thorough testing, we ensured that the system met its objectives of simplifying exam hall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bg1"/>
              </a:solidFill>
            </a:endParaRPr>
          </a:p>
        </p:txBody>
      </p:sp>
    </p:spTree>
    <p:extLst>
      <p:ext uri="{BB962C8B-B14F-4D97-AF65-F5344CB8AC3E}">
        <p14:creationId xmlns:p14="http://schemas.microsoft.com/office/powerpoint/2010/main" val="1799470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1ED2D-4FBD-40F1-B4EF-6641C423F47D}"/>
              </a:ext>
            </a:extLst>
          </p:cNvPr>
          <p:cNvSpPr txBox="1"/>
          <p:nvPr/>
        </p:nvSpPr>
        <p:spPr>
          <a:xfrm>
            <a:off x="3564529" y="405203"/>
            <a:ext cx="6021200" cy="769441"/>
          </a:xfrm>
          <a:prstGeom prst="rect">
            <a:avLst/>
          </a:prstGeom>
          <a:noFill/>
        </p:spPr>
        <p:txBody>
          <a:bodyPr wrap="none" rtlCol="0">
            <a:spAutoFit/>
          </a:bodyPr>
          <a:lstStyle/>
          <a:p>
            <a:pPr algn="ctr"/>
            <a:r>
              <a:rPr lang="en-US" sz="4400" b="1" dirty="0">
                <a:solidFill>
                  <a:schemeClr val="accent1"/>
                </a:solidFill>
                <a:latin typeface="+mj-lt"/>
              </a:rPr>
              <a:t>FUTURE </a:t>
            </a:r>
            <a:r>
              <a:rPr lang="en-US" sz="4400" b="1" dirty="0">
                <a:solidFill>
                  <a:schemeClr val="accent2"/>
                </a:solidFill>
                <a:latin typeface="+mj-lt"/>
              </a:rPr>
              <a:t>ENHANCEMENT</a:t>
            </a:r>
            <a:r>
              <a:rPr lang="en-US" sz="4400" b="1" dirty="0">
                <a:solidFill>
                  <a:schemeClr val="accent1"/>
                </a:solidFill>
                <a:latin typeface="+mj-lt"/>
              </a:rPr>
              <a:t> </a:t>
            </a:r>
            <a:endParaRPr lang="en-US" sz="4400" b="1" dirty="0">
              <a:solidFill>
                <a:schemeClr val="accent2"/>
              </a:solidFill>
              <a:latin typeface="+mj-lt"/>
            </a:endParaRPr>
          </a:p>
        </p:txBody>
      </p:sp>
      <p:sp>
        <p:nvSpPr>
          <p:cNvPr id="8" name="Freeform: Shape 7">
            <a:extLst>
              <a:ext uri="{FF2B5EF4-FFF2-40B4-BE49-F238E27FC236}">
                <a16:creationId xmlns:a16="http://schemas.microsoft.com/office/drawing/2014/main" id="{CBABC759-F1C4-47CC-8E26-71C7BEEB3A71}"/>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81D5EA9-39D6-4124-8B80-321CAFCEFE22}"/>
              </a:ext>
            </a:extLst>
          </p:cNvPr>
          <p:cNvSpPr/>
          <p:nvPr/>
        </p:nvSpPr>
        <p:spPr>
          <a:xfrm>
            <a:off x="11657361" y="383746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082B37B-EEC5-4288-9975-3B64371AD6D9}"/>
              </a:ext>
            </a:extLst>
          </p:cNvPr>
          <p:cNvSpPr/>
          <p:nvPr/>
        </p:nvSpPr>
        <p:spPr>
          <a:xfrm>
            <a:off x="11755388" y="609419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064C24-B1F5-4398-BBF4-3E5991F2E8B2}"/>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BE5EC4-5237-42DF-812F-1921FE10B9A3}"/>
              </a:ext>
            </a:extLst>
          </p:cNvPr>
          <p:cNvSpPr/>
          <p:nvPr/>
        </p:nvSpPr>
        <p:spPr>
          <a:xfrm>
            <a:off x="2185973" y="8272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5EE526-B13E-4526-AD7C-F18ADBCD6C9A}"/>
              </a:ext>
            </a:extLst>
          </p:cNvPr>
          <p:cNvSpPr/>
          <p:nvPr/>
        </p:nvSpPr>
        <p:spPr>
          <a:xfrm>
            <a:off x="11810524" y="8272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CFD3F28-8FA8-42B6-91DF-85FDBFE401E1}"/>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1E6A51F-704E-4D35-A15B-28140D79EA3A}"/>
              </a:ext>
            </a:extLst>
          </p:cNvPr>
          <p:cNvSpPr/>
          <p:nvPr/>
        </p:nvSpPr>
        <p:spPr>
          <a:xfrm>
            <a:off x="10616777" y="45194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D50C801-CD8F-4E9F-BA47-A241220D9C04}"/>
              </a:ext>
            </a:extLst>
          </p:cNvPr>
          <p:cNvSpPr/>
          <p:nvPr/>
        </p:nvSpPr>
        <p:spPr>
          <a:xfrm>
            <a:off x="323049" y="2037969"/>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7" name="TextBox 16">
            <a:extLst>
              <a:ext uri="{FF2B5EF4-FFF2-40B4-BE49-F238E27FC236}">
                <a16:creationId xmlns:a16="http://schemas.microsoft.com/office/drawing/2014/main" id="{EF5B5394-80CE-4CEF-B50C-A5A45D8FD928}"/>
              </a:ext>
            </a:extLst>
          </p:cNvPr>
          <p:cNvSpPr txBox="1"/>
          <p:nvPr/>
        </p:nvSpPr>
        <p:spPr>
          <a:xfrm>
            <a:off x="1715986" y="1899510"/>
            <a:ext cx="9073898" cy="3058979"/>
          </a:xfrm>
          <a:prstGeom prst="rect">
            <a:avLst/>
          </a:prstGeom>
          <a:noFill/>
        </p:spPr>
        <p:txBody>
          <a:bodyPr wrap="square" rtlCol="0">
            <a:spAutoFit/>
          </a:bodyPr>
          <a:lstStyle/>
          <a:p>
            <a:pPr marL="628650" marR="0" indent="-285750" algn="just">
              <a:lnSpc>
                <a:spcPct val="150000"/>
              </a:lnSpc>
              <a:spcBef>
                <a:spcPts val="0"/>
              </a:spcBef>
              <a:spcAft>
                <a:spcPts val="800"/>
              </a:spcAft>
              <a:buFont typeface="Wingdings" panose="05000000000000000000" pitchFamily="2" charset="2"/>
              <a:buChar char="Ø"/>
              <a:tabLst>
                <a:tab pos="342900" algn="l"/>
              </a:tabLst>
            </a:pPr>
            <a:r>
              <a:rPr lang="en-US" sz="1800" dirty="0">
                <a:effectLst/>
                <a:latin typeface="Times New Roman" panose="02020603050405020304" pitchFamily="18" charset="0"/>
                <a:ea typeface="Calibri" panose="020F0502020204030204" pitchFamily="34" charset="0"/>
              </a:rPr>
              <a:t>For future improvements, we can make the DYNAMIC SEATING ALLOCATION SYSTEM better in a few ways. One idea is exploring features such as dynamic seating allocation algorithms to optimize space utilization and accommodate varying exam schedules efficiently</a:t>
            </a:r>
          </a:p>
          <a:p>
            <a:pPr marL="628650" marR="0" indent="-285750" algn="just">
              <a:lnSpc>
                <a:spcPct val="150000"/>
              </a:lnSpc>
              <a:spcBef>
                <a:spcPts val="0"/>
              </a:spcBef>
              <a:spcAft>
                <a:spcPts val="800"/>
              </a:spcAft>
              <a:buFont typeface="Wingdings" panose="05000000000000000000" pitchFamily="2" charset="2"/>
              <a:buChar char="Ø"/>
              <a:tabLst>
                <a:tab pos="342900" algn="l"/>
              </a:tabLst>
            </a:pPr>
            <a:r>
              <a:rPr lang="en-US" sz="1800" dirty="0">
                <a:effectLst/>
                <a:latin typeface="Times New Roman" panose="02020603050405020304" pitchFamily="18" charset="0"/>
                <a:ea typeface="Calibri" panose="020F0502020204030204" pitchFamily="34" charset="0"/>
              </a:rPr>
              <a:t>Moreover, integrating a notification system to alert students about their allocated seats and exam details in real-time could enhance user experience and reduce administrative workload</a:t>
            </a:r>
            <a:endParaRPr lang="en-US" sz="1400" dirty="0">
              <a:solidFill>
                <a:schemeClr val="bg1"/>
              </a:solidFill>
            </a:endParaRPr>
          </a:p>
        </p:txBody>
      </p:sp>
    </p:spTree>
    <p:extLst>
      <p:ext uri="{BB962C8B-B14F-4D97-AF65-F5344CB8AC3E}">
        <p14:creationId xmlns:p14="http://schemas.microsoft.com/office/powerpoint/2010/main" val="205439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3799611" y="2521986"/>
            <a:ext cx="6886002" cy="24884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322952" y="1368970"/>
            <a:ext cx="1847172" cy="584775"/>
          </a:xfrm>
          <a:prstGeom prst="rect">
            <a:avLst/>
          </a:prstGeom>
          <a:noFill/>
        </p:spPr>
        <p:txBody>
          <a:bodyPr wrap="none" rtlCol="0">
            <a:spAutoFit/>
          </a:bodyPr>
          <a:lstStyle/>
          <a:p>
            <a:r>
              <a:rPr lang="en-US" sz="3200" b="1" dirty="0">
                <a:solidFill>
                  <a:schemeClr val="accent2"/>
                </a:solidFill>
              </a:rPr>
              <a:t>SYNOPSIS</a:t>
            </a:r>
          </a:p>
        </p:txBody>
      </p:sp>
      <p:sp>
        <p:nvSpPr>
          <p:cNvPr id="2" name="Rectangle 1">
            <a:extLst>
              <a:ext uri="{FF2B5EF4-FFF2-40B4-BE49-F238E27FC236}">
                <a16:creationId xmlns:a16="http://schemas.microsoft.com/office/drawing/2014/main" id="{38493CCC-2866-46CB-A818-7FBC3E4D426A}"/>
              </a:ext>
            </a:extLst>
          </p:cNvPr>
          <p:cNvSpPr/>
          <p:nvPr/>
        </p:nvSpPr>
        <p:spPr>
          <a:xfrm>
            <a:off x="3981551" y="2434304"/>
            <a:ext cx="6522121" cy="2308324"/>
          </a:xfrm>
          <a:prstGeom prst="rect">
            <a:avLst/>
          </a:prstGeom>
        </p:spPr>
        <p:txBody>
          <a:bodyPr wrap="square">
            <a:spAutoFit/>
          </a:bodyPr>
          <a:lstStyle/>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The Dynamic Seating Allocation System is a tool to help college administrators organize where students sit in classrooms during examination times. By automating this task, it saves time for administrators and ensures students are seated optimally. It's designed with user-friendly interfaces to make it easy to us.</a:t>
            </a:r>
            <a:r>
              <a:rPr lang="en-US" b="0" i="0" dirty="0">
                <a:solidFill>
                  <a:srgbClr val="0D0D0D"/>
                </a:solidFill>
                <a:effectLst/>
                <a:latin typeface="Söhne"/>
              </a:rPr>
              <a:t> </a:t>
            </a:r>
            <a:r>
              <a:rPr lang="en-US" dirty="0">
                <a:solidFill>
                  <a:srgbClr val="0D0D0D"/>
                </a:solidFill>
                <a:latin typeface="Times New Roman" panose="02020603050405020304" pitchFamily="18" charset="0"/>
                <a:cs typeface="Times New Roman" panose="02020603050405020304" pitchFamily="18" charset="0"/>
              </a:rPr>
              <a:t>It's made to be really easy to use, with simple screens and buttons that anyone can understand.</a:t>
            </a:r>
          </a:p>
        </p:txBody>
      </p:sp>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3824662" y="2357071"/>
            <a:ext cx="6860037" cy="242787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322952" y="1368970"/>
            <a:ext cx="3307059" cy="584775"/>
          </a:xfrm>
          <a:prstGeom prst="rect">
            <a:avLst/>
          </a:prstGeom>
          <a:noFill/>
        </p:spPr>
        <p:txBody>
          <a:bodyPr wrap="none" rtlCol="0">
            <a:spAutoFit/>
          </a:bodyPr>
          <a:lstStyle/>
          <a:p>
            <a:r>
              <a:rPr lang="en-US" sz="3200" b="1" dirty="0">
                <a:solidFill>
                  <a:schemeClr val="accent2"/>
                </a:solidFill>
              </a:rPr>
              <a:t>EXISTING SYSTEM</a:t>
            </a:r>
          </a:p>
        </p:txBody>
      </p:sp>
      <p:sp>
        <p:nvSpPr>
          <p:cNvPr id="2" name="Rectangle 1">
            <a:extLst>
              <a:ext uri="{FF2B5EF4-FFF2-40B4-BE49-F238E27FC236}">
                <a16:creationId xmlns:a16="http://schemas.microsoft.com/office/drawing/2014/main" id="{38493CCC-2866-46CB-A818-7FBC3E4D426A}"/>
              </a:ext>
            </a:extLst>
          </p:cNvPr>
          <p:cNvSpPr/>
          <p:nvPr/>
        </p:nvSpPr>
        <p:spPr>
          <a:xfrm>
            <a:off x="4018673" y="2658809"/>
            <a:ext cx="6472017" cy="2031325"/>
          </a:xfrm>
          <a:prstGeom prst="rect">
            <a:avLst/>
          </a:prstGeom>
        </p:spPr>
        <p:txBody>
          <a:bodyPr wrap="square">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      Currently, our college uses Excel along with VBA macros for seating arrangements. This means we enter student info, room details, and seating preferences into Excel sheets. Then, VBA macros help automate some parts of the seating process.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and maintaining the existing system requires a certain level of technical expertise, particularly in VBA programming. </a:t>
            </a:r>
          </a:p>
          <a:p>
            <a:pPr algn="just"/>
            <a:endParaRPr lang="en-US" b="1" dirty="0">
              <a:solidFill>
                <a:schemeClr val="accent1"/>
              </a:solidFill>
            </a:endParaRPr>
          </a:p>
        </p:txBody>
      </p:sp>
    </p:spTree>
    <p:extLst>
      <p:ext uri="{BB962C8B-B14F-4D97-AF65-F5344CB8AC3E}">
        <p14:creationId xmlns:p14="http://schemas.microsoft.com/office/powerpoint/2010/main" val="219300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3668081" y="2247308"/>
            <a:ext cx="7173192" cy="254718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322952" y="1368970"/>
            <a:ext cx="3493777" cy="584775"/>
          </a:xfrm>
          <a:prstGeom prst="rect">
            <a:avLst/>
          </a:prstGeom>
          <a:noFill/>
        </p:spPr>
        <p:txBody>
          <a:bodyPr wrap="none" rtlCol="0">
            <a:spAutoFit/>
          </a:bodyPr>
          <a:lstStyle/>
          <a:p>
            <a:r>
              <a:rPr lang="en-US" sz="3200" b="1" dirty="0">
                <a:solidFill>
                  <a:schemeClr val="accent2"/>
                </a:solidFill>
              </a:rPr>
              <a:t>PROPOSED SYSTEM</a:t>
            </a:r>
          </a:p>
        </p:txBody>
      </p:sp>
      <p:sp>
        <p:nvSpPr>
          <p:cNvPr id="2" name="Rectangle 1">
            <a:extLst>
              <a:ext uri="{FF2B5EF4-FFF2-40B4-BE49-F238E27FC236}">
                <a16:creationId xmlns:a16="http://schemas.microsoft.com/office/drawing/2014/main" id="{38493CCC-2866-46CB-A818-7FBC3E4D426A}"/>
              </a:ext>
            </a:extLst>
          </p:cNvPr>
          <p:cNvSpPr/>
          <p:nvPr/>
        </p:nvSpPr>
        <p:spPr>
          <a:xfrm>
            <a:off x="3824659" y="2549454"/>
            <a:ext cx="6872568" cy="1754326"/>
          </a:xfrm>
          <a:prstGeom prst="rect">
            <a:avLst/>
          </a:prstGeom>
        </p:spPr>
        <p:txBody>
          <a:bodyPr wrap="square">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          The proposed system is a modern software made for colleges to manage seating arrangements. It's easy to use and meant to improve how colleges handle seating. Instead of the old way, this new system is much simpler and with extra features. It includes a simple interface where you can enter information easily. Plus, it creates seating plans in PDF format, so you can view and share them easily.</a:t>
            </a:r>
            <a:endParaRPr lang="en-US"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47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1025175" y="58460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418433"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871823"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2393061"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2846451"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4367688"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7030A0"/>
          </a:solidFill>
          <a:ln w="9525" cap="flat">
            <a:noFill/>
            <a:prstDash val="solid"/>
            <a:miter/>
          </a:ln>
        </p:spPr>
        <p:txBody>
          <a:bodyPr rtlCol="0" anchor="ctr"/>
          <a:lstStyle/>
          <a:p>
            <a:endParaRPr lang="en-US">
              <a:solidFill>
                <a:schemeClr val="accent6"/>
              </a:solidFill>
            </a:endParaRPr>
          </a:p>
        </p:txBody>
      </p:sp>
      <p:sp>
        <p:nvSpPr>
          <p:cNvPr id="28" name="Freeform: Shape 27">
            <a:extLst>
              <a:ext uri="{FF2B5EF4-FFF2-40B4-BE49-F238E27FC236}">
                <a16:creationId xmlns:a16="http://schemas.microsoft.com/office/drawing/2014/main" id="{14DFE447-1D34-4A15-9E7E-A94A79E45C3C}"/>
              </a:ext>
            </a:extLst>
          </p:cNvPr>
          <p:cNvSpPr/>
          <p:nvPr/>
        </p:nvSpPr>
        <p:spPr>
          <a:xfrm>
            <a:off x="4821078"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7030A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6342411"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6795801"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831703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87704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10291762"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7030A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10745152"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7030A0"/>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4775"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LOGIN PAGE</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endParaRPr lang="en-US" dirty="0">
                <a:solidFill>
                  <a:schemeClr val="accent1"/>
                </a:solidFill>
              </a:endParaRP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2079402"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165957" y="4169247"/>
              <a:ext cx="1627690" cy="400110"/>
            </a:xfrm>
            <a:prstGeom prst="rect">
              <a:avLst/>
            </a:prstGeom>
          </p:spPr>
          <p:txBody>
            <a:bodyPr wrap="none">
              <a:spAutoFit/>
            </a:bodyPr>
            <a:lstStyle/>
            <a:p>
              <a:pPr algn="ctr"/>
              <a:r>
                <a:rPr lang="en-US" sz="2000" b="1" dirty="0">
                  <a:solidFill>
                    <a:schemeClr val="accent2"/>
                  </a:solidFill>
                </a:rPr>
                <a:t>SIGNUP PAGE</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endParaRPr lang="en-US" dirty="0">
                <a:solidFill>
                  <a:schemeClr val="accent1"/>
                </a:solidFill>
              </a:endParaRP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4054029"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1115" y="4169247"/>
              <a:ext cx="1486625" cy="400110"/>
            </a:xfrm>
            <a:prstGeom prst="rect">
              <a:avLst/>
            </a:prstGeom>
          </p:spPr>
          <p:txBody>
            <a:bodyPr wrap="none">
              <a:spAutoFit/>
            </a:bodyPr>
            <a:lstStyle/>
            <a:p>
              <a:pPr algn="ctr"/>
              <a:r>
                <a:rPr lang="en-US" sz="2000" b="1" dirty="0">
                  <a:solidFill>
                    <a:srgbClr val="7030A0"/>
                  </a:solidFill>
                </a:rPr>
                <a:t>HOME PAGE</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endParaRPr lang="en-US" dirty="0">
                <a:solidFill>
                  <a:schemeClr val="accent1"/>
                </a:solidFill>
              </a:endParaRP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5908683" y="4155376"/>
            <a:ext cx="2040943" cy="790422"/>
            <a:chOff x="5908683" y="4155376"/>
            <a:chExt cx="2040943" cy="790422"/>
          </a:xfrm>
        </p:grpSpPr>
        <p:sp>
          <p:nvSpPr>
            <p:cNvPr id="5" name="Rectangle 4">
              <a:extLst>
                <a:ext uri="{FF2B5EF4-FFF2-40B4-BE49-F238E27FC236}">
                  <a16:creationId xmlns:a16="http://schemas.microsoft.com/office/drawing/2014/main" id="{54E8C672-CE7F-41D5-8FD4-E3A8DC7CC444}"/>
                </a:ext>
              </a:extLst>
            </p:cNvPr>
            <p:cNvSpPr/>
            <p:nvPr/>
          </p:nvSpPr>
          <p:spPr>
            <a:xfrm>
              <a:off x="5908683" y="4155376"/>
              <a:ext cx="2040943" cy="707886"/>
            </a:xfrm>
            <a:prstGeom prst="rect">
              <a:avLst/>
            </a:prstGeom>
          </p:spPr>
          <p:txBody>
            <a:bodyPr wrap="none">
              <a:spAutoFit/>
            </a:bodyPr>
            <a:lstStyle/>
            <a:p>
              <a:pPr algn="ctr"/>
              <a:r>
                <a:rPr lang="en-US" sz="2000" b="1" dirty="0"/>
                <a:t>GENERATE EXCEL </a:t>
              </a:r>
            </a:p>
            <a:p>
              <a:pPr algn="ctr"/>
              <a:r>
                <a:rPr lang="en-US" sz="2000" b="1" dirty="0"/>
                <a:t>OUTPUT </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endParaRPr lang="en-US" dirty="0">
                <a:solidFill>
                  <a:schemeClr val="accent1"/>
                </a:solidFill>
              </a:endParaRP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8003475"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098108" y="4155376"/>
              <a:ext cx="1611340" cy="707886"/>
            </a:xfrm>
            <a:prstGeom prst="rect">
              <a:avLst/>
            </a:prstGeom>
          </p:spPr>
          <p:txBody>
            <a:bodyPr wrap="none">
              <a:spAutoFit/>
            </a:bodyPr>
            <a:lstStyle/>
            <a:p>
              <a:pPr algn="ctr"/>
              <a:r>
                <a:rPr lang="en-US" sz="2000" b="1" dirty="0">
                  <a:solidFill>
                    <a:schemeClr val="accent2"/>
                  </a:solidFill>
                </a:rPr>
                <a:t>GENERATE</a:t>
              </a:r>
            </a:p>
            <a:p>
              <a:pPr algn="ctr"/>
              <a:r>
                <a:rPr lang="en-US" sz="2000" b="1" dirty="0">
                  <a:solidFill>
                    <a:schemeClr val="accent2"/>
                  </a:solidFill>
                </a:rPr>
                <a:t>PDF OUTPUT </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endParaRPr lang="en-US" dirty="0">
                <a:solidFill>
                  <a:schemeClr val="accent1"/>
                </a:solidFill>
              </a:endParaRP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9855181" y="4176356"/>
            <a:ext cx="2085636" cy="769442"/>
            <a:chOff x="9855181" y="4176356"/>
            <a:chExt cx="2085636" cy="769442"/>
          </a:xfrm>
        </p:grpSpPr>
        <p:sp>
          <p:nvSpPr>
            <p:cNvPr id="7" name="Rectangle 6">
              <a:extLst>
                <a:ext uri="{FF2B5EF4-FFF2-40B4-BE49-F238E27FC236}">
                  <a16:creationId xmlns:a16="http://schemas.microsoft.com/office/drawing/2014/main" id="{860258BE-7427-4A33-B3CD-FFC135623E71}"/>
                </a:ext>
              </a:extLst>
            </p:cNvPr>
            <p:cNvSpPr/>
            <p:nvPr/>
          </p:nvSpPr>
          <p:spPr>
            <a:xfrm>
              <a:off x="9855181" y="4176356"/>
              <a:ext cx="2085636" cy="707886"/>
            </a:xfrm>
            <a:prstGeom prst="rect">
              <a:avLst/>
            </a:prstGeom>
          </p:spPr>
          <p:txBody>
            <a:bodyPr wrap="none">
              <a:spAutoFit/>
            </a:bodyPr>
            <a:lstStyle/>
            <a:p>
              <a:pPr algn="ctr"/>
              <a:r>
                <a:rPr lang="en-US" sz="2000" b="1" dirty="0">
                  <a:solidFill>
                    <a:srgbClr val="7030A0"/>
                  </a:solidFill>
                </a:rPr>
                <a:t>GENERATE </a:t>
              </a:r>
            </a:p>
            <a:p>
              <a:pPr algn="ctr"/>
              <a:r>
                <a:rPr lang="en-US" sz="2000" b="1" dirty="0">
                  <a:solidFill>
                    <a:srgbClr val="7030A0"/>
                  </a:solidFill>
                </a:rPr>
                <a:t>STUDENT DETAILS</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endParaRPr lang="en-US" dirty="0">
                <a:solidFill>
                  <a:schemeClr val="accent1"/>
                </a:solidFill>
              </a:endParaRP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4397431" y="125050"/>
            <a:ext cx="3423245" cy="1015663"/>
          </a:xfrm>
          <a:prstGeom prst="rect">
            <a:avLst/>
          </a:prstGeom>
          <a:noFill/>
        </p:spPr>
        <p:txBody>
          <a:bodyPr wrap="none" rtlCol="0">
            <a:spAutoFit/>
          </a:bodyPr>
          <a:lstStyle/>
          <a:p>
            <a:pPr algn="ctr"/>
            <a:r>
              <a:rPr lang="en-US" sz="6000" b="1" dirty="0">
                <a:solidFill>
                  <a:schemeClr val="accent2"/>
                </a:solidFill>
                <a:latin typeface="+mj-lt"/>
              </a:rPr>
              <a:t>MODULES</a:t>
            </a:r>
          </a:p>
        </p:txBody>
      </p:sp>
    </p:spTree>
    <p:extLst>
      <p:ext uri="{BB962C8B-B14F-4D97-AF65-F5344CB8AC3E}">
        <p14:creationId xmlns:p14="http://schemas.microsoft.com/office/powerpoint/2010/main" val="3037274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4069606" y="261561"/>
            <a:ext cx="4049534" cy="769441"/>
          </a:xfrm>
          <a:prstGeom prst="rect">
            <a:avLst/>
          </a:prstGeom>
          <a:noFill/>
        </p:spPr>
        <p:txBody>
          <a:bodyPr wrap="square" rtlCol="0">
            <a:spAutoFit/>
          </a:bodyPr>
          <a:lstStyle/>
          <a:p>
            <a:pPr algn="ctr"/>
            <a:r>
              <a:rPr lang="en-US" sz="4400" b="1" dirty="0">
                <a:solidFill>
                  <a:schemeClr val="accent1"/>
                </a:solidFill>
                <a:latin typeface="+mj-lt"/>
              </a:rPr>
              <a:t>LOGIN</a:t>
            </a:r>
            <a:r>
              <a:rPr lang="en-US" sz="4400" b="1" dirty="0">
                <a:solidFill>
                  <a:schemeClr val="accent2"/>
                </a:solidFill>
                <a:latin typeface="+mj-lt"/>
              </a:rPr>
              <a:t> PAGE</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272474" y="3437472"/>
            <a:ext cx="7426787" cy="1656864"/>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administrators make a mistake and enter the wrong username or password, the system will show them an error message to let them know and ask them to try again with the correct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accent1"/>
              </a:solidFill>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272475" y="1780608"/>
            <a:ext cx="7426787" cy="1656864"/>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Administrators need to enter their username and password in the designated fields provided on the screen. Once they've filled in their details, they can click the "Sign in"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bg1"/>
              </a:solidFill>
            </a:endParaRPr>
          </a:p>
        </p:txBody>
      </p:sp>
    </p:spTree>
    <p:extLst>
      <p:ext uri="{BB962C8B-B14F-4D97-AF65-F5344CB8AC3E}">
        <p14:creationId xmlns:p14="http://schemas.microsoft.com/office/powerpoint/2010/main" val="694181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4069606" y="261561"/>
            <a:ext cx="4049534" cy="769441"/>
          </a:xfrm>
          <a:prstGeom prst="rect">
            <a:avLst/>
          </a:prstGeom>
          <a:noFill/>
        </p:spPr>
        <p:txBody>
          <a:bodyPr wrap="square" rtlCol="0">
            <a:spAutoFit/>
          </a:bodyPr>
          <a:lstStyle/>
          <a:p>
            <a:pPr algn="ctr"/>
            <a:r>
              <a:rPr lang="en-US" sz="4400" b="1" dirty="0">
                <a:solidFill>
                  <a:schemeClr val="accent1"/>
                </a:solidFill>
                <a:latin typeface="+mj-lt"/>
              </a:rPr>
              <a:t>SIGNUP</a:t>
            </a:r>
            <a:r>
              <a:rPr lang="en-US" sz="4400" b="1" dirty="0">
                <a:solidFill>
                  <a:schemeClr val="accent2"/>
                </a:solidFill>
                <a:latin typeface="+mj-lt"/>
              </a:rPr>
              <a:t> PAGE</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272474" y="3069008"/>
            <a:ext cx="7426787" cy="1656864"/>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tabLst>
                <a:tab pos="5715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Valid user credentials are securely stored in a text file for future authentication. Once the registration process is successfully completed, users receive confirmation through a custom information dialog.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accent1"/>
              </a:solidFill>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272474" y="1915601"/>
            <a:ext cx="7426787" cy="1241365"/>
          </a:xfrm>
          <a:prstGeom prst="rect">
            <a:avLst/>
          </a:prstGeom>
          <a:noFill/>
        </p:spPr>
        <p:txBody>
          <a:bodyPr wrap="square" rtlCol="0">
            <a:spAutoFit/>
          </a:bodyPr>
          <a:lstStyle/>
          <a:p>
            <a:pPr marL="285750" marR="0" lvl="0" indent="-285750" algn="just">
              <a:lnSpc>
                <a:spcPct val="150000"/>
              </a:lnSpc>
              <a:spcBef>
                <a:spcPts val="0"/>
              </a:spcBef>
              <a:spcAft>
                <a:spcPts val="800"/>
              </a:spcAft>
              <a:buFont typeface="Wingdings" panose="05000000000000000000" pitchFamily="2" charset="2"/>
              <a:buChar char="Ø"/>
              <a:tabLst>
                <a:tab pos="514350" algn="l"/>
                <a:tab pos="6286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provides a user-friendly interface where individuals can input their desired username and password.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bg1"/>
              </a:solidFill>
            </a:endParaRPr>
          </a:p>
        </p:txBody>
      </p:sp>
    </p:spTree>
    <p:extLst>
      <p:ext uri="{BB962C8B-B14F-4D97-AF65-F5344CB8AC3E}">
        <p14:creationId xmlns:p14="http://schemas.microsoft.com/office/powerpoint/2010/main" val="107226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TextBox 61">
            <a:extLst>
              <a:ext uri="{FF2B5EF4-FFF2-40B4-BE49-F238E27FC236}">
                <a16:creationId xmlns:a16="http://schemas.microsoft.com/office/drawing/2014/main" id="{75C84F81-95FA-42F8-BE9A-B344BAD3D3AA}"/>
              </a:ext>
            </a:extLst>
          </p:cNvPr>
          <p:cNvSpPr txBox="1"/>
          <p:nvPr/>
        </p:nvSpPr>
        <p:spPr>
          <a:xfrm>
            <a:off x="4069606" y="261561"/>
            <a:ext cx="4049534" cy="769441"/>
          </a:xfrm>
          <a:prstGeom prst="rect">
            <a:avLst/>
          </a:prstGeom>
          <a:noFill/>
        </p:spPr>
        <p:txBody>
          <a:bodyPr wrap="square" rtlCol="0">
            <a:spAutoFit/>
          </a:bodyPr>
          <a:lstStyle/>
          <a:p>
            <a:pPr algn="ctr"/>
            <a:r>
              <a:rPr lang="en-US" sz="4400" b="1" dirty="0">
                <a:solidFill>
                  <a:schemeClr val="accent1"/>
                </a:solidFill>
                <a:latin typeface="+mj-lt"/>
              </a:rPr>
              <a:t>HOME</a:t>
            </a:r>
            <a:r>
              <a:rPr lang="en-US" sz="4400" b="1" dirty="0">
                <a:solidFill>
                  <a:schemeClr val="accent2"/>
                </a:solidFill>
                <a:latin typeface="+mj-lt"/>
              </a:rPr>
              <a:t> PAGE</a:t>
            </a:r>
          </a:p>
        </p:txBody>
      </p:sp>
      <p:sp>
        <p:nvSpPr>
          <p:cNvPr id="50" name="TextBox 49">
            <a:extLst>
              <a:ext uri="{FF2B5EF4-FFF2-40B4-BE49-F238E27FC236}">
                <a16:creationId xmlns:a16="http://schemas.microsoft.com/office/drawing/2014/main" id="{2F6C3CF0-3E8D-4AC4-9274-E5D44948F195}"/>
              </a:ext>
            </a:extLst>
          </p:cNvPr>
          <p:cNvSpPr txBox="1"/>
          <p:nvPr/>
        </p:nvSpPr>
        <p:spPr>
          <a:xfrm>
            <a:off x="2272471" y="2939308"/>
            <a:ext cx="7426787" cy="124136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Administrators can input details such as the room number and the maximum capacity of students allowed in each 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accent1"/>
              </a:solidFill>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2272471" y="1491130"/>
            <a:ext cx="7426787" cy="1656864"/>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offers a user-friendly interface where administrators can define various parameters related to each exam room, such as room number, capacity, and seating arrangement.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bg1"/>
              </a:solidFill>
            </a:endParaRPr>
          </a:p>
        </p:txBody>
      </p:sp>
      <p:sp>
        <p:nvSpPr>
          <p:cNvPr id="15" name="TextBox 14">
            <a:extLst>
              <a:ext uri="{FF2B5EF4-FFF2-40B4-BE49-F238E27FC236}">
                <a16:creationId xmlns:a16="http://schemas.microsoft.com/office/drawing/2014/main" id="{0A32BA4D-CFF6-44B5-82DB-CFC5302B383C}"/>
              </a:ext>
            </a:extLst>
          </p:cNvPr>
          <p:cNvSpPr txBox="1"/>
          <p:nvPr/>
        </p:nvSpPr>
        <p:spPr>
          <a:xfrm>
            <a:off x="2272472" y="4001347"/>
            <a:ext cx="7426787" cy="1241365"/>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they can specify the layout of the seating arrangement, including the number of rows and columns in the 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400" dirty="0">
              <a:solidFill>
                <a:schemeClr val="accent1"/>
              </a:solidFill>
            </a:endParaRPr>
          </a:p>
        </p:txBody>
      </p:sp>
    </p:spTree>
    <p:extLst>
      <p:ext uri="{BB962C8B-B14F-4D97-AF65-F5344CB8AC3E}">
        <p14:creationId xmlns:p14="http://schemas.microsoft.com/office/powerpoint/2010/main" val="6834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864</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vt:lpstr>
      <vt:lpstr>quicksand</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Suresh G</cp:lastModifiedBy>
  <cp:revision>98</cp:revision>
  <dcterms:created xsi:type="dcterms:W3CDTF">2021-07-11T18:19:19Z</dcterms:created>
  <dcterms:modified xsi:type="dcterms:W3CDTF">2024-03-23T14:32:47Z</dcterms:modified>
</cp:coreProperties>
</file>