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12/5/2022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5054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12/5/2022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351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12/5/2022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5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12/5/2022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7923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12/5/2022</a:t>
            </a:fld>
            <a:endParaRPr lang="en-US" dirty="0"/>
          </a:p>
        </p:txBody>
      </p:sp>
    </p:spTree>
    <p:extLst>
      <p:ext uri="{BB962C8B-B14F-4D97-AF65-F5344CB8AC3E}">
        <p14:creationId xmlns:p14="http://schemas.microsoft.com/office/powerpoint/2010/main" val="15561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12/5/2022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1938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12/5/2022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155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12/5/2022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5957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12/5/2022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549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12/5/2022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9216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12/5/2022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9001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12/5/2022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60409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Pastel colors in gradient surface design">
            <a:extLst>
              <a:ext uri="{FF2B5EF4-FFF2-40B4-BE49-F238E27FC236}">
                <a16:creationId xmlns:a16="http://schemas.microsoft.com/office/drawing/2014/main" id="{142C8FF3-F93D-0BA6-BAFA-EA4990AF8BA5}"/>
              </a:ext>
            </a:extLst>
          </p:cNvPr>
          <p:cNvPicPr>
            <a:picLocks noChangeAspect="1"/>
          </p:cNvPicPr>
          <p:nvPr/>
        </p:nvPicPr>
        <p:blipFill rotWithShape="1">
          <a:blip r:embed="rId2"/>
          <a:srcRect l="1404" r="23823"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91FB16A-1AC6-C63E-05CE-482CD06B3848}"/>
              </a:ext>
            </a:extLst>
          </p:cNvPr>
          <p:cNvSpPr>
            <a:spLocks noGrp="1"/>
          </p:cNvSpPr>
          <p:nvPr>
            <p:ph type="ctrTitle"/>
          </p:nvPr>
        </p:nvSpPr>
        <p:spPr>
          <a:xfrm>
            <a:off x="816429" y="1346268"/>
            <a:ext cx="5910942" cy="3066706"/>
          </a:xfrm>
        </p:spPr>
        <p:txBody>
          <a:bodyPr anchor="b">
            <a:normAutofit fontScale="90000"/>
          </a:bodyPr>
          <a:lstStyle/>
          <a:p>
            <a:r>
              <a:rPr lang="en-US" sz="3200" dirty="0">
                <a:solidFill>
                  <a:schemeClr val="tx1"/>
                </a:solidFill>
                <a:latin typeface="Times New Roman" panose="02020603050405020304" pitchFamily="18" charset="0"/>
                <a:cs typeface="Times New Roman" panose="02020603050405020304" pitchFamily="18" charset="0"/>
              </a:rPr>
              <a:t>SARCASM IDENTIFICATION USING DIFFERENT WORD EMBEDDING TECHNIQUES</a:t>
            </a:r>
          </a:p>
        </p:txBody>
      </p:sp>
      <p:sp>
        <p:nvSpPr>
          <p:cNvPr id="3" name="Subtitle 2">
            <a:extLst>
              <a:ext uri="{FF2B5EF4-FFF2-40B4-BE49-F238E27FC236}">
                <a16:creationId xmlns:a16="http://schemas.microsoft.com/office/drawing/2014/main" id="{D372AF4C-3D1E-2813-90AD-A5B7825DF911}"/>
              </a:ext>
            </a:extLst>
          </p:cNvPr>
          <p:cNvSpPr>
            <a:spLocks noGrp="1"/>
          </p:cNvSpPr>
          <p:nvPr>
            <p:ph type="subTitle" idx="1"/>
          </p:nvPr>
        </p:nvSpPr>
        <p:spPr>
          <a:xfrm>
            <a:off x="1201212" y="4412974"/>
            <a:ext cx="4162357" cy="1576188"/>
          </a:xfrm>
        </p:spPr>
        <p:txBody>
          <a:bodyPr anchor="t">
            <a:normAutofit fontScale="92500" lnSpcReduction="20000"/>
          </a:bodyPr>
          <a:lstStyle/>
          <a:p>
            <a:endParaRPr lang="en-US" dirty="0"/>
          </a:p>
          <a:p>
            <a:endParaRPr lang="en-US" dirty="0"/>
          </a:p>
          <a:p>
            <a:r>
              <a:rPr lang="en-US" dirty="0"/>
              <a:t>Machine Learning</a:t>
            </a:r>
          </a:p>
        </p:txBody>
      </p:sp>
    </p:spTree>
    <p:extLst>
      <p:ext uri="{BB962C8B-B14F-4D97-AF65-F5344CB8AC3E}">
        <p14:creationId xmlns:p14="http://schemas.microsoft.com/office/powerpoint/2010/main" val="359452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7E41-8C0D-280A-4808-783D7628E94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83B7BDF-88A1-F28E-B0F7-B2C63845BBAC}"/>
              </a:ext>
            </a:extLst>
          </p:cNvPr>
          <p:cNvSpPr>
            <a:spLocks noGrp="1"/>
          </p:cNvSpPr>
          <p:nvPr>
            <p:ph idx="1"/>
          </p:nvPr>
        </p:nvSpPr>
        <p:spPr/>
        <p:txBody>
          <a:bodyPr/>
          <a:lstStyle/>
          <a:p>
            <a:r>
              <a:rPr lang="en-US" dirty="0"/>
              <a:t>With Naïve Bayes:</a:t>
            </a:r>
          </a:p>
          <a:p>
            <a:endParaRPr lang="en-US" dirty="0"/>
          </a:p>
        </p:txBody>
      </p:sp>
      <p:pic>
        <p:nvPicPr>
          <p:cNvPr id="6" name="Picture 5">
            <a:extLst>
              <a:ext uri="{FF2B5EF4-FFF2-40B4-BE49-F238E27FC236}">
                <a16:creationId xmlns:a16="http://schemas.microsoft.com/office/drawing/2014/main" id="{843BCEFC-F275-1425-81F9-CA46C2A1AFE7}"/>
              </a:ext>
            </a:extLst>
          </p:cNvPr>
          <p:cNvPicPr>
            <a:picLocks noChangeAspect="1"/>
          </p:cNvPicPr>
          <p:nvPr/>
        </p:nvPicPr>
        <p:blipFill>
          <a:blip r:embed="rId2"/>
          <a:stretch>
            <a:fillRect/>
          </a:stretch>
        </p:blipFill>
        <p:spPr>
          <a:xfrm>
            <a:off x="2198749" y="2960914"/>
            <a:ext cx="8073011" cy="3002865"/>
          </a:xfrm>
          <a:prstGeom prst="rect">
            <a:avLst/>
          </a:prstGeom>
        </p:spPr>
      </p:pic>
    </p:spTree>
    <p:extLst>
      <p:ext uri="{BB962C8B-B14F-4D97-AF65-F5344CB8AC3E}">
        <p14:creationId xmlns:p14="http://schemas.microsoft.com/office/powerpoint/2010/main" val="73164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790C-5135-7A3F-113E-8B5BDFB83C2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CBB1AEB-C1BD-7638-F856-C473A811A4B0}"/>
              </a:ext>
            </a:extLst>
          </p:cNvPr>
          <p:cNvSpPr>
            <a:spLocks noGrp="1"/>
          </p:cNvSpPr>
          <p:nvPr>
            <p:ph idx="1"/>
          </p:nvPr>
        </p:nvSpPr>
        <p:spPr/>
        <p:txBody>
          <a:bodyPr/>
          <a:lstStyle/>
          <a:p>
            <a:r>
              <a:rPr lang="en-US" dirty="0"/>
              <a:t>Support vector machines:</a:t>
            </a:r>
          </a:p>
          <a:p>
            <a:endParaRPr lang="en-US" dirty="0"/>
          </a:p>
        </p:txBody>
      </p:sp>
      <p:pic>
        <p:nvPicPr>
          <p:cNvPr id="5" name="Picture 4">
            <a:extLst>
              <a:ext uri="{FF2B5EF4-FFF2-40B4-BE49-F238E27FC236}">
                <a16:creationId xmlns:a16="http://schemas.microsoft.com/office/drawing/2014/main" id="{F6AEB8F7-DA5C-76C4-051F-3C6B4D14103A}"/>
              </a:ext>
            </a:extLst>
          </p:cNvPr>
          <p:cNvPicPr>
            <a:picLocks noChangeAspect="1"/>
          </p:cNvPicPr>
          <p:nvPr/>
        </p:nvPicPr>
        <p:blipFill>
          <a:blip r:embed="rId2"/>
          <a:stretch>
            <a:fillRect/>
          </a:stretch>
        </p:blipFill>
        <p:spPr>
          <a:xfrm>
            <a:off x="2471057" y="2906486"/>
            <a:ext cx="8001000" cy="3057293"/>
          </a:xfrm>
          <a:prstGeom prst="rect">
            <a:avLst/>
          </a:prstGeom>
        </p:spPr>
      </p:pic>
    </p:spTree>
    <p:extLst>
      <p:ext uri="{BB962C8B-B14F-4D97-AF65-F5344CB8AC3E}">
        <p14:creationId xmlns:p14="http://schemas.microsoft.com/office/powerpoint/2010/main" val="116799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A2D5-A4AF-9E92-DAB9-2C03981FE89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B113CA4-84DE-8C05-6523-BBB14CEB744F}"/>
              </a:ext>
            </a:extLst>
          </p:cNvPr>
          <p:cNvSpPr>
            <a:spLocks noGrp="1"/>
          </p:cNvSpPr>
          <p:nvPr>
            <p:ph idx="1"/>
          </p:nvPr>
        </p:nvSpPr>
        <p:spPr/>
        <p:txBody>
          <a:bodyPr/>
          <a:lstStyle/>
          <a:p>
            <a:r>
              <a:rPr lang="en-US" dirty="0"/>
              <a:t>K-Means:</a:t>
            </a:r>
          </a:p>
          <a:p>
            <a:endParaRPr lang="en-US" dirty="0"/>
          </a:p>
        </p:txBody>
      </p:sp>
      <p:pic>
        <p:nvPicPr>
          <p:cNvPr id="5" name="Picture 4">
            <a:extLst>
              <a:ext uri="{FF2B5EF4-FFF2-40B4-BE49-F238E27FC236}">
                <a16:creationId xmlns:a16="http://schemas.microsoft.com/office/drawing/2014/main" id="{B1328F98-636F-AD89-A0F9-5F105180B8B8}"/>
              </a:ext>
            </a:extLst>
          </p:cNvPr>
          <p:cNvPicPr>
            <a:picLocks noChangeAspect="1"/>
          </p:cNvPicPr>
          <p:nvPr/>
        </p:nvPicPr>
        <p:blipFill>
          <a:blip r:embed="rId2"/>
          <a:stretch>
            <a:fillRect/>
          </a:stretch>
        </p:blipFill>
        <p:spPr>
          <a:xfrm>
            <a:off x="2917371" y="2928256"/>
            <a:ext cx="4876800" cy="2928257"/>
          </a:xfrm>
          <a:prstGeom prst="rect">
            <a:avLst/>
          </a:prstGeom>
        </p:spPr>
      </p:pic>
    </p:spTree>
    <p:extLst>
      <p:ext uri="{BB962C8B-B14F-4D97-AF65-F5344CB8AC3E}">
        <p14:creationId xmlns:p14="http://schemas.microsoft.com/office/powerpoint/2010/main" val="388960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F001-43DB-3D83-2363-F5172AB75EE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A6DAA7-58CE-D787-8AC4-923B45227AC9}"/>
              </a:ext>
            </a:extLst>
          </p:cNvPr>
          <p:cNvSpPr>
            <a:spLocks noGrp="1"/>
          </p:cNvSpPr>
          <p:nvPr>
            <p:ph idx="1"/>
          </p:nvPr>
        </p:nvSpPr>
        <p:spPr/>
        <p:txBody>
          <a:bodyPr>
            <a:noAutofit/>
          </a:bodyPr>
          <a:lstStyle/>
          <a:p>
            <a:r>
              <a:rPr lang="en-US" sz="1100" dirty="0">
                <a:latin typeface="Times New Roman" panose="02020603050405020304" pitchFamily="18" charset="0"/>
                <a:cs typeface="Times New Roman" panose="02020603050405020304" pitchFamily="18" charset="0"/>
              </a:rPr>
              <a:t>C. I. Eke, A. A. Norman, L. </a:t>
            </a:r>
            <a:r>
              <a:rPr lang="en-US" sz="1100" dirty="0" err="1">
                <a:latin typeface="Times New Roman" panose="02020603050405020304" pitchFamily="18" charset="0"/>
                <a:cs typeface="Times New Roman" panose="02020603050405020304" pitchFamily="18" charset="0"/>
              </a:rPr>
              <a:t>Shuib</a:t>
            </a:r>
            <a:r>
              <a:rPr lang="en-US" sz="1100" dirty="0">
                <a:latin typeface="Times New Roman" panose="02020603050405020304" pitchFamily="18" charset="0"/>
                <a:cs typeface="Times New Roman" panose="02020603050405020304" pitchFamily="18" charset="0"/>
              </a:rPr>
              <a:t>, and H. F. Nweke, “Sarcasm identification in textual data: Systematic review, research challenges, and open directions,” </a:t>
            </a:r>
            <a:r>
              <a:rPr lang="en-US" sz="1100" dirty="0" err="1">
                <a:latin typeface="Times New Roman" panose="02020603050405020304" pitchFamily="18" charset="0"/>
                <a:cs typeface="Times New Roman" panose="02020603050405020304" pitchFamily="18" charset="0"/>
              </a:rPr>
              <a:t>Artif</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Intell</a:t>
            </a:r>
            <a:r>
              <a:rPr lang="en-US" sz="1100" dirty="0">
                <a:latin typeface="Times New Roman" panose="02020603050405020304" pitchFamily="18" charset="0"/>
                <a:cs typeface="Times New Roman" panose="02020603050405020304" pitchFamily="18" charset="0"/>
              </a:rPr>
              <a:t>. Rev., vol. 53, pp. 4215–4258, Nov. 2019. </a:t>
            </a:r>
          </a:p>
          <a:p>
            <a:r>
              <a:rPr lang="en-US" sz="1100" dirty="0">
                <a:latin typeface="Times New Roman" panose="02020603050405020304" pitchFamily="18" charset="0"/>
                <a:cs typeface="Times New Roman" panose="02020603050405020304" pitchFamily="18" charset="0"/>
              </a:rPr>
              <a:t>A. Onan and M. A. </a:t>
            </a:r>
            <a:r>
              <a:rPr lang="en-US" sz="1100" dirty="0" err="1">
                <a:latin typeface="Times New Roman" panose="02020603050405020304" pitchFamily="18" charset="0"/>
                <a:cs typeface="Times New Roman" panose="02020603050405020304" pitchFamily="18" charset="0"/>
              </a:rPr>
              <a:t>Tocoglu</a:t>
            </a:r>
            <a:r>
              <a:rPr lang="en-US" sz="1100" dirty="0">
                <a:latin typeface="Times New Roman" panose="02020603050405020304" pitchFamily="18" charset="0"/>
                <a:cs typeface="Times New Roman" panose="02020603050405020304" pitchFamily="18" charset="0"/>
              </a:rPr>
              <a:t>, “Satire identification in Turkish news articles based on ensemble of classifiers,” Turkish J. </a:t>
            </a:r>
            <a:r>
              <a:rPr lang="en-US" sz="1100" dirty="0" err="1">
                <a:latin typeface="Times New Roman" panose="02020603050405020304" pitchFamily="18" charset="0"/>
                <a:cs typeface="Times New Roman" panose="02020603050405020304" pitchFamily="18" charset="0"/>
              </a:rPr>
              <a:t>Electr</a:t>
            </a:r>
            <a:r>
              <a:rPr lang="en-US" sz="1100" dirty="0">
                <a:latin typeface="Times New Roman" panose="02020603050405020304" pitchFamily="18" charset="0"/>
                <a:cs typeface="Times New Roman" panose="02020603050405020304" pitchFamily="18" charset="0"/>
              </a:rPr>
              <a:t>. Eng. </a:t>
            </a:r>
            <a:r>
              <a:rPr lang="en-US" sz="1100" dirty="0" err="1">
                <a:latin typeface="Times New Roman" panose="02020603050405020304" pitchFamily="18" charset="0"/>
                <a:cs typeface="Times New Roman" panose="02020603050405020304" pitchFamily="18" charset="0"/>
              </a:rPr>
              <a:t>Comput</a:t>
            </a:r>
            <a:r>
              <a:rPr lang="en-US" sz="1100" dirty="0">
                <a:latin typeface="Times New Roman" panose="02020603050405020304" pitchFamily="18" charset="0"/>
                <a:cs typeface="Times New Roman" panose="02020603050405020304" pitchFamily="18" charset="0"/>
              </a:rPr>
              <a:t>. Sci., vol. 28, no. 2, pp. 1086–1106, Mar. 2020. </a:t>
            </a:r>
          </a:p>
          <a:p>
            <a:r>
              <a:rPr lang="en-US" sz="1100" dirty="0">
                <a:latin typeface="Times New Roman" panose="02020603050405020304" pitchFamily="18" charset="0"/>
                <a:cs typeface="Times New Roman" panose="02020603050405020304" pitchFamily="18" charset="0"/>
              </a:rPr>
              <a:t>T. P. Kumar and B. V. Vardhan, ”Multimodal Sentiment Analysis using Prediction-based Word Embeddings,” 2022 International Conference on Edge Computing and Applications (ICECAA), 2022, pp. 258-262, </a:t>
            </a:r>
            <a:r>
              <a:rPr lang="en-US" sz="1100" dirty="0" err="1">
                <a:latin typeface="Times New Roman" panose="02020603050405020304" pitchFamily="18" charset="0"/>
                <a:cs typeface="Times New Roman" panose="02020603050405020304" pitchFamily="18" charset="0"/>
              </a:rPr>
              <a:t>doi</a:t>
            </a:r>
            <a:r>
              <a:rPr lang="en-US" sz="1100" dirty="0">
                <a:latin typeface="Times New Roman" panose="02020603050405020304" pitchFamily="18" charset="0"/>
                <a:cs typeface="Times New Roman" panose="02020603050405020304" pitchFamily="18" charset="0"/>
              </a:rPr>
              <a:t>: 10.1109/ICECAA55415.2022.9936350. </a:t>
            </a:r>
          </a:p>
          <a:p>
            <a:r>
              <a:rPr lang="en-US" sz="1100" dirty="0">
                <a:latin typeface="Times New Roman" panose="02020603050405020304" pitchFamily="18" charset="0"/>
                <a:cs typeface="Times New Roman" panose="02020603050405020304" pitchFamily="18" charset="0"/>
              </a:rPr>
              <a:t>Malak Abdullah, Jumana </a:t>
            </a:r>
            <a:r>
              <a:rPr lang="en-US" sz="1100" dirty="0" err="1">
                <a:latin typeface="Times New Roman" panose="02020603050405020304" pitchFamily="18" charset="0"/>
                <a:cs typeface="Times New Roman" panose="02020603050405020304" pitchFamily="18" charset="0"/>
              </a:rPr>
              <a:t>Khrais</a:t>
            </a:r>
            <a:r>
              <a:rPr lang="en-US" sz="1100" dirty="0">
                <a:latin typeface="Times New Roman" panose="02020603050405020304" pitchFamily="18" charset="0"/>
                <a:cs typeface="Times New Roman" panose="02020603050405020304" pitchFamily="18" charset="0"/>
              </a:rPr>
              <a:t>, Safa </a:t>
            </a:r>
            <a:r>
              <a:rPr lang="en-US" sz="1100" dirty="0" err="1">
                <a:latin typeface="Times New Roman" panose="02020603050405020304" pitchFamily="18" charset="0"/>
                <a:cs typeface="Times New Roman" panose="02020603050405020304" pitchFamily="18" charset="0"/>
              </a:rPr>
              <a:t>Swedat</a:t>
            </a:r>
            <a:r>
              <a:rPr lang="en-US" sz="1100" dirty="0">
                <a:latin typeface="Times New Roman" panose="02020603050405020304" pitchFamily="18" charset="0"/>
                <a:cs typeface="Times New Roman" panose="02020603050405020304" pitchFamily="18" charset="0"/>
              </a:rPr>
              <a:t>, ”Transformer-Based Deep Learning for Sarcasm Detection with Imbalanced Dataset: Resampling Techniques with </a:t>
            </a:r>
            <a:r>
              <a:rPr lang="en-US" sz="1100" dirty="0" err="1">
                <a:latin typeface="Times New Roman" panose="02020603050405020304" pitchFamily="18" charset="0"/>
                <a:cs typeface="Times New Roman" panose="02020603050405020304" pitchFamily="18" charset="0"/>
              </a:rPr>
              <a:t>Downsampling</a:t>
            </a:r>
            <a:r>
              <a:rPr lang="en-US" sz="1100" dirty="0">
                <a:latin typeface="Times New Roman" panose="02020603050405020304" pitchFamily="18" charset="0"/>
                <a:cs typeface="Times New Roman" panose="02020603050405020304" pitchFamily="18" charset="0"/>
              </a:rPr>
              <a:t> and Augmentation”, 2022 13th International Conference on Information and Communication Systems (ICICS), pp.294-300, 2022.</a:t>
            </a:r>
          </a:p>
          <a:p>
            <a:r>
              <a:rPr lang="en-US" sz="1100" dirty="0">
                <a:latin typeface="Times New Roman" panose="02020603050405020304" pitchFamily="18" charset="0"/>
                <a:cs typeface="Times New Roman" panose="02020603050405020304" pitchFamily="18" charset="0"/>
              </a:rPr>
              <a:t>S. M. Adeel Ibrahim, S. Manoharan and X. Ye, ”A Study of Using Language Models to Detect Sarcasm,” 2020 IEEE Conference on eLearning, e-Management and e-Services (IC3e), 2020, pp. 38-42, </a:t>
            </a:r>
            <a:r>
              <a:rPr lang="en-US" sz="1100" dirty="0" err="1">
                <a:latin typeface="Times New Roman" panose="02020603050405020304" pitchFamily="18" charset="0"/>
                <a:cs typeface="Times New Roman" panose="02020603050405020304" pitchFamily="18" charset="0"/>
              </a:rPr>
              <a:t>doi</a:t>
            </a:r>
            <a:r>
              <a:rPr lang="en-US" sz="1100" dirty="0">
                <a:latin typeface="Times New Roman" panose="02020603050405020304" pitchFamily="18" charset="0"/>
                <a:cs typeface="Times New Roman" panose="02020603050405020304" pitchFamily="18" charset="0"/>
              </a:rPr>
              <a:t>: 10.1109/IC3e50159.2020.9288427. </a:t>
            </a:r>
          </a:p>
        </p:txBody>
      </p:sp>
    </p:spTree>
    <p:extLst>
      <p:ext uri="{BB962C8B-B14F-4D97-AF65-F5344CB8AC3E}">
        <p14:creationId xmlns:p14="http://schemas.microsoft.com/office/powerpoint/2010/main" val="1786077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6248-10BB-4CB1-9A26-51C620AACC7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4A03C08-A38A-90EF-1790-EC924ACBCC6B}"/>
              </a:ext>
            </a:extLst>
          </p:cNvPr>
          <p:cNvSpPr>
            <a:spLocks noGrp="1"/>
          </p:cNvSpPr>
          <p:nvPr>
            <p:ph idx="1"/>
          </p:nvPr>
        </p:nvSpPr>
        <p:spPr/>
        <p:txBody>
          <a:bodyPr>
            <a:normAutofit/>
          </a:bodyPr>
          <a:lstStyle/>
          <a:p>
            <a:r>
              <a:rPr lang="en-US" sz="8800" dirty="0">
                <a:solidFill>
                  <a:srgbClr val="002060"/>
                </a:solidFill>
                <a:latin typeface="Amasis MT Pro Black" panose="020B0604020202020204" pitchFamily="18" charset="0"/>
                <a:cs typeface="Times New Roman" panose="02020603050405020304" pitchFamily="18" charset="0"/>
              </a:rPr>
              <a:t>Thank You…</a:t>
            </a:r>
          </a:p>
        </p:txBody>
      </p:sp>
    </p:spTree>
    <p:extLst>
      <p:ext uri="{BB962C8B-B14F-4D97-AF65-F5344CB8AC3E}">
        <p14:creationId xmlns:p14="http://schemas.microsoft.com/office/powerpoint/2010/main" val="137930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63FF-5DF6-7D52-3D3D-A21CE32FF18C}"/>
              </a:ext>
            </a:extLst>
          </p:cNvPr>
          <p:cNvSpPr>
            <a:spLocks noGrp="1"/>
          </p:cNvSpPr>
          <p:nvPr>
            <p:ph type="title"/>
          </p:nvPr>
        </p:nvSpPr>
        <p:spPr/>
        <p:txBody>
          <a:bodyPr/>
          <a:lstStyle/>
          <a:p>
            <a:r>
              <a:rPr lang="en-US" dirty="0"/>
              <a:t>Team Members Information</a:t>
            </a:r>
          </a:p>
        </p:txBody>
      </p:sp>
      <p:sp>
        <p:nvSpPr>
          <p:cNvPr id="3" name="Content Placeholder 2">
            <a:extLst>
              <a:ext uri="{FF2B5EF4-FFF2-40B4-BE49-F238E27FC236}">
                <a16:creationId xmlns:a16="http://schemas.microsoft.com/office/drawing/2014/main" id="{6EB74102-F740-5610-50A2-034D35D5ECEA}"/>
              </a:ext>
            </a:extLst>
          </p:cNvPr>
          <p:cNvSpPr>
            <a:spLocks noGrp="1"/>
          </p:cNvSpPr>
          <p:nvPr>
            <p:ph idx="1"/>
          </p:nvPr>
        </p:nvSpPr>
        <p:spPr/>
        <p:txBody>
          <a:bodyPr/>
          <a:lstStyle/>
          <a:p>
            <a:pPr marL="342900" indent="-342900">
              <a:buAutoNum type="arabicPeriod"/>
            </a:pPr>
            <a:endParaRPr lang="en-US" dirty="0"/>
          </a:p>
          <a:p>
            <a:pPr marL="342900" marR="0" indent="-342900">
              <a:lnSpc>
                <a:spcPct val="107000"/>
              </a:lnSpc>
              <a:spcBef>
                <a:spcPts val="0"/>
              </a:spcBef>
              <a:spcAft>
                <a:spcPts val="800"/>
              </a:spcAf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Manoj, Dhulipalla, 700725546 </a:t>
            </a:r>
          </a:p>
          <a:p>
            <a:pPr marL="342900" indent="-342900">
              <a:lnSpc>
                <a:spcPct val="107000"/>
              </a:lnSpc>
              <a:spcBef>
                <a:spcPts val="0"/>
              </a:spcBef>
              <a:spcAft>
                <a:spcPts val="800"/>
              </a:spcAft>
              <a:buFont typeface="Corbel" panose="020B0503020204020204" pitchFamily="34" charset="0"/>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Suresh Babu,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Garimella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700741367 </a:t>
            </a:r>
          </a:p>
          <a:p>
            <a:pPr marL="342900" indent="-342900">
              <a:lnSpc>
                <a:spcPct val="107000"/>
              </a:lnSpc>
              <a:spcBef>
                <a:spcPts val="0"/>
              </a:spcBef>
              <a:spcAft>
                <a:spcPts val="800"/>
              </a:spcAft>
              <a:buFont typeface="Corbel" panose="020B0503020204020204" pitchFamily="34" charset="0"/>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Vijay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Taraka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Ramarao,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Idavalapati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700742485</a:t>
            </a:r>
          </a:p>
          <a:p>
            <a:pPr>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Aditya Sai Varma,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Saripalli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700742767 </a:t>
            </a:r>
          </a:p>
          <a:p>
            <a:pPr marL="0" marR="0">
              <a:lnSpc>
                <a:spcPct val="107000"/>
              </a:lnSpc>
              <a:spcBef>
                <a:spcPts val="0"/>
              </a:spcBef>
              <a:spcAft>
                <a:spcPts val="800"/>
              </a:spcAft>
            </a:pPr>
            <a:endParaRPr lang="en-US" dirty="0"/>
          </a:p>
        </p:txBody>
      </p:sp>
    </p:spTree>
    <p:extLst>
      <p:ext uri="{BB962C8B-B14F-4D97-AF65-F5344CB8AC3E}">
        <p14:creationId xmlns:p14="http://schemas.microsoft.com/office/powerpoint/2010/main" val="378583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C6F2-E23B-8294-0E75-7343DE5C37F0}"/>
              </a:ext>
            </a:extLst>
          </p:cNvPr>
          <p:cNvSpPr>
            <a:spLocks noGrp="1"/>
          </p:cNvSpPr>
          <p:nvPr>
            <p:ph type="title"/>
          </p:nvPr>
        </p:nvSpPr>
        <p:spPr/>
        <p:txBody>
          <a:bodyPr/>
          <a:lstStyle/>
          <a:p>
            <a:r>
              <a:rPr lang="en-US" dirty="0"/>
              <a:t>Roles and Responsibilities</a:t>
            </a:r>
          </a:p>
        </p:txBody>
      </p:sp>
      <p:sp>
        <p:nvSpPr>
          <p:cNvPr id="3" name="Content Placeholder 2">
            <a:extLst>
              <a:ext uri="{FF2B5EF4-FFF2-40B4-BE49-F238E27FC236}">
                <a16:creationId xmlns:a16="http://schemas.microsoft.com/office/drawing/2014/main" id="{20679414-B1CF-89FE-4585-4AC40F45A12A}"/>
              </a:ext>
            </a:extLst>
          </p:cNvPr>
          <p:cNvSpPr>
            <a:spLocks noGrp="1"/>
          </p:cNvSpPr>
          <p:nvPr>
            <p:ph idx="1"/>
          </p:nvPr>
        </p:nvSpPr>
        <p:spPr/>
        <p:txBody>
          <a:bodyPr/>
          <a:lstStyle/>
          <a:p>
            <a:pPr marL="342900" indent="-342900">
              <a:buAutoNum type="arabicPeriod"/>
            </a:pPr>
            <a:r>
              <a:rPr lang="en-US" dirty="0"/>
              <a:t>Suresh Babu </a:t>
            </a:r>
            <a:r>
              <a:rPr lang="en-US" dirty="0" err="1"/>
              <a:t>Garimella</a:t>
            </a:r>
            <a:r>
              <a:rPr lang="en-US" dirty="0"/>
              <a:t> – Data Extraction, Preprocessing, LSTM</a:t>
            </a:r>
          </a:p>
          <a:p>
            <a:pPr marL="342900" indent="-342900">
              <a:buAutoNum type="arabicPeriod"/>
            </a:pPr>
            <a:r>
              <a:rPr lang="en-US" dirty="0"/>
              <a:t>Manoj Dhulipalla – Data Preprocessing, </a:t>
            </a:r>
            <a:r>
              <a:rPr lang="en-US" dirty="0" err="1"/>
              <a:t>ELMo</a:t>
            </a:r>
            <a:r>
              <a:rPr lang="en-US" dirty="0"/>
              <a:t>, Hybrid LSTM-CNN</a:t>
            </a:r>
          </a:p>
          <a:p>
            <a:pPr marL="342900" indent="-342900">
              <a:buAutoNum type="arabicPeriod"/>
            </a:pPr>
            <a:r>
              <a:rPr lang="en-US" dirty="0"/>
              <a:t>Vijay </a:t>
            </a:r>
            <a:r>
              <a:rPr lang="en-US" dirty="0" err="1"/>
              <a:t>Taraka</a:t>
            </a:r>
            <a:r>
              <a:rPr lang="en-US" dirty="0"/>
              <a:t> Ramarao – word2vec</a:t>
            </a:r>
          </a:p>
          <a:p>
            <a:pPr marL="342900" indent="-342900">
              <a:buAutoNum type="arabicPeriod"/>
            </a:pPr>
            <a:r>
              <a:rPr lang="en-US" dirty="0"/>
              <a:t>Aditya </a:t>
            </a:r>
            <a:r>
              <a:rPr lang="en-US" dirty="0" err="1"/>
              <a:t>sai</a:t>
            </a:r>
            <a:r>
              <a:rPr lang="en-US" dirty="0"/>
              <a:t> </a:t>
            </a:r>
            <a:r>
              <a:rPr lang="en-US" dirty="0" err="1"/>
              <a:t>varama</a:t>
            </a:r>
            <a:r>
              <a:rPr lang="en-US" dirty="0"/>
              <a:t> - </a:t>
            </a:r>
            <a:r>
              <a:rPr lang="en-US" dirty="0" err="1"/>
              <a:t>GloVe</a:t>
            </a:r>
            <a:endParaRPr lang="en-US" dirty="0"/>
          </a:p>
        </p:txBody>
      </p:sp>
    </p:spTree>
    <p:extLst>
      <p:ext uri="{BB962C8B-B14F-4D97-AF65-F5344CB8AC3E}">
        <p14:creationId xmlns:p14="http://schemas.microsoft.com/office/powerpoint/2010/main" val="210752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FE5B-D031-E7EF-33FE-437ADC23756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18860E2-51BB-4A15-1FEF-783C72B8B624}"/>
              </a:ext>
            </a:extLst>
          </p:cNvPr>
          <p:cNvSpPr>
            <a:spLocks noGrp="1"/>
          </p:cNvSpPr>
          <p:nvPr>
            <p:ph idx="1"/>
          </p:nvPr>
        </p:nvSpPr>
        <p:spPr/>
        <p:txBody>
          <a:bodyPr>
            <a:normAutofit/>
          </a:bodyPr>
          <a:lstStyle/>
          <a:p>
            <a:r>
              <a:rPr lang="en-US" sz="1600" dirty="0"/>
              <a:t>Nowadays, most people utilize social media channels to express their feelings on products or real-life incidents. For example, if an individual buys a product from Amazon and then utilizes it, he or she can express their opinions on the product.</a:t>
            </a:r>
          </a:p>
          <a:p>
            <a:r>
              <a:rPr lang="en-US" sz="1600" dirty="0"/>
              <a:t>As a result, business organizations use sentiment analysis to boost productivity, but Sarcastic text purposely misleads sentiment analysis and causes wrong assumptions. </a:t>
            </a:r>
          </a:p>
          <a:p>
            <a:endParaRPr lang="en-US" sz="1400" dirty="0"/>
          </a:p>
        </p:txBody>
      </p:sp>
    </p:spTree>
    <p:extLst>
      <p:ext uri="{BB962C8B-B14F-4D97-AF65-F5344CB8AC3E}">
        <p14:creationId xmlns:p14="http://schemas.microsoft.com/office/powerpoint/2010/main" val="306574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5E02-0D5C-EE28-3990-4E4AAA345FF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C39DB30D-59ED-A8C6-3E63-42BF721A4DD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sentiment analysis sarcastic text misleads the classification and predicts wrong. Some people use positive words to express themselves in a negative way. These positive words result positive in sentiment analysis which is wrong prediction.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these previous models are facing issues in detecting sarcasm based on the context of the text</a:t>
            </a:r>
            <a:r>
              <a:rPr lang="en-US" dirty="0">
                <a:latin typeface="Calibri" panose="020F0502020204030204" pitchFamily="34" charset="0"/>
                <a:ea typeface="Calibri" panose="020F0502020204030204" pitchFamily="34" charset="0"/>
                <a:cs typeface="Times New Roman" panose="02020603050405020304" pitchFamily="18" charset="0"/>
              </a:rPr>
              <a:t>. So, we are using contextualized word embedding techniques like </a:t>
            </a:r>
            <a:r>
              <a:rPr lang="en-US" dirty="0" err="1">
                <a:latin typeface="Calibri" panose="020F0502020204030204" pitchFamily="34" charset="0"/>
                <a:ea typeface="Calibri" panose="020F0502020204030204" pitchFamily="34" charset="0"/>
                <a:cs typeface="Times New Roman" panose="02020603050405020304" pitchFamily="18" charset="0"/>
              </a:rPr>
              <a:t>ELMo</a:t>
            </a:r>
            <a:r>
              <a:rPr lang="en-US" dirty="0">
                <a:latin typeface="Calibri" panose="020F0502020204030204" pitchFamily="34" charset="0"/>
                <a:ea typeface="Calibri" panose="020F0502020204030204" pitchFamily="34" charset="0"/>
                <a:cs typeface="Times New Roman" panose="02020603050405020304" pitchFamily="18" charset="0"/>
              </a:rPr>
              <a:t>, LSTM, etc.</a:t>
            </a:r>
          </a:p>
          <a:p>
            <a:endParaRPr lang="en-US" dirty="0"/>
          </a:p>
        </p:txBody>
      </p:sp>
    </p:spTree>
    <p:extLst>
      <p:ext uri="{BB962C8B-B14F-4D97-AF65-F5344CB8AC3E}">
        <p14:creationId xmlns:p14="http://schemas.microsoft.com/office/powerpoint/2010/main" val="344794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50D2-CED8-2D0C-F07C-7C3E598E368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FE285E3-4255-18D7-4112-7EED6B9A5490}"/>
              </a:ext>
            </a:extLst>
          </p:cNvPr>
          <p:cNvSpPr>
            <a:spLocks noGrp="1"/>
          </p:cNvSpPr>
          <p:nvPr>
            <p:ph idx="1"/>
          </p:nvPr>
        </p:nvSpPr>
        <p:spPr/>
        <p:txBody>
          <a:bodyPr/>
          <a:lstStyle/>
          <a:p>
            <a:r>
              <a:rPr lang="en-US" dirty="0"/>
              <a:t>ONAN, et al. [2] suggested a technique for identifying satire in Turkish news articles. By taking this into account the language and psychological feature sets, the authors used linguistic inquiry and word count tools to extract features. In this work, a word embedding scheme, five deep learning architectures, and ensemble learning were taken into consideration. The significance of the suggested methods was demonstrated by the experimental study of the proposed methodology, which revealed that the deep learning approach outperformed other approaches.</a:t>
            </a:r>
          </a:p>
        </p:txBody>
      </p:sp>
    </p:spTree>
    <p:extLst>
      <p:ext uri="{BB962C8B-B14F-4D97-AF65-F5344CB8AC3E}">
        <p14:creationId xmlns:p14="http://schemas.microsoft.com/office/powerpoint/2010/main" val="250334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25E7-56C5-05CD-79EE-389017A4FB26}"/>
              </a:ext>
            </a:extLst>
          </p:cNvPr>
          <p:cNvSpPr>
            <a:spLocks noGrp="1"/>
          </p:cNvSpPr>
          <p:nvPr>
            <p:ph type="title"/>
          </p:nvPr>
        </p:nvSpPr>
        <p:spPr/>
        <p:txBody>
          <a:bodyPr/>
          <a:lstStyle/>
          <a:p>
            <a:r>
              <a:rPr lang="en-US" dirty="0"/>
              <a:t>Related work cont..</a:t>
            </a:r>
          </a:p>
        </p:txBody>
      </p:sp>
      <p:sp>
        <p:nvSpPr>
          <p:cNvPr id="3" name="Content Placeholder 2">
            <a:extLst>
              <a:ext uri="{FF2B5EF4-FFF2-40B4-BE49-F238E27FC236}">
                <a16:creationId xmlns:a16="http://schemas.microsoft.com/office/drawing/2014/main" id="{CF49468B-EDBA-3261-46FA-DF88A2BB7599}"/>
              </a:ext>
            </a:extLst>
          </p:cNvPr>
          <p:cNvSpPr>
            <a:spLocks noGrp="1"/>
          </p:cNvSpPr>
          <p:nvPr>
            <p:ph idx="1"/>
          </p:nvPr>
        </p:nvSpPr>
        <p:spPr/>
        <p:txBody>
          <a:bodyPr/>
          <a:lstStyle/>
          <a:p>
            <a:r>
              <a:rPr lang="en-US" dirty="0"/>
              <a:t>This article presents a scenario of applying deep learning models based on transformers and transfer learning to categorize a given text as sarcastic or not. BERT, </a:t>
            </a:r>
            <a:r>
              <a:rPr lang="en-US" dirty="0" err="1"/>
              <a:t>RoBERTa</a:t>
            </a:r>
            <a:r>
              <a:rPr lang="en-US" dirty="0"/>
              <a:t>, and the RNN-based models LSTM, </a:t>
            </a:r>
            <a:r>
              <a:rPr lang="en-US" dirty="0" err="1"/>
              <a:t>BiLSTM</a:t>
            </a:r>
            <a:r>
              <a:rPr lang="en-US" dirty="0"/>
              <a:t>, and </a:t>
            </a:r>
            <a:r>
              <a:rPr lang="en-US" dirty="0" err="1"/>
              <a:t>BiGRU</a:t>
            </a:r>
            <a:r>
              <a:rPr lang="en-US" dirty="0"/>
              <a:t> [4] are the models that are used. The </a:t>
            </a:r>
            <a:r>
              <a:rPr lang="en-US" dirty="0" err="1"/>
              <a:t>ensembling</a:t>
            </a:r>
            <a:r>
              <a:rPr lang="en-US" dirty="0"/>
              <a:t> method is used. The study also illustrates how the performance of the model will be impacted by the various class distributions</a:t>
            </a:r>
          </a:p>
        </p:txBody>
      </p:sp>
    </p:spTree>
    <p:extLst>
      <p:ext uri="{BB962C8B-B14F-4D97-AF65-F5344CB8AC3E}">
        <p14:creationId xmlns:p14="http://schemas.microsoft.com/office/powerpoint/2010/main" val="366580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D6D1-8BC1-3E1E-C8E3-D60E4CACE399}"/>
              </a:ext>
            </a:extLst>
          </p:cNvPr>
          <p:cNvSpPr>
            <a:spLocks noGrp="1"/>
          </p:cNvSpPr>
          <p:nvPr>
            <p:ph type="title"/>
          </p:nvPr>
        </p:nvSpPr>
        <p:spPr>
          <a:xfrm>
            <a:off x="1920240" y="366020"/>
            <a:ext cx="8770571" cy="1345269"/>
          </a:xfrm>
        </p:spPr>
        <p:txBody>
          <a:bodyPr/>
          <a:lstStyle/>
          <a:p>
            <a:r>
              <a:rPr lang="en-US" dirty="0"/>
              <a:t>Problem Statement</a:t>
            </a:r>
          </a:p>
        </p:txBody>
      </p:sp>
      <p:sp>
        <p:nvSpPr>
          <p:cNvPr id="3" name="Content Placeholder 2">
            <a:extLst>
              <a:ext uri="{FF2B5EF4-FFF2-40B4-BE49-F238E27FC236}">
                <a16:creationId xmlns:a16="http://schemas.microsoft.com/office/drawing/2014/main" id="{5DDB1C27-6D8A-3BF8-6C5B-20F1A76733A1}"/>
              </a:ext>
            </a:extLst>
          </p:cNvPr>
          <p:cNvSpPr>
            <a:spLocks noGrp="1"/>
          </p:cNvSpPr>
          <p:nvPr>
            <p:ph idx="1"/>
          </p:nvPr>
        </p:nvSpPr>
        <p:spPr/>
        <p:txBody>
          <a:bodyPr/>
          <a:lstStyle/>
          <a:p>
            <a:r>
              <a:rPr lang="en-US" dirty="0"/>
              <a:t>Most of the feature sets extracted in previous works mostly depends on content based only like using bag of words.</a:t>
            </a:r>
          </a:p>
          <a:p>
            <a:r>
              <a:rPr lang="en-US" dirty="0"/>
              <a:t>With these content-based features, predicting the sarcasm in the texts become difficult for machine learning algorithms. To improve performance of an algorithm, we need to extract context-based features using several word embedding techniques.</a:t>
            </a:r>
          </a:p>
          <a:p>
            <a:endParaRPr lang="en-US" dirty="0"/>
          </a:p>
        </p:txBody>
      </p:sp>
    </p:spTree>
    <p:extLst>
      <p:ext uri="{BB962C8B-B14F-4D97-AF65-F5344CB8AC3E}">
        <p14:creationId xmlns:p14="http://schemas.microsoft.com/office/powerpoint/2010/main" val="32923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4516-C7D3-6700-622E-CB40917B876C}"/>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40EE2F1E-EACD-9B33-DB39-8E049FEDA4EC}"/>
              </a:ext>
            </a:extLst>
          </p:cNvPr>
          <p:cNvSpPr>
            <a:spLocks noGrp="1"/>
          </p:cNvSpPr>
          <p:nvPr>
            <p:ph idx="1"/>
          </p:nvPr>
        </p:nvSpPr>
        <p:spPr/>
        <p:txBody>
          <a:bodyPr/>
          <a:lstStyle/>
          <a:p>
            <a:r>
              <a:rPr lang="en-US" dirty="0"/>
              <a:t>We are experimenting with several word embedding techniques like </a:t>
            </a:r>
            <a:r>
              <a:rPr lang="en-US" dirty="0" err="1"/>
              <a:t>ELMo</a:t>
            </a:r>
            <a:r>
              <a:rPr lang="en-US" dirty="0"/>
              <a:t>, LSTM, Hybrid LSTM-CNN, </a:t>
            </a:r>
            <a:r>
              <a:rPr lang="en-US" dirty="0" err="1"/>
              <a:t>GloVe</a:t>
            </a:r>
            <a:r>
              <a:rPr lang="en-US" dirty="0"/>
              <a:t>, and Word2vec with respective classification algorithms like Naïve Bayes, SVM, and K-means and select the word embedding technique which gives higher accuracy when we trained word vectors with our machine learning models. </a:t>
            </a:r>
          </a:p>
        </p:txBody>
      </p:sp>
    </p:spTree>
    <p:extLst>
      <p:ext uri="{BB962C8B-B14F-4D97-AF65-F5344CB8AC3E}">
        <p14:creationId xmlns:p14="http://schemas.microsoft.com/office/powerpoint/2010/main" val="1530465279"/>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41242B"/>
      </a:dk2>
      <a:lt2>
        <a:srgbClr val="E2E7E8"/>
      </a:lt2>
      <a:accent1>
        <a:srgbClr val="DF8E7E"/>
      </a:accent1>
      <a:accent2>
        <a:srgbClr val="D8617E"/>
      </a:accent2>
      <a:accent3>
        <a:srgbClr val="DF7EBE"/>
      </a:accent3>
      <a:accent4>
        <a:srgbClr val="CE61D8"/>
      </a:accent4>
      <a:accent5>
        <a:srgbClr val="AF7EDF"/>
      </a:accent5>
      <a:accent6>
        <a:srgbClr val="6B61D8"/>
      </a:accent6>
      <a:hlink>
        <a:srgbClr val="5A8B95"/>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124</TotalTime>
  <Words>770</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Meiryo</vt:lpstr>
      <vt:lpstr>Amasis MT Pro Black</vt:lpstr>
      <vt:lpstr>Calibri</vt:lpstr>
      <vt:lpstr>Corbel</vt:lpstr>
      <vt:lpstr>Times New Roman</vt:lpstr>
      <vt:lpstr>SketchLinesVTI</vt:lpstr>
      <vt:lpstr>SARCASM IDENTIFICATION USING DIFFERENT WORD EMBEDDING TECHNIQUES</vt:lpstr>
      <vt:lpstr>Team Members Information</vt:lpstr>
      <vt:lpstr>Roles and Responsibilities</vt:lpstr>
      <vt:lpstr>Motivation</vt:lpstr>
      <vt:lpstr>Objective</vt:lpstr>
      <vt:lpstr>Related work</vt:lpstr>
      <vt:lpstr>Related work cont..</vt:lpstr>
      <vt:lpstr>Problem Statement</vt:lpstr>
      <vt:lpstr>Proposed solution</vt:lpstr>
      <vt:lpstr>Results</vt:lpstr>
      <vt:lpstr>Results</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IDENTIFICATION USING DIFFERENT WORD EMBEDDING TECHNIQUES</dc:title>
  <dc:creator>Dhulipalla Manoj</dc:creator>
  <cp:lastModifiedBy>Dhulipalla Manoj</cp:lastModifiedBy>
  <cp:revision>1</cp:revision>
  <dcterms:created xsi:type="dcterms:W3CDTF">2022-12-06T05:18:39Z</dcterms:created>
  <dcterms:modified xsi:type="dcterms:W3CDTF">2022-12-06T07:23:23Z</dcterms:modified>
</cp:coreProperties>
</file>