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sldIdLst>
    <p:sldId id="256" r:id="rId2"/>
    <p:sldId id="276" r:id="rId3"/>
    <p:sldId id="258" r:id="rId4"/>
    <p:sldId id="259" r:id="rId5"/>
    <p:sldId id="260" r:id="rId6"/>
    <p:sldId id="261" r:id="rId7"/>
    <p:sldId id="278" r:id="rId8"/>
    <p:sldId id="262" r:id="rId9"/>
    <p:sldId id="263" r:id="rId10"/>
    <p:sldId id="264" r:id="rId11"/>
    <p:sldId id="265" r:id="rId12"/>
    <p:sldId id="266" r:id="rId13"/>
    <p:sldId id="267" r:id="rId14"/>
    <p:sldId id="268" r:id="rId15"/>
    <p:sldId id="269" r:id="rId16"/>
    <p:sldId id="270" r:id="rId17"/>
    <p:sldId id="277"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990"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017E5A7-25C4-466F-B899-BEEF13E48C06}" type="datetimeFigureOut">
              <a:rPr lang="en-GB" smtClean="0"/>
              <a:t>27/02/2024</a:t>
            </a:fld>
            <a:endParaRPr lang="en-GB"/>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1152584-8955-4A15-99D9-A3E7651BF909}" type="slidenum">
              <a:rPr lang="en-GB" smtClean="0"/>
              <a:t>‹#›</a:t>
            </a:fld>
            <a:endParaRPr lang="en-GB"/>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113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17E5A7-25C4-466F-B899-BEEF13E48C06}" type="datetimeFigureOut">
              <a:rPr lang="en-GB" smtClean="0"/>
              <a:t>27/02/2024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152584-8955-4A15-99D9-A3E7651BF909}" type="slidenum">
              <a:rPr lang="en-GB" smtClean="0"/>
              <a:t>‹#›</a:t>
            </a:fld>
            <a:endParaRPr lang="en-GB"/>
          </a:p>
        </p:txBody>
      </p:sp>
    </p:spTree>
    <p:extLst>
      <p:ext uri="{BB962C8B-B14F-4D97-AF65-F5344CB8AC3E}">
        <p14:creationId xmlns:p14="http://schemas.microsoft.com/office/powerpoint/2010/main" val="1769249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17E5A7-25C4-466F-B899-BEEF13E48C06}" type="datetimeFigureOut">
              <a:rPr lang="en-GB" smtClean="0"/>
              <a:t>27/02/2024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152584-8955-4A15-99D9-A3E7651BF909}" type="slidenum">
              <a:rPr lang="en-GB" smtClean="0"/>
              <a:t>‹#›</a:t>
            </a:fld>
            <a:endParaRPr lang="en-GB"/>
          </a:p>
        </p:txBody>
      </p:sp>
    </p:spTree>
    <p:extLst>
      <p:ext uri="{BB962C8B-B14F-4D97-AF65-F5344CB8AC3E}">
        <p14:creationId xmlns:p14="http://schemas.microsoft.com/office/powerpoint/2010/main" val="207866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17E5A7-25C4-466F-B899-BEEF13E48C06}" type="datetimeFigureOut">
              <a:rPr lang="en-GB" smtClean="0"/>
              <a:t>27/02/2024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152584-8955-4A15-99D9-A3E7651BF909}" type="slidenum">
              <a:rPr lang="en-GB" smtClean="0"/>
              <a:t>‹#›</a:t>
            </a:fld>
            <a:endParaRPr lang="en-GB"/>
          </a:p>
        </p:txBody>
      </p:sp>
    </p:spTree>
    <p:extLst>
      <p:ext uri="{BB962C8B-B14F-4D97-AF65-F5344CB8AC3E}">
        <p14:creationId xmlns:p14="http://schemas.microsoft.com/office/powerpoint/2010/main" val="2198859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17E5A7-25C4-466F-B899-BEEF13E48C06}" type="datetimeFigureOut">
              <a:rPr lang="en-GB" smtClean="0"/>
              <a:t>27/02/2024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152584-8955-4A15-99D9-A3E7651BF909}" type="slidenum">
              <a:rPr lang="en-GB" smtClean="0"/>
              <a:t>‹#›</a:t>
            </a:fld>
            <a:endParaRPr lang="en-GB"/>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111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17E5A7-25C4-466F-B899-BEEF13E48C06}" type="datetimeFigureOut">
              <a:rPr lang="en-GB" smtClean="0"/>
              <a:t>27/02/2024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1152584-8955-4A15-99D9-A3E7651BF909}" type="slidenum">
              <a:rPr lang="en-GB" smtClean="0"/>
              <a:t>‹#›</a:t>
            </a:fld>
            <a:endParaRPr lang="en-GB"/>
          </a:p>
        </p:txBody>
      </p:sp>
    </p:spTree>
    <p:extLst>
      <p:ext uri="{BB962C8B-B14F-4D97-AF65-F5344CB8AC3E}">
        <p14:creationId xmlns:p14="http://schemas.microsoft.com/office/powerpoint/2010/main" val="1841903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17E5A7-25C4-466F-B899-BEEF13E48C06}" type="datetimeFigureOut">
              <a:rPr lang="en-GB" smtClean="0"/>
              <a:t>27/02/2024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1152584-8955-4A15-99D9-A3E7651BF909}" type="slidenum">
              <a:rPr lang="en-GB" smtClean="0"/>
              <a:t>‹#›</a:t>
            </a:fld>
            <a:endParaRPr lang="en-GB"/>
          </a:p>
        </p:txBody>
      </p:sp>
    </p:spTree>
    <p:extLst>
      <p:ext uri="{BB962C8B-B14F-4D97-AF65-F5344CB8AC3E}">
        <p14:creationId xmlns:p14="http://schemas.microsoft.com/office/powerpoint/2010/main" val="3062092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17E5A7-25C4-466F-B899-BEEF13E48C06}" type="datetimeFigureOut">
              <a:rPr lang="en-GB" smtClean="0"/>
              <a:t>27/02/2024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1152584-8955-4A15-99D9-A3E7651BF909}" type="slidenum">
              <a:rPr lang="en-GB" smtClean="0"/>
              <a:t>‹#›</a:t>
            </a:fld>
            <a:endParaRPr lang="en-GB"/>
          </a:p>
        </p:txBody>
      </p:sp>
    </p:spTree>
    <p:extLst>
      <p:ext uri="{BB962C8B-B14F-4D97-AF65-F5344CB8AC3E}">
        <p14:creationId xmlns:p14="http://schemas.microsoft.com/office/powerpoint/2010/main" val="4001096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17E5A7-25C4-466F-B899-BEEF13E48C06}" type="datetimeFigureOut">
              <a:rPr lang="en-GB" smtClean="0"/>
              <a:t>27/02/2024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1152584-8955-4A15-99D9-A3E7651BF909}" type="slidenum">
              <a:rPr lang="en-GB" smtClean="0"/>
              <a:t>‹#›</a:t>
            </a:fld>
            <a:endParaRPr lang="en-GB"/>
          </a:p>
        </p:txBody>
      </p:sp>
    </p:spTree>
    <p:extLst>
      <p:ext uri="{BB962C8B-B14F-4D97-AF65-F5344CB8AC3E}">
        <p14:creationId xmlns:p14="http://schemas.microsoft.com/office/powerpoint/2010/main" val="310522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17E5A7-25C4-466F-B899-BEEF13E48C06}" type="datetimeFigureOut">
              <a:rPr lang="en-GB" smtClean="0"/>
              <a:t>27/02/2024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1152584-8955-4A15-99D9-A3E7651BF909}" type="slidenum">
              <a:rPr lang="en-GB" smtClean="0"/>
              <a:t>‹#›</a:t>
            </a:fld>
            <a:endParaRPr lang="en-GB"/>
          </a:p>
        </p:txBody>
      </p:sp>
    </p:spTree>
    <p:extLst>
      <p:ext uri="{BB962C8B-B14F-4D97-AF65-F5344CB8AC3E}">
        <p14:creationId xmlns:p14="http://schemas.microsoft.com/office/powerpoint/2010/main" val="283534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17E5A7-25C4-466F-B899-BEEF13E48C06}" type="datetimeFigureOut">
              <a:rPr lang="en-GB" smtClean="0"/>
              <a:t>27/02/2024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1152584-8955-4A15-99D9-A3E7651BF909}" type="slidenum">
              <a:rPr lang="en-GB" smtClean="0"/>
              <a:t>‹#›</a:t>
            </a:fld>
            <a:endParaRPr lang="en-GB"/>
          </a:p>
        </p:txBody>
      </p:sp>
    </p:spTree>
    <p:extLst>
      <p:ext uri="{BB962C8B-B14F-4D97-AF65-F5344CB8AC3E}">
        <p14:creationId xmlns:p14="http://schemas.microsoft.com/office/powerpoint/2010/main" val="1891529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5017E5A7-25C4-466F-B899-BEEF13E48C06}" type="datetimeFigureOut">
              <a:rPr lang="en-GB" smtClean="0"/>
              <a:t>27/02/2024</a:t>
            </a:fld>
            <a:endParaRPr lang="en-GB"/>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GB"/>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E1152584-8955-4A15-99D9-A3E7651BF909}" type="slidenum">
              <a:rPr lang="en-GB" smtClean="0"/>
              <a:t>‹#›</a:t>
            </a:fld>
            <a:endParaRPr lang="en-GB"/>
          </a:p>
        </p:txBody>
      </p:sp>
    </p:spTree>
    <p:extLst>
      <p:ext uri="{BB962C8B-B14F-4D97-AF65-F5344CB8AC3E}">
        <p14:creationId xmlns:p14="http://schemas.microsoft.com/office/powerpoint/2010/main" val="21741911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3F233-44DE-453A-9C99-E895ACA1B6D0}"/>
              </a:ext>
            </a:extLst>
          </p:cNvPr>
          <p:cNvSpPr>
            <a:spLocks noGrp="1"/>
          </p:cNvSpPr>
          <p:nvPr>
            <p:ph type="ctrTitle"/>
          </p:nvPr>
        </p:nvSpPr>
        <p:spPr>
          <a:xfrm>
            <a:off x="1097280" y="758952"/>
            <a:ext cx="10058400" cy="1899407"/>
          </a:xfrm>
        </p:spPr>
        <p:txBody>
          <a:bodyPr>
            <a:normAutofit fontScale="90000"/>
          </a:bodyPr>
          <a:lstStyle/>
          <a:p>
            <a:r>
              <a:rPr lang="en-GB" dirty="0" err="1" smtClean="0">
                <a:latin typeface="Times New Roman" panose="02020603050405020304" pitchFamily="18" charset="0"/>
                <a:cs typeface="Times New Roman" panose="02020603050405020304" pitchFamily="18" charset="0"/>
              </a:rPr>
              <a:t>Propertylord</a:t>
            </a:r>
            <a:r>
              <a:rPr lang="en-GB" dirty="0" smtClean="0">
                <a:latin typeface="Times New Roman" panose="02020603050405020304" pitchFamily="18" charset="0"/>
                <a:cs typeface="Times New Roman" panose="02020603050405020304" pitchFamily="18" charset="0"/>
              </a:rPr>
              <a:t/>
            </a:r>
            <a:br>
              <a:rPr lang="en-GB" dirty="0" smtClean="0">
                <a:latin typeface="Times New Roman" panose="02020603050405020304" pitchFamily="18" charset="0"/>
                <a:cs typeface="Times New Roman" panose="02020603050405020304" pitchFamily="18" charset="0"/>
              </a:rPr>
            </a:br>
            <a:r>
              <a:rPr lang="en-GB" sz="3600" dirty="0" smtClean="0">
                <a:latin typeface="Times New Roman" panose="02020603050405020304" pitchFamily="18" charset="0"/>
                <a:cs typeface="Times New Roman" panose="02020603050405020304" pitchFamily="18" charset="0"/>
              </a:rPr>
              <a:t>Presentation</a:t>
            </a:r>
            <a:r>
              <a:rPr lang="en-GB" dirty="0" smtClean="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510019" y="4630723"/>
            <a:ext cx="4127384" cy="1200329"/>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Presented by :</a:t>
            </a:r>
          </a:p>
          <a:p>
            <a:r>
              <a:rPr lang="en-US" sz="2400" dirty="0" smtClean="0">
                <a:solidFill>
                  <a:schemeClr val="bg1"/>
                </a:solidFill>
                <a:latin typeface="Times New Roman" panose="02020603050405020304" pitchFamily="18" charset="0"/>
                <a:cs typeface="Times New Roman" panose="02020603050405020304" pitchFamily="18" charset="0"/>
              </a:rPr>
              <a:t>Suresh Tamang</a:t>
            </a:r>
          </a:p>
          <a:p>
            <a:r>
              <a:rPr lang="en-US" sz="2400" dirty="0" err="1" smtClean="0">
                <a:solidFill>
                  <a:schemeClr val="bg1"/>
                </a:solidFill>
                <a:latin typeface="Times New Roman" panose="02020603050405020304" pitchFamily="18" charset="0"/>
                <a:cs typeface="Times New Roman" panose="02020603050405020304" pitchFamily="18" charset="0"/>
              </a:rPr>
              <a:t>Ronix</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Malla</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2308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55BCE-06EE-473C-B9AE-9D5963A412CB}"/>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OPERATIONAL FEASIBILITY STUDY</a:t>
            </a:r>
          </a:p>
        </p:txBody>
      </p:sp>
      <p:sp>
        <p:nvSpPr>
          <p:cNvPr id="3" name="Content Placeholder 2">
            <a:extLst>
              <a:ext uri="{FF2B5EF4-FFF2-40B4-BE49-F238E27FC236}">
                <a16:creationId xmlns:a16="http://schemas.microsoft.com/office/drawing/2014/main" id="{3CBBB3E1-3B28-45CD-A96A-70507629E71D}"/>
              </a:ext>
            </a:extLst>
          </p:cNvPr>
          <p:cNvSpPr>
            <a:spLocks noGrp="1"/>
          </p:cNvSpPr>
          <p:nvPr>
            <p:ph idx="1"/>
          </p:nvPr>
        </p:nvSpPr>
        <p:spPr/>
        <p:txBody>
          <a:bodyPr/>
          <a:lstStyle/>
          <a:p>
            <a:pPr marL="45720" indent="0" algn="just" rtl="0">
              <a:spcBef>
                <a:spcPts val="0"/>
              </a:spcBef>
              <a:spcAft>
                <a:spcPts val="800"/>
              </a:spcAft>
              <a:buNone/>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To make the system work, we have various web hosting service providers for domain registration and web servers, as well as  </a:t>
            </a:r>
            <a:r>
              <a:rPr lang="en-GB" sz="1800" b="0" i="0" u="none" strike="noStrike" dirty="0" err="1">
                <a:solidFill>
                  <a:srgbClr val="000000"/>
                </a:solidFill>
                <a:effectLst/>
                <a:latin typeface="Times New Roman" panose="02020603050405020304" pitchFamily="18" charset="0"/>
                <a:cs typeface="Times New Roman" panose="02020603050405020304" pitchFamily="18" charset="0"/>
              </a:rPr>
              <a:t>Cpanels</a:t>
            </a:r>
            <a:r>
              <a:rPr lang="en-GB" sz="1800" b="0" i="0" u="none" strike="noStrike" dirty="0">
                <a:solidFill>
                  <a:srgbClr val="000000"/>
                </a:solidFill>
                <a:effectLst/>
                <a:latin typeface="Times New Roman" panose="02020603050405020304" pitchFamily="18" charset="0"/>
                <a:cs typeface="Times New Roman" panose="02020603050405020304" pitchFamily="18" charset="0"/>
              </a:rPr>
              <a:t> to manage and serve the </a:t>
            </a:r>
            <a:r>
              <a:rPr lang="en-GB" sz="1800" b="0" i="0" u="none" strike="noStrike" dirty="0" smtClean="0">
                <a:solidFill>
                  <a:srgbClr val="000000"/>
                </a:solidFill>
                <a:effectLst/>
                <a:latin typeface="Times New Roman" panose="02020603050405020304" pitchFamily="18" charset="0"/>
                <a:cs typeface="Times New Roman" panose="02020603050405020304" pitchFamily="18" charset="0"/>
              </a:rPr>
              <a:t>listing </a:t>
            </a:r>
            <a:r>
              <a:rPr lang="en-GB" sz="1800" b="0" i="0" u="none" strike="noStrike" dirty="0">
                <a:solidFill>
                  <a:srgbClr val="000000"/>
                </a:solidFill>
                <a:effectLst/>
                <a:latin typeface="Times New Roman" panose="02020603050405020304" pitchFamily="18" charset="0"/>
                <a:cs typeface="Times New Roman" panose="02020603050405020304" pitchFamily="18" charset="0"/>
              </a:rPr>
              <a:t>properties within the system.</a:t>
            </a:r>
            <a:endParaRPr lang="en-GB" b="0" dirty="0">
              <a:effectLst/>
              <a:latin typeface="Times New Roman" panose="02020603050405020304" pitchFamily="18" charset="0"/>
              <a:cs typeface="Times New Roman" panose="02020603050405020304" pitchFamily="18" charset="0"/>
            </a:endParaRPr>
          </a:p>
          <a:p>
            <a:pPr marL="45720" indent="0" algn="just" rtl="0">
              <a:spcBef>
                <a:spcPts val="0"/>
              </a:spcBef>
              <a:spcAft>
                <a:spcPts val="800"/>
              </a:spcAft>
              <a:buNone/>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Therefore, the proposed system is operational</a:t>
            </a:r>
            <a:r>
              <a:rPr lang="en-GB" sz="1800" b="0" i="0" u="none" strike="noStrike" dirty="0" smtClean="0">
                <a:solidFill>
                  <a:srgbClr val="00000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71939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DA33-40F2-450E-B8C4-27E9B485EAF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ECONOMICAL FEASIBILITY STUDY</a:t>
            </a:r>
          </a:p>
        </p:txBody>
      </p:sp>
      <p:sp>
        <p:nvSpPr>
          <p:cNvPr id="3" name="Content Placeholder 2">
            <a:extLst>
              <a:ext uri="{FF2B5EF4-FFF2-40B4-BE49-F238E27FC236}">
                <a16:creationId xmlns:a16="http://schemas.microsoft.com/office/drawing/2014/main" id="{31B9A1D5-3F0F-49E3-9DC6-B800FBF6075C}"/>
              </a:ext>
            </a:extLst>
          </p:cNvPr>
          <p:cNvSpPr>
            <a:spLocks noGrp="1"/>
          </p:cNvSpPr>
          <p:nvPr>
            <p:ph idx="1"/>
          </p:nvPr>
        </p:nvSpPr>
        <p:spPr/>
        <p:txBody>
          <a:bodyPr/>
          <a:lstStyle/>
          <a:p>
            <a:pPr marL="45720" indent="0" algn="just" rtl="0">
              <a:spcBef>
                <a:spcPts val="0"/>
              </a:spcBef>
              <a:spcAft>
                <a:spcPts val="800"/>
              </a:spcAft>
              <a:buNone/>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Study of the Estimated cost to develop and deploy is affordable. We have various web servers to host the system at a low cost.  </a:t>
            </a:r>
            <a:endParaRPr lang="en-GB" b="0" dirty="0">
              <a:effectLst/>
              <a:latin typeface="Times New Roman" panose="02020603050405020304" pitchFamily="18" charset="0"/>
              <a:cs typeface="Times New Roman" panose="02020603050405020304" pitchFamily="18" charset="0"/>
            </a:endParaRPr>
          </a:p>
          <a:p>
            <a:pPr marL="45720" indent="0" algn="just" rtl="0">
              <a:spcBef>
                <a:spcPts val="0"/>
              </a:spcBef>
              <a:spcAft>
                <a:spcPts val="800"/>
              </a:spcAft>
              <a:buNone/>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Upon the requirement of the System we can easily update the resources such as database size increment, servers increment  at an affordable cost.</a:t>
            </a:r>
            <a:endParaRPr lang="en-GB" b="0" dirty="0">
              <a:effectLst/>
              <a:latin typeface="Times New Roman" panose="02020603050405020304" pitchFamily="18" charset="0"/>
              <a:cs typeface="Times New Roman" panose="02020603050405020304" pitchFamily="18" charset="0"/>
            </a:endParaRPr>
          </a:p>
          <a:p>
            <a:pPr marL="45720" indent="0" algn="just" rtl="0">
              <a:spcBef>
                <a:spcPts val="0"/>
              </a:spcBef>
              <a:spcAft>
                <a:spcPts val="800"/>
              </a:spcAft>
              <a:buNone/>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Therefore, the proposed system is Economically feasible.</a:t>
            </a:r>
            <a:endParaRPr lang="en-GB"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723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6113-E199-49F2-A8FA-588362543838}"/>
              </a:ext>
            </a:extLst>
          </p:cNvPr>
          <p:cNvSpPr>
            <a:spLocks noGrp="1"/>
          </p:cNvSpPr>
          <p:nvPr>
            <p:ph type="title"/>
          </p:nvPr>
        </p:nvSpPr>
        <p:spPr>
          <a:xfrm>
            <a:off x="1048732" y="279662"/>
            <a:ext cx="9875520" cy="747860"/>
          </a:xfrm>
        </p:spPr>
        <p:txBody>
          <a:bodyPr/>
          <a:lstStyle/>
          <a:p>
            <a:r>
              <a:rPr lang="en-GB" dirty="0">
                <a:latin typeface="Times New Roman" panose="02020603050405020304" pitchFamily="18" charset="0"/>
                <a:cs typeface="Times New Roman" panose="02020603050405020304" pitchFamily="18" charset="0"/>
              </a:rPr>
              <a:t>METHODOLOGY TO BE USED</a:t>
            </a:r>
          </a:p>
        </p:txBody>
      </p:sp>
      <p:pic>
        <p:nvPicPr>
          <p:cNvPr id="2050" name="Picture 2">
            <a:extLst>
              <a:ext uri="{FF2B5EF4-FFF2-40B4-BE49-F238E27FC236}">
                <a16:creationId xmlns:a16="http://schemas.microsoft.com/office/drawing/2014/main" id="{D4FEC5FB-580D-4B52-94B5-7F1A1BA496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2207" y="2546270"/>
            <a:ext cx="4681980" cy="35114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507DFDF-D809-47D0-95E3-95FE7EF04D43}"/>
              </a:ext>
            </a:extLst>
          </p:cNvPr>
          <p:cNvSpPr txBox="1"/>
          <p:nvPr/>
        </p:nvSpPr>
        <p:spPr>
          <a:xfrm>
            <a:off x="1048732" y="1027522"/>
            <a:ext cx="9875520" cy="923330"/>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The proposed system has well defined and constant requirement and no need to increment or add new features so best methodology for this system is waterfall system development model.</a:t>
            </a:r>
          </a:p>
          <a:p>
            <a:r>
              <a:rPr lang="en-GB" dirty="0">
                <a:latin typeface="Times New Roman" panose="02020603050405020304" pitchFamily="18" charset="0"/>
                <a:cs typeface="Times New Roman" panose="02020603050405020304" pitchFamily="18" charset="0"/>
              </a:rPr>
              <a:t>Further more this model is easier to use for small project.</a:t>
            </a:r>
          </a:p>
        </p:txBody>
      </p:sp>
    </p:spTree>
    <p:extLst>
      <p:ext uri="{BB962C8B-B14F-4D97-AF65-F5344CB8AC3E}">
        <p14:creationId xmlns:p14="http://schemas.microsoft.com/office/powerpoint/2010/main" val="12124658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80B73-1D89-4FB2-8022-4356610B8BF8}"/>
              </a:ext>
            </a:extLst>
          </p:cNvPr>
          <p:cNvSpPr>
            <a:spLocks noGrp="1"/>
          </p:cNvSpPr>
          <p:nvPr>
            <p:ph type="title"/>
          </p:nvPr>
        </p:nvSpPr>
        <p:spPr>
          <a:xfrm>
            <a:off x="1048732" y="504088"/>
            <a:ext cx="9875520" cy="663019"/>
          </a:xfrm>
        </p:spPr>
        <p:txBody>
          <a:bodyPr>
            <a:normAutofit fontScale="90000"/>
          </a:bodyPr>
          <a:lstStyle/>
          <a:p>
            <a:r>
              <a:rPr lang="en-GB" dirty="0">
                <a:latin typeface="Times New Roman" panose="02020603050405020304" pitchFamily="18" charset="0"/>
                <a:cs typeface="Times New Roman" panose="02020603050405020304" pitchFamily="18" charset="0"/>
              </a:rPr>
              <a:t>USE CASE DIAGRAM</a:t>
            </a:r>
          </a:p>
        </p:txBody>
      </p:sp>
      <p:pic>
        <p:nvPicPr>
          <p:cNvPr id="3" name="Picture 2"/>
          <p:cNvPicPr>
            <a:picLocks noChangeAspect="1"/>
          </p:cNvPicPr>
          <p:nvPr/>
        </p:nvPicPr>
        <p:blipFill>
          <a:blip r:embed="rId2"/>
          <a:stretch>
            <a:fillRect/>
          </a:stretch>
        </p:blipFill>
        <p:spPr>
          <a:xfrm>
            <a:off x="1573696" y="1167107"/>
            <a:ext cx="7715888" cy="5242082"/>
          </a:xfrm>
          <a:prstGeom prst="rect">
            <a:avLst/>
          </a:prstGeom>
        </p:spPr>
      </p:pic>
    </p:spTree>
    <p:extLst>
      <p:ext uri="{BB962C8B-B14F-4D97-AF65-F5344CB8AC3E}">
        <p14:creationId xmlns:p14="http://schemas.microsoft.com/office/powerpoint/2010/main" val="3682559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675B-0BBC-45BF-BE36-42E04CBD14A2}"/>
              </a:ext>
            </a:extLst>
          </p:cNvPr>
          <p:cNvSpPr>
            <a:spLocks noGrp="1"/>
          </p:cNvSpPr>
          <p:nvPr>
            <p:ph type="title"/>
          </p:nvPr>
        </p:nvSpPr>
        <p:spPr>
          <a:xfrm>
            <a:off x="1140351" y="263952"/>
            <a:ext cx="9875520" cy="876692"/>
          </a:xfrm>
        </p:spPr>
        <p:txBody>
          <a:bodyPr/>
          <a:lstStyle/>
          <a:p>
            <a:r>
              <a:rPr lang="en-GB" dirty="0">
                <a:latin typeface="Times New Roman" panose="02020603050405020304" pitchFamily="18" charset="0"/>
                <a:cs typeface="Times New Roman" panose="02020603050405020304" pitchFamily="18" charset="0"/>
              </a:rPr>
              <a:t>ENTITY RELATION(ER) DIAGRAM</a:t>
            </a:r>
          </a:p>
        </p:txBody>
      </p:sp>
      <p:pic>
        <p:nvPicPr>
          <p:cNvPr id="3" name="Picture 2"/>
          <p:cNvPicPr>
            <a:picLocks noChangeAspect="1"/>
          </p:cNvPicPr>
          <p:nvPr/>
        </p:nvPicPr>
        <p:blipFill>
          <a:blip r:embed="rId2"/>
          <a:stretch>
            <a:fillRect/>
          </a:stretch>
        </p:blipFill>
        <p:spPr>
          <a:xfrm>
            <a:off x="2324110" y="915447"/>
            <a:ext cx="7508002" cy="5678145"/>
          </a:xfrm>
          <a:prstGeom prst="rect">
            <a:avLst/>
          </a:prstGeom>
        </p:spPr>
      </p:pic>
    </p:spTree>
    <p:extLst>
      <p:ext uri="{BB962C8B-B14F-4D97-AF65-F5344CB8AC3E}">
        <p14:creationId xmlns:p14="http://schemas.microsoft.com/office/powerpoint/2010/main" val="1897701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D69A2-5CF8-421B-A555-2B38F864D3F6}"/>
              </a:ext>
            </a:extLst>
          </p:cNvPr>
          <p:cNvSpPr>
            <a:spLocks noGrp="1"/>
          </p:cNvSpPr>
          <p:nvPr>
            <p:ph type="title"/>
          </p:nvPr>
        </p:nvSpPr>
        <p:spPr>
          <a:xfrm>
            <a:off x="1140351" y="260809"/>
            <a:ext cx="9875520" cy="672445"/>
          </a:xfrm>
        </p:spPr>
        <p:txBody>
          <a:bodyPr>
            <a:normAutofit fontScale="90000"/>
          </a:bodyPr>
          <a:lstStyle/>
          <a:p>
            <a:r>
              <a:rPr lang="en-GB" dirty="0">
                <a:latin typeface="Times New Roman" panose="02020603050405020304" pitchFamily="18" charset="0"/>
                <a:cs typeface="Times New Roman" panose="02020603050405020304" pitchFamily="18" charset="0"/>
              </a:rPr>
              <a:t>SYSTEM FLOW CHART</a:t>
            </a:r>
          </a:p>
        </p:txBody>
      </p:sp>
      <p:pic>
        <p:nvPicPr>
          <p:cNvPr id="4098" name="Picture 2">
            <a:extLst>
              <a:ext uri="{FF2B5EF4-FFF2-40B4-BE49-F238E27FC236}">
                <a16:creationId xmlns:a16="http://schemas.microsoft.com/office/drawing/2014/main" id="{13128FBF-C617-418E-A8F3-D026DA7293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3488" y="1143301"/>
            <a:ext cx="5549246" cy="5155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414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B131-82EE-4575-B564-E79E4E6C231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CONTEXT DIAGRAM(LEVEL O)</a:t>
            </a:r>
          </a:p>
        </p:txBody>
      </p:sp>
      <p:pic>
        <p:nvPicPr>
          <p:cNvPr id="5122" name="Picture 2">
            <a:extLst>
              <a:ext uri="{FF2B5EF4-FFF2-40B4-BE49-F238E27FC236}">
                <a16:creationId xmlns:a16="http://schemas.microsoft.com/office/drawing/2014/main" id="{3EC13E17-CF7D-4B52-95ED-466812B660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62880"/>
            <a:ext cx="8892618" cy="4608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461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altLang="en-US" b="1" dirty="0" bmk="">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roject timeline</a:t>
            </a:r>
            <a:r>
              <a:rPr lang="en-US" altLang="en-US"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r>
            <a:br>
              <a:rPr lang="en-US" altLang="en-US"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2515453"/>
              </p:ext>
            </p:extLst>
          </p:nvPr>
        </p:nvGraphicFramePr>
        <p:xfrm>
          <a:off x="1238250" y="2066381"/>
          <a:ext cx="7805083" cy="3562629"/>
        </p:xfrm>
        <a:graphic>
          <a:graphicData uri="http://schemas.openxmlformats.org/drawingml/2006/table">
            <a:tbl>
              <a:tblPr>
                <a:tableStyleId>{5C22544A-7EE6-4342-B048-85BDC9FD1C3A}</a:tableStyleId>
              </a:tblPr>
              <a:tblGrid>
                <a:gridCol w="2666245">
                  <a:extLst>
                    <a:ext uri="{9D8B030D-6E8A-4147-A177-3AD203B41FA5}">
                      <a16:colId xmlns:a16="http://schemas.microsoft.com/office/drawing/2014/main" val="3301240412"/>
                    </a:ext>
                  </a:extLst>
                </a:gridCol>
                <a:gridCol w="2569419">
                  <a:extLst>
                    <a:ext uri="{9D8B030D-6E8A-4147-A177-3AD203B41FA5}">
                      <a16:colId xmlns:a16="http://schemas.microsoft.com/office/drawing/2014/main" val="1178222469"/>
                    </a:ext>
                  </a:extLst>
                </a:gridCol>
                <a:gridCol w="2569419">
                  <a:extLst>
                    <a:ext uri="{9D8B030D-6E8A-4147-A177-3AD203B41FA5}">
                      <a16:colId xmlns:a16="http://schemas.microsoft.com/office/drawing/2014/main" val="1778417103"/>
                    </a:ext>
                  </a:extLst>
                </a:gridCol>
              </a:tblGrid>
              <a:tr h="508947">
                <a:tc>
                  <a:txBody>
                    <a:bodyPr/>
                    <a:lstStyle/>
                    <a:p>
                      <a:pPr marL="0" marR="0">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Task</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Start Date</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End Date</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476392031"/>
                  </a:ext>
                </a:extLst>
              </a:tr>
              <a:tr h="508947">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Requirement analysis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02/Feb/2024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20/Feb/2024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477157672"/>
                  </a:ext>
                </a:extLst>
              </a:tr>
              <a:tr h="508947">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System Design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21/Feb/2024</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29/Feb/2024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411590591"/>
                  </a:ext>
                </a:extLst>
              </a:tr>
              <a:tr h="508947">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Implementation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01/Mar/2024</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15/Mar/2024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252660516"/>
                  </a:ext>
                </a:extLst>
              </a:tr>
              <a:tr h="508947">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Testing</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15/Mar/2024</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20/Mar/2024</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221752139"/>
                  </a:ext>
                </a:extLst>
              </a:tr>
              <a:tr h="508947">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Deployment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21/Mar/2024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23/Mar/2024</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626758904"/>
                  </a:ext>
                </a:extLst>
              </a:tr>
              <a:tr h="508947">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Maintenance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24/Mar/2024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Till the system works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4244912"/>
                  </a:ext>
                </a:extLst>
              </a:tr>
            </a:tbl>
          </a:graphicData>
        </a:graphic>
      </p:graphicFrame>
      <p:sp>
        <p:nvSpPr>
          <p:cNvPr id="5" name="Rectangle 1"/>
          <p:cNvSpPr>
            <a:spLocks noChangeArrowheads="1"/>
          </p:cNvSpPr>
          <p:nvPr/>
        </p:nvSpPr>
        <p:spPr bwMode="auto">
          <a:xfrm>
            <a:off x="-486561" y="832362"/>
            <a:ext cx="51296" cy="923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235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kumimoji="0" lang="en-US" altLang="en-US" sz="16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kumimoji="0" lang="en-US" altLang="en-US" sz="16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511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600E67-1F29-4636-9484-A1A495A0935A}"/>
              </a:ext>
            </a:extLst>
          </p:cNvPr>
          <p:cNvSpPr>
            <a:spLocks noGrp="1"/>
          </p:cNvSpPr>
          <p:nvPr>
            <p:ph idx="1"/>
          </p:nvPr>
        </p:nvSpPr>
        <p:spPr>
          <a:xfrm>
            <a:off x="3998436" y="3102716"/>
            <a:ext cx="3786548" cy="2362985"/>
          </a:xfrm>
        </p:spPr>
        <p:txBody>
          <a:bodyPr>
            <a:normAutofit/>
          </a:bodyPr>
          <a:lstStyle/>
          <a:p>
            <a:pPr marL="45720" indent="0" algn="ctr">
              <a:spcBef>
                <a:spcPts val="0"/>
              </a:spcBef>
              <a:spcAft>
                <a:spcPts val="800"/>
              </a:spcAft>
              <a:buNone/>
            </a:pPr>
            <a:r>
              <a:rPr lang="en-GB" sz="3600" dirty="0"/>
              <a:t>THANK YOU</a:t>
            </a:r>
          </a:p>
        </p:txBody>
      </p:sp>
    </p:spTree>
    <p:extLst>
      <p:ext uri="{BB962C8B-B14F-4D97-AF65-F5344CB8AC3E}">
        <p14:creationId xmlns:p14="http://schemas.microsoft.com/office/powerpoint/2010/main" val="21532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2288-EBA7-44D9-AECE-9D6BE5F52393}"/>
              </a:ext>
            </a:extLst>
          </p:cNvPr>
          <p:cNvSpPr>
            <a:spLocks noGrp="1"/>
          </p:cNvSpPr>
          <p:nvPr>
            <p:ph type="title"/>
          </p:nvPr>
        </p:nvSpPr>
        <p:spPr>
          <a:xfrm>
            <a:off x="1143000" y="441158"/>
            <a:ext cx="9875520" cy="641684"/>
          </a:xfrm>
        </p:spPr>
        <p:txBody>
          <a:bodyPr>
            <a:normAutofit fontScale="90000"/>
          </a:bodyPr>
          <a:lstStyle/>
          <a:p>
            <a:r>
              <a:rPr lang="en-GB" dirty="0">
                <a:latin typeface="Times New Roman" panose="02020603050405020304" pitchFamily="18" charset="0"/>
                <a:cs typeface="Times New Roman" panose="02020603050405020304" pitchFamily="18" charset="0"/>
              </a:rPr>
              <a:t>TABLE OF CONTENT</a:t>
            </a:r>
          </a:p>
        </p:txBody>
      </p:sp>
      <p:sp>
        <p:nvSpPr>
          <p:cNvPr id="4" name="Rectangle 1"/>
          <p:cNvSpPr>
            <a:spLocks noGrp="1" noChangeArrowheads="1"/>
          </p:cNvSpPr>
          <p:nvPr>
            <p:ph idx="1"/>
          </p:nvPr>
        </p:nvSpPr>
        <p:spPr bwMode="auto">
          <a:xfrm>
            <a:off x="1143000" y="1291334"/>
            <a:ext cx="5601749" cy="557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Chapter 1: Introduction</a:t>
            </a:r>
            <a:r>
              <a:rPr lang="en-GB" altLang="en-US" sz="1800" dirty="0" smtClean="0">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Chapter 2: Problem Statement :</a:t>
            </a:r>
            <a:endParaRPr kumimoji="0" lang="en-US" alt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Chapter 3: Objective :</a:t>
            </a:r>
            <a:endParaRPr kumimoji="0" lang="en-US" alt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Chapter 4: Features of the proposed system :</a:t>
            </a:r>
            <a:endParaRPr kumimoji="0" lang="en-US" alt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Chapter 5: Methodology</a:t>
            </a:r>
            <a:endParaRPr kumimoji="0" lang="en-US" alt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5.1 Requirement analysis</a:t>
            </a:r>
            <a:endParaRPr kumimoji="0" lang="en-US" alt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5.1.1 </a:t>
            </a:r>
            <a:r>
              <a:rPr kumimoji="0" lang="en-GB"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Interviewing the clients</a:t>
            </a:r>
            <a:endParaRPr kumimoji="0" lang="en-US" alt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5.1.2 Study of existing system</a:t>
            </a:r>
            <a:endParaRPr kumimoji="0" lang="en-US" alt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5.2 feasibility study</a:t>
            </a:r>
            <a:endParaRPr kumimoji="0" lang="en-US" alt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5.2.1 Technical feasibility</a:t>
            </a:r>
            <a:endParaRPr kumimoji="0" lang="en-US" alt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5.2.2 Operational feasibility</a:t>
            </a:r>
            <a:endParaRPr kumimoji="0" lang="en-US" alt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5.2.3 Economical feasibility</a:t>
            </a:r>
            <a:endParaRPr kumimoji="0" lang="en-US" alt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5.3 Methodology used</a:t>
            </a:r>
            <a:endParaRPr kumimoji="0" lang="en-US" alt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5.4 Use case Diagram</a:t>
            </a:r>
            <a:endParaRPr kumimoji="0" lang="en-US" alt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5.5 Entity Relation (ER) Diagram</a:t>
            </a:r>
            <a:endParaRPr kumimoji="0" lang="en-US" alt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5.6 system flow chart</a:t>
            </a:r>
            <a:endParaRPr kumimoji="0" lang="en-US" alt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5.7 Context Diagram (Level 0)</a:t>
            </a:r>
            <a:endParaRPr kumimoji="0" lang="en-US" alt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6. Conclusion</a:t>
            </a:r>
            <a:endParaRPr kumimoji="0" lang="en-US" alt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endParaRPr kumimoji="0" lang="en-US" alt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610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92C30-007A-4034-AD1C-37A4E49193E6}"/>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INTRODUCTION</a:t>
            </a:r>
          </a:p>
        </p:txBody>
      </p:sp>
      <p:pic>
        <p:nvPicPr>
          <p:cNvPr id="1028" name="Picture 4" descr="What To Do If Your Property Isn't Selling - WeBuyAnyHom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5634" y="3653152"/>
            <a:ext cx="2670024" cy="24777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BFAF926-3DB5-437A-B41B-FE545875B604}"/>
              </a:ext>
            </a:extLst>
          </p:cNvPr>
          <p:cNvSpPr txBox="1"/>
          <p:nvPr/>
        </p:nvSpPr>
        <p:spPr>
          <a:xfrm>
            <a:off x="705853" y="1825191"/>
            <a:ext cx="5598694" cy="4471315"/>
          </a:xfrm>
          <a:prstGeom prst="rect">
            <a:avLst/>
          </a:prstGeom>
          <a:noFill/>
        </p:spPr>
        <p:txBody>
          <a:bodyPr wrap="square" rtlCol="0">
            <a:spAutoFit/>
          </a:bodyPr>
          <a:lstStyle/>
          <a:p>
            <a:pPr algn="just" rtl="0">
              <a:spcBef>
                <a:spcPts val="0"/>
              </a:spcBef>
              <a:spcAft>
                <a:spcPts val="800"/>
              </a:spcAft>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With </a:t>
            </a:r>
            <a:r>
              <a:rPr lang="en-GB" sz="1800" b="0" i="0" u="none" strike="noStrike" dirty="0" err="1">
                <a:solidFill>
                  <a:srgbClr val="000000"/>
                </a:solidFill>
                <a:effectLst/>
                <a:latin typeface="Times New Roman" panose="02020603050405020304" pitchFamily="18" charset="0"/>
                <a:cs typeface="Times New Roman" panose="02020603050405020304" pitchFamily="18" charset="0"/>
              </a:rPr>
              <a:t>PropertyLord</a:t>
            </a:r>
            <a:r>
              <a:rPr lang="en-GB" sz="1800" b="0" i="0" u="none" strike="noStrike" dirty="0">
                <a:solidFill>
                  <a:srgbClr val="000000"/>
                </a:solidFill>
                <a:effectLst/>
                <a:latin typeface="Times New Roman" panose="02020603050405020304" pitchFamily="18" charset="0"/>
                <a:cs typeface="Times New Roman" panose="02020603050405020304" pitchFamily="18" charset="0"/>
              </a:rPr>
              <a:t> clients may fully utilise the potential of real estate applications in the digital age, thereby revolutionising the real estate industry. In the current peak digitalization era, real estate trading is surging at a rate never seen before by dealers. In light of this, we are launching a multi-tenant system that will simplify the process of locating and renting a home, as well as purchasing and renting out lands and other types of properties.</a:t>
            </a:r>
            <a:endParaRPr lang="en-GB" b="0" dirty="0">
              <a:effectLst/>
              <a:latin typeface="Times New Roman" panose="02020603050405020304" pitchFamily="18" charset="0"/>
              <a:cs typeface="Times New Roman" panose="02020603050405020304" pitchFamily="18" charset="0"/>
            </a:endParaRPr>
          </a:p>
          <a:p>
            <a:pPr algn="just" rtl="0">
              <a:spcBef>
                <a:spcPts val="0"/>
              </a:spcBef>
              <a:spcAft>
                <a:spcPts val="800"/>
              </a:spcAft>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With just a few clicks on our real estate application, you may find your ideal home! Welcome! We can assist you whether you're looking for a large family house in the suburbs, a comfortable apartment, or rooms in the city.</a:t>
            </a:r>
            <a:endParaRPr lang="en-GB" b="0" dirty="0">
              <a:effectLst/>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pic>
        <p:nvPicPr>
          <p:cNvPr id="5" name="Picture 24" descr="Boy searching house for rent 3d illustration. Search House online 3D Illustration Boy searching house for rent 3d illustration. Search House online 3D Illustration online real estate website cartoon image stock pictures, royalty-free photos &amp; images">
            <a:extLst>
              <a:ext uri="{FF2B5EF4-FFF2-40B4-BE49-F238E27FC236}">
                <a16:creationId xmlns:a16="http://schemas.microsoft.com/office/drawing/2014/main" id="{60C69153-F388-4D7A-8678-C00FBEE2D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057" y="1337260"/>
            <a:ext cx="3137610" cy="209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520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137DC-FAD6-47F9-AD36-8CB3E0C4B172}"/>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PROBLEM STATEMENT</a:t>
            </a:r>
          </a:p>
        </p:txBody>
      </p:sp>
      <p:pic>
        <p:nvPicPr>
          <p:cNvPr id="4" name="Picture 2" descr="Five Common Problems with the House Buying Process and How to Mitigate The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94416" y="2267124"/>
            <a:ext cx="4777112" cy="30179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D8141CF-6CC9-4B6A-9F65-AD1D556EBFA5}"/>
              </a:ext>
            </a:extLst>
          </p:cNvPr>
          <p:cNvSpPr txBox="1"/>
          <p:nvPr/>
        </p:nvSpPr>
        <p:spPr>
          <a:xfrm>
            <a:off x="930442" y="2267124"/>
            <a:ext cx="5582653" cy="4431983"/>
          </a:xfrm>
          <a:prstGeom prst="rect">
            <a:avLst/>
          </a:prstGeom>
          <a:noFill/>
        </p:spPr>
        <p:txBody>
          <a:bodyPr wrap="square" rtlCol="0">
            <a:spAutoFit/>
          </a:bodyPr>
          <a:lstStyle/>
          <a:p>
            <a:pPr algn="just" rtl="0">
              <a:spcBef>
                <a:spcPts val="1200"/>
              </a:spcBef>
              <a:spcAft>
                <a:spcPts val="1200"/>
              </a:spcAft>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Nowadays, purchasing or renting a home takes a lot of time. Making decisions and gaining knowledge about the location and values of properties takes a lot of time. It takes a long time to visit the property's location. Furthermore, after the purchase is sealed, the broker bears a great deal of responsibility.</a:t>
            </a:r>
            <a:endParaRPr lang="en-GB" b="0" dirty="0">
              <a:effectLst/>
              <a:latin typeface="Times New Roman" panose="02020603050405020304" pitchFamily="18" charset="0"/>
              <a:cs typeface="Times New Roman" panose="02020603050405020304" pitchFamily="18" charset="0"/>
            </a:endParaRPr>
          </a:p>
          <a:p>
            <a:pPr algn="just" rtl="0">
              <a:spcBef>
                <a:spcPts val="1200"/>
              </a:spcBef>
              <a:spcAft>
                <a:spcPts val="1200"/>
              </a:spcAft>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Real estate buying and selling services are offered by a number of applications such as “dalaydai.com” .Upon examining this applications, we have discovered that some crucial elements are missing that are crucial for customers, such as requesting the necessary prerequisites before purchasing, selling, or renting real estate.</a:t>
            </a:r>
            <a:endParaRPr lang="en-GB" b="0" dirty="0">
              <a:effectLst/>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8315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DA48-CE80-4999-BE56-B4AAB72B163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OBJECTIVE</a:t>
            </a:r>
          </a:p>
        </p:txBody>
      </p:sp>
      <p:pic>
        <p:nvPicPr>
          <p:cNvPr id="4" name="Picture 22" descr="Businessman using a computer for property sales &amp; listings, Real Estate Agent agency &amp; contractor, residential property, investment, housing project, property development real estate, choose a house buy online. Businessman using a computer for property sales &amp; listings, Real Estate Agent agency &amp; contractor, residential property, investment, housing project, property development real estate, choose a house buy online. online real estate website stock pictures, royalty-free photos &amp; images">
            <a:extLst>
              <a:ext uri="{FF2B5EF4-FFF2-40B4-BE49-F238E27FC236}">
                <a16:creationId xmlns:a16="http://schemas.microsoft.com/office/drawing/2014/main" id="{0CBD3C10-5755-4BA8-8EF2-8EBB0BF9A1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02804" y="1732844"/>
            <a:ext cx="3664811" cy="31076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B0CBA5D-F9D4-4FBE-BCA7-F28249D714B2}"/>
              </a:ext>
            </a:extLst>
          </p:cNvPr>
          <p:cNvSpPr txBox="1"/>
          <p:nvPr/>
        </p:nvSpPr>
        <p:spPr>
          <a:xfrm>
            <a:off x="1143000" y="1732844"/>
            <a:ext cx="5305926" cy="2369880"/>
          </a:xfrm>
          <a:prstGeom prst="rect">
            <a:avLst/>
          </a:prstGeom>
          <a:noFill/>
        </p:spPr>
        <p:txBody>
          <a:bodyPr wrap="square" rtlCol="0">
            <a:spAutoFit/>
          </a:bodyPr>
          <a:lstStyle/>
          <a:p>
            <a:pPr marL="342900" indent="-342900" algn="just" rtl="0" fontAlgn="base">
              <a:spcBef>
                <a:spcPts val="0"/>
              </a:spcBef>
              <a:spcAft>
                <a:spcPts val="0"/>
              </a:spcAft>
              <a:buFont typeface="Arial" panose="020B0604020202020204" pitchFamily="34" charset="0"/>
              <a:buChar char="•"/>
            </a:pPr>
            <a:r>
              <a:rPr lang="en-GB" sz="2000" b="0" i="0" u="none" strike="noStrike" dirty="0">
                <a:solidFill>
                  <a:srgbClr val="000000"/>
                </a:solidFill>
                <a:effectLst/>
                <a:latin typeface="Times New Roman" panose="02020603050405020304" pitchFamily="18" charset="0"/>
                <a:cs typeface="Times New Roman" panose="02020603050405020304" pitchFamily="18" charset="0"/>
              </a:rPr>
              <a:t>To offer an intuitive user interface for </a:t>
            </a:r>
            <a:r>
              <a:rPr lang="en-GB" sz="2000" b="0" i="0" u="none" strike="noStrike" dirty="0" smtClean="0">
                <a:solidFill>
                  <a:srgbClr val="000000"/>
                </a:solidFill>
                <a:effectLst/>
                <a:latin typeface="Times New Roman" panose="02020603050405020304" pitchFamily="18" charset="0"/>
                <a:cs typeface="Times New Roman" panose="02020603050405020304" pitchFamily="18" charset="0"/>
              </a:rPr>
              <a:t>accessing further </a:t>
            </a:r>
            <a:r>
              <a:rPr lang="en-GB" sz="2000" b="0" i="0" u="none" strike="noStrike" dirty="0">
                <a:solidFill>
                  <a:srgbClr val="000000"/>
                </a:solidFill>
                <a:effectLst/>
                <a:latin typeface="Times New Roman" panose="02020603050405020304" pitchFamily="18" charset="0"/>
                <a:cs typeface="Times New Roman" panose="02020603050405020304" pitchFamily="18" charset="0"/>
              </a:rPr>
              <a:t>details about properties that  are advertised.</a:t>
            </a:r>
          </a:p>
          <a:p>
            <a:pPr marL="342900" indent="-342900" algn="just" rtl="0" fontAlgn="base">
              <a:spcBef>
                <a:spcPts val="0"/>
              </a:spcBef>
              <a:spcAft>
                <a:spcPts val="0"/>
              </a:spcAft>
              <a:buFont typeface="Arial" panose="020B0604020202020204" pitchFamily="34" charset="0"/>
              <a:buChar char="•"/>
            </a:pPr>
            <a:r>
              <a:rPr lang="en-GB" sz="2000" b="0" i="0" u="none" strike="noStrike" dirty="0">
                <a:solidFill>
                  <a:srgbClr val="000000"/>
                </a:solidFill>
                <a:effectLst/>
                <a:latin typeface="Times New Roman" panose="02020603050405020304" pitchFamily="18" charset="0"/>
                <a:cs typeface="Times New Roman" panose="02020603050405020304" pitchFamily="18" charset="0"/>
              </a:rPr>
              <a:t>To shorten the time it takes to </a:t>
            </a:r>
            <a:r>
              <a:rPr lang="en-GB" sz="2000" b="0" i="0" u="none" strike="noStrike" dirty="0" smtClean="0">
                <a:solidFill>
                  <a:srgbClr val="000000"/>
                </a:solidFill>
                <a:effectLst/>
                <a:latin typeface="Times New Roman" panose="02020603050405020304" pitchFamily="18" charset="0"/>
                <a:cs typeface="Times New Roman" panose="02020603050405020304" pitchFamily="18" charset="0"/>
              </a:rPr>
              <a:t>sell real </a:t>
            </a:r>
            <a:r>
              <a:rPr lang="en-GB" sz="2000" b="0" i="0" u="none" strike="noStrike" dirty="0">
                <a:solidFill>
                  <a:srgbClr val="000000"/>
                </a:solidFill>
                <a:effectLst/>
                <a:latin typeface="Times New Roman" panose="02020603050405020304" pitchFamily="18" charset="0"/>
                <a:cs typeface="Times New Roman" panose="02020603050405020304" pitchFamily="18" charset="0"/>
              </a:rPr>
              <a:t>estate.</a:t>
            </a:r>
          </a:p>
          <a:p>
            <a:pPr marL="342900" indent="-342900" algn="just" rtl="0" fontAlgn="base">
              <a:spcBef>
                <a:spcPts val="0"/>
              </a:spcBef>
              <a:spcAft>
                <a:spcPts val="1200"/>
              </a:spcAft>
              <a:buFont typeface="Arial" panose="020B0604020202020204" pitchFamily="34" charset="0"/>
              <a:buChar char="•"/>
            </a:pPr>
            <a:r>
              <a:rPr lang="en-GB" sz="2000" b="0" i="0" u="none" strike="noStrike" dirty="0">
                <a:solidFill>
                  <a:srgbClr val="000000"/>
                </a:solidFill>
                <a:effectLst/>
                <a:latin typeface="Times New Roman" panose="02020603050405020304" pitchFamily="18" charset="0"/>
                <a:cs typeface="Times New Roman" panose="02020603050405020304" pitchFamily="18" charset="0"/>
              </a:rPr>
              <a:t>To locate appropriate real estate based on client </a:t>
            </a:r>
            <a:r>
              <a:rPr lang="en-GB" sz="2000" b="0" i="0" u="none" strike="noStrike" dirty="0" smtClean="0">
                <a:solidFill>
                  <a:srgbClr val="000000"/>
                </a:solidFill>
                <a:effectLst/>
                <a:latin typeface="Times New Roman" panose="02020603050405020304" pitchFamily="18" charset="0"/>
                <a:cs typeface="Times New Roman" panose="02020603050405020304" pitchFamily="18" charset="0"/>
              </a:rPr>
              <a:t>requirements.</a:t>
            </a:r>
            <a:endParaRPr lang="en-GB" sz="2000" b="0" i="0" u="none" strike="noStrike" dirty="0">
              <a:solidFill>
                <a:srgbClr val="000000"/>
              </a:solidFill>
              <a:effectLst/>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2776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A1817-519F-4980-B12D-4C38A642872B}"/>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FEATURES</a:t>
            </a:r>
          </a:p>
        </p:txBody>
      </p:sp>
      <p:sp>
        <p:nvSpPr>
          <p:cNvPr id="3" name="Content Placeholder 2">
            <a:extLst>
              <a:ext uri="{FF2B5EF4-FFF2-40B4-BE49-F238E27FC236}">
                <a16:creationId xmlns:a16="http://schemas.microsoft.com/office/drawing/2014/main" id="{1B6A0D52-0B57-4BE0-8078-984BA9BFA6C7}"/>
              </a:ext>
            </a:extLst>
          </p:cNvPr>
          <p:cNvSpPr>
            <a:spLocks noGrp="1"/>
          </p:cNvSpPr>
          <p:nvPr>
            <p:ph idx="1"/>
          </p:nvPr>
        </p:nvSpPr>
        <p:spPr/>
        <p:txBody>
          <a:bodyPr/>
          <a:lstStyle/>
          <a:p>
            <a:pPr indent="0" algn="just" rtl="0">
              <a:spcBef>
                <a:spcPts val="0"/>
              </a:spcBef>
              <a:spcAft>
                <a:spcPts val="800"/>
              </a:spcAft>
              <a:buNone/>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The proposed system has following features:</a:t>
            </a:r>
            <a:endParaRPr lang="en-GB" b="0" dirty="0">
              <a:effectLst/>
              <a:latin typeface="Times New Roman" panose="02020603050405020304" pitchFamily="18" charset="0"/>
              <a:cs typeface="Times New Roman" panose="02020603050405020304" pitchFamily="18" charset="0"/>
            </a:endParaRPr>
          </a:p>
          <a:p>
            <a:pPr indent="0" algn="just" rtl="0">
              <a:spcBef>
                <a:spcPts val="0"/>
              </a:spcBef>
              <a:spcAft>
                <a:spcPts val="800"/>
              </a:spcAft>
              <a:buNone/>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1.  User Registration</a:t>
            </a:r>
            <a:endParaRPr lang="en-GB" b="0" dirty="0">
              <a:effectLst/>
              <a:latin typeface="Times New Roman" panose="02020603050405020304" pitchFamily="18" charset="0"/>
              <a:cs typeface="Times New Roman" panose="02020603050405020304" pitchFamily="18" charset="0"/>
            </a:endParaRPr>
          </a:p>
          <a:p>
            <a:pPr indent="0" algn="just" rtl="0">
              <a:spcBef>
                <a:spcPts val="0"/>
              </a:spcBef>
              <a:spcAft>
                <a:spcPts val="800"/>
              </a:spcAft>
              <a:buNone/>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2. Login</a:t>
            </a:r>
            <a:endParaRPr lang="en-GB" b="0" dirty="0">
              <a:effectLst/>
              <a:latin typeface="Times New Roman" panose="02020603050405020304" pitchFamily="18" charset="0"/>
              <a:cs typeface="Times New Roman" panose="02020603050405020304" pitchFamily="18" charset="0"/>
            </a:endParaRPr>
          </a:p>
          <a:p>
            <a:pPr indent="0" algn="just" rtl="0">
              <a:spcBef>
                <a:spcPts val="0"/>
              </a:spcBef>
              <a:spcAft>
                <a:spcPts val="800"/>
              </a:spcAft>
              <a:buNone/>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3. View Properties</a:t>
            </a:r>
            <a:endParaRPr lang="en-GB" b="0" dirty="0">
              <a:effectLst/>
              <a:latin typeface="Times New Roman" panose="02020603050405020304" pitchFamily="18" charset="0"/>
              <a:cs typeface="Times New Roman" panose="02020603050405020304" pitchFamily="18" charset="0"/>
            </a:endParaRPr>
          </a:p>
          <a:p>
            <a:pPr indent="0" algn="just" rtl="0">
              <a:spcBef>
                <a:spcPts val="0"/>
              </a:spcBef>
              <a:spcAft>
                <a:spcPts val="800"/>
              </a:spcAft>
              <a:buNone/>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4.Search Properties</a:t>
            </a:r>
            <a:endParaRPr lang="en-GB" b="0" dirty="0">
              <a:effectLst/>
              <a:latin typeface="Times New Roman" panose="02020603050405020304" pitchFamily="18" charset="0"/>
              <a:cs typeface="Times New Roman" panose="02020603050405020304" pitchFamily="18" charset="0"/>
            </a:endParaRPr>
          </a:p>
          <a:p>
            <a:pPr indent="0" algn="just" rtl="0">
              <a:spcBef>
                <a:spcPts val="0"/>
              </a:spcBef>
              <a:spcAft>
                <a:spcPts val="800"/>
              </a:spcAft>
              <a:buNone/>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5. Get </a:t>
            </a:r>
            <a:r>
              <a:rPr lang="en-GB" sz="1800" b="0" i="0" u="none" strike="noStrike" dirty="0" smtClean="0">
                <a:solidFill>
                  <a:srgbClr val="000000"/>
                </a:solidFill>
                <a:effectLst/>
                <a:latin typeface="Times New Roman" panose="02020603050405020304" pitchFamily="18" charset="0"/>
                <a:cs typeface="Times New Roman" panose="02020603050405020304" pitchFamily="18" charset="0"/>
              </a:rPr>
              <a:t>Property owners information.</a:t>
            </a:r>
            <a:endParaRPr lang="en-GB" b="0" dirty="0">
              <a:effectLst/>
              <a:latin typeface="Times New Roman" panose="02020603050405020304" pitchFamily="18" charset="0"/>
              <a:cs typeface="Times New Roman" panose="02020603050405020304" pitchFamily="18" charset="0"/>
            </a:endParaRPr>
          </a:p>
          <a:p>
            <a:pPr indent="0" algn="just" rtl="0">
              <a:spcBef>
                <a:spcPts val="0"/>
              </a:spcBef>
              <a:spcAft>
                <a:spcPts val="800"/>
              </a:spcAft>
              <a:buNone/>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6. Add, Update, Delete Properties</a:t>
            </a:r>
            <a:endParaRPr lang="en-GB" b="0" dirty="0">
              <a:effectLst/>
              <a:latin typeface="Times New Roman" panose="02020603050405020304" pitchFamily="18" charset="0"/>
              <a:cs typeface="Times New Roman" panose="02020603050405020304" pitchFamily="18" charset="0"/>
            </a:endParaRPr>
          </a:p>
          <a:p>
            <a:pPr indent="0" algn="just" rtl="0">
              <a:spcBef>
                <a:spcPts val="0"/>
              </a:spcBef>
              <a:spcAft>
                <a:spcPts val="800"/>
              </a:spcAft>
              <a:buNone/>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7. Add, update delete, view category.</a:t>
            </a:r>
            <a:endParaRPr lang="en-GB" b="0" dirty="0">
              <a:effectLst/>
              <a:latin typeface="Times New Roman" panose="02020603050405020304" pitchFamily="18" charset="0"/>
              <a:cs typeface="Times New Roman" panose="02020603050405020304" pitchFamily="18" charset="0"/>
            </a:endParaRPr>
          </a:p>
          <a:p>
            <a:pPr marL="45720" indent="0">
              <a:buNone/>
            </a:pP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4387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A1817-519F-4980-B12D-4C38A642872B}"/>
              </a:ext>
            </a:extLst>
          </p:cNvPr>
          <p:cNvSpPr>
            <a:spLocks noGrp="1"/>
          </p:cNvSpPr>
          <p:nvPr>
            <p:ph type="title"/>
          </p:nvPr>
        </p:nvSpPr>
        <p:spPr/>
        <p:txBody>
          <a:bodyPr/>
          <a:lstStyle/>
          <a:p>
            <a:r>
              <a:rPr lang="en-GB" dirty="0" smtClean="0">
                <a:latin typeface="Times New Roman" panose="02020603050405020304" pitchFamily="18" charset="0"/>
                <a:cs typeface="Times New Roman" panose="02020603050405020304" pitchFamily="18" charset="0"/>
              </a:rPr>
              <a:t>REQUIREMENT GATHERING</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6A0D52-0B57-4BE0-8078-984BA9BFA6C7}"/>
              </a:ext>
            </a:extLst>
          </p:cNvPr>
          <p:cNvSpPr>
            <a:spLocks noGrp="1"/>
          </p:cNvSpPr>
          <p:nvPr>
            <p:ph idx="1"/>
          </p:nvPr>
        </p:nvSpPr>
        <p:spPr/>
        <p:txBody>
          <a:bodyPr/>
          <a:lstStyle/>
          <a:p>
            <a:pPr marL="45720" indent="0">
              <a:buNone/>
            </a:pP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838325" y="2800350"/>
            <a:ext cx="6819900" cy="646331"/>
          </a:xfrm>
          <a:prstGeom prst="rect">
            <a:avLst/>
          </a:prstGeom>
          <a:noFill/>
        </p:spPr>
        <p:txBody>
          <a:bodyPr wrap="square" rtlCol="0">
            <a:spAutoFit/>
          </a:bodyPr>
          <a:lstStyle/>
          <a:p>
            <a:r>
              <a:rPr lang="en-US" smtClean="0"/>
              <a:t>Interview</a:t>
            </a:r>
          </a:p>
          <a:p>
            <a:endParaRPr lang="en-US"/>
          </a:p>
        </p:txBody>
      </p:sp>
    </p:spTree>
    <p:extLst>
      <p:ext uri="{BB962C8B-B14F-4D97-AF65-F5344CB8AC3E}">
        <p14:creationId xmlns:p14="http://schemas.microsoft.com/office/powerpoint/2010/main" val="649467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F385B-5B56-4555-8F54-B717E7C712DF}"/>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STUDY OF EXISTING SYSTEM</a:t>
            </a:r>
          </a:p>
        </p:txBody>
      </p:sp>
      <p:sp>
        <p:nvSpPr>
          <p:cNvPr id="3" name="Content Placeholder 2">
            <a:extLst>
              <a:ext uri="{FF2B5EF4-FFF2-40B4-BE49-F238E27FC236}">
                <a16:creationId xmlns:a16="http://schemas.microsoft.com/office/drawing/2014/main" id="{08DB78D9-0BEC-45A5-B3BB-557F303DE4B0}"/>
              </a:ext>
            </a:extLst>
          </p:cNvPr>
          <p:cNvSpPr>
            <a:spLocks noGrp="1"/>
          </p:cNvSpPr>
          <p:nvPr>
            <p:ph idx="1"/>
          </p:nvPr>
        </p:nvSpPr>
        <p:spPr>
          <a:xfrm>
            <a:off x="1143000" y="1965960"/>
            <a:ext cx="5321970" cy="2102701"/>
          </a:xfrm>
        </p:spPr>
        <p:txBody>
          <a:bodyPr/>
          <a:lstStyle/>
          <a:p>
            <a:pPr algn="just" rtl="0">
              <a:spcBef>
                <a:spcPts val="0"/>
              </a:spcBef>
              <a:spcAft>
                <a:spcPts val="800"/>
              </a:spcAft>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Real estate buying and selling services are offered by a number of applications such as “dalaydai.com, </a:t>
            </a:r>
            <a:r>
              <a:rPr lang="en-GB" sz="1800" b="0" i="0" u="sng" strike="noStrike" dirty="0">
                <a:solidFill>
                  <a:srgbClr val="1155CC"/>
                </a:solidFill>
                <a:effectLst/>
                <a:latin typeface="Times New Roman" panose="02020603050405020304" pitchFamily="18" charset="0"/>
                <a:cs typeface="Times New Roman" panose="02020603050405020304" pitchFamily="18" charset="0"/>
              </a:rPr>
              <a:t>https://dalaydai.com</a:t>
            </a:r>
            <a:r>
              <a:rPr lang="en-GB" sz="1800" b="0" i="0" u="sng" strike="noStrike" dirty="0" smtClean="0">
                <a:solidFill>
                  <a:srgbClr val="1155CC"/>
                </a:solidFill>
                <a:effectLst/>
                <a:latin typeface="Times New Roman" panose="02020603050405020304" pitchFamily="18" charset="0"/>
                <a:cs typeface="Times New Roman" panose="02020603050405020304" pitchFamily="18" charset="0"/>
              </a:rPr>
              <a:t>/</a:t>
            </a:r>
            <a:r>
              <a:rPr lang="en-GB" sz="1800" b="0" i="0" u="none" strike="noStrike" dirty="0" smtClean="0">
                <a:solidFill>
                  <a:srgbClr val="000000"/>
                </a:solidFill>
                <a:effectLst/>
                <a:latin typeface="Times New Roman" panose="02020603050405020304" pitchFamily="18" charset="0"/>
                <a:cs typeface="Times New Roman" panose="02020603050405020304" pitchFamily="18" charset="0"/>
              </a:rPr>
              <a:t>”. Upon examining </a:t>
            </a:r>
            <a:r>
              <a:rPr lang="en-GB" sz="1800" b="0" i="0" u="none" strike="noStrike" dirty="0">
                <a:solidFill>
                  <a:srgbClr val="000000"/>
                </a:solidFill>
                <a:effectLst/>
                <a:latin typeface="Times New Roman" panose="02020603050405020304" pitchFamily="18" charset="0"/>
                <a:cs typeface="Times New Roman" panose="02020603050405020304" pitchFamily="18" charset="0"/>
              </a:rPr>
              <a:t>this applications, we have discovered that some crucial elements are missing that are crucial for customers, such as requesting the necessary prerequisites before purchasing, selling, or renting real estate.</a:t>
            </a:r>
            <a:endParaRPr lang="en-GB" b="0" dirty="0">
              <a:effectLst/>
              <a:latin typeface="Times New Roman" panose="02020603050405020304" pitchFamily="18" charset="0"/>
              <a:cs typeface="Times New Roman" panose="02020603050405020304" pitchFamily="18" charset="0"/>
            </a:endParaRPr>
          </a:p>
        </p:txBody>
      </p:sp>
      <p:pic>
        <p:nvPicPr>
          <p:cNvPr id="4" name="Picture 14" descr="a man and a woman sitting at a table signing papers">
            <a:extLst>
              <a:ext uri="{FF2B5EF4-FFF2-40B4-BE49-F238E27FC236}">
                <a16:creationId xmlns:a16="http://schemas.microsoft.com/office/drawing/2014/main" id="{FDD93754-45D6-4791-883E-B5D1713ADF42}"/>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6833940" y="1965960"/>
            <a:ext cx="4381498"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5238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2657-7673-4FA9-8A71-8CBEDD5FA83A}"/>
              </a:ext>
            </a:extLst>
          </p:cNvPr>
          <p:cNvSpPr>
            <a:spLocks noGrp="1"/>
          </p:cNvSpPr>
          <p:nvPr>
            <p:ph type="title"/>
          </p:nvPr>
        </p:nvSpPr>
        <p:spPr>
          <a:xfrm>
            <a:off x="897903" y="41203"/>
            <a:ext cx="9875520" cy="1356360"/>
          </a:xfrm>
        </p:spPr>
        <p:txBody>
          <a:bodyPr>
            <a:normAutofit/>
          </a:bodyPr>
          <a:lstStyle/>
          <a:p>
            <a:r>
              <a:rPr lang="en-GB" sz="3200" dirty="0">
                <a:latin typeface="Times New Roman" panose="02020603050405020304" pitchFamily="18" charset="0"/>
                <a:cs typeface="Times New Roman" panose="02020603050405020304" pitchFamily="18" charset="0"/>
              </a:rPr>
              <a:t>FEASIBILITY STUDY</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TECHNICAL FEASIBILITY STUDY</a:t>
            </a:r>
          </a:p>
        </p:txBody>
      </p:sp>
      <p:graphicFrame>
        <p:nvGraphicFramePr>
          <p:cNvPr id="4" name="Table 3">
            <a:extLst>
              <a:ext uri="{FF2B5EF4-FFF2-40B4-BE49-F238E27FC236}">
                <a16:creationId xmlns:a16="http://schemas.microsoft.com/office/drawing/2014/main" id="{460F4CCA-4558-4F85-875C-416560BD4CCF}"/>
              </a:ext>
            </a:extLst>
          </p:cNvPr>
          <p:cNvGraphicFramePr>
            <a:graphicFrameLocks noGrp="1"/>
          </p:cNvGraphicFramePr>
          <p:nvPr>
            <p:extLst>
              <p:ext uri="{D42A27DB-BD31-4B8C-83A1-F6EECF244321}">
                <p14:modId xmlns:p14="http://schemas.microsoft.com/office/powerpoint/2010/main" val="1767607794"/>
              </p:ext>
            </p:extLst>
          </p:nvPr>
        </p:nvGraphicFramePr>
        <p:xfrm>
          <a:off x="772165" y="1615445"/>
          <a:ext cx="10708884" cy="4937760"/>
        </p:xfrm>
        <a:graphic>
          <a:graphicData uri="http://schemas.openxmlformats.org/drawingml/2006/table">
            <a:tbl>
              <a:tblPr firstRow="1" firstCol="1" bandRow="1">
                <a:tableStyleId>{5C22544A-7EE6-4342-B048-85BDC9FD1C3A}</a:tableStyleId>
              </a:tblPr>
              <a:tblGrid>
                <a:gridCol w="3058159">
                  <a:extLst>
                    <a:ext uri="{9D8B030D-6E8A-4147-A177-3AD203B41FA5}">
                      <a16:colId xmlns:a16="http://schemas.microsoft.com/office/drawing/2014/main" val="1185499685"/>
                    </a:ext>
                  </a:extLst>
                </a:gridCol>
                <a:gridCol w="3820160">
                  <a:extLst>
                    <a:ext uri="{9D8B030D-6E8A-4147-A177-3AD203B41FA5}">
                      <a16:colId xmlns:a16="http://schemas.microsoft.com/office/drawing/2014/main" val="3294471765"/>
                    </a:ext>
                  </a:extLst>
                </a:gridCol>
                <a:gridCol w="3830565">
                  <a:extLst>
                    <a:ext uri="{9D8B030D-6E8A-4147-A177-3AD203B41FA5}">
                      <a16:colId xmlns:a16="http://schemas.microsoft.com/office/drawing/2014/main" val="886395319"/>
                    </a:ext>
                  </a:extLst>
                </a:gridCol>
              </a:tblGrid>
              <a:tr h="1058193">
                <a:tc>
                  <a:txBody>
                    <a:bodyPr/>
                    <a:lstStyle/>
                    <a:p>
                      <a:pPr marL="0" marR="0" algn="just">
                        <a:lnSpc>
                          <a:spcPct val="150000"/>
                        </a:lnSpc>
                        <a:spcBef>
                          <a:spcPts val="0"/>
                        </a:spcBef>
                        <a:spcAft>
                          <a:spcPts val="0"/>
                        </a:spcAft>
                      </a:pPr>
                      <a:r>
                        <a:rPr lang="en-US" sz="2400" b="1" dirty="0">
                          <a:effectLst/>
                          <a:latin typeface="Times New Roman" panose="02020603050405020304" pitchFamily="18" charset="0"/>
                          <a:cs typeface="Times New Roman" panose="02020603050405020304" pitchFamily="18" charset="0"/>
                        </a:rPr>
                        <a:t>Technological Knowledge</a:t>
                      </a:r>
                      <a:endParaRPr lang="en-GB"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marL="0" marR="0" algn="just">
                        <a:lnSpc>
                          <a:spcPct val="150000"/>
                        </a:lnSpc>
                        <a:spcBef>
                          <a:spcPts val="0"/>
                        </a:spcBef>
                        <a:spcAft>
                          <a:spcPts val="0"/>
                        </a:spcAft>
                      </a:pPr>
                      <a:r>
                        <a:rPr lang="en-US" sz="2400" b="1">
                          <a:effectLst/>
                          <a:latin typeface="Times New Roman" panose="02020603050405020304" pitchFamily="18" charset="0"/>
                          <a:cs typeface="Times New Roman" panose="02020603050405020304" pitchFamily="18" charset="0"/>
                        </a:rPr>
                        <a:t>Hardware Requirements</a:t>
                      </a:r>
                      <a:endParaRPr lang="en-GB" sz="20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marL="0" marR="0" algn="just">
                        <a:lnSpc>
                          <a:spcPct val="150000"/>
                        </a:lnSpc>
                        <a:spcBef>
                          <a:spcPts val="0"/>
                        </a:spcBef>
                        <a:spcAft>
                          <a:spcPts val="0"/>
                        </a:spcAft>
                      </a:pPr>
                      <a:r>
                        <a:rPr lang="en-US" sz="2400" b="1" dirty="0">
                          <a:effectLst/>
                          <a:latin typeface="Times New Roman" panose="02020603050405020304" pitchFamily="18" charset="0"/>
                          <a:cs typeface="Times New Roman" panose="02020603050405020304" pitchFamily="18" charset="0"/>
                        </a:rPr>
                        <a:t>Software Requirements</a:t>
                      </a:r>
                      <a:endParaRPr lang="en-GB"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246156904"/>
                  </a:ext>
                </a:extLst>
              </a:tr>
              <a:tr h="494997">
                <a:tc>
                  <a:txBody>
                    <a:bodyPr/>
                    <a:lstStyle/>
                    <a:p>
                      <a:pPr marL="0" marR="0" algn="just">
                        <a:lnSpc>
                          <a:spcPct val="150000"/>
                        </a:lnSpc>
                        <a:spcBef>
                          <a:spcPts val="0"/>
                        </a:spcBef>
                        <a:spcAft>
                          <a:spcPts val="0"/>
                        </a:spcAft>
                      </a:pPr>
                      <a:r>
                        <a:rPr lang="en-US" sz="2400" b="0" dirty="0">
                          <a:solidFill>
                            <a:schemeClr val="bg2">
                              <a:lumMod val="10000"/>
                            </a:schemeClr>
                          </a:solidFill>
                          <a:effectLst/>
                          <a:latin typeface="Times New Roman" panose="02020603050405020304" pitchFamily="18" charset="0"/>
                          <a:cs typeface="Times New Roman" panose="02020603050405020304" pitchFamily="18" charset="0"/>
                        </a:rPr>
                        <a:t>HTML</a:t>
                      </a:r>
                      <a:endParaRPr lang="en-GB" sz="2000" b="0"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just">
                        <a:lnSpc>
                          <a:spcPct val="150000"/>
                        </a:lnSpc>
                        <a:spcBef>
                          <a:spcPts val="0"/>
                        </a:spcBef>
                        <a:spcAft>
                          <a:spcPts val="0"/>
                        </a:spcAft>
                      </a:pPr>
                      <a:r>
                        <a:rPr lang="en-US" sz="2400" b="0" dirty="0">
                          <a:solidFill>
                            <a:schemeClr val="bg2">
                              <a:lumMod val="10000"/>
                            </a:schemeClr>
                          </a:solidFill>
                          <a:effectLst/>
                          <a:latin typeface="Times New Roman" panose="02020603050405020304" pitchFamily="18" charset="0"/>
                          <a:cs typeface="Times New Roman" panose="02020603050405020304" pitchFamily="18" charset="0"/>
                        </a:rPr>
                        <a:t>Laptop</a:t>
                      </a:r>
                      <a:endParaRPr lang="en-GB" sz="2000" b="0"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just">
                        <a:lnSpc>
                          <a:spcPct val="150000"/>
                        </a:lnSpc>
                        <a:spcBef>
                          <a:spcPts val="0"/>
                        </a:spcBef>
                        <a:spcAft>
                          <a:spcPts val="0"/>
                        </a:spcAft>
                      </a:pPr>
                      <a:r>
                        <a:rPr lang="en-US" sz="2400" b="0">
                          <a:solidFill>
                            <a:schemeClr val="bg2">
                              <a:lumMod val="10000"/>
                            </a:schemeClr>
                          </a:solidFill>
                          <a:effectLst/>
                          <a:latin typeface="Times New Roman" panose="02020603050405020304" pitchFamily="18" charset="0"/>
                          <a:cs typeface="Times New Roman" panose="02020603050405020304" pitchFamily="18" charset="0"/>
                        </a:rPr>
                        <a:t>MS Word</a:t>
                      </a:r>
                      <a:endParaRPr lang="en-GB" sz="2000" b="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21120143"/>
                  </a:ext>
                </a:extLst>
              </a:tr>
              <a:tr h="494997">
                <a:tc>
                  <a:txBody>
                    <a:bodyPr/>
                    <a:lstStyle/>
                    <a:p>
                      <a:pPr marL="0" marR="0" algn="just">
                        <a:lnSpc>
                          <a:spcPct val="150000"/>
                        </a:lnSpc>
                        <a:spcBef>
                          <a:spcPts val="0"/>
                        </a:spcBef>
                        <a:spcAft>
                          <a:spcPts val="0"/>
                        </a:spcAft>
                      </a:pPr>
                      <a:r>
                        <a:rPr lang="en-US" sz="2400" b="0">
                          <a:solidFill>
                            <a:schemeClr val="bg2">
                              <a:lumMod val="10000"/>
                            </a:schemeClr>
                          </a:solidFill>
                          <a:effectLst/>
                          <a:latin typeface="Times New Roman" panose="02020603050405020304" pitchFamily="18" charset="0"/>
                          <a:cs typeface="Times New Roman" panose="02020603050405020304" pitchFamily="18" charset="0"/>
                        </a:rPr>
                        <a:t>CSS</a:t>
                      </a:r>
                      <a:endParaRPr lang="en-GB" sz="2000" b="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just">
                        <a:lnSpc>
                          <a:spcPct val="150000"/>
                        </a:lnSpc>
                        <a:spcBef>
                          <a:spcPts val="0"/>
                        </a:spcBef>
                        <a:spcAft>
                          <a:spcPts val="0"/>
                        </a:spcAft>
                      </a:pPr>
                      <a:r>
                        <a:rPr lang="en-US" sz="2400" b="0">
                          <a:solidFill>
                            <a:schemeClr val="bg2">
                              <a:lumMod val="10000"/>
                            </a:schemeClr>
                          </a:solidFill>
                          <a:effectLst/>
                          <a:latin typeface="Times New Roman" panose="02020603050405020304" pitchFamily="18" charset="0"/>
                          <a:cs typeface="Times New Roman" panose="02020603050405020304" pitchFamily="18" charset="0"/>
                        </a:rPr>
                        <a:t>Keyboard</a:t>
                      </a:r>
                      <a:endParaRPr lang="en-GB" sz="2000" b="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just">
                        <a:lnSpc>
                          <a:spcPct val="150000"/>
                        </a:lnSpc>
                        <a:spcBef>
                          <a:spcPts val="0"/>
                        </a:spcBef>
                        <a:spcAft>
                          <a:spcPts val="0"/>
                        </a:spcAft>
                      </a:pPr>
                      <a:r>
                        <a:rPr lang="en-US" sz="2400" b="0" dirty="0" smtClean="0">
                          <a:solidFill>
                            <a:schemeClr val="bg2">
                              <a:lumMod val="10000"/>
                            </a:schemeClr>
                          </a:solidFill>
                          <a:effectLst/>
                          <a:latin typeface="Times New Roman" panose="02020603050405020304" pitchFamily="18" charset="0"/>
                          <a:ea typeface="+mn-ea"/>
                          <a:cs typeface="Times New Roman" panose="02020603050405020304" pitchFamily="18" charset="0"/>
                        </a:rPr>
                        <a:t>Draw.io</a:t>
                      </a:r>
                      <a:endParaRPr lang="en-GB" sz="2000" b="0"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65867886"/>
                  </a:ext>
                </a:extLst>
              </a:tr>
              <a:tr h="494997">
                <a:tc>
                  <a:txBody>
                    <a:bodyPr/>
                    <a:lstStyle/>
                    <a:p>
                      <a:pPr marL="0" marR="0" algn="just">
                        <a:lnSpc>
                          <a:spcPct val="150000"/>
                        </a:lnSpc>
                        <a:spcBef>
                          <a:spcPts val="0"/>
                        </a:spcBef>
                        <a:spcAft>
                          <a:spcPts val="0"/>
                        </a:spcAft>
                      </a:pPr>
                      <a:r>
                        <a:rPr lang="en-US" sz="2400" b="0" dirty="0">
                          <a:solidFill>
                            <a:schemeClr val="bg2">
                              <a:lumMod val="10000"/>
                            </a:schemeClr>
                          </a:solidFill>
                          <a:effectLst/>
                          <a:latin typeface="Times New Roman" panose="02020603050405020304" pitchFamily="18" charset="0"/>
                          <a:cs typeface="Times New Roman" panose="02020603050405020304" pitchFamily="18" charset="0"/>
                        </a:rPr>
                        <a:t>JavaScript</a:t>
                      </a:r>
                      <a:endParaRPr lang="en-GB" sz="2000" b="0"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just">
                        <a:lnSpc>
                          <a:spcPct val="150000"/>
                        </a:lnSpc>
                        <a:spcBef>
                          <a:spcPts val="0"/>
                        </a:spcBef>
                        <a:spcAft>
                          <a:spcPts val="0"/>
                        </a:spcAft>
                      </a:pPr>
                      <a:r>
                        <a:rPr lang="en-US" sz="2400" b="0" dirty="0">
                          <a:solidFill>
                            <a:schemeClr val="bg2">
                              <a:lumMod val="10000"/>
                            </a:schemeClr>
                          </a:solidFill>
                          <a:effectLst/>
                          <a:latin typeface="Times New Roman" panose="02020603050405020304" pitchFamily="18" charset="0"/>
                          <a:cs typeface="Times New Roman" panose="02020603050405020304" pitchFamily="18" charset="0"/>
                        </a:rPr>
                        <a:t>Mouse</a:t>
                      </a:r>
                      <a:endParaRPr lang="en-GB" sz="2000" b="0"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just">
                        <a:lnSpc>
                          <a:spcPct val="150000"/>
                        </a:lnSpc>
                        <a:spcBef>
                          <a:spcPts val="0"/>
                        </a:spcBef>
                        <a:spcAft>
                          <a:spcPts val="0"/>
                        </a:spcAft>
                      </a:pPr>
                      <a:r>
                        <a:rPr lang="en-US" sz="2400" b="0" dirty="0">
                          <a:solidFill>
                            <a:schemeClr val="bg2">
                              <a:lumMod val="10000"/>
                            </a:schemeClr>
                          </a:solidFill>
                          <a:effectLst/>
                          <a:latin typeface="Times New Roman" panose="02020603050405020304" pitchFamily="18" charset="0"/>
                          <a:cs typeface="Times New Roman" panose="02020603050405020304" pitchFamily="18" charset="0"/>
                        </a:rPr>
                        <a:t>XAMPP Server</a:t>
                      </a:r>
                      <a:endParaRPr lang="en-GB" sz="2000" b="0"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44796943"/>
                  </a:ext>
                </a:extLst>
              </a:tr>
              <a:tr h="494997">
                <a:tc>
                  <a:txBody>
                    <a:bodyPr/>
                    <a:lstStyle/>
                    <a:p>
                      <a:pPr marL="0" marR="0" algn="just">
                        <a:lnSpc>
                          <a:spcPct val="150000"/>
                        </a:lnSpc>
                        <a:spcBef>
                          <a:spcPts val="0"/>
                        </a:spcBef>
                        <a:spcAft>
                          <a:spcPts val="0"/>
                        </a:spcAft>
                      </a:pPr>
                      <a:r>
                        <a:rPr lang="en-US" sz="2400" b="0">
                          <a:solidFill>
                            <a:schemeClr val="bg2">
                              <a:lumMod val="10000"/>
                            </a:schemeClr>
                          </a:solidFill>
                          <a:effectLst/>
                          <a:latin typeface="Times New Roman" panose="02020603050405020304" pitchFamily="18" charset="0"/>
                          <a:cs typeface="Times New Roman" panose="02020603050405020304" pitchFamily="18" charset="0"/>
                        </a:rPr>
                        <a:t>MYSQL</a:t>
                      </a:r>
                      <a:endParaRPr lang="en-GB" sz="2000" b="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just">
                        <a:lnSpc>
                          <a:spcPct val="150000"/>
                        </a:lnSpc>
                        <a:spcBef>
                          <a:spcPts val="0"/>
                        </a:spcBef>
                        <a:spcAft>
                          <a:spcPts val="0"/>
                        </a:spcAft>
                      </a:pPr>
                      <a:r>
                        <a:rPr lang="en-US" sz="24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GB" sz="2000" b="0"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just">
                        <a:lnSpc>
                          <a:spcPct val="150000"/>
                        </a:lnSpc>
                        <a:spcBef>
                          <a:spcPts val="0"/>
                        </a:spcBef>
                        <a:spcAft>
                          <a:spcPts val="0"/>
                        </a:spcAft>
                      </a:pPr>
                      <a:r>
                        <a:rPr lang="en-US" sz="2400" b="0" dirty="0" smtClean="0">
                          <a:solidFill>
                            <a:schemeClr val="bg2">
                              <a:lumMod val="10000"/>
                            </a:schemeClr>
                          </a:solidFill>
                          <a:effectLst/>
                          <a:latin typeface="Times New Roman" panose="02020603050405020304" pitchFamily="18" charset="0"/>
                          <a:cs typeface="Times New Roman" panose="02020603050405020304" pitchFamily="18" charset="0"/>
                        </a:rPr>
                        <a:t>VS Code</a:t>
                      </a:r>
                      <a:endParaRPr lang="en-GB" sz="2000" b="0"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85206371"/>
                  </a:ext>
                </a:extLst>
              </a:tr>
              <a:tr h="494997">
                <a:tc>
                  <a:txBody>
                    <a:bodyPr/>
                    <a:lstStyle/>
                    <a:p>
                      <a:pPr marL="0" marR="0" algn="just">
                        <a:lnSpc>
                          <a:spcPct val="150000"/>
                        </a:lnSpc>
                        <a:spcBef>
                          <a:spcPts val="0"/>
                        </a:spcBef>
                        <a:spcAft>
                          <a:spcPts val="0"/>
                        </a:spcAft>
                      </a:pPr>
                      <a:r>
                        <a:rPr lang="en-US" sz="2400" b="0">
                          <a:solidFill>
                            <a:schemeClr val="bg2">
                              <a:lumMod val="10000"/>
                            </a:schemeClr>
                          </a:solidFill>
                          <a:effectLst/>
                          <a:latin typeface="Times New Roman" panose="02020603050405020304" pitchFamily="18" charset="0"/>
                          <a:cs typeface="Times New Roman" panose="02020603050405020304" pitchFamily="18" charset="0"/>
                        </a:rPr>
                        <a:t>PHP</a:t>
                      </a:r>
                      <a:endParaRPr lang="en-GB" sz="2000" b="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just">
                        <a:lnSpc>
                          <a:spcPct val="150000"/>
                        </a:lnSpc>
                        <a:spcBef>
                          <a:spcPts val="0"/>
                        </a:spcBef>
                        <a:spcAft>
                          <a:spcPts val="0"/>
                        </a:spcAft>
                      </a:pPr>
                      <a:r>
                        <a:rPr lang="en-US" sz="2400" b="0">
                          <a:solidFill>
                            <a:schemeClr val="bg2">
                              <a:lumMod val="10000"/>
                            </a:schemeClr>
                          </a:solidFill>
                          <a:effectLst/>
                          <a:latin typeface="Times New Roman" panose="02020603050405020304" pitchFamily="18" charset="0"/>
                          <a:cs typeface="Times New Roman" panose="02020603050405020304" pitchFamily="18" charset="0"/>
                        </a:rPr>
                        <a:t> </a:t>
                      </a:r>
                      <a:endParaRPr lang="en-GB" sz="2000" b="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just">
                        <a:lnSpc>
                          <a:spcPct val="150000"/>
                        </a:lnSpc>
                        <a:spcBef>
                          <a:spcPts val="0"/>
                        </a:spcBef>
                        <a:spcAft>
                          <a:spcPts val="0"/>
                        </a:spcAft>
                      </a:pPr>
                      <a:r>
                        <a:rPr lang="en-US" sz="2400" b="0" dirty="0">
                          <a:solidFill>
                            <a:schemeClr val="bg2">
                              <a:lumMod val="10000"/>
                            </a:schemeClr>
                          </a:solidFill>
                          <a:effectLst/>
                          <a:latin typeface="Times New Roman" panose="02020603050405020304" pitchFamily="18" charset="0"/>
                          <a:cs typeface="Times New Roman" panose="02020603050405020304" pitchFamily="18" charset="0"/>
                        </a:rPr>
                        <a:t>Photoshop</a:t>
                      </a:r>
                      <a:endParaRPr lang="en-GB" sz="2000" b="0"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53461608"/>
                  </a:ext>
                </a:extLst>
              </a:tr>
              <a:tr h="494997">
                <a:tc>
                  <a:txBody>
                    <a:bodyPr/>
                    <a:lstStyle/>
                    <a:p>
                      <a:pPr marL="0" marR="0" algn="just">
                        <a:lnSpc>
                          <a:spcPct val="150000"/>
                        </a:lnSpc>
                        <a:spcBef>
                          <a:spcPts val="0"/>
                        </a:spcBef>
                        <a:spcAft>
                          <a:spcPts val="0"/>
                        </a:spcAft>
                      </a:pPr>
                      <a:r>
                        <a:rPr lang="en-US" sz="2400" b="0">
                          <a:solidFill>
                            <a:schemeClr val="bg2">
                              <a:lumMod val="10000"/>
                            </a:schemeClr>
                          </a:solidFill>
                          <a:effectLst/>
                          <a:latin typeface="Times New Roman" panose="02020603050405020304" pitchFamily="18" charset="0"/>
                          <a:cs typeface="Times New Roman" panose="02020603050405020304" pitchFamily="18" charset="0"/>
                        </a:rPr>
                        <a:t> </a:t>
                      </a:r>
                      <a:endParaRPr lang="en-GB" sz="2000" b="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just">
                        <a:lnSpc>
                          <a:spcPct val="150000"/>
                        </a:lnSpc>
                        <a:spcBef>
                          <a:spcPts val="0"/>
                        </a:spcBef>
                        <a:spcAft>
                          <a:spcPts val="0"/>
                        </a:spcAft>
                      </a:pPr>
                      <a:r>
                        <a:rPr lang="en-US" sz="2400" b="0">
                          <a:solidFill>
                            <a:schemeClr val="bg2">
                              <a:lumMod val="10000"/>
                            </a:schemeClr>
                          </a:solidFill>
                          <a:effectLst/>
                          <a:latin typeface="Times New Roman" panose="02020603050405020304" pitchFamily="18" charset="0"/>
                          <a:cs typeface="Times New Roman" panose="02020603050405020304" pitchFamily="18" charset="0"/>
                        </a:rPr>
                        <a:t> </a:t>
                      </a:r>
                      <a:endParaRPr lang="en-GB" sz="2000" b="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just">
                        <a:lnSpc>
                          <a:spcPct val="150000"/>
                        </a:lnSpc>
                        <a:spcBef>
                          <a:spcPts val="0"/>
                        </a:spcBef>
                        <a:spcAft>
                          <a:spcPts val="0"/>
                        </a:spcAft>
                      </a:pPr>
                      <a:r>
                        <a:rPr lang="en-US" sz="2400" b="0">
                          <a:solidFill>
                            <a:schemeClr val="bg2">
                              <a:lumMod val="10000"/>
                            </a:schemeClr>
                          </a:solidFill>
                          <a:effectLst/>
                          <a:latin typeface="Times New Roman" panose="02020603050405020304" pitchFamily="18" charset="0"/>
                          <a:cs typeface="Times New Roman" panose="02020603050405020304" pitchFamily="18" charset="0"/>
                        </a:rPr>
                        <a:t>Browsers</a:t>
                      </a:r>
                      <a:endParaRPr lang="en-GB" sz="2000" b="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88409430"/>
                  </a:ext>
                </a:extLst>
              </a:tr>
              <a:tr h="494997">
                <a:tc>
                  <a:txBody>
                    <a:bodyPr/>
                    <a:lstStyle/>
                    <a:p>
                      <a:pPr marL="0" marR="0" algn="just">
                        <a:lnSpc>
                          <a:spcPct val="150000"/>
                        </a:lnSpc>
                        <a:spcBef>
                          <a:spcPts val="0"/>
                        </a:spcBef>
                        <a:spcAft>
                          <a:spcPts val="0"/>
                        </a:spcAft>
                      </a:pPr>
                      <a:r>
                        <a:rPr lang="en-US" sz="2400" b="0">
                          <a:solidFill>
                            <a:schemeClr val="bg2">
                              <a:lumMod val="10000"/>
                            </a:schemeClr>
                          </a:solidFill>
                          <a:effectLst/>
                          <a:latin typeface="Times New Roman" panose="02020603050405020304" pitchFamily="18" charset="0"/>
                          <a:cs typeface="Times New Roman" panose="02020603050405020304" pitchFamily="18" charset="0"/>
                        </a:rPr>
                        <a:t> </a:t>
                      </a:r>
                      <a:endParaRPr lang="en-GB" sz="2000" b="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just">
                        <a:lnSpc>
                          <a:spcPct val="150000"/>
                        </a:lnSpc>
                        <a:spcBef>
                          <a:spcPts val="0"/>
                        </a:spcBef>
                        <a:spcAft>
                          <a:spcPts val="0"/>
                        </a:spcAft>
                      </a:pPr>
                      <a:r>
                        <a:rPr lang="en-US" sz="24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GB" sz="2000" b="0"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just">
                        <a:lnSpc>
                          <a:spcPct val="150000"/>
                        </a:lnSpc>
                        <a:spcBef>
                          <a:spcPts val="0"/>
                        </a:spcBef>
                        <a:spcAft>
                          <a:spcPts val="0"/>
                        </a:spcAft>
                      </a:pPr>
                      <a:endParaRPr lang="en-GB" sz="2000" b="0"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17386845"/>
                  </a:ext>
                </a:extLst>
              </a:tr>
            </a:tbl>
          </a:graphicData>
        </a:graphic>
      </p:graphicFrame>
    </p:spTree>
    <p:extLst>
      <p:ext uri="{BB962C8B-B14F-4D97-AF65-F5344CB8AC3E}">
        <p14:creationId xmlns:p14="http://schemas.microsoft.com/office/powerpoint/2010/main" val="177765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285</TotalTime>
  <Words>740</Words>
  <Application>Microsoft Office PowerPoint</Application>
  <PresentationFormat>Widescreen</PresentationFormat>
  <Paragraphs>112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Corbel</vt:lpstr>
      <vt:lpstr>Times New Roman</vt:lpstr>
      <vt:lpstr>Basis</vt:lpstr>
      <vt:lpstr>Propertylord Presentation </vt:lpstr>
      <vt:lpstr>TABLE OF CONTENT</vt:lpstr>
      <vt:lpstr>INTRODUCTION</vt:lpstr>
      <vt:lpstr>PROBLEM STATEMENT</vt:lpstr>
      <vt:lpstr>OBJECTIVE</vt:lpstr>
      <vt:lpstr>FEATURES</vt:lpstr>
      <vt:lpstr>REQUIREMENT GATHERING</vt:lpstr>
      <vt:lpstr>STUDY OF EXISTING SYSTEM</vt:lpstr>
      <vt:lpstr>FEASIBILITY STUDY TECHNICAL FEASIBILITY STUDY</vt:lpstr>
      <vt:lpstr>OPERATIONAL FEASIBILITY STUDY</vt:lpstr>
      <vt:lpstr>ECONOMICAL FEASIBILITY STUDY</vt:lpstr>
      <vt:lpstr>METHODOLOGY TO BE USED</vt:lpstr>
      <vt:lpstr>USE CASE DIAGRAM</vt:lpstr>
      <vt:lpstr>ENTITY RELATION(ER) DIAGRAM</vt:lpstr>
      <vt:lpstr>SYSTEM FLOW CHART</vt:lpstr>
      <vt:lpstr>CONTEXT DIAGRAM(LEVEL O)</vt:lpstr>
      <vt:lpstr>Project timeline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Propertylords</dc:title>
  <dc:creator>ronix</dc:creator>
  <cp:lastModifiedBy>Suresh Tamang</cp:lastModifiedBy>
  <cp:revision>33</cp:revision>
  <dcterms:created xsi:type="dcterms:W3CDTF">2024-02-26T11:31:39Z</dcterms:created>
  <dcterms:modified xsi:type="dcterms:W3CDTF">2024-02-26T21:12:12Z</dcterms:modified>
</cp:coreProperties>
</file>