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sldIdLst>
    <p:sldId id="256" r:id="rId2"/>
    <p:sldId id="276" r:id="rId3"/>
    <p:sldId id="258" r:id="rId4"/>
    <p:sldId id="259" r:id="rId5"/>
    <p:sldId id="260" r:id="rId6"/>
    <p:sldId id="261" r:id="rId7"/>
    <p:sldId id="278" r:id="rId8"/>
    <p:sldId id="262" r:id="rId9"/>
    <p:sldId id="263" r:id="rId10"/>
    <p:sldId id="264" r:id="rId11"/>
    <p:sldId id="265" r:id="rId12"/>
    <p:sldId id="266" r:id="rId13"/>
    <p:sldId id="267" r:id="rId14"/>
    <p:sldId id="268" r:id="rId15"/>
    <p:sldId id="269" r:id="rId16"/>
    <p:sldId id="270" r:id="rId17"/>
    <p:sldId id="277"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017E5A7-25C4-466F-B899-BEEF13E48C06}" type="datetimeFigureOut">
              <a:rPr lang="en-GB" smtClean="0"/>
              <a:t>01/07/2024</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1152584-8955-4A15-99D9-A3E7651BF909}" type="slidenum">
              <a:rPr lang="en-GB" smtClean="0"/>
              <a:t>‹#›</a:t>
            </a:fld>
            <a:endParaRPr lang="en-GB"/>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113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E5A7-25C4-466F-B899-BEEF13E48C06}"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176924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E5A7-25C4-466F-B899-BEEF13E48C06}"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20786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E5A7-25C4-466F-B899-BEEF13E48C06}"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219885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17E5A7-25C4-466F-B899-BEEF13E48C06}"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152584-8955-4A15-99D9-A3E7651BF909}" type="slidenum">
              <a:rPr lang="en-GB" smtClean="0"/>
              <a:t>‹#›</a:t>
            </a:fld>
            <a:endParaRPr lang="en-GB"/>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11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17E5A7-25C4-466F-B899-BEEF13E48C06}"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184190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17E5A7-25C4-466F-B899-BEEF13E48C06}" type="datetimeFigureOut">
              <a:rPr lang="en-GB" smtClean="0"/>
              <a:t>01/07/2024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306209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17E5A7-25C4-466F-B899-BEEF13E48C06}" type="datetimeFigureOut">
              <a:rPr lang="en-GB" smtClean="0"/>
              <a:t>01/07/2024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400109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7E5A7-25C4-466F-B899-BEEF13E48C06}" type="datetimeFigureOut">
              <a:rPr lang="en-GB" smtClean="0"/>
              <a:t>01/07/2024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310522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7E5A7-25C4-466F-B899-BEEF13E48C06}"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283534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7E5A7-25C4-466F-B899-BEEF13E48C06}"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152584-8955-4A15-99D9-A3E7651BF909}" type="slidenum">
              <a:rPr lang="en-GB" smtClean="0"/>
              <a:t>‹#›</a:t>
            </a:fld>
            <a:endParaRPr lang="en-GB"/>
          </a:p>
        </p:txBody>
      </p:sp>
    </p:spTree>
    <p:extLst>
      <p:ext uri="{BB962C8B-B14F-4D97-AF65-F5344CB8AC3E}">
        <p14:creationId xmlns:p14="http://schemas.microsoft.com/office/powerpoint/2010/main" val="189152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017E5A7-25C4-466F-B899-BEEF13E48C06}" type="datetimeFigureOut">
              <a:rPr lang="en-GB" smtClean="0"/>
              <a:t>01/07/2024</a:t>
            </a:fld>
            <a:endParaRPr lang="en-GB"/>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1152584-8955-4A15-99D9-A3E7651BF909}" type="slidenum">
              <a:rPr lang="en-GB" smtClean="0"/>
              <a:t>‹#›</a:t>
            </a:fld>
            <a:endParaRPr lang="en-GB"/>
          </a:p>
        </p:txBody>
      </p:sp>
    </p:spTree>
    <p:extLst>
      <p:ext uri="{BB962C8B-B14F-4D97-AF65-F5344CB8AC3E}">
        <p14:creationId xmlns:p14="http://schemas.microsoft.com/office/powerpoint/2010/main" val="21741911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F233-44DE-453A-9C99-E895ACA1B6D0}"/>
              </a:ext>
            </a:extLst>
          </p:cNvPr>
          <p:cNvSpPr>
            <a:spLocks noGrp="1"/>
          </p:cNvSpPr>
          <p:nvPr>
            <p:ph type="ctrTitle"/>
          </p:nvPr>
        </p:nvSpPr>
        <p:spPr>
          <a:xfrm>
            <a:off x="1097280" y="758952"/>
            <a:ext cx="10058400" cy="1899407"/>
          </a:xfrm>
        </p:spPr>
        <p:txBody>
          <a:bodyPr>
            <a:normAutofit fontScale="90000"/>
          </a:bodyPr>
          <a:lstStyle/>
          <a:p>
            <a:r>
              <a:rPr lang="en-GB" dirty="0" err="1">
                <a:latin typeface="Times New Roman" panose="02020603050405020304" pitchFamily="18" charset="0"/>
                <a:cs typeface="Times New Roman" panose="02020603050405020304" pitchFamily="18" charset="0"/>
              </a:rPr>
              <a:t>Propertylord</a:t>
            </a:r>
            <a:br>
              <a:rPr lang="en-GB"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Presentation</a:t>
            </a:r>
            <a:r>
              <a:rPr lang="en-GB" dirty="0">
                <a:latin typeface="Times New Roman" panose="02020603050405020304" pitchFamily="18" charset="0"/>
                <a:cs typeface="Times New Roman" panose="02020603050405020304" pitchFamily="18" charset="0"/>
              </a:rPr>
              <a:t> </a:t>
            </a:r>
          </a:p>
        </p:txBody>
      </p:sp>
      <p:sp>
        <p:nvSpPr>
          <p:cNvPr id="5" name="TextBox 4"/>
          <p:cNvSpPr txBox="1"/>
          <p:nvPr/>
        </p:nvSpPr>
        <p:spPr>
          <a:xfrm>
            <a:off x="1510019" y="4630723"/>
            <a:ext cx="4127384"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Presented by :</a:t>
            </a:r>
          </a:p>
          <a:p>
            <a:r>
              <a:rPr lang="en-US" sz="2400" dirty="0">
                <a:solidFill>
                  <a:schemeClr val="bg1"/>
                </a:solidFill>
                <a:latin typeface="Times New Roman" panose="02020603050405020304" pitchFamily="18" charset="0"/>
                <a:cs typeface="Times New Roman" panose="02020603050405020304" pitchFamily="18" charset="0"/>
              </a:rPr>
              <a:t>Suresh Tamang</a:t>
            </a:r>
          </a:p>
          <a:p>
            <a:r>
              <a:rPr lang="en-US" sz="2400" dirty="0" err="1">
                <a:solidFill>
                  <a:schemeClr val="bg1"/>
                </a:solidFill>
                <a:latin typeface="Times New Roman" panose="02020603050405020304" pitchFamily="18" charset="0"/>
                <a:cs typeface="Times New Roman" panose="02020603050405020304" pitchFamily="18" charset="0"/>
              </a:rPr>
              <a:t>Ronix</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Malla</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30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5BCE-06EE-473C-B9AE-9D5963A412C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OPERATIONAL FEASIBILITY STUDY</a:t>
            </a:r>
          </a:p>
        </p:txBody>
      </p:sp>
      <p:sp>
        <p:nvSpPr>
          <p:cNvPr id="3" name="Content Placeholder 2">
            <a:extLst>
              <a:ext uri="{FF2B5EF4-FFF2-40B4-BE49-F238E27FC236}">
                <a16:creationId xmlns:a16="http://schemas.microsoft.com/office/drawing/2014/main" id="{3CBBB3E1-3B28-45CD-A96A-70507629E71D}"/>
              </a:ext>
            </a:extLst>
          </p:cNvPr>
          <p:cNvSpPr>
            <a:spLocks noGrp="1"/>
          </p:cNvSpPr>
          <p:nvPr>
            <p:ph idx="1"/>
          </p:nvPr>
        </p:nvSpPr>
        <p:spPr/>
        <p:txBody>
          <a:bodyPr/>
          <a:lstStyle/>
          <a:p>
            <a:pPr marL="45720"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To make the system work, we have various web hosting service providers for domain registration and web servers</a:t>
            </a:r>
            <a:r>
              <a:rPr lang="en-GB" sz="1800" dirty="0">
                <a:solidFill>
                  <a:srgbClr val="000000"/>
                </a:solidFill>
                <a:latin typeface="Times New Roman" panose="02020603050405020304" pitchFamily="18" charset="0"/>
                <a:cs typeface="Times New Roman" panose="02020603050405020304" pitchFamily="18" charset="0"/>
              </a:rPr>
              <a:t> </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manage and serve the listing properties within the system.</a:t>
            </a:r>
            <a:endParaRPr lang="en-GB" b="0" dirty="0">
              <a:effectLst/>
              <a:latin typeface="Times New Roman" panose="02020603050405020304" pitchFamily="18" charset="0"/>
              <a:cs typeface="Times New Roman" panose="02020603050405020304" pitchFamily="18" charset="0"/>
            </a:endParaRPr>
          </a:p>
          <a:p>
            <a:pPr marL="45720"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Therefore, the proposed system is operational.</a:t>
            </a:r>
          </a:p>
        </p:txBody>
      </p:sp>
    </p:spTree>
    <p:extLst>
      <p:ext uri="{BB962C8B-B14F-4D97-AF65-F5344CB8AC3E}">
        <p14:creationId xmlns:p14="http://schemas.microsoft.com/office/powerpoint/2010/main" val="417193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DA33-40F2-450E-B8C4-27E9B485EAF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ECONOMICAL FEASIBILITY STUDY</a:t>
            </a:r>
          </a:p>
        </p:txBody>
      </p:sp>
      <p:sp>
        <p:nvSpPr>
          <p:cNvPr id="3" name="Content Placeholder 2">
            <a:extLst>
              <a:ext uri="{FF2B5EF4-FFF2-40B4-BE49-F238E27FC236}">
                <a16:creationId xmlns:a16="http://schemas.microsoft.com/office/drawing/2014/main" id="{31B9A1D5-3F0F-49E3-9DC6-B800FBF6075C}"/>
              </a:ext>
            </a:extLst>
          </p:cNvPr>
          <p:cNvSpPr>
            <a:spLocks noGrp="1"/>
          </p:cNvSpPr>
          <p:nvPr>
            <p:ph idx="1"/>
          </p:nvPr>
        </p:nvSpPr>
        <p:spPr/>
        <p:txBody>
          <a:bodyPr/>
          <a:lstStyle/>
          <a:p>
            <a:pPr marL="45720"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Study of the Estimated cost to develop and deploy is affordable. We have various web servers to host the system at a low cost.  </a:t>
            </a:r>
            <a:endParaRPr lang="en-GB" b="0" dirty="0">
              <a:effectLst/>
              <a:latin typeface="Times New Roman" panose="02020603050405020304" pitchFamily="18" charset="0"/>
              <a:cs typeface="Times New Roman" panose="02020603050405020304" pitchFamily="18" charset="0"/>
            </a:endParaRPr>
          </a:p>
          <a:p>
            <a:pPr marL="45720"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Upon the requirement of the System we can easily update the resources such as database size increment, servers increment  at an affordable cost.</a:t>
            </a:r>
            <a:endParaRPr lang="en-GB" b="0" dirty="0">
              <a:effectLst/>
              <a:latin typeface="Times New Roman" panose="02020603050405020304" pitchFamily="18" charset="0"/>
              <a:cs typeface="Times New Roman" panose="02020603050405020304" pitchFamily="18" charset="0"/>
            </a:endParaRPr>
          </a:p>
          <a:p>
            <a:pPr marL="45720"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Therefore, the proposed system is Economically feasible.</a:t>
            </a:r>
            <a:endParaRPr lang="en-GB"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72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6113-E199-49F2-A8FA-588362543838}"/>
              </a:ext>
            </a:extLst>
          </p:cNvPr>
          <p:cNvSpPr>
            <a:spLocks noGrp="1"/>
          </p:cNvSpPr>
          <p:nvPr>
            <p:ph type="title"/>
          </p:nvPr>
        </p:nvSpPr>
        <p:spPr>
          <a:xfrm>
            <a:off x="1048732" y="279662"/>
            <a:ext cx="9875520" cy="747860"/>
          </a:xfrm>
        </p:spPr>
        <p:txBody>
          <a:bodyPr/>
          <a:lstStyle/>
          <a:p>
            <a:r>
              <a:rPr lang="en-GB" dirty="0">
                <a:latin typeface="Times New Roman" panose="02020603050405020304" pitchFamily="18" charset="0"/>
                <a:cs typeface="Times New Roman" panose="02020603050405020304" pitchFamily="18" charset="0"/>
              </a:rPr>
              <a:t>METHODOLOGY TO BE USED</a:t>
            </a:r>
          </a:p>
        </p:txBody>
      </p:sp>
      <p:sp>
        <p:nvSpPr>
          <p:cNvPr id="4" name="TextBox 3">
            <a:extLst>
              <a:ext uri="{FF2B5EF4-FFF2-40B4-BE49-F238E27FC236}">
                <a16:creationId xmlns:a16="http://schemas.microsoft.com/office/drawing/2014/main" id="{D507DFDF-D809-47D0-95E3-95FE7EF04D43}"/>
              </a:ext>
            </a:extLst>
          </p:cNvPr>
          <p:cNvSpPr txBox="1"/>
          <p:nvPr/>
        </p:nvSpPr>
        <p:spPr>
          <a:xfrm>
            <a:off x="1048732" y="1027522"/>
            <a:ext cx="9875520" cy="92333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The proposed system has well defined and constant requirement and no need to increment or add new features so best methodology for this system is waterfall system development model.</a:t>
            </a:r>
          </a:p>
          <a:p>
            <a:r>
              <a:rPr lang="en-GB" dirty="0">
                <a:latin typeface="Times New Roman" panose="02020603050405020304" pitchFamily="18" charset="0"/>
                <a:cs typeface="Times New Roman" panose="02020603050405020304" pitchFamily="18" charset="0"/>
              </a:rPr>
              <a:t>Further more this model is easier to use for small project.</a:t>
            </a:r>
          </a:p>
        </p:txBody>
      </p:sp>
      <p:pic>
        <p:nvPicPr>
          <p:cNvPr id="7" name="Picture 6">
            <a:extLst>
              <a:ext uri="{FF2B5EF4-FFF2-40B4-BE49-F238E27FC236}">
                <a16:creationId xmlns:a16="http://schemas.microsoft.com/office/drawing/2014/main" id="{A15AF064-F324-454C-A267-71BBC2F7E3E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62989" y="2197768"/>
            <a:ext cx="6537852" cy="3632710"/>
          </a:xfrm>
          <a:prstGeom prst="rect">
            <a:avLst/>
          </a:prstGeom>
        </p:spPr>
      </p:pic>
    </p:spTree>
    <p:extLst>
      <p:ext uri="{BB962C8B-B14F-4D97-AF65-F5344CB8AC3E}">
        <p14:creationId xmlns:p14="http://schemas.microsoft.com/office/powerpoint/2010/main" val="121246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0B73-1D89-4FB2-8022-4356610B8BF8}"/>
              </a:ext>
            </a:extLst>
          </p:cNvPr>
          <p:cNvSpPr>
            <a:spLocks noGrp="1"/>
          </p:cNvSpPr>
          <p:nvPr>
            <p:ph type="title"/>
          </p:nvPr>
        </p:nvSpPr>
        <p:spPr>
          <a:xfrm>
            <a:off x="1048732" y="504088"/>
            <a:ext cx="9875520" cy="663019"/>
          </a:xfrm>
        </p:spPr>
        <p:txBody>
          <a:bodyPr>
            <a:normAutofit fontScale="90000"/>
          </a:bodyPr>
          <a:lstStyle/>
          <a:p>
            <a:r>
              <a:rPr lang="en-GB" dirty="0">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AF297381-B8DC-4CEE-B1AD-8BF61B33A45F}"/>
              </a:ext>
            </a:extLst>
          </p:cNvPr>
          <p:cNvPicPr/>
          <p:nvPr/>
        </p:nvPicPr>
        <p:blipFill>
          <a:blip r:embed="rId2">
            <a:extLst>
              <a:ext uri="{28A0092B-C50C-407E-A947-70E740481C1C}">
                <a14:useLocalDpi xmlns:a14="http://schemas.microsoft.com/office/drawing/2010/main" val="0"/>
              </a:ext>
            </a:extLst>
          </a:blip>
          <a:stretch>
            <a:fillRect/>
          </a:stretch>
        </p:blipFill>
        <p:spPr>
          <a:xfrm>
            <a:off x="3743383" y="1167107"/>
            <a:ext cx="5801670" cy="5385204"/>
          </a:xfrm>
          <a:prstGeom prst="rect">
            <a:avLst/>
          </a:prstGeom>
        </p:spPr>
      </p:pic>
    </p:spTree>
    <p:extLst>
      <p:ext uri="{BB962C8B-B14F-4D97-AF65-F5344CB8AC3E}">
        <p14:creationId xmlns:p14="http://schemas.microsoft.com/office/powerpoint/2010/main" val="368255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675B-0BBC-45BF-BE36-42E04CBD14A2}"/>
              </a:ext>
            </a:extLst>
          </p:cNvPr>
          <p:cNvSpPr>
            <a:spLocks noGrp="1"/>
          </p:cNvSpPr>
          <p:nvPr>
            <p:ph type="title"/>
          </p:nvPr>
        </p:nvSpPr>
        <p:spPr>
          <a:xfrm>
            <a:off x="1140351" y="263952"/>
            <a:ext cx="9875520" cy="876692"/>
          </a:xfrm>
        </p:spPr>
        <p:txBody>
          <a:bodyPr/>
          <a:lstStyle/>
          <a:p>
            <a:r>
              <a:rPr lang="en-GB" dirty="0">
                <a:latin typeface="Times New Roman" panose="02020603050405020304" pitchFamily="18" charset="0"/>
                <a:cs typeface="Times New Roman" panose="02020603050405020304" pitchFamily="18" charset="0"/>
              </a:rPr>
              <a:t>ENTITY RELATION(ER) DIAGRAM</a:t>
            </a:r>
          </a:p>
        </p:txBody>
      </p:sp>
      <p:pic>
        <p:nvPicPr>
          <p:cNvPr id="4" name="Picture 3">
            <a:extLst>
              <a:ext uri="{FF2B5EF4-FFF2-40B4-BE49-F238E27FC236}">
                <a16:creationId xmlns:a16="http://schemas.microsoft.com/office/drawing/2014/main" id="{EEF44491-B74F-4F62-89EF-BC2C6AA4C31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20252" y="1156686"/>
            <a:ext cx="8951496" cy="4955354"/>
          </a:xfrm>
          <a:prstGeom prst="rect">
            <a:avLst/>
          </a:prstGeom>
        </p:spPr>
      </p:pic>
    </p:spTree>
    <p:extLst>
      <p:ext uri="{BB962C8B-B14F-4D97-AF65-F5344CB8AC3E}">
        <p14:creationId xmlns:p14="http://schemas.microsoft.com/office/powerpoint/2010/main" val="189770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69A2-5CF8-421B-A555-2B38F864D3F6}"/>
              </a:ext>
            </a:extLst>
          </p:cNvPr>
          <p:cNvSpPr>
            <a:spLocks noGrp="1"/>
          </p:cNvSpPr>
          <p:nvPr>
            <p:ph type="title"/>
          </p:nvPr>
        </p:nvSpPr>
        <p:spPr>
          <a:xfrm>
            <a:off x="1140351" y="260809"/>
            <a:ext cx="9875520" cy="672445"/>
          </a:xfrm>
        </p:spPr>
        <p:txBody>
          <a:bodyPr>
            <a:normAutofit fontScale="90000"/>
          </a:bodyPr>
          <a:lstStyle/>
          <a:p>
            <a:r>
              <a:rPr lang="en-GB" dirty="0">
                <a:latin typeface="Times New Roman" panose="02020603050405020304" pitchFamily="18" charset="0"/>
                <a:cs typeface="Times New Roman" panose="02020603050405020304" pitchFamily="18" charset="0"/>
              </a:rPr>
              <a:t>SYSTEM FLOW CHART</a:t>
            </a:r>
          </a:p>
        </p:txBody>
      </p:sp>
      <p:sp>
        <p:nvSpPr>
          <p:cNvPr id="3" name="TextBox 2">
            <a:extLst>
              <a:ext uri="{FF2B5EF4-FFF2-40B4-BE49-F238E27FC236}">
                <a16:creationId xmlns:a16="http://schemas.microsoft.com/office/drawing/2014/main" id="{33C0A919-250B-47C5-9587-561C46E45744}"/>
              </a:ext>
            </a:extLst>
          </p:cNvPr>
          <p:cNvSpPr txBox="1"/>
          <p:nvPr/>
        </p:nvSpPr>
        <p:spPr>
          <a:xfrm>
            <a:off x="1501943" y="6063916"/>
            <a:ext cx="2765257"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Mangal" panose="02040503050203030202" pitchFamily="18" charset="0"/>
              </a:rPr>
              <a:t>User login Flow-chart</a:t>
            </a:r>
            <a:endParaRPr lang="en-GB" dirty="0"/>
          </a:p>
        </p:txBody>
      </p:sp>
      <p:pic>
        <p:nvPicPr>
          <p:cNvPr id="6" name="Picture 5">
            <a:extLst>
              <a:ext uri="{FF2B5EF4-FFF2-40B4-BE49-F238E27FC236}">
                <a16:creationId xmlns:a16="http://schemas.microsoft.com/office/drawing/2014/main" id="{FD8784BB-1CA2-44A3-ADBB-A311F3A1D6F2}"/>
              </a:ext>
            </a:extLst>
          </p:cNvPr>
          <p:cNvPicPr/>
          <p:nvPr/>
        </p:nvPicPr>
        <p:blipFill>
          <a:blip r:embed="rId2">
            <a:extLst>
              <a:ext uri="{28A0092B-C50C-407E-A947-70E740481C1C}">
                <a14:useLocalDpi xmlns:a14="http://schemas.microsoft.com/office/drawing/2010/main" val="0"/>
              </a:ext>
            </a:extLst>
          </a:blip>
          <a:stretch>
            <a:fillRect/>
          </a:stretch>
        </p:blipFill>
        <p:spPr>
          <a:xfrm>
            <a:off x="6691011" y="933254"/>
            <a:ext cx="2957195" cy="4978400"/>
          </a:xfrm>
          <a:prstGeom prst="rect">
            <a:avLst/>
          </a:prstGeom>
        </p:spPr>
      </p:pic>
      <p:sp>
        <p:nvSpPr>
          <p:cNvPr id="7" name="TextBox 6">
            <a:extLst>
              <a:ext uri="{FF2B5EF4-FFF2-40B4-BE49-F238E27FC236}">
                <a16:creationId xmlns:a16="http://schemas.microsoft.com/office/drawing/2014/main" id="{F4E37566-931A-402B-95B8-921D45239B56}"/>
              </a:ext>
            </a:extLst>
          </p:cNvPr>
          <p:cNvSpPr txBox="1"/>
          <p:nvPr/>
        </p:nvSpPr>
        <p:spPr>
          <a:xfrm>
            <a:off x="6691011" y="6064280"/>
            <a:ext cx="2765257"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Mangal" panose="02040503050203030202" pitchFamily="18" charset="0"/>
              </a:rPr>
              <a:t>Admin</a:t>
            </a:r>
            <a:r>
              <a:rPr lang="en-US" sz="1800" dirty="0">
                <a:effectLst/>
                <a:latin typeface="Calibri" panose="020F0502020204030204" pitchFamily="34" charset="0"/>
                <a:ea typeface="Calibri" panose="020F0502020204030204" pitchFamily="34" charset="0"/>
                <a:cs typeface="Mangal" panose="02040503050203030202" pitchFamily="18" charset="0"/>
              </a:rPr>
              <a:t> login Flow-chart</a:t>
            </a:r>
            <a:endParaRPr lang="en-GB" dirty="0"/>
          </a:p>
        </p:txBody>
      </p:sp>
      <p:grpSp>
        <p:nvGrpSpPr>
          <p:cNvPr id="5" name="Group 4">
            <a:extLst>
              <a:ext uri="{FF2B5EF4-FFF2-40B4-BE49-F238E27FC236}">
                <a16:creationId xmlns:a16="http://schemas.microsoft.com/office/drawing/2014/main" id="{14874948-7016-413D-9306-F62B6A8ACD00}"/>
              </a:ext>
            </a:extLst>
          </p:cNvPr>
          <p:cNvGrpSpPr/>
          <p:nvPr/>
        </p:nvGrpSpPr>
        <p:grpSpPr>
          <a:xfrm>
            <a:off x="1501943" y="890067"/>
            <a:ext cx="3449469" cy="5173849"/>
            <a:chOff x="1501943" y="890067"/>
            <a:chExt cx="3449469" cy="5173849"/>
          </a:xfrm>
        </p:grpSpPr>
        <p:pic>
          <p:nvPicPr>
            <p:cNvPr id="8" name="Picture 7">
              <a:extLst>
                <a:ext uri="{FF2B5EF4-FFF2-40B4-BE49-F238E27FC236}">
                  <a16:creationId xmlns:a16="http://schemas.microsoft.com/office/drawing/2014/main" id="{AB27444C-D67E-4421-934E-2E11D233BED2}"/>
                </a:ext>
              </a:extLst>
            </p:cNvPr>
            <p:cNvPicPr/>
            <p:nvPr/>
          </p:nvPicPr>
          <p:blipFill>
            <a:blip r:embed="rId3">
              <a:extLst>
                <a:ext uri="{28A0092B-C50C-407E-A947-70E740481C1C}">
                  <a14:useLocalDpi xmlns:a14="http://schemas.microsoft.com/office/drawing/2010/main" val="0"/>
                </a:ext>
              </a:extLst>
            </a:blip>
            <a:stretch>
              <a:fillRect/>
            </a:stretch>
          </p:blipFill>
          <p:spPr>
            <a:xfrm>
              <a:off x="1501943" y="890067"/>
              <a:ext cx="2957195" cy="5173849"/>
            </a:xfrm>
            <a:prstGeom prst="rect">
              <a:avLst/>
            </a:prstGeom>
          </p:spPr>
        </p:pic>
        <p:sp>
          <p:nvSpPr>
            <p:cNvPr id="9" name="Rectangle 8">
              <a:extLst>
                <a:ext uri="{FF2B5EF4-FFF2-40B4-BE49-F238E27FC236}">
                  <a16:creationId xmlns:a16="http://schemas.microsoft.com/office/drawing/2014/main" id="{32937979-51F4-4E0B-A567-5D0F4AD57719}"/>
                </a:ext>
              </a:extLst>
            </p:cNvPr>
            <p:cNvSpPr/>
            <p:nvPr/>
          </p:nvSpPr>
          <p:spPr>
            <a:xfrm>
              <a:off x="2403157" y="4637723"/>
              <a:ext cx="2548255" cy="3130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Tree>
    <p:extLst>
      <p:ext uri="{BB962C8B-B14F-4D97-AF65-F5344CB8AC3E}">
        <p14:creationId xmlns:p14="http://schemas.microsoft.com/office/powerpoint/2010/main" val="4090414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B131-82EE-4575-B564-E79E4E6C231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CONTEXT DIAGRAM(LEVEL O)</a:t>
            </a:r>
          </a:p>
        </p:txBody>
      </p:sp>
      <p:pic>
        <p:nvPicPr>
          <p:cNvPr id="4" name="Picture 3">
            <a:extLst>
              <a:ext uri="{FF2B5EF4-FFF2-40B4-BE49-F238E27FC236}">
                <a16:creationId xmlns:a16="http://schemas.microsoft.com/office/drawing/2014/main" id="{6E8DC5F9-48C2-4844-A545-F8B716597F6E}"/>
              </a:ext>
            </a:extLst>
          </p:cNvPr>
          <p:cNvPicPr/>
          <p:nvPr/>
        </p:nvPicPr>
        <p:blipFill>
          <a:blip r:embed="rId2"/>
          <a:stretch>
            <a:fillRect/>
          </a:stretch>
        </p:blipFill>
        <p:spPr>
          <a:xfrm>
            <a:off x="598732" y="1628274"/>
            <a:ext cx="10994536" cy="3826042"/>
          </a:xfrm>
          <a:prstGeom prst="rect">
            <a:avLst/>
          </a:prstGeom>
        </p:spPr>
      </p:pic>
    </p:spTree>
    <p:extLst>
      <p:ext uri="{BB962C8B-B14F-4D97-AF65-F5344CB8AC3E}">
        <p14:creationId xmlns:p14="http://schemas.microsoft.com/office/powerpoint/2010/main" val="155846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altLang="en-US" b="1" dirty="0" bmk="">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roject timeline</a:t>
            </a:r>
            <a:br>
              <a:rPr lang="en-US" altLang="en-US"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486561" y="832362"/>
            <a:ext cx="51296" cy="92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BB336D1-9A13-439B-80BF-3DB10213A94D}"/>
              </a:ext>
            </a:extLst>
          </p:cNvPr>
          <p:cNvPicPr/>
          <p:nvPr/>
        </p:nvPicPr>
        <p:blipFill>
          <a:blip r:embed="rId2"/>
          <a:stretch>
            <a:fillRect/>
          </a:stretch>
        </p:blipFill>
        <p:spPr>
          <a:xfrm>
            <a:off x="1205223" y="1548063"/>
            <a:ext cx="9751074" cy="4307306"/>
          </a:xfrm>
          <a:prstGeom prst="rect">
            <a:avLst/>
          </a:prstGeom>
        </p:spPr>
      </p:pic>
    </p:spTree>
    <p:extLst>
      <p:ext uri="{BB962C8B-B14F-4D97-AF65-F5344CB8AC3E}">
        <p14:creationId xmlns:p14="http://schemas.microsoft.com/office/powerpoint/2010/main" val="406451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00E67-1F29-4636-9484-A1A495A0935A}"/>
              </a:ext>
            </a:extLst>
          </p:cNvPr>
          <p:cNvSpPr>
            <a:spLocks noGrp="1"/>
          </p:cNvSpPr>
          <p:nvPr>
            <p:ph idx="1"/>
          </p:nvPr>
        </p:nvSpPr>
        <p:spPr>
          <a:xfrm>
            <a:off x="3998436" y="3102716"/>
            <a:ext cx="3786548" cy="2362985"/>
          </a:xfrm>
        </p:spPr>
        <p:txBody>
          <a:bodyPr>
            <a:normAutofit/>
          </a:bodyPr>
          <a:lstStyle/>
          <a:p>
            <a:pPr marL="45720" indent="0" algn="ctr">
              <a:spcBef>
                <a:spcPts val="0"/>
              </a:spcBef>
              <a:spcAft>
                <a:spcPts val="800"/>
              </a:spcAft>
              <a:buNone/>
            </a:pPr>
            <a:r>
              <a:rPr lang="en-GB" sz="3600" dirty="0"/>
              <a:t>THANK YOU</a:t>
            </a:r>
          </a:p>
        </p:txBody>
      </p:sp>
    </p:spTree>
    <p:extLst>
      <p:ext uri="{BB962C8B-B14F-4D97-AF65-F5344CB8AC3E}">
        <p14:creationId xmlns:p14="http://schemas.microsoft.com/office/powerpoint/2010/main" val="21532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2288-EBA7-44D9-AECE-9D6BE5F52393}"/>
              </a:ext>
            </a:extLst>
          </p:cNvPr>
          <p:cNvSpPr>
            <a:spLocks noGrp="1"/>
          </p:cNvSpPr>
          <p:nvPr>
            <p:ph type="title"/>
          </p:nvPr>
        </p:nvSpPr>
        <p:spPr>
          <a:xfrm>
            <a:off x="1143000" y="441158"/>
            <a:ext cx="9875520" cy="641684"/>
          </a:xfrm>
        </p:spPr>
        <p:txBody>
          <a:bodyPr>
            <a:normAutofit fontScale="90000"/>
          </a:bodyPr>
          <a:lstStyle/>
          <a:p>
            <a:r>
              <a:rPr lang="en-GB" dirty="0">
                <a:latin typeface="Times New Roman" panose="02020603050405020304" pitchFamily="18" charset="0"/>
                <a:cs typeface="Times New Roman" panose="02020603050405020304" pitchFamily="18" charset="0"/>
              </a:rPr>
              <a:t>TABLE OF CONTENT</a:t>
            </a:r>
          </a:p>
        </p:txBody>
      </p:sp>
      <p:sp>
        <p:nvSpPr>
          <p:cNvPr id="4" name="Rectangle 1"/>
          <p:cNvSpPr>
            <a:spLocks noGrp="1" noChangeArrowheads="1"/>
          </p:cNvSpPr>
          <p:nvPr>
            <p:ph idx="1"/>
          </p:nvPr>
        </p:nvSpPr>
        <p:spPr bwMode="auto">
          <a:xfrm>
            <a:off x="1143000" y="1291334"/>
            <a:ext cx="5601749"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Chapter 1: Introduction</a:t>
            </a:r>
            <a:r>
              <a:rPr lang="en-GB" altLang="en-US" sz="1800" dirty="0">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Chapter 2: Problem Statement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Chapter 3: Objective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Chapter 4: Features of the proposed system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Chapter 5: Methodology</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5.1 Requirement analysis</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5.1.1 Interviewing the clients</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5.1.2 Study of existing system</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5.2 feasibility study</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5.2.1 Technical feasibility</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5.2.2 Operational feasibility</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5.2.3 Economical feasibility</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5.3 Methodology used</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5.4 Use case Diagram</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5.5 Entity Relation (ER) Diagram</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5.6 system flow chart</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5.7 Context Diagram (Level 0)</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r>
              <a:rPr kumimoji="0" lang="en-GB"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 Conclusion</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1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2C30-007A-4034-AD1C-37A4E49193E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pic>
        <p:nvPicPr>
          <p:cNvPr id="1028" name="Picture 4" descr="What To Do If Your Property Isn't Selling - WeBuyAnyHom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5634" y="3653152"/>
            <a:ext cx="2670024" cy="24777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FAF926-3DB5-437A-B41B-FE545875B604}"/>
              </a:ext>
            </a:extLst>
          </p:cNvPr>
          <p:cNvSpPr txBox="1"/>
          <p:nvPr/>
        </p:nvSpPr>
        <p:spPr>
          <a:xfrm>
            <a:off x="705853" y="1825191"/>
            <a:ext cx="5598694" cy="4471315"/>
          </a:xfrm>
          <a:prstGeom prst="rect">
            <a:avLst/>
          </a:prstGeom>
          <a:noFill/>
        </p:spPr>
        <p:txBody>
          <a:bodyPr wrap="square" rtlCol="0">
            <a:spAutoFit/>
          </a:bodyPr>
          <a:lstStyle/>
          <a:p>
            <a:pPr algn="just" rtl="0">
              <a:spcBef>
                <a:spcPts val="0"/>
              </a:spcBef>
              <a:spcAft>
                <a:spcPts val="8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With </a:t>
            </a: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PropertyLord</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clients may fully utilise the potential of real estate applications in the digital age, thereby revolutionising the real estate industry. In the current peak digitalization era, real estate trading is surging at a rate never seen before by dealers. In light of this, we are launching a multi-tenant system that will simplify the process of locating and renting a home, as well as purchasing and renting out lands and other types of properties.</a:t>
            </a:r>
            <a:endParaRPr lang="en-GB" b="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With just a few clicks on our real estate application, you may find your ideal home! Welcome! We can assist you whether you're looking for a large family house in the suburbs, a comfortable apartment, or rooms in the city.</a:t>
            </a:r>
            <a:endParaRPr lang="en-GB" b="0" dirty="0">
              <a:effectLst/>
              <a:latin typeface="Times New Roman" panose="02020603050405020304" pitchFamily="18" charset="0"/>
              <a:cs typeface="Times New Roman" panose="02020603050405020304" pitchFamily="18" charset="0"/>
            </a:endParaRPr>
          </a:p>
          <a:p>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pic>
        <p:nvPicPr>
          <p:cNvPr id="5" name="Picture 24" descr="Boy searching house for rent 3d illustration. Search House online 3D Illustration Boy searching house for rent 3d illustration. Search House online 3D Illustration online real estate website cartoon image stock pictures, royalty-free photos &amp; images">
            <a:extLst>
              <a:ext uri="{FF2B5EF4-FFF2-40B4-BE49-F238E27FC236}">
                <a16:creationId xmlns:a16="http://schemas.microsoft.com/office/drawing/2014/main" id="{60C69153-F388-4D7A-8678-C00FBEE2D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057" y="1337260"/>
            <a:ext cx="3137610" cy="209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52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37DC-FAD6-47F9-AD36-8CB3E0C4B17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PROBLEM STATEMENT</a:t>
            </a:r>
          </a:p>
        </p:txBody>
      </p:sp>
      <p:pic>
        <p:nvPicPr>
          <p:cNvPr id="4" name="Picture 2" descr="Five Common Problems with the House Buying Process and How to Mitigate Th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4416" y="2267124"/>
            <a:ext cx="4777112" cy="30179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D8141CF-6CC9-4B6A-9F65-AD1D556EBFA5}"/>
              </a:ext>
            </a:extLst>
          </p:cNvPr>
          <p:cNvSpPr txBox="1"/>
          <p:nvPr/>
        </p:nvSpPr>
        <p:spPr>
          <a:xfrm>
            <a:off x="930442" y="2267124"/>
            <a:ext cx="5582653" cy="4431983"/>
          </a:xfrm>
          <a:prstGeom prst="rect">
            <a:avLst/>
          </a:prstGeom>
          <a:noFill/>
        </p:spPr>
        <p:txBody>
          <a:bodyPr wrap="square" rtlCol="0">
            <a:spAutoFit/>
          </a:bodyPr>
          <a:lstStyle/>
          <a:p>
            <a:pPr algn="just" rtl="0">
              <a:spcBef>
                <a:spcPts val="1200"/>
              </a:spcBef>
              <a:spcAft>
                <a:spcPts val="12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Nowadays, purchasing or renting a home takes a lot of time. Making decisions and gaining knowledge about the location and values of properties takes a lot of time. It takes a long time to visit the property's location. Furthermore, after the purchase is sealed, the broker bears a great deal of responsibility.</a:t>
            </a:r>
            <a:endParaRPr lang="en-GB" b="0" dirty="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Real estate buying and selling services are offered by a number of applications such as “dalaydai.com” .Upon examining this applications, we have discovered that some crucial elements are missing that are crucial for customers, such as requesting the necessary prerequisites before purchasing, selling, or renting real estate.</a:t>
            </a:r>
            <a:endParaRPr lang="en-GB" b="0" dirty="0">
              <a:effectLst/>
              <a:latin typeface="Times New Roman" panose="02020603050405020304" pitchFamily="18" charset="0"/>
              <a:cs typeface="Times New Roman" panose="02020603050405020304" pitchFamily="18" charset="0"/>
            </a:endParaRPr>
          </a:p>
          <a:p>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31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DA48-CE80-4999-BE56-B4AAB72B163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a:t>
            </a:r>
          </a:p>
        </p:txBody>
      </p:sp>
      <p:pic>
        <p:nvPicPr>
          <p:cNvPr id="4" name="Picture 22" descr="Businessman using a computer for property sales &amp; listings, Real Estate Agent agency &amp; contractor, residential property, investment, housing project, property development real estate, choose a house buy online. Businessman using a computer for property sales &amp; listings, Real Estate Agent agency &amp; contractor, residential property, investment, housing project, property development real estate, choose a house buy online. online real estate website stock pictures, royalty-free photos &amp; images">
            <a:extLst>
              <a:ext uri="{FF2B5EF4-FFF2-40B4-BE49-F238E27FC236}">
                <a16:creationId xmlns:a16="http://schemas.microsoft.com/office/drawing/2014/main" id="{0CBD3C10-5755-4BA8-8EF2-8EBB0BF9A1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2804" y="1732844"/>
            <a:ext cx="3664811" cy="31076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0CBA5D-F9D4-4FBE-BCA7-F28249D714B2}"/>
              </a:ext>
            </a:extLst>
          </p:cNvPr>
          <p:cNvSpPr txBox="1"/>
          <p:nvPr/>
        </p:nvSpPr>
        <p:spPr>
          <a:xfrm>
            <a:off x="1143000" y="1732844"/>
            <a:ext cx="5305926" cy="2369880"/>
          </a:xfrm>
          <a:prstGeom prst="rect">
            <a:avLst/>
          </a:prstGeom>
          <a:noFill/>
        </p:spPr>
        <p:txBody>
          <a:bodyPr wrap="square" rtlCol="0">
            <a:spAutoFit/>
          </a:bodyPr>
          <a:lstStyle/>
          <a:p>
            <a:pPr marL="342900" indent="-342900" algn="just" rtl="0" fontAlgn="base">
              <a:spcBef>
                <a:spcPts val="0"/>
              </a:spcBef>
              <a:spcAft>
                <a:spcPts val="0"/>
              </a:spcAft>
              <a:buFont typeface="Arial" panose="020B0604020202020204" pitchFamily="34" charset="0"/>
              <a:buChar char="•"/>
            </a:pPr>
            <a:r>
              <a:rPr lang="en-GB" sz="2000" b="0" i="0" u="none" strike="noStrike" dirty="0">
                <a:solidFill>
                  <a:srgbClr val="000000"/>
                </a:solidFill>
                <a:effectLst/>
                <a:latin typeface="Times New Roman" panose="02020603050405020304" pitchFamily="18" charset="0"/>
                <a:cs typeface="Times New Roman" panose="02020603050405020304" pitchFamily="18" charset="0"/>
              </a:rPr>
              <a:t>To offer an intuitive user interface for accessing further details about properties that  are advertised.</a:t>
            </a:r>
          </a:p>
          <a:p>
            <a:pPr marL="342900" indent="-342900" algn="just" rtl="0" fontAlgn="base">
              <a:spcBef>
                <a:spcPts val="0"/>
              </a:spcBef>
              <a:spcAft>
                <a:spcPts val="0"/>
              </a:spcAft>
              <a:buFont typeface="Arial" panose="020B0604020202020204" pitchFamily="34" charset="0"/>
              <a:buChar char="•"/>
            </a:pPr>
            <a:r>
              <a:rPr lang="en-GB" sz="2000" b="0" i="0" u="none" strike="noStrike" dirty="0">
                <a:solidFill>
                  <a:srgbClr val="000000"/>
                </a:solidFill>
                <a:effectLst/>
                <a:latin typeface="Times New Roman" panose="02020603050405020304" pitchFamily="18" charset="0"/>
                <a:cs typeface="Times New Roman" panose="02020603050405020304" pitchFamily="18" charset="0"/>
              </a:rPr>
              <a:t>To shorten the time it takes to sell real estate.</a:t>
            </a:r>
          </a:p>
          <a:p>
            <a:pPr marL="342900" indent="-342900" algn="just" rtl="0" fontAlgn="base">
              <a:spcBef>
                <a:spcPts val="0"/>
              </a:spcBef>
              <a:spcAft>
                <a:spcPts val="1200"/>
              </a:spcAft>
              <a:buFont typeface="Arial" panose="020B0604020202020204" pitchFamily="34" charset="0"/>
              <a:buChar char="•"/>
            </a:pPr>
            <a:r>
              <a:rPr lang="en-GB" sz="2000" b="0" i="0" u="none" strike="noStrike" dirty="0">
                <a:solidFill>
                  <a:srgbClr val="000000"/>
                </a:solidFill>
                <a:effectLst/>
                <a:latin typeface="Times New Roman" panose="02020603050405020304" pitchFamily="18" charset="0"/>
                <a:cs typeface="Times New Roman" panose="02020603050405020304" pitchFamily="18" charset="0"/>
              </a:rPr>
              <a:t>To locate appropriate real estate based on client requirements.</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77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1817-519F-4980-B12D-4C38A642872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1B6A0D52-0B57-4BE0-8078-984BA9BFA6C7}"/>
              </a:ext>
            </a:extLst>
          </p:cNvPr>
          <p:cNvSpPr>
            <a:spLocks noGrp="1"/>
          </p:cNvSpPr>
          <p:nvPr>
            <p:ph idx="1"/>
          </p:nvPr>
        </p:nvSpPr>
        <p:spPr/>
        <p:txBody>
          <a:bodyPr/>
          <a:lstStyle/>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The proposed system has following features:</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1.  User Registration</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2. Login</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3. View Properties</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4.Search Properties</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5. Get Property owners information.</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6. Add, Update, Delete Properties</a:t>
            </a:r>
            <a:endParaRPr lang="en-GB" b="0" dirty="0">
              <a:effectLst/>
              <a:latin typeface="Times New Roman" panose="02020603050405020304" pitchFamily="18" charset="0"/>
              <a:cs typeface="Times New Roman" panose="02020603050405020304" pitchFamily="18" charset="0"/>
            </a:endParaRPr>
          </a:p>
          <a:p>
            <a:pPr indent="0" algn="just" rtl="0">
              <a:spcBef>
                <a:spcPts val="0"/>
              </a:spcBef>
              <a:spcAft>
                <a:spcPts val="800"/>
              </a:spcAft>
              <a:buNone/>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7. Add, update delete, view category.</a:t>
            </a:r>
            <a:endParaRPr lang="en-GB" b="0" dirty="0">
              <a:effectLst/>
              <a:latin typeface="Times New Roman" panose="02020603050405020304" pitchFamily="18" charset="0"/>
              <a:cs typeface="Times New Roman" panose="02020603050405020304" pitchFamily="18" charset="0"/>
            </a:endParaRPr>
          </a:p>
          <a:p>
            <a:pPr marL="45720" indent="0">
              <a:buNone/>
            </a:pP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38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1817-519F-4980-B12D-4C38A642872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REQUIREMENT GATHERING</a:t>
            </a:r>
          </a:p>
        </p:txBody>
      </p:sp>
      <p:sp>
        <p:nvSpPr>
          <p:cNvPr id="3" name="Content Placeholder 2">
            <a:extLst>
              <a:ext uri="{FF2B5EF4-FFF2-40B4-BE49-F238E27FC236}">
                <a16:creationId xmlns:a16="http://schemas.microsoft.com/office/drawing/2014/main" id="{1B6A0D52-0B57-4BE0-8078-984BA9BFA6C7}"/>
              </a:ext>
            </a:extLst>
          </p:cNvPr>
          <p:cNvSpPr>
            <a:spLocks noGrp="1"/>
          </p:cNvSpPr>
          <p:nvPr>
            <p:ph idx="1"/>
          </p:nvPr>
        </p:nvSpPr>
        <p:spPr/>
        <p:txBody>
          <a:bodyPr/>
          <a:lstStyle/>
          <a:p>
            <a:pPr marL="45720" indent="0">
              <a:buNone/>
            </a:pP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38325" y="2798711"/>
            <a:ext cx="6819900" cy="646331"/>
          </a:xfrm>
          <a:prstGeom prst="rect">
            <a:avLst/>
          </a:prstGeom>
          <a:noFill/>
        </p:spPr>
        <p:txBody>
          <a:bodyPr wrap="square" rtlCol="0">
            <a:spAutoFit/>
          </a:bodyPr>
          <a:lstStyle/>
          <a:p>
            <a:r>
              <a:rPr lang="en-US"/>
              <a:t>Interview</a:t>
            </a:r>
          </a:p>
          <a:p>
            <a:endParaRPr lang="en-US"/>
          </a:p>
        </p:txBody>
      </p:sp>
    </p:spTree>
    <p:extLst>
      <p:ext uri="{BB962C8B-B14F-4D97-AF65-F5344CB8AC3E}">
        <p14:creationId xmlns:p14="http://schemas.microsoft.com/office/powerpoint/2010/main" val="64946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385B-5B56-4555-8F54-B717E7C712D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STUDY OF EXISTING SYSTEM</a:t>
            </a:r>
          </a:p>
        </p:txBody>
      </p:sp>
      <p:sp>
        <p:nvSpPr>
          <p:cNvPr id="3" name="Content Placeholder 2">
            <a:extLst>
              <a:ext uri="{FF2B5EF4-FFF2-40B4-BE49-F238E27FC236}">
                <a16:creationId xmlns:a16="http://schemas.microsoft.com/office/drawing/2014/main" id="{08DB78D9-0BEC-45A5-B3BB-557F303DE4B0}"/>
              </a:ext>
            </a:extLst>
          </p:cNvPr>
          <p:cNvSpPr>
            <a:spLocks noGrp="1"/>
          </p:cNvSpPr>
          <p:nvPr>
            <p:ph idx="1"/>
          </p:nvPr>
        </p:nvSpPr>
        <p:spPr>
          <a:xfrm>
            <a:off x="1143000" y="1965960"/>
            <a:ext cx="5321970" cy="2102701"/>
          </a:xfrm>
        </p:spPr>
        <p:txBody>
          <a:bodyPr/>
          <a:lstStyle/>
          <a:p>
            <a:pPr algn="just" rtl="0">
              <a:spcBef>
                <a:spcPts val="0"/>
              </a:spcBef>
              <a:spcAft>
                <a:spcPts val="80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Real estate buying and selling services are offered by a number of applications such as “dalaydai.com, </a:t>
            </a:r>
            <a:r>
              <a:rPr lang="en-GB" sz="1800" b="0" i="0" u="sng" strike="noStrike" dirty="0">
                <a:solidFill>
                  <a:srgbClr val="1155CC"/>
                </a:solidFill>
                <a:effectLst/>
                <a:latin typeface="Times New Roman" panose="02020603050405020304" pitchFamily="18" charset="0"/>
                <a:cs typeface="Times New Roman" panose="02020603050405020304" pitchFamily="18" charset="0"/>
              </a:rPr>
              <a:t>https://dalaydai.com/</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Upon examining this applications, we have discovered that some crucial elements are missing that are crucial for customers, such as </a:t>
            </a:r>
            <a:r>
              <a:rPr lang="en-GB" sz="1800" dirty="0">
                <a:solidFill>
                  <a:srgbClr val="000000"/>
                </a:solidFill>
                <a:latin typeface="Times New Roman" panose="02020603050405020304" pitchFamily="18" charset="0"/>
                <a:cs typeface="Times New Roman" panose="02020603050405020304" pitchFamily="18" charset="0"/>
              </a:rPr>
              <a:t>providing message related to the property that the customers are interested in buying.</a:t>
            </a:r>
            <a:endParaRPr lang="en-GB" b="0" dirty="0">
              <a:effectLst/>
              <a:latin typeface="Times New Roman" panose="02020603050405020304" pitchFamily="18" charset="0"/>
              <a:cs typeface="Times New Roman" panose="02020603050405020304" pitchFamily="18" charset="0"/>
            </a:endParaRPr>
          </a:p>
        </p:txBody>
      </p:sp>
      <p:pic>
        <p:nvPicPr>
          <p:cNvPr id="4" name="Picture 14" descr="a man and a woman sitting at a table signing papers">
            <a:extLst>
              <a:ext uri="{FF2B5EF4-FFF2-40B4-BE49-F238E27FC236}">
                <a16:creationId xmlns:a16="http://schemas.microsoft.com/office/drawing/2014/main" id="{FDD93754-45D6-4791-883E-B5D1713ADF4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833940" y="1965960"/>
            <a:ext cx="4381498"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52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2657-7673-4FA9-8A71-8CBEDD5FA83A}"/>
              </a:ext>
            </a:extLst>
          </p:cNvPr>
          <p:cNvSpPr>
            <a:spLocks noGrp="1"/>
          </p:cNvSpPr>
          <p:nvPr>
            <p:ph type="title"/>
          </p:nvPr>
        </p:nvSpPr>
        <p:spPr>
          <a:xfrm>
            <a:off x="897903" y="41203"/>
            <a:ext cx="9875520" cy="1356360"/>
          </a:xfrm>
        </p:spPr>
        <p:txBody>
          <a:bodyPr>
            <a:normAutofit/>
          </a:bodyPr>
          <a:lstStyle/>
          <a:p>
            <a:r>
              <a:rPr lang="en-GB" sz="3200" dirty="0">
                <a:latin typeface="Times New Roman" panose="02020603050405020304" pitchFamily="18" charset="0"/>
                <a:cs typeface="Times New Roman" panose="02020603050405020304" pitchFamily="18" charset="0"/>
              </a:rPr>
              <a:t>FEASIBILITY STUDY</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TECHNICAL FEASIBILITY STUDY</a:t>
            </a:r>
          </a:p>
        </p:txBody>
      </p:sp>
      <p:graphicFrame>
        <p:nvGraphicFramePr>
          <p:cNvPr id="4" name="Table 3">
            <a:extLst>
              <a:ext uri="{FF2B5EF4-FFF2-40B4-BE49-F238E27FC236}">
                <a16:creationId xmlns:a16="http://schemas.microsoft.com/office/drawing/2014/main" id="{460F4CCA-4558-4F85-875C-416560BD4CCF}"/>
              </a:ext>
            </a:extLst>
          </p:cNvPr>
          <p:cNvGraphicFramePr>
            <a:graphicFrameLocks noGrp="1"/>
          </p:cNvGraphicFramePr>
          <p:nvPr>
            <p:extLst>
              <p:ext uri="{D42A27DB-BD31-4B8C-83A1-F6EECF244321}">
                <p14:modId xmlns:p14="http://schemas.microsoft.com/office/powerpoint/2010/main" val="1767607794"/>
              </p:ext>
            </p:extLst>
          </p:nvPr>
        </p:nvGraphicFramePr>
        <p:xfrm>
          <a:off x="772165" y="1615445"/>
          <a:ext cx="10708884" cy="4523172"/>
        </p:xfrm>
        <a:graphic>
          <a:graphicData uri="http://schemas.openxmlformats.org/drawingml/2006/table">
            <a:tbl>
              <a:tblPr firstRow="1" firstCol="1" bandRow="1">
                <a:tableStyleId>{5C22544A-7EE6-4342-B048-85BDC9FD1C3A}</a:tableStyleId>
              </a:tblPr>
              <a:tblGrid>
                <a:gridCol w="3058159">
                  <a:extLst>
                    <a:ext uri="{9D8B030D-6E8A-4147-A177-3AD203B41FA5}">
                      <a16:colId xmlns:a16="http://schemas.microsoft.com/office/drawing/2014/main" val="1185499685"/>
                    </a:ext>
                  </a:extLst>
                </a:gridCol>
                <a:gridCol w="3820160">
                  <a:extLst>
                    <a:ext uri="{9D8B030D-6E8A-4147-A177-3AD203B41FA5}">
                      <a16:colId xmlns:a16="http://schemas.microsoft.com/office/drawing/2014/main" val="3294471765"/>
                    </a:ext>
                  </a:extLst>
                </a:gridCol>
                <a:gridCol w="3830565">
                  <a:extLst>
                    <a:ext uri="{9D8B030D-6E8A-4147-A177-3AD203B41FA5}">
                      <a16:colId xmlns:a16="http://schemas.microsoft.com/office/drawing/2014/main" val="886395319"/>
                    </a:ext>
                  </a:extLst>
                </a:gridCol>
              </a:tblGrid>
              <a:tr h="1058193">
                <a:tc>
                  <a:txBody>
                    <a:bodyPr/>
                    <a:lstStyle/>
                    <a:p>
                      <a:pPr marL="0" marR="0" algn="just">
                        <a:lnSpc>
                          <a:spcPct val="150000"/>
                        </a:lnSpc>
                        <a:spcBef>
                          <a:spcPts val="0"/>
                        </a:spcBef>
                        <a:spcAft>
                          <a:spcPts val="0"/>
                        </a:spcAft>
                      </a:pPr>
                      <a:r>
                        <a:rPr lang="en-US" sz="2400" b="1" dirty="0">
                          <a:effectLst/>
                          <a:latin typeface="Times New Roman" panose="02020603050405020304" pitchFamily="18" charset="0"/>
                          <a:cs typeface="Times New Roman" panose="02020603050405020304" pitchFamily="18" charset="0"/>
                        </a:rPr>
                        <a:t>Technological Knowledge</a:t>
                      </a:r>
                      <a:endPar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marL="0" marR="0" algn="just">
                        <a:lnSpc>
                          <a:spcPct val="150000"/>
                        </a:lnSpc>
                        <a:spcBef>
                          <a:spcPts val="0"/>
                        </a:spcBef>
                        <a:spcAft>
                          <a:spcPts val="0"/>
                        </a:spcAft>
                      </a:pPr>
                      <a:r>
                        <a:rPr lang="en-US" sz="2400" b="1">
                          <a:effectLst/>
                          <a:latin typeface="Times New Roman" panose="02020603050405020304" pitchFamily="18" charset="0"/>
                          <a:cs typeface="Times New Roman" panose="02020603050405020304" pitchFamily="18" charset="0"/>
                        </a:rPr>
                        <a:t>Hardware Requirements</a:t>
                      </a:r>
                      <a:endParaRPr lang="en-GB"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marL="0" marR="0" algn="just">
                        <a:lnSpc>
                          <a:spcPct val="150000"/>
                        </a:lnSpc>
                        <a:spcBef>
                          <a:spcPts val="0"/>
                        </a:spcBef>
                        <a:spcAft>
                          <a:spcPts val="0"/>
                        </a:spcAft>
                      </a:pPr>
                      <a:r>
                        <a:rPr lang="en-US" sz="2400" b="1" dirty="0">
                          <a:effectLst/>
                          <a:latin typeface="Times New Roman" panose="02020603050405020304" pitchFamily="18" charset="0"/>
                          <a:cs typeface="Times New Roman" panose="02020603050405020304" pitchFamily="18" charset="0"/>
                        </a:rPr>
                        <a:t>Software Requirements</a:t>
                      </a:r>
                      <a:endPar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246156904"/>
                  </a:ext>
                </a:extLst>
              </a:tr>
              <a:tr h="494997">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HTML</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Laptop</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MS Word</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1120143"/>
                  </a:ext>
                </a:extLst>
              </a:tr>
              <a:tr h="494997">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CSS</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Keyboard</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ea typeface="+mn-ea"/>
                          <a:cs typeface="Times New Roman" panose="02020603050405020304" pitchFamily="18" charset="0"/>
                        </a:rPr>
                        <a:t>Draw.io</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5867886"/>
                  </a:ext>
                </a:extLst>
              </a:tr>
              <a:tr h="494997">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JavaScript</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Mouse</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XAMPP Server</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4796943"/>
                  </a:ext>
                </a:extLst>
              </a:tr>
              <a:tr h="494997">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MYSQL</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VS Code</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85206371"/>
                  </a:ext>
                </a:extLst>
              </a:tr>
              <a:tr h="494997">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PHP</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Photoshop</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53461608"/>
                  </a:ext>
                </a:extLst>
              </a:tr>
              <a:tr h="494997">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Browsers</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8409430"/>
                  </a:ext>
                </a:extLst>
              </a:tr>
              <a:tr h="494997">
                <a:tc>
                  <a:txBody>
                    <a:bodyPr/>
                    <a:lstStyle/>
                    <a:p>
                      <a:pPr marL="0" marR="0" algn="just">
                        <a:lnSpc>
                          <a:spcPct val="150000"/>
                        </a:lnSpc>
                        <a:spcBef>
                          <a:spcPts val="0"/>
                        </a:spcBef>
                        <a:spcAft>
                          <a:spcPts val="0"/>
                        </a:spcAft>
                      </a:pPr>
                      <a:r>
                        <a:rPr lang="en-US" sz="2400" b="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r>
                        <a:rPr lang="en-US" sz="2400" b="0" dirty="0">
                          <a:solidFill>
                            <a:schemeClr val="bg2">
                              <a:lumMod val="10000"/>
                            </a:schemeClr>
                          </a:solidFill>
                          <a:effectLst/>
                          <a:latin typeface="Times New Roman" panose="02020603050405020304" pitchFamily="18" charset="0"/>
                          <a:cs typeface="Times New Roman" panose="02020603050405020304" pitchFamily="18" charset="0"/>
                        </a:rPr>
                        <a:t> </a:t>
                      </a: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just">
                        <a:lnSpc>
                          <a:spcPct val="150000"/>
                        </a:lnSpc>
                        <a:spcBef>
                          <a:spcPts val="0"/>
                        </a:spcBef>
                        <a:spcAft>
                          <a:spcPts val="0"/>
                        </a:spcAft>
                      </a:pPr>
                      <a:endParaRPr lang="en-GB" sz="2000" b="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831" marR="14083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17386845"/>
                  </a:ext>
                </a:extLst>
              </a:tr>
            </a:tbl>
          </a:graphicData>
        </a:graphic>
      </p:graphicFrame>
    </p:spTree>
    <p:extLst>
      <p:ext uri="{BB962C8B-B14F-4D97-AF65-F5344CB8AC3E}">
        <p14:creationId xmlns:p14="http://schemas.microsoft.com/office/powerpoint/2010/main" val="177765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306</TotalTime>
  <Words>716</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Times New Roman</vt:lpstr>
      <vt:lpstr>Basis</vt:lpstr>
      <vt:lpstr>Propertylord Presentation </vt:lpstr>
      <vt:lpstr>TABLE OF CONTENT</vt:lpstr>
      <vt:lpstr>INTRODUCTION</vt:lpstr>
      <vt:lpstr>PROBLEM STATEMENT</vt:lpstr>
      <vt:lpstr>OBJECTIVE</vt:lpstr>
      <vt:lpstr>FEATURES</vt:lpstr>
      <vt:lpstr>REQUIREMENT GATHERING</vt:lpstr>
      <vt:lpstr>STUDY OF EXISTING SYSTEM</vt:lpstr>
      <vt:lpstr>FEASIBILITY STUDY TECHNICAL FEASIBILITY STUDY</vt:lpstr>
      <vt:lpstr>OPERATIONAL FEASIBILITY STUDY</vt:lpstr>
      <vt:lpstr>ECONOMICAL FEASIBILITY STUDY</vt:lpstr>
      <vt:lpstr>METHODOLOGY TO BE USED</vt:lpstr>
      <vt:lpstr>USE CASE DIAGRAM</vt:lpstr>
      <vt:lpstr>ENTITY RELATION(ER) DIAGRAM</vt:lpstr>
      <vt:lpstr>SYSTEM FLOW CHART</vt:lpstr>
      <vt:lpstr>CONTEXT DIAGRAM(LEVEL O)</vt:lpstr>
      <vt:lpstr>Project timeline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Propertylords</dc:title>
  <dc:creator>ronix</dc:creator>
  <cp:lastModifiedBy>ronix</cp:lastModifiedBy>
  <cp:revision>37</cp:revision>
  <dcterms:created xsi:type="dcterms:W3CDTF">2024-02-26T11:31:39Z</dcterms:created>
  <dcterms:modified xsi:type="dcterms:W3CDTF">2024-07-01T10:19:29Z</dcterms:modified>
</cp:coreProperties>
</file>