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Concept Cars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Concept cars are visionary, experimental vehicles that showcase the latest advancements in automotive design and technology. These captivating prototypes offer a glimpse into the future, inspiring both the industry and the public with their innovative features and bold aesthetics.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384369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360081"/>
            <a:ext cx="281356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by Suresh Shankar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993338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Role of Concept Cars in the Automotive Industry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318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Inspiration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0123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ignite the imagination of designers, engineers, and the public, sparking new ideas and pushing the boundaries of what's possible in the automotive world.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3188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Testing Ground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48426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These futuristic models serve as a testing ground for innovative technologies, allowing automakers to gauge public interest and assess the feasibility of incorporating new features.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3188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Brand Building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48426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showcase a brand's creativity and vision, elevating their public profile and strengthening their reputation for innovation.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1487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32547" y="2621756"/>
            <a:ext cx="8165306" cy="1074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230"/>
              </a:lnSpc>
              <a:buNone/>
            </a:pPr>
            <a:r>
              <a:rPr lang="en-US" sz="338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Design Process for Concept Cars</a:t>
            </a:r>
            <a:endParaRPr lang="en-US" sz="3384" dirty="0"/>
          </a:p>
        </p:txBody>
      </p:sp>
      <p:sp>
        <p:nvSpPr>
          <p:cNvPr id="6" name="Shape 2"/>
          <p:cNvSpPr/>
          <p:nvPr/>
        </p:nvSpPr>
        <p:spPr>
          <a:xfrm>
            <a:off x="7298055" y="3953708"/>
            <a:ext cx="34290" cy="3802856"/>
          </a:xfrm>
          <a:prstGeom prst="roundRect">
            <a:avLst>
              <a:gd name="adj" fmla="val 225593"/>
            </a:avLst>
          </a:prstGeom>
          <a:solidFill>
            <a:srgbClr val="6D9121"/>
          </a:solidFill>
          <a:ln/>
        </p:spPr>
      </p:sp>
      <p:sp>
        <p:nvSpPr>
          <p:cNvPr id="7" name="Shape 3"/>
          <p:cNvSpPr/>
          <p:nvPr/>
        </p:nvSpPr>
        <p:spPr>
          <a:xfrm>
            <a:off x="6520220" y="4264104"/>
            <a:ext cx="601623" cy="34290"/>
          </a:xfrm>
          <a:prstGeom prst="roundRect">
            <a:avLst>
              <a:gd name="adj" fmla="val 225593"/>
            </a:avLst>
          </a:prstGeom>
          <a:solidFill>
            <a:srgbClr val="6D9121"/>
          </a:solidFill>
          <a:ln/>
        </p:spPr>
      </p:sp>
      <p:sp>
        <p:nvSpPr>
          <p:cNvPr id="8" name="Shape 4"/>
          <p:cNvSpPr/>
          <p:nvPr/>
        </p:nvSpPr>
        <p:spPr>
          <a:xfrm>
            <a:off x="7121843" y="4088011"/>
            <a:ext cx="386715" cy="386715"/>
          </a:xfrm>
          <a:prstGeom prst="roundRect">
            <a:avLst>
              <a:gd name="adj" fmla="val 2000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46977" y="4120158"/>
            <a:ext cx="136446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30" dirty="0"/>
          </a:p>
        </p:txBody>
      </p:sp>
      <p:sp>
        <p:nvSpPr>
          <p:cNvPr id="10" name="Text 6"/>
          <p:cNvSpPr/>
          <p:nvPr/>
        </p:nvSpPr>
        <p:spPr>
          <a:xfrm>
            <a:off x="4221123" y="4125516"/>
            <a:ext cx="2148721" cy="268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15"/>
              </a:lnSpc>
              <a:buNone/>
            </a:pPr>
            <a:r>
              <a:rPr lang="en-US" sz="1692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Ideation</a:t>
            </a:r>
            <a:endParaRPr lang="en-US" sz="1692" dirty="0"/>
          </a:p>
        </p:txBody>
      </p:sp>
      <p:sp>
        <p:nvSpPr>
          <p:cNvPr id="11" name="Text 7"/>
          <p:cNvSpPr/>
          <p:nvPr/>
        </p:nvSpPr>
        <p:spPr>
          <a:xfrm>
            <a:off x="3232547" y="4497229"/>
            <a:ext cx="3137297" cy="1100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166"/>
              </a:lnSpc>
              <a:buNone/>
            </a:pPr>
            <a:r>
              <a:rPr lang="en-US" sz="135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Designers and engineers collaborate to generate bold, visionary concepts, drawing inspiration from emerging trends and technological advancements.</a:t>
            </a:r>
            <a:endParaRPr lang="en-US" sz="1354" dirty="0"/>
          </a:p>
        </p:txBody>
      </p:sp>
      <p:sp>
        <p:nvSpPr>
          <p:cNvPr id="12" name="Shape 8"/>
          <p:cNvSpPr/>
          <p:nvPr/>
        </p:nvSpPr>
        <p:spPr>
          <a:xfrm>
            <a:off x="7508558" y="5123498"/>
            <a:ext cx="601623" cy="34290"/>
          </a:xfrm>
          <a:prstGeom prst="roundRect">
            <a:avLst>
              <a:gd name="adj" fmla="val 225593"/>
            </a:avLst>
          </a:prstGeom>
          <a:solidFill>
            <a:srgbClr val="6D9121"/>
          </a:solidFill>
          <a:ln/>
        </p:spPr>
      </p:sp>
      <p:sp>
        <p:nvSpPr>
          <p:cNvPr id="13" name="Shape 9"/>
          <p:cNvSpPr/>
          <p:nvPr/>
        </p:nvSpPr>
        <p:spPr>
          <a:xfrm>
            <a:off x="7121843" y="4947404"/>
            <a:ext cx="386715" cy="386715"/>
          </a:xfrm>
          <a:prstGeom prst="roundRect">
            <a:avLst>
              <a:gd name="adj" fmla="val 2000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185898" y="4979551"/>
            <a:ext cx="258604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030" dirty="0"/>
          </a:p>
        </p:txBody>
      </p:sp>
      <p:sp>
        <p:nvSpPr>
          <p:cNvPr id="15" name="Text 11"/>
          <p:cNvSpPr/>
          <p:nvPr/>
        </p:nvSpPr>
        <p:spPr>
          <a:xfrm>
            <a:off x="8260556" y="4984909"/>
            <a:ext cx="2148721" cy="268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15"/>
              </a:lnSpc>
              <a:buNone/>
            </a:pPr>
            <a:r>
              <a:rPr lang="en-US" sz="1692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Sketching</a:t>
            </a:r>
            <a:endParaRPr lang="en-US" sz="1692" dirty="0"/>
          </a:p>
        </p:txBody>
      </p:sp>
      <p:sp>
        <p:nvSpPr>
          <p:cNvPr id="16" name="Text 12"/>
          <p:cNvSpPr/>
          <p:nvPr/>
        </p:nvSpPr>
        <p:spPr>
          <a:xfrm>
            <a:off x="8260556" y="5356622"/>
            <a:ext cx="3137297" cy="1100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66"/>
              </a:lnSpc>
              <a:buNone/>
            </a:pPr>
            <a:r>
              <a:rPr lang="en-US" sz="135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Talented designers transform initial ideas into detailed sketches, refining the concept's form, proportions, and visual appeal.</a:t>
            </a:r>
            <a:endParaRPr lang="en-US" sz="1354" dirty="0"/>
          </a:p>
        </p:txBody>
      </p:sp>
      <p:sp>
        <p:nvSpPr>
          <p:cNvPr id="17" name="Shape 13"/>
          <p:cNvSpPr/>
          <p:nvPr/>
        </p:nvSpPr>
        <p:spPr>
          <a:xfrm>
            <a:off x="6520220" y="6251377"/>
            <a:ext cx="601623" cy="34290"/>
          </a:xfrm>
          <a:prstGeom prst="roundRect">
            <a:avLst>
              <a:gd name="adj" fmla="val 225593"/>
            </a:avLst>
          </a:prstGeom>
          <a:solidFill>
            <a:srgbClr val="6D9121"/>
          </a:solidFill>
          <a:ln/>
        </p:spPr>
      </p:sp>
      <p:sp>
        <p:nvSpPr>
          <p:cNvPr id="18" name="Shape 14"/>
          <p:cNvSpPr/>
          <p:nvPr/>
        </p:nvSpPr>
        <p:spPr>
          <a:xfrm>
            <a:off x="7121843" y="6075283"/>
            <a:ext cx="386715" cy="386715"/>
          </a:xfrm>
          <a:prstGeom prst="roundRect">
            <a:avLst>
              <a:gd name="adj" fmla="val 2000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179112" y="6107430"/>
            <a:ext cx="272058" cy="322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38"/>
              </a:lnSpc>
              <a:buNone/>
            </a:pPr>
            <a:r>
              <a:rPr lang="en-US" sz="20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30" dirty="0"/>
          </a:p>
        </p:txBody>
      </p:sp>
      <p:sp>
        <p:nvSpPr>
          <p:cNvPr id="20" name="Text 16"/>
          <p:cNvSpPr/>
          <p:nvPr/>
        </p:nvSpPr>
        <p:spPr>
          <a:xfrm>
            <a:off x="4221123" y="6112788"/>
            <a:ext cx="2148721" cy="2686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115"/>
              </a:lnSpc>
              <a:buNone/>
            </a:pPr>
            <a:r>
              <a:rPr lang="en-US" sz="1692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Prototyping</a:t>
            </a:r>
            <a:endParaRPr lang="en-US" sz="1692" dirty="0"/>
          </a:p>
        </p:txBody>
      </p:sp>
      <p:sp>
        <p:nvSpPr>
          <p:cNvPr id="21" name="Text 17"/>
          <p:cNvSpPr/>
          <p:nvPr/>
        </p:nvSpPr>
        <p:spPr>
          <a:xfrm>
            <a:off x="3232547" y="6484501"/>
            <a:ext cx="3137297" cy="1100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166"/>
              </a:lnSpc>
              <a:buNone/>
            </a:pPr>
            <a:r>
              <a:rPr lang="en-US" sz="135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concept car takes shape as a physical model, allowing for further refinement, testing, and validation of the design.</a:t>
            </a:r>
            <a:endParaRPr lang="en-US" sz="1354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67163" y="607576"/>
            <a:ext cx="10496074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Innovative Features of Concept Cars</a:t>
            </a:r>
            <a:endParaRPr lang="en-US" sz="4350" dirty="0"/>
          </a:p>
        </p:txBody>
      </p:sp>
      <p:sp>
        <p:nvSpPr>
          <p:cNvPr id="5" name="Shape 2"/>
          <p:cNvSpPr/>
          <p:nvPr/>
        </p:nvSpPr>
        <p:spPr>
          <a:xfrm>
            <a:off x="2067163" y="260306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8017" y="2644378"/>
            <a:ext cx="175379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10" dirty="0"/>
          </a:p>
        </p:txBody>
      </p:sp>
      <p:sp>
        <p:nvSpPr>
          <p:cNvPr id="7" name="Text 4"/>
          <p:cNvSpPr/>
          <p:nvPr/>
        </p:nvSpPr>
        <p:spPr>
          <a:xfrm>
            <a:off x="2785110" y="2679025"/>
            <a:ext cx="4419719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Autonomous Driving</a:t>
            </a:r>
            <a:endParaRPr lang="en-US" sz="2175" dirty="0"/>
          </a:p>
        </p:txBody>
      </p:sp>
      <p:sp>
        <p:nvSpPr>
          <p:cNvPr id="8" name="Text 5"/>
          <p:cNvSpPr/>
          <p:nvPr/>
        </p:nvSpPr>
        <p:spPr>
          <a:xfrm>
            <a:off x="2785110" y="3502104"/>
            <a:ext cx="4419719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often showcase the latest advancements in self-driving technology, exploring the possibilities of a future where vehicles can navigate autonomously.</a:t>
            </a:r>
            <a:endParaRPr lang="en-US" sz="1740" dirty="0"/>
          </a:p>
        </p:txBody>
      </p:sp>
      <p:sp>
        <p:nvSpPr>
          <p:cNvPr id="9" name="Shape 6"/>
          <p:cNvSpPr/>
          <p:nvPr/>
        </p:nvSpPr>
        <p:spPr>
          <a:xfrm>
            <a:off x="7425690" y="260306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07962" y="2644378"/>
            <a:ext cx="332423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10" dirty="0"/>
          </a:p>
        </p:txBody>
      </p:sp>
      <p:sp>
        <p:nvSpPr>
          <p:cNvPr id="11" name="Text 8"/>
          <p:cNvSpPr/>
          <p:nvPr/>
        </p:nvSpPr>
        <p:spPr>
          <a:xfrm>
            <a:off x="8143637" y="2679025"/>
            <a:ext cx="4419719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Alternative Powertrains</a:t>
            </a:r>
            <a:endParaRPr lang="en-US" sz="2175" dirty="0"/>
          </a:p>
        </p:txBody>
      </p:sp>
      <p:sp>
        <p:nvSpPr>
          <p:cNvPr id="12" name="Text 9"/>
          <p:cNvSpPr/>
          <p:nvPr/>
        </p:nvSpPr>
        <p:spPr>
          <a:xfrm>
            <a:off x="8143637" y="3502104"/>
            <a:ext cx="4419719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lead the way in exploring alternative energy sources, such as electric, hybrid, and hydrogen-powered systems, paving the way for more sustainable mobility.</a:t>
            </a:r>
            <a:endParaRPr lang="en-US" sz="1740" dirty="0"/>
          </a:p>
        </p:txBody>
      </p:sp>
      <p:sp>
        <p:nvSpPr>
          <p:cNvPr id="13" name="Shape 10"/>
          <p:cNvSpPr/>
          <p:nvPr/>
        </p:nvSpPr>
        <p:spPr>
          <a:xfrm>
            <a:off x="2067163" y="530947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40863" y="5350788"/>
            <a:ext cx="349687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10" dirty="0"/>
          </a:p>
        </p:txBody>
      </p:sp>
      <p:sp>
        <p:nvSpPr>
          <p:cNvPr id="15" name="Text 12"/>
          <p:cNvSpPr/>
          <p:nvPr/>
        </p:nvSpPr>
        <p:spPr>
          <a:xfrm>
            <a:off x="2785110" y="5385435"/>
            <a:ext cx="4419719" cy="69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Advanced Materials</a:t>
            </a:r>
            <a:endParaRPr lang="en-US" sz="2175" dirty="0"/>
          </a:p>
        </p:txBody>
      </p:sp>
      <p:sp>
        <p:nvSpPr>
          <p:cNvPr id="16" name="Text 13"/>
          <p:cNvSpPr/>
          <p:nvPr/>
        </p:nvSpPr>
        <p:spPr>
          <a:xfrm>
            <a:off x="2785110" y="6208514"/>
            <a:ext cx="4419719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incorporate innovative materials, such as lightweight composites and advanced alloys, to enhance performance, efficiency, and safety.</a:t>
            </a:r>
            <a:endParaRPr lang="en-US" sz="1740" dirty="0"/>
          </a:p>
        </p:txBody>
      </p:sp>
      <p:sp>
        <p:nvSpPr>
          <p:cNvPr id="17" name="Shape 14"/>
          <p:cNvSpPr/>
          <p:nvPr/>
        </p:nvSpPr>
        <p:spPr>
          <a:xfrm>
            <a:off x="7425690" y="5309473"/>
            <a:ext cx="497086" cy="497086"/>
          </a:xfrm>
          <a:prstGeom prst="roundRect">
            <a:avLst>
              <a:gd name="adj" fmla="val 2000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492960" y="5350788"/>
            <a:ext cx="362545" cy="4143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62"/>
              </a:lnSpc>
              <a:buNone/>
            </a:pPr>
            <a:r>
              <a:rPr lang="en-US" sz="261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10" dirty="0"/>
          </a:p>
        </p:txBody>
      </p:sp>
      <p:sp>
        <p:nvSpPr>
          <p:cNvPr id="19" name="Text 16"/>
          <p:cNvSpPr/>
          <p:nvPr/>
        </p:nvSpPr>
        <p:spPr>
          <a:xfrm>
            <a:off x="8143637" y="5385435"/>
            <a:ext cx="365736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Futuristic Design</a:t>
            </a:r>
            <a:endParaRPr lang="en-US" sz="2175" dirty="0"/>
          </a:p>
        </p:txBody>
      </p:sp>
      <p:sp>
        <p:nvSpPr>
          <p:cNvPr id="20" name="Text 17"/>
          <p:cNvSpPr/>
          <p:nvPr/>
        </p:nvSpPr>
        <p:spPr>
          <a:xfrm>
            <a:off x="8143637" y="5863233"/>
            <a:ext cx="4419719" cy="1413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84"/>
              </a:lnSpc>
              <a:buNone/>
            </a:pPr>
            <a:r>
              <a:rPr lang="en-US" sz="174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showcase bold, imaginative design, redefining the aesthetics of vehicles and pushing the boundaries of what's considered possible.</a:t>
            </a:r>
            <a:endParaRPr lang="en-US" sz="174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20052" y="578287"/>
            <a:ext cx="9990177" cy="1314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75"/>
              </a:lnSpc>
              <a:buNone/>
            </a:pPr>
            <a:r>
              <a:rPr lang="en-US" sz="414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Sustainability and Concept Cars</a:t>
            </a:r>
            <a:endParaRPr lang="en-US" sz="4140" dirty="0"/>
          </a:p>
        </p:txBody>
      </p:sp>
      <p:sp>
        <p:nvSpPr>
          <p:cNvPr id="5" name="Shape 2"/>
          <p:cNvSpPr/>
          <p:nvPr/>
        </p:nvSpPr>
        <p:spPr>
          <a:xfrm>
            <a:off x="2320052" y="2313265"/>
            <a:ext cx="4890016" cy="2564487"/>
          </a:xfrm>
          <a:prstGeom prst="roundRect">
            <a:avLst>
              <a:gd name="adj" fmla="val 369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37936" y="2531150"/>
            <a:ext cx="4454247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Eco-Friendly Powertrains</a:t>
            </a:r>
            <a:endParaRPr lang="en-US" sz="2070" dirty="0"/>
          </a:p>
        </p:txBody>
      </p:sp>
      <p:sp>
        <p:nvSpPr>
          <p:cNvPr id="7" name="Text 4"/>
          <p:cNvSpPr/>
          <p:nvPr/>
        </p:nvSpPr>
        <p:spPr>
          <a:xfrm>
            <a:off x="2537936" y="3314462"/>
            <a:ext cx="4454247" cy="1009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often feature innovative electric or hybrid powertrains, showcasing the potential for more sustainable transportation solutions.</a:t>
            </a:r>
            <a:endParaRPr lang="en-US" sz="1656" dirty="0"/>
          </a:p>
        </p:txBody>
      </p:sp>
      <p:sp>
        <p:nvSpPr>
          <p:cNvPr id="8" name="Shape 5"/>
          <p:cNvSpPr/>
          <p:nvPr/>
        </p:nvSpPr>
        <p:spPr>
          <a:xfrm>
            <a:off x="7420332" y="2313265"/>
            <a:ext cx="4890016" cy="2564487"/>
          </a:xfrm>
          <a:prstGeom prst="roundRect">
            <a:avLst>
              <a:gd name="adj" fmla="val 369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38217" y="2531150"/>
            <a:ext cx="4454247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Sustainable Materials</a:t>
            </a:r>
            <a:endParaRPr lang="en-US" sz="2070" dirty="0"/>
          </a:p>
        </p:txBody>
      </p:sp>
      <p:sp>
        <p:nvSpPr>
          <p:cNvPr id="10" name="Text 7"/>
          <p:cNvSpPr/>
          <p:nvPr/>
        </p:nvSpPr>
        <p:spPr>
          <a:xfrm>
            <a:off x="7638217" y="3314462"/>
            <a:ext cx="4454247" cy="1345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explore the use of recycled, recyclable, and environmentally-friendly materials, paving the way for more sustainable automotive manufacturing.</a:t>
            </a:r>
            <a:endParaRPr lang="en-US" sz="1656" dirty="0"/>
          </a:p>
        </p:txBody>
      </p:sp>
      <p:sp>
        <p:nvSpPr>
          <p:cNvPr id="11" name="Shape 8"/>
          <p:cNvSpPr/>
          <p:nvPr/>
        </p:nvSpPr>
        <p:spPr>
          <a:xfrm>
            <a:off x="2320052" y="5088017"/>
            <a:ext cx="4890016" cy="2564487"/>
          </a:xfrm>
          <a:prstGeom prst="roundRect">
            <a:avLst>
              <a:gd name="adj" fmla="val 369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37936" y="5305901"/>
            <a:ext cx="4454247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Energy-Efficient Design</a:t>
            </a:r>
            <a:endParaRPr lang="en-US" sz="2070" dirty="0"/>
          </a:p>
        </p:txBody>
      </p:sp>
      <p:sp>
        <p:nvSpPr>
          <p:cNvPr id="13" name="Text 10"/>
          <p:cNvSpPr/>
          <p:nvPr/>
        </p:nvSpPr>
        <p:spPr>
          <a:xfrm>
            <a:off x="2537936" y="6089213"/>
            <a:ext cx="4454247" cy="1009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Aerodynamic and lightweight designs in concept cars aim to improve efficiency and reduce the environmental impact of vehicles.</a:t>
            </a:r>
            <a:endParaRPr lang="en-US" sz="1656" dirty="0"/>
          </a:p>
        </p:txBody>
      </p:sp>
      <p:sp>
        <p:nvSpPr>
          <p:cNvPr id="14" name="Shape 11"/>
          <p:cNvSpPr/>
          <p:nvPr/>
        </p:nvSpPr>
        <p:spPr>
          <a:xfrm>
            <a:off x="7420332" y="5088017"/>
            <a:ext cx="4890016" cy="2564487"/>
          </a:xfrm>
          <a:prstGeom prst="roundRect">
            <a:avLst>
              <a:gd name="adj" fmla="val 3691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38217" y="5305901"/>
            <a:ext cx="4454247" cy="6572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Closed-Loop Lifecycle</a:t>
            </a:r>
            <a:endParaRPr lang="en-US" sz="2070" dirty="0"/>
          </a:p>
        </p:txBody>
      </p:sp>
      <p:sp>
        <p:nvSpPr>
          <p:cNvPr id="16" name="Text 13"/>
          <p:cNvSpPr/>
          <p:nvPr/>
        </p:nvSpPr>
        <p:spPr>
          <a:xfrm>
            <a:off x="7638217" y="6089213"/>
            <a:ext cx="4454247" cy="1345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6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may incorporate innovative approaches to the entire vehicle lifecycle, from production to end-of-life, with the goal of minimizing waste and environmental harm.</a:t>
            </a:r>
            <a:endParaRPr lang="en-US" sz="1656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221944" y="590550"/>
            <a:ext cx="10186511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277"/>
              </a:lnSpc>
              <a:buNone/>
            </a:pPr>
            <a:r>
              <a:rPr lang="en-US" sz="422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Future of Concept Car Design</a:t>
            </a:r>
            <a:endParaRPr lang="en-US" sz="4222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44" y="2359581"/>
            <a:ext cx="2546628" cy="8577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436376" y="3538895"/>
            <a:ext cx="2117765" cy="669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211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Electrification</a:t>
            </a:r>
            <a:endParaRPr lang="en-US" sz="2111" dirty="0"/>
          </a:p>
        </p:txBody>
      </p:sp>
      <p:sp>
        <p:nvSpPr>
          <p:cNvPr id="7" name="Text 3"/>
          <p:cNvSpPr/>
          <p:nvPr/>
        </p:nvSpPr>
        <p:spPr>
          <a:xfrm>
            <a:off x="2436376" y="4337328"/>
            <a:ext cx="2117765" cy="27441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02"/>
              </a:lnSpc>
              <a:buNone/>
            </a:pPr>
            <a:r>
              <a:rPr lang="en-US" sz="168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will continue to push the boundaries of electric powertrain technology, working towards a future of zero-emission mobility.</a:t>
            </a:r>
            <a:endParaRPr lang="en-US" sz="1689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72" y="2359581"/>
            <a:ext cx="2546628" cy="85772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83004" y="3538895"/>
            <a:ext cx="2117765" cy="669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211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Autonomy</a:t>
            </a:r>
            <a:endParaRPr lang="en-US" sz="2111" dirty="0"/>
          </a:p>
        </p:txBody>
      </p:sp>
      <p:sp>
        <p:nvSpPr>
          <p:cNvPr id="10" name="Text 5"/>
          <p:cNvSpPr/>
          <p:nvPr/>
        </p:nvSpPr>
        <p:spPr>
          <a:xfrm>
            <a:off x="4983004" y="4337328"/>
            <a:ext cx="2117765" cy="3087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02"/>
              </a:lnSpc>
              <a:buNone/>
            </a:pPr>
            <a:r>
              <a:rPr lang="en-US" sz="168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Self-driving capabilities will become increasingly advanced, transforming the driving experience and reshaping the way we think about transportation.</a:t>
            </a:r>
            <a:endParaRPr lang="en-US" sz="1689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359581"/>
            <a:ext cx="2546628" cy="85772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29632" y="3538895"/>
            <a:ext cx="2117765" cy="669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211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Personalization</a:t>
            </a:r>
            <a:endParaRPr lang="en-US" sz="2111" dirty="0"/>
          </a:p>
        </p:txBody>
      </p:sp>
      <p:sp>
        <p:nvSpPr>
          <p:cNvPr id="13" name="Text 7"/>
          <p:cNvSpPr/>
          <p:nvPr/>
        </p:nvSpPr>
        <p:spPr>
          <a:xfrm>
            <a:off x="7529632" y="4337328"/>
            <a:ext cx="2117765" cy="27441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02"/>
              </a:lnSpc>
              <a:buNone/>
            </a:pPr>
            <a:r>
              <a:rPr lang="en-US" sz="168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will explore new ways to customize the vehicle experience, allowing for a more personalized and connected driving environment.</a:t>
            </a:r>
            <a:endParaRPr lang="en-US" sz="1689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828" y="2359581"/>
            <a:ext cx="2546628" cy="85772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76259" y="3538895"/>
            <a:ext cx="2117765" cy="669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38"/>
              </a:lnSpc>
              <a:buNone/>
            </a:pPr>
            <a:r>
              <a:rPr lang="en-US" sz="211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Sustainability</a:t>
            </a:r>
            <a:endParaRPr lang="en-US" sz="2111" dirty="0"/>
          </a:p>
        </p:txBody>
      </p:sp>
      <p:sp>
        <p:nvSpPr>
          <p:cNvPr id="16" name="Text 9"/>
          <p:cNvSpPr/>
          <p:nvPr/>
        </p:nvSpPr>
        <p:spPr>
          <a:xfrm>
            <a:off x="10076259" y="4337328"/>
            <a:ext cx="2117765" cy="27441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02"/>
              </a:lnSpc>
              <a:buNone/>
            </a:pPr>
            <a:r>
              <a:rPr lang="en-US" sz="168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Eco-friendly materials, energy-efficient designs, and closed-loop lifecycle approaches will be integral to the future of concept car development.</a:t>
            </a:r>
            <a:endParaRPr lang="en-US" sz="1689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8045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 in Bringing Concept Cars to Life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637592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415189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Budget Constraints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589978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Bringing concept cars to production can be limited by the high costs associated with research, development, and tooling.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81" y="2637592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415189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Regulatory Hurdles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242792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may push the boundaries of existing regulations, requiring careful navigation to ensure compliance and feasibility.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637592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415189"/>
            <a:ext cx="238863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Technological Limitations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937165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cutting-edge features of concept cars may be hindered by current technological limitations, necessitating further advancements.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656" y="2637592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415189"/>
            <a:ext cx="238875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Public Acceptance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589978"/>
            <a:ext cx="23887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with radical designs or unfamiliar technologies may face challenges in gaining widespread public acceptance and adoption.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4353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748320" y="528757"/>
            <a:ext cx="9133642" cy="1802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731"/>
              </a:lnSpc>
              <a:buNone/>
            </a:pPr>
            <a:r>
              <a:rPr lang="en-US" sz="3785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Conclusion: The Impact of Concept Cars on the Automotive Landscape</a:t>
            </a:r>
            <a:endParaRPr lang="en-US" sz="3785" dirty="0"/>
          </a:p>
        </p:txBody>
      </p:sp>
      <p:sp>
        <p:nvSpPr>
          <p:cNvPr id="5" name="Shape 2"/>
          <p:cNvSpPr/>
          <p:nvPr/>
        </p:nvSpPr>
        <p:spPr>
          <a:xfrm>
            <a:off x="2748320" y="2716054"/>
            <a:ext cx="9133642" cy="4998720"/>
          </a:xfrm>
          <a:prstGeom prst="roundRect">
            <a:avLst>
              <a:gd name="adj" fmla="val 173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755940" y="2723674"/>
            <a:ext cx="9118402" cy="11689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948345" y="2846665"/>
            <a:ext cx="4170759" cy="307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Inspiration</a:t>
            </a:r>
            <a:endParaRPr lang="en-US" sz="1514" dirty="0"/>
          </a:p>
        </p:txBody>
      </p:sp>
      <p:sp>
        <p:nvSpPr>
          <p:cNvPr id="8" name="Text 5"/>
          <p:cNvSpPr/>
          <p:nvPr/>
        </p:nvSpPr>
        <p:spPr>
          <a:xfrm>
            <a:off x="7511296" y="2846665"/>
            <a:ext cx="4170759" cy="92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ignite the imaginations of designers, engineers, and the public, leading to advancements in the industry.</a:t>
            </a:r>
            <a:endParaRPr lang="en-US" sz="1514" dirty="0"/>
          </a:p>
        </p:txBody>
      </p:sp>
      <p:sp>
        <p:nvSpPr>
          <p:cNvPr id="9" name="Shape 6"/>
          <p:cNvSpPr/>
          <p:nvPr/>
        </p:nvSpPr>
        <p:spPr>
          <a:xfrm>
            <a:off x="2755940" y="3892629"/>
            <a:ext cx="9118402" cy="11689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948345" y="4015621"/>
            <a:ext cx="4170759" cy="307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Innovation</a:t>
            </a:r>
            <a:endParaRPr lang="en-US" sz="1514" dirty="0"/>
          </a:p>
        </p:txBody>
      </p:sp>
      <p:sp>
        <p:nvSpPr>
          <p:cNvPr id="11" name="Text 8"/>
          <p:cNvSpPr/>
          <p:nvPr/>
        </p:nvSpPr>
        <p:spPr>
          <a:xfrm>
            <a:off x="7511296" y="4015621"/>
            <a:ext cx="4170759" cy="92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These visionary prototypes showcase cutting-edge technologies and design elements that pave the way for future production vehicles.</a:t>
            </a:r>
            <a:endParaRPr lang="en-US" sz="1514" dirty="0"/>
          </a:p>
        </p:txBody>
      </p:sp>
      <p:sp>
        <p:nvSpPr>
          <p:cNvPr id="12" name="Shape 9"/>
          <p:cNvSpPr/>
          <p:nvPr/>
        </p:nvSpPr>
        <p:spPr>
          <a:xfrm>
            <a:off x="2755940" y="5061585"/>
            <a:ext cx="9118402" cy="11689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948345" y="5184577"/>
            <a:ext cx="4170759" cy="307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Sustainability</a:t>
            </a:r>
            <a:endParaRPr lang="en-US" sz="1514" dirty="0"/>
          </a:p>
        </p:txBody>
      </p:sp>
      <p:sp>
        <p:nvSpPr>
          <p:cNvPr id="14" name="Text 11"/>
          <p:cNvSpPr/>
          <p:nvPr/>
        </p:nvSpPr>
        <p:spPr>
          <a:xfrm>
            <a:off x="7511296" y="5184577"/>
            <a:ext cx="4170759" cy="9229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demonstrate the potential for more eco-friendly and sustainable mobility solutions, driving the industry towards a greener future.</a:t>
            </a:r>
            <a:endParaRPr lang="en-US" sz="1514" dirty="0"/>
          </a:p>
        </p:txBody>
      </p:sp>
      <p:sp>
        <p:nvSpPr>
          <p:cNvPr id="15" name="Shape 12"/>
          <p:cNvSpPr/>
          <p:nvPr/>
        </p:nvSpPr>
        <p:spPr>
          <a:xfrm>
            <a:off x="2755940" y="6230541"/>
            <a:ext cx="9118402" cy="1476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948345" y="6353532"/>
            <a:ext cx="4170759" cy="307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Public Engagement</a:t>
            </a:r>
            <a:endParaRPr lang="en-US" sz="1514" dirty="0"/>
          </a:p>
        </p:txBody>
      </p:sp>
      <p:sp>
        <p:nvSpPr>
          <p:cNvPr id="17" name="Text 14"/>
          <p:cNvSpPr/>
          <p:nvPr/>
        </p:nvSpPr>
        <p:spPr>
          <a:xfrm>
            <a:off x="7511296" y="6353532"/>
            <a:ext cx="4170759" cy="12306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51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Concept cars captivate the public, generating excitement and anticipation for the future of transportation, ultimately shaping consumer demand.</a:t>
            </a:r>
            <a:endParaRPr lang="en-US" sz="151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2024-04-29T12:57:17Z</dcterms:created>
  <dcterms:modified xsi:type="dcterms:W3CDTF">2024-04-29T12:57:17Z</dcterms:modified>
</cp:coreProperties>
</file>