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429" r:id="rId16"/>
    <p:sldId id="430" r:id="rId17"/>
    <p:sldId id="431" r:id="rId18"/>
    <p:sldId id="297" r:id="rId19"/>
    <p:sldId id="432" r:id="rId20"/>
    <p:sldId id="407" r:id="rId21"/>
    <p:sldId id="387" r:id="rId22"/>
    <p:sldId id="383" r:id="rId23"/>
    <p:sldId id="428"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tha\Desktop\Projects\major\code\dataset\Result%20of%20cocomo8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132824387896152"/>
          <c:y val="4.1338177496252078E-2"/>
          <c:w val="0.84589129483814518"/>
          <c:h val="0.72088764946048411"/>
        </c:manualLayout>
      </c:layout>
      <c:scatterChart>
        <c:scatterStyle val="lineMarker"/>
        <c:varyColors val="0"/>
        <c:ser>
          <c:idx val="0"/>
          <c:order val="0"/>
          <c:tx>
            <c:strRef>
              <c:f>Sheet1!$K$1</c:f>
              <c:strCache>
                <c:ptCount val="1"/>
                <c:pt idx="0">
                  <c:v>Minimal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Sheet1!$K$2:$K$15</c:f>
              <c:numCache>
                <c:formatCode>General</c:formatCode>
                <c:ptCount val="14"/>
                <c:pt idx="0">
                  <c:v>0.11691699999999999</c:v>
                </c:pt>
                <c:pt idx="1">
                  <c:v>0.11692</c:v>
                </c:pt>
                <c:pt idx="2">
                  <c:v>0.11692</c:v>
                </c:pt>
                <c:pt idx="3">
                  <c:v>0.11737</c:v>
                </c:pt>
                <c:pt idx="4">
                  <c:v>0.116919</c:v>
                </c:pt>
                <c:pt idx="5">
                  <c:v>0.11692</c:v>
                </c:pt>
                <c:pt idx="6">
                  <c:v>0.1169</c:v>
                </c:pt>
                <c:pt idx="7">
                  <c:v>0.11695</c:v>
                </c:pt>
                <c:pt idx="8">
                  <c:v>0.11704000000000001</c:v>
                </c:pt>
                <c:pt idx="9">
                  <c:v>0.11709</c:v>
                </c:pt>
                <c:pt idx="10">
                  <c:v>0.11712</c:v>
                </c:pt>
                <c:pt idx="11">
                  <c:v>0.11692</c:v>
                </c:pt>
                <c:pt idx="12">
                  <c:v>0.11691</c:v>
                </c:pt>
                <c:pt idx="13">
                  <c:v>0.11691799999999999</c:v>
                </c:pt>
              </c:numCache>
            </c:numRef>
          </c:yVal>
          <c:smooth val="0"/>
          <c:extLst>
            <c:ext xmlns:c16="http://schemas.microsoft.com/office/drawing/2014/chart" uri="{C3380CC4-5D6E-409C-BE32-E72D297353CC}">
              <c16:uniqueId val="{00000000-3C88-47A6-8965-5E0D84C81F17}"/>
            </c:ext>
          </c:extLst>
        </c:ser>
        <c:dLbls>
          <c:showLegendKey val="0"/>
          <c:showVal val="0"/>
          <c:showCatName val="0"/>
          <c:showSerName val="0"/>
          <c:showPercent val="0"/>
          <c:showBubbleSize val="0"/>
        </c:dLbls>
        <c:axId val="861751471"/>
        <c:axId val="861749071"/>
      </c:scatterChart>
      <c:valAx>
        <c:axId val="86175147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749071"/>
        <c:crosses val="autoZero"/>
        <c:crossBetween val="midCat"/>
      </c:valAx>
      <c:valAx>
        <c:axId val="86174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7514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954107"/>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rPr>
              <a:t>Optimizing Software Effort Estimation Models Using Enhancement of Firefly Algorithm</a:t>
            </a:r>
          </a:p>
        </p:txBody>
      </p:sp>
      <p:sp>
        <p:nvSpPr>
          <p:cNvPr id="3" name="TextBox 2"/>
          <p:cNvSpPr txBox="1"/>
          <p:nvPr/>
        </p:nvSpPr>
        <p:spPr>
          <a:xfrm>
            <a:off x="5181600" y="3184543"/>
            <a:ext cx="5638800" cy="1631216"/>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b="1" dirty="0">
                <a:solidFill>
                  <a:schemeClr val="tx2">
                    <a:lumMod val="75000"/>
                  </a:schemeClr>
                </a:solidFill>
              </a:rPr>
              <a:t>B. Prabhanjali - 21H55A0502</a:t>
            </a:r>
          </a:p>
          <a:p>
            <a:r>
              <a:rPr lang="en-US" sz="2000" b="1" dirty="0">
                <a:solidFill>
                  <a:schemeClr val="tx2">
                    <a:lumMod val="75000"/>
                  </a:schemeClr>
                </a:solidFill>
              </a:rPr>
              <a:t>G. Kavya          - 21H55A0506</a:t>
            </a:r>
          </a:p>
          <a:p>
            <a:r>
              <a:rPr lang="en-US" sz="2000" b="1" dirty="0">
                <a:solidFill>
                  <a:schemeClr val="tx2">
                    <a:lumMod val="75000"/>
                  </a:schemeClr>
                </a:solidFill>
              </a:rPr>
              <a:t>K. Suresh         - 21H55A0511</a:t>
            </a:r>
          </a:p>
          <a:p>
            <a:endParaRPr lang="en-US" sz="2000" b="1" dirty="0">
              <a:solidFill>
                <a:schemeClr val="tx2">
                  <a:lumMod val="75000"/>
                </a:schemeClr>
              </a:solidFill>
            </a:endParaRPr>
          </a:p>
        </p:txBody>
      </p:sp>
      <p:sp>
        <p:nvSpPr>
          <p:cNvPr id="4" name="TextBox 3"/>
          <p:cNvSpPr txBox="1"/>
          <p:nvPr/>
        </p:nvSpPr>
        <p:spPr>
          <a:xfrm>
            <a:off x="228600" y="4876800"/>
            <a:ext cx="5181600" cy="160043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sz="2000" b="1" dirty="0"/>
              <a:t>Dr. V. Venkataiah </a:t>
            </a:r>
          </a:p>
          <a:p>
            <a:r>
              <a:rPr lang="en-US" sz="1200" b="1" dirty="0"/>
              <a:t>Associate Professor &amp; </a:t>
            </a:r>
          </a:p>
          <a:p>
            <a:r>
              <a:rPr lang="en-US" sz="1200" b="1" dirty="0"/>
              <a:t>Additional Controller of Examination</a:t>
            </a:r>
          </a:p>
          <a:p>
            <a:r>
              <a:rPr lang="en-US" sz="1200" b="1" dirty="0"/>
              <a:t>Dept. of CSE</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3980832B-D3E9-3ECC-10A1-BFA77225A748}"/>
              </a:ext>
            </a:extLst>
          </p:cNvPr>
          <p:cNvSpPr txBox="1"/>
          <p:nvPr/>
        </p:nvSpPr>
        <p:spPr>
          <a:xfrm>
            <a:off x="762000" y="1204341"/>
            <a:ext cx="8001000" cy="12890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Enhancing COCOMO-based Models Using Firefly Algorithm</a:t>
            </a:r>
          </a:p>
          <a:p>
            <a:pPr marL="285750" indent="-285750" algn="just">
              <a:lnSpc>
                <a:spcPct val="150000"/>
              </a:lnSpc>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Improving Accuracy, Reducing Risks, and Enhancing Project Success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0265C887-F2ED-E893-9714-46E9DD69E8B7}"/>
              </a:ext>
            </a:extLst>
          </p:cNvPr>
          <p:cNvSpPr txBox="1"/>
          <p:nvPr/>
        </p:nvSpPr>
        <p:spPr>
          <a:xfrm>
            <a:off x="560109" y="1524000"/>
            <a:ext cx="8304960"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problem of optimized software effort estimation involves accurately predicting the resources, time, and cost required for the successful completion of a software development project. This is crucial for project planning, resource allocation, and meeting stakeholder expectations. The objective is to create a model or system that can provide reliable estimates with minimal errors and resource waste.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487052" y="349326"/>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0" name="Picture 19">
            <a:extLst>
              <a:ext uri="{FF2B5EF4-FFF2-40B4-BE49-F238E27FC236}">
                <a16:creationId xmlns:a16="http://schemas.microsoft.com/office/drawing/2014/main" id="{F4CE0CFA-0CAA-997E-1654-6D518B5649F5}"/>
              </a:ext>
            </a:extLst>
          </p:cNvPr>
          <p:cNvPicPr>
            <a:picLocks noChangeAspect="1"/>
          </p:cNvPicPr>
          <p:nvPr/>
        </p:nvPicPr>
        <p:blipFill>
          <a:blip r:embed="rId2"/>
          <a:stretch>
            <a:fillRect/>
          </a:stretch>
        </p:blipFill>
        <p:spPr>
          <a:xfrm>
            <a:off x="1130509" y="1405880"/>
            <a:ext cx="6882981" cy="51027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99228F9-CA35-6E6C-11D7-5B79DD9FE13D}"/>
              </a:ext>
            </a:extLst>
          </p:cNvPr>
          <p:cNvSpPr>
            <a:spLocks noGrp="1"/>
          </p:cNvSpPr>
          <p:nvPr>
            <p:ph type="title"/>
          </p:nvPr>
        </p:nvSpPr>
        <p:spPr>
          <a:xfrm>
            <a:off x="457200" y="228600"/>
            <a:ext cx="7771680" cy="3810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  Working   </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2" name="Text Placeholder 2">
            <a:extLst>
              <a:ext uri="{FF2B5EF4-FFF2-40B4-BE49-F238E27FC236}">
                <a16:creationId xmlns:a16="http://schemas.microsoft.com/office/drawing/2014/main" id="{703166CB-1953-5389-5A50-A466B1287DC9}"/>
              </a:ext>
            </a:extLst>
          </p:cNvPr>
          <p:cNvSpPr txBox="1">
            <a:spLocks/>
          </p:cNvSpPr>
          <p:nvPr/>
        </p:nvSpPr>
        <p:spPr>
          <a:xfrm>
            <a:off x="457200" y="990000"/>
            <a:ext cx="8213760" cy="5411400"/>
          </a:xfrm>
          <a:prstGeom prst="rect">
            <a:avLst/>
          </a:prstGeom>
        </p:spPr>
        <p:txBody>
          <a:bodyPr wrap="none" lIns="0" tIns="0" rIns="0" bIns="0" anchor="ctr"/>
          <a:lstStyle/>
          <a:p>
            <a:r>
              <a:rPr lang="en-US" u="sng" kern="0">
                <a:solidFill>
                  <a:sysClr val="windowText" lastClr="000000"/>
                </a:solidFill>
                <a:latin typeface="Times New Roman" panose="02020603050405020304" pitchFamily="18" charset="0"/>
                <a:cs typeface="Times New Roman" panose="02020603050405020304" pitchFamily="18" charset="0"/>
              </a:rPr>
              <a:t>Data set </a:t>
            </a:r>
            <a:r>
              <a:rPr lang="en-US" kern="0">
                <a:solidFill>
                  <a:sysClr val="windowText" lastClr="000000"/>
                </a:solidFill>
                <a:latin typeface="Times New Roman" panose="02020603050405020304" pitchFamily="18" charset="0"/>
                <a:cs typeface="Times New Roman" panose="02020603050405020304" pitchFamily="18" charset="0"/>
              </a:rPr>
              <a:t>:- </a:t>
            </a:r>
          </a:p>
          <a:p>
            <a:pPr marL="0" lvl="2" algn="just" rtl="0"/>
            <a:r>
              <a:rPr lang="en-US" kern="0">
                <a:solidFill>
                  <a:sysClr val="windowText" lastClr="000000"/>
                </a:solidFill>
                <a:latin typeface="Times New Roman" panose="02020603050405020304" pitchFamily="18" charset="0"/>
                <a:cs typeface="Times New Roman" panose="02020603050405020304" pitchFamily="18" charset="0"/>
              </a:rPr>
              <a:t>                   The source of data set is from </a:t>
            </a:r>
            <a:r>
              <a:rPr lang="en-US" altLang="en-US" kern="0">
                <a:solidFill>
                  <a:srgbClr val="000000"/>
                </a:solidFill>
                <a:latin typeface="Times New Roman" panose="02020603050405020304" pitchFamily="18" charset="0"/>
                <a:cs typeface="Times New Roman" panose="02020603050405020304" pitchFamily="18" charset="0"/>
              </a:rPr>
              <a:t>Boehm's 1981 text, Titled by “Software </a:t>
            </a:r>
          </a:p>
          <a:p>
            <a:pPr marL="0" lvl="2" algn="just" rtl="0"/>
            <a:r>
              <a:rPr lang="en-US" altLang="en-US" kern="0">
                <a:solidFill>
                  <a:srgbClr val="000000"/>
                </a:solidFill>
                <a:latin typeface="Times New Roman" panose="02020603050405020304" pitchFamily="18" charset="0"/>
                <a:cs typeface="Times New Roman" panose="02020603050405020304" pitchFamily="18" charset="0"/>
              </a:rPr>
              <a:t>Engineering Economics. Its has 7 Attribute  information and 64 data values.</a:t>
            </a:r>
          </a:p>
          <a:p>
            <a:pPr marL="0" lvl="2" algn="just" rtl="0"/>
            <a:endParaRPr lang="en-US" altLang="en-US" kern="0">
              <a:solidFill>
                <a:srgbClr val="000000"/>
              </a:solidFill>
              <a:latin typeface="Times New Roman" panose="02020603050405020304" pitchFamily="18" charset="0"/>
              <a:cs typeface="Times New Roman" panose="02020603050405020304" pitchFamily="18" charset="0"/>
            </a:endParaRPr>
          </a:p>
          <a:p>
            <a:pPr algn="just"/>
            <a:r>
              <a:rPr lang="en-US" u="sng"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Preprocessing: </a:t>
            </a:r>
            <a:endParaRPr lang="en-IN" u="sng"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endParaRPr>
          </a:p>
          <a:p>
            <a:pPr algn="just"/>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MIN-MAX Normalization: In this process the Preprocessing of the dataset to Normalize</a:t>
            </a:r>
          </a:p>
          <a:p>
            <a:pPr algn="just"/>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the values in between 0 and 1. This can improves  performance of  Firefly Algorithm by</a:t>
            </a:r>
          </a:p>
          <a:p>
            <a:pPr algn="just"/>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making the data more uniform.</a:t>
            </a:r>
            <a:endParaRPr lang="en-IN"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endParaRPr>
          </a:p>
          <a:p>
            <a:pPr algn="just"/>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 </a:t>
            </a:r>
            <a:endParaRPr lang="en-IN"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endParaRPr>
          </a:p>
          <a:p>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  X</a:t>
            </a:r>
            <a:r>
              <a:rPr lang="en-US" kern="0" baseline="-2500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new</a:t>
            </a:r>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 = X – X</a:t>
            </a:r>
            <a:r>
              <a:rPr lang="en-US" kern="0" baseline="-2500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min</a:t>
            </a:r>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 / X</a:t>
            </a:r>
            <a:r>
              <a:rPr lang="en-US" kern="0" baseline="-2500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max</a:t>
            </a:r>
            <a:r>
              <a:rPr lang="en-US" kern="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 - X</a:t>
            </a:r>
            <a:r>
              <a:rPr lang="en-US" kern="0" baseline="-25000">
                <a:solidFill>
                  <a:sysClr val="windowText" lastClr="000000"/>
                </a:solidFill>
                <a:latin typeface="Times New Roman" panose="02020603050405020304" pitchFamily="18" charset="0"/>
                <a:ea typeface="SimSun" panose="02010600030101010101" pitchFamily="2" charset="-122"/>
                <a:cs typeface="Times New Roman" panose="02020603050405020304" pitchFamily="18" charset="0"/>
              </a:rPr>
              <a:t>min </a:t>
            </a:r>
          </a:p>
          <a:p>
            <a:endParaRPr lang="en-US" altLang="en-US" kern="0">
              <a:solidFill>
                <a:schemeClr val="tx1"/>
              </a:solidFill>
              <a:latin typeface="Times New Roman" panose="02020603050405020304" pitchFamily="18" charset="0"/>
              <a:cs typeface="Times New Roman" panose="02020603050405020304" pitchFamily="18" charset="0"/>
            </a:endParaRPr>
          </a:p>
          <a:p>
            <a:pPr algn="just" rtl="0"/>
            <a:r>
              <a:rPr lang="en-US" altLang="en-US" u="sng" kern="0">
                <a:solidFill>
                  <a:schemeClr val="tx1"/>
                </a:solidFill>
                <a:latin typeface="Times New Roman" panose="02020603050405020304" pitchFamily="18" charset="0"/>
                <a:cs typeface="Times New Roman" panose="02020603050405020304" pitchFamily="18" charset="0"/>
              </a:rPr>
              <a:t>COCOMO Model </a:t>
            </a:r>
            <a:r>
              <a:rPr lang="en-US" altLang="en-US" kern="0">
                <a:solidFill>
                  <a:schemeClr val="tx1"/>
                </a:solidFill>
                <a:latin typeface="Times New Roman" panose="02020603050405020304" pitchFamily="18" charset="0"/>
                <a:cs typeface="Times New Roman" panose="02020603050405020304" pitchFamily="18" charset="0"/>
              </a:rPr>
              <a:t>:-</a:t>
            </a:r>
          </a:p>
          <a:p>
            <a:pPr algn="just" rtl="0"/>
            <a:r>
              <a:rPr lang="en-US" altLang="en-US" kern="0">
                <a:solidFill>
                  <a:schemeClr val="tx1"/>
                </a:solidFill>
                <a:latin typeface="Times New Roman" panose="02020603050405020304" pitchFamily="18" charset="0"/>
                <a:cs typeface="Times New Roman" panose="02020603050405020304" pitchFamily="18" charset="0"/>
              </a:rPr>
              <a:t>                                </a:t>
            </a:r>
            <a:r>
              <a:rPr lang="en-US" altLang="en-US" kern="0">
                <a:solidFill>
                  <a:srgbClr val="040C28"/>
                </a:solidFill>
                <a:latin typeface="Times New Roman" panose="02020603050405020304" pitchFamily="18" charset="0"/>
                <a:cs typeface="Times New Roman" panose="02020603050405020304" pitchFamily="18" charset="0"/>
              </a:rPr>
              <a:t>A</a:t>
            </a:r>
            <a:r>
              <a:rPr lang="en-US" kern="0">
                <a:solidFill>
                  <a:srgbClr val="040C28"/>
                </a:solidFill>
                <a:latin typeface="Times New Roman" panose="02020603050405020304" pitchFamily="18" charset="0"/>
                <a:cs typeface="Times New Roman" panose="02020603050405020304" pitchFamily="18" charset="0"/>
              </a:rPr>
              <a:t> cost estimation model for software projects based on LOC</a:t>
            </a:r>
            <a:r>
              <a:rPr lang="en-US" kern="0">
                <a:solidFill>
                  <a:srgbClr val="4D5156"/>
                </a:solidFill>
                <a:latin typeface="Times New Roman" panose="02020603050405020304" pitchFamily="18" charset="0"/>
                <a:cs typeface="Times New Roman" panose="02020603050405020304" pitchFamily="18" charset="0"/>
              </a:rPr>
              <a:t>. The</a:t>
            </a:r>
          </a:p>
          <a:p>
            <a:pPr algn="just" rtl="0"/>
            <a:r>
              <a:rPr lang="en-US" kern="0">
                <a:solidFill>
                  <a:srgbClr val="4D5156"/>
                </a:solidFill>
                <a:latin typeface="Times New Roman" panose="02020603050405020304" pitchFamily="18" charset="0"/>
                <a:cs typeface="Times New Roman" panose="02020603050405020304" pitchFamily="18" charset="0"/>
              </a:rPr>
              <a:t> number of lines of code.  The COCOMO model calculates a proposed software project’s</a:t>
            </a:r>
          </a:p>
          <a:p>
            <a:pPr algn="just" rtl="0"/>
            <a:r>
              <a:rPr lang="en-US" kern="0">
                <a:solidFill>
                  <a:srgbClr val="4D5156"/>
                </a:solidFill>
                <a:latin typeface="Times New Roman" panose="02020603050405020304" pitchFamily="18" charset="0"/>
                <a:cs typeface="Times New Roman" panose="02020603050405020304" pitchFamily="18" charset="0"/>
              </a:rPr>
              <a:t> time, effort, cost, and quality.</a:t>
            </a:r>
          </a:p>
          <a:p>
            <a:pPr algn="just" rtl="0"/>
            <a:endParaRPr lang="en-US" kern="0">
              <a:solidFill>
                <a:srgbClr val="4D5156"/>
              </a:solidFill>
              <a:latin typeface="Times New Roman" panose="02020603050405020304" pitchFamily="18" charset="0"/>
              <a:cs typeface="Times New Roman" panose="02020603050405020304" pitchFamily="18" charset="0"/>
            </a:endParaRPr>
          </a:p>
          <a:p>
            <a:pPr algn="just" rtl="0">
              <a:lnSpc>
                <a:spcPct val="150000"/>
              </a:lnSpc>
            </a:pPr>
            <a:r>
              <a:rPr lang="en-US" altLang="en-US" kern="0">
                <a:solidFill>
                  <a:srgbClr val="4D5156"/>
                </a:solidFill>
                <a:latin typeface="Times New Roman" panose="02020603050405020304" pitchFamily="18" charset="0"/>
                <a:cs typeface="Times New Roman" panose="02020603050405020304" pitchFamily="18" charset="0"/>
              </a:rPr>
              <a:t>                                 </a:t>
            </a:r>
            <a:r>
              <a:rPr lang="it-IT" i="1" kern="0">
                <a:solidFill>
                  <a:srgbClr val="374151"/>
                </a:solidFill>
                <a:latin typeface="Times New Roman" panose="02020603050405020304" pitchFamily="18" charset="0"/>
                <a:cs typeface="Times New Roman" panose="02020603050405020304" pitchFamily="18" charset="0"/>
              </a:rPr>
              <a:t>Effort</a:t>
            </a:r>
            <a:r>
              <a:rPr lang="it-IT" kern="0">
                <a:solidFill>
                  <a:srgbClr val="374151"/>
                </a:solidFill>
                <a:latin typeface="Times New Roman" panose="02020603050405020304" pitchFamily="18" charset="0"/>
                <a:cs typeface="Times New Roman" panose="02020603050405020304" pitchFamily="18" charset="0"/>
              </a:rPr>
              <a:t>(</a:t>
            </a:r>
            <a:r>
              <a:rPr lang="it-IT" i="1" kern="0">
                <a:solidFill>
                  <a:srgbClr val="374151"/>
                </a:solidFill>
                <a:latin typeface="Times New Roman" panose="02020603050405020304" pitchFamily="18" charset="0"/>
                <a:cs typeface="Times New Roman" panose="02020603050405020304" pitchFamily="18" charset="0"/>
              </a:rPr>
              <a:t>E</a:t>
            </a:r>
            <a:r>
              <a:rPr lang="it-IT" kern="0">
                <a:solidFill>
                  <a:srgbClr val="374151"/>
                </a:solidFill>
                <a:latin typeface="Times New Roman" panose="02020603050405020304" pitchFamily="18" charset="0"/>
                <a:cs typeface="Times New Roman" panose="02020603050405020304" pitchFamily="18" charset="0"/>
              </a:rPr>
              <a:t>)=</a:t>
            </a:r>
            <a:r>
              <a:rPr lang="it-IT" i="1" kern="0">
                <a:solidFill>
                  <a:srgbClr val="374151"/>
                </a:solidFill>
                <a:latin typeface="Times New Roman" panose="02020603050405020304" pitchFamily="18" charset="0"/>
                <a:cs typeface="Times New Roman" panose="02020603050405020304" pitchFamily="18" charset="0"/>
              </a:rPr>
              <a:t>a</a:t>
            </a:r>
            <a:r>
              <a:rPr lang="it-IT" kern="0">
                <a:solidFill>
                  <a:srgbClr val="374151"/>
                </a:solidFill>
                <a:latin typeface="Times New Roman" panose="02020603050405020304" pitchFamily="18" charset="0"/>
                <a:cs typeface="Times New Roman" panose="02020603050405020304" pitchFamily="18" charset="0"/>
              </a:rPr>
              <a:t>(</a:t>
            </a:r>
            <a:r>
              <a:rPr lang="it-IT" i="1" kern="0">
                <a:solidFill>
                  <a:srgbClr val="374151"/>
                </a:solidFill>
                <a:latin typeface="Times New Roman" panose="02020603050405020304" pitchFamily="18" charset="0"/>
                <a:cs typeface="Times New Roman" panose="02020603050405020304" pitchFamily="18" charset="0"/>
              </a:rPr>
              <a:t>kLOC</a:t>
            </a:r>
            <a:r>
              <a:rPr lang="it-IT" kern="0">
                <a:solidFill>
                  <a:srgbClr val="374151"/>
                </a:solidFill>
                <a:latin typeface="Times New Roman" panose="02020603050405020304" pitchFamily="18" charset="0"/>
                <a:cs typeface="Times New Roman" panose="02020603050405020304" pitchFamily="18" charset="0"/>
              </a:rPr>
              <a:t>)**</a:t>
            </a:r>
            <a:r>
              <a:rPr lang="it-IT" i="1" kern="0">
                <a:solidFill>
                  <a:srgbClr val="374151"/>
                </a:solidFill>
                <a:latin typeface="Times New Roman" panose="02020603050405020304" pitchFamily="18" charset="0"/>
                <a:cs typeface="Times New Roman" panose="02020603050405020304" pitchFamily="18" charset="0"/>
              </a:rPr>
              <a:t>b</a:t>
            </a:r>
            <a:r>
              <a:rPr lang="en-US" kern="0">
                <a:solidFill>
                  <a:sysClr val="windowText" lastClr="000000"/>
                </a:solidFill>
                <a:latin typeface="Times New Roman" panose="02020603050405020304" pitchFamily="18" charset="0"/>
                <a:cs typeface="Times New Roman" panose="02020603050405020304" pitchFamily="18" charset="0"/>
              </a:rPr>
              <a:t>  </a:t>
            </a:r>
          </a:p>
          <a:p>
            <a:pPr marL="285750" indent="-285750" algn="l" rtl="0" eaLnBrk="0" fontAlgn="base" hangingPunct="0">
              <a:spcBef>
                <a:spcPct val="0"/>
              </a:spcBef>
              <a:spcAft>
                <a:spcPct val="0"/>
              </a:spcAft>
              <a:buFont typeface="Wingdings" panose="05000000000000000000" pitchFamily="2" charset="2"/>
              <a:buChar char="Ø"/>
            </a:pPr>
            <a:r>
              <a:rPr lang="en-US" altLang="en-US" kern="0">
                <a:solidFill>
                  <a:srgbClr val="000000"/>
                </a:solidFill>
                <a:latin typeface="Times New Roman" panose="02020603050405020304" pitchFamily="18" charset="0"/>
                <a:cs typeface="Times New Roman" panose="02020603050405020304" pitchFamily="18" charset="0"/>
              </a:rPr>
              <a:t>"a" and "b" are  domain-specific parameters(constants)</a:t>
            </a:r>
            <a:r>
              <a:rPr lang="en-US" altLang="en-US" kern="0">
                <a:solidFill>
                  <a:schemeClr val="tx1"/>
                </a:solidFill>
                <a:latin typeface="Times New Roman" panose="02020603050405020304" pitchFamily="18" charset="0"/>
                <a:cs typeface="Times New Roman" panose="02020603050405020304" pitchFamily="18" charset="0"/>
              </a:rPr>
              <a:t> </a:t>
            </a:r>
          </a:p>
          <a:p>
            <a:pPr marL="285750" indent="-285750" algn="just" rtl="0">
              <a:buFont typeface="Wingdings" panose="05000000000000000000" pitchFamily="2" charset="2"/>
              <a:buChar char="Ø"/>
            </a:pPr>
            <a:r>
              <a:rPr lang="en-US" kern="0">
                <a:solidFill>
                  <a:srgbClr val="000000"/>
                </a:solidFill>
                <a:latin typeface="Times New Roman" panose="02020603050405020304" pitchFamily="18" charset="0"/>
                <a:cs typeface="Times New Roman" panose="02020603050405020304" pitchFamily="18" charset="0"/>
              </a:rPr>
              <a:t>KLOC – kilo Lines of code</a:t>
            </a: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13" name="CustomShape 1">
            <a:extLst>
              <a:ext uri="{FF2B5EF4-FFF2-40B4-BE49-F238E27FC236}">
                <a16:creationId xmlns:a16="http://schemas.microsoft.com/office/drawing/2014/main" id="{B338E7E3-E446-6676-7489-179E3C69662A}"/>
              </a:ext>
            </a:extLst>
          </p:cNvPr>
          <p:cNvSpPr/>
          <p:nvPr/>
        </p:nvSpPr>
        <p:spPr>
          <a:xfrm>
            <a:off x="289800" y="6864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95806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82D1E3-3B52-0542-B92A-186323690D31}"/>
              </a:ext>
            </a:extLst>
          </p:cNvPr>
          <p:cNvSpPr>
            <a:spLocks noGrp="1"/>
          </p:cNvSpPr>
          <p:nvPr>
            <p:ph type="title"/>
          </p:nvPr>
        </p:nvSpPr>
        <p:spPr>
          <a:xfrm>
            <a:off x="457200" y="185948"/>
            <a:ext cx="7771680" cy="304800"/>
          </a:xfrm>
        </p:spPr>
        <p:txBody>
          <a:bodyPr/>
          <a:lstStyle/>
          <a:p>
            <a:r>
              <a:rPr lang="en-US" sz="1800" b="1" kern="0" dirty="0">
                <a:solidFill>
                  <a:srgbClr val="FF0000"/>
                </a:solidFill>
                <a:latin typeface="+mj-lt"/>
              </a:rPr>
              <a:t> </a:t>
            </a:r>
            <a:r>
              <a:rPr lang="en-US" sz="2000" b="1" kern="0" dirty="0">
                <a:solidFill>
                  <a:srgbClr val="FF0000"/>
                </a:solidFill>
                <a:latin typeface="+mj-lt"/>
              </a:rPr>
              <a:t>Working</a:t>
            </a:r>
            <a:endParaRPr lang="en-IN" sz="2000" dirty="0"/>
          </a:p>
        </p:txBody>
      </p:sp>
      <p:sp>
        <p:nvSpPr>
          <p:cNvPr id="5" name="Text Placeholder 2">
            <a:extLst>
              <a:ext uri="{FF2B5EF4-FFF2-40B4-BE49-F238E27FC236}">
                <a16:creationId xmlns:a16="http://schemas.microsoft.com/office/drawing/2014/main" id="{AD382942-B599-CB3E-6928-E096DC66BF09}"/>
              </a:ext>
            </a:extLst>
          </p:cNvPr>
          <p:cNvSpPr txBox="1">
            <a:spLocks/>
          </p:cNvSpPr>
          <p:nvPr/>
        </p:nvSpPr>
        <p:spPr>
          <a:xfrm>
            <a:off x="326796" y="838200"/>
            <a:ext cx="8534340" cy="5791200"/>
          </a:xfrm>
          <a:prstGeom prst="rect">
            <a:avLst/>
          </a:prstGeom>
        </p:spPr>
        <p:txBody>
          <a:bodyPr wrap="none" lIns="0" tIns="0" rIns="0" bIns="0" anchor="ctr"/>
          <a:lstStyle/>
          <a:p>
            <a:pPr>
              <a:lnSpc>
                <a:spcPct val="150000"/>
              </a:lnSpc>
            </a:pPr>
            <a:r>
              <a:rPr lang="en-US" u="sng" kern="0">
                <a:solidFill>
                  <a:sysClr val="windowText" lastClr="000000"/>
                </a:solidFill>
                <a:latin typeface="Times New Roman" panose="02020603050405020304" pitchFamily="18" charset="0"/>
                <a:cs typeface="Times New Roman" panose="02020603050405020304" pitchFamily="18" charset="0"/>
              </a:rPr>
              <a:t>Firefly algorithm</a:t>
            </a:r>
            <a:r>
              <a:rPr lang="en-US" kern="0">
                <a:solidFill>
                  <a:sysClr val="windowText" lastClr="000000"/>
                </a:solidFill>
                <a:latin typeface="Times New Roman" panose="02020603050405020304" pitchFamily="18" charset="0"/>
                <a:cs typeface="Times New Roman" panose="02020603050405020304" pitchFamily="18" charset="0"/>
              </a:rPr>
              <a:t> :- </a:t>
            </a:r>
          </a:p>
          <a:p>
            <a:pPr>
              <a:lnSpc>
                <a:spcPct val="150000"/>
              </a:lnSpc>
            </a:pPr>
            <a:endParaRPr lang="en-US" u="sng" ker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endParaRPr lang="en-US" u="sng" kern="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en-US" u="sng" kern="0">
                <a:solidFill>
                  <a:sysClr val="windowText" lastClr="000000"/>
                </a:solidFill>
                <a:latin typeface="Times New Roman" panose="02020603050405020304" pitchFamily="18" charset="0"/>
                <a:cs typeface="Times New Roman" panose="02020603050405020304" pitchFamily="18" charset="0"/>
              </a:rPr>
              <a:t>Initialize FA Parameters </a:t>
            </a:r>
            <a:r>
              <a:rPr lang="en-US" kern="0">
                <a:solidFill>
                  <a:sysClr val="windowText" lastClr="000000"/>
                </a:solidFill>
                <a:latin typeface="Times New Roman" panose="02020603050405020304" pitchFamily="18" charset="0"/>
                <a:cs typeface="Times New Roman" panose="02020603050405020304" pitchFamily="18" charset="0"/>
              </a:rPr>
              <a:t>:-</a:t>
            </a:r>
          </a:p>
          <a:p>
            <a:pPr>
              <a:lnSpc>
                <a:spcPct val="150000"/>
              </a:lnSpc>
            </a:pPr>
            <a:endParaRPr lang="en-US" kern="0">
              <a:solidFill>
                <a:sysClr val="windowText" lastClr="000000"/>
              </a:solidFill>
              <a:latin typeface="Times New Roman" panose="02020603050405020304" pitchFamily="18" charset="0"/>
              <a:cs typeface="Times New Roman" panose="02020603050405020304" pitchFamily="18" charset="0"/>
            </a:endParaRPr>
          </a:p>
          <a:p>
            <a:pPr marL="285750" lvl="3" indent="-285750" algn="just">
              <a:buFont typeface="Wingdings" panose="05000000000000000000" pitchFamily="2" charset="2"/>
              <a:buChar char="Ø"/>
            </a:pPr>
            <a:r>
              <a:rPr lang="en-US" kern="0">
                <a:solidFill>
                  <a:sysClr val="windowText" lastClr="000000"/>
                </a:solidFill>
                <a:latin typeface="Times New Roman" panose="02020603050405020304" pitchFamily="18" charset="0"/>
                <a:cs typeface="Times New Roman" panose="02020603050405020304" pitchFamily="18" charset="0"/>
              </a:rPr>
              <a:t>  Population Size(No Of Firefly)</a:t>
            </a:r>
          </a:p>
          <a:p>
            <a:pPr marL="285750" lvl="3" indent="-285750" algn="just">
              <a:buFont typeface="Wingdings" panose="05000000000000000000" pitchFamily="2" charset="2"/>
              <a:buChar char="Ø"/>
            </a:pPr>
            <a:r>
              <a:rPr lang="en-US" kern="0">
                <a:solidFill>
                  <a:sysClr val="windowText" lastClr="000000"/>
                </a:solidFill>
                <a:latin typeface="Times New Roman" panose="02020603050405020304" pitchFamily="18" charset="0"/>
                <a:cs typeface="Times New Roman" panose="02020603050405020304" pitchFamily="18" charset="0"/>
              </a:rPr>
              <a:t>  Attractiveness Constant (</a:t>
            </a:r>
            <a:r>
              <a:rPr lang="el-GR" kern="0">
                <a:solidFill>
                  <a:srgbClr val="374151"/>
                </a:solidFill>
                <a:latin typeface="Times New Roman" panose="02020603050405020304" pitchFamily="18" charset="0"/>
                <a:cs typeface="Times New Roman" panose="02020603050405020304" pitchFamily="18" charset="0"/>
              </a:rPr>
              <a:t>β</a:t>
            </a:r>
            <a:r>
              <a:rPr lang="en-US" kern="0">
                <a:solidFill>
                  <a:sysClr val="windowText" lastClr="000000"/>
                </a:solidFill>
                <a:latin typeface="Times New Roman" panose="02020603050405020304" pitchFamily="18" charset="0"/>
                <a:cs typeface="Times New Roman" panose="02020603050405020304" pitchFamily="18" charset="0"/>
              </a:rPr>
              <a:t> )</a:t>
            </a:r>
          </a:p>
          <a:p>
            <a:pPr marL="285750" lvl="3" indent="-285750" algn="just">
              <a:buFont typeface="Wingdings" panose="05000000000000000000" pitchFamily="2" charset="2"/>
              <a:buChar char="Ø"/>
            </a:pPr>
            <a:r>
              <a:rPr lang="en-US" kern="0">
                <a:solidFill>
                  <a:sysClr val="windowText" lastClr="000000"/>
                </a:solidFill>
                <a:latin typeface="Times New Roman" panose="02020603050405020304" pitchFamily="18" charset="0"/>
                <a:cs typeface="Times New Roman" panose="02020603050405020304" pitchFamily="18" charset="0"/>
              </a:rPr>
              <a:t>  Absorption Coefficient (</a:t>
            </a:r>
            <a:r>
              <a:rPr lang="el-GR" kern="0">
                <a:solidFill>
                  <a:srgbClr val="374151"/>
                </a:solidFill>
                <a:latin typeface="Times New Roman" panose="02020603050405020304" pitchFamily="18" charset="0"/>
                <a:cs typeface="Times New Roman" panose="02020603050405020304" pitchFamily="18" charset="0"/>
              </a:rPr>
              <a:t>γ</a:t>
            </a:r>
            <a:r>
              <a:rPr lang="en-US" kern="0">
                <a:solidFill>
                  <a:sysClr val="windowText" lastClr="000000"/>
                </a:solidFill>
                <a:latin typeface="Times New Roman" panose="02020603050405020304" pitchFamily="18" charset="0"/>
                <a:cs typeface="Times New Roman" panose="02020603050405020304" pitchFamily="18" charset="0"/>
              </a:rPr>
              <a:t> )</a:t>
            </a:r>
          </a:p>
          <a:p>
            <a:pPr marL="285750" lvl="3" indent="-285750" algn="just">
              <a:buFont typeface="Wingdings" panose="05000000000000000000" pitchFamily="2" charset="2"/>
              <a:buChar char="Ø"/>
            </a:pPr>
            <a:r>
              <a:rPr lang="en-US" kern="0">
                <a:solidFill>
                  <a:sysClr val="windowText" lastClr="000000"/>
                </a:solidFill>
                <a:latin typeface="Times New Roman" panose="02020603050405020304" pitchFamily="18" charset="0"/>
                <a:cs typeface="Times New Roman" panose="02020603050405020304" pitchFamily="18" charset="0"/>
              </a:rPr>
              <a:t>  Maximum Number of Iterations</a:t>
            </a:r>
          </a:p>
          <a:p>
            <a:pPr marL="285750" lvl="3" indent="-285750" algn="just">
              <a:buFont typeface="Wingdings" panose="05000000000000000000" pitchFamily="2" charset="2"/>
              <a:buChar char="Ø"/>
            </a:pPr>
            <a:r>
              <a:rPr lang="en-US" kern="0">
                <a:solidFill>
                  <a:sysClr val="windowText" lastClr="000000"/>
                </a:solidFill>
                <a:latin typeface="Times New Roman" panose="02020603050405020304" pitchFamily="18" charset="0"/>
                <a:cs typeface="Times New Roman" panose="02020603050405020304" pitchFamily="18" charset="0"/>
              </a:rPr>
              <a:t>  Random Strength (0 – 1)(</a:t>
            </a:r>
            <a:r>
              <a:rPr lang="el-GR" kern="0">
                <a:solidFill>
                  <a:srgbClr val="374151"/>
                </a:solidFill>
                <a:latin typeface="Times New Roman" panose="02020603050405020304" pitchFamily="18" charset="0"/>
                <a:cs typeface="Times New Roman" panose="02020603050405020304" pitchFamily="18" charset="0"/>
              </a:rPr>
              <a:t>α</a:t>
            </a:r>
            <a:r>
              <a:rPr lang="en-US" kern="0">
                <a:solidFill>
                  <a:sysClr val="windowText" lastClr="000000"/>
                </a:solidFill>
                <a:latin typeface="Times New Roman" panose="02020603050405020304" pitchFamily="18" charset="0"/>
                <a:cs typeface="Times New Roman" panose="02020603050405020304" pitchFamily="18" charset="0"/>
              </a:rPr>
              <a:t> )</a:t>
            </a:r>
          </a:p>
          <a:p>
            <a:pPr marL="0" lvl="3" algn="just"/>
            <a:endParaRPr lang="en-US" kern="0">
              <a:solidFill>
                <a:sysClr val="windowText" lastClr="000000"/>
              </a:solidFill>
              <a:latin typeface="Times New Roman" panose="02020603050405020304" pitchFamily="18" charset="0"/>
              <a:cs typeface="Times New Roman" panose="02020603050405020304" pitchFamily="18" charset="0"/>
            </a:endParaRPr>
          </a:p>
          <a:p>
            <a:pPr marL="0" lvl="3" algn="just"/>
            <a:r>
              <a:rPr lang="en-US" u="sng" kern="0">
                <a:solidFill>
                  <a:sysClr val="windowText" lastClr="000000"/>
                </a:solidFill>
                <a:latin typeface="Times New Roman" panose="02020603050405020304" pitchFamily="18" charset="0"/>
                <a:cs typeface="Times New Roman" panose="02020603050405020304" pitchFamily="18" charset="0"/>
              </a:rPr>
              <a:t>Evaluate </a:t>
            </a:r>
            <a:r>
              <a:rPr lang="en-US" kern="0">
                <a:solidFill>
                  <a:sysClr val="windowText" lastClr="000000"/>
                </a:solidFill>
                <a:latin typeface="Times New Roman" panose="02020603050405020304" pitchFamily="18" charset="0"/>
                <a:cs typeface="Times New Roman" panose="02020603050405020304" pitchFamily="18" charset="0"/>
              </a:rPr>
              <a:t>:-</a:t>
            </a:r>
          </a:p>
          <a:p>
            <a:pPr marL="0" lvl="3" algn="just"/>
            <a:endParaRPr lang="en-US" kern="0">
              <a:solidFill>
                <a:sysClr val="windowText" lastClr="000000"/>
              </a:solidFill>
              <a:latin typeface="Times New Roman" panose="02020603050405020304" pitchFamily="18" charset="0"/>
              <a:cs typeface="Times New Roman" panose="02020603050405020304" pitchFamily="18" charset="0"/>
            </a:endParaRPr>
          </a:p>
          <a:p>
            <a:pPr marL="0" lvl="3" algn="just"/>
            <a:r>
              <a:rPr lang="en-US" kern="0">
                <a:solidFill>
                  <a:sysClr val="windowText" lastClr="000000"/>
                </a:solidFill>
                <a:latin typeface="Times New Roman" panose="02020603050405020304" pitchFamily="18" charset="0"/>
                <a:cs typeface="Times New Roman" panose="02020603050405020304" pitchFamily="18" charset="0"/>
              </a:rPr>
              <a:t>        Use the objective function to evaluate the brightness of each firefly based on its current </a:t>
            </a:r>
          </a:p>
          <a:p>
            <a:pPr marL="0" lvl="3" algn="just"/>
            <a:r>
              <a:rPr lang="en-US" kern="0">
                <a:solidFill>
                  <a:sysClr val="windowText" lastClr="000000"/>
                </a:solidFill>
                <a:latin typeface="Times New Roman" panose="02020603050405020304" pitchFamily="18" charset="0"/>
                <a:cs typeface="Times New Roman" panose="02020603050405020304" pitchFamily="18" charset="0"/>
              </a:rPr>
              <a:t>    position. Evaluate the fitness or brightness of each firefly based on the objective function: </a:t>
            </a:r>
          </a:p>
          <a:p>
            <a:pPr marL="0" lvl="3" algn="just"/>
            <a:r>
              <a:rPr lang="en-US" kern="0">
                <a:solidFill>
                  <a:sysClr val="windowText" lastClr="000000"/>
                </a:solidFill>
                <a:latin typeface="Times New Roman" panose="02020603050405020304" pitchFamily="18" charset="0"/>
                <a:cs typeface="Times New Roman" panose="02020603050405020304" pitchFamily="18" charset="0"/>
              </a:rPr>
              <a:t>     ex:  f(x) = x^2 + 4.</a:t>
            </a:r>
          </a:p>
          <a:p>
            <a:pPr marL="0" lvl="3" algn="just"/>
            <a:endParaRPr lang="en-US" kern="0">
              <a:solidFill>
                <a:sysClr val="windowText" lastClr="000000"/>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 name="CustomShape 1">
            <a:extLst>
              <a:ext uri="{FF2B5EF4-FFF2-40B4-BE49-F238E27FC236}">
                <a16:creationId xmlns:a16="http://schemas.microsoft.com/office/drawing/2014/main" id="{D9CE8DA6-D872-E083-4EE0-F090002F15CE}"/>
              </a:ext>
            </a:extLst>
          </p:cNvPr>
          <p:cNvSpPr/>
          <p:nvPr/>
        </p:nvSpPr>
        <p:spPr>
          <a:xfrm>
            <a:off x="301158" y="581365"/>
            <a:ext cx="8381160" cy="75600"/>
          </a:xfrm>
          <a:prstGeom prst="rect">
            <a:avLst/>
          </a:prstGeom>
          <a:solidFill>
            <a:srgbClr val="7030A0"/>
          </a:solidFill>
          <a:ln w="25560">
            <a:solidFill>
              <a:srgbClr val="3A5F8B"/>
            </a:solidFill>
            <a:round/>
          </a:ln>
        </p:spPr>
        <p:txBody>
          <a:bodyPr/>
          <a:lstStyle/>
          <a:p>
            <a:endParaRPr lang="en-IN"/>
          </a:p>
        </p:txBody>
      </p:sp>
      <p:pic>
        <p:nvPicPr>
          <p:cNvPr id="7" name="Picture 6">
            <a:extLst>
              <a:ext uri="{FF2B5EF4-FFF2-40B4-BE49-F238E27FC236}">
                <a16:creationId xmlns:a16="http://schemas.microsoft.com/office/drawing/2014/main" id="{72BE5BFB-1E9D-81D9-C911-1AF9C5F4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5609040" cy="722726"/>
          </a:xfrm>
          <a:prstGeom prst="rect">
            <a:avLst/>
          </a:prstGeom>
        </p:spPr>
      </p:pic>
    </p:spTree>
    <p:extLst>
      <p:ext uri="{BB962C8B-B14F-4D97-AF65-F5344CB8AC3E}">
        <p14:creationId xmlns:p14="http://schemas.microsoft.com/office/powerpoint/2010/main" val="7927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171F-0BC0-084D-977D-B05BBCDF08E9}"/>
              </a:ext>
            </a:extLst>
          </p:cNvPr>
          <p:cNvSpPr txBox="1">
            <a:spLocks/>
          </p:cNvSpPr>
          <p:nvPr/>
        </p:nvSpPr>
        <p:spPr>
          <a:xfrm>
            <a:off x="381000" y="228600"/>
            <a:ext cx="7771680" cy="304800"/>
          </a:xfrm>
          <a:prstGeom prst="rect">
            <a:avLst/>
          </a:prstGeom>
        </p:spPr>
        <p:txBody>
          <a:bodyPr/>
          <a:lstStyle/>
          <a:p>
            <a:r>
              <a:rPr lang="en-IN" sz="2000" b="1" kern="0">
                <a:solidFill>
                  <a:srgbClr val="FF0000"/>
                </a:solidFill>
                <a:latin typeface="+mj-lt"/>
              </a:rPr>
              <a:t>  Working</a:t>
            </a:r>
            <a:endParaRPr lang="en-IN" sz="2000" b="1" kern="0" dirty="0">
              <a:solidFill>
                <a:srgbClr val="FF0000"/>
              </a:solidFill>
              <a:latin typeface="+mj-lt"/>
            </a:endParaRPr>
          </a:p>
        </p:txBody>
      </p:sp>
      <p:sp>
        <p:nvSpPr>
          <p:cNvPr id="3" name="Text Placeholder 2">
            <a:extLst>
              <a:ext uri="{FF2B5EF4-FFF2-40B4-BE49-F238E27FC236}">
                <a16:creationId xmlns:a16="http://schemas.microsoft.com/office/drawing/2014/main" id="{7BD9E63F-E192-8502-206C-E7AEECDD58A7}"/>
              </a:ext>
            </a:extLst>
          </p:cNvPr>
          <p:cNvSpPr txBox="1">
            <a:spLocks/>
          </p:cNvSpPr>
          <p:nvPr/>
        </p:nvSpPr>
        <p:spPr>
          <a:xfrm>
            <a:off x="381000" y="656965"/>
            <a:ext cx="8218182" cy="3824520"/>
          </a:xfrm>
          <a:prstGeom prst="rect">
            <a:avLst/>
          </a:prstGeom>
        </p:spPr>
        <p:txBody>
          <a:bodyPr/>
          <a:lstStyle/>
          <a:p>
            <a:endParaRPr lang="en-US" u="sng" kern="0" dirty="0">
              <a:solidFill>
                <a:sysClr val="windowText" lastClr="000000"/>
              </a:solidFill>
              <a:latin typeface="Times New Roman" panose="02020603050405020304" pitchFamily="18" charset="0"/>
              <a:cs typeface="Times New Roman" panose="02020603050405020304" pitchFamily="18" charset="0"/>
            </a:endParaRPr>
          </a:p>
          <a:p>
            <a:r>
              <a:rPr lang="en-US" u="sng" kern="0" dirty="0">
                <a:solidFill>
                  <a:sysClr val="windowText" lastClr="000000"/>
                </a:solidFill>
                <a:latin typeface="Times New Roman" panose="02020603050405020304" pitchFamily="18" charset="0"/>
                <a:cs typeface="Times New Roman" panose="02020603050405020304" pitchFamily="18" charset="0"/>
              </a:rPr>
              <a:t>Update the Firefly Position</a:t>
            </a:r>
            <a:r>
              <a:rPr lang="en-US" kern="0" dirty="0">
                <a:solidFill>
                  <a:sysClr val="windowText" lastClr="000000"/>
                </a:solidFill>
                <a:latin typeface="Times New Roman" panose="02020603050405020304" pitchFamily="18" charset="0"/>
                <a:cs typeface="Times New Roman" panose="02020603050405020304" pitchFamily="18" charset="0"/>
              </a:rPr>
              <a:t> :-</a:t>
            </a:r>
          </a:p>
          <a:p>
            <a:endParaRPr lang="en-US" sz="900" kern="0" dirty="0">
              <a:solidFill>
                <a:sysClr val="windowText" lastClr="000000"/>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kern="0" dirty="0">
                <a:solidFill>
                  <a:srgbClr val="374151"/>
                </a:solidFill>
                <a:latin typeface="Times New Roman" panose="02020603050405020304" pitchFamily="18" charset="0"/>
                <a:cs typeface="Times New Roman" panose="02020603050405020304" pitchFamily="18" charset="0"/>
              </a:rPr>
              <a:t>Update the positions of fireflies using the attractiveness constant (</a:t>
            </a:r>
            <a:r>
              <a:rPr lang="en-US" i="1" kern="0" dirty="0">
                <a:solidFill>
                  <a:srgbClr val="374151"/>
                </a:solidFill>
                <a:latin typeface="Times New Roman" panose="02020603050405020304" pitchFamily="18" charset="0"/>
                <a:cs typeface="Times New Roman" panose="02020603050405020304" pitchFamily="18" charset="0"/>
              </a:rPr>
              <a:t>β</a:t>
            </a:r>
            <a:r>
              <a:rPr lang="en-US" kern="0" dirty="0">
                <a:solidFill>
                  <a:srgbClr val="37415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r>
              <a:rPr lang="en-US" kern="0" dirty="0">
                <a:solidFill>
                  <a:srgbClr val="374151"/>
                </a:solidFill>
                <a:latin typeface="Times New Roman" panose="02020603050405020304" pitchFamily="18" charset="0"/>
                <a:cs typeface="Times New Roman" panose="02020603050405020304" pitchFamily="18" charset="0"/>
              </a:rPr>
              <a:t> absorption coefficient (</a:t>
            </a:r>
            <a:r>
              <a:rPr lang="en-US" i="1" kern="0" dirty="0">
                <a:solidFill>
                  <a:srgbClr val="374151"/>
                </a:solidFill>
                <a:latin typeface="Times New Roman" panose="02020603050405020304" pitchFamily="18" charset="0"/>
                <a:cs typeface="Times New Roman" panose="02020603050405020304" pitchFamily="18" charset="0"/>
              </a:rPr>
              <a:t>γ</a:t>
            </a:r>
            <a:r>
              <a:rPr lang="en-US" kern="0" dirty="0">
                <a:solidFill>
                  <a:srgbClr val="374151"/>
                </a:solidFill>
                <a:latin typeface="Times New Roman" panose="02020603050405020304" pitchFamily="18" charset="0"/>
                <a:cs typeface="Times New Roman" panose="02020603050405020304" pitchFamily="18" charset="0"/>
              </a:rPr>
              <a:t>), and a randomization factor (</a:t>
            </a:r>
            <a:r>
              <a:rPr lang="en-US" i="1" kern="0" dirty="0">
                <a:solidFill>
                  <a:srgbClr val="374151"/>
                </a:solidFill>
                <a:latin typeface="Times New Roman" panose="02020603050405020304" pitchFamily="18" charset="0"/>
                <a:cs typeface="Times New Roman" panose="02020603050405020304" pitchFamily="18" charset="0"/>
              </a:rPr>
              <a:t>α</a:t>
            </a:r>
            <a:r>
              <a:rPr lang="en-US" kern="0" dirty="0">
                <a:solidFill>
                  <a:srgbClr val="37415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r>
              <a:rPr lang="en-US" kern="0" dirty="0">
                <a:solidFill>
                  <a:srgbClr val="374151"/>
                </a:solidFill>
                <a:latin typeface="Times New Roman" panose="02020603050405020304" pitchFamily="18" charset="0"/>
                <a:cs typeface="Times New Roman" panose="02020603050405020304" pitchFamily="18" charset="0"/>
              </a:rPr>
              <a:t>Move fireflies toward brighter ones while considering the distance between them.</a:t>
            </a:r>
          </a:p>
          <a:p>
            <a:endParaRPr lang="en-IN" u="sng" kern="0" dirty="0">
              <a:solidFill>
                <a:sysClr val="windowText" lastClr="000000"/>
              </a:solidFill>
              <a:latin typeface="Times New Roman" panose="02020603050405020304" pitchFamily="18" charset="0"/>
              <a:cs typeface="Times New Roman" panose="02020603050405020304" pitchFamily="18" charset="0"/>
            </a:endParaRPr>
          </a:p>
          <a:p>
            <a:r>
              <a:rPr lang="en-IN" u="sng" kern="0" dirty="0">
                <a:solidFill>
                  <a:sysClr val="windowText" lastClr="000000"/>
                </a:solidFill>
                <a:latin typeface="Times New Roman" panose="02020603050405020304" pitchFamily="18" charset="0"/>
                <a:cs typeface="Times New Roman" panose="02020603050405020304" pitchFamily="18" charset="0"/>
              </a:rPr>
              <a:t>Ranking and Move </a:t>
            </a:r>
            <a:r>
              <a:rPr lang="en-IN" kern="0" dirty="0">
                <a:solidFill>
                  <a:sysClr val="windowText" lastClr="000000"/>
                </a:solidFill>
                <a:latin typeface="Times New Roman" panose="02020603050405020304" pitchFamily="18" charset="0"/>
                <a:cs typeface="Times New Roman" panose="02020603050405020304" pitchFamily="18" charset="0"/>
              </a:rPr>
              <a:t>:-</a:t>
            </a:r>
          </a:p>
          <a:p>
            <a:endParaRPr lang="en-IN" sz="800" kern="0" dirty="0">
              <a:solidFill>
                <a:sysClr val="windowText" lastClr="000000"/>
              </a:solidFill>
              <a:latin typeface="Times New Roman" panose="02020603050405020304" pitchFamily="18" charset="0"/>
              <a:cs typeface="Times New Roman" panose="02020603050405020304" pitchFamily="18" charset="0"/>
            </a:endParaRPr>
          </a:p>
          <a:p>
            <a:r>
              <a:rPr lang="en-IN" kern="0" dirty="0">
                <a:solidFill>
                  <a:sysClr val="windowText" lastClr="000000"/>
                </a:solidFill>
                <a:latin typeface="Times New Roman" panose="02020603050405020304" pitchFamily="18" charset="0"/>
                <a:cs typeface="Times New Roman" panose="02020603050405020304" pitchFamily="18" charset="0"/>
              </a:rPr>
              <a:t>       </a:t>
            </a:r>
            <a:r>
              <a:rPr lang="en-US" sz="1600" kern="0" dirty="0">
                <a:solidFill>
                  <a:sysClr val="windowText" lastClr="000000"/>
                </a:solidFill>
                <a:latin typeface="Times New Roman" panose="02020603050405020304" pitchFamily="18" charset="0"/>
                <a:cs typeface="Times New Roman" panose="02020603050405020304" pitchFamily="18" charset="0"/>
              </a:rPr>
              <a:t>Reevaluate the brightness of each firefly after the position update.</a:t>
            </a:r>
          </a:p>
          <a:p>
            <a:r>
              <a:rPr lang="en-US" sz="1600" kern="0" dirty="0">
                <a:solidFill>
                  <a:sysClr val="windowText" lastClr="000000"/>
                </a:solidFill>
                <a:latin typeface="Times New Roman" panose="02020603050405020304" pitchFamily="18" charset="0"/>
                <a:cs typeface="Times New Roman" panose="02020603050405020304" pitchFamily="18" charset="0"/>
              </a:rPr>
              <a:t> </a:t>
            </a:r>
          </a:p>
          <a:p>
            <a:r>
              <a:rPr lang="en-US" u="sng" kern="0" dirty="0">
                <a:solidFill>
                  <a:sysClr val="windowText" lastClr="000000"/>
                </a:solidFill>
                <a:latin typeface="Times New Roman" panose="02020603050405020304" pitchFamily="18" charset="0"/>
                <a:cs typeface="Times New Roman" panose="02020603050405020304" pitchFamily="18" charset="0"/>
              </a:rPr>
              <a:t>Optimal Result </a:t>
            </a:r>
            <a:r>
              <a:rPr lang="en-US" sz="1600" kern="0" dirty="0">
                <a:solidFill>
                  <a:sysClr val="windowText" lastClr="000000"/>
                </a:solidFill>
                <a:latin typeface="Times New Roman" panose="02020603050405020304" pitchFamily="18" charset="0"/>
                <a:cs typeface="Times New Roman" panose="02020603050405020304" pitchFamily="18" charset="0"/>
              </a:rPr>
              <a:t>:-</a:t>
            </a:r>
          </a:p>
          <a:p>
            <a:endParaRPr lang="en-US" sz="800" kern="0" dirty="0">
              <a:solidFill>
                <a:sysClr val="windowText" lastClr="000000"/>
              </a:solidFill>
              <a:latin typeface="Times New Roman" panose="02020603050405020304" pitchFamily="18" charset="0"/>
              <a:cs typeface="Times New Roman" panose="02020603050405020304" pitchFamily="18" charset="0"/>
            </a:endParaRPr>
          </a:p>
          <a:p>
            <a:r>
              <a:rPr lang="en-IN" sz="1600" kern="0" dirty="0">
                <a:solidFill>
                  <a:sysClr val="windowText" lastClr="000000"/>
                </a:solidFill>
                <a:latin typeface="Times New Roman" panose="02020603050405020304" pitchFamily="18" charset="0"/>
                <a:cs typeface="Times New Roman" panose="02020603050405020304" pitchFamily="18" charset="0"/>
              </a:rPr>
              <a:t>       </a:t>
            </a:r>
            <a:r>
              <a:rPr lang="en-US" sz="1600" kern="0" dirty="0">
                <a:solidFill>
                  <a:sysClr val="windowText" lastClr="000000"/>
                </a:solidFill>
                <a:latin typeface="Times New Roman" panose="02020603050405020304" pitchFamily="18" charset="0"/>
                <a:cs typeface="Times New Roman" panose="02020603050405020304" pitchFamily="18" charset="0"/>
              </a:rPr>
              <a:t>After iterations, the final positions of fireflies represent optimized solutions</a:t>
            </a:r>
          </a:p>
        </p:txBody>
      </p:sp>
      <p:sp>
        <p:nvSpPr>
          <p:cNvPr id="4" name="CustomShape 1">
            <a:extLst>
              <a:ext uri="{FF2B5EF4-FFF2-40B4-BE49-F238E27FC236}">
                <a16:creationId xmlns:a16="http://schemas.microsoft.com/office/drawing/2014/main" id="{43E76280-28E2-B7A6-0080-A5BBCFED9940}"/>
              </a:ext>
            </a:extLst>
          </p:cNvPr>
          <p:cNvSpPr/>
          <p:nvPr/>
        </p:nvSpPr>
        <p:spPr>
          <a:xfrm>
            <a:off x="301158" y="581365"/>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33041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4572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a:t>
            </a:r>
          </a:p>
        </p:txBody>
      </p:sp>
      <p:sp>
        <p:nvSpPr>
          <p:cNvPr id="3" name="TextBox 2">
            <a:extLst>
              <a:ext uri="{FF2B5EF4-FFF2-40B4-BE49-F238E27FC236}">
                <a16:creationId xmlns:a16="http://schemas.microsoft.com/office/drawing/2014/main" id="{4755E684-27B2-9079-CD05-51F1A4C00502}"/>
              </a:ext>
            </a:extLst>
          </p:cNvPr>
          <p:cNvSpPr txBox="1"/>
          <p:nvPr/>
        </p:nvSpPr>
        <p:spPr>
          <a:xfrm>
            <a:off x="414779" y="1143000"/>
            <a:ext cx="8532720" cy="334559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FireFly Optimization Algorithm:</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Firefly algorithm is inspired by FLASHING Behaviour of firefly.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Firefly are unisex, which means any firefly can be attracted to any other brighter one or regardless of their sex.</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brighter of Firefly is determined from the encoded objective function.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attractiveness is directly proportional to brightness, and they both decreases as their distance increases</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33C07A-D4F3-08A6-0211-DB42F4576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267200"/>
            <a:ext cx="2750769" cy="2057400"/>
          </a:xfrm>
          <a:prstGeom prst="rect">
            <a:avLst/>
          </a:prstGeom>
        </p:spPr>
      </p:pic>
      <p:pic>
        <p:nvPicPr>
          <p:cNvPr id="5" name="Picture 4">
            <a:extLst>
              <a:ext uri="{FF2B5EF4-FFF2-40B4-BE49-F238E27FC236}">
                <a16:creationId xmlns:a16="http://schemas.microsoft.com/office/drawing/2014/main" id="{5144780E-0CFE-E59B-0196-DAF65F880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433" y="4453461"/>
            <a:ext cx="2522913" cy="2057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94455421-3B04-D211-788E-27CFDA2C15A5}"/>
              </a:ext>
            </a:extLst>
          </p:cNvPr>
          <p:cNvSpPr/>
          <p:nvPr/>
        </p:nvSpPr>
        <p:spPr>
          <a:xfrm>
            <a:off x="457200" y="914400"/>
            <a:ext cx="8381160" cy="75600"/>
          </a:xfrm>
          <a:prstGeom prst="rect">
            <a:avLst/>
          </a:prstGeom>
          <a:solidFill>
            <a:srgbClr val="7030A0"/>
          </a:solidFill>
          <a:ln w="25560">
            <a:solidFill>
              <a:srgbClr val="3A5F8B"/>
            </a:solidFill>
            <a:round/>
          </a:ln>
        </p:spPr>
      </p:sp>
      <p:sp>
        <p:nvSpPr>
          <p:cNvPr id="10" name="TextBox 9">
            <a:extLst>
              <a:ext uri="{FF2B5EF4-FFF2-40B4-BE49-F238E27FC236}">
                <a16:creationId xmlns:a16="http://schemas.microsoft.com/office/drawing/2014/main" id="{00B1806D-5E6B-5341-9FF3-DFD6C69198D1}"/>
              </a:ext>
            </a:extLst>
          </p:cNvPr>
          <p:cNvSpPr txBox="1"/>
          <p:nvPr/>
        </p:nvSpPr>
        <p:spPr>
          <a:xfrm>
            <a:off x="441489" y="488225"/>
            <a:ext cx="7212291" cy="369332"/>
          </a:xfrm>
          <a:prstGeom prst="rect">
            <a:avLst/>
          </a:prstGeom>
          <a:noFill/>
        </p:spPr>
        <p:txBody>
          <a:bodyPr wrap="square">
            <a:spAutoFit/>
          </a:bodyPr>
          <a:lstStyle/>
          <a:p>
            <a:r>
              <a:rPr lang="en-IN" sz="1800" dirty="0">
                <a:solidFill>
                  <a:srgbClr val="C00000"/>
                </a:solidFill>
                <a:latin typeface="Bookman Old Style" pitchFamily="18" charset="0"/>
              </a:rPr>
              <a:t>Comparison of Proposed  system with an existing system</a:t>
            </a:r>
            <a:endParaRPr lang="en-IN" dirty="0">
              <a:solidFill>
                <a:srgbClr val="C00000"/>
              </a:solidFill>
            </a:endParaRPr>
          </a:p>
        </p:txBody>
      </p:sp>
      <p:sp>
        <p:nvSpPr>
          <p:cNvPr id="12" name="TextBox 11">
            <a:extLst>
              <a:ext uri="{FF2B5EF4-FFF2-40B4-BE49-F238E27FC236}">
                <a16:creationId xmlns:a16="http://schemas.microsoft.com/office/drawing/2014/main" id="{A6260E50-04D6-6F96-7CEF-EAD2B3F2329F}"/>
              </a:ext>
            </a:extLst>
          </p:cNvPr>
          <p:cNvSpPr txBox="1"/>
          <p:nvPr/>
        </p:nvSpPr>
        <p:spPr>
          <a:xfrm>
            <a:off x="304800" y="1295400"/>
            <a:ext cx="8381160"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model-based approach relies on structured data analysis and domain expertise to make estimations, while the firefly algorithm is more of a computational optimization method, aiming to fine-tune parameters or find the best solution within a given context.</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cuckoo search tends to have a more exploratory nature, searching the solution space more extensively, while the firefly algorithm emphasizes exploitation of known good solutions and local search.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PSO relies on the social interaction between particles to guide the search process, while the Firefly Algorithm uses the attractiveness of solutions to determine movement. PSO tends to have a more global exploration capability, while the Firefly Algorithm focuses on exploiting promising regions of the search space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448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graphicFrame>
        <p:nvGraphicFramePr>
          <p:cNvPr id="2" name="Chart 1">
            <a:extLst>
              <a:ext uri="{FF2B5EF4-FFF2-40B4-BE49-F238E27FC236}">
                <a16:creationId xmlns:a16="http://schemas.microsoft.com/office/drawing/2014/main" id="{76A12EBD-E66D-7DAE-826F-A29EBC64DBC7}"/>
              </a:ext>
            </a:extLst>
          </p:cNvPr>
          <p:cNvGraphicFramePr/>
          <p:nvPr>
            <p:extLst>
              <p:ext uri="{D42A27DB-BD31-4B8C-83A1-F6EECF244321}">
                <p14:modId xmlns:p14="http://schemas.microsoft.com/office/powerpoint/2010/main" val="4106175606"/>
              </p:ext>
            </p:extLst>
          </p:nvPr>
        </p:nvGraphicFramePr>
        <p:xfrm>
          <a:off x="533400" y="1956846"/>
          <a:ext cx="7924799" cy="330095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5929731-C9EE-8C06-90BC-E4A742483E3D}"/>
              </a:ext>
            </a:extLst>
          </p:cNvPr>
          <p:cNvSpPr txBox="1"/>
          <p:nvPr/>
        </p:nvSpPr>
        <p:spPr>
          <a:xfrm>
            <a:off x="2667000" y="5682734"/>
            <a:ext cx="4572000" cy="369332"/>
          </a:xfrm>
          <a:prstGeom prst="rect">
            <a:avLst/>
          </a:prstGeom>
          <a:noFill/>
        </p:spPr>
        <p:txBody>
          <a:bodyPr wrap="square">
            <a:spAutoFit/>
          </a:bodyPr>
          <a:lstStyle/>
          <a:p>
            <a:r>
              <a:rPr lang="en-US" sz="1800" dirty="0">
                <a:effectLs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Minimal value of RMSE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94CD37D6-E3CD-C8CC-96A1-98AE4487E909}"/>
              </a:ext>
            </a:extLst>
          </p:cNvPr>
          <p:cNvSpPr txBox="1"/>
          <p:nvPr/>
        </p:nvSpPr>
        <p:spPr>
          <a:xfrm>
            <a:off x="304800" y="1446197"/>
            <a:ext cx="853356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SimSun" panose="02010600030101010101" pitchFamily="2" charset="-122"/>
              </a:rPr>
              <a:t>To scaling dada by using min-max normalization which send as input to  proposed algorithm. Setting the parameters of  Firefly algorithm for tuning the COCOMO81 model parameters for accurate SCE. Thorough </a:t>
            </a:r>
            <a:r>
              <a:rPr lang="en-IN" sz="1800" dirty="0">
                <a:effectLst/>
                <a:latin typeface="Times New Roman" panose="02020603050405020304" pitchFamily="18" charset="0"/>
                <a:ea typeface="Times New Roman" panose="02020603050405020304" pitchFamily="18" charset="0"/>
              </a:rPr>
              <a:t>The experiment was conducted with </a:t>
            </a:r>
            <a:r>
              <a:rPr lang="en-US" sz="1800" dirty="0">
                <a:effectLst/>
                <a:latin typeface="Times New Roman" panose="02020603050405020304" pitchFamily="18" charset="0"/>
                <a:ea typeface="SimSun" panose="02010600030101010101" pitchFamily="2" charset="-122"/>
              </a:rPr>
              <a:t>will be  get the best estimated effort. To evaluate the performance of  proposed technique</a:t>
            </a:r>
            <a:r>
              <a:rPr lang="en-US"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by using RMSE.</a:t>
            </a:r>
          </a:p>
          <a:p>
            <a:pPr algn="just">
              <a:lnSpc>
                <a:spcPct val="150000"/>
              </a:lnSpc>
            </a:pPr>
            <a:endParaRPr lang="en-IN" sz="1800" dirty="0">
              <a:effectLst/>
              <a:latin typeface="Times New Roman" panose="02020603050405020304" pitchFamily="18" charset="0"/>
              <a:ea typeface="SimSun" panose="02010600030101010101" pitchFamily="2" charset="-122"/>
            </a:endParaRPr>
          </a:p>
          <a:p>
            <a:pPr algn="just">
              <a:lnSpc>
                <a:spcPct val="150000"/>
              </a:lnSpc>
            </a:pPr>
            <a:r>
              <a:rPr lang="en-US" sz="1800" dirty="0">
                <a:effectLst/>
                <a:latin typeface="Times New Roman" panose="02020603050405020304" pitchFamily="18" charset="0"/>
                <a:ea typeface="SimSun" panose="02010600030101010101" pitchFamily="2" charset="-122"/>
              </a:rPr>
              <a:t>FA, a metaheuristic optimization technique, outperforms COCOMO81-based software effort models in terms of estimation accuracy. The minimal value of this is 0.1167917</a:t>
            </a:r>
            <a:endParaRPr lang="en-IN" sz="18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AC653B7E-9F2B-46B8-B763-14CD402DD49F}"/>
              </a:ext>
            </a:extLst>
          </p:cNvPr>
          <p:cNvSpPr txBox="1"/>
          <p:nvPr/>
        </p:nvSpPr>
        <p:spPr>
          <a:xfrm>
            <a:off x="494880" y="1219800"/>
            <a:ext cx="8305800"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Firefly calculation seems potentially in program exertion estimation because of its capacity to optimize  parameters and managing complex, non-linear connections within datasets. Its iterative nature permits for continuously advancements and adjustment, possibly leading to more accurate estimations over time. However, encouraging investigate and approvals are essential to fully evaluate its adequacy and comparing it with the existing estimation strategies.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36A858D5-17B6-FBC2-D61D-F814F38BA5C4}"/>
              </a:ext>
            </a:extLst>
          </p:cNvPr>
          <p:cNvSpPr txBox="1"/>
          <p:nvPr/>
        </p:nvSpPr>
        <p:spPr>
          <a:xfrm>
            <a:off x="457200" y="1371600"/>
            <a:ext cx="8152980" cy="3366563"/>
          </a:xfrm>
          <a:prstGeom prst="rect">
            <a:avLst/>
          </a:prstGeom>
          <a:noFill/>
        </p:spPr>
        <p:txBody>
          <a:bodyPr wrap="square">
            <a:spAutoFit/>
          </a:bodyPr>
          <a:lstStyle/>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Conducting comparative studies with other optimization algorithms to assess the effectiveness and efficiency of the enhanced Firefly Algorithm. Exploring the scalability of the proposed approach to handle larger and more complex software projects. Investigating the adaptability of the enhanced Firefly Algorithm to different domains and types of software development projects. Integrating additional factors or variables into the estimation model to improve accuracy and reliability. Conducting sensitivity analysis to understand the impact of parameter settings on the performance of the enhanced 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25283809-DE13-EAF9-5392-6B0B4F9A54CB}"/>
              </a:ext>
            </a:extLst>
          </p:cNvPr>
          <p:cNvSpPr txBox="1"/>
          <p:nvPr/>
        </p:nvSpPr>
        <p:spPr>
          <a:xfrm>
            <a:off x="457200" y="1307698"/>
            <a:ext cx="8152560" cy="5078313"/>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[1] </a:t>
            </a:r>
            <a:r>
              <a:rPr lang="en-US" sz="1800" dirty="0">
                <a:solidFill>
                  <a:srgbClr val="222222"/>
                </a:solidFill>
                <a:effectLst/>
                <a:latin typeface="Times New Roman" panose="02020603050405020304" pitchFamily="18" charset="0"/>
                <a:ea typeface="SimSun" panose="02010600030101010101" pitchFamily="2" charset="-122"/>
              </a:rPr>
              <a:t>Zareei, M. and Hassan-Pour, H.A., 2015. A multi-       objective resource-constrained optimization of time-cost trade-off problems in scheduling project. </a:t>
            </a:r>
            <a:r>
              <a:rPr lang="en-US" sz="1800" i="1" dirty="0">
                <a:solidFill>
                  <a:srgbClr val="222222"/>
                </a:solidFill>
                <a:effectLst/>
                <a:latin typeface="Times New Roman" panose="02020603050405020304" pitchFamily="18" charset="0"/>
                <a:ea typeface="SimSun" panose="02010600030101010101" pitchFamily="2" charset="-122"/>
              </a:rPr>
              <a:t>Iranian Journal of Management Studies</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8</a:t>
            </a:r>
            <a:r>
              <a:rPr lang="en-US" sz="1800" dirty="0">
                <a:solidFill>
                  <a:srgbClr val="222222"/>
                </a:solidFill>
                <a:effectLst/>
                <a:latin typeface="Times New Roman" panose="02020603050405020304" pitchFamily="18" charset="0"/>
                <a:ea typeface="SimSun" panose="02010600030101010101" pitchFamily="2" charset="-122"/>
              </a:rPr>
              <a:t>(4).</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  </a:t>
            </a:r>
            <a:r>
              <a:rPr lang="en-US" sz="1800" dirty="0">
                <a:solidFill>
                  <a:srgbClr val="222222"/>
                </a:solidFill>
                <a:effectLst/>
                <a:latin typeface="Times New Roman" panose="02020603050405020304" pitchFamily="18" charset="0"/>
                <a:ea typeface="SimSun" panose="02010600030101010101" pitchFamily="2" charset="-122"/>
              </a:rPr>
              <a:t>Ranichandra, S., 2020. Optimizing non‐orthogonal space distance using ACO in software cost estimation. </a:t>
            </a:r>
            <a:r>
              <a:rPr lang="en-US" sz="1800" i="1" dirty="0">
                <a:solidFill>
                  <a:srgbClr val="222222"/>
                </a:solidFill>
                <a:effectLst/>
                <a:latin typeface="Times New Roman" panose="02020603050405020304" pitchFamily="18" charset="0"/>
                <a:ea typeface="SimSun" panose="02010600030101010101" pitchFamily="2" charset="-122"/>
              </a:rPr>
              <a:t>Mukt Shabd J</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9</a:t>
            </a:r>
            <a:r>
              <a:rPr lang="en-US" sz="1800" dirty="0">
                <a:solidFill>
                  <a:srgbClr val="222222"/>
                </a:solidFill>
                <a:effectLst/>
                <a:latin typeface="Times New Roman" panose="02020603050405020304" pitchFamily="18" charset="0"/>
                <a:ea typeface="SimSun" panose="02010600030101010101" pitchFamily="2" charset="-122"/>
              </a:rPr>
              <a:t>(4), pp.1592-1604</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[3]  </a:t>
            </a:r>
            <a:r>
              <a:rPr lang="en-US" sz="1800" dirty="0">
                <a:solidFill>
                  <a:srgbClr val="222222"/>
                </a:solidFill>
                <a:effectLst/>
                <a:latin typeface="Times New Roman" panose="02020603050405020304" pitchFamily="18" charset="0"/>
                <a:ea typeface="SimSun" panose="02010600030101010101" pitchFamily="2" charset="-122"/>
              </a:rPr>
              <a:t>Ghatasheh, N., Faris, H., Aljarah, 2019. Optimizing software cost estimation models using firefly algorithm. </a:t>
            </a:r>
            <a:r>
              <a:rPr lang="en-US" sz="1800" i="1" dirty="0">
                <a:solidFill>
                  <a:srgbClr val="222222"/>
                </a:solidFill>
                <a:effectLst/>
                <a:latin typeface="Times New Roman" panose="02020603050405020304" pitchFamily="18" charset="0"/>
                <a:ea typeface="SimSun" panose="02010600030101010101" pitchFamily="2" charset="-122"/>
              </a:rPr>
              <a:t>arXiv preprint arXiv:1903.02079</a:t>
            </a:r>
            <a:r>
              <a:rPr lang="en-US" sz="1800" dirty="0">
                <a:solidFill>
                  <a:srgbClr val="222222"/>
                </a:solidFill>
                <a:effectLst/>
                <a:latin typeface="Times New Roman" panose="02020603050405020304" pitchFamily="18" charset="0"/>
                <a:ea typeface="SimSun" panose="02010600030101010101" pitchFamily="2" charset="-122"/>
              </a:rPr>
              <a:t>.</a:t>
            </a:r>
          </a:p>
          <a:p>
            <a:pPr algn="just"/>
            <a:endParaRPr lang="en-US" dirty="0">
              <a:solidFill>
                <a:srgbClr val="222222"/>
              </a:solidFill>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[4]  </a:t>
            </a:r>
            <a:r>
              <a:rPr lang="en-US" sz="1800" dirty="0">
                <a:solidFill>
                  <a:srgbClr val="222222"/>
                </a:solidFill>
                <a:effectLst/>
                <a:latin typeface="Times New Roman" panose="02020603050405020304" pitchFamily="18" charset="0"/>
                <a:ea typeface="SimSun" panose="02010600030101010101" pitchFamily="2" charset="-122"/>
              </a:rPr>
              <a:t>Ahadi, M. and Jafarian, A., 2016. A new hybrid for software effort estimation using particle swarm optimization and differential evolution algorithms. </a:t>
            </a:r>
            <a:r>
              <a:rPr lang="en-US" sz="1800" i="1" dirty="0">
                <a:solidFill>
                  <a:srgbClr val="222222"/>
                </a:solidFill>
                <a:effectLst/>
                <a:latin typeface="Times New Roman" panose="02020603050405020304" pitchFamily="18" charset="0"/>
                <a:ea typeface="SimSun" panose="02010600030101010101" pitchFamily="2" charset="-122"/>
              </a:rPr>
              <a:t>Informatics Engineering, an International Journal (IEIJ)</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4</a:t>
            </a:r>
            <a:r>
              <a:rPr lang="en-US" sz="1800" dirty="0">
                <a:solidFill>
                  <a:srgbClr val="222222"/>
                </a:solidFill>
                <a:effectLst/>
                <a:latin typeface="Times New Roman" panose="02020603050405020304" pitchFamily="18" charset="0"/>
                <a:ea typeface="SimSun" panose="02010600030101010101" pitchFamily="2" charset="-122"/>
              </a:rPr>
              <a:t>(1).</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[5]  </a:t>
            </a:r>
            <a:r>
              <a:rPr lang="en-US" sz="1800" dirty="0">
                <a:solidFill>
                  <a:srgbClr val="222222"/>
                </a:solidFill>
                <a:effectLst/>
                <a:latin typeface="Times New Roman" panose="02020603050405020304" pitchFamily="18" charset="0"/>
                <a:ea typeface="SimSun" panose="02010600030101010101" pitchFamily="2" charset="-122"/>
              </a:rPr>
              <a:t>Dizaji, Z.A. and Khalilpour, K., 2014. APPARATUS BASED ON CHAOS THEORY AND PARTICLE SWARM OPTIMIZATION FOR SOFTWARE COST ESTIMATION. </a:t>
            </a:r>
            <a:r>
              <a:rPr lang="en-US" sz="1800" i="1" dirty="0">
                <a:solidFill>
                  <a:srgbClr val="222222"/>
                </a:solidFill>
                <a:effectLst/>
                <a:latin typeface="Times New Roman" panose="02020603050405020304" pitchFamily="18" charset="0"/>
                <a:ea typeface="SimSun" panose="02010600030101010101" pitchFamily="2" charset="-122"/>
              </a:rPr>
              <a:t>International Journal of Academic Research</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6</a:t>
            </a:r>
            <a:r>
              <a:rPr lang="en-US" sz="1800" dirty="0">
                <a:solidFill>
                  <a:srgbClr val="222222"/>
                </a:solidFill>
                <a:effectLst/>
                <a:latin typeface="Times New Roman" panose="02020603050405020304" pitchFamily="18" charset="0"/>
                <a:ea typeface="SimSun" panose="02010600030101010101" pitchFamily="2" charset="-122"/>
              </a:rPr>
              <a:t>(3).</a:t>
            </a:r>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3325F6E1-AE8C-72F5-3D34-D0B3C7F44583}"/>
              </a:ext>
            </a:extLst>
          </p:cNvPr>
          <p:cNvSpPr txBox="1"/>
          <p:nvPr/>
        </p:nvSpPr>
        <p:spPr>
          <a:xfrm>
            <a:off x="500406" y="1219200"/>
            <a:ext cx="8077200"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Software development effort estimation is considered a fundamental task for software development life cycle as well as for managing project cost, time and quality. Therefore, accurate estimation is a substantial factor in projects success and reducing the risks. In recent years, software effort estimation has received a considerable amount of attention from researchers and became a challenge for software industry. In this project, enhancement of Firefly Algorithm is proposed as a metaheuristic optimization method for optimizing the parameters of three COCOMO-based models. These models include the basic COCOMO model and other two models proposed in the literature as extensions of the basic COCOMO model. The developed estimation models are evaluated using different evaluation metrics are Root Mean Square Error (RMSE).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12A9C673-6848-030B-D9C8-01C2548AD424}"/>
              </a:ext>
            </a:extLst>
          </p:cNvPr>
          <p:cNvSpPr txBox="1"/>
          <p:nvPr/>
        </p:nvSpPr>
        <p:spPr>
          <a:xfrm>
            <a:off x="457200" y="1371600"/>
            <a:ext cx="8229600" cy="3366563"/>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Software effort estimation is a critical task in the software development process, as it helps project managers and stakeholders plan resources, timeframes, and budgets accurately. </a:t>
            </a:r>
          </a:p>
          <a:p>
            <a:pPr marL="342900" indent="-34290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COCOMO (Constructive Cost Model) is a widely recognized software effort estimation model that provides a structured framework for estimating the effort required to develop software. </a:t>
            </a:r>
          </a:p>
          <a:p>
            <a:pPr marL="342900" indent="-34290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Firefly Algorithm is a nature-inspired optimization algorithm that can be used to enhance the accuracy of effort estimation models like COCOMO.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23F54AD-D0AD-9A46-6BA3-00ADA8CA3679}"/>
              </a:ext>
            </a:extLst>
          </p:cNvPr>
          <p:cNvGraphicFramePr>
            <a:graphicFrameLocks noGrp="1"/>
          </p:cNvGraphicFramePr>
          <p:nvPr>
            <p:extLst>
              <p:ext uri="{D42A27DB-BD31-4B8C-83A1-F6EECF244321}">
                <p14:modId xmlns:p14="http://schemas.microsoft.com/office/powerpoint/2010/main" val="114562763"/>
              </p:ext>
            </p:extLst>
          </p:nvPr>
        </p:nvGraphicFramePr>
        <p:xfrm>
          <a:off x="152400" y="1143000"/>
          <a:ext cx="8839200" cy="4633605"/>
        </p:xfrm>
        <a:graphic>
          <a:graphicData uri="http://schemas.openxmlformats.org/drawingml/2006/table">
            <a:tbl>
              <a:tblPr firstRow="1" bandRow="1">
                <a:tableStyleId>{5C22544A-7EE6-4342-B048-85BDC9FD1C3A}</a:tableStyleId>
              </a:tblPr>
              <a:tblGrid>
                <a:gridCol w="602856">
                  <a:extLst>
                    <a:ext uri="{9D8B030D-6E8A-4147-A177-3AD203B41FA5}">
                      <a16:colId xmlns:a16="http://schemas.microsoft.com/office/drawing/2014/main" val="2418660979"/>
                    </a:ext>
                  </a:extLst>
                </a:gridCol>
                <a:gridCol w="1181470">
                  <a:extLst>
                    <a:ext uri="{9D8B030D-6E8A-4147-A177-3AD203B41FA5}">
                      <a16:colId xmlns:a16="http://schemas.microsoft.com/office/drawing/2014/main" val="3892714342"/>
                    </a:ext>
                  </a:extLst>
                </a:gridCol>
                <a:gridCol w="1797074">
                  <a:extLst>
                    <a:ext uri="{9D8B030D-6E8A-4147-A177-3AD203B41FA5}">
                      <a16:colId xmlns:a16="http://schemas.microsoft.com/office/drawing/2014/main" val="3198564218"/>
                    </a:ext>
                  </a:extLst>
                </a:gridCol>
                <a:gridCol w="1697230">
                  <a:extLst>
                    <a:ext uri="{9D8B030D-6E8A-4147-A177-3AD203B41FA5}">
                      <a16:colId xmlns:a16="http://schemas.microsoft.com/office/drawing/2014/main" val="958267504"/>
                    </a:ext>
                  </a:extLst>
                </a:gridCol>
                <a:gridCol w="1866752">
                  <a:extLst>
                    <a:ext uri="{9D8B030D-6E8A-4147-A177-3AD203B41FA5}">
                      <a16:colId xmlns:a16="http://schemas.microsoft.com/office/drawing/2014/main" val="380661509"/>
                    </a:ext>
                  </a:extLst>
                </a:gridCol>
                <a:gridCol w="1693818">
                  <a:extLst>
                    <a:ext uri="{9D8B030D-6E8A-4147-A177-3AD203B41FA5}">
                      <a16:colId xmlns:a16="http://schemas.microsoft.com/office/drawing/2014/main" val="4246195532"/>
                    </a:ext>
                  </a:extLst>
                </a:gridCol>
              </a:tblGrid>
              <a:tr h="1250325">
                <a:tc>
                  <a:txBody>
                    <a:bodyPr/>
                    <a:lstStyle/>
                    <a:p>
                      <a:pPr algn="ctr"/>
                      <a:r>
                        <a:rPr lang="en-US" sz="1400" dirty="0">
                          <a:latin typeface="Times New Roman" panose="02020603050405020304" pitchFamily="18" charset="0"/>
                          <a:cs typeface="Times New Roman" panose="02020603050405020304" pitchFamily="18" charset="0"/>
                        </a:rPr>
                        <a:t>S. </a:t>
                      </a:r>
                    </a:p>
                    <a:p>
                      <a:pPr algn="ctr"/>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marT="41564" marB="41564"/>
                </a:tc>
                <a:extLst>
                  <a:ext uri="{0D108BD9-81ED-4DB2-BD59-A6C34878D82A}">
                    <a16:rowId xmlns:a16="http://schemas.microsoft.com/office/drawing/2014/main" val="4022414834"/>
                  </a:ext>
                </a:extLst>
              </a:tr>
              <a:tr h="1119596">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IN" sz="1400" b="0" i="0" dirty="0">
                          <a:solidFill>
                            <a:schemeClr val="dk1"/>
                          </a:solidFill>
                          <a:effectLst/>
                          <a:latin typeface="Times New Roman" panose="02020603050405020304" pitchFamily="18" charset="0"/>
                          <a:ea typeface="+mn-ea"/>
                          <a:cs typeface="Times New Roman" panose="02020603050405020304" pitchFamily="18" charset="0"/>
                        </a:rPr>
                        <a:t>Miltveit et al</a:t>
                      </a:r>
                      <a:r>
                        <a:rPr lang="en-US" sz="1400" b="0" i="0" dirty="0">
                          <a:solidFill>
                            <a:schemeClr val="dk1"/>
                          </a:solidFill>
                          <a:effectLst/>
                          <a:latin typeface="Times New Roman" panose="02020603050405020304" pitchFamily="18" charset="0"/>
                          <a:ea typeface="+mn-ea"/>
                          <a:cs typeface="Times New Roman" panose="02020603050405020304" pitchFamily="18" charset="0"/>
                        </a:rPr>
                        <a:t>., Journal of Software Engineering (2018)</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fontAlgn="base"/>
                      <a:r>
                        <a:rPr lang="en-US" sz="1400" dirty="0">
                          <a:effectLst/>
                          <a:latin typeface="Times New Roman" panose="02020603050405020304" pitchFamily="18" charset="0"/>
                          <a:cs typeface="Times New Roman" panose="02020603050405020304" pitchFamily="18" charset="0"/>
                        </a:rPr>
                        <a:t>Improve accuracy of software effort estimation using case-based approach</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Model based on expert cases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Utilized a case-based approach and proposed a model based on expert cases to improve software effort estimation.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Case-based approach employed to enhance accuracy in software effort estimation.</a:t>
                      </a:r>
                    </a:p>
                  </a:txBody>
                  <a:tcPr anchor="ctr"/>
                </a:tc>
                <a:extLst>
                  <a:ext uri="{0D108BD9-81ED-4DB2-BD59-A6C34878D82A}">
                    <a16:rowId xmlns:a16="http://schemas.microsoft.com/office/drawing/2014/main" val="554618633"/>
                  </a:ext>
                </a:extLst>
              </a:tr>
              <a:tr h="1502425">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marT="41564" marB="41564"/>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Bhattacharjee et al</a:t>
                      </a:r>
                      <a:r>
                        <a:rPr lang="en-IN" sz="1400" dirty="0">
                          <a:effectLst/>
                          <a:latin typeface="Times New Roman" panose="02020603050405020304" pitchFamily="18" charset="0"/>
                          <a:cs typeface="Times New Roman" panose="02020603050405020304" pitchFamily="18" charset="0"/>
                        </a:rPr>
                        <a:t>., International Journal of Computer Science (2017)</a:t>
                      </a:r>
                    </a:p>
                  </a:txBody>
                  <a:tcPr marT="41564" marB="41564" anchor="ctr"/>
                </a:tc>
                <a:tc>
                  <a:txBody>
                    <a:bodyPr/>
                    <a:lstStyle/>
                    <a:p>
                      <a:pPr fontAlgn="base"/>
                      <a:r>
                        <a:rPr lang="en-US" sz="1400" dirty="0">
                          <a:effectLst/>
                          <a:latin typeface="Times New Roman" panose="02020603050405020304" pitchFamily="18" charset="0"/>
                          <a:cs typeface="Times New Roman" panose="02020603050405020304" pitchFamily="18" charset="0"/>
                        </a:rPr>
                        <a:t>Enhance accuracy of software effort estimation with ML optimization</a:t>
                      </a:r>
                    </a:p>
                  </a:txBody>
                  <a:tcPr anchor="ctr"/>
                </a:tc>
                <a:tc>
                  <a:txBody>
                    <a:bodyPr/>
                    <a:lstStyle/>
                    <a:p>
                      <a:pPr fontAlgn="base"/>
                      <a:r>
                        <a:rPr lang="en-IN" sz="1400" dirty="0">
                          <a:effectLst/>
                          <a:latin typeface="Times New Roman" panose="02020603050405020304" pitchFamily="18" charset="0"/>
                          <a:cs typeface="Times New Roman" panose="02020603050405020304" pitchFamily="18" charset="0"/>
                        </a:rPr>
                        <a:t>Cuckoo Search, PSO, Bat Algorithm</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Employed ML optimization algorithms including Cuckoo Search, PSO, Bat Algorithm, and Firefly Algorithm to improve accuracy in software effort estimation.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Utilization of ML optimization algorithms like Cuckoo Search and PSO to enhance accuracy in software effort estimation.</a:t>
                      </a:r>
                    </a:p>
                  </a:txBody>
                  <a:tcPr anchor="ctr"/>
                </a:tc>
                <a:extLst>
                  <a:ext uri="{0D108BD9-81ED-4DB2-BD59-A6C34878D82A}">
                    <a16:rowId xmlns:a16="http://schemas.microsoft.com/office/drawing/2014/main" val="332693169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10135</TotalTime>
  <Words>1556</Words>
  <Application>Microsoft Office PowerPoint</Application>
  <PresentationFormat>On-screen Show (4:3)</PresentationFormat>
  <Paragraphs>166</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Working   </vt:lpstr>
      <vt:lpstr> 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kethavath suresh</cp:lastModifiedBy>
  <cp:revision>721</cp:revision>
  <dcterms:modified xsi:type="dcterms:W3CDTF">2024-04-01T07:45:13Z</dcterms:modified>
</cp:coreProperties>
</file>