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6.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8" Type="http://schemas.openxmlformats.org/officeDocument/2006/relationships/image" Target="../media/image13.jpeg" /><Relationship Id="rId3" Type="http://schemas.openxmlformats.org/officeDocument/2006/relationships/image" Target="../media/image8.jpeg" /><Relationship Id="rId7" Type="http://schemas.openxmlformats.org/officeDocument/2006/relationships/image" Target="../media/image12.jpe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jpeg" /><Relationship Id="rId5" Type="http://schemas.openxmlformats.org/officeDocument/2006/relationships/image" Target="../media/image10.jpeg"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4.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3390901"/>
            <a:ext cx="8610600" cy="2308324"/>
          </a:xfrm>
          <a:prstGeom prst="rect">
            <a:avLst/>
          </a:prstGeom>
          <a:noFill/>
        </p:spPr>
        <p:txBody>
          <a:bodyPr wrap="square" rtlCol="0">
            <a:spAutoFit/>
          </a:bodyPr>
          <a:lstStyle/>
          <a:p>
            <a:r>
              <a:rPr lang="en-US" sz="2400" dirty="0"/>
              <a:t>STUDENT NAME: </a:t>
            </a:r>
            <a:r>
              <a:rPr lang="en-IN" sz="2400" dirty="0" err="1"/>
              <a:t>Suresh.P</a:t>
            </a:r>
            <a:endParaRPr lang="en-US" sz="2400" dirty="0"/>
          </a:p>
          <a:p>
            <a:r>
              <a:rPr lang="en-US" sz="2400" dirty="0"/>
              <a:t>REGISTER NO     </a:t>
            </a:r>
            <a:r>
              <a:rPr lang="en-IN" sz="2400" dirty="0"/>
              <a:t>:422200384</a:t>
            </a:r>
          </a:p>
          <a:p>
            <a:r>
              <a:rPr lang="en-US" sz="2400" dirty="0"/>
              <a:t>NM ID : </a:t>
            </a:r>
            <a:r>
              <a:rPr lang="en-IN" sz="2400" dirty="0"/>
              <a:t>B9F0A5FF76A74D4AE264273B2C4AA269</a:t>
            </a:r>
            <a:endParaRPr lang="en-US" sz="2400" dirty="0"/>
          </a:p>
          <a:p>
            <a:r>
              <a:rPr lang="en-US" sz="2400" dirty="0"/>
              <a:t>DEPARTMENT    : B.COM</a:t>
            </a:r>
            <a:r>
              <a:rPr lang="en-IN" sz="2400" dirty="0"/>
              <a:t> ISM</a:t>
            </a:r>
            <a:endParaRPr lang="en-US" sz="2400" dirty="0"/>
          </a:p>
          <a:p>
            <a:r>
              <a:rPr lang="en-US" sz="2400" dirty="0"/>
              <a:t>COLLEGE             : Agurchand Manmull Jain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a:extLst>
              <a:ext uri="{FF2B5EF4-FFF2-40B4-BE49-F238E27FC236}">
                <a16:creationId xmlns:a16="http://schemas.microsoft.com/office/drawing/2014/main" id="{A29470CA-628E-4665-A791-43615CD9F4D4}"/>
              </a:ext>
            </a:extLst>
          </p:cNvPr>
          <p:cNvSpPr/>
          <p:nvPr/>
        </p:nvSpPr>
        <p:spPr>
          <a:xfrm>
            <a:off x="739774" y="1219200"/>
            <a:ext cx="8175625" cy="4893647"/>
          </a:xfrm>
          <a:prstGeom prst="rect">
            <a:avLst/>
          </a:prstGeom>
        </p:spPr>
        <p:txBody>
          <a:bodyPr wrap="square">
            <a:spAutoFit/>
          </a:bodyPr>
          <a:lstStyle/>
          <a:p>
            <a:r>
              <a:rPr lang="en-US" sz="2400" b="1" dirty="0"/>
              <a:t>DATA COLLECTION: </a:t>
            </a:r>
            <a:r>
              <a:rPr lang="en-US" sz="2400" dirty="0"/>
              <a:t>Gather all relevant data related to employees. Common fields include employee ID, name, business unit, employee status, employee type, employees classification type,   current employee rating, and more. DATA CLEANING: Handle Missing Values: Identify missing values in each column using conditional formatting Filter out the missing values Correct Inconsistencies: Standardize entries for categorical variables (e.g., job titles, departments) and correct any data entry errors. PERFORMANCE LEVEL Creating the new column called performance level by using the formula IFS(Z8&gt;=5,"VERY HIGH",Z8&gt;=4,“HIGH",Z8&gt;=3,"MED ",TRUE,"LOW”)It shoes that how his formula is used to categorised the employees based on their ratings like very high, high ,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942B6-D842-4867-9844-B884D3AE37FF}"/>
              </a:ext>
            </a:extLst>
          </p:cNvPr>
          <p:cNvSpPr txBox="1"/>
          <p:nvPr/>
        </p:nvSpPr>
        <p:spPr>
          <a:xfrm>
            <a:off x="990600" y="1295400"/>
            <a:ext cx="7315200" cy="4154984"/>
          </a:xfrm>
          <a:prstGeom prst="rect">
            <a:avLst/>
          </a:prstGeom>
          <a:noFill/>
        </p:spPr>
        <p:txBody>
          <a:bodyPr wrap="square" rtlCol="0">
            <a:spAutoFit/>
          </a:bodyPr>
          <a:lstStyle/>
          <a:p>
            <a:r>
              <a:rPr lang="en-US" sz="2400" b="1" dirty="0"/>
              <a:t>SUMMARY:</a:t>
            </a:r>
            <a:r>
              <a:rPr lang="en-US" sz="2400" dirty="0"/>
              <a:t> Pivot Table: In the pivot table it should work in the new worksheet. Arrange the table by using the features as we considered like business unit considered as a rows because business is considered as one of the matrix for identifying the employees from various department. Remove the blank values.</a:t>
            </a:r>
          </a:p>
          <a:p>
            <a:r>
              <a:rPr lang="en-US" sz="2400" dirty="0"/>
              <a:t> VISUALISATION: Graphical</a:t>
            </a:r>
          </a:p>
          <a:p>
            <a:r>
              <a:rPr lang="en-US" sz="2400" dirty="0"/>
              <a:t> Representation: Make a graph based on the table which we have created. There is the feature of recommended graph Filter: We can also filter the graph like male, female etc. We also filter the analysis by our choose.</a:t>
            </a:r>
          </a:p>
        </p:txBody>
      </p:sp>
    </p:spTree>
    <p:extLst>
      <p:ext uri="{BB962C8B-B14F-4D97-AF65-F5344CB8AC3E}">
        <p14:creationId xmlns:p14="http://schemas.microsoft.com/office/powerpoint/2010/main" val="185021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06143C-593F-411D-99B7-F6DE70F76CC7}"/>
              </a:ext>
            </a:extLst>
          </p:cNvPr>
          <p:cNvSpPr txBox="1"/>
          <p:nvPr/>
        </p:nvSpPr>
        <p:spPr>
          <a:xfrm>
            <a:off x="914400" y="1828800"/>
            <a:ext cx="6934200" cy="4154984"/>
          </a:xfrm>
          <a:prstGeom prst="rect">
            <a:avLst/>
          </a:prstGeom>
          <a:noFill/>
        </p:spPr>
        <p:txBody>
          <a:bodyPr wrap="square" rtlCol="0">
            <a:spAutoFit/>
          </a:bodyPr>
          <a:lstStyle/>
          <a:p>
            <a:r>
              <a:rPr lang="en-US" sz="2400" dirty="0"/>
              <a:t>The employees should summarize the performance during the re-view period, highlight their strengths, and identify areas for improvement. The conclusion can also include plans for the employee’s future development. Employee performance management is an essential part of any successful organization.  It provides the necessary feedback to develop employees, encourage growth, and align goals </a:t>
            </a:r>
            <a:r>
              <a:rPr lang="en-US" sz="2400" dirty="0" err="1"/>
              <a:t>goals</a:t>
            </a:r>
            <a:r>
              <a:rPr lang="en-US" sz="2400" dirty="0"/>
              <a:t> with company objectives. It is used as the basis for a salary increase, promotion or termination of an employee.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02FFE97B-38B3-4827-804E-84EC543144A4}"/>
              </a:ext>
            </a:extLst>
          </p:cNvPr>
          <p:cNvSpPr txBox="1"/>
          <p:nvPr/>
        </p:nvSpPr>
        <p:spPr>
          <a:xfrm>
            <a:off x="833437" y="2254151"/>
            <a:ext cx="6019800" cy="2308324"/>
          </a:xfrm>
          <a:prstGeom prst="rect">
            <a:avLst/>
          </a:prstGeom>
          <a:noFill/>
        </p:spPr>
        <p:txBody>
          <a:bodyPr wrap="square" rtlCol="0">
            <a:spAutoFit/>
          </a:bodyPr>
          <a:lstStyle/>
          <a:p>
            <a:r>
              <a:rPr lang="en-US" sz="2400" b="1" dirty="0">
                <a:latin typeface="Baskerville Old Face" panose="02020602080505020303" pitchFamily="18" charset="0"/>
              </a:rPr>
              <a:t>This project aims to analyze employee performance based on satisfaction levels using Excel. The goal is to identify patterns and correlations within the data to help improve employee satisfaction and performance across </a:t>
            </a:r>
          </a:p>
          <a:p>
            <a:r>
              <a:rPr lang="en-US" sz="2400" b="1" dirty="0">
                <a:latin typeface="Baskerville Old Face" panose="02020602080505020303" pitchFamily="18" charset="0"/>
              </a:rPr>
              <a:t>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4B6B3D2-051C-4F70-9BBE-A088DF73D8F9}"/>
              </a:ext>
            </a:extLst>
          </p:cNvPr>
          <p:cNvSpPr txBox="1"/>
          <p:nvPr/>
        </p:nvSpPr>
        <p:spPr>
          <a:xfrm>
            <a:off x="793018" y="2033368"/>
            <a:ext cx="5956300" cy="3170099"/>
          </a:xfrm>
          <a:prstGeom prst="rect">
            <a:avLst/>
          </a:prstGeom>
          <a:noFill/>
        </p:spPr>
        <p:txBody>
          <a:bodyPr wrap="square" rtlCol="0">
            <a:spAutoFit/>
          </a:bodyPr>
          <a:lstStyle/>
          <a:p>
            <a:r>
              <a:rPr lang="en-US" sz="2000" b="1" dirty="0">
                <a:latin typeface="Baskerville Old Face" panose="02020602080505020303" pitchFamily="18"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details analysis will provide insights into how different factors impact performance across various demographics and </a:t>
            </a:r>
          </a:p>
          <a:p>
            <a:r>
              <a:rPr lang="en-US" sz="2000" b="1" dirty="0">
                <a:latin typeface="Baskerville Old Face" panose="02020602080505020303" pitchFamily="18" charset="0"/>
              </a:rPr>
              <a:t>departments. The findings will support data-driven</a:t>
            </a:r>
          </a:p>
          <a:p>
            <a:r>
              <a:rPr lang="en-US" sz="2000" b="1" dirty="0">
                <a:latin typeface="Baskerville Old Face" panose="02020602080505020303" pitchFamily="18" charset="0"/>
              </a:rPr>
              <a:t>decision-making to enhance employee satisfaction and optimize performance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3995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62F4F42-8D8B-4A9C-9DEA-25CCE8FE04A3}"/>
              </a:ext>
            </a:extLst>
          </p:cNvPr>
          <p:cNvSpPr txBox="1"/>
          <p:nvPr/>
        </p:nvSpPr>
        <p:spPr>
          <a:xfrm>
            <a:off x="1242933" y="1620857"/>
            <a:ext cx="2871867" cy="4385816"/>
          </a:xfrm>
          <a:prstGeom prst="rect">
            <a:avLst/>
          </a:prstGeom>
          <a:noFill/>
        </p:spPr>
        <p:txBody>
          <a:bodyPr wrap="square" rtlCol="0">
            <a:spAutoFit/>
          </a:bodyPr>
          <a:lstStyle/>
          <a:p>
            <a:pPr marL="342900" indent="-342900">
              <a:lnSpc>
                <a:spcPct val="250000"/>
              </a:lnSpc>
              <a:buFont typeface="+mj-lt"/>
              <a:buAutoNum type="arabicPeriod"/>
            </a:pPr>
            <a:r>
              <a:rPr lang="en-US" dirty="0"/>
              <a:t>HR MANAGER                                                                     </a:t>
            </a:r>
          </a:p>
          <a:p>
            <a:pPr marL="342900" indent="-342900">
              <a:lnSpc>
                <a:spcPct val="250000"/>
              </a:lnSpc>
              <a:buFont typeface="+mj-lt"/>
              <a:buAutoNum type="arabicPeriod"/>
            </a:pPr>
            <a:r>
              <a:rPr lang="en-US" dirty="0"/>
              <a:t>DEPARTMENT MANAGER</a:t>
            </a:r>
          </a:p>
          <a:p>
            <a:pPr marL="342900" indent="-342900">
              <a:lnSpc>
                <a:spcPct val="250000"/>
              </a:lnSpc>
              <a:buAutoNum type="arabicPeriod" startAt="3"/>
            </a:pPr>
            <a:r>
              <a:rPr lang="en-US" dirty="0"/>
              <a:t>EXCECUTIVES </a:t>
            </a:r>
          </a:p>
          <a:p>
            <a:pPr marL="342900" indent="-342900">
              <a:lnSpc>
                <a:spcPct val="250000"/>
              </a:lnSpc>
              <a:buAutoNum type="arabicPeriod" startAt="3"/>
            </a:pPr>
            <a:r>
              <a:rPr lang="en-US" dirty="0"/>
              <a:t>DATA ANALYST </a:t>
            </a:r>
          </a:p>
          <a:p>
            <a:pPr marL="342900" indent="-342900">
              <a:lnSpc>
                <a:spcPct val="250000"/>
              </a:lnSpc>
              <a:buAutoNum type="arabicPeriod" startAt="3"/>
            </a:pPr>
            <a:r>
              <a:rPr lang="en-US" dirty="0"/>
              <a:t>EMPLOYEES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9" name="Picture 2" descr="26,806 Hr Manager Stock Photos - Free &amp; Royalty-Free Stock ...">
            <a:extLst>
              <a:ext uri="{FF2B5EF4-FFF2-40B4-BE49-F238E27FC236}">
                <a16:creationId xmlns:a16="http://schemas.microsoft.com/office/drawing/2014/main" id="{BEA0C5DB-EE1E-4D91-B8A9-BF82D66959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4010" y="1303753"/>
            <a:ext cx="21404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986,200+ Department Head Stock Photos, Pictures &amp; Royalty ...">
            <a:extLst>
              <a:ext uri="{FF2B5EF4-FFF2-40B4-BE49-F238E27FC236}">
                <a16:creationId xmlns:a16="http://schemas.microsoft.com/office/drawing/2014/main" id="{3A6A2FEB-D74B-4FBC-B019-3BCB31AD4F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8678" y="1282066"/>
            <a:ext cx="19526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00+ Free Executive &amp; Business Images - Pixabay">
            <a:extLst>
              <a:ext uri="{FF2B5EF4-FFF2-40B4-BE49-F238E27FC236}">
                <a16:creationId xmlns:a16="http://schemas.microsoft.com/office/drawing/2014/main" id="{0929E105-D24E-4480-8A18-2792DD68A8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3544" y="3419476"/>
            <a:ext cx="21145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ecutive Job Titles一What Do They Mean? | CO- by US Chamber ...">
            <a:extLst>
              <a:ext uri="{FF2B5EF4-FFF2-40B4-BE49-F238E27FC236}">
                <a16:creationId xmlns:a16="http://schemas.microsoft.com/office/drawing/2014/main" id="{96193627-CF1B-4F17-93F1-B5BCE0C1AF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91" y="3343275"/>
            <a:ext cx="21812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taff Royalty-Free Images, Stock Photos &amp; Pictures ...">
            <a:extLst>
              <a:ext uri="{FF2B5EF4-FFF2-40B4-BE49-F238E27FC236}">
                <a16:creationId xmlns:a16="http://schemas.microsoft.com/office/drawing/2014/main" id="{7AAF6FBF-593B-46A1-9DA7-662A415C39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6927" y="5005387"/>
            <a:ext cx="25717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mpany logo hi-res stock photography and images - Alamy">
            <a:extLst>
              <a:ext uri="{FF2B5EF4-FFF2-40B4-BE49-F238E27FC236}">
                <a16:creationId xmlns:a16="http://schemas.microsoft.com/office/drawing/2014/main" id="{66D6B60C-7527-405D-968E-A47DDC3B2E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6015" y="3261847"/>
            <a:ext cx="1933575" cy="1409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8FFE86-F605-495B-92EF-23411841067D}"/>
              </a:ext>
            </a:extLst>
          </p:cNvPr>
          <p:cNvSpPr txBox="1"/>
          <p:nvPr/>
        </p:nvSpPr>
        <p:spPr>
          <a:xfrm>
            <a:off x="2771774" y="2363212"/>
            <a:ext cx="6324162"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Conditional formatting – To compute missing values</a:t>
            </a:r>
          </a:p>
          <a:p>
            <a:pPr marL="342900" indent="-342900">
              <a:buFont typeface="Wingdings" panose="05000000000000000000" pitchFamily="2" charset="2"/>
              <a:buChar char="v"/>
            </a:pPr>
            <a:r>
              <a:rPr lang="en-US" sz="2400" dirty="0"/>
              <a:t>Filter – To remove the data</a:t>
            </a:r>
          </a:p>
          <a:p>
            <a:pPr marL="342900" indent="-342900">
              <a:buFont typeface="Wingdings" panose="05000000000000000000" pitchFamily="2" charset="2"/>
              <a:buChar char="v"/>
            </a:pPr>
            <a:r>
              <a:rPr lang="en-US" sz="2400" dirty="0"/>
              <a:t>Formula – To calculate performance level of employees</a:t>
            </a:r>
          </a:p>
          <a:p>
            <a:pPr marL="342900" indent="-342900">
              <a:buFont typeface="Wingdings" panose="05000000000000000000" pitchFamily="2" charset="2"/>
              <a:buChar char="v"/>
            </a:pPr>
            <a:r>
              <a:rPr lang="en-US" sz="2400" dirty="0"/>
              <a:t>Pivot table – For creating summary of the data</a:t>
            </a:r>
          </a:p>
          <a:p>
            <a:pPr marL="342900" indent="-342900">
              <a:buFont typeface="Wingdings" panose="05000000000000000000" pitchFamily="2" charset="2"/>
              <a:buChar char="v"/>
            </a:pPr>
            <a:r>
              <a:rPr lang="en-US" sz="2400" dirty="0"/>
              <a:t>Graph – For data visualization </a:t>
            </a:r>
          </a:p>
          <a:p>
            <a:pPr marL="342900" indent="-342900">
              <a:buFont typeface="Wingdings" panose="05000000000000000000" pitchFamily="2" charset="2"/>
              <a:buChar char="v"/>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703750" y="1143634"/>
            <a:ext cx="8229600" cy="5892382"/>
          </a:xfrm>
          <a:prstGeom prst="rect">
            <a:avLst/>
          </a:prstGeom>
          <a:noFill/>
        </p:spPr>
        <p:txBody>
          <a:bodyPr wrap="square" rtlCol="0">
            <a:spAutoFit/>
          </a:bodyPr>
          <a:lstStyle/>
          <a:p>
            <a:r>
              <a:rPr lang="en-US" sz="2000" b="1" dirty="0"/>
              <a:t>Dataset Name: </a:t>
            </a:r>
            <a:r>
              <a:rPr lang="en-US" sz="2000" dirty="0"/>
              <a:t>Employee Performance Analysis Data</a:t>
            </a:r>
          </a:p>
          <a:p>
            <a:r>
              <a:rPr lang="en-US" sz="2000" b="1" dirty="0"/>
              <a:t>Description: </a:t>
            </a:r>
            <a:r>
              <a:rPr lang="en-US" sz="2000" dirty="0"/>
              <a:t>Contains performance metrics for employees, including</a:t>
            </a:r>
          </a:p>
          <a:p>
            <a:r>
              <a:rPr lang="en-US" sz="2000" dirty="0"/>
              <a:t>Satisfaction scores, Performance ratings, and demographic details.</a:t>
            </a:r>
          </a:p>
          <a:p>
            <a:r>
              <a:rPr lang="en-US" sz="2000" b="1" dirty="0"/>
              <a:t>Sources:</a:t>
            </a:r>
            <a:r>
              <a:rPr lang="en-US" sz="2000" dirty="0"/>
              <a:t> kaggle.com</a:t>
            </a:r>
          </a:p>
          <a:p>
            <a:r>
              <a:rPr lang="en-US" sz="2000" b="1" dirty="0"/>
              <a:t>Variable/Columns:</a:t>
            </a:r>
          </a:p>
          <a:p>
            <a:r>
              <a:rPr lang="en-US" sz="2000" dirty="0"/>
              <a:t>      Name: First name</a:t>
            </a:r>
          </a:p>
          <a:p>
            <a:r>
              <a:rPr lang="en-US" sz="2000" dirty="0"/>
              <a:t>      Gender: Male and Female</a:t>
            </a:r>
          </a:p>
          <a:p>
            <a:r>
              <a:rPr lang="en-US" sz="2000" dirty="0"/>
              <a:t>      Business Unit: BPC, CCDR, EW, MSC, NEL, PL, PYZ, SVG, TNS, WBL</a:t>
            </a:r>
          </a:p>
          <a:p>
            <a:r>
              <a:rPr lang="en-US" sz="2000" dirty="0"/>
              <a:t>      Performance Rating: Very High, High, Medium, Low</a:t>
            </a:r>
          </a:p>
          <a:p>
            <a:r>
              <a:rPr lang="en-US" sz="2000" dirty="0"/>
              <a:t>Satisfaction Score: 1-5</a:t>
            </a:r>
          </a:p>
          <a:p>
            <a:r>
              <a:rPr lang="en-US" sz="2000" b="1" dirty="0"/>
              <a:t>Data Types:</a:t>
            </a:r>
            <a:r>
              <a:rPr lang="en-US" sz="2000" dirty="0"/>
              <a:t> Numeric and Text</a:t>
            </a:r>
          </a:p>
          <a:p>
            <a:r>
              <a:rPr lang="en-US" sz="2000" b="1" dirty="0"/>
              <a:t>Unit of Measurement:</a:t>
            </a:r>
          </a:p>
          <a:p>
            <a:pPr marL="342900" indent="-342900">
              <a:buFont typeface="Arial" panose="020B0604020202020204" pitchFamily="34" charset="0"/>
              <a:buChar char="•"/>
            </a:pPr>
            <a:r>
              <a:rPr lang="en-US" sz="2000" dirty="0"/>
              <a:t>Satisfaction score: Scale of 1-5</a:t>
            </a:r>
          </a:p>
          <a:p>
            <a:pPr marL="342900" indent="-342900">
              <a:buFont typeface="Arial" panose="020B0604020202020204" pitchFamily="34" charset="0"/>
              <a:buChar char="•"/>
            </a:pPr>
            <a:r>
              <a:rPr lang="en-US" sz="2000" dirty="0"/>
              <a:t>Performance rating: Very High, High, Medium, Low</a:t>
            </a:r>
          </a:p>
          <a:p>
            <a:r>
              <a:rPr lang="en-US" sz="2000" dirty="0"/>
              <a:t>      </a:t>
            </a:r>
            <a:r>
              <a:rPr lang="en-US" sz="2000" b="1" dirty="0"/>
              <a:t>Size: </a:t>
            </a:r>
            <a:r>
              <a:rPr lang="en-US" sz="2000" dirty="0"/>
              <a:t>26 records, 9 Fields</a:t>
            </a:r>
          </a:p>
          <a:p>
            <a:r>
              <a:rPr lang="en-US" sz="2000" dirty="0"/>
              <a:t>      </a:t>
            </a:r>
            <a:r>
              <a:rPr lang="en-US" sz="2000" b="1" dirty="0"/>
              <a:t>Visualization:</a:t>
            </a:r>
            <a:r>
              <a:rPr lang="en-US" sz="2000" dirty="0"/>
              <a:t> Bar graph</a:t>
            </a:r>
          </a:p>
          <a:p>
            <a:pPr>
              <a:lnSpc>
                <a:spcPct val="150000"/>
              </a:lnSpc>
            </a:pPr>
            <a:endParaRPr lang="en-US" sz="2000" dirty="0"/>
          </a:p>
          <a:p>
            <a:pPr marL="285750" indent="-285750">
              <a:lnSpc>
                <a:spcPct val="150000"/>
              </a:lnSpc>
              <a:buFont typeface="Wingdings" panose="05000000000000000000" pitchFamily="2" charset="2"/>
              <a:buChar char="q"/>
            </a:pP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5"/>
            <a:ext cx="5105400" cy="584775"/>
          </a:xfrm>
          <a:prstGeom prst="rect">
            <a:avLst/>
          </a:prstGeom>
          <a:noFill/>
        </p:spPr>
        <p:txBody>
          <a:bodyPr wrap="square" rtlCol="0">
            <a:spAutoFit/>
          </a:bodyPr>
          <a:lstStyle/>
          <a:p>
            <a:r>
              <a:rPr lang="en-IN" sz="3200" b="1" dirty="0">
                <a:highlight>
                  <a:srgbClr val="C0C0C0"/>
                </a:highlight>
                <a:latin typeface="Times New Roman" panose="02020603050405020304" pitchFamily="18" charset="0"/>
                <a:cs typeface="Times New Roman" panose="02020603050405020304" pitchFamily="18" charset="0"/>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0" y="3125139"/>
            <a:ext cx="6629400" cy="3139321"/>
          </a:xfrm>
          <a:prstGeom prst="rect">
            <a:avLst/>
          </a:prstGeom>
          <a:noFill/>
        </p:spPr>
        <p:txBody>
          <a:bodyPr wrap="square" rtlCol="0">
            <a:spAutoFit/>
          </a:bodyPr>
          <a:lstStyle/>
          <a:p>
            <a:r>
              <a:rPr lang="en-US" sz="2400" dirty="0"/>
              <a:t>FORMULA</a:t>
            </a:r>
          </a:p>
          <a:p>
            <a:endParaRPr lang="en-US" sz="1200" dirty="0"/>
          </a:p>
          <a:p>
            <a:pPr marL="342900" indent="-342900">
              <a:buFont typeface="Arial" panose="020B0604020202020204" pitchFamily="34" charset="0"/>
              <a:buChar char="•"/>
            </a:pPr>
            <a:r>
              <a:rPr lang="en-US" sz="2400" dirty="0"/>
              <a:t>IFS(Z8&gt;=5,”VERYHIGH”,Z8&gt;=4,“HIGH”,Z8&gt;=3,”MED”,TRUE,”LOW”)</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a:p>
          <a:p>
            <a:endParaRPr lang="en-US" sz="2400" b="1" dirty="0"/>
          </a:p>
          <a:p>
            <a:pPr marL="342900" indent="-342900">
              <a:buFont typeface="Arial" panose="020B0604020202020204" pitchFamily="34" charset="0"/>
              <a:buChar char="•"/>
            </a:pPr>
            <a:endParaRPr lang="en-US" sz="2400" b="1" dirty="0"/>
          </a:p>
          <a:p>
            <a:r>
              <a:rPr lang="en-US" dirty="0"/>
              <a:t>INSIGHTS: Used to evaluate the scores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TotalTime>
  <Words>773</Words>
  <Application>Microsoft Office PowerPoint</Application>
  <PresentationFormat>Widescreen</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916374782078</cp:lastModifiedBy>
  <cp:revision>41</cp:revision>
  <dcterms:created xsi:type="dcterms:W3CDTF">2024-03-29T15:07:22Z</dcterms:created>
  <dcterms:modified xsi:type="dcterms:W3CDTF">2024-09-14T11:31:10Z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