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CFA4EE-CDDE-4B33-BBDD-4FFF58E71764}" v="39" dt="2024-12-27T18:34:46.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B7BC18-0BAC-2C02-0A1B-F138B7B339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6CA206E-2005-BEDA-3958-E37E5B7BE1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85FE6-AF87-4ED8-8627-6D08F5850E96}" type="datetimeFigureOut">
              <a:rPr lang="en-IN" smtClean="0"/>
              <a:t>28-12-2024</a:t>
            </a:fld>
            <a:endParaRPr lang="en-IN"/>
          </a:p>
        </p:txBody>
      </p:sp>
      <p:sp>
        <p:nvSpPr>
          <p:cNvPr id="4" name="Footer Placeholder 3">
            <a:extLst>
              <a:ext uri="{FF2B5EF4-FFF2-40B4-BE49-F238E27FC236}">
                <a16:creationId xmlns:a16="http://schemas.microsoft.com/office/drawing/2014/main" id="{305A351B-602D-737A-53D5-17BF3DCCA6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Eswar College of Engineering</a:t>
            </a:r>
          </a:p>
        </p:txBody>
      </p:sp>
      <p:sp>
        <p:nvSpPr>
          <p:cNvPr id="5" name="Slide Number Placeholder 4">
            <a:extLst>
              <a:ext uri="{FF2B5EF4-FFF2-40B4-BE49-F238E27FC236}">
                <a16:creationId xmlns:a16="http://schemas.microsoft.com/office/drawing/2014/main" id="{9E260153-21B8-7A0A-00D8-7DA029C022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EA0CC9-DB43-472D-8BC7-77200FE35325}" type="slidenum">
              <a:rPr lang="en-IN" smtClean="0"/>
              <a:t>‹#›</a:t>
            </a:fld>
            <a:endParaRPr lang="en-IN"/>
          </a:p>
        </p:txBody>
      </p:sp>
    </p:spTree>
    <p:extLst>
      <p:ext uri="{BB962C8B-B14F-4D97-AF65-F5344CB8AC3E}">
        <p14:creationId xmlns:p14="http://schemas.microsoft.com/office/powerpoint/2010/main" val="14415930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3A350-7066-4A89-849E-9F85C4A10185}" type="datetimeFigureOut">
              <a:rPr lang="en-IN" smtClean="0"/>
              <a:t>28-12-2024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Eswar College of Engineering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165B7-D103-4EC7-A78E-724AA4F0226C}" type="slidenum">
              <a:rPr lang="en-IN" smtClean="0"/>
              <a:t>‹#›</a:t>
            </a:fld>
            <a:endParaRPr lang="en-IN"/>
          </a:p>
        </p:txBody>
      </p:sp>
    </p:spTree>
    <p:extLst>
      <p:ext uri="{BB962C8B-B14F-4D97-AF65-F5344CB8AC3E}">
        <p14:creationId xmlns:p14="http://schemas.microsoft.com/office/powerpoint/2010/main" val="193147268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6CEB30-283D-44FE-91F8-8282FDAF5262}"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D92D3-9C03-4A01-8D61-51504FF191CC}" type="slidenum">
              <a:rPr lang="en-IN" smtClean="0"/>
              <a:t>‹#›</a:t>
            </a:fld>
            <a:endParaRPr lang="en-IN"/>
          </a:p>
        </p:txBody>
      </p:sp>
    </p:spTree>
    <p:extLst>
      <p:ext uri="{BB962C8B-B14F-4D97-AF65-F5344CB8AC3E}">
        <p14:creationId xmlns:p14="http://schemas.microsoft.com/office/powerpoint/2010/main" val="276762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CEB30-283D-44FE-91F8-8282FDAF5262}"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D92D3-9C03-4A01-8D61-51504FF191CC}" type="slidenum">
              <a:rPr lang="en-IN" smtClean="0"/>
              <a:t>‹#›</a:t>
            </a:fld>
            <a:endParaRPr lang="en-IN"/>
          </a:p>
        </p:txBody>
      </p:sp>
    </p:spTree>
    <p:extLst>
      <p:ext uri="{BB962C8B-B14F-4D97-AF65-F5344CB8AC3E}">
        <p14:creationId xmlns:p14="http://schemas.microsoft.com/office/powerpoint/2010/main" val="374001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CEB30-283D-44FE-91F8-8282FDAF5262}"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D92D3-9C03-4A01-8D61-51504FF191CC}" type="slidenum">
              <a:rPr lang="en-IN" smtClean="0"/>
              <a:t>‹#›</a:t>
            </a:fld>
            <a:endParaRPr lang="en-IN"/>
          </a:p>
        </p:txBody>
      </p:sp>
    </p:spTree>
    <p:extLst>
      <p:ext uri="{BB962C8B-B14F-4D97-AF65-F5344CB8AC3E}">
        <p14:creationId xmlns:p14="http://schemas.microsoft.com/office/powerpoint/2010/main" val="3755900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CEB30-283D-44FE-91F8-8282FDAF5262}"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D92D3-9C03-4A01-8D61-51504FF191C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3961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CEB30-283D-44FE-91F8-8282FDAF5262}"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D92D3-9C03-4A01-8D61-51504FF191CC}" type="slidenum">
              <a:rPr lang="en-IN" smtClean="0"/>
              <a:t>‹#›</a:t>
            </a:fld>
            <a:endParaRPr lang="en-IN"/>
          </a:p>
        </p:txBody>
      </p:sp>
    </p:spTree>
    <p:extLst>
      <p:ext uri="{BB962C8B-B14F-4D97-AF65-F5344CB8AC3E}">
        <p14:creationId xmlns:p14="http://schemas.microsoft.com/office/powerpoint/2010/main" val="844202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6CEB30-283D-44FE-91F8-8282FDAF5262}" type="datetimeFigureOut">
              <a:rPr lang="en-IN" smtClean="0"/>
              <a:t>28-12-2024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3D92D3-9C03-4A01-8D61-51504FF191CC}" type="slidenum">
              <a:rPr lang="en-IN" smtClean="0"/>
              <a:t>‹#›</a:t>
            </a:fld>
            <a:endParaRPr lang="en-IN"/>
          </a:p>
        </p:txBody>
      </p:sp>
    </p:spTree>
    <p:extLst>
      <p:ext uri="{BB962C8B-B14F-4D97-AF65-F5344CB8AC3E}">
        <p14:creationId xmlns:p14="http://schemas.microsoft.com/office/powerpoint/2010/main" val="264489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6CEB30-283D-44FE-91F8-8282FDAF5262}" type="datetimeFigureOut">
              <a:rPr lang="en-IN" smtClean="0"/>
              <a:t>28-12-2024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3D92D3-9C03-4A01-8D61-51504FF191CC}" type="slidenum">
              <a:rPr lang="en-IN" smtClean="0"/>
              <a:t>‹#›</a:t>
            </a:fld>
            <a:endParaRPr lang="en-IN"/>
          </a:p>
        </p:txBody>
      </p:sp>
    </p:spTree>
    <p:extLst>
      <p:ext uri="{BB962C8B-B14F-4D97-AF65-F5344CB8AC3E}">
        <p14:creationId xmlns:p14="http://schemas.microsoft.com/office/powerpoint/2010/main" val="4009004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CEB30-283D-44FE-91F8-8282FDAF5262}"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D92D3-9C03-4A01-8D61-51504FF191CC}" type="slidenum">
              <a:rPr lang="en-IN" smtClean="0"/>
              <a:t>‹#›</a:t>
            </a:fld>
            <a:endParaRPr lang="en-IN"/>
          </a:p>
        </p:txBody>
      </p:sp>
    </p:spTree>
    <p:extLst>
      <p:ext uri="{BB962C8B-B14F-4D97-AF65-F5344CB8AC3E}">
        <p14:creationId xmlns:p14="http://schemas.microsoft.com/office/powerpoint/2010/main" val="4126777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CEB30-283D-44FE-91F8-8282FDAF5262}"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D92D3-9C03-4A01-8D61-51504FF191CC}" type="slidenum">
              <a:rPr lang="en-IN" smtClean="0"/>
              <a:t>‹#›</a:t>
            </a:fld>
            <a:endParaRPr lang="en-IN"/>
          </a:p>
        </p:txBody>
      </p:sp>
    </p:spTree>
    <p:extLst>
      <p:ext uri="{BB962C8B-B14F-4D97-AF65-F5344CB8AC3E}">
        <p14:creationId xmlns:p14="http://schemas.microsoft.com/office/powerpoint/2010/main" val="2114841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6CEB30-283D-44FE-91F8-8282FDAF5262}"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D92D3-9C03-4A01-8D61-51504FF191CC}" type="slidenum">
              <a:rPr lang="en-IN" smtClean="0"/>
              <a:t>‹#›</a:t>
            </a:fld>
            <a:endParaRPr lang="en-IN"/>
          </a:p>
        </p:txBody>
      </p:sp>
    </p:spTree>
    <p:extLst>
      <p:ext uri="{BB962C8B-B14F-4D97-AF65-F5344CB8AC3E}">
        <p14:creationId xmlns:p14="http://schemas.microsoft.com/office/powerpoint/2010/main" val="342305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6CEB30-283D-44FE-91F8-8282FDAF5262}"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D92D3-9C03-4A01-8D61-51504FF191CC}" type="slidenum">
              <a:rPr lang="en-IN" smtClean="0"/>
              <a:t>‹#›</a:t>
            </a:fld>
            <a:endParaRPr lang="en-IN"/>
          </a:p>
        </p:txBody>
      </p:sp>
    </p:spTree>
    <p:extLst>
      <p:ext uri="{BB962C8B-B14F-4D97-AF65-F5344CB8AC3E}">
        <p14:creationId xmlns:p14="http://schemas.microsoft.com/office/powerpoint/2010/main" val="189364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6CEB30-283D-44FE-91F8-8282FDAF5262}"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D92D3-9C03-4A01-8D61-51504FF191CC}" type="slidenum">
              <a:rPr lang="en-IN" smtClean="0"/>
              <a:t>‹#›</a:t>
            </a:fld>
            <a:endParaRPr lang="en-IN"/>
          </a:p>
        </p:txBody>
      </p:sp>
    </p:spTree>
    <p:extLst>
      <p:ext uri="{BB962C8B-B14F-4D97-AF65-F5344CB8AC3E}">
        <p14:creationId xmlns:p14="http://schemas.microsoft.com/office/powerpoint/2010/main" val="5793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6CEB30-283D-44FE-91F8-8282FDAF5262}" type="datetimeFigureOut">
              <a:rPr lang="en-IN" smtClean="0"/>
              <a:t>28-12-2024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3D92D3-9C03-4A01-8D61-51504FF191CC}" type="slidenum">
              <a:rPr lang="en-IN" smtClean="0"/>
              <a:t>‹#›</a:t>
            </a:fld>
            <a:endParaRPr lang="en-IN"/>
          </a:p>
        </p:txBody>
      </p:sp>
    </p:spTree>
    <p:extLst>
      <p:ext uri="{BB962C8B-B14F-4D97-AF65-F5344CB8AC3E}">
        <p14:creationId xmlns:p14="http://schemas.microsoft.com/office/powerpoint/2010/main" val="187639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6CEB30-283D-44FE-91F8-8282FDAF5262}" type="datetimeFigureOut">
              <a:rPr lang="en-IN" smtClean="0"/>
              <a:t>28-12-2024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3D92D3-9C03-4A01-8D61-51504FF191CC}" type="slidenum">
              <a:rPr lang="en-IN" smtClean="0"/>
              <a:t>‹#›</a:t>
            </a:fld>
            <a:endParaRPr lang="en-IN"/>
          </a:p>
        </p:txBody>
      </p:sp>
    </p:spTree>
    <p:extLst>
      <p:ext uri="{BB962C8B-B14F-4D97-AF65-F5344CB8AC3E}">
        <p14:creationId xmlns:p14="http://schemas.microsoft.com/office/powerpoint/2010/main" val="1520341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CEB30-283D-44FE-91F8-8282FDAF5262}" type="datetimeFigureOut">
              <a:rPr lang="en-IN" smtClean="0"/>
              <a:t>28-12-2024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3D92D3-9C03-4A01-8D61-51504FF191CC}" type="slidenum">
              <a:rPr lang="en-IN" smtClean="0"/>
              <a:t>‹#›</a:t>
            </a:fld>
            <a:endParaRPr lang="en-IN"/>
          </a:p>
        </p:txBody>
      </p:sp>
    </p:spTree>
    <p:extLst>
      <p:ext uri="{BB962C8B-B14F-4D97-AF65-F5344CB8AC3E}">
        <p14:creationId xmlns:p14="http://schemas.microsoft.com/office/powerpoint/2010/main" val="337431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CEB30-283D-44FE-91F8-8282FDAF5262}"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D92D3-9C03-4A01-8D61-51504FF191CC}" type="slidenum">
              <a:rPr lang="en-IN" smtClean="0"/>
              <a:t>‹#›</a:t>
            </a:fld>
            <a:endParaRPr lang="en-IN"/>
          </a:p>
        </p:txBody>
      </p:sp>
    </p:spTree>
    <p:extLst>
      <p:ext uri="{BB962C8B-B14F-4D97-AF65-F5344CB8AC3E}">
        <p14:creationId xmlns:p14="http://schemas.microsoft.com/office/powerpoint/2010/main" val="1394260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CEB30-283D-44FE-91F8-8282FDAF5262}"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D92D3-9C03-4A01-8D61-51504FF191CC}" type="slidenum">
              <a:rPr lang="en-IN" smtClean="0"/>
              <a:t>‹#›</a:t>
            </a:fld>
            <a:endParaRPr lang="en-IN"/>
          </a:p>
        </p:txBody>
      </p:sp>
    </p:spTree>
    <p:extLst>
      <p:ext uri="{BB962C8B-B14F-4D97-AF65-F5344CB8AC3E}">
        <p14:creationId xmlns:p14="http://schemas.microsoft.com/office/powerpoint/2010/main" val="368673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E6CEB30-283D-44FE-91F8-8282FDAF5262}" type="datetimeFigureOut">
              <a:rPr lang="en-IN" smtClean="0"/>
              <a:t>28-12-2024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33D92D3-9C03-4A01-8D61-51504FF191CC}" type="slidenum">
              <a:rPr lang="en-IN" smtClean="0"/>
              <a:t>‹#›</a:t>
            </a:fld>
            <a:endParaRPr lang="en-IN"/>
          </a:p>
        </p:txBody>
      </p:sp>
    </p:spTree>
    <p:extLst>
      <p:ext uri="{BB962C8B-B14F-4D97-AF65-F5344CB8AC3E}">
        <p14:creationId xmlns:p14="http://schemas.microsoft.com/office/powerpoint/2010/main" val="156993682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071B-5545-CD76-A136-59EE91BF4C41}"/>
              </a:ext>
            </a:extLst>
          </p:cNvPr>
          <p:cNvSpPr>
            <a:spLocks noGrp="1"/>
          </p:cNvSpPr>
          <p:nvPr>
            <p:ph type="ctrTitle"/>
          </p:nvPr>
        </p:nvSpPr>
        <p:spPr>
          <a:xfrm>
            <a:off x="683341" y="1600199"/>
            <a:ext cx="10825317" cy="2263878"/>
          </a:xfrm>
        </p:spPr>
        <p:txBody>
          <a:bodyPr>
            <a:normAutofit/>
          </a:bodyPr>
          <a:lstStyle/>
          <a:p>
            <a:r>
              <a:rPr lang="en-US" sz="4000" dirty="0"/>
              <a:t>HOME AUTHORIZATION BASED AUTOMATIC SYSTEMS USING RASPBERRY PI WITH IOT</a:t>
            </a:r>
            <a:endParaRPr lang="en-IN" sz="4000" dirty="0"/>
          </a:p>
        </p:txBody>
      </p:sp>
      <p:sp>
        <p:nvSpPr>
          <p:cNvPr id="5" name="TextBox 4">
            <a:extLst>
              <a:ext uri="{FF2B5EF4-FFF2-40B4-BE49-F238E27FC236}">
                <a16:creationId xmlns:a16="http://schemas.microsoft.com/office/drawing/2014/main" id="{94C58942-AC1F-F105-9BD0-CC9B906FB8A5}"/>
              </a:ext>
            </a:extLst>
          </p:cNvPr>
          <p:cNvSpPr txBox="1"/>
          <p:nvPr/>
        </p:nvSpPr>
        <p:spPr>
          <a:xfrm>
            <a:off x="9075175" y="4306726"/>
            <a:ext cx="3033089" cy="3693319"/>
          </a:xfrm>
          <a:prstGeom prst="rect">
            <a:avLst/>
          </a:prstGeom>
          <a:noFill/>
        </p:spPr>
        <p:txBody>
          <a:bodyPr wrap="square" rtlCol="0">
            <a:spAutoFit/>
          </a:bodyPr>
          <a:lstStyle/>
          <a:p>
            <a:endParaRPr lang="en-US" dirty="0"/>
          </a:p>
          <a:p>
            <a:r>
              <a:rPr lang="en-IN" b="1" dirty="0"/>
              <a:t>        ADABALA SURESH</a:t>
            </a:r>
            <a:r>
              <a:rPr lang="en-US"/>
              <a:t>                                                                  </a:t>
            </a:r>
            <a:r>
              <a:rPr lang="en-US" dirty="0"/>
              <a:t>	</a:t>
            </a:r>
            <a:r>
              <a:rPr lang="en-US"/>
              <a:t>     </a:t>
            </a:r>
            <a:r>
              <a:rPr lang="en-US" b="1"/>
              <a:t>21JE1A0467</a:t>
            </a:r>
            <a:endParaRPr lang="en-US"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br>
              <a:rPr lang="en-US" dirty="0"/>
            </a:br>
            <a:endParaRPr lang="en-IN" dirty="0"/>
          </a:p>
        </p:txBody>
      </p:sp>
      <p:sp>
        <p:nvSpPr>
          <p:cNvPr id="6" name="Footer Placeholder 5">
            <a:extLst>
              <a:ext uri="{FF2B5EF4-FFF2-40B4-BE49-F238E27FC236}">
                <a16:creationId xmlns:a16="http://schemas.microsoft.com/office/drawing/2014/main" id="{72A9C10D-4ABB-344B-F008-A22AB717DAF7}"/>
              </a:ext>
            </a:extLst>
          </p:cNvPr>
          <p:cNvSpPr>
            <a:spLocks noGrp="1"/>
          </p:cNvSpPr>
          <p:nvPr>
            <p:ph type="ftr" sz="quarter" idx="11"/>
          </p:nvPr>
        </p:nvSpPr>
        <p:spPr>
          <a:xfrm>
            <a:off x="913794" y="5883275"/>
            <a:ext cx="10373638" cy="365125"/>
          </a:xfrm>
        </p:spPr>
        <p:txBody>
          <a:bodyPr/>
          <a:lstStyle/>
          <a:p>
            <a:r>
              <a:rPr lang="en-US" dirty="0"/>
              <a:t>   Department of ECE                                                                                                                                       					     ESWAR COLLEGE OF ENGINEERING </a:t>
            </a:r>
            <a:endParaRPr lang="en-IN" dirty="0"/>
          </a:p>
        </p:txBody>
      </p:sp>
    </p:spTree>
    <p:extLst>
      <p:ext uri="{BB962C8B-B14F-4D97-AF65-F5344CB8AC3E}">
        <p14:creationId xmlns:p14="http://schemas.microsoft.com/office/powerpoint/2010/main" val="2620280897"/>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2DD6-0489-774F-1253-A5342C1D4838}"/>
              </a:ext>
            </a:extLst>
          </p:cNvPr>
          <p:cNvSpPr>
            <a:spLocks noGrp="1"/>
          </p:cNvSpPr>
          <p:nvPr>
            <p:ph type="title"/>
          </p:nvPr>
        </p:nvSpPr>
        <p:spPr>
          <a:xfrm>
            <a:off x="919119" y="2765839"/>
            <a:ext cx="10353761" cy="1326321"/>
          </a:xfrm>
        </p:spPr>
        <p:txBody>
          <a:bodyPr>
            <a:normAutofit/>
          </a:bodyPr>
          <a:lstStyle/>
          <a:p>
            <a:r>
              <a:rPr lang="en-US" sz="7000" dirty="0"/>
              <a:t>THANK YOU</a:t>
            </a:r>
            <a:endParaRPr lang="en-IN" sz="7000" dirty="0"/>
          </a:p>
        </p:txBody>
      </p:sp>
    </p:spTree>
    <p:extLst>
      <p:ext uri="{BB962C8B-B14F-4D97-AF65-F5344CB8AC3E}">
        <p14:creationId xmlns:p14="http://schemas.microsoft.com/office/powerpoint/2010/main" val="116804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9844-B6AB-3B78-BFD3-0D68E0B291DF}"/>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C7D8DBA0-60E5-B11E-A8F8-ACC5A4DCCAC9}"/>
              </a:ext>
            </a:extLst>
          </p:cNvPr>
          <p:cNvSpPr>
            <a:spLocks noGrp="1"/>
          </p:cNvSpPr>
          <p:nvPr>
            <p:ph idx="1"/>
          </p:nvPr>
        </p:nvSpPr>
        <p:spPr/>
        <p:txBody>
          <a:bodyPr/>
          <a:lstStyle/>
          <a:p>
            <a:pPr>
              <a:buFont typeface="Wingdings" panose="05000000000000000000" pitchFamily="2" charset="2"/>
              <a:buChar char="Ø"/>
            </a:pPr>
            <a:r>
              <a:rPr lang="en-US" sz="2000" dirty="0"/>
              <a:t> INTRODUCTION TO HOME AUTOMATION</a:t>
            </a:r>
          </a:p>
          <a:p>
            <a:pPr>
              <a:buFont typeface="Wingdings" panose="05000000000000000000" pitchFamily="2" charset="2"/>
              <a:buChar char="Ø"/>
            </a:pPr>
            <a:r>
              <a:rPr lang="en-US" dirty="0"/>
              <a:t> </a:t>
            </a:r>
            <a:r>
              <a:rPr lang="en-US" sz="2000" dirty="0"/>
              <a:t>UNDERSTANDING RASPBERRY PI</a:t>
            </a:r>
          </a:p>
          <a:p>
            <a:pPr>
              <a:buFont typeface="Wingdings" panose="05000000000000000000" pitchFamily="2" charset="2"/>
              <a:buChar char="Ø"/>
            </a:pPr>
            <a:r>
              <a:rPr lang="en-IN" dirty="0"/>
              <a:t> IoT </a:t>
            </a:r>
            <a:r>
              <a:rPr lang="en-US" dirty="0"/>
              <a:t>IN HOME AUTOMATION</a:t>
            </a:r>
          </a:p>
          <a:p>
            <a:pPr>
              <a:buFont typeface="Wingdings" panose="05000000000000000000" pitchFamily="2" charset="2"/>
              <a:buChar char="Ø"/>
            </a:pPr>
            <a:r>
              <a:rPr lang="en-US" dirty="0"/>
              <a:t> HARDWARE COMPONENTS</a:t>
            </a:r>
          </a:p>
          <a:p>
            <a:pPr>
              <a:buFont typeface="Wingdings" panose="05000000000000000000" pitchFamily="2" charset="2"/>
              <a:buChar char="Ø"/>
            </a:pPr>
            <a:r>
              <a:rPr lang="en-US" dirty="0"/>
              <a:t> WORKING METHODOLOGY</a:t>
            </a:r>
          </a:p>
          <a:p>
            <a:pPr>
              <a:buFont typeface="Wingdings" panose="05000000000000000000" pitchFamily="2" charset="2"/>
              <a:buChar char="Ø"/>
            </a:pPr>
            <a:r>
              <a:rPr lang="en-US" dirty="0"/>
              <a:t> ADVANTAGES AND LIMITATIONS OF HOME AUTOMATION</a:t>
            </a:r>
          </a:p>
          <a:p>
            <a:pPr>
              <a:buFont typeface="Wingdings" panose="05000000000000000000" pitchFamily="2" charset="2"/>
              <a:buChar char="Ø"/>
            </a:pPr>
            <a:r>
              <a:rPr lang="en-US" dirty="0"/>
              <a:t> FUTURE SCOPE</a:t>
            </a:r>
            <a:endParaRPr lang="en-IN" dirty="0"/>
          </a:p>
        </p:txBody>
      </p:sp>
    </p:spTree>
    <p:extLst>
      <p:ext uri="{BB962C8B-B14F-4D97-AF65-F5344CB8AC3E}">
        <p14:creationId xmlns:p14="http://schemas.microsoft.com/office/powerpoint/2010/main" val="2366862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C254-D97C-2AB9-097A-A514977A49DD}"/>
              </a:ext>
            </a:extLst>
          </p:cNvPr>
          <p:cNvSpPr>
            <a:spLocks noGrp="1"/>
          </p:cNvSpPr>
          <p:nvPr>
            <p:ph type="title"/>
          </p:nvPr>
        </p:nvSpPr>
        <p:spPr/>
        <p:txBody>
          <a:bodyPr>
            <a:normAutofit/>
          </a:bodyPr>
          <a:lstStyle/>
          <a:p>
            <a:pPr algn="l"/>
            <a:r>
              <a:rPr lang="en-US" sz="2500" dirty="0"/>
              <a:t>INTRODUCTION TO HOME AUTOMATION : </a:t>
            </a:r>
            <a:endParaRPr lang="en-IN" sz="2500" dirty="0"/>
          </a:p>
        </p:txBody>
      </p:sp>
      <p:sp>
        <p:nvSpPr>
          <p:cNvPr id="3" name="Content Placeholder 2">
            <a:extLst>
              <a:ext uri="{FF2B5EF4-FFF2-40B4-BE49-F238E27FC236}">
                <a16:creationId xmlns:a16="http://schemas.microsoft.com/office/drawing/2014/main" id="{6E790413-0BA0-B8B3-7C30-73A9681E8A36}"/>
              </a:ext>
            </a:extLst>
          </p:cNvPr>
          <p:cNvSpPr>
            <a:spLocks noGrp="1"/>
          </p:cNvSpPr>
          <p:nvPr>
            <p:ph idx="1"/>
          </p:nvPr>
        </p:nvSpPr>
        <p:spPr>
          <a:xfrm>
            <a:off x="913795" y="2096064"/>
            <a:ext cx="7069999" cy="3695136"/>
          </a:xfrm>
        </p:spPr>
        <p:txBody>
          <a:bodyPr/>
          <a:lstStyle/>
          <a:p>
            <a:pPr algn="just"/>
            <a:r>
              <a:rPr lang="en-US" b="1" dirty="0"/>
              <a:t>Home automation</a:t>
            </a:r>
            <a:r>
              <a:rPr lang="en-US" dirty="0"/>
              <a:t> refers to the use of technology to control and manage various household systems and devices, such as lighting, heating, cooling, security, entertainment, and appliances, through the internet or other centralized systems.</a:t>
            </a:r>
          </a:p>
          <a:p>
            <a:pPr algn="just"/>
            <a:r>
              <a:rPr lang="en-US" dirty="0"/>
              <a:t>Like locking doors remotely, or controlling lights and appliances with voice commands.</a:t>
            </a:r>
            <a:endParaRPr lang="en-IN" dirty="0"/>
          </a:p>
        </p:txBody>
      </p:sp>
      <p:pic>
        <p:nvPicPr>
          <p:cNvPr id="7" name="Picture 6">
            <a:extLst>
              <a:ext uri="{FF2B5EF4-FFF2-40B4-BE49-F238E27FC236}">
                <a16:creationId xmlns:a16="http://schemas.microsoft.com/office/drawing/2014/main" id="{87FD3EE6-AEFB-3891-4023-24655970C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3794" y="2096064"/>
            <a:ext cx="4070651" cy="3170289"/>
          </a:xfrm>
          <a:prstGeom prst="rect">
            <a:avLst/>
          </a:prstGeom>
        </p:spPr>
      </p:pic>
    </p:spTree>
    <p:extLst>
      <p:ext uri="{BB962C8B-B14F-4D97-AF65-F5344CB8AC3E}">
        <p14:creationId xmlns:p14="http://schemas.microsoft.com/office/powerpoint/2010/main" val="3749918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3A08-A8F5-71CD-7C73-DD7F12A08226}"/>
              </a:ext>
            </a:extLst>
          </p:cNvPr>
          <p:cNvSpPr>
            <a:spLocks noGrp="1"/>
          </p:cNvSpPr>
          <p:nvPr>
            <p:ph type="title"/>
          </p:nvPr>
        </p:nvSpPr>
        <p:spPr/>
        <p:txBody>
          <a:bodyPr>
            <a:normAutofit/>
          </a:bodyPr>
          <a:lstStyle/>
          <a:p>
            <a:pPr algn="l"/>
            <a:r>
              <a:rPr lang="en-US" sz="2500" dirty="0"/>
              <a:t>UNDERSTANDING RASPBERRY PI :</a:t>
            </a:r>
            <a:endParaRPr lang="en-IN" sz="2500" dirty="0"/>
          </a:p>
        </p:txBody>
      </p:sp>
      <p:sp>
        <p:nvSpPr>
          <p:cNvPr id="3" name="Content Placeholder 2">
            <a:extLst>
              <a:ext uri="{FF2B5EF4-FFF2-40B4-BE49-F238E27FC236}">
                <a16:creationId xmlns:a16="http://schemas.microsoft.com/office/drawing/2014/main" id="{458A5895-DA4D-CB9F-F31F-2FBD0C1FD015}"/>
              </a:ext>
            </a:extLst>
          </p:cNvPr>
          <p:cNvSpPr>
            <a:spLocks noGrp="1"/>
          </p:cNvSpPr>
          <p:nvPr>
            <p:ph idx="1"/>
          </p:nvPr>
        </p:nvSpPr>
        <p:spPr>
          <a:xfrm>
            <a:off x="913795" y="2096064"/>
            <a:ext cx="6883186" cy="3695136"/>
          </a:xfrm>
        </p:spPr>
        <p:txBody>
          <a:bodyPr/>
          <a:lstStyle/>
          <a:p>
            <a:pPr algn="just"/>
            <a:r>
              <a:rPr lang="en-US" b="1" dirty="0"/>
              <a:t>Raspberry Pi</a:t>
            </a:r>
            <a:r>
              <a:rPr lang="en-US" dirty="0"/>
              <a:t> is a small, affordable, single-board computer developed by the Raspberry Pi Foundation, a UK-based charity.</a:t>
            </a:r>
          </a:p>
          <a:p>
            <a:pPr algn="just"/>
            <a:r>
              <a:rPr lang="en-US" dirty="0"/>
              <a:t>Raspberry Pi is commonly used for educational purposes, DIY electronics, robotics, home automation, and Internet of Things (IoT) projects, due to its versatility, low cost, and support for various programming languages.</a:t>
            </a:r>
            <a:endParaRPr lang="en-IN" dirty="0"/>
          </a:p>
        </p:txBody>
      </p:sp>
      <p:pic>
        <p:nvPicPr>
          <p:cNvPr id="5" name="Picture 4">
            <a:extLst>
              <a:ext uri="{FF2B5EF4-FFF2-40B4-BE49-F238E27FC236}">
                <a16:creationId xmlns:a16="http://schemas.microsoft.com/office/drawing/2014/main" id="{095FB67C-EEDC-A7F5-EBAE-92700B4E9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817" y="2096064"/>
            <a:ext cx="5548621" cy="3264396"/>
          </a:xfrm>
          <a:prstGeom prst="rect">
            <a:avLst/>
          </a:prstGeom>
        </p:spPr>
      </p:pic>
    </p:spTree>
    <p:extLst>
      <p:ext uri="{BB962C8B-B14F-4D97-AF65-F5344CB8AC3E}">
        <p14:creationId xmlns:p14="http://schemas.microsoft.com/office/powerpoint/2010/main" val="210206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A826-0431-4B9F-5FE1-8FABAE191939}"/>
              </a:ext>
            </a:extLst>
          </p:cNvPr>
          <p:cNvSpPr>
            <a:spLocks noGrp="1"/>
          </p:cNvSpPr>
          <p:nvPr>
            <p:ph type="title"/>
          </p:nvPr>
        </p:nvSpPr>
        <p:spPr/>
        <p:txBody>
          <a:bodyPr>
            <a:normAutofit/>
          </a:bodyPr>
          <a:lstStyle/>
          <a:p>
            <a:pPr algn="l"/>
            <a:r>
              <a:rPr lang="en-US" sz="2500" dirty="0"/>
              <a:t>Iot in home automation :</a:t>
            </a:r>
            <a:endParaRPr lang="en-IN" sz="2500" dirty="0"/>
          </a:p>
        </p:txBody>
      </p:sp>
      <p:sp>
        <p:nvSpPr>
          <p:cNvPr id="3" name="Content Placeholder 2">
            <a:extLst>
              <a:ext uri="{FF2B5EF4-FFF2-40B4-BE49-F238E27FC236}">
                <a16:creationId xmlns:a16="http://schemas.microsoft.com/office/drawing/2014/main" id="{3434E76A-E5E6-0A87-DA6D-1CA040BBC9CF}"/>
              </a:ext>
            </a:extLst>
          </p:cNvPr>
          <p:cNvSpPr>
            <a:spLocks noGrp="1"/>
          </p:cNvSpPr>
          <p:nvPr>
            <p:ph idx="1"/>
          </p:nvPr>
        </p:nvSpPr>
        <p:spPr>
          <a:xfrm>
            <a:off x="913795" y="2096064"/>
            <a:ext cx="7286308" cy="3695136"/>
          </a:xfrm>
        </p:spPr>
        <p:txBody>
          <a:bodyPr>
            <a:normAutofit lnSpcReduction="10000"/>
          </a:bodyPr>
          <a:lstStyle/>
          <a:p>
            <a:pPr algn="just"/>
            <a:r>
              <a:rPr lang="en-US" b="1" dirty="0"/>
              <a:t>IoT (Internet of Things)</a:t>
            </a:r>
            <a:r>
              <a:rPr lang="en-US" dirty="0"/>
              <a:t> refers to the network of physical objects or "things" that are embedded with sensors, software, and other technologies, allowing them to connect and exchange data with other devices or systems over the internet.</a:t>
            </a:r>
          </a:p>
          <a:p>
            <a:pPr algn="just"/>
            <a:r>
              <a:rPr lang="en-US" dirty="0"/>
              <a:t>Examples of IoT application include:</a:t>
            </a:r>
          </a:p>
          <a:p>
            <a:pPr marL="457200" indent="-457200" algn="just">
              <a:buFont typeface="+mj-lt"/>
              <a:buAutoNum type="arabicPeriod"/>
            </a:pPr>
            <a:r>
              <a:rPr lang="en-IN" dirty="0"/>
              <a:t>Smart homes</a:t>
            </a:r>
          </a:p>
          <a:p>
            <a:pPr marL="457200" indent="-457200" algn="just">
              <a:buFont typeface="+mj-lt"/>
              <a:buAutoNum type="arabicPeriod"/>
            </a:pPr>
            <a:r>
              <a:rPr lang="en-IN" dirty="0"/>
              <a:t>Healthcare</a:t>
            </a:r>
            <a:r>
              <a:rPr lang="en-US" dirty="0"/>
              <a:t>    </a:t>
            </a:r>
          </a:p>
          <a:p>
            <a:pPr marL="457200" indent="-457200" algn="just">
              <a:buFont typeface="+mj-lt"/>
              <a:buAutoNum type="arabicPeriod"/>
            </a:pPr>
            <a:r>
              <a:rPr lang="en-IN" dirty="0"/>
              <a:t>Industry</a:t>
            </a:r>
            <a:r>
              <a:rPr lang="en-US" dirty="0"/>
              <a:t> </a:t>
            </a:r>
          </a:p>
          <a:p>
            <a:endParaRPr lang="en-IN" dirty="0"/>
          </a:p>
        </p:txBody>
      </p:sp>
      <p:pic>
        <p:nvPicPr>
          <p:cNvPr id="5" name="Picture 4">
            <a:extLst>
              <a:ext uri="{FF2B5EF4-FFF2-40B4-BE49-F238E27FC236}">
                <a16:creationId xmlns:a16="http://schemas.microsoft.com/office/drawing/2014/main" id="{8C90F87A-1167-609E-5DB1-171C5FCE18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77316" y="2512858"/>
            <a:ext cx="4414684" cy="3118457"/>
          </a:xfrm>
          <a:prstGeom prst="rect">
            <a:avLst/>
          </a:prstGeom>
        </p:spPr>
      </p:pic>
    </p:spTree>
    <p:extLst>
      <p:ext uri="{BB962C8B-B14F-4D97-AF65-F5344CB8AC3E}">
        <p14:creationId xmlns:p14="http://schemas.microsoft.com/office/powerpoint/2010/main" val="18848191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F396-3081-3492-21F8-A64021D9EFCD}"/>
              </a:ext>
            </a:extLst>
          </p:cNvPr>
          <p:cNvSpPr>
            <a:spLocks noGrp="1"/>
          </p:cNvSpPr>
          <p:nvPr>
            <p:ph type="title"/>
          </p:nvPr>
        </p:nvSpPr>
        <p:spPr/>
        <p:txBody>
          <a:bodyPr>
            <a:normAutofit/>
          </a:bodyPr>
          <a:lstStyle/>
          <a:p>
            <a:pPr algn="l"/>
            <a:r>
              <a:rPr lang="en-US" sz="2500" dirty="0"/>
              <a:t>Hardware Components :</a:t>
            </a:r>
            <a:endParaRPr lang="en-IN" sz="2500" dirty="0"/>
          </a:p>
        </p:txBody>
      </p:sp>
      <p:sp>
        <p:nvSpPr>
          <p:cNvPr id="3" name="Content Placeholder 2">
            <a:extLst>
              <a:ext uri="{FF2B5EF4-FFF2-40B4-BE49-F238E27FC236}">
                <a16:creationId xmlns:a16="http://schemas.microsoft.com/office/drawing/2014/main" id="{E31E8F92-32DE-7765-0EBC-6C494956F620}"/>
              </a:ext>
            </a:extLst>
          </p:cNvPr>
          <p:cNvSpPr>
            <a:spLocks noGrp="1"/>
          </p:cNvSpPr>
          <p:nvPr>
            <p:ph idx="1"/>
          </p:nvPr>
        </p:nvSpPr>
        <p:spPr>
          <a:xfrm>
            <a:off x="913795" y="2086231"/>
            <a:ext cx="7138824" cy="3695136"/>
          </a:xfrm>
        </p:spPr>
        <p:txBody>
          <a:bodyPr/>
          <a:lstStyle/>
          <a:p>
            <a:r>
              <a:rPr lang="en-US" dirty="0"/>
              <a:t>Components are used in Home Automation :</a:t>
            </a:r>
          </a:p>
          <a:p>
            <a:pPr marL="457200" indent="-457200">
              <a:buFont typeface="+mj-lt"/>
              <a:buAutoNum type="arabicPeriod"/>
            </a:pPr>
            <a:r>
              <a:rPr lang="en-US" dirty="0"/>
              <a:t>Raspberry pi 3</a:t>
            </a:r>
          </a:p>
          <a:p>
            <a:pPr marL="457200" indent="-457200">
              <a:buFont typeface="+mj-lt"/>
              <a:buAutoNum type="arabicPeriod"/>
            </a:pPr>
            <a:r>
              <a:rPr lang="en-US" dirty="0"/>
              <a:t>Power Supply</a:t>
            </a:r>
          </a:p>
          <a:p>
            <a:pPr marL="457200" indent="-457200">
              <a:buFont typeface="+mj-lt"/>
              <a:buAutoNum type="arabicPeriod"/>
            </a:pPr>
            <a:r>
              <a:rPr lang="en-US" dirty="0"/>
              <a:t>LED (Light Emitting Diode)</a:t>
            </a:r>
          </a:p>
          <a:p>
            <a:pPr marL="457200" indent="-457200">
              <a:buFont typeface="+mj-lt"/>
              <a:buAutoNum type="arabicPeriod"/>
            </a:pPr>
            <a:r>
              <a:rPr lang="en-US" dirty="0"/>
              <a:t>Face Camera</a:t>
            </a:r>
          </a:p>
          <a:p>
            <a:pPr marL="457200" indent="-457200">
              <a:buFont typeface="+mj-lt"/>
              <a:buAutoNum type="arabicPeriod"/>
            </a:pPr>
            <a:r>
              <a:rPr lang="en-US" dirty="0"/>
              <a:t>Relays</a:t>
            </a:r>
          </a:p>
          <a:p>
            <a:pPr marL="457200" indent="-457200">
              <a:buFont typeface="+mj-lt"/>
              <a:buAutoNum type="arabicPeriod"/>
            </a:pPr>
            <a:endParaRPr lang="en-IN" dirty="0"/>
          </a:p>
        </p:txBody>
      </p:sp>
      <p:sp>
        <p:nvSpPr>
          <p:cNvPr id="4" name="AutoShape 2">
            <a:extLst>
              <a:ext uri="{FF2B5EF4-FFF2-40B4-BE49-F238E27FC236}">
                <a16:creationId xmlns:a16="http://schemas.microsoft.com/office/drawing/2014/main" id="{BF9F6EBD-C1D6-50FB-FDF3-07BF7DE54E0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4" name="Picture 6">
            <a:extLst>
              <a:ext uri="{FF2B5EF4-FFF2-40B4-BE49-F238E27FC236}">
                <a16:creationId xmlns:a16="http://schemas.microsoft.com/office/drawing/2014/main" id="{BC3D26A8-E06D-AFEA-E6EE-8A8E25CEE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9903" y="2686761"/>
            <a:ext cx="3325432" cy="249407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38F72AE8-2B66-7BAB-3FE3-11950873AC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87" t="18100" r="69847" b="10255"/>
          <a:stretch/>
        </p:blipFill>
        <p:spPr bwMode="auto">
          <a:xfrm>
            <a:off x="9455918" y="2385218"/>
            <a:ext cx="1837551" cy="309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840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randombar(horizontal)">
                                      <p:cBhvr>
                                        <p:cTn id="7" dur="2000"/>
                                        <p:tgtEl>
                                          <p:spTgt spid="2054"/>
                                        </p:tgtEl>
                                      </p:cBhvr>
                                    </p:animEffect>
                                  </p:childTnLst>
                                </p:cTn>
                              </p:par>
                              <p:par>
                                <p:cTn id="8" presetID="14" presetClass="entr" presetSubtype="10" fill="hold" nodeType="withEffect">
                                  <p:stCondLst>
                                    <p:cond delay="0"/>
                                  </p:stCondLst>
                                  <p:childTnLst>
                                    <p:set>
                                      <p:cBhvr>
                                        <p:cTn id="9" dur="1" fill="hold">
                                          <p:stCondLst>
                                            <p:cond delay="0"/>
                                          </p:stCondLst>
                                        </p:cTn>
                                        <p:tgtEl>
                                          <p:spTgt spid="2060"/>
                                        </p:tgtEl>
                                        <p:attrNameLst>
                                          <p:attrName>style.visibility</p:attrName>
                                        </p:attrNameLst>
                                      </p:cBhvr>
                                      <p:to>
                                        <p:strVal val="visible"/>
                                      </p:to>
                                    </p:set>
                                    <p:animEffect transition="in" filter="randombar(horizontal)">
                                      <p:cBhvr>
                                        <p:cTn id="10" dur="2000"/>
                                        <p:tgtEl>
                                          <p:spTgt spid="2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BD8B-6B07-64A9-99D3-403DBA4A0044}"/>
              </a:ext>
            </a:extLst>
          </p:cNvPr>
          <p:cNvSpPr>
            <a:spLocks noGrp="1"/>
          </p:cNvSpPr>
          <p:nvPr>
            <p:ph type="title"/>
          </p:nvPr>
        </p:nvSpPr>
        <p:spPr>
          <a:xfrm>
            <a:off x="786792" y="609600"/>
            <a:ext cx="10353761" cy="1326321"/>
          </a:xfrm>
        </p:spPr>
        <p:txBody>
          <a:bodyPr>
            <a:normAutofit/>
          </a:bodyPr>
          <a:lstStyle/>
          <a:p>
            <a:pPr algn="l"/>
            <a:r>
              <a:rPr lang="en-US" sz="2500" dirty="0"/>
              <a:t>Working methodology :</a:t>
            </a:r>
            <a:endParaRPr lang="en-IN" sz="2500" dirty="0"/>
          </a:p>
        </p:txBody>
      </p:sp>
      <p:sp>
        <p:nvSpPr>
          <p:cNvPr id="3" name="Content Placeholder 2">
            <a:extLst>
              <a:ext uri="{FF2B5EF4-FFF2-40B4-BE49-F238E27FC236}">
                <a16:creationId xmlns:a16="http://schemas.microsoft.com/office/drawing/2014/main" id="{FDD3EAFB-444A-AFD5-2DF2-1031AA52F789}"/>
              </a:ext>
            </a:extLst>
          </p:cNvPr>
          <p:cNvSpPr>
            <a:spLocks noGrp="1"/>
          </p:cNvSpPr>
          <p:nvPr>
            <p:ph idx="1"/>
          </p:nvPr>
        </p:nvSpPr>
        <p:spPr>
          <a:xfrm>
            <a:off x="786792" y="1766683"/>
            <a:ext cx="6971676" cy="4481717"/>
          </a:xfrm>
        </p:spPr>
        <p:txBody>
          <a:bodyPr>
            <a:normAutofit fontScale="92500" lnSpcReduction="20000"/>
          </a:bodyPr>
          <a:lstStyle/>
          <a:p>
            <a:pPr algn="just"/>
            <a:r>
              <a:rPr lang="en-US" dirty="0"/>
              <a:t>The working methodology of </a:t>
            </a:r>
            <a:r>
              <a:rPr lang="en-US" b="1" dirty="0"/>
              <a:t>Home Authorization Based Automatic Systems using Raspberry Pi with IoT</a:t>
            </a:r>
            <a:r>
              <a:rPr lang="en-US" dirty="0"/>
              <a:t> involves the integration of various hardware and software components to create an intelligent home automation system that provides access control, security, and automation based on user authentication.</a:t>
            </a:r>
          </a:p>
          <a:p>
            <a:pPr marL="457200" indent="-457200" algn="just">
              <a:buFont typeface="+mj-lt"/>
              <a:buAutoNum type="arabicPeriod"/>
            </a:pPr>
            <a:r>
              <a:rPr lang="en-IN" dirty="0"/>
              <a:t>System Initialization and Setup</a:t>
            </a:r>
            <a:endParaRPr lang="en-US" dirty="0"/>
          </a:p>
          <a:p>
            <a:pPr marL="457200" indent="-457200" algn="just">
              <a:buFont typeface="+mj-lt"/>
              <a:buAutoNum type="arabicPeriod"/>
            </a:pPr>
            <a:r>
              <a:rPr lang="en-US" dirty="0"/>
              <a:t>User Registration and Authentication Setup</a:t>
            </a:r>
          </a:p>
          <a:p>
            <a:pPr marL="457200" indent="-457200" algn="just">
              <a:buFont typeface="+mj-lt"/>
              <a:buAutoNum type="arabicPeriod"/>
            </a:pPr>
            <a:r>
              <a:rPr lang="en-IN" dirty="0"/>
              <a:t>Authentication Process (Access Control)</a:t>
            </a:r>
          </a:p>
          <a:p>
            <a:pPr marL="457200" indent="-457200" algn="just">
              <a:buFont typeface="+mj-lt"/>
              <a:buAutoNum type="arabicPeriod"/>
            </a:pPr>
            <a:r>
              <a:rPr lang="en-IN" dirty="0"/>
              <a:t>Remote Monitoring and Control</a:t>
            </a:r>
          </a:p>
          <a:p>
            <a:pPr marL="457200" indent="-457200" algn="just">
              <a:buFont typeface="+mj-lt"/>
              <a:buAutoNum type="arabicPeriod"/>
            </a:pPr>
            <a:r>
              <a:rPr lang="en-IN" dirty="0"/>
              <a:t>Security and Data Protection</a:t>
            </a:r>
          </a:p>
          <a:p>
            <a:pPr marL="457200" indent="-457200" algn="just">
              <a:buFont typeface="+mj-lt"/>
              <a:buAutoNum type="arabicPeriod"/>
            </a:pPr>
            <a:r>
              <a:rPr lang="en-IN" dirty="0"/>
              <a:t>System Maintenance and Updates</a:t>
            </a:r>
          </a:p>
          <a:p>
            <a:pPr marL="457200" indent="-457200" algn="just">
              <a:buFont typeface="+mj-lt"/>
              <a:buAutoNum type="arabicPeriod"/>
            </a:pPr>
            <a:endParaRPr lang="en-IN" dirty="0"/>
          </a:p>
          <a:p>
            <a:pPr marL="457200" indent="-457200" algn="just">
              <a:buFont typeface="+mj-lt"/>
              <a:buAutoNum type="arabicPeriod"/>
            </a:pPr>
            <a:endParaRPr lang="en-IN" dirty="0"/>
          </a:p>
        </p:txBody>
      </p:sp>
      <p:pic>
        <p:nvPicPr>
          <p:cNvPr id="3074" name="Picture 2">
            <a:extLst>
              <a:ext uri="{FF2B5EF4-FFF2-40B4-BE49-F238E27FC236}">
                <a16:creationId xmlns:a16="http://schemas.microsoft.com/office/drawing/2014/main" id="{6224B02F-7954-A7BE-EA43-A94492B8C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7916" y="3688735"/>
            <a:ext cx="5927103" cy="1802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3459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2649-F0A7-5575-C20D-B2DC75CB5053}"/>
              </a:ext>
            </a:extLst>
          </p:cNvPr>
          <p:cNvSpPr>
            <a:spLocks noGrp="1"/>
          </p:cNvSpPr>
          <p:nvPr>
            <p:ph type="title"/>
          </p:nvPr>
        </p:nvSpPr>
        <p:spPr/>
        <p:txBody>
          <a:bodyPr>
            <a:normAutofit/>
          </a:bodyPr>
          <a:lstStyle/>
          <a:p>
            <a:pPr algn="l"/>
            <a:r>
              <a:rPr lang="en-US" sz="2500" dirty="0"/>
              <a:t>Advantages and limitations of home automation :</a:t>
            </a:r>
            <a:endParaRPr lang="en-IN" sz="2500" dirty="0"/>
          </a:p>
        </p:txBody>
      </p:sp>
      <p:sp>
        <p:nvSpPr>
          <p:cNvPr id="3" name="Content Placeholder 2">
            <a:extLst>
              <a:ext uri="{FF2B5EF4-FFF2-40B4-BE49-F238E27FC236}">
                <a16:creationId xmlns:a16="http://schemas.microsoft.com/office/drawing/2014/main" id="{CADC7137-2D65-CEAA-1043-315AEB18FCCF}"/>
              </a:ext>
            </a:extLst>
          </p:cNvPr>
          <p:cNvSpPr>
            <a:spLocks noGrp="1"/>
          </p:cNvSpPr>
          <p:nvPr>
            <p:ph idx="1"/>
          </p:nvPr>
        </p:nvSpPr>
        <p:spPr>
          <a:xfrm>
            <a:off x="913795" y="2096064"/>
            <a:ext cx="7246979" cy="3695136"/>
          </a:xfrm>
        </p:spPr>
        <p:txBody>
          <a:bodyPr>
            <a:normAutofit fontScale="92500" lnSpcReduction="20000"/>
          </a:bodyPr>
          <a:lstStyle/>
          <a:p>
            <a:r>
              <a:rPr lang="en-US" dirty="0"/>
              <a:t>Advantages are :</a:t>
            </a:r>
          </a:p>
          <a:p>
            <a:pPr marL="457200" indent="-457200">
              <a:buFont typeface="+mj-lt"/>
              <a:buAutoNum type="arabicPeriod"/>
            </a:pPr>
            <a:r>
              <a:rPr lang="en-US" dirty="0"/>
              <a:t>Time and Energy can be saved.</a:t>
            </a:r>
          </a:p>
          <a:p>
            <a:pPr marL="457200" indent="-457200">
              <a:buFont typeface="+mj-lt"/>
              <a:buAutoNum type="arabicPeriod"/>
            </a:pPr>
            <a:r>
              <a:rPr lang="en-US" dirty="0"/>
              <a:t>Whole control of will be in under control.</a:t>
            </a:r>
          </a:p>
          <a:p>
            <a:pPr marL="457200" indent="-457200">
              <a:buFont typeface="+mj-lt"/>
              <a:buAutoNum type="arabicPeriod"/>
            </a:pPr>
            <a:r>
              <a:rPr lang="en-IN" dirty="0"/>
              <a:t>Customization and Personalization.</a:t>
            </a:r>
            <a:endParaRPr lang="en-US" dirty="0"/>
          </a:p>
          <a:p>
            <a:r>
              <a:rPr lang="en-US" dirty="0"/>
              <a:t>Limitations are :</a:t>
            </a:r>
          </a:p>
          <a:p>
            <a:pPr marL="457200" indent="-457200">
              <a:buFont typeface="+mj-lt"/>
              <a:buAutoNum type="arabicPeriod"/>
            </a:pPr>
            <a:r>
              <a:rPr lang="en-US" dirty="0"/>
              <a:t>Cost of whole setup is very high.</a:t>
            </a:r>
          </a:p>
          <a:p>
            <a:pPr marL="457200" indent="-457200">
              <a:buFont typeface="+mj-lt"/>
              <a:buAutoNum type="arabicPeriod"/>
            </a:pPr>
            <a:r>
              <a:rPr lang="en-US" dirty="0"/>
              <a:t>Data can be stolen and home can be control by unknown person.</a:t>
            </a:r>
          </a:p>
          <a:p>
            <a:pPr marL="457200" indent="-457200">
              <a:buFont typeface="+mj-lt"/>
              <a:buAutoNum type="arabicPeriod"/>
            </a:pPr>
            <a:r>
              <a:rPr lang="en-IN" dirty="0"/>
              <a:t>Dependence on Internet Connectivity.</a:t>
            </a:r>
          </a:p>
          <a:p>
            <a:pPr marL="0" indent="0">
              <a:buNone/>
            </a:pPr>
            <a:endParaRPr lang="en-US" dirty="0"/>
          </a:p>
          <a:p>
            <a:pPr marL="457200" indent="-457200">
              <a:buFont typeface="+mj-lt"/>
              <a:buAutoNum type="arabicPeriod"/>
            </a:pPr>
            <a:endParaRPr lang="en-IN" dirty="0"/>
          </a:p>
        </p:txBody>
      </p:sp>
      <p:pic>
        <p:nvPicPr>
          <p:cNvPr id="4098" name="Picture 2">
            <a:extLst>
              <a:ext uri="{FF2B5EF4-FFF2-40B4-BE49-F238E27FC236}">
                <a16:creationId xmlns:a16="http://schemas.microsoft.com/office/drawing/2014/main" id="{F863A8AA-809B-ACA3-8315-1E18E7FA8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9062" y="1789471"/>
            <a:ext cx="5694517" cy="410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471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randombar(horizontal)">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62B0-F360-802B-DC9C-0D7B4542E311}"/>
              </a:ext>
            </a:extLst>
          </p:cNvPr>
          <p:cNvSpPr>
            <a:spLocks noGrp="1"/>
          </p:cNvSpPr>
          <p:nvPr>
            <p:ph type="title"/>
          </p:nvPr>
        </p:nvSpPr>
        <p:spPr/>
        <p:txBody>
          <a:bodyPr>
            <a:normAutofit/>
          </a:bodyPr>
          <a:lstStyle/>
          <a:p>
            <a:pPr algn="l"/>
            <a:r>
              <a:rPr lang="en-US" sz="2500" dirty="0"/>
              <a:t>Future Scope :</a:t>
            </a:r>
            <a:endParaRPr lang="en-IN" sz="2500" dirty="0"/>
          </a:p>
        </p:txBody>
      </p:sp>
      <p:sp>
        <p:nvSpPr>
          <p:cNvPr id="3" name="Content Placeholder 2">
            <a:extLst>
              <a:ext uri="{FF2B5EF4-FFF2-40B4-BE49-F238E27FC236}">
                <a16:creationId xmlns:a16="http://schemas.microsoft.com/office/drawing/2014/main" id="{AFDDEC46-F417-0E5A-B086-0A5103FE7315}"/>
              </a:ext>
            </a:extLst>
          </p:cNvPr>
          <p:cNvSpPr>
            <a:spLocks noGrp="1"/>
          </p:cNvSpPr>
          <p:nvPr>
            <p:ph idx="1"/>
          </p:nvPr>
        </p:nvSpPr>
        <p:spPr/>
        <p:txBody>
          <a:bodyPr/>
          <a:lstStyle/>
          <a:p>
            <a:r>
              <a:rPr lang="en-US" dirty="0"/>
              <a:t>The future of </a:t>
            </a:r>
            <a:r>
              <a:rPr lang="en-US" b="1" dirty="0"/>
              <a:t>home authorization-based automatic systems using Raspberry Pi and IoT</a:t>
            </a:r>
            <a:r>
              <a:rPr lang="en-US" dirty="0"/>
              <a:t> is bright, with numerous opportunities for innovation.</a:t>
            </a:r>
          </a:p>
          <a:p>
            <a:r>
              <a:rPr lang="en-US" dirty="0"/>
              <a:t>he evolution of technologies like </a:t>
            </a:r>
            <a:r>
              <a:rPr lang="en-US" b="1" dirty="0"/>
              <a:t>AI</a:t>
            </a:r>
            <a:r>
              <a:rPr lang="en-US" dirty="0"/>
              <a:t>, </a:t>
            </a:r>
            <a:r>
              <a:rPr lang="en-US" b="1" dirty="0"/>
              <a:t>machine learning</a:t>
            </a:r>
            <a:r>
              <a:rPr lang="en-US" dirty="0"/>
              <a:t>, </a:t>
            </a:r>
            <a:r>
              <a:rPr lang="en-US" b="1" dirty="0"/>
              <a:t>5G connectivity</a:t>
            </a:r>
            <a:r>
              <a:rPr lang="en-US" dirty="0"/>
              <a:t>, and </a:t>
            </a:r>
            <a:r>
              <a:rPr lang="en-US" b="1" dirty="0"/>
              <a:t>advanced security protocols</a:t>
            </a:r>
            <a:r>
              <a:rPr lang="en-US" dirty="0"/>
              <a:t> will allow for smarter, more secure, and energy-efficient homes.</a:t>
            </a:r>
          </a:p>
          <a:p>
            <a:r>
              <a:rPr lang="en-US" dirty="0"/>
              <a:t>As the Internet of Things becomes more integrated into everyday life, Raspberry Pi will continue to play a pivotal role in the development of low-cost, customizable, and flexible home automation solutions.</a:t>
            </a:r>
            <a:endParaRPr lang="en-IN" dirty="0"/>
          </a:p>
        </p:txBody>
      </p:sp>
    </p:spTree>
    <p:extLst>
      <p:ext uri="{BB962C8B-B14F-4D97-AF65-F5344CB8AC3E}">
        <p14:creationId xmlns:p14="http://schemas.microsoft.com/office/powerpoint/2010/main" val="1050041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106</TotalTime>
  <Words>495</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Rockwell</vt:lpstr>
      <vt:lpstr>Wingdings</vt:lpstr>
      <vt:lpstr>Damask</vt:lpstr>
      <vt:lpstr>HOME AUTHORIZATION BASED AUTOMATIC SYSTEMS USING RASPBERRY PI WITH IOT</vt:lpstr>
      <vt:lpstr>CONTENTS</vt:lpstr>
      <vt:lpstr>INTRODUCTION TO HOME AUTOMATION : </vt:lpstr>
      <vt:lpstr>UNDERSTANDING RASPBERRY PI :</vt:lpstr>
      <vt:lpstr>Iot in home automation :</vt:lpstr>
      <vt:lpstr>Hardware Components :</vt:lpstr>
      <vt:lpstr>Working methodology :</vt:lpstr>
      <vt:lpstr>Advantages and limitations of home automation :</vt:lpstr>
      <vt:lpstr>Future Scope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Suresh Adabala</dc:creator>
  <cp:lastModifiedBy>Suresh Adabala</cp:lastModifiedBy>
  <cp:revision>9</cp:revision>
  <dcterms:created xsi:type="dcterms:W3CDTF">2024-12-27T16:48:38Z</dcterms:created>
  <dcterms:modified xsi:type="dcterms:W3CDTF">2024-12-28T01:46:25Z</dcterms:modified>
</cp:coreProperties>
</file>