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62" r:id="rId6"/>
    <p:sldId id="260" r:id="rId7"/>
    <p:sldId id="261" r:id="rId8"/>
    <p:sldId id="263" r:id="rId9"/>
    <p:sldId id="264" r:id="rId10"/>
    <p:sldId id="265" r:id="rId11"/>
    <p:sldId id="270"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08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6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300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75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746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52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79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61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77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03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9/28/2024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14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1581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crop-woman-with-sheet-face-mask-3846109/"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115735"/>
            <a:ext cx="6253317" cy="2362088"/>
          </a:xfrm>
        </p:spPr>
        <p:txBody>
          <a:bodyPr>
            <a:normAutofit/>
          </a:bodyPr>
          <a:lstStyle/>
          <a:p>
            <a:r>
              <a:rPr lang="en-US" sz="3600" dirty="0"/>
              <a:t>Unveiling Key Factors in Dermatology Clinic Selection: Survey Findings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different clinics.</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Customer satisfaction with pricing.</a:t>
            </a:r>
            <a:endParaRPr lang="en-IN" u="sng" dirty="0"/>
          </a:p>
        </p:txBody>
      </p:sp>
      <p:pic>
        <p:nvPicPr>
          <p:cNvPr id="7" name="Picture 6">
            <a:extLst>
              <a:ext uri="{FF2B5EF4-FFF2-40B4-BE49-F238E27FC236}">
                <a16:creationId xmlns:a16="http://schemas.microsoft.com/office/drawing/2014/main" id="{DA2103F4-219A-FE22-4077-C402704BB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850" y="642548"/>
            <a:ext cx="6082018" cy="4877407"/>
          </a:xfrm>
          <a:prstGeom prst="rect">
            <a:avLst/>
          </a:prstGeom>
        </p:spPr>
      </p:pic>
      <p:sp>
        <p:nvSpPr>
          <p:cNvPr id="8" name="TextBox 7">
            <a:extLst>
              <a:ext uri="{FF2B5EF4-FFF2-40B4-BE49-F238E27FC236}">
                <a16:creationId xmlns:a16="http://schemas.microsoft.com/office/drawing/2014/main" id="{224C6935-F7F4-FFA9-5F65-4DC3BA2F6592}"/>
              </a:ext>
            </a:extLst>
          </p:cNvPr>
          <p:cNvSpPr txBox="1"/>
          <p:nvPr/>
        </p:nvSpPr>
        <p:spPr>
          <a:xfrm>
            <a:off x="1073791" y="1484851"/>
            <a:ext cx="4278385"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rPr>
              <a:t>Most common perception: The majority of respondents consider the pricing to be "Reasonable", which is a positive indicator for the clinics.</a:t>
            </a:r>
          </a:p>
          <a:p>
            <a:pPr marL="285750" indent="-285750" algn="just">
              <a:buFont typeface="Arial" panose="020B0604020202020204" pitchFamily="34" charset="0"/>
              <a:buChar char="•"/>
            </a:pPr>
            <a:r>
              <a:rPr lang="en-US" sz="1400" b="0" i="0" dirty="0">
                <a:effectLst/>
              </a:rPr>
              <a:t>Affordability: A significant number of respondents (56) describe the pricing as "Affordable", which is the second most common response.</a:t>
            </a:r>
          </a:p>
          <a:p>
            <a:pPr marL="285750" indent="-285750" algn="just">
              <a:buFont typeface="Arial" panose="020B0604020202020204" pitchFamily="34" charset="0"/>
              <a:buChar char="•"/>
            </a:pPr>
            <a:r>
              <a:rPr lang="en-US" sz="1400" b="0" i="0" dirty="0">
                <a:effectLst/>
              </a:rPr>
              <a:t>Higher-end pricing: While some respondents find the services expensive or very expensive, these are the minority.</a:t>
            </a:r>
          </a:p>
          <a:p>
            <a:pPr marL="285750" indent="-285750" algn="just">
              <a:buFont typeface="Arial" panose="020B0604020202020204" pitchFamily="34" charset="0"/>
              <a:buChar char="•"/>
            </a:pPr>
            <a:r>
              <a:rPr lang="en-US" sz="1400" b="0" i="0" dirty="0">
                <a:effectLst/>
              </a:rPr>
              <a:t>The data suggests a generally positive perception of pricing, with the majority of responses falling under "Reasonable" or "Affordable" categories.</a:t>
            </a:r>
          </a:p>
          <a:p>
            <a:pPr marL="285750" indent="-285750" algn="just">
              <a:buFont typeface="Arial" panose="020B0604020202020204" pitchFamily="34" charset="0"/>
              <a:buChar char="•"/>
            </a:pPr>
            <a:r>
              <a:rPr lang="en-US" sz="1400" b="0" i="0" dirty="0">
                <a:effectLst/>
              </a:rPr>
              <a:t>Only a very small number of respondents (4) consider the services to be "Very Expensive".</a:t>
            </a:r>
          </a:p>
        </p:txBody>
      </p:sp>
    </p:spTree>
    <p:extLst>
      <p:ext uri="{BB962C8B-B14F-4D97-AF65-F5344CB8AC3E}">
        <p14:creationId xmlns:p14="http://schemas.microsoft.com/office/powerpoint/2010/main" val="358460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different clinics.</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Customer satisfaction with Service.</a:t>
            </a:r>
            <a:endParaRPr lang="en-IN" u="sng" dirty="0"/>
          </a:p>
        </p:txBody>
      </p:sp>
      <p:sp>
        <p:nvSpPr>
          <p:cNvPr id="8" name="TextBox 7">
            <a:extLst>
              <a:ext uri="{FF2B5EF4-FFF2-40B4-BE49-F238E27FC236}">
                <a16:creationId xmlns:a16="http://schemas.microsoft.com/office/drawing/2014/main" id="{224C6935-F7F4-FFA9-5F65-4DC3BA2F6592}"/>
              </a:ext>
            </a:extLst>
          </p:cNvPr>
          <p:cNvSpPr txBox="1"/>
          <p:nvPr/>
        </p:nvSpPr>
        <p:spPr>
          <a:xfrm>
            <a:off x="813733" y="1543573"/>
            <a:ext cx="4278385" cy="2139047"/>
          </a:xfrm>
          <a:prstGeom prst="rect">
            <a:avLst/>
          </a:prstGeom>
          <a:noFill/>
        </p:spPr>
        <p:txBody>
          <a:bodyPr wrap="square" rtlCol="0">
            <a:spAutoFit/>
          </a:bodyPr>
          <a:lstStyle/>
          <a:p>
            <a:pPr algn="just">
              <a:lnSpc>
                <a:spcPct val="150000"/>
              </a:lnSpc>
            </a:pPr>
            <a:r>
              <a:rPr lang="en-US" sz="1400" b="0" i="0" dirty="0">
                <a:effectLst/>
              </a:rPr>
              <a:t>Overall sentiment: The graph shows a generally positive customer satisfaction, with the majority of responses falling under "Agree" or "Strongly Agree".</a:t>
            </a:r>
          </a:p>
          <a:p>
            <a:pPr algn="just"/>
            <a:endParaRPr lang="en-US" sz="1400" dirty="0"/>
          </a:p>
          <a:p>
            <a:pPr algn="just"/>
            <a:r>
              <a:rPr lang="en-US" sz="1400" b="0" i="0" dirty="0">
                <a:effectLst/>
              </a:rPr>
              <a:t>The graph provides a clear visual representation of customer satisfaction levels, showing that most customers have a positive experience, with very few expressing dissatisfaction.</a:t>
            </a:r>
          </a:p>
        </p:txBody>
      </p:sp>
      <p:pic>
        <p:nvPicPr>
          <p:cNvPr id="5" name="Picture 4">
            <a:extLst>
              <a:ext uri="{FF2B5EF4-FFF2-40B4-BE49-F238E27FC236}">
                <a16:creationId xmlns:a16="http://schemas.microsoft.com/office/drawing/2014/main" id="{6D27D2DA-9056-C8C7-DB9A-B0F135803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176" y="637785"/>
            <a:ext cx="6694415" cy="4831837"/>
          </a:xfrm>
          <a:prstGeom prst="rect">
            <a:avLst/>
          </a:prstGeom>
        </p:spPr>
      </p:pic>
    </p:spTree>
    <p:extLst>
      <p:ext uri="{BB962C8B-B14F-4D97-AF65-F5344CB8AC3E}">
        <p14:creationId xmlns:p14="http://schemas.microsoft.com/office/powerpoint/2010/main" val="82400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different clinics.</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855677" y="813732"/>
            <a:ext cx="4706224" cy="646331"/>
          </a:xfrm>
          <a:prstGeom prst="rect">
            <a:avLst/>
          </a:prstGeom>
          <a:noFill/>
        </p:spPr>
        <p:txBody>
          <a:bodyPr wrap="square" rtlCol="0">
            <a:spAutoFit/>
          </a:bodyPr>
          <a:lstStyle/>
          <a:p>
            <a:pPr marL="285750" indent="-285750">
              <a:buFont typeface="Arial" panose="020B0604020202020204" pitchFamily="34" charset="0"/>
              <a:buChar char="•"/>
            </a:pPr>
            <a:r>
              <a:rPr lang="en-US" u="sng" dirty="0"/>
              <a:t>Media visited by the customer to select a clinic.</a:t>
            </a:r>
            <a:endParaRPr lang="en-IN" u="sng" dirty="0"/>
          </a:p>
        </p:txBody>
      </p:sp>
      <p:sp>
        <p:nvSpPr>
          <p:cNvPr id="8" name="TextBox 7">
            <a:extLst>
              <a:ext uri="{FF2B5EF4-FFF2-40B4-BE49-F238E27FC236}">
                <a16:creationId xmlns:a16="http://schemas.microsoft.com/office/drawing/2014/main" id="{224C6935-F7F4-FFA9-5F65-4DC3BA2F6592}"/>
              </a:ext>
            </a:extLst>
          </p:cNvPr>
          <p:cNvSpPr txBox="1"/>
          <p:nvPr/>
        </p:nvSpPr>
        <p:spPr>
          <a:xfrm>
            <a:off x="771788" y="1484850"/>
            <a:ext cx="4588777" cy="4339650"/>
          </a:xfrm>
          <a:prstGeom prst="rect">
            <a:avLst/>
          </a:prstGeom>
          <a:noFill/>
        </p:spPr>
        <p:txBody>
          <a:bodyPr wrap="square" rtlCol="0">
            <a:spAutoFit/>
          </a:bodyPr>
          <a:lstStyle/>
          <a:p>
            <a:pPr marL="742950" lvl="1" indent="-285750" algn="just">
              <a:buFont typeface="Arial" panose="020B0604020202020204" pitchFamily="34" charset="0"/>
              <a:buChar char="•"/>
            </a:pPr>
            <a:r>
              <a:rPr lang="en-US" sz="1200" b="0" i="0" dirty="0">
                <a:effectLst/>
              </a:rPr>
              <a:t>Instagram/Facebook and Website are tied as the most referenced media, with about 52 responses each. This suggests that social media presence and a well-maintained website are crucial for attracting patients.</a:t>
            </a:r>
          </a:p>
          <a:p>
            <a:pPr marL="742950" lvl="1" indent="-285750" algn="just">
              <a:buFont typeface="Arial" panose="020B0604020202020204" pitchFamily="34" charset="0"/>
              <a:buChar char="•"/>
            </a:pPr>
            <a:r>
              <a:rPr lang="en-US" sz="1200" b="0" i="0" dirty="0">
                <a:effectLst/>
              </a:rPr>
              <a:t>"Will not check media review" is the third most common response, with around 46 responses. This indicates that a substantial portion of patients make decisions without consulting online reviews.</a:t>
            </a:r>
          </a:p>
          <a:p>
            <a:pPr marL="742950" lvl="1" indent="-285750" algn="just">
              <a:buFont typeface="Arial" panose="020B0604020202020204" pitchFamily="34" charset="0"/>
              <a:buChar char="•"/>
            </a:pPr>
            <a:r>
              <a:rPr lang="en-US" sz="1200" b="0" i="0" dirty="0">
                <a:effectLst/>
              </a:rPr>
              <a:t>Hoardings (billboards) and TV Ads are less influential, with approximately 18 and 15 responses respectively. This suggests that traditional advertising methods are less effective for dermatology clinics compared to digital platforms.</a:t>
            </a:r>
          </a:p>
          <a:p>
            <a:pPr marL="742950" lvl="1" indent="-285750" algn="just">
              <a:buFont typeface="Arial" panose="020B0604020202020204" pitchFamily="34" charset="0"/>
              <a:buChar char="•"/>
            </a:pPr>
            <a:r>
              <a:rPr lang="en-US" sz="1200" b="0" i="0" dirty="0">
                <a:effectLst/>
              </a:rPr>
              <a:t>YouTube has a moderate influence, with about 17 responses. This implies that video content may play a role in patient decision-making, but it's not as crucial as social media or websites.</a:t>
            </a:r>
          </a:p>
          <a:p>
            <a:pPr lvl="1" algn="just"/>
            <a:r>
              <a:rPr lang="en-US" sz="1200" b="0" i="0" dirty="0">
                <a:effectLst/>
              </a:rPr>
              <a:t>Overall, the chart emphasizes the importance of digital marketing strategies, particularly social media and website optimization, for dermatology clinics looking to attract new patients. However, it also shows that a significant number of patients may not rely on online information, suggesting the need for a multi-faceted marketing approach.</a:t>
            </a:r>
          </a:p>
        </p:txBody>
      </p:sp>
      <p:pic>
        <p:nvPicPr>
          <p:cNvPr id="6" name="Picture 5">
            <a:extLst>
              <a:ext uri="{FF2B5EF4-FFF2-40B4-BE49-F238E27FC236}">
                <a16:creationId xmlns:a16="http://schemas.microsoft.com/office/drawing/2014/main" id="{ECC499AB-7527-5372-5922-A6E505BCD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179" y="855677"/>
            <a:ext cx="6444690" cy="4773336"/>
          </a:xfrm>
          <a:prstGeom prst="rect">
            <a:avLst/>
          </a:prstGeom>
        </p:spPr>
      </p:pic>
    </p:spTree>
    <p:extLst>
      <p:ext uri="{BB962C8B-B14F-4D97-AF65-F5344CB8AC3E}">
        <p14:creationId xmlns:p14="http://schemas.microsoft.com/office/powerpoint/2010/main" val="330529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B34FB-45C8-E4DE-3920-A250A8F38A63}"/>
              </a:ext>
            </a:extLst>
          </p:cNvPr>
          <p:cNvSpPr txBox="1"/>
          <p:nvPr/>
        </p:nvSpPr>
        <p:spPr>
          <a:xfrm>
            <a:off x="1216405" y="486561"/>
            <a:ext cx="4135772" cy="369332"/>
          </a:xfrm>
          <a:prstGeom prst="rect">
            <a:avLst/>
          </a:prstGeom>
          <a:noFill/>
        </p:spPr>
        <p:txBody>
          <a:bodyPr wrap="square" rtlCol="0">
            <a:spAutoFit/>
          </a:bodyPr>
          <a:lstStyle/>
          <a:p>
            <a:r>
              <a:rPr lang="en-US" u="sng" dirty="0"/>
              <a:t>Conclusion</a:t>
            </a:r>
            <a:endParaRPr lang="en-IN" u="sng" dirty="0"/>
          </a:p>
        </p:txBody>
      </p:sp>
      <p:sp>
        <p:nvSpPr>
          <p:cNvPr id="3" name="TextBox 2">
            <a:extLst>
              <a:ext uri="{FF2B5EF4-FFF2-40B4-BE49-F238E27FC236}">
                <a16:creationId xmlns:a16="http://schemas.microsoft.com/office/drawing/2014/main" id="{837FBD9B-02BB-01A5-AF5F-7D8FFA105E51}"/>
              </a:ext>
            </a:extLst>
          </p:cNvPr>
          <p:cNvSpPr txBox="1"/>
          <p:nvPr/>
        </p:nvSpPr>
        <p:spPr>
          <a:xfrm>
            <a:off x="1392572" y="1057013"/>
            <a:ext cx="9504727" cy="2962799"/>
          </a:xfrm>
          <a:prstGeom prst="rect">
            <a:avLst/>
          </a:prstGeom>
          <a:noFill/>
        </p:spPr>
        <p:txBody>
          <a:bodyPr wrap="square" rtlCol="0">
            <a:spAutoFit/>
          </a:bodyPr>
          <a:lstStyle/>
          <a:p>
            <a:pPr algn="just">
              <a:lnSpc>
                <a:spcPct val="150000"/>
              </a:lnSpc>
            </a:pPr>
            <a:r>
              <a:rPr lang="en-US" sz="1400" dirty="0"/>
              <a:t>The survey results reveal key insights into dermatology clinic preferences and trends. There is a growing demand for services such as acne treatment, anti-aging procedures, and skin cancer screening, with spending on dermatology increasing alongside household income. Younger age groups are frequent visitors, primarily for aesthetic treatments, while older individuals focus more on medical concerns like skin cancer. Factors like clinic reputation, proximity, and recommendations significantly influence clinic selection. Customers also suggested improvements, notably in reducing wait times and offering better pricing, as high costs led to notable dissatisfaction with pricing despite overall satisfaction with service quality. Most customers discovered clinics through social media and word of mouth, rather than traditional media, underscoring the importance of digital presence. These insights highlight the need for dermatology clinics to focus on customer-centric services, competitive pricing, and online marketing strategies.</a:t>
            </a:r>
            <a:endParaRPr lang="en-IN" sz="1400" dirty="0"/>
          </a:p>
        </p:txBody>
      </p:sp>
    </p:spTree>
    <p:extLst>
      <p:ext uri="{BB962C8B-B14F-4D97-AF65-F5344CB8AC3E}">
        <p14:creationId xmlns:p14="http://schemas.microsoft.com/office/powerpoint/2010/main" val="108476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8ECC4-1AD9-51DE-F08C-3D874E33F5F7}"/>
              </a:ext>
            </a:extLst>
          </p:cNvPr>
          <p:cNvSpPr txBox="1"/>
          <p:nvPr/>
        </p:nvSpPr>
        <p:spPr>
          <a:xfrm>
            <a:off x="1577130" y="419450"/>
            <a:ext cx="4370664" cy="646331"/>
          </a:xfrm>
          <a:prstGeom prst="rect">
            <a:avLst/>
          </a:prstGeom>
          <a:noFill/>
        </p:spPr>
        <p:txBody>
          <a:bodyPr wrap="square" rtlCol="0">
            <a:spAutoFit/>
          </a:bodyPr>
          <a:lstStyle/>
          <a:p>
            <a:r>
              <a:rPr lang="en-US" sz="3600" u="sng" dirty="0"/>
              <a:t>Overview</a:t>
            </a:r>
            <a:endParaRPr lang="en-IN" sz="3600" u="sng" dirty="0"/>
          </a:p>
        </p:txBody>
      </p:sp>
      <p:sp>
        <p:nvSpPr>
          <p:cNvPr id="4" name="TextBox 3">
            <a:extLst>
              <a:ext uri="{FF2B5EF4-FFF2-40B4-BE49-F238E27FC236}">
                <a16:creationId xmlns:a16="http://schemas.microsoft.com/office/drawing/2014/main" id="{2BB6A22E-4C75-0E08-D471-CBF2CD0E259D}"/>
              </a:ext>
            </a:extLst>
          </p:cNvPr>
          <p:cNvSpPr txBox="1"/>
          <p:nvPr/>
        </p:nvSpPr>
        <p:spPr>
          <a:xfrm>
            <a:off x="1577130" y="1173134"/>
            <a:ext cx="9848676" cy="419852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t>This report presents the findings from a survey conducted among patients of dermatology clinics. The primary objective of the survey was to gather insights into patient preferences, behaviors, and experiences when selecting and using dermatology services. The data collected offers a comprehensive understanding of the factors that influence patient decisions, including the types of services sought, the criteria for choosing a clinic, and the channels through which patients first learned about their current dermatology provider.</a:t>
            </a:r>
          </a:p>
          <a:p>
            <a:pPr marL="285750" indent="-285750" algn="just">
              <a:lnSpc>
                <a:spcPct val="150000"/>
              </a:lnSpc>
              <a:buFont typeface="Wingdings" panose="05000000000000000000" pitchFamily="2" charset="2"/>
              <a:buChar char="q"/>
            </a:pPr>
            <a:r>
              <a:rPr lang="en-US" dirty="0"/>
              <a:t>By analyzing this information, we aim to provide dermatology clinics with actionable insights that can enhance patient satisfaction, improve service offerings, and strengthen patient-clinic relationships. The survey results also help identify key trends and preferences that can guide clinics in tailoring their services to meet patient expectations in an increasingly competitive healthcare landscape.</a:t>
            </a:r>
          </a:p>
        </p:txBody>
      </p:sp>
    </p:spTree>
    <p:extLst>
      <p:ext uri="{BB962C8B-B14F-4D97-AF65-F5344CB8AC3E}">
        <p14:creationId xmlns:p14="http://schemas.microsoft.com/office/powerpoint/2010/main" val="361202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6C42-B856-A842-764B-9B3F2A7089D9}"/>
              </a:ext>
            </a:extLst>
          </p:cNvPr>
          <p:cNvSpPr>
            <a:spLocks noGrp="1"/>
          </p:cNvSpPr>
          <p:nvPr>
            <p:ph type="title"/>
          </p:nvPr>
        </p:nvSpPr>
        <p:spPr/>
        <p:txBody>
          <a:bodyPr/>
          <a:lstStyle/>
          <a:p>
            <a:r>
              <a:rPr lang="en-US" dirty="0"/>
              <a:t>Major analysis factors</a:t>
            </a:r>
            <a:endParaRPr lang="en-IN" dirty="0"/>
          </a:p>
        </p:txBody>
      </p:sp>
      <p:sp>
        <p:nvSpPr>
          <p:cNvPr id="3" name="Content Placeholder 2">
            <a:extLst>
              <a:ext uri="{FF2B5EF4-FFF2-40B4-BE49-F238E27FC236}">
                <a16:creationId xmlns:a16="http://schemas.microsoft.com/office/drawing/2014/main" id="{8C802749-6AA1-DDA4-EA0E-76767C46D597}"/>
              </a:ext>
            </a:extLst>
          </p:cNvPr>
          <p:cNvSpPr>
            <a:spLocks noGrp="1"/>
          </p:cNvSpPr>
          <p:nvPr>
            <p:ph idx="1"/>
          </p:nvPr>
        </p:nvSpPr>
        <p:spPr/>
        <p:txBody>
          <a:bodyPr/>
          <a:lstStyle/>
          <a:p>
            <a:pPr>
              <a:buFont typeface="Wingdings" panose="05000000000000000000" pitchFamily="2" charset="2"/>
              <a:buChar char="q"/>
            </a:pPr>
            <a:r>
              <a:rPr lang="en-US" dirty="0"/>
              <a:t> Analysis according to gender and age.</a:t>
            </a:r>
          </a:p>
          <a:p>
            <a:pPr>
              <a:buFont typeface="Wingdings" panose="05000000000000000000" pitchFamily="2" charset="2"/>
              <a:buChar char="q"/>
            </a:pPr>
            <a:r>
              <a:rPr lang="en-US" dirty="0"/>
              <a:t> Analysis according to dermatology clinic visit.</a:t>
            </a:r>
            <a:endParaRPr lang="en-IN" dirty="0"/>
          </a:p>
        </p:txBody>
      </p:sp>
      <p:pic>
        <p:nvPicPr>
          <p:cNvPr id="5" name="Picture 4">
            <a:extLst>
              <a:ext uri="{FF2B5EF4-FFF2-40B4-BE49-F238E27FC236}">
                <a16:creationId xmlns:a16="http://schemas.microsoft.com/office/drawing/2014/main" id="{CD669EF9-8EB0-97B6-33B0-D31C8AE4C06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1572" t="-43461" r="-16702" b="-19001"/>
          <a:stretch/>
        </p:blipFill>
        <p:spPr>
          <a:xfrm>
            <a:off x="67112" y="243840"/>
            <a:ext cx="12192000" cy="6370320"/>
          </a:xfrm>
          <a:prstGeom prst="rect">
            <a:avLst/>
          </a:prstGeom>
        </p:spPr>
      </p:pic>
    </p:spTree>
    <p:extLst>
      <p:ext uri="{BB962C8B-B14F-4D97-AF65-F5344CB8AC3E}">
        <p14:creationId xmlns:p14="http://schemas.microsoft.com/office/powerpoint/2010/main" val="108142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Age and Gender</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Demand of Dermatology service details for the past 3 years( according to gender).</a:t>
            </a:r>
            <a:endParaRPr lang="en-IN" u="sng" dirty="0"/>
          </a:p>
        </p:txBody>
      </p:sp>
      <p:pic>
        <p:nvPicPr>
          <p:cNvPr id="5" name="Picture 4">
            <a:extLst>
              <a:ext uri="{FF2B5EF4-FFF2-40B4-BE49-F238E27FC236}">
                <a16:creationId xmlns:a16="http://schemas.microsoft.com/office/drawing/2014/main" id="{9145AE0B-8440-489F-E4D4-ED14137F0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1412061"/>
            <a:ext cx="5293454" cy="3520666"/>
          </a:xfrm>
          <a:prstGeom prst="rect">
            <a:avLst/>
          </a:prstGeom>
        </p:spPr>
      </p:pic>
      <p:sp>
        <p:nvSpPr>
          <p:cNvPr id="6" name="TextBox 5">
            <a:extLst>
              <a:ext uri="{FF2B5EF4-FFF2-40B4-BE49-F238E27FC236}">
                <a16:creationId xmlns:a16="http://schemas.microsoft.com/office/drawing/2014/main" id="{628051DA-FAD1-E826-4D7C-EF08A48406D8}"/>
              </a:ext>
            </a:extLst>
          </p:cNvPr>
          <p:cNvSpPr txBox="1"/>
          <p:nvPr/>
        </p:nvSpPr>
        <p:spPr>
          <a:xfrm>
            <a:off x="1057013" y="1568741"/>
            <a:ext cx="5184396" cy="2962799"/>
          </a:xfrm>
          <a:prstGeom prst="rect">
            <a:avLst/>
          </a:prstGeom>
          <a:noFill/>
        </p:spPr>
        <p:txBody>
          <a:bodyPr wrap="square" rtlCol="0">
            <a:spAutoFit/>
          </a:bodyPr>
          <a:lstStyle/>
          <a:p>
            <a:pPr algn="just">
              <a:lnSpc>
                <a:spcPct val="150000"/>
              </a:lnSpc>
            </a:pPr>
            <a:r>
              <a:rPr lang="en-US" sz="1400" dirty="0"/>
              <a:t>The data reveals that a higher proportion of females sought dermatology services compared to males during this period.</a:t>
            </a:r>
          </a:p>
          <a:p>
            <a:pPr algn="just">
              <a:lnSpc>
                <a:spcPct val="150000"/>
              </a:lnSpc>
              <a:buFont typeface="Arial" panose="020B0604020202020204" pitchFamily="34" charset="0"/>
              <a:buChar char="•"/>
            </a:pPr>
            <a:r>
              <a:rPr lang="en-US" sz="1400" b="1" dirty="0"/>
              <a:t>Females</a:t>
            </a:r>
            <a:r>
              <a:rPr lang="en-US" sz="1400" dirty="0"/>
              <a:t>: Representing the majority, </a:t>
            </a:r>
            <a:r>
              <a:rPr lang="en-US" sz="1400" b="1" dirty="0"/>
              <a:t>61.5%</a:t>
            </a:r>
            <a:r>
              <a:rPr lang="en-US" sz="1400" dirty="0"/>
              <a:t> (123 out of 200 respondents) of the demand comes from female patients.</a:t>
            </a:r>
          </a:p>
          <a:p>
            <a:pPr algn="just">
              <a:lnSpc>
                <a:spcPct val="150000"/>
              </a:lnSpc>
              <a:buFont typeface="Arial" panose="020B0604020202020204" pitchFamily="34" charset="0"/>
              <a:buChar char="•"/>
            </a:pPr>
            <a:r>
              <a:rPr lang="en-US" sz="1400" b="1" dirty="0"/>
              <a:t>Males</a:t>
            </a:r>
            <a:r>
              <a:rPr lang="en-US" sz="1400" dirty="0"/>
              <a:t>: On the other hand, </a:t>
            </a:r>
            <a:r>
              <a:rPr lang="en-US" sz="1400" b="1" dirty="0"/>
              <a:t>38.5%</a:t>
            </a:r>
            <a:r>
              <a:rPr lang="en-US" sz="1400" dirty="0"/>
              <a:t> (77 out of 200 respondents) of the demand is from male patients.</a:t>
            </a:r>
          </a:p>
          <a:p>
            <a:pPr algn="just">
              <a:lnSpc>
                <a:spcPct val="150000"/>
              </a:lnSpc>
            </a:pPr>
            <a:r>
              <a:rPr lang="en-US" sz="1400" dirty="0"/>
              <a:t>This indicates that female patients are more likely to use dermatology services than their male counterparts in the last three years, accounting for nearly two-thirds of the overall demand.</a:t>
            </a:r>
          </a:p>
        </p:txBody>
      </p:sp>
    </p:spTree>
    <p:extLst>
      <p:ext uri="{BB962C8B-B14F-4D97-AF65-F5344CB8AC3E}">
        <p14:creationId xmlns:p14="http://schemas.microsoft.com/office/powerpoint/2010/main" val="255552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Age and Gender</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Amount spent on Dermatology versus Household income.</a:t>
            </a:r>
            <a:endParaRPr lang="en-IN" u="sng" dirty="0"/>
          </a:p>
        </p:txBody>
      </p:sp>
      <p:sp>
        <p:nvSpPr>
          <p:cNvPr id="6" name="TextBox 5">
            <a:extLst>
              <a:ext uri="{FF2B5EF4-FFF2-40B4-BE49-F238E27FC236}">
                <a16:creationId xmlns:a16="http://schemas.microsoft.com/office/drawing/2014/main" id="{628051DA-FAD1-E826-4D7C-EF08A48406D8}"/>
              </a:ext>
            </a:extLst>
          </p:cNvPr>
          <p:cNvSpPr txBox="1"/>
          <p:nvPr/>
        </p:nvSpPr>
        <p:spPr>
          <a:xfrm>
            <a:off x="1057013" y="1568741"/>
            <a:ext cx="5184396" cy="3216265"/>
          </a:xfrm>
          <a:prstGeom prst="rect">
            <a:avLst/>
          </a:prstGeom>
          <a:noFill/>
        </p:spPr>
        <p:txBody>
          <a:bodyPr wrap="square" rtlCol="0">
            <a:spAutoFit/>
          </a:bodyPr>
          <a:lstStyle/>
          <a:p>
            <a:pPr algn="just"/>
            <a:r>
              <a:rPr lang="en-US" sz="1400" dirty="0"/>
              <a:t>The data shows that spending increases with higher income levels.</a:t>
            </a:r>
          </a:p>
          <a:p>
            <a:pPr algn="just"/>
            <a:endParaRPr lang="en-US" sz="1400" dirty="0"/>
          </a:p>
          <a:p>
            <a:pPr algn="just">
              <a:buFont typeface="Arial" panose="020B0604020202020204" pitchFamily="34" charset="0"/>
              <a:buChar char="•"/>
            </a:pPr>
            <a:r>
              <a:rPr lang="en-US" sz="1400" b="1" dirty="0"/>
              <a:t>Rs. 1 Lakh &amp; Above</a:t>
            </a:r>
            <a:r>
              <a:rPr lang="en-US" sz="1400" dirty="0"/>
              <a:t>: Households with an income of </a:t>
            </a:r>
            <a:r>
              <a:rPr lang="en-US" sz="1400" b="1" dirty="0"/>
              <a:t>Rs. 1 Lakh and above</a:t>
            </a:r>
            <a:r>
              <a:rPr lang="en-US" sz="1400" dirty="0"/>
              <a:t> spent the highest amount on dermatology services, with the total spending reaching approximately </a:t>
            </a:r>
            <a:r>
              <a:rPr lang="en-US" sz="1400" b="1" dirty="0"/>
              <a:t>0.35M</a:t>
            </a:r>
            <a:r>
              <a:rPr lang="en-US" sz="1400" dirty="0"/>
              <a:t>.</a:t>
            </a:r>
          </a:p>
          <a:p>
            <a:pPr algn="just">
              <a:buFont typeface="Arial" panose="020B0604020202020204" pitchFamily="34" charset="0"/>
              <a:buChar char="•"/>
            </a:pPr>
            <a:r>
              <a:rPr lang="en-US" sz="1400" b="1" dirty="0"/>
              <a:t>Rs. 50,000 - Rs. 75,000</a:t>
            </a:r>
            <a:r>
              <a:rPr lang="en-US" sz="1400" dirty="0"/>
              <a:t>: Households with an income in this range have a slightly lower spending, with a total of around </a:t>
            </a:r>
            <a:r>
              <a:rPr lang="en-US" sz="1400" b="1" dirty="0"/>
              <a:t>0.25M</a:t>
            </a:r>
            <a:r>
              <a:rPr lang="en-US" sz="1400" dirty="0"/>
              <a:t>.</a:t>
            </a:r>
          </a:p>
          <a:p>
            <a:pPr algn="just">
              <a:lnSpc>
                <a:spcPct val="150000"/>
              </a:lnSpc>
              <a:buFont typeface="Arial" panose="020B0604020202020204" pitchFamily="34" charset="0"/>
              <a:buChar char="•"/>
            </a:pPr>
            <a:r>
              <a:rPr lang="en-US" sz="1400" b="1" dirty="0"/>
              <a:t>Rs. 75,001 - Rs. 1 Lakh</a:t>
            </a:r>
            <a:r>
              <a:rPr lang="en-US" sz="1400" dirty="0"/>
              <a:t>: Households in this income bracket spent the least, around </a:t>
            </a:r>
            <a:r>
              <a:rPr lang="en-US" sz="1400" b="1" dirty="0"/>
              <a:t>0.2M</a:t>
            </a:r>
            <a:r>
              <a:rPr lang="en-US" sz="1400" dirty="0"/>
              <a:t>.</a:t>
            </a:r>
          </a:p>
          <a:p>
            <a:pPr algn="just">
              <a:lnSpc>
                <a:spcPct val="150000"/>
              </a:lnSpc>
            </a:pPr>
            <a:endParaRPr lang="en-US" sz="1400" dirty="0"/>
          </a:p>
          <a:p>
            <a:pPr algn="just"/>
            <a:r>
              <a:rPr lang="en-US" sz="1400" dirty="0"/>
              <a:t>The chart suggests that as income rises, there is a corresponding increase in the expenditure on dermatology services, with the highest-income group allocating the most.</a:t>
            </a:r>
          </a:p>
        </p:txBody>
      </p:sp>
      <p:pic>
        <p:nvPicPr>
          <p:cNvPr id="7" name="Picture 6">
            <a:extLst>
              <a:ext uri="{FF2B5EF4-FFF2-40B4-BE49-F238E27FC236}">
                <a16:creationId xmlns:a16="http://schemas.microsoft.com/office/drawing/2014/main" id="{55CA460B-2375-7BAC-7612-1BFE5D25E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776" y="1434516"/>
            <a:ext cx="5300090" cy="3254929"/>
          </a:xfrm>
          <a:prstGeom prst="rect">
            <a:avLst/>
          </a:prstGeom>
        </p:spPr>
      </p:pic>
    </p:spTree>
    <p:extLst>
      <p:ext uri="{BB962C8B-B14F-4D97-AF65-F5344CB8AC3E}">
        <p14:creationId xmlns:p14="http://schemas.microsoft.com/office/powerpoint/2010/main" val="29661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Age and Gender</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Dermatology clinic visit done by various age group on different timings.</a:t>
            </a:r>
            <a:endParaRPr lang="en-IN" u="sng" dirty="0"/>
          </a:p>
        </p:txBody>
      </p:sp>
      <p:sp>
        <p:nvSpPr>
          <p:cNvPr id="6" name="TextBox 5">
            <a:extLst>
              <a:ext uri="{FF2B5EF4-FFF2-40B4-BE49-F238E27FC236}">
                <a16:creationId xmlns:a16="http://schemas.microsoft.com/office/drawing/2014/main" id="{628051DA-FAD1-E826-4D7C-EF08A48406D8}"/>
              </a:ext>
            </a:extLst>
          </p:cNvPr>
          <p:cNvSpPr txBox="1"/>
          <p:nvPr/>
        </p:nvSpPr>
        <p:spPr>
          <a:xfrm>
            <a:off x="1057013" y="1568741"/>
            <a:ext cx="5184396" cy="3862596"/>
          </a:xfrm>
          <a:prstGeom prst="rect">
            <a:avLst/>
          </a:prstGeom>
          <a:noFill/>
        </p:spPr>
        <p:txBody>
          <a:bodyPr wrap="square" rtlCol="0">
            <a:spAutoFit/>
          </a:bodyPr>
          <a:lstStyle/>
          <a:p>
            <a:pPr algn="just"/>
            <a:r>
              <a:rPr lang="en-US" sz="1400" dirty="0"/>
              <a:t>The data shows that most of the different age grouped peoples visit clinic monthly .</a:t>
            </a:r>
          </a:p>
          <a:p>
            <a:pPr algn="just"/>
            <a:endParaRPr lang="en-US" sz="1400" dirty="0"/>
          </a:p>
          <a:p>
            <a:pPr algn="just">
              <a:buFont typeface="Arial" panose="020B0604020202020204" pitchFamily="34" charset="0"/>
              <a:buChar char="•"/>
            </a:pPr>
            <a:r>
              <a:rPr lang="en-US" sz="1400" i="0" dirty="0">
                <a:effectLst/>
              </a:rPr>
              <a:t> Monthly visits (purple): 28% of the patients, accounting for 56 visits.</a:t>
            </a:r>
          </a:p>
          <a:p>
            <a:pPr algn="just">
              <a:buFont typeface="Arial" panose="020B0604020202020204" pitchFamily="34" charset="0"/>
              <a:buChar char="•"/>
            </a:pPr>
            <a:r>
              <a:rPr lang="en-US" sz="1400" i="0" dirty="0">
                <a:effectLst/>
              </a:rPr>
              <a:t> Annually visits (teal): 25% of the patients, accounting for 50 visits.</a:t>
            </a:r>
          </a:p>
          <a:p>
            <a:pPr algn="just">
              <a:buFont typeface="Arial" panose="020B0604020202020204" pitchFamily="34" charset="0"/>
              <a:buChar char="•"/>
            </a:pPr>
            <a:r>
              <a:rPr lang="en-US" sz="1400" i="0" dirty="0">
                <a:effectLst/>
              </a:rPr>
              <a:t> Quarterly visits (blue): 22.5% of the patients, accounting for 45 visits.</a:t>
            </a:r>
          </a:p>
          <a:p>
            <a:pPr algn="just">
              <a:buFont typeface="Arial" panose="020B0604020202020204" pitchFamily="34" charset="0"/>
              <a:buChar char="•"/>
            </a:pPr>
            <a:r>
              <a:rPr lang="en-US" sz="1400" i="0" dirty="0">
                <a:effectLst/>
              </a:rPr>
              <a:t> Special occasion visits (orange): 22.5% of the patients, accounting for 45 visits.</a:t>
            </a:r>
          </a:p>
          <a:p>
            <a:pPr algn="just">
              <a:buFont typeface="Arial" panose="020B0604020202020204" pitchFamily="34" charset="0"/>
              <a:buChar char="•"/>
            </a:pPr>
            <a:r>
              <a:rPr lang="en-US" sz="1400" dirty="0"/>
              <a:t> </a:t>
            </a:r>
            <a:r>
              <a:rPr lang="en-US" sz="1400" i="0" dirty="0">
                <a:effectLst/>
              </a:rPr>
              <a:t>Weekly visits (red): 2% of the patients, accounting for 4 visits.</a:t>
            </a:r>
          </a:p>
          <a:p>
            <a:pPr algn="just">
              <a:lnSpc>
                <a:spcPct val="150000"/>
              </a:lnSpc>
            </a:pPr>
            <a:r>
              <a:rPr lang="en-US" sz="1400" dirty="0"/>
              <a:t>From graph we can conclude,</a:t>
            </a:r>
          </a:p>
          <a:p>
            <a:pPr marL="285750" indent="-285750" algn="just">
              <a:buFont typeface="Arial" panose="020B0604020202020204" pitchFamily="34" charset="0"/>
              <a:buChar char="•"/>
            </a:pPr>
            <a:r>
              <a:rPr lang="en-US" sz="1400" i="0" dirty="0">
                <a:effectLst/>
              </a:rPr>
              <a:t>Monthly and Annual visits are the most frequent, covering more than half of the total visits combined.</a:t>
            </a:r>
          </a:p>
          <a:p>
            <a:pPr marL="285750" indent="-285750" algn="just">
              <a:buFont typeface="Arial" panose="020B0604020202020204" pitchFamily="34" charset="0"/>
              <a:buChar char="•"/>
            </a:pPr>
            <a:r>
              <a:rPr lang="en-US" sz="1400" i="0" dirty="0">
                <a:effectLst/>
              </a:rPr>
              <a:t>Quarterly and Special occasion visits are equally common, also contributing a significant share.</a:t>
            </a:r>
          </a:p>
          <a:p>
            <a:pPr marL="285750" indent="-285750" algn="just">
              <a:buFont typeface="Arial" panose="020B0604020202020204" pitchFamily="34" charset="0"/>
              <a:buChar char="•"/>
            </a:pPr>
            <a:r>
              <a:rPr lang="en-US" sz="1400" i="0" dirty="0">
                <a:effectLst/>
              </a:rPr>
              <a:t>Weekly visits are rare, indicating that few patients require very frequent visits.</a:t>
            </a:r>
          </a:p>
        </p:txBody>
      </p:sp>
      <p:pic>
        <p:nvPicPr>
          <p:cNvPr id="5" name="Picture 4">
            <a:extLst>
              <a:ext uri="{FF2B5EF4-FFF2-40B4-BE49-F238E27FC236}">
                <a16:creationId xmlns:a16="http://schemas.microsoft.com/office/drawing/2014/main" id="{DDD3C100-6DD1-A1BA-1E7C-372C98AD5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715" y="1425438"/>
            <a:ext cx="5572319" cy="3909960"/>
          </a:xfrm>
          <a:prstGeom prst="rect">
            <a:avLst/>
          </a:prstGeom>
        </p:spPr>
      </p:pic>
    </p:spTree>
    <p:extLst>
      <p:ext uri="{BB962C8B-B14F-4D97-AF65-F5344CB8AC3E}">
        <p14:creationId xmlns:p14="http://schemas.microsoft.com/office/powerpoint/2010/main" val="47872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Age and Gender</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Factors influencing dermatology clinic selection.</a:t>
            </a:r>
            <a:endParaRPr lang="en-IN" u="sng" dirty="0"/>
          </a:p>
        </p:txBody>
      </p:sp>
      <p:sp>
        <p:nvSpPr>
          <p:cNvPr id="6" name="TextBox 5">
            <a:extLst>
              <a:ext uri="{FF2B5EF4-FFF2-40B4-BE49-F238E27FC236}">
                <a16:creationId xmlns:a16="http://schemas.microsoft.com/office/drawing/2014/main" id="{628051DA-FAD1-E826-4D7C-EF08A48406D8}"/>
              </a:ext>
            </a:extLst>
          </p:cNvPr>
          <p:cNvSpPr txBox="1"/>
          <p:nvPr/>
        </p:nvSpPr>
        <p:spPr>
          <a:xfrm>
            <a:off x="1057013" y="1277953"/>
            <a:ext cx="5184396" cy="4508927"/>
          </a:xfrm>
          <a:prstGeom prst="rect">
            <a:avLst/>
          </a:prstGeom>
          <a:noFill/>
        </p:spPr>
        <p:txBody>
          <a:bodyPr wrap="square" rtlCol="0">
            <a:spAutoFit/>
          </a:bodyPr>
          <a:lstStyle/>
          <a:p>
            <a:pPr algn="just"/>
            <a:r>
              <a:rPr lang="en-US" sz="1400" dirty="0"/>
              <a:t>The data shows range of service offered is the major factor influencing peoples to choose a clinic.</a:t>
            </a:r>
          </a:p>
          <a:p>
            <a:pPr algn="just"/>
            <a:endParaRPr lang="en-US" sz="1400" dirty="0"/>
          </a:p>
          <a:p>
            <a:pPr algn="l">
              <a:buFont typeface="Arial" panose="020B0604020202020204" pitchFamily="34" charset="0"/>
              <a:buChar char="•"/>
            </a:pPr>
            <a:r>
              <a:rPr lang="en-US" sz="1400" i="0" dirty="0">
                <a:effectLst/>
              </a:rPr>
              <a:t>  The "Range of services offered" is the most influential factor, with 3 counts of gender mentioning it.</a:t>
            </a:r>
          </a:p>
          <a:p>
            <a:pPr algn="l">
              <a:buFont typeface="Arial" panose="020B0604020202020204" pitchFamily="34" charset="0"/>
              <a:buChar char="•"/>
            </a:pPr>
            <a:r>
              <a:rPr lang="en-US" sz="1400" i="0" dirty="0">
                <a:effectLst/>
              </a:rPr>
              <a:t> The combination of "Range of services offered, Pricing, and Location" is the next most important factor, influencing 2 counts of gender.</a:t>
            </a:r>
          </a:p>
          <a:p>
            <a:pPr algn="l">
              <a:buFont typeface="Arial" panose="020B0604020202020204" pitchFamily="34" charset="0"/>
              <a:buChar char="•"/>
            </a:pPr>
            <a:r>
              <a:rPr lang="en-US" sz="1400" i="0" dirty="0">
                <a:effectLst/>
              </a:rPr>
              <a:t> Other combinations of factors, such as "Quality of services, Technology used, Effective treatment" and various other combinations like "Pricing", "Clinic environment", and "Recommendations from others", each influenced 1 count of gender.</a:t>
            </a:r>
          </a:p>
          <a:p>
            <a:pPr algn="just">
              <a:lnSpc>
                <a:spcPct val="150000"/>
              </a:lnSpc>
            </a:pPr>
            <a:r>
              <a:rPr lang="en-US" sz="1400" dirty="0"/>
              <a:t>From graph we can conclude,</a:t>
            </a:r>
          </a:p>
          <a:p>
            <a:pPr marL="285750" indent="-285750" algn="l">
              <a:buFont typeface="Arial" panose="020B0604020202020204" pitchFamily="34" charset="0"/>
              <a:buChar char="•"/>
            </a:pPr>
            <a:r>
              <a:rPr lang="en-US" sz="1400" b="1" i="0" dirty="0">
                <a:effectLst/>
              </a:rPr>
              <a:t>Range of services</a:t>
            </a:r>
            <a:r>
              <a:rPr lang="en-US" sz="1400" b="0" i="0" dirty="0">
                <a:effectLst/>
              </a:rPr>
              <a:t> appears to be the dominant factor, either by itself or in combination with other factors like pricing or location.</a:t>
            </a:r>
          </a:p>
          <a:p>
            <a:pPr marL="285750" indent="-285750" algn="l">
              <a:buFont typeface="Arial" panose="020B0604020202020204" pitchFamily="34" charset="0"/>
              <a:buChar char="•"/>
            </a:pPr>
            <a:r>
              <a:rPr lang="en-US" sz="1400" b="0" i="0" dirty="0">
                <a:effectLst/>
              </a:rPr>
              <a:t>Secondary factors, such as </a:t>
            </a:r>
            <a:r>
              <a:rPr lang="en-US" sz="1400" b="1" i="0" dirty="0">
                <a:effectLst/>
              </a:rPr>
              <a:t>Technology used</a:t>
            </a:r>
            <a:r>
              <a:rPr lang="en-US" sz="1400" b="0" i="0" dirty="0">
                <a:effectLst/>
              </a:rPr>
              <a:t>, </a:t>
            </a:r>
            <a:r>
              <a:rPr lang="en-US" sz="1400" b="1" i="0" dirty="0">
                <a:effectLst/>
              </a:rPr>
              <a:t>Recommendations</a:t>
            </a:r>
            <a:r>
              <a:rPr lang="en-US" sz="1400" b="0" i="0" dirty="0">
                <a:effectLst/>
              </a:rPr>
              <a:t>, and </a:t>
            </a:r>
            <a:r>
              <a:rPr lang="en-US" sz="1400" b="1" i="0" dirty="0">
                <a:effectLst/>
              </a:rPr>
              <a:t>Customer reviews</a:t>
            </a:r>
            <a:r>
              <a:rPr lang="en-US" sz="1400" b="0" i="0" dirty="0">
                <a:effectLst/>
              </a:rPr>
              <a:t>, have a smaller influence</a:t>
            </a:r>
            <a:r>
              <a:rPr lang="en-US" sz="1400" b="0" i="0" dirty="0">
                <a:solidFill>
                  <a:srgbClr val="374151"/>
                </a:solidFill>
                <a:effectLst/>
                <a:latin typeface="Inter var"/>
              </a:rPr>
              <a:t>.</a:t>
            </a:r>
          </a:p>
        </p:txBody>
      </p:sp>
      <p:pic>
        <p:nvPicPr>
          <p:cNvPr id="7" name="Picture 6">
            <a:extLst>
              <a:ext uri="{FF2B5EF4-FFF2-40B4-BE49-F238E27FC236}">
                <a16:creationId xmlns:a16="http://schemas.microsoft.com/office/drawing/2014/main" id="{4CD92D45-BBEB-7584-10EB-209267FB4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077" y="855676"/>
            <a:ext cx="5679347" cy="4580390"/>
          </a:xfrm>
          <a:prstGeom prst="rect">
            <a:avLst/>
          </a:prstGeom>
        </p:spPr>
      </p:pic>
    </p:spTree>
    <p:extLst>
      <p:ext uri="{BB962C8B-B14F-4D97-AF65-F5344CB8AC3E}">
        <p14:creationId xmlns:p14="http://schemas.microsoft.com/office/powerpoint/2010/main" val="133192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Age and Gender</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Clinic visiting trend according to Age.</a:t>
            </a:r>
            <a:endParaRPr lang="en-IN" u="sng" dirty="0"/>
          </a:p>
        </p:txBody>
      </p:sp>
      <p:sp>
        <p:nvSpPr>
          <p:cNvPr id="6" name="TextBox 5">
            <a:extLst>
              <a:ext uri="{FF2B5EF4-FFF2-40B4-BE49-F238E27FC236}">
                <a16:creationId xmlns:a16="http://schemas.microsoft.com/office/drawing/2014/main" id="{628051DA-FAD1-E826-4D7C-EF08A48406D8}"/>
              </a:ext>
            </a:extLst>
          </p:cNvPr>
          <p:cNvSpPr txBox="1"/>
          <p:nvPr/>
        </p:nvSpPr>
        <p:spPr>
          <a:xfrm>
            <a:off x="1057013" y="1277953"/>
            <a:ext cx="4362275" cy="23164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b="0" i="0" dirty="0">
                <a:effectLst/>
              </a:rPr>
              <a:t>Younger age groups (15-25 and 26-35) tend to have higher visit frequencies in shorter time frames.</a:t>
            </a:r>
          </a:p>
          <a:p>
            <a:pPr marL="285750" indent="-285750" algn="just">
              <a:lnSpc>
                <a:spcPct val="150000"/>
              </a:lnSpc>
              <a:buFont typeface="Arial" panose="020B0604020202020204" pitchFamily="34" charset="0"/>
              <a:buChar char="•"/>
            </a:pPr>
            <a:r>
              <a:rPr lang="en-US" sz="1400" b="0" i="0" dirty="0">
                <a:effectLst/>
              </a:rPr>
              <a:t>Older age groups (46-55 and Above 55) show more consistent visit patterns across all time frames.</a:t>
            </a:r>
          </a:p>
          <a:p>
            <a:pPr marL="285750" indent="-285750" algn="just">
              <a:lnSpc>
                <a:spcPct val="150000"/>
              </a:lnSpc>
              <a:buFont typeface="Arial" panose="020B0604020202020204" pitchFamily="34" charset="0"/>
              <a:buChar char="•"/>
            </a:pPr>
            <a:r>
              <a:rPr lang="en-US" sz="1400" b="0" i="0" dirty="0">
                <a:effectLst/>
              </a:rPr>
              <a:t>The "Above 5 Years" category has the lowest counts across all age groups, suggesting less long-term clinic loyalty or possibly indicating newer clinics.</a:t>
            </a:r>
          </a:p>
        </p:txBody>
      </p:sp>
      <p:pic>
        <p:nvPicPr>
          <p:cNvPr id="5" name="Picture 4">
            <a:extLst>
              <a:ext uri="{FF2B5EF4-FFF2-40B4-BE49-F238E27FC236}">
                <a16:creationId xmlns:a16="http://schemas.microsoft.com/office/drawing/2014/main" id="{5D049A60-71B7-6431-535A-498E4898F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592" y="637786"/>
            <a:ext cx="6112777" cy="5242898"/>
          </a:xfrm>
          <a:prstGeom prst="rect">
            <a:avLst/>
          </a:prstGeom>
        </p:spPr>
      </p:pic>
    </p:spTree>
    <p:extLst>
      <p:ext uri="{BB962C8B-B14F-4D97-AF65-F5344CB8AC3E}">
        <p14:creationId xmlns:p14="http://schemas.microsoft.com/office/powerpoint/2010/main" val="236689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A624-FC92-CE9B-A87D-420CFBF9C946}"/>
              </a:ext>
            </a:extLst>
          </p:cNvPr>
          <p:cNvSpPr txBox="1"/>
          <p:nvPr/>
        </p:nvSpPr>
        <p:spPr>
          <a:xfrm>
            <a:off x="741028" y="167781"/>
            <a:ext cx="10033233" cy="369332"/>
          </a:xfrm>
          <a:prstGeom prst="rect">
            <a:avLst/>
          </a:prstGeom>
          <a:noFill/>
        </p:spPr>
        <p:txBody>
          <a:bodyPr wrap="square" rtlCol="0">
            <a:spAutoFit/>
          </a:bodyPr>
          <a:lstStyle/>
          <a:p>
            <a:pPr marL="285750" indent="-285750">
              <a:buFont typeface="Wingdings" panose="05000000000000000000" pitchFamily="2" charset="2"/>
              <a:buChar char="q"/>
            </a:pPr>
            <a:r>
              <a:rPr lang="en-US" u="sng" dirty="0"/>
              <a:t>Analysis according to different clinics.</a:t>
            </a:r>
            <a:endParaRPr lang="en-IN" u="sng" dirty="0"/>
          </a:p>
        </p:txBody>
      </p:sp>
      <p:sp>
        <p:nvSpPr>
          <p:cNvPr id="3" name="TextBox 2">
            <a:extLst>
              <a:ext uri="{FF2B5EF4-FFF2-40B4-BE49-F238E27FC236}">
                <a16:creationId xmlns:a16="http://schemas.microsoft.com/office/drawing/2014/main" id="{34D8EC07-8037-6B77-9794-B4B94220E6D5}"/>
              </a:ext>
            </a:extLst>
          </p:cNvPr>
          <p:cNvSpPr txBox="1"/>
          <p:nvPr/>
        </p:nvSpPr>
        <p:spPr>
          <a:xfrm>
            <a:off x="1157681" y="855677"/>
            <a:ext cx="822960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Improvements suggested by the customers.</a:t>
            </a:r>
            <a:endParaRPr lang="en-IN" u="sng" dirty="0"/>
          </a:p>
        </p:txBody>
      </p:sp>
      <p:sp>
        <p:nvSpPr>
          <p:cNvPr id="6" name="TextBox 5">
            <a:extLst>
              <a:ext uri="{FF2B5EF4-FFF2-40B4-BE49-F238E27FC236}">
                <a16:creationId xmlns:a16="http://schemas.microsoft.com/office/drawing/2014/main" id="{628051DA-FAD1-E826-4D7C-EF08A48406D8}"/>
              </a:ext>
            </a:extLst>
          </p:cNvPr>
          <p:cNvSpPr txBox="1"/>
          <p:nvPr/>
        </p:nvSpPr>
        <p:spPr>
          <a:xfrm>
            <a:off x="1057013" y="1277953"/>
            <a:ext cx="4974671" cy="4185761"/>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rPr>
              <a:t>The most popular improvement desired is "More variety of services", with 6 respondents selecting this option.</a:t>
            </a:r>
          </a:p>
          <a:p>
            <a:pPr marL="285750" indent="-285750" algn="just">
              <a:buFont typeface="Arial" panose="020B0604020202020204" pitchFamily="34" charset="0"/>
              <a:buChar char="•"/>
            </a:pPr>
            <a:r>
              <a:rPr lang="en-US" sz="1400" b="0" i="0" dirty="0">
                <a:effectLst/>
              </a:rPr>
              <a:t>Three options tied for second place, each with 2 responses:</a:t>
            </a:r>
          </a:p>
          <a:p>
            <a:pPr marL="742950" lvl="1" indent="-285750" algn="just">
              <a:buFont typeface="Arial" panose="020B0604020202020204" pitchFamily="34" charset="0"/>
              <a:buChar char="•"/>
            </a:pPr>
            <a:r>
              <a:rPr lang="en-US" sz="1400" b="0" i="0" dirty="0">
                <a:effectLst/>
              </a:rPr>
              <a:t>"More variety of services/Greater accessibility"</a:t>
            </a:r>
          </a:p>
          <a:p>
            <a:pPr marL="742950" lvl="1" indent="-285750" algn="just">
              <a:buFont typeface="Arial" panose="020B0604020202020204" pitchFamily="34" charset="0"/>
              <a:buChar char="•"/>
            </a:pPr>
            <a:r>
              <a:rPr lang="en-US" sz="1400" b="0" i="0" dirty="0">
                <a:effectLst/>
              </a:rPr>
              <a:t>"More variety of services/Improved clinic environment/Greater accessibility"</a:t>
            </a:r>
          </a:p>
          <a:p>
            <a:pPr marL="742950" lvl="1" indent="-285750" algn="just">
              <a:buFont typeface="Arial" panose="020B0604020202020204" pitchFamily="34" charset="0"/>
              <a:buChar char="•"/>
            </a:pPr>
            <a:r>
              <a:rPr lang="en-US" sz="1400" b="0" i="0" dirty="0">
                <a:effectLst/>
              </a:rPr>
              <a:t>"Other (Please specify) - Nothing"</a:t>
            </a:r>
          </a:p>
          <a:p>
            <a:pPr marL="285750" indent="-285750" algn="just">
              <a:buFont typeface="Arial" panose="020B0604020202020204" pitchFamily="34" charset="0"/>
              <a:buChar char="•"/>
            </a:pPr>
            <a:r>
              <a:rPr lang="en-US" sz="1400" b="0" i="0" dirty="0">
                <a:effectLst/>
              </a:rPr>
              <a:t>Several other specific improvements were mentioned, each receiving 1 response:</a:t>
            </a:r>
          </a:p>
          <a:p>
            <a:pPr marL="742950" lvl="1" indent="-285750" algn="just">
              <a:buFont typeface="Arial" panose="020B0604020202020204" pitchFamily="34" charset="0"/>
              <a:buChar char="•"/>
            </a:pPr>
            <a:r>
              <a:rPr lang="en-US" sz="1400" b="0" i="0" dirty="0">
                <a:effectLst/>
              </a:rPr>
              <a:t>Doctor's understanding and transparency</a:t>
            </a:r>
          </a:p>
          <a:p>
            <a:pPr marL="742950" lvl="1" indent="-285750" algn="just">
              <a:buFont typeface="Arial" panose="020B0604020202020204" pitchFamily="34" charset="0"/>
              <a:buChar char="•"/>
            </a:pPr>
            <a:r>
              <a:rPr lang="en-US" sz="1400" b="0" i="0" dirty="0">
                <a:effectLst/>
              </a:rPr>
              <a:t>Expand in locations</a:t>
            </a:r>
          </a:p>
          <a:p>
            <a:pPr marL="742950" lvl="1" indent="-285750" algn="just">
              <a:buFont typeface="Arial" panose="020B0604020202020204" pitchFamily="34" charset="0"/>
              <a:buChar char="•"/>
            </a:pPr>
            <a:r>
              <a:rPr lang="en-US" sz="1400" b="0" i="0" dirty="0">
                <a:effectLst/>
              </a:rPr>
              <a:t>Long waiting time</a:t>
            </a:r>
          </a:p>
          <a:p>
            <a:pPr marL="742950" lvl="1" indent="-285750" algn="just">
              <a:buFont typeface="Arial" panose="020B0604020202020204" pitchFamily="34" charset="0"/>
              <a:buChar char="•"/>
            </a:pPr>
            <a:r>
              <a:rPr lang="en-US" sz="1400" b="0" i="0" dirty="0">
                <a:effectLst/>
              </a:rPr>
              <a:t>No recommendations</a:t>
            </a:r>
          </a:p>
          <a:p>
            <a:pPr marL="742950" lvl="1" indent="-285750" algn="just">
              <a:buFont typeface="Arial" panose="020B0604020202020204" pitchFamily="34" charset="0"/>
              <a:buChar char="•"/>
            </a:pPr>
            <a:r>
              <a:rPr lang="en-US" sz="1400" b="0" i="0" dirty="0">
                <a:effectLst/>
              </a:rPr>
              <a:t>Too many recommendations</a:t>
            </a:r>
          </a:p>
          <a:p>
            <a:pPr marL="742950" lvl="1" indent="-285750" algn="just">
              <a:buFont typeface="Arial" panose="020B0604020202020204" pitchFamily="34" charset="0"/>
              <a:buChar char="•"/>
            </a:pPr>
            <a:r>
              <a:rPr lang="en-US" sz="1400" b="0" i="0" dirty="0">
                <a:effectLst/>
              </a:rPr>
              <a:t>Waiting time</a:t>
            </a:r>
          </a:p>
          <a:p>
            <a:pPr algn="just"/>
            <a:r>
              <a:rPr lang="en-US" sz="1400" i="0" dirty="0">
                <a:effectLst/>
              </a:rPr>
              <a:t>From the graph there seems to be a strong emphasis on expanding and improving services, as well as accessibility, among the respondents</a:t>
            </a:r>
            <a:r>
              <a:rPr lang="en-US" sz="1400" b="0" i="0" dirty="0">
                <a:solidFill>
                  <a:srgbClr val="374151"/>
                </a:solidFill>
                <a:effectLst/>
                <a:latin typeface="Inter var"/>
              </a:rPr>
              <a:t>.</a:t>
            </a:r>
          </a:p>
          <a:p>
            <a:pPr algn="just"/>
            <a:endParaRPr lang="en-US" sz="1400" b="0" i="0" dirty="0">
              <a:solidFill>
                <a:srgbClr val="374151"/>
              </a:solidFill>
              <a:effectLst/>
              <a:latin typeface="Inter var"/>
            </a:endParaRPr>
          </a:p>
        </p:txBody>
      </p:sp>
      <p:pic>
        <p:nvPicPr>
          <p:cNvPr id="5" name="Picture 4">
            <a:extLst>
              <a:ext uri="{FF2B5EF4-FFF2-40B4-BE49-F238E27FC236}">
                <a16:creationId xmlns:a16="http://schemas.microsoft.com/office/drawing/2014/main" id="{83F0583A-040A-AF1C-5578-D5056E134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408" y="771787"/>
            <a:ext cx="5830349" cy="4941116"/>
          </a:xfrm>
          <a:prstGeom prst="rect">
            <a:avLst/>
          </a:prstGeom>
        </p:spPr>
      </p:pic>
    </p:spTree>
    <p:extLst>
      <p:ext uri="{BB962C8B-B14F-4D97-AF65-F5344CB8AC3E}">
        <p14:creationId xmlns:p14="http://schemas.microsoft.com/office/powerpoint/2010/main" val="26566003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Gallery</Template>
  <TotalTime>302</TotalTime>
  <Words>1536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Inter var</vt:lpstr>
      <vt:lpstr>Wingdings</vt:lpstr>
      <vt:lpstr>Gallery</vt:lpstr>
      <vt:lpstr>Unveiling Key Factors in Dermatology Clinic Selection: Survey Findings</vt:lpstr>
      <vt:lpstr>PowerPoint Presentation</vt:lpstr>
      <vt:lpstr>Major analysis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C</dc:creator>
  <cp:lastModifiedBy>Suresh C</cp:lastModifiedBy>
  <cp:revision>5</cp:revision>
  <dcterms:created xsi:type="dcterms:W3CDTF">2024-09-20T17:37:24Z</dcterms:created>
  <dcterms:modified xsi:type="dcterms:W3CDTF">2024-09-28T05:15:30Z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