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9570197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9570197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9570197b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9570197b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958ea5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958ea5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958ea5bf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f958ea5bf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958ea5b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958ea5b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6850b138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6850b138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6850b138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6850b138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6850b138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6850b1383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6850b138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6850b138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6850b138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6850b138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6850b1383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6850b1383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9570197b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9570197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6850b1383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6850b138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3.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2.png"/><Relationship Id="rId9" Type="http://schemas.openxmlformats.org/officeDocument/2006/relationships/image" Target="../media/image31.png"/><Relationship Id="rId5" Type="http://schemas.openxmlformats.org/officeDocument/2006/relationships/image" Target="../media/image20.png"/><Relationship Id="rId6" Type="http://schemas.openxmlformats.org/officeDocument/2006/relationships/image" Target="../media/image35.png"/><Relationship Id="rId7" Type="http://schemas.openxmlformats.org/officeDocument/2006/relationships/image" Target="../media/image30.png"/><Relationship Id="rId8" Type="http://schemas.openxmlformats.org/officeDocument/2006/relationships/image" Target="../media/image24.png"/></Relationships>
</file>

<file path=ppt/slides/_rels/slide12.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40.png"/><Relationship Id="rId13" Type="http://schemas.openxmlformats.org/officeDocument/2006/relationships/image" Target="../media/image41.png"/><Relationship Id="rId12" Type="http://schemas.openxmlformats.org/officeDocument/2006/relationships/image" Target="../media/image36.png"/><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42.png"/><Relationship Id="rId9"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9.png"/><Relationship Id="rId7" Type="http://schemas.openxmlformats.org/officeDocument/2006/relationships/image" Target="../media/image27.png"/><Relationship Id="rId8"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5.png"/><Relationship Id="rId4" Type="http://schemas.openxmlformats.org/officeDocument/2006/relationships/image" Target="../media/image38.png"/><Relationship Id="rId5"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72428" y="154038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Loan Default </a:t>
            </a:r>
            <a:endParaRPr/>
          </a:p>
          <a:p>
            <a:pPr indent="0" lvl="0" marL="0" rtl="0" algn="ctr">
              <a:spcBef>
                <a:spcPts val="0"/>
              </a:spcBef>
              <a:spcAft>
                <a:spcPts val="0"/>
              </a:spcAft>
              <a:buNone/>
            </a:pPr>
            <a:r>
              <a:rPr lang="en"/>
              <a:t>Exploratory Data Analysis</a:t>
            </a:r>
            <a:endParaRPr/>
          </a:p>
        </p:txBody>
      </p:sp>
      <p:sp>
        <p:nvSpPr>
          <p:cNvPr id="129" name="Google Shape;129;p13"/>
          <p:cNvSpPr txBox="1"/>
          <p:nvPr>
            <p:ph idx="1" type="subTitle"/>
          </p:nvPr>
        </p:nvSpPr>
        <p:spPr>
          <a:xfrm>
            <a:off x="5545375" y="3398275"/>
            <a:ext cx="3171000" cy="9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t>
            </a:r>
            <a:endParaRPr/>
          </a:p>
          <a:p>
            <a:pPr indent="0" lvl="0" marL="0" rtl="0" algn="ctr">
              <a:spcBef>
                <a:spcPts val="0"/>
              </a:spcBef>
              <a:spcAft>
                <a:spcPts val="0"/>
              </a:spcAft>
              <a:buNone/>
            </a:pPr>
            <a:r>
              <a:rPr lang="en"/>
              <a:t>Suresh Kumar Muvvala </a:t>
            </a:r>
            <a:endParaRPr/>
          </a:p>
          <a:p>
            <a:pPr indent="0" lvl="0" marL="0" rtl="0" algn="ctr">
              <a:spcBef>
                <a:spcPts val="0"/>
              </a:spcBef>
              <a:spcAft>
                <a:spcPts val="0"/>
              </a:spcAft>
              <a:buNone/>
            </a:pPr>
            <a:r>
              <a:rPr lang="en"/>
              <a:t>(suresh.kumar0465@gmail.com)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Hypothesis Testing - Different Age Groups v/s Loan Status</a:t>
            </a:r>
            <a:endParaRPr b="1" sz="1750">
              <a:solidFill>
                <a:srgbClr val="212121"/>
              </a:solidFill>
              <a:highlight>
                <a:srgbClr val="FFFFFF"/>
              </a:highlight>
              <a:latin typeface="Roboto"/>
              <a:ea typeface="Roboto"/>
              <a:cs typeface="Roboto"/>
              <a:sym typeface="Roboto"/>
            </a:endParaRPr>
          </a:p>
          <a:p>
            <a:pPr indent="0" lvl="0" marL="0" rtl="0" algn="l">
              <a:spcBef>
                <a:spcPts val="0"/>
              </a:spcBef>
              <a:spcAft>
                <a:spcPts val="0"/>
              </a:spcAft>
              <a:buSzPts val="990"/>
              <a:buNone/>
            </a:pPr>
            <a:r>
              <a:t/>
            </a:r>
            <a:endParaRPr sz="2500"/>
          </a:p>
        </p:txBody>
      </p:sp>
      <p:pic>
        <p:nvPicPr>
          <p:cNvPr id="229" name="Google Shape;229;p22"/>
          <p:cNvPicPr preferRelativeResize="0"/>
          <p:nvPr/>
        </p:nvPicPr>
        <p:blipFill>
          <a:blip r:embed="rId3">
            <a:alphaModFix/>
          </a:blip>
          <a:stretch>
            <a:fillRect/>
          </a:stretch>
        </p:blipFill>
        <p:spPr>
          <a:xfrm>
            <a:off x="228600" y="708000"/>
            <a:ext cx="8681400" cy="990600"/>
          </a:xfrm>
          <a:prstGeom prst="rect">
            <a:avLst/>
          </a:prstGeom>
          <a:noFill/>
          <a:ln>
            <a:noFill/>
          </a:ln>
        </p:spPr>
      </p:pic>
      <p:pic>
        <p:nvPicPr>
          <p:cNvPr id="230" name="Google Shape;230;p22"/>
          <p:cNvPicPr preferRelativeResize="0"/>
          <p:nvPr/>
        </p:nvPicPr>
        <p:blipFill>
          <a:blip r:embed="rId4">
            <a:alphaModFix/>
          </a:blip>
          <a:stretch>
            <a:fillRect/>
          </a:stretch>
        </p:blipFill>
        <p:spPr>
          <a:xfrm>
            <a:off x="276225" y="1965300"/>
            <a:ext cx="1581150" cy="2943250"/>
          </a:xfrm>
          <a:prstGeom prst="rect">
            <a:avLst/>
          </a:prstGeom>
          <a:noFill/>
          <a:ln>
            <a:noFill/>
          </a:ln>
        </p:spPr>
      </p:pic>
      <p:sp>
        <p:nvSpPr>
          <p:cNvPr id="231" name="Google Shape;231;p22"/>
          <p:cNvSpPr txBox="1"/>
          <p:nvPr>
            <p:ph type="title"/>
          </p:nvPr>
        </p:nvSpPr>
        <p:spPr>
          <a:xfrm>
            <a:off x="231300" y="15624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Observed  v/s  Expected Values</a:t>
            </a:r>
            <a:endParaRPr sz="2500"/>
          </a:p>
        </p:txBody>
      </p:sp>
      <p:pic>
        <p:nvPicPr>
          <p:cNvPr id="232" name="Google Shape;232;p22"/>
          <p:cNvPicPr preferRelativeResize="0"/>
          <p:nvPr/>
        </p:nvPicPr>
        <p:blipFill>
          <a:blip r:embed="rId5">
            <a:alphaModFix/>
          </a:blip>
          <a:stretch>
            <a:fillRect/>
          </a:stretch>
        </p:blipFill>
        <p:spPr>
          <a:xfrm>
            <a:off x="2314575" y="2003400"/>
            <a:ext cx="2589025" cy="2905150"/>
          </a:xfrm>
          <a:prstGeom prst="rect">
            <a:avLst/>
          </a:prstGeom>
          <a:noFill/>
          <a:ln>
            <a:noFill/>
          </a:ln>
        </p:spPr>
      </p:pic>
      <p:pic>
        <p:nvPicPr>
          <p:cNvPr id="233" name="Google Shape;233;p22"/>
          <p:cNvPicPr preferRelativeResize="0"/>
          <p:nvPr/>
        </p:nvPicPr>
        <p:blipFill>
          <a:blip r:embed="rId6">
            <a:alphaModFix/>
          </a:blip>
          <a:stretch>
            <a:fillRect/>
          </a:stretch>
        </p:blipFill>
        <p:spPr>
          <a:xfrm>
            <a:off x="4827400" y="1774800"/>
            <a:ext cx="2653675" cy="1787550"/>
          </a:xfrm>
          <a:prstGeom prst="rect">
            <a:avLst/>
          </a:prstGeom>
          <a:noFill/>
          <a:ln>
            <a:noFill/>
          </a:ln>
        </p:spPr>
      </p:pic>
      <p:pic>
        <p:nvPicPr>
          <p:cNvPr id="234" name="Google Shape;234;p22"/>
          <p:cNvPicPr preferRelativeResize="0"/>
          <p:nvPr/>
        </p:nvPicPr>
        <p:blipFill>
          <a:blip r:embed="rId7">
            <a:alphaModFix/>
          </a:blip>
          <a:stretch>
            <a:fillRect/>
          </a:stretch>
        </p:blipFill>
        <p:spPr>
          <a:xfrm>
            <a:off x="4903600" y="3714750"/>
            <a:ext cx="4006400" cy="9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Hypothesis Testing - Gender (</a:t>
            </a:r>
            <a:r>
              <a:rPr lang="en" sz="2100"/>
              <a:t>Male &amp; Female</a:t>
            </a:r>
            <a:r>
              <a:rPr lang="en" sz="2500"/>
              <a:t>) v/s Loan Status</a:t>
            </a:r>
            <a:endParaRPr b="1" sz="1750">
              <a:solidFill>
                <a:srgbClr val="212121"/>
              </a:solidFill>
              <a:highlight>
                <a:srgbClr val="FFFFFF"/>
              </a:highlight>
              <a:latin typeface="Roboto"/>
              <a:ea typeface="Roboto"/>
              <a:cs typeface="Roboto"/>
              <a:sym typeface="Roboto"/>
            </a:endParaRPr>
          </a:p>
          <a:p>
            <a:pPr indent="0" lvl="0" marL="0" rtl="0" algn="l">
              <a:spcBef>
                <a:spcPts val="0"/>
              </a:spcBef>
              <a:spcAft>
                <a:spcPts val="0"/>
              </a:spcAft>
              <a:buSzPts val="990"/>
              <a:buNone/>
            </a:pPr>
            <a:r>
              <a:t/>
            </a:r>
            <a:endParaRPr sz="2500"/>
          </a:p>
        </p:txBody>
      </p:sp>
      <p:sp>
        <p:nvSpPr>
          <p:cNvPr id="240" name="Google Shape;240;p23"/>
          <p:cNvSpPr txBox="1"/>
          <p:nvPr>
            <p:ph type="title"/>
          </p:nvPr>
        </p:nvSpPr>
        <p:spPr>
          <a:xfrm>
            <a:off x="231300" y="15624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t>Observed  v/s  Expected Values</a:t>
            </a:r>
            <a:endParaRPr sz="1600"/>
          </a:p>
        </p:txBody>
      </p:sp>
      <p:pic>
        <p:nvPicPr>
          <p:cNvPr id="241" name="Google Shape;241;p23"/>
          <p:cNvPicPr preferRelativeResize="0"/>
          <p:nvPr/>
        </p:nvPicPr>
        <p:blipFill>
          <a:blip r:embed="rId3">
            <a:alphaModFix/>
          </a:blip>
          <a:stretch>
            <a:fillRect/>
          </a:stretch>
        </p:blipFill>
        <p:spPr>
          <a:xfrm>
            <a:off x="231300" y="704850"/>
            <a:ext cx="8681400" cy="981075"/>
          </a:xfrm>
          <a:prstGeom prst="rect">
            <a:avLst/>
          </a:prstGeom>
          <a:noFill/>
          <a:ln>
            <a:noFill/>
          </a:ln>
        </p:spPr>
      </p:pic>
      <p:pic>
        <p:nvPicPr>
          <p:cNvPr id="242" name="Google Shape;242;p23"/>
          <p:cNvPicPr preferRelativeResize="0"/>
          <p:nvPr/>
        </p:nvPicPr>
        <p:blipFill>
          <a:blip r:embed="rId4">
            <a:alphaModFix/>
          </a:blip>
          <a:stretch>
            <a:fillRect/>
          </a:stretch>
        </p:blipFill>
        <p:spPr>
          <a:xfrm>
            <a:off x="228600" y="1927200"/>
            <a:ext cx="1214647" cy="865687"/>
          </a:xfrm>
          <a:prstGeom prst="rect">
            <a:avLst/>
          </a:prstGeom>
          <a:noFill/>
          <a:ln>
            <a:noFill/>
          </a:ln>
        </p:spPr>
      </p:pic>
      <p:pic>
        <p:nvPicPr>
          <p:cNvPr id="243" name="Google Shape;243;p23"/>
          <p:cNvPicPr preferRelativeResize="0"/>
          <p:nvPr/>
        </p:nvPicPr>
        <p:blipFill>
          <a:blip r:embed="rId5">
            <a:alphaModFix/>
          </a:blip>
          <a:stretch>
            <a:fillRect/>
          </a:stretch>
        </p:blipFill>
        <p:spPr>
          <a:xfrm>
            <a:off x="1657350" y="1927200"/>
            <a:ext cx="1789930" cy="865675"/>
          </a:xfrm>
          <a:prstGeom prst="rect">
            <a:avLst/>
          </a:prstGeom>
          <a:noFill/>
          <a:ln>
            <a:noFill/>
          </a:ln>
        </p:spPr>
      </p:pic>
      <p:pic>
        <p:nvPicPr>
          <p:cNvPr id="244" name="Google Shape;244;p23"/>
          <p:cNvPicPr preferRelativeResize="0"/>
          <p:nvPr/>
        </p:nvPicPr>
        <p:blipFill>
          <a:blip r:embed="rId6">
            <a:alphaModFix/>
          </a:blip>
          <a:stretch>
            <a:fillRect/>
          </a:stretch>
        </p:blipFill>
        <p:spPr>
          <a:xfrm>
            <a:off x="3562350" y="1562400"/>
            <a:ext cx="1917700" cy="1628325"/>
          </a:xfrm>
          <a:prstGeom prst="rect">
            <a:avLst/>
          </a:prstGeom>
          <a:noFill/>
          <a:ln>
            <a:noFill/>
          </a:ln>
        </p:spPr>
      </p:pic>
      <p:pic>
        <p:nvPicPr>
          <p:cNvPr id="245" name="Google Shape;245;p23"/>
          <p:cNvPicPr preferRelativeResize="0"/>
          <p:nvPr/>
        </p:nvPicPr>
        <p:blipFill>
          <a:blip r:embed="rId7">
            <a:alphaModFix/>
          </a:blip>
          <a:stretch>
            <a:fillRect/>
          </a:stretch>
        </p:blipFill>
        <p:spPr>
          <a:xfrm>
            <a:off x="5595125" y="1751625"/>
            <a:ext cx="3333750" cy="1193650"/>
          </a:xfrm>
          <a:prstGeom prst="rect">
            <a:avLst/>
          </a:prstGeom>
          <a:noFill/>
          <a:ln>
            <a:noFill/>
          </a:ln>
        </p:spPr>
      </p:pic>
      <p:pic>
        <p:nvPicPr>
          <p:cNvPr id="246" name="Google Shape;246;p23"/>
          <p:cNvPicPr preferRelativeResize="0"/>
          <p:nvPr/>
        </p:nvPicPr>
        <p:blipFill>
          <a:blip r:embed="rId8">
            <a:alphaModFix/>
          </a:blip>
          <a:stretch>
            <a:fillRect/>
          </a:stretch>
        </p:blipFill>
        <p:spPr>
          <a:xfrm>
            <a:off x="231300" y="3190725"/>
            <a:ext cx="8681401" cy="1079200"/>
          </a:xfrm>
          <a:prstGeom prst="rect">
            <a:avLst/>
          </a:prstGeom>
          <a:noFill/>
          <a:ln>
            <a:noFill/>
          </a:ln>
        </p:spPr>
      </p:pic>
      <p:pic>
        <p:nvPicPr>
          <p:cNvPr id="247" name="Google Shape;247;p23"/>
          <p:cNvPicPr preferRelativeResize="0"/>
          <p:nvPr/>
        </p:nvPicPr>
        <p:blipFill>
          <a:blip r:embed="rId9">
            <a:alphaModFix/>
          </a:blip>
          <a:stretch>
            <a:fillRect/>
          </a:stretch>
        </p:blipFill>
        <p:spPr>
          <a:xfrm>
            <a:off x="381000" y="4269925"/>
            <a:ext cx="8450369" cy="56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Hypothesis Testing - Association b/w different features</a:t>
            </a:r>
            <a:endParaRPr b="1" sz="1750">
              <a:solidFill>
                <a:srgbClr val="212121"/>
              </a:solidFill>
              <a:highlight>
                <a:srgbClr val="FFFFFF"/>
              </a:highlight>
              <a:latin typeface="Roboto"/>
              <a:ea typeface="Roboto"/>
              <a:cs typeface="Roboto"/>
              <a:sym typeface="Roboto"/>
            </a:endParaRPr>
          </a:p>
          <a:p>
            <a:pPr indent="0" lvl="0" marL="0" rtl="0" algn="l">
              <a:spcBef>
                <a:spcPts val="0"/>
              </a:spcBef>
              <a:spcAft>
                <a:spcPts val="0"/>
              </a:spcAft>
              <a:buSzPts val="990"/>
              <a:buNone/>
            </a:pPr>
            <a:r>
              <a:t/>
            </a:r>
            <a:endParaRPr sz="2500"/>
          </a:p>
        </p:txBody>
      </p:sp>
      <p:pic>
        <p:nvPicPr>
          <p:cNvPr id="253" name="Google Shape;253;p24"/>
          <p:cNvPicPr preferRelativeResize="0"/>
          <p:nvPr/>
        </p:nvPicPr>
        <p:blipFill>
          <a:blip r:embed="rId3">
            <a:alphaModFix/>
          </a:blip>
          <a:stretch>
            <a:fillRect/>
          </a:stretch>
        </p:blipFill>
        <p:spPr>
          <a:xfrm>
            <a:off x="4413250" y="768350"/>
            <a:ext cx="4454524" cy="590550"/>
          </a:xfrm>
          <a:prstGeom prst="rect">
            <a:avLst/>
          </a:prstGeom>
          <a:noFill/>
          <a:ln>
            <a:noFill/>
          </a:ln>
        </p:spPr>
      </p:pic>
      <p:pic>
        <p:nvPicPr>
          <p:cNvPr id="254" name="Google Shape;254;p24"/>
          <p:cNvPicPr preferRelativeResize="0"/>
          <p:nvPr/>
        </p:nvPicPr>
        <p:blipFill>
          <a:blip r:embed="rId4">
            <a:alphaModFix/>
          </a:blip>
          <a:stretch>
            <a:fillRect/>
          </a:stretch>
        </p:blipFill>
        <p:spPr>
          <a:xfrm>
            <a:off x="4446600" y="1371588"/>
            <a:ext cx="4454525" cy="742950"/>
          </a:xfrm>
          <a:prstGeom prst="rect">
            <a:avLst/>
          </a:prstGeom>
          <a:noFill/>
          <a:ln>
            <a:noFill/>
          </a:ln>
        </p:spPr>
      </p:pic>
      <p:pic>
        <p:nvPicPr>
          <p:cNvPr id="255" name="Google Shape;255;p24"/>
          <p:cNvPicPr preferRelativeResize="0"/>
          <p:nvPr/>
        </p:nvPicPr>
        <p:blipFill>
          <a:blip r:embed="rId5">
            <a:alphaModFix/>
          </a:blip>
          <a:stretch>
            <a:fillRect/>
          </a:stretch>
        </p:blipFill>
        <p:spPr>
          <a:xfrm>
            <a:off x="4413250" y="2127225"/>
            <a:ext cx="4454526" cy="650900"/>
          </a:xfrm>
          <a:prstGeom prst="rect">
            <a:avLst/>
          </a:prstGeom>
          <a:noFill/>
          <a:ln>
            <a:noFill/>
          </a:ln>
        </p:spPr>
      </p:pic>
      <p:pic>
        <p:nvPicPr>
          <p:cNvPr id="256" name="Google Shape;256;p24"/>
          <p:cNvPicPr preferRelativeResize="0"/>
          <p:nvPr/>
        </p:nvPicPr>
        <p:blipFill>
          <a:blip r:embed="rId6">
            <a:alphaModFix/>
          </a:blip>
          <a:stretch>
            <a:fillRect/>
          </a:stretch>
        </p:blipFill>
        <p:spPr>
          <a:xfrm>
            <a:off x="4413250" y="2749550"/>
            <a:ext cx="4454525" cy="650900"/>
          </a:xfrm>
          <a:prstGeom prst="rect">
            <a:avLst/>
          </a:prstGeom>
          <a:noFill/>
          <a:ln>
            <a:noFill/>
          </a:ln>
        </p:spPr>
      </p:pic>
      <p:pic>
        <p:nvPicPr>
          <p:cNvPr id="257" name="Google Shape;257;p24"/>
          <p:cNvPicPr preferRelativeResize="0"/>
          <p:nvPr/>
        </p:nvPicPr>
        <p:blipFill>
          <a:blip r:embed="rId7">
            <a:alphaModFix/>
          </a:blip>
          <a:stretch>
            <a:fillRect/>
          </a:stretch>
        </p:blipFill>
        <p:spPr>
          <a:xfrm>
            <a:off x="4413250" y="3416300"/>
            <a:ext cx="4487875" cy="742950"/>
          </a:xfrm>
          <a:prstGeom prst="rect">
            <a:avLst/>
          </a:prstGeom>
          <a:noFill/>
          <a:ln>
            <a:noFill/>
          </a:ln>
        </p:spPr>
      </p:pic>
      <p:pic>
        <p:nvPicPr>
          <p:cNvPr id="258" name="Google Shape;258;p24"/>
          <p:cNvPicPr preferRelativeResize="0"/>
          <p:nvPr/>
        </p:nvPicPr>
        <p:blipFill>
          <a:blip r:embed="rId8">
            <a:alphaModFix/>
          </a:blip>
          <a:stretch>
            <a:fillRect/>
          </a:stretch>
        </p:blipFill>
        <p:spPr>
          <a:xfrm>
            <a:off x="4413250" y="4171950"/>
            <a:ext cx="4502150" cy="742950"/>
          </a:xfrm>
          <a:prstGeom prst="rect">
            <a:avLst/>
          </a:prstGeom>
          <a:noFill/>
          <a:ln>
            <a:noFill/>
          </a:ln>
        </p:spPr>
      </p:pic>
      <p:pic>
        <p:nvPicPr>
          <p:cNvPr id="259" name="Google Shape;259;p24"/>
          <p:cNvPicPr preferRelativeResize="0"/>
          <p:nvPr/>
        </p:nvPicPr>
        <p:blipFill>
          <a:blip r:embed="rId9">
            <a:alphaModFix/>
          </a:blip>
          <a:stretch>
            <a:fillRect/>
          </a:stretch>
        </p:blipFill>
        <p:spPr>
          <a:xfrm>
            <a:off x="223850" y="3463925"/>
            <a:ext cx="4189401" cy="789000"/>
          </a:xfrm>
          <a:prstGeom prst="rect">
            <a:avLst/>
          </a:prstGeom>
          <a:noFill/>
          <a:ln>
            <a:noFill/>
          </a:ln>
        </p:spPr>
      </p:pic>
      <p:pic>
        <p:nvPicPr>
          <p:cNvPr id="260" name="Google Shape;260;p24"/>
          <p:cNvPicPr preferRelativeResize="0"/>
          <p:nvPr/>
        </p:nvPicPr>
        <p:blipFill>
          <a:blip r:embed="rId10">
            <a:alphaModFix/>
          </a:blip>
          <a:stretch>
            <a:fillRect/>
          </a:stretch>
        </p:blipFill>
        <p:spPr>
          <a:xfrm>
            <a:off x="227575" y="2655900"/>
            <a:ext cx="4181950" cy="789000"/>
          </a:xfrm>
          <a:prstGeom prst="rect">
            <a:avLst/>
          </a:prstGeom>
          <a:noFill/>
          <a:ln>
            <a:noFill/>
          </a:ln>
        </p:spPr>
      </p:pic>
      <p:pic>
        <p:nvPicPr>
          <p:cNvPr id="261" name="Google Shape;261;p24"/>
          <p:cNvPicPr preferRelativeResize="0"/>
          <p:nvPr/>
        </p:nvPicPr>
        <p:blipFill>
          <a:blip r:embed="rId11">
            <a:alphaModFix/>
          </a:blip>
          <a:stretch>
            <a:fillRect/>
          </a:stretch>
        </p:blipFill>
        <p:spPr>
          <a:xfrm>
            <a:off x="223850" y="708000"/>
            <a:ext cx="4181951" cy="1387450"/>
          </a:xfrm>
          <a:prstGeom prst="rect">
            <a:avLst/>
          </a:prstGeom>
          <a:noFill/>
          <a:ln>
            <a:noFill/>
          </a:ln>
        </p:spPr>
      </p:pic>
      <p:pic>
        <p:nvPicPr>
          <p:cNvPr id="262" name="Google Shape;262;p24"/>
          <p:cNvPicPr preferRelativeResize="0"/>
          <p:nvPr/>
        </p:nvPicPr>
        <p:blipFill>
          <a:blip r:embed="rId12">
            <a:alphaModFix/>
          </a:blip>
          <a:stretch>
            <a:fillRect/>
          </a:stretch>
        </p:blipFill>
        <p:spPr>
          <a:xfrm>
            <a:off x="231300" y="2095450"/>
            <a:ext cx="4215300" cy="682675"/>
          </a:xfrm>
          <a:prstGeom prst="rect">
            <a:avLst/>
          </a:prstGeom>
          <a:noFill/>
          <a:ln>
            <a:noFill/>
          </a:ln>
        </p:spPr>
      </p:pic>
      <p:pic>
        <p:nvPicPr>
          <p:cNvPr id="263" name="Google Shape;263;p24"/>
          <p:cNvPicPr preferRelativeResize="0"/>
          <p:nvPr/>
        </p:nvPicPr>
        <p:blipFill>
          <a:blip r:embed="rId13">
            <a:alphaModFix/>
          </a:blip>
          <a:stretch>
            <a:fillRect/>
          </a:stretch>
        </p:blipFill>
        <p:spPr>
          <a:xfrm>
            <a:off x="231300" y="4171950"/>
            <a:ext cx="4181949" cy="74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Probability</a:t>
            </a:r>
            <a:r>
              <a:rPr lang="en" sz="2500"/>
              <a:t> - </a:t>
            </a:r>
            <a:r>
              <a:rPr b="1" lang="en" sz="1550">
                <a:solidFill>
                  <a:srgbClr val="7F6000"/>
                </a:solidFill>
                <a:highlight>
                  <a:srgbClr val="FFFFFF"/>
                </a:highlight>
                <a:latin typeface="Roboto"/>
                <a:ea typeface="Roboto"/>
                <a:cs typeface="Roboto"/>
                <a:sym typeface="Roboto"/>
              </a:rPr>
              <a:t>Life-Time Value (LTV) ratio greater than 100% for loans that are default?</a:t>
            </a:r>
            <a:endParaRPr sz="2300">
              <a:solidFill>
                <a:srgbClr val="7F6000"/>
              </a:solidFill>
            </a:endParaRPr>
          </a:p>
          <a:p>
            <a:pPr indent="0" lvl="0" marL="0" rtl="0" algn="l">
              <a:spcBef>
                <a:spcPts val="0"/>
              </a:spcBef>
              <a:spcAft>
                <a:spcPts val="0"/>
              </a:spcAft>
              <a:buSzPts val="990"/>
              <a:buNone/>
            </a:pPr>
            <a:r>
              <a:t/>
            </a:r>
            <a:endParaRPr sz="2500"/>
          </a:p>
        </p:txBody>
      </p:sp>
      <p:pic>
        <p:nvPicPr>
          <p:cNvPr id="269" name="Google Shape;269;p25"/>
          <p:cNvPicPr preferRelativeResize="0"/>
          <p:nvPr/>
        </p:nvPicPr>
        <p:blipFill>
          <a:blip r:embed="rId3">
            <a:alphaModFix/>
          </a:blip>
          <a:stretch>
            <a:fillRect/>
          </a:stretch>
        </p:blipFill>
        <p:spPr>
          <a:xfrm>
            <a:off x="228600" y="708000"/>
            <a:ext cx="4343401" cy="2303178"/>
          </a:xfrm>
          <a:prstGeom prst="rect">
            <a:avLst/>
          </a:prstGeom>
          <a:noFill/>
          <a:ln>
            <a:noFill/>
          </a:ln>
        </p:spPr>
      </p:pic>
      <p:pic>
        <p:nvPicPr>
          <p:cNvPr id="270" name="Google Shape;270;p25"/>
          <p:cNvPicPr preferRelativeResize="0"/>
          <p:nvPr/>
        </p:nvPicPr>
        <p:blipFill>
          <a:blip r:embed="rId4">
            <a:alphaModFix/>
          </a:blip>
          <a:stretch>
            <a:fillRect/>
          </a:stretch>
        </p:blipFill>
        <p:spPr>
          <a:xfrm>
            <a:off x="4619625" y="744225"/>
            <a:ext cx="4293076" cy="2266950"/>
          </a:xfrm>
          <a:prstGeom prst="rect">
            <a:avLst/>
          </a:prstGeom>
          <a:noFill/>
          <a:ln>
            <a:noFill/>
          </a:ln>
        </p:spPr>
      </p:pic>
      <p:pic>
        <p:nvPicPr>
          <p:cNvPr id="271" name="Google Shape;271;p25"/>
          <p:cNvPicPr preferRelativeResize="0"/>
          <p:nvPr/>
        </p:nvPicPr>
        <p:blipFill>
          <a:blip r:embed="rId5">
            <a:alphaModFix/>
          </a:blip>
          <a:stretch>
            <a:fillRect/>
          </a:stretch>
        </p:blipFill>
        <p:spPr>
          <a:xfrm>
            <a:off x="202725" y="3039750"/>
            <a:ext cx="8681401" cy="182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Recommendations</a:t>
            </a:r>
            <a:endParaRPr sz="2500"/>
          </a:p>
        </p:txBody>
      </p:sp>
      <p:sp>
        <p:nvSpPr>
          <p:cNvPr id="277" name="Google Shape;277;p26"/>
          <p:cNvSpPr txBox="1"/>
          <p:nvPr/>
        </p:nvSpPr>
        <p:spPr>
          <a:xfrm>
            <a:off x="231325" y="663575"/>
            <a:ext cx="8681400" cy="4191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1 out of 4 loans is defaulter i.e., 25% chance of loan become a default suggests to improve the risk management strategies.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Given a loan is default, 42% probability being the customer data reported by Equifax.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With strong positive correlation (0.89) suggests that higher property values are associated with larger loan amounts. This can help in changing risk assessment models from conservative to moderate and loan approval processes.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With moderate positive correlation (0.63) suggests that individuals with higher incomes tend to take out larger loans. This can be useful for targeting high-income customers with premium loan products and extra benefits like top-up loans.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 mild negative correlation (-0.28) indicates that higher property values might be associated with lower LTV ratios. This can help in assessing the risk of loans; properties with higher values might be less risky.</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Loan Portfolio - </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Deeply penetrated only in North and South with 93% but Central and North East regions are only 7% - Look for expansion opportunities either through opening new branches or acquiring the existing </a:t>
            </a:r>
            <a:r>
              <a:rPr lang="en" sz="1300">
                <a:solidFill>
                  <a:schemeClr val="dk2"/>
                </a:solidFill>
                <a:latin typeface="Calibri"/>
                <a:ea typeface="Calibri"/>
                <a:cs typeface="Calibri"/>
                <a:sym typeface="Calibri"/>
              </a:rPr>
              <a:t>business</a:t>
            </a:r>
            <a:r>
              <a:rPr lang="en" sz="1300">
                <a:solidFill>
                  <a:schemeClr val="dk2"/>
                </a:solidFill>
                <a:latin typeface="Calibri"/>
                <a:ea typeface="Calibri"/>
                <a:cs typeface="Calibri"/>
                <a:sym typeface="Calibri"/>
              </a:rPr>
              <a:t> through </a:t>
            </a:r>
            <a:r>
              <a:rPr lang="en" sz="1300">
                <a:solidFill>
                  <a:schemeClr val="dk2"/>
                </a:solidFill>
                <a:latin typeface="Calibri"/>
                <a:ea typeface="Calibri"/>
                <a:cs typeface="Calibri"/>
                <a:sym typeface="Calibri"/>
              </a:rPr>
              <a:t>partnerships</a:t>
            </a:r>
            <a:r>
              <a:rPr lang="en" sz="1300">
                <a:solidFill>
                  <a:schemeClr val="dk2"/>
                </a:solidFill>
                <a:latin typeface="Calibri"/>
                <a:ea typeface="Calibri"/>
                <a:cs typeface="Calibri"/>
                <a:sym typeface="Calibri"/>
              </a:rPr>
              <a:t> or mergers.</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Concentrated only on type 1 loans with 76% share. Evaluate what are challenges associated with type 2 or type 3 loans, identify the customer group and devise the marketing strategies to educate customers about the benefits of these loans. </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Only 2% of loans are given to the P2 Loan purpose.</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Only 5% of loans are given to the people with age &lt; 25 and &gt; 74. Target the customers in this age groups with either higher income or higher property value.</a:t>
            </a:r>
            <a:endParaRPr sz="1300">
              <a:solidFill>
                <a:schemeClr val="dk2"/>
              </a:solidFill>
              <a:latin typeface="Calibri"/>
              <a:ea typeface="Calibri"/>
              <a:cs typeface="Calibri"/>
              <a:sym typeface="Calibri"/>
            </a:endParaRPr>
          </a:p>
          <a:p>
            <a:pPr indent="-311150" lvl="1" marL="9144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Probability of default is very low with 0.06% even if the customer gets &gt; 100% loan value compared to his property. Recommend to leverage this strategy with targeted customer base as a pilot.</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t/>
            </a:r>
            <a:endParaRPr sz="1300">
              <a:solidFill>
                <a:schemeClr val="dk2"/>
              </a:solidFill>
              <a:latin typeface="Calibri"/>
              <a:ea typeface="Calibri"/>
              <a:cs typeface="Calibri"/>
              <a:sym typeface="Calibri"/>
            </a:endParaRPr>
          </a:p>
          <a:p>
            <a:pPr indent="45720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Problem Statement - Defaulter characteristics Identification</a:t>
            </a:r>
            <a:endParaRPr sz="2500"/>
          </a:p>
        </p:txBody>
      </p:sp>
      <p:sp>
        <p:nvSpPr>
          <p:cNvPr id="135" name="Google Shape;135;p14"/>
          <p:cNvSpPr txBox="1"/>
          <p:nvPr/>
        </p:nvSpPr>
        <p:spPr>
          <a:xfrm>
            <a:off x="231300" y="555600"/>
            <a:ext cx="8681400" cy="11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For any banking and financial services identifying the customer’s ability to repay the loan without default is very crucial for the firm to maintain its Financial Stability.</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lang="en" sz="1300">
                <a:solidFill>
                  <a:schemeClr val="dk2"/>
                </a:solidFill>
                <a:latin typeface="Calibri"/>
                <a:ea typeface="Calibri"/>
                <a:cs typeface="Calibri"/>
                <a:sym typeface="Calibri"/>
              </a:rPr>
              <a:t>From the given dataset identify the customer characteristics which help to identify the defaulter’s behavior and hence firms can take extra precautions while lending to the customers.</a:t>
            </a:r>
            <a:endParaRPr sz="1300">
              <a:solidFill>
                <a:schemeClr val="dk2"/>
              </a:solidFill>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3119825" y="2120900"/>
            <a:ext cx="2655501" cy="2390776"/>
          </a:xfrm>
          <a:prstGeom prst="rect">
            <a:avLst/>
          </a:prstGeom>
          <a:noFill/>
          <a:ln>
            <a:noFill/>
          </a:ln>
        </p:spPr>
      </p:pic>
      <p:pic>
        <p:nvPicPr>
          <p:cNvPr id="137" name="Google Shape;137;p14"/>
          <p:cNvPicPr preferRelativeResize="0"/>
          <p:nvPr/>
        </p:nvPicPr>
        <p:blipFill>
          <a:blip r:embed="rId4">
            <a:alphaModFix/>
          </a:blip>
          <a:stretch>
            <a:fillRect/>
          </a:stretch>
        </p:blipFill>
        <p:spPr>
          <a:xfrm>
            <a:off x="5775325" y="1816050"/>
            <a:ext cx="3137375" cy="1524200"/>
          </a:xfrm>
          <a:prstGeom prst="rect">
            <a:avLst/>
          </a:prstGeom>
          <a:noFill/>
          <a:ln>
            <a:noFill/>
          </a:ln>
        </p:spPr>
      </p:pic>
      <p:pic>
        <p:nvPicPr>
          <p:cNvPr id="138" name="Google Shape;138;p14"/>
          <p:cNvPicPr preferRelativeResize="0"/>
          <p:nvPr/>
        </p:nvPicPr>
        <p:blipFill>
          <a:blip r:embed="rId5">
            <a:alphaModFix/>
          </a:blip>
          <a:stretch>
            <a:fillRect/>
          </a:stretch>
        </p:blipFill>
        <p:spPr>
          <a:xfrm>
            <a:off x="5775325" y="3393275"/>
            <a:ext cx="3137375" cy="1471026"/>
          </a:xfrm>
          <a:prstGeom prst="rect">
            <a:avLst/>
          </a:prstGeom>
          <a:noFill/>
          <a:ln>
            <a:noFill/>
          </a:ln>
        </p:spPr>
      </p:pic>
      <p:pic>
        <p:nvPicPr>
          <p:cNvPr id="139" name="Google Shape;139;p14"/>
          <p:cNvPicPr preferRelativeResize="0"/>
          <p:nvPr/>
        </p:nvPicPr>
        <p:blipFill>
          <a:blip r:embed="rId6">
            <a:alphaModFix/>
          </a:blip>
          <a:stretch>
            <a:fillRect/>
          </a:stretch>
        </p:blipFill>
        <p:spPr>
          <a:xfrm>
            <a:off x="344875" y="1811925"/>
            <a:ext cx="2655500" cy="1471026"/>
          </a:xfrm>
          <a:prstGeom prst="rect">
            <a:avLst/>
          </a:prstGeom>
          <a:noFill/>
          <a:ln>
            <a:noFill/>
          </a:ln>
        </p:spPr>
      </p:pic>
      <p:pic>
        <p:nvPicPr>
          <p:cNvPr id="140" name="Google Shape;140;p14"/>
          <p:cNvPicPr preferRelativeResize="0"/>
          <p:nvPr/>
        </p:nvPicPr>
        <p:blipFill>
          <a:blip r:embed="rId7">
            <a:alphaModFix/>
          </a:blip>
          <a:stretch>
            <a:fillRect/>
          </a:stretch>
        </p:blipFill>
        <p:spPr>
          <a:xfrm>
            <a:off x="231300" y="3340100"/>
            <a:ext cx="2769075" cy="1524200"/>
          </a:xfrm>
          <a:prstGeom prst="rect">
            <a:avLst/>
          </a:prstGeom>
          <a:noFill/>
          <a:ln>
            <a:noFill/>
          </a:ln>
        </p:spPr>
      </p:pic>
      <p:sp>
        <p:nvSpPr>
          <p:cNvPr id="141" name="Google Shape;141;p14"/>
          <p:cNvSpPr/>
          <p:nvPr/>
        </p:nvSpPr>
        <p:spPr>
          <a:xfrm>
            <a:off x="4718050" y="2936900"/>
            <a:ext cx="371400" cy="2478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2" name="Google Shape;142;p14"/>
          <p:cNvSpPr txBox="1"/>
          <p:nvPr/>
        </p:nvSpPr>
        <p:spPr>
          <a:xfrm>
            <a:off x="4660900" y="2889275"/>
            <a:ext cx="5145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1 in 4</a:t>
            </a:r>
            <a:endParaRPr b="1" sz="1000">
              <a:solidFill>
                <a:schemeClr val="dk2"/>
              </a:solidFill>
              <a:latin typeface="Calibri"/>
              <a:ea typeface="Calibri"/>
              <a:cs typeface="Calibri"/>
              <a:sym typeface="Calibri"/>
            </a:endParaRPr>
          </a:p>
        </p:txBody>
      </p:sp>
      <p:sp>
        <p:nvSpPr>
          <p:cNvPr id="143" name="Google Shape;143;p14"/>
          <p:cNvSpPr txBox="1"/>
          <p:nvPr/>
        </p:nvSpPr>
        <p:spPr>
          <a:xfrm>
            <a:off x="6952175" y="2044700"/>
            <a:ext cx="5145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93%</a:t>
            </a:r>
            <a:endParaRPr b="1" sz="1000">
              <a:solidFill>
                <a:schemeClr val="dk2"/>
              </a:solidFill>
              <a:latin typeface="Calibri"/>
              <a:ea typeface="Calibri"/>
              <a:cs typeface="Calibri"/>
              <a:sym typeface="Calibri"/>
            </a:endParaRPr>
          </a:p>
        </p:txBody>
      </p:sp>
      <p:sp>
        <p:nvSpPr>
          <p:cNvPr id="144" name="Google Shape;144;p14"/>
          <p:cNvSpPr txBox="1"/>
          <p:nvPr/>
        </p:nvSpPr>
        <p:spPr>
          <a:xfrm>
            <a:off x="7001875" y="3899050"/>
            <a:ext cx="4383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86%</a:t>
            </a:r>
            <a:endParaRPr b="1" sz="1000">
              <a:solidFill>
                <a:schemeClr val="dk2"/>
              </a:solidFill>
              <a:latin typeface="Calibri"/>
              <a:ea typeface="Calibri"/>
              <a:cs typeface="Calibri"/>
              <a:sym typeface="Calibri"/>
            </a:endParaRPr>
          </a:p>
        </p:txBody>
      </p:sp>
      <p:sp>
        <p:nvSpPr>
          <p:cNvPr id="145" name="Google Shape;145;p14"/>
          <p:cNvSpPr txBox="1"/>
          <p:nvPr/>
        </p:nvSpPr>
        <p:spPr>
          <a:xfrm>
            <a:off x="1079200" y="2311400"/>
            <a:ext cx="5145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76%</a:t>
            </a:r>
            <a:endParaRPr b="1" sz="1000">
              <a:solidFill>
                <a:schemeClr val="dk2"/>
              </a:solidFill>
              <a:latin typeface="Calibri"/>
              <a:ea typeface="Calibri"/>
              <a:cs typeface="Calibri"/>
              <a:sym typeface="Calibri"/>
            </a:endParaRPr>
          </a:p>
        </p:txBody>
      </p:sp>
      <p:sp>
        <p:nvSpPr>
          <p:cNvPr id="146" name="Google Shape;146;p14"/>
          <p:cNvSpPr txBox="1"/>
          <p:nvPr/>
        </p:nvSpPr>
        <p:spPr>
          <a:xfrm>
            <a:off x="1208159" y="3835391"/>
            <a:ext cx="708600" cy="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93%</a:t>
            </a:r>
            <a:endParaRPr b="1" sz="1000">
              <a:solidFill>
                <a:schemeClr val="dk2"/>
              </a:solidFill>
              <a:latin typeface="Calibri"/>
              <a:ea typeface="Calibri"/>
              <a:cs typeface="Calibri"/>
              <a:sym typeface="Calibri"/>
            </a:endParaRPr>
          </a:p>
        </p:txBody>
      </p:sp>
      <p:sp>
        <p:nvSpPr>
          <p:cNvPr id="147" name="Google Shape;147;p14"/>
          <p:cNvSpPr txBox="1"/>
          <p:nvPr/>
        </p:nvSpPr>
        <p:spPr>
          <a:xfrm>
            <a:off x="3076575" y="4312275"/>
            <a:ext cx="29937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741B47"/>
                </a:solidFill>
                <a:latin typeface="Calibri"/>
                <a:ea typeface="Calibri"/>
                <a:cs typeface="Calibri"/>
                <a:sym typeface="Calibri"/>
              </a:rPr>
              <a:t>DATA DISTRIBUTION</a:t>
            </a:r>
            <a:endParaRPr b="1" sz="2600">
              <a:solidFill>
                <a:srgbClr val="741B47"/>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Data Distribution - Contd</a:t>
            </a:r>
            <a:r>
              <a:rPr lang="en" sz="2500"/>
              <a:t>...</a:t>
            </a:r>
            <a:endParaRPr sz="2500"/>
          </a:p>
        </p:txBody>
      </p:sp>
      <p:pic>
        <p:nvPicPr>
          <p:cNvPr id="153" name="Google Shape;153;p15"/>
          <p:cNvPicPr preferRelativeResize="0"/>
          <p:nvPr/>
        </p:nvPicPr>
        <p:blipFill>
          <a:blip r:embed="rId3">
            <a:alphaModFix/>
          </a:blip>
          <a:stretch>
            <a:fillRect/>
          </a:stretch>
        </p:blipFill>
        <p:spPr>
          <a:xfrm>
            <a:off x="335400" y="865100"/>
            <a:ext cx="4118249" cy="1328250"/>
          </a:xfrm>
          <a:prstGeom prst="rect">
            <a:avLst/>
          </a:prstGeom>
          <a:noFill/>
          <a:ln>
            <a:noFill/>
          </a:ln>
        </p:spPr>
      </p:pic>
      <p:pic>
        <p:nvPicPr>
          <p:cNvPr id="154" name="Google Shape;154;p15"/>
          <p:cNvPicPr preferRelativeResize="0"/>
          <p:nvPr/>
        </p:nvPicPr>
        <p:blipFill>
          <a:blip r:embed="rId4">
            <a:alphaModFix/>
          </a:blip>
          <a:stretch>
            <a:fillRect/>
          </a:stretch>
        </p:blipFill>
        <p:spPr>
          <a:xfrm>
            <a:off x="304800" y="3711825"/>
            <a:ext cx="4267201" cy="1149350"/>
          </a:xfrm>
          <a:prstGeom prst="rect">
            <a:avLst/>
          </a:prstGeom>
          <a:noFill/>
          <a:ln>
            <a:noFill/>
          </a:ln>
        </p:spPr>
      </p:pic>
      <p:pic>
        <p:nvPicPr>
          <p:cNvPr id="155" name="Google Shape;155;p15"/>
          <p:cNvPicPr preferRelativeResize="0"/>
          <p:nvPr/>
        </p:nvPicPr>
        <p:blipFill>
          <a:blip r:embed="rId5">
            <a:alphaModFix/>
          </a:blip>
          <a:stretch>
            <a:fillRect/>
          </a:stretch>
        </p:blipFill>
        <p:spPr>
          <a:xfrm>
            <a:off x="4794450" y="3711825"/>
            <a:ext cx="4118250" cy="1226349"/>
          </a:xfrm>
          <a:prstGeom prst="rect">
            <a:avLst/>
          </a:prstGeom>
          <a:noFill/>
          <a:ln>
            <a:noFill/>
          </a:ln>
        </p:spPr>
      </p:pic>
      <p:pic>
        <p:nvPicPr>
          <p:cNvPr id="156" name="Google Shape;156;p15"/>
          <p:cNvPicPr preferRelativeResize="0"/>
          <p:nvPr/>
        </p:nvPicPr>
        <p:blipFill>
          <a:blip r:embed="rId6">
            <a:alphaModFix/>
          </a:blip>
          <a:stretch>
            <a:fillRect/>
          </a:stretch>
        </p:blipFill>
        <p:spPr>
          <a:xfrm>
            <a:off x="4782250" y="793500"/>
            <a:ext cx="4130451" cy="1441700"/>
          </a:xfrm>
          <a:prstGeom prst="rect">
            <a:avLst/>
          </a:prstGeom>
          <a:noFill/>
          <a:ln>
            <a:noFill/>
          </a:ln>
        </p:spPr>
      </p:pic>
      <p:sp>
        <p:nvSpPr>
          <p:cNvPr id="157" name="Google Shape;157;p15"/>
          <p:cNvSpPr txBox="1"/>
          <p:nvPr/>
        </p:nvSpPr>
        <p:spPr>
          <a:xfrm>
            <a:off x="2198663" y="1222375"/>
            <a:ext cx="5145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C1130"/>
                </a:solidFill>
                <a:latin typeface="Calibri"/>
                <a:ea typeface="Calibri"/>
                <a:cs typeface="Calibri"/>
                <a:sym typeface="Calibri"/>
              </a:rPr>
              <a:t>28%</a:t>
            </a:r>
            <a:endParaRPr b="1" sz="1000">
              <a:solidFill>
                <a:srgbClr val="4C1130"/>
              </a:solidFill>
              <a:latin typeface="Calibri"/>
              <a:ea typeface="Calibri"/>
              <a:cs typeface="Calibri"/>
              <a:sym typeface="Calibri"/>
            </a:endParaRPr>
          </a:p>
        </p:txBody>
      </p:sp>
      <p:sp>
        <p:nvSpPr>
          <p:cNvPr id="158" name="Google Shape;158;p15"/>
          <p:cNvSpPr txBox="1"/>
          <p:nvPr/>
        </p:nvSpPr>
        <p:spPr>
          <a:xfrm>
            <a:off x="4016350" y="1274725"/>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18%</a:t>
            </a:r>
            <a:endParaRPr b="1" sz="1000">
              <a:solidFill>
                <a:schemeClr val="dk2"/>
              </a:solidFill>
              <a:latin typeface="Calibri"/>
              <a:ea typeface="Calibri"/>
              <a:cs typeface="Calibri"/>
              <a:sym typeface="Calibri"/>
            </a:endParaRPr>
          </a:p>
        </p:txBody>
      </p:sp>
      <p:sp>
        <p:nvSpPr>
          <p:cNvPr id="159" name="Google Shape;159;p15"/>
          <p:cNvSpPr txBox="1"/>
          <p:nvPr/>
        </p:nvSpPr>
        <p:spPr>
          <a:xfrm>
            <a:off x="1155700" y="3986738"/>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37%</a:t>
            </a:r>
            <a:endParaRPr b="1" sz="1000">
              <a:solidFill>
                <a:schemeClr val="dk2"/>
              </a:solidFill>
              <a:latin typeface="Calibri"/>
              <a:ea typeface="Calibri"/>
              <a:cs typeface="Calibri"/>
              <a:sym typeface="Calibri"/>
            </a:endParaRPr>
          </a:p>
        </p:txBody>
      </p:sp>
      <p:sp>
        <p:nvSpPr>
          <p:cNvPr id="160" name="Google Shape;160;p15"/>
          <p:cNvSpPr txBox="1"/>
          <p:nvPr/>
        </p:nvSpPr>
        <p:spPr>
          <a:xfrm>
            <a:off x="6634425" y="4162588"/>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A86E8"/>
                </a:solidFill>
                <a:latin typeface="Calibri"/>
                <a:ea typeface="Calibri"/>
                <a:cs typeface="Calibri"/>
                <a:sym typeface="Calibri"/>
              </a:rPr>
              <a:t>43%</a:t>
            </a:r>
            <a:endParaRPr b="1" sz="1000">
              <a:solidFill>
                <a:srgbClr val="4A86E8"/>
              </a:solidFill>
              <a:latin typeface="Calibri"/>
              <a:ea typeface="Calibri"/>
              <a:cs typeface="Calibri"/>
              <a:sym typeface="Calibri"/>
            </a:endParaRPr>
          </a:p>
        </p:txBody>
      </p:sp>
      <p:sp>
        <p:nvSpPr>
          <p:cNvPr id="161" name="Google Shape;161;p15"/>
          <p:cNvSpPr txBox="1"/>
          <p:nvPr/>
        </p:nvSpPr>
        <p:spPr>
          <a:xfrm>
            <a:off x="5688813" y="4029063"/>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50%</a:t>
            </a:r>
            <a:endParaRPr b="1" sz="1000">
              <a:solidFill>
                <a:schemeClr val="dk2"/>
              </a:solidFill>
              <a:latin typeface="Calibri"/>
              <a:ea typeface="Calibri"/>
              <a:cs typeface="Calibri"/>
              <a:sym typeface="Calibri"/>
            </a:endParaRPr>
          </a:p>
        </p:txBody>
      </p:sp>
      <p:sp>
        <p:nvSpPr>
          <p:cNvPr id="162" name="Google Shape;162;p15"/>
          <p:cNvSpPr txBox="1"/>
          <p:nvPr/>
        </p:nvSpPr>
        <p:spPr>
          <a:xfrm>
            <a:off x="5757825" y="1274725"/>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32%</a:t>
            </a:r>
            <a:endParaRPr b="1" sz="1000">
              <a:solidFill>
                <a:schemeClr val="dk2"/>
              </a:solidFill>
              <a:latin typeface="Calibri"/>
              <a:ea typeface="Calibri"/>
              <a:cs typeface="Calibri"/>
              <a:sym typeface="Calibri"/>
            </a:endParaRPr>
          </a:p>
        </p:txBody>
      </p:sp>
      <p:sp>
        <p:nvSpPr>
          <p:cNvPr id="163" name="Google Shape;163;p15"/>
          <p:cNvSpPr txBox="1"/>
          <p:nvPr/>
        </p:nvSpPr>
        <p:spPr>
          <a:xfrm>
            <a:off x="6683675" y="1326775"/>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28%</a:t>
            </a:r>
            <a:endParaRPr b="1" sz="1000">
              <a:solidFill>
                <a:schemeClr val="dk2"/>
              </a:solidFill>
              <a:latin typeface="Calibri"/>
              <a:ea typeface="Calibri"/>
              <a:cs typeface="Calibri"/>
              <a:sym typeface="Calibri"/>
            </a:endParaRPr>
          </a:p>
        </p:txBody>
      </p:sp>
      <p:pic>
        <p:nvPicPr>
          <p:cNvPr id="164" name="Google Shape;164;p15"/>
          <p:cNvPicPr preferRelativeResize="0"/>
          <p:nvPr/>
        </p:nvPicPr>
        <p:blipFill>
          <a:blip r:embed="rId7">
            <a:alphaModFix/>
          </a:blip>
          <a:stretch>
            <a:fillRect/>
          </a:stretch>
        </p:blipFill>
        <p:spPr>
          <a:xfrm>
            <a:off x="1406500" y="2193350"/>
            <a:ext cx="6406552" cy="1518475"/>
          </a:xfrm>
          <a:prstGeom prst="rect">
            <a:avLst/>
          </a:prstGeom>
          <a:noFill/>
          <a:ln>
            <a:noFill/>
          </a:ln>
        </p:spPr>
      </p:pic>
      <p:sp>
        <p:nvSpPr>
          <p:cNvPr id="165" name="Google Shape;165;p15"/>
          <p:cNvSpPr txBox="1"/>
          <p:nvPr/>
        </p:nvSpPr>
        <p:spPr>
          <a:xfrm>
            <a:off x="6302500" y="2969875"/>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5%</a:t>
            </a:r>
            <a:endParaRPr b="1" sz="1000">
              <a:solidFill>
                <a:schemeClr val="dk2"/>
              </a:solidFill>
              <a:latin typeface="Calibri"/>
              <a:ea typeface="Calibri"/>
              <a:cs typeface="Calibri"/>
              <a:sym typeface="Calibri"/>
            </a:endParaRPr>
          </a:p>
        </p:txBody>
      </p:sp>
      <p:sp>
        <p:nvSpPr>
          <p:cNvPr id="166" name="Google Shape;166;p15"/>
          <p:cNvSpPr txBox="1"/>
          <p:nvPr/>
        </p:nvSpPr>
        <p:spPr>
          <a:xfrm>
            <a:off x="7121975" y="3113300"/>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1%</a:t>
            </a:r>
            <a:endParaRPr b="1" sz="1000">
              <a:solidFill>
                <a:schemeClr val="dk2"/>
              </a:solidFill>
              <a:latin typeface="Calibri"/>
              <a:ea typeface="Calibri"/>
              <a:cs typeface="Calibri"/>
              <a:sym typeface="Calibri"/>
            </a:endParaRPr>
          </a:p>
        </p:txBody>
      </p:sp>
      <p:sp>
        <p:nvSpPr>
          <p:cNvPr id="167" name="Google Shape;167;p15"/>
          <p:cNvSpPr txBox="1"/>
          <p:nvPr/>
        </p:nvSpPr>
        <p:spPr>
          <a:xfrm>
            <a:off x="5630725" y="2828688"/>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13%</a:t>
            </a:r>
            <a:endParaRPr b="1" sz="1000">
              <a:solidFill>
                <a:schemeClr val="dk2"/>
              </a:solidFill>
              <a:latin typeface="Calibri"/>
              <a:ea typeface="Calibri"/>
              <a:cs typeface="Calibri"/>
              <a:sym typeface="Calibri"/>
            </a:endParaRPr>
          </a:p>
        </p:txBody>
      </p:sp>
      <p:sp>
        <p:nvSpPr>
          <p:cNvPr id="168" name="Google Shape;168;p15"/>
          <p:cNvSpPr txBox="1"/>
          <p:nvPr/>
        </p:nvSpPr>
        <p:spPr>
          <a:xfrm>
            <a:off x="2236763" y="2636350"/>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22%</a:t>
            </a:r>
            <a:endParaRPr b="1" sz="1000">
              <a:solidFill>
                <a:schemeClr val="dk2"/>
              </a:solidFill>
              <a:latin typeface="Calibri"/>
              <a:ea typeface="Calibri"/>
              <a:cs typeface="Calibri"/>
              <a:sym typeface="Calibri"/>
            </a:endParaRPr>
          </a:p>
        </p:txBody>
      </p:sp>
      <p:sp>
        <p:nvSpPr>
          <p:cNvPr id="169" name="Google Shape;169;p15"/>
          <p:cNvSpPr txBox="1"/>
          <p:nvPr/>
        </p:nvSpPr>
        <p:spPr>
          <a:xfrm>
            <a:off x="3152688" y="2722075"/>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22%</a:t>
            </a:r>
            <a:endParaRPr b="1" sz="1000">
              <a:solidFill>
                <a:schemeClr val="dk2"/>
              </a:solidFill>
              <a:latin typeface="Calibri"/>
              <a:ea typeface="Calibri"/>
              <a:cs typeface="Calibri"/>
              <a:sym typeface="Calibri"/>
            </a:endParaRPr>
          </a:p>
        </p:txBody>
      </p:sp>
      <p:sp>
        <p:nvSpPr>
          <p:cNvPr id="170" name="Google Shape;170;p15"/>
          <p:cNvSpPr txBox="1"/>
          <p:nvPr/>
        </p:nvSpPr>
        <p:spPr>
          <a:xfrm>
            <a:off x="3933738" y="2807600"/>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22%</a:t>
            </a:r>
            <a:endParaRPr b="1" sz="1000">
              <a:solidFill>
                <a:schemeClr val="dk2"/>
              </a:solidFill>
              <a:latin typeface="Calibri"/>
              <a:ea typeface="Calibri"/>
              <a:cs typeface="Calibri"/>
              <a:sym typeface="Calibri"/>
            </a:endParaRPr>
          </a:p>
        </p:txBody>
      </p:sp>
      <p:sp>
        <p:nvSpPr>
          <p:cNvPr id="171" name="Google Shape;171;p15"/>
          <p:cNvSpPr txBox="1"/>
          <p:nvPr/>
        </p:nvSpPr>
        <p:spPr>
          <a:xfrm>
            <a:off x="4782238" y="2811788"/>
            <a:ext cx="4383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latin typeface="Calibri"/>
                <a:ea typeface="Calibri"/>
                <a:cs typeface="Calibri"/>
                <a:sym typeface="Calibri"/>
              </a:rPr>
              <a:t>13%</a:t>
            </a:r>
            <a:endParaRPr b="1" sz="1000">
              <a:solidFill>
                <a:schemeClr val="dk2"/>
              </a:solidFill>
              <a:latin typeface="Calibri"/>
              <a:ea typeface="Calibri"/>
              <a:cs typeface="Calibri"/>
              <a:sym typeface="Calibri"/>
            </a:endParaRPr>
          </a:p>
        </p:txBody>
      </p:sp>
      <p:sp>
        <p:nvSpPr>
          <p:cNvPr id="172" name="Google Shape;172;p15"/>
          <p:cNvSpPr txBox="1"/>
          <p:nvPr/>
        </p:nvSpPr>
        <p:spPr>
          <a:xfrm>
            <a:off x="3107500" y="1352975"/>
            <a:ext cx="5145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C1130"/>
                </a:solidFill>
                <a:latin typeface="Calibri"/>
                <a:ea typeface="Calibri"/>
                <a:cs typeface="Calibri"/>
                <a:sym typeface="Calibri"/>
              </a:rPr>
              <a:t>28%</a:t>
            </a:r>
            <a:endParaRPr b="1" sz="1000">
              <a:solidFill>
                <a:srgbClr val="4C113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Outliers Analysis - Box Plot , Histogram Plot, Robust Scaler</a:t>
            </a:r>
            <a:endParaRPr sz="1500"/>
          </a:p>
          <a:p>
            <a:pPr indent="0" lvl="0" marL="0" rtl="0" algn="l">
              <a:spcBef>
                <a:spcPts val="0"/>
              </a:spcBef>
              <a:spcAft>
                <a:spcPts val="0"/>
              </a:spcAft>
              <a:buSzPts val="990"/>
              <a:buNone/>
            </a:pPr>
            <a:r>
              <a:t/>
            </a:r>
            <a:endParaRPr sz="2500"/>
          </a:p>
        </p:txBody>
      </p:sp>
      <p:pic>
        <p:nvPicPr>
          <p:cNvPr id="178" name="Google Shape;178;p16"/>
          <p:cNvPicPr preferRelativeResize="0"/>
          <p:nvPr/>
        </p:nvPicPr>
        <p:blipFill>
          <a:blip r:embed="rId3">
            <a:alphaModFix/>
          </a:blip>
          <a:stretch>
            <a:fillRect/>
          </a:stretch>
        </p:blipFill>
        <p:spPr>
          <a:xfrm>
            <a:off x="228600" y="708000"/>
            <a:ext cx="2746375" cy="1950325"/>
          </a:xfrm>
          <a:prstGeom prst="rect">
            <a:avLst/>
          </a:prstGeom>
          <a:noFill/>
          <a:ln>
            <a:noFill/>
          </a:ln>
        </p:spPr>
      </p:pic>
      <p:pic>
        <p:nvPicPr>
          <p:cNvPr id="179" name="Google Shape;179;p16"/>
          <p:cNvPicPr preferRelativeResize="0"/>
          <p:nvPr/>
        </p:nvPicPr>
        <p:blipFill>
          <a:blip r:embed="rId4">
            <a:alphaModFix/>
          </a:blip>
          <a:stretch>
            <a:fillRect/>
          </a:stretch>
        </p:blipFill>
        <p:spPr>
          <a:xfrm>
            <a:off x="3032125" y="708000"/>
            <a:ext cx="2638426" cy="1950325"/>
          </a:xfrm>
          <a:prstGeom prst="rect">
            <a:avLst/>
          </a:prstGeom>
          <a:noFill/>
          <a:ln>
            <a:noFill/>
          </a:ln>
        </p:spPr>
      </p:pic>
      <p:pic>
        <p:nvPicPr>
          <p:cNvPr id="180" name="Google Shape;180;p16"/>
          <p:cNvPicPr preferRelativeResize="0"/>
          <p:nvPr/>
        </p:nvPicPr>
        <p:blipFill>
          <a:blip r:embed="rId5">
            <a:alphaModFix/>
          </a:blip>
          <a:stretch>
            <a:fillRect/>
          </a:stretch>
        </p:blipFill>
        <p:spPr>
          <a:xfrm>
            <a:off x="5727700" y="686950"/>
            <a:ext cx="3133725" cy="1940800"/>
          </a:xfrm>
          <a:prstGeom prst="rect">
            <a:avLst/>
          </a:prstGeom>
          <a:noFill/>
          <a:ln>
            <a:noFill/>
          </a:ln>
        </p:spPr>
      </p:pic>
      <p:pic>
        <p:nvPicPr>
          <p:cNvPr id="181" name="Google Shape;181;p16"/>
          <p:cNvPicPr preferRelativeResize="0"/>
          <p:nvPr/>
        </p:nvPicPr>
        <p:blipFill>
          <a:blip r:embed="rId6">
            <a:alphaModFix/>
          </a:blip>
          <a:stretch>
            <a:fillRect/>
          </a:stretch>
        </p:blipFill>
        <p:spPr>
          <a:xfrm>
            <a:off x="266700" y="2964575"/>
            <a:ext cx="4305300" cy="1950325"/>
          </a:xfrm>
          <a:prstGeom prst="rect">
            <a:avLst/>
          </a:prstGeom>
          <a:noFill/>
          <a:ln>
            <a:noFill/>
          </a:ln>
        </p:spPr>
      </p:pic>
      <p:sp>
        <p:nvSpPr>
          <p:cNvPr id="182" name="Google Shape;182;p16"/>
          <p:cNvSpPr txBox="1"/>
          <p:nvPr>
            <p:ph type="title"/>
          </p:nvPr>
        </p:nvSpPr>
        <p:spPr>
          <a:xfrm>
            <a:off x="231300" y="2476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After removing Outliers</a:t>
            </a:r>
            <a:r>
              <a:rPr lang="en" sz="2500"/>
              <a:t>    </a:t>
            </a:r>
            <a:endParaRPr sz="1500"/>
          </a:p>
          <a:p>
            <a:pPr indent="0" lvl="0" marL="0" rtl="0" algn="l">
              <a:spcBef>
                <a:spcPts val="0"/>
              </a:spcBef>
              <a:spcAft>
                <a:spcPts val="0"/>
              </a:spcAft>
              <a:buSzPts val="990"/>
              <a:buNone/>
            </a:pPr>
            <a:r>
              <a:t/>
            </a:r>
            <a:endParaRPr sz="2500"/>
          </a:p>
        </p:txBody>
      </p:sp>
      <p:sp>
        <p:nvSpPr>
          <p:cNvPr id="183" name="Google Shape;183;p16"/>
          <p:cNvSpPr txBox="1"/>
          <p:nvPr/>
        </p:nvSpPr>
        <p:spPr>
          <a:xfrm>
            <a:off x="4651375" y="2629200"/>
            <a:ext cx="42099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Loan Amount: </a:t>
            </a:r>
            <a:r>
              <a:rPr lang="en" sz="1000"/>
              <a:t>Right-skewed, suggests that lower loan amounts are more common than higher ones.</a:t>
            </a:r>
            <a:endParaRPr sz="1000"/>
          </a:p>
          <a:p>
            <a:pPr indent="0" lvl="0" marL="0" rtl="0" algn="l">
              <a:spcBef>
                <a:spcPts val="0"/>
              </a:spcBef>
              <a:spcAft>
                <a:spcPts val="0"/>
              </a:spcAft>
              <a:buNone/>
            </a:pPr>
            <a:r>
              <a:rPr b="1" lang="en" sz="1200"/>
              <a:t>Property Value:</a:t>
            </a:r>
            <a:r>
              <a:rPr lang="en" sz="1200"/>
              <a:t> </a:t>
            </a:r>
            <a:r>
              <a:rPr lang="en" sz="1000"/>
              <a:t>Right-skewed, indicate that most property values are on the lower end.</a:t>
            </a:r>
            <a:endParaRPr sz="1000"/>
          </a:p>
          <a:p>
            <a:pPr indent="0" lvl="0" marL="0" rtl="0" algn="l">
              <a:spcBef>
                <a:spcPts val="0"/>
              </a:spcBef>
              <a:spcAft>
                <a:spcPts val="0"/>
              </a:spcAft>
              <a:buNone/>
            </a:pPr>
            <a:r>
              <a:rPr b="1" lang="en" sz="1200"/>
              <a:t>Rate of Interest:</a:t>
            </a:r>
            <a:r>
              <a:rPr lang="en" sz="1200"/>
              <a:t> </a:t>
            </a:r>
            <a:r>
              <a:rPr lang="en" sz="1000"/>
              <a:t>This plot is quite peaked, suggests that most interest rates are clustered around a central value, indicating less variability.</a:t>
            </a:r>
            <a:endParaRPr sz="1000"/>
          </a:p>
          <a:p>
            <a:pPr indent="0" lvl="0" marL="0" rtl="0" algn="l">
              <a:spcBef>
                <a:spcPts val="0"/>
              </a:spcBef>
              <a:spcAft>
                <a:spcPts val="0"/>
              </a:spcAft>
              <a:buNone/>
            </a:pPr>
            <a:r>
              <a:rPr b="1" lang="en" sz="1200"/>
              <a:t>Income: </a:t>
            </a:r>
            <a:r>
              <a:rPr lang="en" sz="1000"/>
              <a:t>Right-skewed, implying that there are more instances of lower incomes compared to higher incomes.</a:t>
            </a:r>
            <a:endParaRPr sz="1000"/>
          </a:p>
          <a:p>
            <a:pPr indent="0" lvl="0" marL="0" rtl="0" algn="l">
              <a:spcBef>
                <a:spcPts val="0"/>
              </a:spcBef>
              <a:spcAft>
                <a:spcPts val="0"/>
              </a:spcAft>
              <a:buNone/>
            </a:pPr>
            <a:r>
              <a:rPr b="1" lang="en" sz="1200"/>
              <a:t>Upfront Charges:</a:t>
            </a:r>
            <a:r>
              <a:rPr lang="en" sz="1200"/>
              <a:t> </a:t>
            </a:r>
            <a:r>
              <a:rPr lang="en" sz="1000"/>
              <a:t>Distribution is relatively uniform but slightly right-skewed.</a:t>
            </a:r>
            <a:endParaRPr sz="1000"/>
          </a:p>
          <a:p>
            <a:pPr indent="0" lvl="0" marL="0" rtl="0" algn="l">
              <a:spcBef>
                <a:spcPts val="0"/>
              </a:spcBef>
              <a:spcAft>
                <a:spcPts val="0"/>
              </a:spcAft>
              <a:buNone/>
            </a:pPr>
            <a:r>
              <a:rPr b="1" lang="en" sz="1200"/>
              <a:t>LTV Ratio: </a:t>
            </a:r>
            <a:r>
              <a:rPr lang="en" sz="1000"/>
              <a:t>Somewhat bell-shaped but leans towards being left-skewed, indicating that higher LTV values are less common.</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Numerical Data Distribution, Skewness, </a:t>
            </a:r>
            <a:r>
              <a:rPr lang="en" sz="2500"/>
              <a:t>Kurtosis </a:t>
            </a:r>
            <a:r>
              <a:rPr lang="en" sz="1900">
                <a:solidFill>
                  <a:srgbClr val="980000"/>
                </a:solidFill>
              </a:rPr>
              <a:t>w/o outliers</a:t>
            </a:r>
            <a:endParaRPr sz="900">
              <a:solidFill>
                <a:srgbClr val="980000"/>
              </a:solidFill>
            </a:endParaRPr>
          </a:p>
        </p:txBody>
      </p:sp>
      <p:sp>
        <p:nvSpPr>
          <p:cNvPr id="189" name="Google Shape;189;p17"/>
          <p:cNvSpPr txBox="1"/>
          <p:nvPr/>
        </p:nvSpPr>
        <p:spPr>
          <a:xfrm>
            <a:off x="295275" y="784200"/>
            <a:ext cx="86175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loan_amount_scaled: p-value = 4.3470779416275215e-93 =&gt; No Normal Distribution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rate_of_interest_scaled: p-value = 7.629171974175543e-70 =&gt; No Normal Distribution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Upfront_charges_scaled: p-value = 6.196234576781424e-117 =&gt; No Normal Distribution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property_value_scaled: p-value = 4.353560534605727e-99 =&gt; No Normal Distribution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income_scaled: p-value = 4.389027706995818e-93 =&gt; No Normal Distribution</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 LTV_scaled: p-value = 1.9985699346514394e-83 =&gt; No Normal Distribution</a:t>
            </a:r>
            <a:endParaRPr sz="1050">
              <a:solidFill>
                <a:srgbClr val="212121"/>
              </a:solidFill>
              <a:highlight>
                <a:srgbClr val="FFFFFF"/>
              </a:highlight>
              <a:latin typeface="Courier New"/>
              <a:ea typeface="Courier New"/>
              <a:cs typeface="Courier New"/>
              <a:sym typeface="Courier New"/>
            </a:endParaRPr>
          </a:p>
        </p:txBody>
      </p:sp>
      <p:sp>
        <p:nvSpPr>
          <p:cNvPr id="190" name="Google Shape;190;p17"/>
          <p:cNvSpPr txBox="1"/>
          <p:nvPr/>
        </p:nvSpPr>
        <p:spPr>
          <a:xfrm>
            <a:off x="219075" y="1778000"/>
            <a:ext cx="4276800" cy="2753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900"/>
              </a:spcBef>
              <a:spcAft>
                <a:spcPts val="0"/>
              </a:spcAft>
              <a:buClr>
                <a:srgbClr val="111111"/>
              </a:buClr>
              <a:buSzPts val="1000"/>
              <a:buFont typeface="Roboto"/>
              <a:buChar char="●"/>
            </a:pPr>
            <a:r>
              <a:rPr b="1" lang="en" sz="1000">
                <a:solidFill>
                  <a:srgbClr val="111111"/>
                </a:solidFill>
                <a:highlight>
                  <a:schemeClr val="dk1"/>
                </a:highlight>
                <a:latin typeface="Roboto"/>
                <a:ea typeface="Roboto"/>
                <a:cs typeface="Roboto"/>
                <a:sym typeface="Roboto"/>
              </a:rPr>
              <a:t>Loan Amount:</a:t>
            </a:r>
            <a:endParaRPr b="1" sz="10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Skewness (0.639602)</a:t>
            </a:r>
            <a:r>
              <a:rPr lang="en" sz="800">
                <a:solidFill>
                  <a:srgbClr val="111111"/>
                </a:solidFill>
                <a:highlight>
                  <a:schemeClr val="dk1"/>
                </a:highlight>
                <a:latin typeface="Roboto"/>
                <a:ea typeface="Roboto"/>
                <a:cs typeface="Roboto"/>
                <a:sym typeface="Roboto"/>
              </a:rPr>
              <a:t>: Positively skewed, indicating a longer tail on the right side of the distribution.</a:t>
            </a:r>
            <a:endParaRPr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Kurtosis (-0.194966)</a:t>
            </a:r>
            <a:r>
              <a:rPr lang="en" sz="800">
                <a:solidFill>
                  <a:srgbClr val="111111"/>
                </a:solidFill>
                <a:highlight>
                  <a:schemeClr val="dk1"/>
                </a:highlight>
                <a:latin typeface="Roboto"/>
                <a:ea typeface="Roboto"/>
                <a:cs typeface="Roboto"/>
                <a:sym typeface="Roboto"/>
              </a:rPr>
              <a:t>: Slightly platykurtic, suggesting a flatter distribution than a normal distribution.</a:t>
            </a:r>
            <a:endParaRPr sz="800">
              <a:solidFill>
                <a:srgbClr val="111111"/>
              </a:solidFill>
              <a:highlight>
                <a:schemeClr val="dk1"/>
              </a:highlight>
              <a:latin typeface="Roboto"/>
              <a:ea typeface="Roboto"/>
              <a:cs typeface="Roboto"/>
              <a:sym typeface="Roboto"/>
            </a:endParaRPr>
          </a:p>
          <a:p>
            <a:pPr indent="-292100" lvl="0" marL="457200" rtl="0" algn="l">
              <a:lnSpc>
                <a:spcPct val="115000"/>
              </a:lnSpc>
              <a:spcBef>
                <a:spcPts val="900"/>
              </a:spcBef>
              <a:spcAft>
                <a:spcPts val="0"/>
              </a:spcAft>
              <a:buClr>
                <a:srgbClr val="111111"/>
              </a:buClr>
              <a:buSzPts val="1000"/>
              <a:buFont typeface="Roboto"/>
              <a:buChar char="●"/>
            </a:pPr>
            <a:r>
              <a:rPr b="1" lang="en" sz="1000">
                <a:solidFill>
                  <a:srgbClr val="111111"/>
                </a:solidFill>
                <a:highlight>
                  <a:schemeClr val="dk1"/>
                </a:highlight>
                <a:latin typeface="Roboto"/>
                <a:ea typeface="Roboto"/>
                <a:cs typeface="Roboto"/>
                <a:sym typeface="Roboto"/>
              </a:rPr>
              <a:t>Rate of Interest:</a:t>
            </a:r>
            <a:endParaRPr b="1" sz="10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Skewness (0.169248)</a:t>
            </a:r>
            <a:r>
              <a:rPr lang="en" sz="800">
                <a:solidFill>
                  <a:srgbClr val="111111"/>
                </a:solidFill>
                <a:highlight>
                  <a:schemeClr val="dk1"/>
                </a:highlight>
                <a:latin typeface="Roboto"/>
                <a:ea typeface="Roboto"/>
                <a:cs typeface="Roboto"/>
                <a:sym typeface="Roboto"/>
              </a:rPr>
              <a:t>: Slightly positively skewed, indicating a minor right tail.</a:t>
            </a:r>
            <a:endParaRPr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Kurtosis (-0.203145)</a:t>
            </a:r>
            <a:r>
              <a:rPr lang="en" sz="800">
                <a:solidFill>
                  <a:srgbClr val="111111"/>
                </a:solidFill>
                <a:highlight>
                  <a:schemeClr val="dk1"/>
                </a:highlight>
                <a:latin typeface="Roboto"/>
                <a:ea typeface="Roboto"/>
                <a:cs typeface="Roboto"/>
                <a:sym typeface="Roboto"/>
              </a:rPr>
              <a:t>: Slightly platykurtic, indicating a flatter distribution.</a:t>
            </a:r>
            <a:endParaRPr sz="800">
              <a:solidFill>
                <a:srgbClr val="111111"/>
              </a:solidFill>
              <a:highlight>
                <a:schemeClr val="dk1"/>
              </a:highlight>
              <a:latin typeface="Roboto"/>
              <a:ea typeface="Roboto"/>
              <a:cs typeface="Roboto"/>
              <a:sym typeface="Roboto"/>
            </a:endParaRPr>
          </a:p>
          <a:p>
            <a:pPr indent="-292100" lvl="0" marL="457200" rtl="0" algn="l">
              <a:lnSpc>
                <a:spcPct val="115000"/>
              </a:lnSpc>
              <a:spcBef>
                <a:spcPts val="900"/>
              </a:spcBef>
              <a:spcAft>
                <a:spcPts val="0"/>
              </a:spcAft>
              <a:buClr>
                <a:srgbClr val="111111"/>
              </a:buClr>
              <a:buSzPts val="1000"/>
              <a:buFont typeface="Roboto"/>
              <a:buChar char="●"/>
            </a:pPr>
            <a:r>
              <a:rPr b="1" lang="en" sz="1000">
                <a:solidFill>
                  <a:srgbClr val="111111"/>
                </a:solidFill>
                <a:highlight>
                  <a:schemeClr val="dk1"/>
                </a:highlight>
                <a:latin typeface="Roboto"/>
                <a:ea typeface="Roboto"/>
                <a:cs typeface="Roboto"/>
                <a:sym typeface="Roboto"/>
              </a:rPr>
              <a:t>Upfront Charges:</a:t>
            </a:r>
            <a:endParaRPr b="1" sz="10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Skewness (0.861933)</a:t>
            </a:r>
            <a:r>
              <a:rPr lang="en" sz="800">
                <a:solidFill>
                  <a:srgbClr val="111111"/>
                </a:solidFill>
                <a:highlight>
                  <a:schemeClr val="dk1"/>
                </a:highlight>
                <a:latin typeface="Roboto"/>
                <a:ea typeface="Roboto"/>
                <a:cs typeface="Roboto"/>
                <a:sym typeface="Roboto"/>
              </a:rPr>
              <a:t>: Positively skewed, indicating a longer right tail.</a:t>
            </a:r>
            <a:endParaRPr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800">
                <a:solidFill>
                  <a:srgbClr val="111111"/>
                </a:solidFill>
                <a:highlight>
                  <a:schemeClr val="dk1"/>
                </a:highlight>
                <a:latin typeface="Roboto"/>
                <a:ea typeface="Roboto"/>
                <a:cs typeface="Roboto"/>
                <a:sym typeface="Roboto"/>
              </a:rPr>
              <a:t>Kurtosis (-0.029300)</a:t>
            </a:r>
            <a:r>
              <a:rPr lang="en" sz="800">
                <a:solidFill>
                  <a:srgbClr val="111111"/>
                </a:solidFill>
                <a:highlight>
                  <a:schemeClr val="dk1"/>
                </a:highlight>
                <a:latin typeface="Roboto"/>
                <a:ea typeface="Roboto"/>
                <a:cs typeface="Roboto"/>
                <a:sym typeface="Roboto"/>
              </a:rPr>
              <a:t>: Nearly mesokurtic, close to a normal distribution.</a:t>
            </a:r>
            <a:endParaRPr b="1" sz="500">
              <a:solidFill>
                <a:srgbClr val="111111"/>
              </a:solidFill>
              <a:highlight>
                <a:schemeClr val="dk1"/>
              </a:highlight>
              <a:latin typeface="Roboto"/>
              <a:ea typeface="Roboto"/>
              <a:cs typeface="Roboto"/>
              <a:sym typeface="Roboto"/>
            </a:endParaRPr>
          </a:p>
        </p:txBody>
      </p:sp>
      <p:sp>
        <p:nvSpPr>
          <p:cNvPr id="191" name="Google Shape;191;p17"/>
          <p:cNvSpPr txBox="1"/>
          <p:nvPr/>
        </p:nvSpPr>
        <p:spPr>
          <a:xfrm>
            <a:off x="4572000" y="1854200"/>
            <a:ext cx="4341000" cy="26805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90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Property Value</a:t>
            </a:r>
            <a:r>
              <a:rPr lang="en" sz="900">
                <a:solidFill>
                  <a:srgbClr val="111111"/>
                </a:solidFill>
                <a:highlight>
                  <a:schemeClr val="dk1"/>
                </a:highlight>
                <a:latin typeface="Roboto"/>
                <a:ea typeface="Roboto"/>
                <a:cs typeface="Roboto"/>
                <a:sym typeface="Roboto"/>
              </a:rPr>
              <a:t>:</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Skewness (0.766133)</a:t>
            </a:r>
            <a:r>
              <a:rPr lang="en" sz="900">
                <a:solidFill>
                  <a:srgbClr val="111111"/>
                </a:solidFill>
                <a:highlight>
                  <a:schemeClr val="dk1"/>
                </a:highlight>
                <a:latin typeface="Roboto"/>
                <a:ea typeface="Roboto"/>
                <a:cs typeface="Roboto"/>
                <a:sym typeface="Roboto"/>
              </a:rPr>
              <a:t>: Positively skewed, indicating a longer right tail.</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Kurtosis (0.046964)</a:t>
            </a:r>
            <a:r>
              <a:rPr lang="en" sz="900">
                <a:solidFill>
                  <a:srgbClr val="111111"/>
                </a:solidFill>
                <a:highlight>
                  <a:schemeClr val="dk1"/>
                </a:highlight>
                <a:latin typeface="Roboto"/>
                <a:ea typeface="Roboto"/>
                <a:cs typeface="Roboto"/>
                <a:sym typeface="Roboto"/>
              </a:rPr>
              <a:t>: Nearly mesokurtic, close to a normal distribution.</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90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Income</a:t>
            </a:r>
            <a:r>
              <a:rPr lang="en" sz="900">
                <a:solidFill>
                  <a:srgbClr val="111111"/>
                </a:solidFill>
                <a:highlight>
                  <a:schemeClr val="dk1"/>
                </a:highlight>
                <a:latin typeface="Roboto"/>
                <a:ea typeface="Roboto"/>
                <a:cs typeface="Roboto"/>
                <a:sym typeface="Roboto"/>
              </a:rPr>
              <a:t>:</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Skewness (0.724931)</a:t>
            </a:r>
            <a:r>
              <a:rPr lang="en" sz="900">
                <a:solidFill>
                  <a:srgbClr val="111111"/>
                </a:solidFill>
                <a:highlight>
                  <a:schemeClr val="dk1"/>
                </a:highlight>
                <a:latin typeface="Roboto"/>
                <a:ea typeface="Roboto"/>
                <a:cs typeface="Roboto"/>
                <a:sym typeface="Roboto"/>
              </a:rPr>
              <a:t>: Positively skewed, indicating a longer right tail.</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Kurtosis (0.166788)</a:t>
            </a:r>
            <a:r>
              <a:rPr lang="en" sz="900">
                <a:solidFill>
                  <a:srgbClr val="111111"/>
                </a:solidFill>
                <a:highlight>
                  <a:schemeClr val="dk1"/>
                </a:highlight>
                <a:latin typeface="Roboto"/>
                <a:ea typeface="Roboto"/>
                <a:cs typeface="Roboto"/>
                <a:sym typeface="Roboto"/>
              </a:rPr>
              <a:t>: Nearly mesokurtic, close to a normal distribution.</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90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LTV</a:t>
            </a:r>
            <a:r>
              <a:rPr lang="en" sz="900">
                <a:solidFill>
                  <a:srgbClr val="111111"/>
                </a:solidFill>
                <a:highlight>
                  <a:schemeClr val="dk1"/>
                </a:highlight>
                <a:latin typeface="Roboto"/>
                <a:ea typeface="Roboto"/>
                <a:cs typeface="Roboto"/>
                <a:sym typeface="Roboto"/>
              </a:rPr>
              <a:t>:</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Skewness (-0.539304)</a:t>
            </a:r>
            <a:r>
              <a:rPr lang="en" sz="900">
                <a:solidFill>
                  <a:srgbClr val="111111"/>
                </a:solidFill>
                <a:highlight>
                  <a:schemeClr val="dk1"/>
                </a:highlight>
                <a:latin typeface="Roboto"/>
                <a:ea typeface="Roboto"/>
                <a:cs typeface="Roboto"/>
                <a:sym typeface="Roboto"/>
              </a:rPr>
              <a:t>: Negatively skewed, indicating a longer tail on the left side of the distribution.</a:t>
            </a:r>
            <a:endParaRPr sz="9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b="1" lang="en" sz="900">
                <a:solidFill>
                  <a:srgbClr val="111111"/>
                </a:solidFill>
                <a:highlight>
                  <a:schemeClr val="dk1"/>
                </a:highlight>
                <a:latin typeface="Roboto"/>
                <a:ea typeface="Roboto"/>
                <a:cs typeface="Roboto"/>
                <a:sym typeface="Roboto"/>
              </a:rPr>
              <a:t>Kurtosis (-0.125382)</a:t>
            </a:r>
            <a:r>
              <a:rPr lang="en" sz="900">
                <a:solidFill>
                  <a:srgbClr val="111111"/>
                </a:solidFill>
                <a:highlight>
                  <a:schemeClr val="dk1"/>
                </a:highlight>
                <a:latin typeface="Roboto"/>
                <a:ea typeface="Roboto"/>
                <a:cs typeface="Roboto"/>
                <a:sym typeface="Roboto"/>
              </a:rPr>
              <a:t>: Slightly platykurtic, indicating a flatter distribution.</a:t>
            </a:r>
            <a:endParaRPr b="1" sz="600">
              <a:solidFill>
                <a:srgbClr val="111111"/>
              </a:solidFill>
              <a:highlight>
                <a:schemeClr val="dk1"/>
              </a:highlight>
              <a:latin typeface="Roboto"/>
              <a:ea typeface="Roboto"/>
              <a:cs typeface="Roboto"/>
              <a:sym typeface="Roboto"/>
            </a:endParaRPr>
          </a:p>
        </p:txBody>
      </p:sp>
      <p:sp>
        <p:nvSpPr>
          <p:cNvPr id="192" name="Google Shape;192;p17"/>
          <p:cNvSpPr txBox="1"/>
          <p:nvPr/>
        </p:nvSpPr>
        <p:spPr>
          <a:xfrm>
            <a:off x="231300" y="4428300"/>
            <a:ext cx="8681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0C343D"/>
                </a:solidFill>
                <a:highlight>
                  <a:schemeClr val="dk1"/>
                </a:highlight>
                <a:latin typeface="Roboto"/>
                <a:ea typeface="Roboto"/>
                <a:cs typeface="Roboto"/>
                <a:sym typeface="Roboto"/>
              </a:rPr>
              <a:t>Most variables </a:t>
            </a:r>
            <a:r>
              <a:rPr b="1" lang="en" sz="1100">
                <a:solidFill>
                  <a:srgbClr val="0C343D"/>
                </a:solidFill>
                <a:highlight>
                  <a:schemeClr val="dk1"/>
                </a:highlight>
                <a:latin typeface="Roboto"/>
                <a:ea typeface="Roboto"/>
                <a:cs typeface="Roboto"/>
                <a:sym typeface="Roboto"/>
              </a:rPr>
              <a:t>are positively skewed, meaning they have longer tails on the right side only LTV ratio is the exception.</a:t>
            </a:r>
            <a:r>
              <a:rPr b="1" lang="en" sz="1000">
                <a:solidFill>
                  <a:srgbClr val="0C343D"/>
                </a:solidFill>
                <a:highlight>
                  <a:schemeClr val="dk1"/>
                </a:highlight>
                <a:latin typeface="Roboto"/>
                <a:ea typeface="Roboto"/>
                <a:cs typeface="Roboto"/>
                <a:sym typeface="Roboto"/>
              </a:rPr>
              <a:t> </a:t>
            </a:r>
            <a:endParaRPr b="1" sz="1000">
              <a:solidFill>
                <a:srgbClr val="0C343D"/>
              </a:solidFill>
              <a:highlight>
                <a:schemeClr val="dk1"/>
              </a:highlight>
              <a:latin typeface="Roboto"/>
              <a:ea typeface="Roboto"/>
              <a:cs typeface="Roboto"/>
              <a:sym typeface="Roboto"/>
            </a:endParaRPr>
          </a:p>
          <a:p>
            <a:pPr indent="0" lvl="0" marL="0" rtl="0" algn="ctr">
              <a:spcBef>
                <a:spcPts val="0"/>
              </a:spcBef>
              <a:spcAft>
                <a:spcPts val="0"/>
              </a:spcAft>
              <a:buNone/>
            </a:pPr>
            <a:r>
              <a:rPr b="1" lang="en" sz="1000">
                <a:solidFill>
                  <a:srgbClr val="0C343D"/>
                </a:solidFill>
                <a:highlight>
                  <a:schemeClr val="dk1"/>
                </a:highlight>
                <a:latin typeface="Roboto"/>
                <a:ea typeface="Roboto"/>
                <a:cs typeface="Roboto"/>
                <a:sym typeface="Roboto"/>
              </a:rPr>
              <a:t>Most variables have kurtosis values </a:t>
            </a:r>
            <a:r>
              <a:rPr b="1" lang="en" sz="1100">
                <a:solidFill>
                  <a:srgbClr val="0C343D"/>
                </a:solidFill>
                <a:highlight>
                  <a:schemeClr val="dk1"/>
                </a:highlight>
                <a:latin typeface="Roboto"/>
                <a:ea typeface="Roboto"/>
                <a:cs typeface="Roboto"/>
                <a:sym typeface="Roboto"/>
              </a:rPr>
              <a:t>are close to normal, with slight deviations indicating either flatter or slightly peaked distributions.</a:t>
            </a:r>
            <a:endParaRPr b="1" sz="1200">
              <a:solidFill>
                <a:srgbClr val="0C343D"/>
              </a:solidFill>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Numerical Data QQ Plots </a:t>
            </a:r>
            <a:endParaRPr sz="1500"/>
          </a:p>
        </p:txBody>
      </p:sp>
      <p:sp>
        <p:nvSpPr>
          <p:cNvPr id="198" name="Google Shape;198;p18"/>
          <p:cNvSpPr txBox="1"/>
          <p:nvPr/>
        </p:nvSpPr>
        <p:spPr>
          <a:xfrm>
            <a:off x="5718175" y="723900"/>
            <a:ext cx="3194700" cy="43128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Loan Amount :</a:t>
            </a:r>
            <a:endParaRPr b="1"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deviate from the red line, especially at the tails, indicating that the distribution has heavier tails than a normal distribution.</a:t>
            </a:r>
            <a:endParaRPr sz="700">
              <a:solidFill>
                <a:srgbClr val="111111"/>
              </a:solidFill>
              <a:highlight>
                <a:schemeClr val="dk1"/>
              </a:highlight>
              <a:latin typeface="Roboto"/>
              <a:ea typeface="Roboto"/>
              <a:cs typeface="Roboto"/>
              <a:sym typeface="Roboto"/>
            </a:endParaRPr>
          </a:p>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Rate of Interest:</a:t>
            </a:r>
            <a:endParaRPr b="1"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are fairly close to the red line, suggesting that the distribution is approximately normal.</a:t>
            </a:r>
            <a:endParaRPr sz="700">
              <a:solidFill>
                <a:srgbClr val="111111"/>
              </a:solidFill>
              <a:highlight>
                <a:schemeClr val="dk1"/>
              </a:highlight>
              <a:latin typeface="Roboto"/>
              <a:ea typeface="Roboto"/>
              <a:cs typeface="Roboto"/>
              <a:sym typeface="Roboto"/>
            </a:endParaRPr>
          </a:p>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Upfront Charges:</a:t>
            </a:r>
            <a:endParaRPr b="1"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show some deviation from the red line, particularly in the tails, indicating a distribution with heavier tails than normal.</a:t>
            </a:r>
            <a:endParaRPr sz="700">
              <a:solidFill>
                <a:srgbClr val="111111"/>
              </a:solidFill>
              <a:highlight>
                <a:schemeClr val="dk1"/>
              </a:highlight>
              <a:latin typeface="Roboto"/>
              <a:ea typeface="Roboto"/>
              <a:cs typeface="Roboto"/>
              <a:sym typeface="Roboto"/>
            </a:endParaRPr>
          </a:p>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Property Value:</a:t>
            </a:r>
            <a:endParaRPr b="1"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deviate from the red line, especially at the tails, suggesting a distributi</a:t>
            </a:r>
            <a:r>
              <a:rPr lang="en" sz="700">
                <a:solidFill>
                  <a:srgbClr val="111111"/>
                </a:solidFill>
                <a:highlight>
                  <a:schemeClr val="dk1"/>
                </a:highlight>
                <a:latin typeface="Roboto"/>
                <a:ea typeface="Roboto"/>
                <a:cs typeface="Roboto"/>
                <a:sym typeface="Roboto"/>
              </a:rPr>
              <a:t>on</a:t>
            </a:r>
            <a:r>
              <a:rPr lang="en" sz="700">
                <a:solidFill>
                  <a:srgbClr val="111111"/>
                </a:solidFill>
                <a:highlight>
                  <a:schemeClr val="dk1"/>
                </a:highlight>
                <a:latin typeface="Roboto"/>
                <a:ea typeface="Roboto"/>
                <a:cs typeface="Roboto"/>
                <a:sym typeface="Roboto"/>
              </a:rPr>
              <a:t> with heavier tails than a normal distribution.</a:t>
            </a:r>
            <a:endParaRPr sz="700">
              <a:solidFill>
                <a:srgbClr val="111111"/>
              </a:solidFill>
              <a:highlight>
                <a:schemeClr val="dk1"/>
              </a:highlight>
              <a:latin typeface="Roboto"/>
              <a:ea typeface="Roboto"/>
              <a:cs typeface="Roboto"/>
              <a:sym typeface="Roboto"/>
            </a:endParaRPr>
          </a:p>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Income:</a:t>
            </a:r>
            <a:endParaRPr b="1"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are close to the red line, indicating that the distribution is approximately normal.</a:t>
            </a:r>
            <a:endParaRPr sz="700">
              <a:solidFill>
                <a:srgbClr val="111111"/>
              </a:solidFill>
              <a:highlight>
                <a:schemeClr val="dk1"/>
              </a:highlight>
              <a:latin typeface="Roboto"/>
              <a:ea typeface="Roboto"/>
              <a:cs typeface="Roboto"/>
              <a:sym typeface="Roboto"/>
            </a:endParaRPr>
          </a:p>
          <a:p>
            <a:pPr indent="-279400" lvl="0" marL="457200" rtl="0" algn="l">
              <a:lnSpc>
                <a:spcPct val="115000"/>
              </a:lnSpc>
              <a:spcBef>
                <a:spcPts val="900"/>
              </a:spcBef>
              <a:spcAft>
                <a:spcPts val="0"/>
              </a:spcAft>
              <a:buClr>
                <a:srgbClr val="111111"/>
              </a:buClr>
              <a:buSzPts val="800"/>
              <a:buFont typeface="Roboto"/>
              <a:buChar char="●"/>
            </a:pPr>
            <a:r>
              <a:rPr b="1" lang="en" sz="800">
                <a:solidFill>
                  <a:srgbClr val="111111"/>
                </a:solidFill>
                <a:highlight>
                  <a:schemeClr val="dk1"/>
                </a:highlight>
                <a:latin typeface="Roboto"/>
                <a:ea typeface="Roboto"/>
                <a:cs typeface="Roboto"/>
                <a:sym typeface="Roboto"/>
              </a:rPr>
              <a:t>LTV</a:t>
            </a:r>
            <a:r>
              <a:rPr lang="en" sz="800">
                <a:solidFill>
                  <a:srgbClr val="111111"/>
                </a:solidFill>
                <a:highlight>
                  <a:schemeClr val="dk1"/>
                </a:highlight>
                <a:latin typeface="Roboto"/>
                <a:ea typeface="Roboto"/>
                <a:cs typeface="Roboto"/>
                <a:sym typeface="Roboto"/>
              </a:rPr>
              <a:t>:</a:t>
            </a:r>
            <a:endParaRPr sz="800">
              <a:solidFill>
                <a:srgbClr val="111111"/>
              </a:solidFill>
              <a:highlight>
                <a:schemeClr val="dk1"/>
              </a:highlight>
              <a:latin typeface="Roboto"/>
              <a:ea typeface="Roboto"/>
              <a:cs typeface="Roboto"/>
              <a:sym typeface="Roboto"/>
            </a:endParaRPr>
          </a:p>
          <a:p>
            <a:pPr indent="0" lvl="0" marL="457200" rtl="0" algn="l">
              <a:lnSpc>
                <a:spcPct val="115000"/>
              </a:lnSpc>
              <a:spcBef>
                <a:spcPts val="900"/>
              </a:spcBef>
              <a:spcAft>
                <a:spcPts val="0"/>
              </a:spcAft>
              <a:buNone/>
            </a:pPr>
            <a:r>
              <a:rPr lang="en" sz="700">
                <a:solidFill>
                  <a:srgbClr val="111111"/>
                </a:solidFill>
                <a:highlight>
                  <a:schemeClr val="dk1"/>
                </a:highlight>
                <a:latin typeface="Roboto"/>
                <a:ea typeface="Roboto"/>
                <a:cs typeface="Roboto"/>
                <a:sym typeface="Roboto"/>
              </a:rPr>
              <a:t>The blue dots deviate from the red line, particularly in the tails, indicating a distribution with heavier tails than normal.</a:t>
            </a:r>
            <a:endParaRPr sz="700">
              <a:solidFill>
                <a:srgbClr val="111111"/>
              </a:solidFill>
              <a:highlight>
                <a:schemeClr val="dk1"/>
              </a:highlight>
              <a:latin typeface="Roboto"/>
              <a:ea typeface="Roboto"/>
              <a:cs typeface="Roboto"/>
              <a:sym typeface="Roboto"/>
            </a:endParaRPr>
          </a:p>
          <a:p>
            <a:pPr indent="-241300" lvl="0" marL="457200" rtl="0" algn="l">
              <a:lnSpc>
                <a:spcPct val="115000"/>
              </a:lnSpc>
              <a:spcBef>
                <a:spcPts val="900"/>
              </a:spcBef>
              <a:spcAft>
                <a:spcPts val="0"/>
              </a:spcAft>
              <a:buClr>
                <a:srgbClr val="111111"/>
              </a:buClr>
              <a:buSzPts val="200"/>
              <a:buFont typeface="Roboto"/>
              <a:buChar char="●"/>
            </a:pPr>
            <a:r>
              <a:t/>
            </a:r>
            <a:endParaRPr b="1" sz="200">
              <a:solidFill>
                <a:srgbClr val="111111"/>
              </a:solidFill>
              <a:highlight>
                <a:schemeClr val="dk1"/>
              </a:highlight>
              <a:latin typeface="Roboto"/>
              <a:ea typeface="Roboto"/>
              <a:cs typeface="Roboto"/>
              <a:sym typeface="Roboto"/>
            </a:endParaRPr>
          </a:p>
        </p:txBody>
      </p:sp>
      <p:pic>
        <p:nvPicPr>
          <p:cNvPr id="199" name="Google Shape;199;p18"/>
          <p:cNvPicPr preferRelativeResize="0"/>
          <p:nvPr/>
        </p:nvPicPr>
        <p:blipFill>
          <a:blip r:embed="rId3">
            <a:alphaModFix/>
          </a:blip>
          <a:stretch>
            <a:fillRect/>
          </a:stretch>
        </p:blipFill>
        <p:spPr>
          <a:xfrm>
            <a:off x="228600" y="784200"/>
            <a:ext cx="5699123" cy="3732592"/>
          </a:xfrm>
          <a:prstGeom prst="rect">
            <a:avLst/>
          </a:prstGeom>
          <a:noFill/>
          <a:ln>
            <a:noFill/>
          </a:ln>
        </p:spPr>
      </p:pic>
      <p:sp>
        <p:nvSpPr>
          <p:cNvPr id="200" name="Google Shape;200;p18"/>
          <p:cNvSpPr txBox="1"/>
          <p:nvPr/>
        </p:nvSpPr>
        <p:spPr>
          <a:xfrm>
            <a:off x="202725" y="4436400"/>
            <a:ext cx="5972700" cy="600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900">
                <a:solidFill>
                  <a:srgbClr val="1C4587"/>
                </a:solidFill>
                <a:highlight>
                  <a:schemeClr val="dk1"/>
                </a:highlight>
                <a:latin typeface="Roboto"/>
                <a:ea typeface="Roboto"/>
                <a:cs typeface="Roboto"/>
                <a:sym typeface="Roboto"/>
              </a:rPr>
              <a:t>M</a:t>
            </a:r>
            <a:r>
              <a:rPr b="1" lang="en" sz="900">
                <a:solidFill>
                  <a:srgbClr val="1C4587"/>
                </a:solidFill>
                <a:highlight>
                  <a:schemeClr val="dk1"/>
                </a:highlight>
                <a:latin typeface="Roboto"/>
                <a:ea typeface="Roboto"/>
                <a:cs typeface="Roboto"/>
                <a:sym typeface="Roboto"/>
              </a:rPr>
              <a:t>ost of the variables show some deviation from normality, particularly in the tails, suggesting that they have heavier tails than a normal distribution. </a:t>
            </a:r>
            <a:endParaRPr b="1" sz="900">
              <a:solidFill>
                <a:srgbClr val="1C4587"/>
              </a:solidFill>
              <a:highlight>
                <a:schemeClr val="dk1"/>
              </a:highlight>
              <a:latin typeface="Roboto"/>
              <a:ea typeface="Roboto"/>
              <a:cs typeface="Roboto"/>
              <a:sym typeface="Roboto"/>
            </a:endParaRPr>
          </a:p>
          <a:p>
            <a:pPr indent="0" lvl="0" marL="0" rtl="0" algn="just">
              <a:spcBef>
                <a:spcPts val="0"/>
              </a:spcBef>
              <a:spcAft>
                <a:spcPts val="0"/>
              </a:spcAft>
              <a:buNone/>
            </a:pPr>
            <a:r>
              <a:rPr b="1" lang="en" sz="900">
                <a:solidFill>
                  <a:srgbClr val="1C4587"/>
                </a:solidFill>
                <a:highlight>
                  <a:schemeClr val="dk1"/>
                </a:highlight>
                <a:latin typeface="Roboto"/>
                <a:ea typeface="Roboto"/>
                <a:cs typeface="Roboto"/>
                <a:sym typeface="Roboto"/>
              </a:rPr>
              <a:t>The rate of interest and income scaled variables are closer to normal distributions compared to the others.</a:t>
            </a:r>
            <a:endParaRPr b="1" sz="1100">
              <a:solidFill>
                <a:srgbClr val="1C4587"/>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Numerical Data Correlation </a:t>
            </a:r>
            <a:r>
              <a:rPr lang="en" sz="1900">
                <a:solidFill>
                  <a:srgbClr val="980000"/>
                </a:solidFill>
              </a:rPr>
              <a:t>w/o outliers</a:t>
            </a:r>
            <a:endParaRPr sz="1500"/>
          </a:p>
        </p:txBody>
      </p:sp>
      <p:pic>
        <p:nvPicPr>
          <p:cNvPr id="206" name="Google Shape;206;p19"/>
          <p:cNvPicPr preferRelativeResize="0"/>
          <p:nvPr/>
        </p:nvPicPr>
        <p:blipFill>
          <a:blip r:embed="rId3">
            <a:alphaModFix/>
          </a:blip>
          <a:stretch>
            <a:fillRect/>
          </a:stretch>
        </p:blipFill>
        <p:spPr>
          <a:xfrm>
            <a:off x="228600" y="784200"/>
            <a:ext cx="4546600" cy="4123775"/>
          </a:xfrm>
          <a:prstGeom prst="rect">
            <a:avLst/>
          </a:prstGeom>
          <a:noFill/>
          <a:ln>
            <a:noFill/>
          </a:ln>
        </p:spPr>
      </p:pic>
      <p:sp>
        <p:nvSpPr>
          <p:cNvPr id="207" name="Google Shape;207;p19"/>
          <p:cNvSpPr txBox="1"/>
          <p:nvPr/>
        </p:nvSpPr>
        <p:spPr>
          <a:xfrm>
            <a:off x="4622800" y="784200"/>
            <a:ext cx="4267200" cy="416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 sz="1100">
                <a:solidFill>
                  <a:srgbClr val="111111"/>
                </a:solidFill>
                <a:highlight>
                  <a:schemeClr val="dk1"/>
                </a:highlight>
                <a:latin typeface="Roboto"/>
                <a:ea typeface="Roboto"/>
                <a:cs typeface="Roboto"/>
                <a:sym typeface="Roboto"/>
              </a:rPr>
              <a:t>Heat map provides a visual summary of how different financial variables relate to one another, which can be useful for identifying patterns or areas for further investigation.</a:t>
            </a:r>
            <a:endParaRPr sz="1100">
              <a:solidFill>
                <a:srgbClr val="111111"/>
              </a:solidFill>
              <a:highlight>
                <a:schemeClr val="dk1"/>
              </a:highlight>
              <a:latin typeface="Roboto"/>
              <a:ea typeface="Roboto"/>
              <a:cs typeface="Roboto"/>
              <a:sym typeface="Roboto"/>
            </a:endParaRPr>
          </a:p>
          <a:p>
            <a:pPr indent="-285750" lvl="0" marL="457200" rtl="0" algn="l">
              <a:lnSpc>
                <a:spcPct val="115000"/>
              </a:lnSpc>
              <a:spcBef>
                <a:spcPts val="90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Strong Positive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Property Value and Loan Amount (0.89)</a:t>
            </a:r>
            <a:r>
              <a:rPr lang="en" sz="900">
                <a:solidFill>
                  <a:srgbClr val="111111"/>
                </a:solidFill>
                <a:highlight>
                  <a:schemeClr val="dk1"/>
                </a:highlight>
                <a:latin typeface="Roboto"/>
                <a:ea typeface="Roboto"/>
                <a:cs typeface="Roboto"/>
                <a:sym typeface="Roboto"/>
              </a:rPr>
              <a:t>: This indicates that as the property value increases, the loan amount tends to increase as well. </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Moderate Positive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Income  and Loan Amount (0.63)</a:t>
            </a:r>
            <a:r>
              <a:rPr lang="en" sz="900">
                <a:solidFill>
                  <a:srgbClr val="111111"/>
                </a:solidFill>
                <a:highlight>
                  <a:schemeClr val="dk1"/>
                </a:highlight>
                <a:latin typeface="Roboto"/>
                <a:ea typeface="Roboto"/>
                <a:cs typeface="Roboto"/>
                <a:sym typeface="Roboto"/>
              </a:rPr>
              <a:t>: Higher income is associated with larger loan amounts, suggesting that individuals with higher incomes tend to take out larger loans.</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Weak or No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Rate of Interest and Income (-0.078)</a:t>
            </a:r>
            <a:r>
              <a:rPr lang="en" sz="900">
                <a:solidFill>
                  <a:srgbClr val="111111"/>
                </a:solidFill>
                <a:highlight>
                  <a:schemeClr val="dk1"/>
                </a:highlight>
                <a:latin typeface="Roboto"/>
                <a:ea typeface="Roboto"/>
                <a:cs typeface="Roboto"/>
                <a:sym typeface="Roboto"/>
              </a:rPr>
              <a:t>: There is a very weak negative correlation, indicating almost no relationship between the rate of interest and income.</a:t>
            </a:r>
            <a:endParaRPr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LTV and Income (0.14)</a:t>
            </a:r>
            <a:r>
              <a:rPr lang="en" sz="900">
                <a:solidFill>
                  <a:srgbClr val="111111"/>
                </a:solidFill>
                <a:highlight>
                  <a:schemeClr val="dk1"/>
                </a:highlight>
                <a:latin typeface="Roboto"/>
                <a:ea typeface="Roboto"/>
                <a:cs typeface="Roboto"/>
                <a:sym typeface="Roboto"/>
              </a:rPr>
              <a:t>: This shows a weak positive correlation, suggesting a slight tendency for higher income to be associated with higher LTV ratios.</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Negative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900">
                <a:solidFill>
                  <a:srgbClr val="111111"/>
                </a:solidFill>
                <a:highlight>
                  <a:schemeClr val="dk1"/>
                </a:highlight>
                <a:latin typeface="Roboto"/>
                <a:ea typeface="Roboto"/>
                <a:cs typeface="Roboto"/>
                <a:sym typeface="Roboto"/>
              </a:rPr>
              <a:t>LTV  and Property Value (-0.28)</a:t>
            </a:r>
            <a:r>
              <a:rPr lang="en" sz="900">
                <a:solidFill>
                  <a:srgbClr val="111111"/>
                </a:solidFill>
                <a:highlight>
                  <a:schemeClr val="dk1"/>
                </a:highlight>
                <a:latin typeface="Roboto"/>
                <a:ea typeface="Roboto"/>
                <a:cs typeface="Roboto"/>
                <a:sym typeface="Roboto"/>
              </a:rPr>
              <a:t>: This indicates a mild negative correlation, suggesting that higher property values might be associated with lower LTV ratios.</a:t>
            </a:r>
            <a:endParaRPr sz="900">
              <a:solidFill>
                <a:srgbClr val="111111"/>
              </a:solidFill>
              <a:highlight>
                <a:schemeClr val="dk1"/>
              </a:highlight>
              <a:latin typeface="Roboto"/>
              <a:ea typeface="Roboto"/>
              <a:cs typeface="Roboto"/>
              <a:sym typeface="Roboto"/>
            </a:endParaRPr>
          </a:p>
          <a:p>
            <a:pPr indent="0" lvl="0" marL="0" rtl="0" algn="l">
              <a:lnSpc>
                <a:spcPct val="115000"/>
              </a:lnSpc>
              <a:spcBef>
                <a:spcPts val="900"/>
              </a:spcBef>
              <a:spcAft>
                <a:spcPts val="0"/>
              </a:spcAft>
              <a:buNone/>
            </a:pPr>
            <a:r>
              <a:t/>
            </a:r>
            <a:endParaRPr sz="900">
              <a:solidFill>
                <a:srgbClr val="111111"/>
              </a:solidFill>
              <a:highlight>
                <a:schemeClr val="dk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Numerical Data Correlation w.r.t Loan Status </a:t>
            </a:r>
            <a:r>
              <a:rPr lang="en" sz="1900">
                <a:solidFill>
                  <a:srgbClr val="980000"/>
                </a:solidFill>
              </a:rPr>
              <a:t>w/o outliers</a:t>
            </a:r>
            <a:endParaRPr sz="1500"/>
          </a:p>
        </p:txBody>
      </p:sp>
      <p:sp>
        <p:nvSpPr>
          <p:cNvPr id="213" name="Google Shape;213;p20"/>
          <p:cNvSpPr txBox="1"/>
          <p:nvPr/>
        </p:nvSpPr>
        <p:spPr>
          <a:xfrm>
            <a:off x="4622800" y="936600"/>
            <a:ext cx="4267200" cy="35271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90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Weak </a:t>
            </a:r>
            <a:r>
              <a:rPr b="1" lang="en" sz="900">
                <a:solidFill>
                  <a:srgbClr val="111111"/>
                </a:solidFill>
                <a:highlight>
                  <a:schemeClr val="dk1"/>
                </a:highlight>
                <a:latin typeface="Roboto"/>
                <a:ea typeface="Roboto"/>
                <a:cs typeface="Roboto"/>
                <a:sym typeface="Roboto"/>
              </a:rPr>
              <a:t>Positive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1000">
                <a:solidFill>
                  <a:srgbClr val="111111"/>
                </a:solidFill>
                <a:highlight>
                  <a:schemeClr val="dk1"/>
                </a:highlight>
                <a:latin typeface="Roboto"/>
                <a:ea typeface="Roboto"/>
                <a:cs typeface="Roboto"/>
                <a:sym typeface="Roboto"/>
              </a:rPr>
              <a:t>Upfront Charges</a:t>
            </a:r>
            <a:r>
              <a:rPr b="1" lang="en" sz="900">
                <a:solidFill>
                  <a:srgbClr val="111111"/>
                </a:solidFill>
                <a:highlight>
                  <a:schemeClr val="dk1"/>
                </a:highlight>
                <a:latin typeface="Roboto"/>
                <a:ea typeface="Roboto"/>
                <a:cs typeface="Roboto"/>
                <a:sym typeface="Roboto"/>
              </a:rPr>
              <a:t> (</a:t>
            </a:r>
            <a:r>
              <a:rPr b="1" lang="en" sz="1000">
                <a:solidFill>
                  <a:srgbClr val="111111"/>
                </a:solidFill>
                <a:highlight>
                  <a:schemeClr val="dk1"/>
                </a:highlight>
                <a:latin typeface="Roboto"/>
                <a:ea typeface="Roboto"/>
                <a:cs typeface="Roboto"/>
                <a:sym typeface="Roboto"/>
              </a:rPr>
              <a:t>Correlation: </a:t>
            </a:r>
            <a:r>
              <a:rPr b="1" lang="en" sz="900">
                <a:solidFill>
                  <a:srgbClr val="111111"/>
                </a:solidFill>
                <a:highlight>
                  <a:schemeClr val="dk1"/>
                </a:highlight>
                <a:latin typeface="Roboto"/>
                <a:ea typeface="Roboto"/>
                <a:cs typeface="Roboto"/>
                <a:sym typeface="Roboto"/>
              </a:rPr>
              <a:t>0.24)</a:t>
            </a:r>
            <a:r>
              <a:rPr lang="en" sz="900">
                <a:solidFill>
                  <a:srgbClr val="111111"/>
                </a:solidFill>
                <a:highlight>
                  <a:schemeClr val="dk1"/>
                </a:highlight>
                <a:latin typeface="Roboto"/>
                <a:ea typeface="Roboto"/>
                <a:cs typeface="Roboto"/>
                <a:sym typeface="Roboto"/>
              </a:rPr>
              <a:t>: This indicates that </a:t>
            </a:r>
            <a:r>
              <a:rPr lang="en" sz="900">
                <a:solidFill>
                  <a:srgbClr val="111111"/>
                </a:solidFill>
                <a:highlight>
                  <a:schemeClr val="dk1"/>
                </a:highlight>
                <a:latin typeface="Roboto"/>
                <a:ea typeface="Roboto"/>
                <a:cs typeface="Roboto"/>
                <a:sym typeface="Roboto"/>
              </a:rPr>
              <a:t>higher upfront charges might be slightly associated with Default</a:t>
            </a:r>
            <a:endParaRPr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1000">
                <a:solidFill>
                  <a:srgbClr val="111111"/>
                </a:solidFill>
                <a:highlight>
                  <a:schemeClr val="dk1"/>
                </a:highlight>
                <a:latin typeface="Roboto"/>
                <a:ea typeface="Roboto"/>
                <a:cs typeface="Roboto"/>
                <a:sym typeface="Roboto"/>
              </a:rPr>
              <a:t>Income (Correlation: 0.16):</a:t>
            </a:r>
            <a:r>
              <a:rPr lang="en" sz="1200">
                <a:solidFill>
                  <a:srgbClr val="111111"/>
                </a:solidFill>
                <a:highlight>
                  <a:schemeClr val="dk1"/>
                </a:highlight>
                <a:latin typeface="Roboto"/>
                <a:ea typeface="Roboto"/>
                <a:cs typeface="Roboto"/>
                <a:sym typeface="Roboto"/>
              </a:rPr>
              <a:t> </a:t>
            </a:r>
            <a:r>
              <a:rPr lang="en" sz="900">
                <a:solidFill>
                  <a:srgbClr val="111111"/>
                </a:solidFill>
                <a:highlight>
                  <a:schemeClr val="dk1"/>
                </a:highlight>
                <a:latin typeface="Roboto"/>
                <a:ea typeface="Roboto"/>
                <a:cs typeface="Roboto"/>
                <a:sym typeface="Roboto"/>
              </a:rPr>
              <a:t>This indicates that higher income might be slightly associated with Default</a:t>
            </a:r>
            <a:endParaRPr sz="900">
              <a:solidFill>
                <a:srgbClr val="111111"/>
              </a:solidFill>
              <a:highlight>
                <a:schemeClr val="dk1"/>
              </a:highlight>
              <a:latin typeface="Roboto"/>
              <a:ea typeface="Roboto"/>
              <a:cs typeface="Roboto"/>
              <a:sym typeface="Roboto"/>
            </a:endParaRPr>
          </a:p>
          <a:p>
            <a:pPr indent="-304800" lvl="1" marL="914400" rtl="0" algn="l">
              <a:lnSpc>
                <a:spcPct val="115000"/>
              </a:lnSpc>
              <a:spcBef>
                <a:spcPts val="0"/>
              </a:spcBef>
              <a:spcAft>
                <a:spcPts val="0"/>
              </a:spcAft>
              <a:buClr>
                <a:srgbClr val="111111"/>
              </a:buClr>
              <a:buSzPts val="1200"/>
              <a:buFont typeface="Roboto"/>
              <a:buChar char="○"/>
            </a:pPr>
            <a:r>
              <a:rPr b="1" lang="en" sz="1000">
                <a:solidFill>
                  <a:srgbClr val="111111"/>
                </a:solidFill>
                <a:highlight>
                  <a:schemeClr val="dk1"/>
                </a:highlight>
                <a:latin typeface="Roboto"/>
                <a:ea typeface="Roboto"/>
                <a:cs typeface="Roboto"/>
                <a:sym typeface="Roboto"/>
              </a:rPr>
              <a:t>LTV (Correlation: 0.12):</a:t>
            </a:r>
            <a:r>
              <a:rPr lang="en" sz="1200">
                <a:solidFill>
                  <a:srgbClr val="111111"/>
                </a:solidFill>
                <a:highlight>
                  <a:schemeClr val="dk1"/>
                </a:highlight>
                <a:latin typeface="Roboto"/>
                <a:ea typeface="Roboto"/>
                <a:cs typeface="Roboto"/>
                <a:sym typeface="Roboto"/>
              </a:rPr>
              <a:t> </a:t>
            </a:r>
            <a:r>
              <a:rPr lang="en" sz="900">
                <a:solidFill>
                  <a:srgbClr val="111111"/>
                </a:solidFill>
                <a:highlight>
                  <a:schemeClr val="dk1"/>
                </a:highlight>
                <a:latin typeface="Roboto"/>
                <a:ea typeface="Roboto"/>
                <a:cs typeface="Roboto"/>
                <a:sym typeface="Roboto"/>
              </a:rPr>
              <a:t>This indicates that higher LTV might be slightly associated with Default</a:t>
            </a:r>
            <a:endParaRPr sz="900">
              <a:solidFill>
                <a:srgbClr val="111111"/>
              </a:solidFill>
              <a:highlight>
                <a:schemeClr val="dk1"/>
              </a:highlight>
              <a:latin typeface="Roboto"/>
              <a:ea typeface="Roboto"/>
              <a:cs typeface="Roboto"/>
              <a:sym typeface="Roboto"/>
            </a:endParaRPr>
          </a:p>
          <a:p>
            <a:pPr indent="-285750" lvl="0" marL="457200" rtl="0" algn="l">
              <a:lnSpc>
                <a:spcPct val="115000"/>
              </a:lnSpc>
              <a:spcBef>
                <a:spcPts val="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Weak Nega</a:t>
            </a:r>
            <a:r>
              <a:rPr b="1" lang="en" sz="900">
                <a:solidFill>
                  <a:srgbClr val="111111"/>
                </a:solidFill>
                <a:highlight>
                  <a:schemeClr val="dk1"/>
                </a:highlight>
                <a:latin typeface="Roboto"/>
                <a:ea typeface="Roboto"/>
                <a:cs typeface="Roboto"/>
                <a:sym typeface="Roboto"/>
              </a:rPr>
              <a:t>tive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1000">
                <a:solidFill>
                  <a:srgbClr val="111111"/>
                </a:solidFill>
                <a:highlight>
                  <a:schemeClr val="dk1"/>
                </a:highlight>
                <a:latin typeface="Roboto"/>
                <a:ea typeface="Roboto"/>
                <a:cs typeface="Roboto"/>
                <a:sym typeface="Roboto"/>
              </a:rPr>
              <a:t>Property Value (Correlation: -0.12):</a:t>
            </a:r>
            <a:r>
              <a:rPr lang="en" sz="900">
                <a:solidFill>
                  <a:srgbClr val="111111"/>
                </a:solidFill>
                <a:highlight>
                  <a:schemeClr val="dk1"/>
                </a:highlight>
                <a:latin typeface="Roboto"/>
                <a:ea typeface="Roboto"/>
                <a:cs typeface="Roboto"/>
                <a:sym typeface="Roboto"/>
              </a:rPr>
              <a:t> </a:t>
            </a:r>
            <a:r>
              <a:rPr lang="en" sz="900">
                <a:solidFill>
                  <a:srgbClr val="111111"/>
                </a:solidFill>
                <a:highlight>
                  <a:schemeClr val="dk1"/>
                </a:highlight>
                <a:latin typeface="Roboto"/>
                <a:ea typeface="Roboto"/>
                <a:cs typeface="Roboto"/>
                <a:sym typeface="Roboto"/>
              </a:rPr>
              <a:t>This indicates that higher property values might be slightly associated with a normal status, though the relationship is not strong.</a:t>
            </a:r>
            <a:endParaRPr sz="600">
              <a:solidFill>
                <a:srgbClr val="111111"/>
              </a:solidFill>
              <a:highlight>
                <a:schemeClr val="dk1"/>
              </a:highlight>
              <a:latin typeface="Roboto"/>
              <a:ea typeface="Roboto"/>
              <a:cs typeface="Roboto"/>
              <a:sym typeface="Roboto"/>
            </a:endParaRPr>
          </a:p>
          <a:p>
            <a:pPr indent="-285750" lvl="0" marL="457200" rtl="0" algn="l">
              <a:lnSpc>
                <a:spcPct val="115000"/>
              </a:lnSpc>
              <a:spcBef>
                <a:spcPts val="0"/>
              </a:spcBef>
              <a:spcAft>
                <a:spcPts val="0"/>
              </a:spcAft>
              <a:buClr>
                <a:srgbClr val="111111"/>
              </a:buClr>
              <a:buSzPts val="900"/>
              <a:buFont typeface="Roboto"/>
              <a:buAutoNum type="arabicPeriod"/>
            </a:pPr>
            <a:r>
              <a:rPr b="1" lang="en" sz="900">
                <a:solidFill>
                  <a:srgbClr val="111111"/>
                </a:solidFill>
                <a:highlight>
                  <a:schemeClr val="dk1"/>
                </a:highlight>
                <a:latin typeface="Roboto"/>
                <a:ea typeface="Roboto"/>
                <a:cs typeface="Roboto"/>
                <a:sym typeface="Roboto"/>
              </a:rPr>
              <a:t>Very weak or </a:t>
            </a:r>
            <a:r>
              <a:rPr b="1" lang="en" sz="900">
                <a:solidFill>
                  <a:srgbClr val="111111"/>
                </a:solidFill>
                <a:highlight>
                  <a:schemeClr val="dk1"/>
                </a:highlight>
                <a:latin typeface="Roboto"/>
                <a:ea typeface="Roboto"/>
                <a:cs typeface="Roboto"/>
                <a:sym typeface="Roboto"/>
              </a:rPr>
              <a:t>No Correlation:</a:t>
            </a:r>
            <a:endParaRPr b="1" sz="9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1000">
                <a:solidFill>
                  <a:srgbClr val="111111"/>
                </a:solidFill>
                <a:highlight>
                  <a:schemeClr val="dk1"/>
                </a:highlight>
                <a:latin typeface="Roboto"/>
                <a:ea typeface="Roboto"/>
                <a:cs typeface="Roboto"/>
                <a:sym typeface="Roboto"/>
              </a:rPr>
              <a:t>Loan Amount (Correlation: -0.074):</a:t>
            </a:r>
            <a:r>
              <a:rPr b="1" lang="en" sz="700">
                <a:solidFill>
                  <a:srgbClr val="111111"/>
                </a:solidFill>
                <a:highlight>
                  <a:schemeClr val="dk1"/>
                </a:highlight>
                <a:latin typeface="Roboto"/>
                <a:ea typeface="Roboto"/>
                <a:cs typeface="Roboto"/>
                <a:sym typeface="Roboto"/>
              </a:rPr>
              <a:t> </a:t>
            </a:r>
            <a:r>
              <a:rPr lang="en" sz="900">
                <a:solidFill>
                  <a:srgbClr val="111111"/>
                </a:solidFill>
                <a:highlight>
                  <a:schemeClr val="dk1"/>
                </a:highlight>
                <a:latin typeface="Roboto"/>
                <a:ea typeface="Roboto"/>
                <a:cs typeface="Roboto"/>
                <a:sym typeface="Roboto"/>
              </a:rPr>
              <a:t>There is a very weak negative correlation between loan amount and status. This suggests that the loan amount has little to no impact on the status.</a:t>
            </a:r>
            <a:endParaRPr sz="600">
              <a:solidFill>
                <a:srgbClr val="111111"/>
              </a:solidFill>
              <a:highlight>
                <a:schemeClr val="dk1"/>
              </a:highlight>
              <a:latin typeface="Roboto"/>
              <a:ea typeface="Roboto"/>
              <a:cs typeface="Roboto"/>
              <a:sym typeface="Roboto"/>
            </a:endParaRPr>
          </a:p>
          <a:p>
            <a:pPr indent="-285750" lvl="1" marL="914400" rtl="0" algn="l">
              <a:lnSpc>
                <a:spcPct val="115000"/>
              </a:lnSpc>
              <a:spcBef>
                <a:spcPts val="0"/>
              </a:spcBef>
              <a:spcAft>
                <a:spcPts val="0"/>
              </a:spcAft>
              <a:buClr>
                <a:srgbClr val="111111"/>
              </a:buClr>
              <a:buSzPts val="900"/>
              <a:buFont typeface="Roboto"/>
              <a:buChar char="○"/>
            </a:pPr>
            <a:r>
              <a:rPr b="1" lang="en" sz="1000">
                <a:solidFill>
                  <a:srgbClr val="111111"/>
                </a:solidFill>
                <a:highlight>
                  <a:schemeClr val="dk1"/>
                </a:highlight>
                <a:latin typeface="Roboto"/>
                <a:ea typeface="Roboto"/>
                <a:cs typeface="Roboto"/>
                <a:sym typeface="Roboto"/>
              </a:rPr>
              <a:t>Rate of Interest (Correlation: 0.013):</a:t>
            </a:r>
            <a:r>
              <a:rPr lang="en" sz="900">
                <a:solidFill>
                  <a:srgbClr val="111111"/>
                </a:solidFill>
                <a:highlight>
                  <a:schemeClr val="dk1"/>
                </a:highlight>
                <a:latin typeface="Roboto"/>
                <a:ea typeface="Roboto"/>
                <a:cs typeface="Roboto"/>
                <a:sym typeface="Roboto"/>
              </a:rPr>
              <a:t> </a:t>
            </a:r>
            <a:r>
              <a:rPr lang="en" sz="900">
                <a:solidFill>
                  <a:srgbClr val="111111"/>
                </a:solidFill>
                <a:highlight>
                  <a:schemeClr val="dk1"/>
                </a:highlight>
                <a:latin typeface="Roboto"/>
                <a:ea typeface="Roboto"/>
                <a:cs typeface="Roboto"/>
                <a:sym typeface="Roboto"/>
              </a:rPr>
              <a:t>The correlation is almost zero, indicating no significant relationship between the rate of interest and status.</a:t>
            </a:r>
            <a:endParaRPr sz="600">
              <a:solidFill>
                <a:srgbClr val="111111"/>
              </a:solidFill>
              <a:highlight>
                <a:schemeClr val="dk1"/>
              </a:highlight>
              <a:latin typeface="Roboto"/>
              <a:ea typeface="Roboto"/>
              <a:cs typeface="Roboto"/>
              <a:sym typeface="Roboto"/>
            </a:endParaRPr>
          </a:p>
        </p:txBody>
      </p:sp>
      <p:pic>
        <p:nvPicPr>
          <p:cNvPr id="214" name="Google Shape;214;p20"/>
          <p:cNvPicPr preferRelativeResize="0"/>
          <p:nvPr/>
        </p:nvPicPr>
        <p:blipFill>
          <a:blip r:embed="rId3">
            <a:alphaModFix/>
          </a:blip>
          <a:stretch>
            <a:fillRect/>
          </a:stretch>
        </p:blipFill>
        <p:spPr>
          <a:xfrm>
            <a:off x="228600" y="860400"/>
            <a:ext cx="4318000" cy="37659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231300" y="190800"/>
            <a:ext cx="86814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Credit Score and Credit Type Normal v/s Default </a:t>
            </a:r>
            <a:r>
              <a:rPr lang="en" sz="1900">
                <a:solidFill>
                  <a:srgbClr val="980000"/>
                </a:solidFill>
              </a:rPr>
              <a:t>w/o outliers</a:t>
            </a:r>
            <a:endParaRPr sz="1500"/>
          </a:p>
        </p:txBody>
      </p:sp>
      <p:sp>
        <p:nvSpPr>
          <p:cNvPr id="220" name="Google Shape;220;p21"/>
          <p:cNvSpPr txBox="1"/>
          <p:nvPr/>
        </p:nvSpPr>
        <p:spPr>
          <a:xfrm>
            <a:off x="6137275" y="784200"/>
            <a:ext cx="2775300" cy="2639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900"/>
              </a:spcBef>
              <a:spcAft>
                <a:spcPts val="0"/>
              </a:spcAft>
              <a:buClr>
                <a:srgbClr val="111111"/>
              </a:buClr>
              <a:buSzPts val="1000"/>
              <a:buFont typeface="Roboto"/>
              <a:buChar char="➔"/>
            </a:pPr>
            <a:r>
              <a:rPr lang="en" sz="1000">
                <a:solidFill>
                  <a:srgbClr val="111111"/>
                </a:solidFill>
                <a:highlight>
                  <a:schemeClr val="dk1"/>
                </a:highlight>
                <a:latin typeface="Roboto"/>
                <a:ea typeface="Roboto"/>
                <a:cs typeface="Roboto"/>
                <a:sym typeface="Roboto"/>
              </a:rPr>
              <a:t>Equifax customers has highest defaulters in each category.</a:t>
            </a:r>
            <a:endParaRPr sz="1000">
              <a:solidFill>
                <a:srgbClr val="11111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111111"/>
              </a:buClr>
              <a:buSzPts val="1000"/>
              <a:buFont typeface="Roboto"/>
              <a:buChar char="➔"/>
            </a:pPr>
            <a:r>
              <a:rPr lang="en" sz="1000">
                <a:solidFill>
                  <a:srgbClr val="111111"/>
                </a:solidFill>
                <a:highlight>
                  <a:schemeClr val="dk1"/>
                </a:highlight>
                <a:latin typeface="Roboto"/>
                <a:ea typeface="Roboto"/>
                <a:cs typeface="Roboto"/>
                <a:sym typeface="Roboto"/>
              </a:rPr>
              <a:t>All loans reported from Equifax belongs to defaulters only. </a:t>
            </a:r>
            <a:endParaRPr sz="1000">
              <a:solidFill>
                <a:srgbClr val="11111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111111"/>
              </a:buClr>
              <a:buSzPts val="1000"/>
              <a:buFont typeface="Roboto"/>
              <a:buChar char="➔"/>
            </a:pPr>
            <a:r>
              <a:rPr lang="en" sz="1000">
                <a:solidFill>
                  <a:srgbClr val="111111"/>
                </a:solidFill>
                <a:highlight>
                  <a:schemeClr val="dk1"/>
                </a:highlight>
                <a:latin typeface="Roboto"/>
                <a:ea typeface="Roboto"/>
                <a:cs typeface="Roboto"/>
                <a:sym typeface="Roboto"/>
              </a:rPr>
              <a:t>CIBIL and CRIF has no Very Good Category </a:t>
            </a:r>
            <a:r>
              <a:rPr lang="en" sz="1000">
                <a:solidFill>
                  <a:srgbClr val="111111"/>
                </a:solidFill>
                <a:highlight>
                  <a:schemeClr val="dk1"/>
                </a:highlight>
                <a:latin typeface="Roboto"/>
                <a:ea typeface="Roboto"/>
                <a:cs typeface="Roboto"/>
                <a:sym typeface="Roboto"/>
              </a:rPr>
              <a:t>compared</a:t>
            </a:r>
            <a:r>
              <a:rPr lang="en" sz="1000">
                <a:solidFill>
                  <a:srgbClr val="111111"/>
                </a:solidFill>
                <a:highlight>
                  <a:schemeClr val="dk1"/>
                </a:highlight>
                <a:latin typeface="Roboto"/>
                <a:ea typeface="Roboto"/>
                <a:cs typeface="Roboto"/>
                <a:sym typeface="Roboto"/>
              </a:rPr>
              <a:t> with other.</a:t>
            </a:r>
            <a:endParaRPr sz="1000">
              <a:solidFill>
                <a:srgbClr val="11111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111111"/>
              </a:buClr>
              <a:buSzPts val="1000"/>
              <a:buFont typeface="Roboto"/>
              <a:buChar char="➔"/>
            </a:pPr>
            <a:r>
              <a:rPr lang="en" sz="1000">
                <a:solidFill>
                  <a:srgbClr val="111111"/>
                </a:solidFill>
                <a:highlight>
                  <a:schemeClr val="dk1"/>
                </a:highlight>
                <a:latin typeface="Roboto"/>
                <a:ea typeface="Roboto"/>
                <a:cs typeface="Roboto"/>
                <a:sym typeface="Roboto"/>
              </a:rPr>
              <a:t>CIBIL, CRIF, EXPERIAN has 28-32% of contribution</a:t>
            </a:r>
            <a:endParaRPr sz="1000">
              <a:solidFill>
                <a:srgbClr val="111111"/>
              </a:solidFill>
              <a:highlight>
                <a:schemeClr val="dk1"/>
              </a:highlight>
              <a:latin typeface="Roboto"/>
              <a:ea typeface="Roboto"/>
              <a:cs typeface="Roboto"/>
              <a:sym typeface="Roboto"/>
            </a:endParaRPr>
          </a:p>
          <a:p>
            <a:pPr indent="-292100" lvl="0" marL="457200" rtl="0" algn="l">
              <a:lnSpc>
                <a:spcPct val="115000"/>
              </a:lnSpc>
              <a:spcBef>
                <a:spcPts val="0"/>
              </a:spcBef>
              <a:spcAft>
                <a:spcPts val="0"/>
              </a:spcAft>
              <a:buClr>
                <a:srgbClr val="111111"/>
              </a:buClr>
              <a:buSzPts val="1000"/>
              <a:buFont typeface="Roboto"/>
              <a:buChar char="➔"/>
            </a:pPr>
            <a:r>
              <a:rPr lang="en" sz="1000">
                <a:solidFill>
                  <a:srgbClr val="111111"/>
                </a:solidFill>
                <a:highlight>
                  <a:schemeClr val="dk1"/>
                </a:highlight>
                <a:latin typeface="Roboto"/>
                <a:ea typeface="Roboto"/>
                <a:cs typeface="Roboto"/>
                <a:sym typeface="Roboto"/>
              </a:rPr>
              <a:t>EQUIFAX has only 10% contribution which is again only default loan information</a:t>
            </a:r>
            <a:endParaRPr sz="1000">
              <a:solidFill>
                <a:srgbClr val="111111"/>
              </a:solidFill>
              <a:highlight>
                <a:schemeClr val="dk1"/>
              </a:highlight>
              <a:latin typeface="Roboto"/>
              <a:ea typeface="Roboto"/>
              <a:cs typeface="Roboto"/>
              <a:sym typeface="Roboto"/>
            </a:endParaRPr>
          </a:p>
          <a:p>
            <a:pPr indent="-279400" lvl="0" marL="457200" rtl="0" algn="l">
              <a:lnSpc>
                <a:spcPct val="115000"/>
              </a:lnSpc>
              <a:spcBef>
                <a:spcPts val="0"/>
              </a:spcBef>
              <a:spcAft>
                <a:spcPts val="0"/>
              </a:spcAft>
              <a:buClr>
                <a:srgbClr val="111111"/>
              </a:buClr>
              <a:buSzPts val="800"/>
              <a:buFont typeface="Roboto"/>
              <a:buChar char="➔"/>
            </a:pPr>
            <a:r>
              <a:rPr lang="en" sz="1000">
                <a:solidFill>
                  <a:srgbClr val="111111"/>
                </a:solidFill>
                <a:highlight>
                  <a:schemeClr val="dk1"/>
                </a:highlight>
                <a:latin typeface="Roboto"/>
                <a:ea typeface="Roboto"/>
                <a:cs typeface="Roboto"/>
                <a:sym typeface="Roboto"/>
              </a:rPr>
              <a:t>The distribution is more balanced across all credit types excluding EQUIFAX..</a:t>
            </a:r>
            <a:endParaRPr sz="800">
              <a:solidFill>
                <a:srgbClr val="111111"/>
              </a:solidFill>
              <a:highlight>
                <a:schemeClr val="dk1"/>
              </a:highlight>
              <a:latin typeface="Roboto"/>
              <a:ea typeface="Roboto"/>
              <a:cs typeface="Roboto"/>
              <a:sym typeface="Roboto"/>
            </a:endParaRPr>
          </a:p>
        </p:txBody>
      </p:sp>
      <p:pic>
        <p:nvPicPr>
          <p:cNvPr id="221" name="Google Shape;221;p21"/>
          <p:cNvPicPr preferRelativeResize="0"/>
          <p:nvPr/>
        </p:nvPicPr>
        <p:blipFill>
          <a:blip r:embed="rId3">
            <a:alphaModFix/>
          </a:blip>
          <a:stretch>
            <a:fillRect/>
          </a:stretch>
        </p:blipFill>
        <p:spPr>
          <a:xfrm>
            <a:off x="6259750" y="3339975"/>
            <a:ext cx="2583751" cy="1441700"/>
          </a:xfrm>
          <a:prstGeom prst="rect">
            <a:avLst/>
          </a:prstGeom>
          <a:noFill/>
          <a:ln>
            <a:noFill/>
          </a:ln>
        </p:spPr>
      </p:pic>
      <p:pic>
        <p:nvPicPr>
          <p:cNvPr id="222" name="Google Shape;222;p21"/>
          <p:cNvPicPr preferRelativeResize="0"/>
          <p:nvPr/>
        </p:nvPicPr>
        <p:blipFill>
          <a:blip r:embed="rId4">
            <a:alphaModFix/>
          </a:blip>
          <a:stretch>
            <a:fillRect/>
          </a:stretch>
        </p:blipFill>
        <p:spPr>
          <a:xfrm>
            <a:off x="228600" y="784200"/>
            <a:ext cx="6127751" cy="1927250"/>
          </a:xfrm>
          <a:prstGeom prst="rect">
            <a:avLst/>
          </a:prstGeom>
          <a:noFill/>
          <a:ln>
            <a:noFill/>
          </a:ln>
        </p:spPr>
      </p:pic>
      <p:pic>
        <p:nvPicPr>
          <p:cNvPr id="223" name="Google Shape;223;p21"/>
          <p:cNvPicPr preferRelativeResize="0"/>
          <p:nvPr/>
        </p:nvPicPr>
        <p:blipFill>
          <a:blip r:embed="rId5">
            <a:alphaModFix/>
          </a:blip>
          <a:stretch>
            <a:fillRect/>
          </a:stretch>
        </p:blipFill>
        <p:spPr>
          <a:xfrm>
            <a:off x="228600" y="2768600"/>
            <a:ext cx="6127751" cy="212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