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3180C1-1FB0-4939-8196-3393F22B8F7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0C9D6E33-2896-416D-91AB-53D6B045F9BA}">
      <dgm:prSet phldrT="[Text]"/>
      <dgm:spPr/>
      <dgm:t>
        <a:bodyPr/>
        <a:lstStyle/>
        <a:p>
          <a:r>
            <a:rPr lang="en-US" dirty="0"/>
            <a:t>US_COVID_DETAILS</a:t>
          </a:r>
        </a:p>
      </dgm:t>
    </dgm:pt>
    <dgm:pt modelId="{581334F5-CD0A-4487-BEBB-478F73A82D70}" type="parTrans" cxnId="{202B84FA-7D2D-4DAC-86A4-ACA19E89F29D}">
      <dgm:prSet/>
      <dgm:spPr/>
      <dgm:t>
        <a:bodyPr/>
        <a:lstStyle/>
        <a:p>
          <a:endParaRPr lang="en-US"/>
        </a:p>
      </dgm:t>
    </dgm:pt>
    <dgm:pt modelId="{A5BCC4A7-92E1-43A7-9B7F-54BFC79ABC56}" type="sibTrans" cxnId="{202B84FA-7D2D-4DAC-86A4-ACA19E89F29D}">
      <dgm:prSet/>
      <dgm:spPr/>
      <dgm:t>
        <a:bodyPr/>
        <a:lstStyle/>
        <a:p>
          <a:endParaRPr lang="en-US"/>
        </a:p>
      </dgm:t>
    </dgm:pt>
    <dgm:pt modelId="{F3E56009-8F79-4666-86D3-3F2A81A1E471}">
      <dgm:prSet phldrT="[Text]"/>
      <dgm:spPr/>
      <dgm:t>
        <a:bodyPr/>
        <a:lstStyle/>
        <a:p>
          <a:r>
            <a:rPr lang="en-US" dirty="0"/>
            <a:t>INDIA_COVID_DETAILS</a:t>
          </a:r>
        </a:p>
      </dgm:t>
    </dgm:pt>
    <dgm:pt modelId="{5C909718-0CEC-43E5-8668-9A66859A3AAA}" type="parTrans" cxnId="{724E00F8-B508-4576-A417-BCD7C3486089}">
      <dgm:prSet/>
      <dgm:spPr/>
      <dgm:t>
        <a:bodyPr/>
        <a:lstStyle/>
        <a:p>
          <a:endParaRPr lang="en-US"/>
        </a:p>
      </dgm:t>
    </dgm:pt>
    <dgm:pt modelId="{213C65B7-B346-4966-921B-50B936701FA6}" type="sibTrans" cxnId="{724E00F8-B508-4576-A417-BCD7C3486089}">
      <dgm:prSet/>
      <dgm:spPr/>
      <dgm:t>
        <a:bodyPr/>
        <a:lstStyle/>
        <a:p>
          <a:endParaRPr lang="en-US"/>
        </a:p>
      </dgm:t>
    </dgm:pt>
    <dgm:pt modelId="{3E5A1E4A-4ABD-41C8-BFB2-3BC855A3D4E5}" type="pres">
      <dgm:prSet presAssocID="{0D3180C1-1FB0-4939-8196-3393F22B8F7A}" presName="linear" presStyleCnt="0">
        <dgm:presLayoutVars>
          <dgm:dir/>
          <dgm:animLvl val="lvl"/>
          <dgm:resizeHandles val="exact"/>
        </dgm:presLayoutVars>
      </dgm:prSet>
      <dgm:spPr/>
    </dgm:pt>
    <dgm:pt modelId="{E3783208-4938-40D6-AA29-4CE8297F58C3}" type="pres">
      <dgm:prSet presAssocID="{0C9D6E33-2896-416D-91AB-53D6B045F9BA}" presName="parentLin" presStyleCnt="0"/>
      <dgm:spPr/>
    </dgm:pt>
    <dgm:pt modelId="{C335512E-0617-43E3-A154-0E212077FF4B}" type="pres">
      <dgm:prSet presAssocID="{0C9D6E33-2896-416D-91AB-53D6B045F9BA}" presName="parentLeftMargin" presStyleLbl="node1" presStyleIdx="0" presStyleCnt="2"/>
      <dgm:spPr/>
    </dgm:pt>
    <dgm:pt modelId="{7CD24AF1-656F-4DF1-BF39-E15365BFB55C}" type="pres">
      <dgm:prSet presAssocID="{0C9D6E33-2896-416D-91AB-53D6B045F9BA}" presName="parentText" presStyleLbl="node1" presStyleIdx="0" presStyleCnt="2">
        <dgm:presLayoutVars>
          <dgm:chMax val="0"/>
          <dgm:bulletEnabled val="1"/>
        </dgm:presLayoutVars>
      </dgm:prSet>
      <dgm:spPr/>
    </dgm:pt>
    <dgm:pt modelId="{0C0674E4-2EE4-4CCD-947A-1698E498CBDB}" type="pres">
      <dgm:prSet presAssocID="{0C9D6E33-2896-416D-91AB-53D6B045F9BA}" presName="negativeSpace" presStyleCnt="0"/>
      <dgm:spPr/>
    </dgm:pt>
    <dgm:pt modelId="{6B68C255-3BF3-4694-AE59-68F8D98C40DA}" type="pres">
      <dgm:prSet presAssocID="{0C9D6E33-2896-416D-91AB-53D6B045F9BA}" presName="childText" presStyleLbl="conFgAcc1" presStyleIdx="0" presStyleCnt="2">
        <dgm:presLayoutVars>
          <dgm:bulletEnabled val="1"/>
        </dgm:presLayoutVars>
      </dgm:prSet>
      <dgm:spPr/>
    </dgm:pt>
    <dgm:pt modelId="{41E2A13A-5761-45AD-A9D9-55965B1AAC9F}" type="pres">
      <dgm:prSet presAssocID="{A5BCC4A7-92E1-43A7-9B7F-54BFC79ABC56}" presName="spaceBetweenRectangles" presStyleCnt="0"/>
      <dgm:spPr/>
    </dgm:pt>
    <dgm:pt modelId="{88F06561-8E63-45DA-BBBD-0E67379F2DB2}" type="pres">
      <dgm:prSet presAssocID="{F3E56009-8F79-4666-86D3-3F2A81A1E471}" presName="parentLin" presStyleCnt="0"/>
      <dgm:spPr/>
    </dgm:pt>
    <dgm:pt modelId="{00C557C2-E1CD-4AEC-8CE1-432EA9BC7FB3}" type="pres">
      <dgm:prSet presAssocID="{F3E56009-8F79-4666-86D3-3F2A81A1E471}" presName="parentLeftMargin" presStyleLbl="node1" presStyleIdx="0" presStyleCnt="2"/>
      <dgm:spPr/>
    </dgm:pt>
    <dgm:pt modelId="{56814ADF-8032-451A-BF05-A2EDA6F9B55E}" type="pres">
      <dgm:prSet presAssocID="{F3E56009-8F79-4666-86D3-3F2A81A1E471}" presName="parentText" presStyleLbl="node1" presStyleIdx="1" presStyleCnt="2">
        <dgm:presLayoutVars>
          <dgm:chMax val="0"/>
          <dgm:bulletEnabled val="1"/>
        </dgm:presLayoutVars>
      </dgm:prSet>
      <dgm:spPr/>
    </dgm:pt>
    <dgm:pt modelId="{4D1AB751-CC21-4738-89D9-B56078B9A9A1}" type="pres">
      <dgm:prSet presAssocID="{F3E56009-8F79-4666-86D3-3F2A81A1E471}" presName="negativeSpace" presStyleCnt="0"/>
      <dgm:spPr/>
    </dgm:pt>
    <dgm:pt modelId="{2753FB09-985C-48E9-AD5A-2C69D5F2D270}" type="pres">
      <dgm:prSet presAssocID="{F3E56009-8F79-4666-86D3-3F2A81A1E471}" presName="childText" presStyleLbl="conFgAcc1" presStyleIdx="1" presStyleCnt="2">
        <dgm:presLayoutVars>
          <dgm:bulletEnabled val="1"/>
        </dgm:presLayoutVars>
      </dgm:prSet>
      <dgm:spPr/>
    </dgm:pt>
  </dgm:ptLst>
  <dgm:cxnLst>
    <dgm:cxn modelId="{4E4EC727-AB9A-42A1-B7BC-F661000F60FD}" type="presOf" srcId="{F3E56009-8F79-4666-86D3-3F2A81A1E471}" destId="{56814ADF-8032-451A-BF05-A2EDA6F9B55E}" srcOrd="1" destOrd="0" presId="urn:microsoft.com/office/officeart/2005/8/layout/list1"/>
    <dgm:cxn modelId="{F08F5E71-1FAC-454C-8BFA-D78499A481C1}" type="presOf" srcId="{0D3180C1-1FB0-4939-8196-3393F22B8F7A}" destId="{3E5A1E4A-4ABD-41C8-BFB2-3BC855A3D4E5}" srcOrd="0" destOrd="0" presId="urn:microsoft.com/office/officeart/2005/8/layout/list1"/>
    <dgm:cxn modelId="{F320717E-42B9-4DAA-9177-2E6B1318B761}" type="presOf" srcId="{F3E56009-8F79-4666-86D3-3F2A81A1E471}" destId="{00C557C2-E1CD-4AEC-8CE1-432EA9BC7FB3}" srcOrd="0" destOrd="0" presId="urn:microsoft.com/office/officeart/2005/8/layout/list1"/>
    <dgm:cxn modelId="{F59F028A-CC17-4C51-B6E8-47C4F3F81F6F}" type="presOf" srcId="{0C9D6E33-2896-416D-91AB-53D6B045F9BA}" destId="{7CD24AF1-656F-4DF1-BF39-E15365BFB55C}" srcOrd="1" destOrd="0" presId="urn:microsoft.com/office/officeart/2005/8/layout/list1"/>
    <dgm:cxn modelId="{2488A29A-6EB9-4ABE-9BBC-E6CF980A452C}" type="presOf" srcId="{0C9D6E33-2896-416D-91AB-53D6B045F9BA}" destId="{C335512E-0617-43E3-A154-0E212077FF4B}" srcOrd="0" destOrd="0" presId="urn:microsoft.com/office/officeart/2005/8/layout/list1"/>
    <dgm:cxn modelId="{724E00F8-B508-4576-A417-BCD7C3486089}" srcId="{0D3180C1-1FB0-4939-8196-3393F22B8F7A}" destId="{F3E56009-8F79-4666-86D3-3F2A81A1E471}" srcOrd="1" destOrd="0" parTransId="{5C909718-0CEC-43E5-8668-9A66859A3AAA}" sibTransId="{213C65B7-B346-4966-921B-50B936701FA6}"/>
    <dgm:cxn modelId="{202B84FA-7D2D-4DAC-86A4-ACA19E89F29D}" srcId="{0D3180C1-1FB0-4939-8196-3393F22B8F7A}" destId="{0C9D6E33-2896-416D-91AB-53D6B045F9BA}" srcOrd="0" destOrd="0" parTransId="{581334F5-CD0A-4487-BEBB-478F73A82D70}" sibTransId="{A5BCC4A7-92E1-43A7-9B7F-54BFC79ABC56}"/>
    <dgm:cxn modelId="{5D6754E6-606C-45FC-BF57-1EFDCACA7406}" type="presParOf" srcId="{3E5A1E4A-4ABD-41C8-BFB2-3BC855A3D4E5}" destId="{E3783208-4938-40D6-AA29-4CE8297F58C3}" srcOrd="0" destOrd="0" presId="urn:microsoft.com/office/officeart/2005/8/layout/list1"/>
    <dgm:cxn modelId="{0F80F313-5253-44BD-B596-489328E5696E}" type="presParOf" srcId="{E3783208-4938-40D6-AA29-4CE8297F58C3}" destId="{C335512E-0617-43E3-A154-0E212077FF4B}" srcOrd="0" destOrd="0" presId="urn:microsoft.com/office/officeart/2005/8/layout/list1"/>
    <dgm:cxn modelId="{038C03A1-6D18-4D90-B2F3-32DCAF064EDE}" type="presParOf" srcId="{E3783208-4938-40D6-AA29-4CE8297F58C3}" destId="{7CD24AF1-656F-4DF1-BF39-E15365BFB55C}" srcOrd="1" destOrd="0" presId="urn:microsoft.com/office/officeart/2005/8/layout/list1"/>
    <dgm:cxn modelId="{14EB77C1-C4F9-408F-B5CD-6B5030FC93CB}" type="presParOf" srcId="{3E5A1E4A-4ABD-41C8-BFB2-3BC855A3D4E5}" destId="{0C0674E4-2EE4-4CCD-947A-1698E498CBDB}" srcOrd="1" destOrd="0" presId="urn:microsoft.com/office/officeart/2005/8/layout/list1"/>
    <dgm:cxn modelId="{85CBE2F2-16CE-4AE2-9F48-7BABFCA7B634}" type="presParOf" srcId="{3E5A1E4A-4ABD-41C8-BFB2-3BC855A3D4E5}" destId="{6B68C255-3BF3-4694-AE59-68F8D98C40DA}" srcOrd="2" destOrd="0" presId="urn:microsoft.com/office/officeart/2005/8/layout/list1"/>
    <dgm:cxn modelId="{99EC8769-A59A-42F7-B134-4B94C0D5D6A0}" type="presParOf" srcId="{3E5A1E4A-4ABD-41C8-BFB2-3BC855A3D4E5}" destId="{41E2A13A-5761-45AD-A9D9-55965B1AAC9F}" srcOrd="3" destOrd="0" presId="urn:microsoft.com/office/officeart/2005/8/layout/list1"/>
    <dgm:cxn modelId="{04AFE204-8D66-423E-9A3E-8DAA6D1D6A70}" type="presParOf" srcId="{3E5A1E4A-4ABD-41C8-BFB2-3BC855A3D4E5}" destId="{88F06561-8E63-45DA-BBBD-0E67379F2DB2}" srcOrd="4" destOrd="0" presId="urn:microsoft.com/office/officeart/2005/8/layout/list1"/>
    <dgm:cxn modelId="{09CC77AE-B059-4A9B-83DA-8851CAE9347B}" type="presParOf" srcId="{88F06561-8E63-45DA-BBBD-0E67379F2DB2}" destId="{00C557C2-E1CD-4AEC-8CE1-432EA9BC7FB3}" srcOrd="0" destOrd="0" presId="urn:microsoft.com/office/officeart/2005/8/layout/list1"/>
    <dgm:cxn modelId="{7A46096D-9820-4FF9-886D-002C84701D50}" type="presParOf" srcId="{88F06561-8E63-45DA-BBBD-0E67379F2DB2}" destId="{56814ADF-8032-451A-BF05-A2EDA6F9B55E}" srcOrd="1" destOrd="0" presId="urn:microsoft.com/office/officeart/2005/8/layout/list1"/>
    <dgm:cxn modelId="{A369F5BC-43AD-4AFA-82DA-34CACF933153}" type="presParOf" srcId="{3E5A1E4A-4ABD-41C8-BFB2-3BC855A3D4E5}" destId="{4D1AB751-CC21-4738-89D9-B56078B9A9A1}" srcOrd="5" destOrd="0" presId="urn:microsoft.com/office/officeart/2005/8/layout/list1"/>
    <dgm:cxn modelId="{4F849FA2-17B5-4B80-BACC-2DE47406495D}" type="presParOf" srcId="{3E5A1E4A-4ABD-41C8-BFB2-3BC855A3D4E5}" destId="{2753FB09-985C-48E9-AD5A-2C69D5F2D27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8C255-3BF3-4694-AE59-68F8D98C40DA}">
      <dsp:nvSpPr>
        <dsp:cNvPr id="0" name=""/>
        <dsp:cNvSpPr/>
      </dsp:nvSpPr>
      <dsp:spPr>
        <a:xfrm>
          <a:off x="0" y="1145243"/>
          <a:ext cx="6281531" cy="856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CD24AF1-656F-4DF1-BF39-E15365BFB55C}">
      <dsp:nvSpPr>
        <dsp:cNvPr id="0" name=""/>
        <dsp:cNvSpPr/>
      </dsp:nvSpPr>
      <dsp:spPr>
        <a:xfrm>
          <a:off x="314076" y="643403"/>
          <a:ext cx="4397071" cy="1003680"/>
        </a:xfrm>
        <a:prstGeom prst="round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199" tIns="0" rIns="166199" bIns="0" numCol="1" spcCol="1270" anchor="ctr" anchorCtr="0">
          <a:noAutofit/>
        </a:bodyPr>
        <a:lstStyle/>
        <a:p>
          <a:pPr marL="0" lvl="0" indent="0" algn="l" defTabSz="1511300">
            <a:lnSpc>
              <a:spcPct val="90000"/>
            </a:lnSpc>
            <a:spcBef>
              <a:spcPct val="0"/>
            </a:spcBef>
            <a:spcAft>
              <a:spcPct val="35000"/>
            </a:spcAft>
            <a:buNone/>
          </a:pPr>
          <a:r>
            <a:rPr lang="en-US" sz="3400" kern="1200" dirty="0"/>
            <a:t>US_COVID_DETAILS</a:t>
          </a:r>
        </a:p>
      </dsp:txBody>
      <dsp:txXfrm>
        <a:off x="363072" y="692399"/>
        <a:ext cx="4299079" cy="905688"/>
      </dsp:txXfrm>
    </dsp:sp>
    <dsp:sp modelId="{2753FB09-985C-48E9-AD5A-2C69D5F2D270}">
      <dsp:nvSpPr>
        <dsp:cNvPr id="0" name=""/>
        <dsp:cNvSpPr/>
      </dsp:nvSpPr>
      <dsp:spPr>
        <a:xfrm>
          <a:off x="0" y="2687483"/>
          <a:ext cx="6281531" cy="856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814ADF-8032-451A-BF05-A2EDA6F9B55E}">
      <dsp:nvSpPr>
        <dsp:cNvPr id="0" name=""/>
        <dsp:cNvSpPr/>
      </dsp:nvSpPr>
      <dsp:spPr>
        <a:xfrm>
          <a:off x="314076" y="2185643"/>
          <a:ext cx="4397071" cy="1003680"/>
        </a:xfrm>
        <a:prstGeom prst="round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6199" tIns="0" rIns="166199" bIns="0" numCol="1" spcCol="1270" anchor="ctr" anchorCtr="0">
          <a:noAutofit/>
        </a:bodyPr>
        <a:lstStyle/>
        <a:p>
          <a:pPr marL="0" lvl="0" indent="0" algn="l" defTabSz="1511300">
            <a:lnSpc>
              <a:spcPct val="90000"/>
            </a:lnSpc>
            <a:spcBef>
              <a:spcPct val="0"/>
            </a:spcBef>
            <a:spcAft>
              <a:spcPct val="35000"/>
            </a:spcAft>
            <a:buNone/>
          </a:pPr>
          <a:r>
            <a:rPr lang="en-US" sz="3400" kern="1200" dirty="0"/>
            <a:t>INDIA_COVID_DETAILS</a:t>
          </a:r>
        </a:p>
      </dsp:txBody>
      <dsp:txXfrm>
        <a:off x="363072" y="2234639"/>
        <a:ext cx="4299079" cy="9056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B1E4-F9CB-D020-FAB6-868E4C0C1B3A}"/>
              </a:ext>
            </a:extLst>
          </p:cNvPr>
          <p:cNvSpPr>
            <a:spLocks noGrp="1"/>
          </p:cNvSpPr>
          <p:nvPr>
            <p:ph type="ctrTitle"/>
          </p:nvPr>
        </p:nvSpPr>
        <p:spPr>
          <a:xfrm>
            <a:off x="941295" y="529913"/>
            <a:ext cx="10218830" cy="2428439"/>
          </a:xfrm>
        </p:spPr>
        <p:txBody>
          <a:bodyPr/>
          <a:lstStyle/>
          <a:p>
            <a:pPr algn="ctr"/>
            <a:r>
              <a:rPr lang="en-US" b="1" dirty="0">
                <a:latin typeface="Verdana" panose="020B0604030504040204" pitchFamily="34" charset="0"/>
                <a:ea typeface="Verdana" panose="020B0604030504040204" pitchFamily="34" charset="0"/>
              </a:rPr>
              <a:t>PORTFOLIO COVID </a:t>
            </a:r>
            <a:br>
              <a:rPr lang="en-US" b="1" dirty="0">
                <a:latin typeface="Verdana" panose="020B0604030504040204" pitchFamily="34" charset="0"/>
                <a:ea typeface="Verdana" panose="020B0604030504040204" pitchFamily="34" charset="0"/>
              </a:rPr>
            </a:br>
            <a:r>
              <a:rPr lang="en-US" b="1" dirty="0">
                <a:latin typeface="Verdana" panose="020B0604030504040204" pitchFamily="34" charset="0"/>
                <a:ea typeface="Verdana" panose="020B0604030504040204" pitchFamily="34" charset="0"/>
              </a:rPr>
              <a:t>UNITED STATE &amp;INDIA</a:t>
            </a:r>
          </a:p>
        </p:txBody>
      </p:sp>
      <p:sp>
        <p:nvSpPr>
          <p:cNvPr id="3" name="Subtitle 2">
            <a:extLst>
              <a:ext uri="{FF2B5EF4-FFF2-40B4-BE49-F238E27FC236}">
                <a16:creationId xmlns:a16="http://schemas.microsoft.com/office/drawing/2014/main" id="{A9451570-0A9C-AE6D-2819-3422647B82E0}"/>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313139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EFA5-0853-6F37-6A53-60A98B79CC00}"/>
              </a:ext>
            </a:extLst>
          </p:cNvPr>
          <p:cNvSpPr>
            <a:spLocks noGrp="1"/>
          </p:cNvSpPr>
          <p:nvPr>
            <p:ph type="title"/>
          </p:nvPr>
        </p:nvSpPr>
        <p:spPr/>
        <p:txBody>
          <a:bodyPr>
            <a:normAutofit/>
          </a:bodyPr>
          <a:lstStyle/>
          <a:p>
            <a:pPr algn="ctr"/>
            <a:r>
              <a:rPr lang="en-US" sz="4400" b="1" dirty="0"/>
              <a:t>join</a:t>
            </a:r>
          </a:p>
        </p:txBody>
      </p:sp>
      <p:sp>
        <p:nvSpPr>
          <p:cNvPr id="3" name="Content Placeholder 2">
            <a:extLst>
              <a:ext uri="{FF2B5EF4-FFF2-40B4-BE49-F238E27FC236}">
                <a16:creationId xmlns:a16="http://schemas.microsoft.com/office/drawing/2014/main" id="{3433E537-4C71-D11F-2A3F-1FCBD857E551}"/>
              </a:ext>
            </a:extLst>
          </p:cNvPr>
          <p:cNvSpPr>
            <a:spLocks noGrp="1"/>
          </p:cNvSpPr>
          <p:nvPr>
            <p:ph idx="1"/>
          </p:nvPr>
        </p:nvSpPr>
        <p:spPr>
          <a:xfrm>
            <a:off x="685801" y="2142067"/>
            <a:ext cx="10511117" cy="4106333"/>
          </a:xfrm>
        </p:spPr>
        <p:txBody>
          <a:bodyPr>
            <a:normAutofit fontScale="92500" lnSpcReduction="10000"/>
          </a:bodyPr>
          <a:lstStyle/>
          <a:p>
            <a:r>
              <a:rPr lang="en-US" sz="1800" dirty="0">
                <a:latin typeface="Verdana" panose="020B0604030504040204" pitchFamily="34" charset="0"/>
                <a:ea typeface="Verdana" panose="020B0604030504040204" pitchFamily="34" charset="0"/>
                <a:cs typeface="Times New Roman" pitchFamily="18" charset="0"/>
              </a:rPr>
              <a:t>Based on a shared column between two or more tables, a JOIN clause is used to merge rows from those tables. </a:t>
            </a:r>
          </a:p>
          <a:p>
            <a:endParaRPr lang="en-US" sz="1800" dirty="0">
              <a:latin typeface="Verdana" panose="020B0604030504040204" pitchFamily="34" charset="0"/>
              <a:ea typeface="Verdana" panose="020B0604030504040204" pitchFamily="34" charset="0"/>
              <a:cs typeface="Times New Roman" pitchFamily="18" charset="0"/>
            </a:endParaRPr>
          </a:p>
          <a:p>
            <a:pPr algn="just"/>
            <a:r>
              <a:rPr lang="en-US" sz="1800" dirty="0">
                <a:latin typeface="Verdana" panose="020B0604030504040204" pitchFamily="34" charset="0"/>
                <a:ea typeface="Verdana" panose="020B0604030504040204" pitchFamily="34" charset="0"/>
                <a:cs typeface="Times New Roman" pitchFamily="18" charset="0"/>
              </a:rPr>
              <a:t>Many JOIN types in SQL are as follows</a:t>
            </a:r>
          </a:p>
          <a:p>
            <a:pPr algn="just">
              <a:buNone/>
            </a:pPr>
            <a:r>
              <a:rPr lang="en-US" sz="1800" dirty="0">
                <a:latin typeface="Verdana" panose="020B0604030504040204" pitchFamily="34" charset="0"/>
                <a:ea typeface="Verdana" panose="020B0604030504040204" pitchFamily="34" charset="0"/>
                <a:cs typeface="Times New Roman" pitchFamily="18" charset="0"/>
              </a:rPr>
              <a:t>      </a:t>
            </a:r>
          </a:p>
          <a:p>
            <a:pPr algn="just">
              <a:buNone/>
            </a:pPr>
            <a:r>
              <a:rPr lang="en-US" sz="1800" dirty="0">
                <a:latin typeface="Verdana" panose="020B0604030504040204" pitchFamily="34" charset="0"/>
                <a:ea typeface="Verdana" panose="020B0604030504040204" pitchFamily="34" charset="0"/>
                <a:cs typeface="Times New Roman" pitchFamily="18" charset="0"/>
              </a:rPr>
              <a:t>       --- INNER JOIN: Returns records that have matching values in both tables</a:t>
            </a:r>
          </a:p>
          <a:p>
            <a:pPr algn="just">
              <a:buNone/>
            </a:pPr>
            <a:r>
              <a:rPr lang="en-US" sz="1800" dirty="0">
                <a:latin typeface="Verdana" panose="020B0604030504040204" pitchFamily="34" charset="0"/>
                <a:ea typeface="Verdana" panose="020B0604030504040204" pitchFamily="34" charset="0"/>
                <a:cs typeface="Times New Roman" pitchFamily="18" charset="0"/>
              </a:rPr>
              <a:t>       --- LEFT (OUTER) JOIN: Returns all records from the left table, and the matched records from the right table</a:t>
            </a:r>
          </a:p>
          <a:p>
            <a:pPr algn="just">
              <a:buNone/>
            </a:pPr>
            <a:r>
              <a:rPr lang="en-US" sz="1800" dirty="0">
                <a:latin typeface="Verdana" panose="020B0604030504040204" pitchFamily="34" charset="0"/>
                <a:ea typeface="Verdana" panose="020B0604030504040204" pitchFamily="34" charset="0"/>
                <a:cs typeface="Times New Roman" pitchFamily="18" charset="0"/>
              </a:rPr>
              <a:t>       --- RIGHT (OUTER) JOIN: Returns all records from the right table, and the matched records from the left table</a:t>
            </a:r>
          </a:p>
          <a:p>
            <a:pPr algn="just">
              <a:buNone/>
            </a:pPr>
            <a:r>
              <a:rPr lang="en-US" sz="1800" dirty="0">
                <a:latin typeface="Verdana" panose="020B0604030504040204" pitchFamily="34" charset="0"/>
                <a:ea typeface="Verdana" panose="020B0604030504040204" pitchFamily="34" charset="0"/>
                <a:cs typeface="Times New Roman" pitchFamily="18" charset="0"/>
              </a:rPr>
              <a:t>       --- FULL (OUTER) JOIN: Returns all records when there is a match in either left or right table</a:t>
            </a:r>
          </a:p>
          <a:p>
            <a:endParaRPr lang="en-US" dirty="0"/>
          </a:p>
        </p:txBody>
      </p:sp>
    </p:spTree>
    <p:extLst>
      <p:ext uri="{BB962C8B-B14F-4D97-AF65-F5344CB8AC3E}">
        <p14:creationId xmlns:p14="http://schemas.microsoft.com/office/powerpoint/2010/main" val="137895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4B7F-E297-0E6E-F68F-69D8EE838E0D}"/>
              </a:ext>
            </a:extLst>
          </p:cNvPr>
          <p:cNvSpPr>
            <a:spLocks noGrp="1"/>
          </p:cNvSpPr>
          <p:nvPr>
            <p:ph type="title"/>
          </p:nvPr>
        </p:nvSpPr>
        <p:spPr/>
        <p:txBody>
          <a:bodyPr>
            <a:normAutofit/>
          </a:bodyPr>
          <a:lstStyle/>
          <a:p>
            <a:pPr algn="ctr"/>
            <a:r>
              <a:rPr lang="en-US" sz="4400" b="1" dirty="0"/>
              <a:t>Case statement</a:t>
            </a:r>
          </a:p>
        </p:txBody>
      </p:sp>
      <p:sp>
        <p:nvSpPr>
          <p:cNvPr id="3" name="Content Placeholder 2">
            <a:extLst>
              <a:ext uri="{FF2B5EF4-FFF2-40B4-BE49-F238E27FC236}">
                <a16:creationId xmlns:a16="http://schemas.microsoft.com/office/drawing/2014/main" id="{C1434B0B-E423-203F-1AB2-A2BA67EFF43F}"/>
              </a:ext>
            </a:extLst>
          </p:cNvPr>
          <p:cNvSpPr>
            <a:spLocks noGrp="1"/>
          </p:cNvSpPr>
          <p:nvPr>
            <p:ph idx="1"/>
          </p:nvPr>
        </p:nvSpPr>
        <p:spPr>
          <a:xfrm>
            <a:off x="685801" y="2142067"/>
            <a:ext cx="10131425" cy="4178051"/>
          </a:xfrm>
        </p:spPr>
        <p:txBody>
          <a:bodyPr>
            <a:normAutofit fontScale="92500" lnSpcReduction="20000"/>
          </a:bodyPr>
          <a:lstStyle/>
          <a:p>
            <a:pPr marL="0" indent="0">
              <a:buNone/>
            </a:pPr>
            <a:r>
              <a:rPr lang="en-US" dirty="0"/>
              <a:t>	</a:t>
            </a:r>
            <a:r>
              <a:rPr lang="en-US" sz="2200" dirty="0"/>
              <a:t>The CASE statement goes through conditions and returns a value when the first condition is met (like an if-then-else statement). So, once a condition is true, it will stop reading and return the result. If no conditions are true, it returns the value in the ELSE </a:t>
            </a:r>
            <a:r>
              <a:rPr lang="en-US" sz="2200" dirty="0" err="1"/>
              <a:t>clause.If</a:t>
            </a:r>
            <a:r>
              <a:rPr lang="en-US" sz="2200" dirty="0"/>
              <a:t> there is no ELSE part and no conditions are true, it returns NULL.</a:t>
            </a:r>
          </a:p>
          <a:p>
            <a:pPr marL="0" indent="0">
              <a:buNone/>
            </a:pPr>
            <a:r>
              <a:rPr lang="en-US" sz="2600" b="1" u="sng" dirty="0"/>
              <a:t>Syntax:</a:t>
            </a:r>
          </a:p>
          <a:p>
            <a:pPr marL="0" indent="0">
              <a:buNone/>
            </a:pPr>
            <a:r>
              <a:rPr lang="en-US" sz="2200" dirty="0"/>
              <a:t>	CASE    </a:t>
            </a:r>
          </a:p>
          <a:p>
            <a:pPr marL="0" indent="0">
              <a:buNone/>
            </a:pPr>
            <a:r>
              <a:rPr lang="en-US" sz="2200" dirty="0"/>
              <a:t>	WHEN condition1 THEN result1    </a:t>
            </a:r>
          </a:p>
          <a:p>
            <a:pPr marL="0" indent="0">
              <a:buNone/>
            </a:pPr>
            <a:r>
              <a:rPr lang="en-US" sz="2200" dirty="0"/>
              <a:t>	WHEN condition2 THEN result2   </a:t>
            </a:r>
          </a:p>
          <a:p>
            <a:pPr marL="0" indent="0">
              <a:buNone/>
            </a:pPr>
            <a:r>
              <a:rPr lang="en-US" sz="2200" dirty="0"/>
              <a:t>	 WHEN </a:t>
            </a:r>
            <a:r>
              <a:rPr lang="en-US" sz="2200" dirty="0" err="1"/>
              <a:t>conditionN</a:t>
            </a:r>
            <a:r>
              <a:rPr lang="en-US" sz="2200" dirty="0"/>
              <a:t> THEN </a:t>
            </a:r>
            <a:r>
              <a:rPr lang="en-US" sz="2200" dirty="0" err="1"/>
              <a:t>resultN</a:t>
            </a:r>
            <a:r>
              <a:rPr lang="en-US" sz="2200" dirty="0"/>
              <a:t>   </a:t>
            </a:r>
          </a:p>
          <a:p>
            <a:pPr marL="0" indent="0">
              <a:buNone/>
            </a:pPr>
            <a:r>
              <a:rPr lang="en-US" sz="2200" dirty="0"/>
              <a:t>	 ELSE result</a:t>
            </a:r>
          </a:p>
          <a:p>
            <a:pPr marL="0" indent="0">
              <a:buNone/>
            </a:pPr>
            <a:r>
              <a:rPr lang="en-US" sz="2200" dirty="0"/>
              <a:t>	END;</a:t>
            </a:r>
          </a:p>
          <a:p>
            <a:pPr marL="0" indent="0">
              <a:buNone/>
            </a:pPr>
            <a:endParaRPr lang="en-US" sz="2200" dirty="0"/>
          </a:p>
          <a:p>
            <a:pPr marL="0" indent="0">
              <a:buNone/>
            </a:pPr>
            <a:endParaRPr lang="en-US" sz="3000" dirty="0"/>
          </a:p>
        </p:txBody>
      </p:sp>
    </p:spTree>
    <p:extLst>
      <p:ext uri="{BB962C8B-B14F-4D97-AF65-F5344CB8AC3E}">
        <p14:creationId xmlns:p14="http://schemas.microsoft.com/office/powerpoint/2010/main" val="331051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BB54-705C-87B1-9DA8-B60545237790}"/>
              </a:ext>
            </a:extLst>
          </p:cNvPr>
          <p:cNvSpPr>
            <a:spLocks noGrp="1"/>
          </p:cNvSpPr>
          <p:nvPr>
            <p:ph type="title"/>
          </p:nvPr>
        </p:nvSpPr>
        <p:spPr>
          <a:xfrm>
            <a:off x="685801" y="188260"/>
            <a:ext cx="10131425" cy="1030940"/>
          </a:xfrm>
        </p:spPr>
        <p:txBody>
          <a:bodyPr>
            <a:normAutofit/>
          </a:bodyPr>
          <a:lstStyle/>
          <a:p>
            <a:pPr algn="ctr"/>
            <a:r>
              <a:rPr lang="en-US" sz="4400" b="1" dirty="0"/>
              <a:t>Trigger query</a:t>
            </a:r>
          </a:p>
        </p:txBody>
      </p:sp>
      <p:sp>
        <p:nvSpPr>
          <p:cNvPr id="3" name="Content Placeholder 2">
            <a:extLst>
              <a:ext uri="{FF2B5EF4-FFF2-40B4-BE49-F238E27FC236}">
                <a16:creationId xmlns:a16="http://schemas.microsoft.com/office/drawing/2014/main" id="{602B038C-8E74-4034-78D2-D37E42801873}"/>
              </a:ext>
            </a:extLst>
          </p:cNvPr>
          <p:cNvSpPr>
            <a:spLocks noGrp="1"/>
          </p:cNvSpPr>
          <p:nvPr>
            <p:ph idx="1"/>
          </p:nvPr>
        </p:nvSpPr>
        <p:spPr>
          <a:xfrm>
            <a:off x="685801" y="1219200"/>
            <a:ext cx="11075893" cy="5029200"/>
          </a:xfrm>
        </p:spPr>
        <p:txBody>
          <a:bodyPr>
            <a:normAutofit fontScale="92500" lnSpcReduction="20000"/>
          </a:bodyPr>
          <a:lstStyle/>
          <a:p>
            <a:pPr marL="0" indent="0">
              <a:buNone/>
            </a:pPr>
            <a:r>
              <a:rPr lang="en-US" dirty="0"/>
              <a:t>Create view US_INDIA_COVID as select </a:t>
            </a:r>
            <a:r>
              <a:rPr lang="en-US" dirty="0" err="1"/>
              <a:t>ind_Covid_Det.S_No,states_india,Positive_Performance_Ind,concat</a:t>
            </a:r>
            <a:r>
              <a:rPr lang="en-US" dirty="0"/>
              <a:t>(round((</a:t>
            </a:r>
            <a:r>
              <a:rPr lang="en-US" dirty="0" err="1"/>
              <a:t>Positive_Performance_Ind</a:t>
            </a:r>
            <a:r>
              <a:rPr lang="en-US" dirty="0"/>
              <a:t>/</a:t>
            </a:r>
            <a:r>
              <a:rPr lang="en-US" dirty="0" err="1"/>
              <a:t>Total_Population_Ind</a:t>
            </a:r>
            <a:r>
              <a:rPr lang="en-US" dirty="0"/>
              <a:t>)*100,2),'%') as </a:t>
            </a:r>
            <a:r>
              <a:rPr lang="en-US" dirty="0" err="1"/>
              <a:t>Positive_Ratio_india,Death_Performance_Ind,concat</a:t>
            </a:r>
            <a:r>
              <a:rPr lang="en-US" dirty="0"/>
              <a:t>(Round((</a:t>
            </a:r>
            <a:r>
              <a:rPr lang="en-US" dirty="0" err="1"/>
              <a:t>Death_Performance_Ind</a:t>
            </a:r>
            <a:r>
              <a:rPr lang="en-US" dirty="0"/>
              <a:t>/</a:t>
            </a:r>
            <a:r>
              <a:rPr lang="en-US" dirty="0" err="1"/>
              <a:t>Positive_Performance_Ind</a:t>
            </a:r>
            <a:r>
              <a:rPr lang="en-US" dirty="0"/>
              <a:t>)*100,2),'%') as </a:t>
            </a:r>
            <a:r>
              <a:rPr lang="en-US" dirty="0" err="1"/>
              <a:t>Death_Ratio_india,Recovered_Performance_Ind,concat</a:t>
            </a:r>
            <a:r>
              <a:rPr lang="en-US" dirty="0"/>
              <a:t>(round((</a:t>
            </a:r>
            <a:r>
              <a:rPr lang="en-US" dirty="0" err="1"/>
              <a:t>Recovered_Performance_Ind</a:t>
            </a:r>
            <a:r>
              <a:rPr lang="en-US" dirty="0"/>
              <a:t>/</a:t>
            </a:r>
            <a:r>
              <a:rPr lang="en-US" dirty="0" err="1"/>
              <a:t>Positive_Performance_Ind</a:t>
            </a:r>
            <a:r>
              <a:rPr lang="en-US" dirty="0"/>
              <a:t>)*100,2),'%') as </a:t>
            </a:r>
            <a:r>
              <a:rPr lang="en-US" dirty="0" err="1"/>
              <a:t>Recovered_Ratio_india,Total_Population_Ind</a:t>
            </a:r>
            <a:r>
              <a:rPr lang="en-US" dirty="0"/>
              <a:t>, </a:t>
            </a:r>
            <a:r>
              <a:rPr lang="en-US" dirty="0" err="1"/>
              <a:t>Rank_Population_Ind</a:t>
            </a:r>
            <a:r>
              <a:rPr lang="en-US" dirty="0"/>
              <a:t>,</a:t>
            </a:r>
          </a:p>
          <a:p>
            <a:pPr marL="0" indent="0">
              <a:buNone/>
            </a:pPr>
            <a:r>
              <a:rPr lang="en-US" dirty="0"/>
              <a:t>case </a:t>
            </a:r>
          </a:p>
          <a:p>
            <a:pPr marL="0" indent="0">
              <a:buNone/>
            </a:pPr>
            <a:r>
              <a:rPr lang="en-US" dirty="0"/>
              <a:t>when </a:t>
            </a:r>
            <a:r>
              <a:rPr lang="en-US" dirty="0" err="1"/>
              <a:t>concat</a:t>
            </a:r>
            <a:r>
              <a:rPr lang="en-US" dirty="0"/>
              <a:t>(round((</a:t>
            </a:r>
            <a:r>
              <a:rPr lang="en-US" dirty="0" err="1"/>
              <a:t>Positive_Performance_Ind</a:t>
            </a:r>
            <a:r>
              <a:rPr lang="en-US" dirty="0"/>
              <a:t>/</a:t>
            </a:r>
            <a:r>
              <a:rPr lang="en-US" dirty="0" err="1"/>
              <a:t>Total_Population_Ind</a:t>
            </a:r>
            <a:r>
              <a:rPr lang="en-US" dirty="0"/>
              <a:t>)*100,2),'%') &gt;=10</a:t>
            </a:r>
          </a:p>
          <a:p>
            <a:pPr marL="0" indent="0">
              <a:buNone/>
            </a:pPr>
            <a:r>
              <a:rPr lang="en-US" dirty="0"/>
              <a:t>Then</a:t>
            </a:r>
          </a:p>
          <a:p>
            <a:pPr marL="0" indent="0">
              <a:buNone/>
            </a:pPr>
            <a:r>
              <a:rPr lang="en-US" dirty="0" err="1"/>
              <a:t>casewhen</a:t>
            </a:r>
            <a:r>
              <a:rPr lang="en-US" dirty="0"/>
              <a:t> </a:t>
            </a:r>
            <a:r>
              <a:rPr lang="en-US" dirty="0" err="1"/>
              <a:t>concat</a:t>
            </a:r>
            <a:r>
              <a:rPr lang="en-US" dirty="0"/>
              <a:t>(round((</a:t>
            </a:r>
            <a:r>
              <a:rPr lang="en-US" dirty="0" err="1"/>
              <a:t>Positive_Performance_Ind</a:t>
            </a:r>
            <a:r>
              <a:rPr lang="en-US" dirty="0"/>
              <a:t>/</a:t>
            </a:r>
            <a:r>
              <a:rPr lang="en-US" dirty="0" err="1"/>
              <a:t>Total_Population_Ind</a:t>
            </a:r>
            <a:r>
              <a:rPr lang="en-US" dirty="0"/>
              <a:t>)*100,2),'%')&gt;=10 and     </a:t>
            </a:r>
            <a:r>
              <a:rPr lang="en-US" dirty="0" err="1"/>
              <a:t>concat</a:t>
            </a:r>
            <a:r>
              <a:rPr lang="en-US" dirty="0"/>
              <a:t>(round((</a:t>
            </a:r>
            <a:r>
              <a:rPr lang="en-US" dirty="0" err="1"/>
              <a:t>Positive_Performance_Ind</a:t>
            </a:r>
            <a:r>
              <a:rPr lang="en-US" dirty="0"/>
              <a:t>/</a:t>
            </a:r>
            <a:r>
              <a:rPr lang="en-US" dirty="0" err="1"/>
              <a:t>Total_Population_Ind</a:t>
            </a:r>
            <a:r>
              <a:rPr lang="en-US" dirty="0"/>
              <a:t>)*100,2),'%')&lt;=20 then "Average Spread"     when </a:t>
            </a:r>
            <a:r>
              <a:rPr lang="en-US" dirty="0" err="1"/>
              <a:t>concat</a:t>
            </a:r>
            <a:r>
              <a:rPr lang="en-US" dirty="0"/>
              <a:t>(round((</a:t>
            </a:r>
            <a:r>
              <a:rPr lang="en-US" dirty="0" err="1"/>
              <a:t>Positive_Performance_Ind</a:t>
            </a:r>
            <a:r>
              <a:rPr lang="en-US" dirty="0"/>
              <a:t>/</a:t>
            </a:r>
            <a:r>
              <a:rPr lang="en-US" dirty="0" err="1"/>
              <a:t>Total_Population_Ind</a:t>
            </a:r>
            <a:r>
              <a:rPr lang="en-US" dirty="0"/>
              <a:t>)*100,2),'%')&gt;=20 and 	 </a:t>
            </a:r>
            <a:r>
              <a:rPr lang="en-US" dirty="0" err="1"/>
              <a:t>concat</a:t>
            </a:r>
            <a:r>
              <a:rPr lang="en-US" dirty="0"/>
              <a:t>(round((</a:t>
            </a:r>
            <a:r>
              <a:rPr lang="en-US" dirty="0" err="1"/>
              <a:t>Positive_Performance_Ind</a:t>
            </a:r>
            <a:r>
              <a:rPr lang="en-US" dirty="0"/>
              <a:t>/</a:t>
            </a:r>
            <a:r>
              <a:rPr lang="en-US" dirty="0" err="1"/>
              <a:t>Total_Population_Ind</a:t>
            </a:r>
            <a:r>
              <a:rPr lang="en-US" dirty="0"/>
              <a:t>)*100,2),'%')&lt;=30 then "Low </a:t>
            </a:r>
            <a:r>
              <a:rPr lang="en-US" dirty="0" err="1"/>
              <a:t>MIddle</a:t>
            </a:r>
            <a:r>
              <a:rPr lang="en-US" dirty="0"/>
              <a:t> </a:t>
            </a:r>
            <a:r>
              <a:rPr lang="en-US" dirty="0" err="1"/>
              <a:t>Spread"when</a:t>
            </a:r>
            <a:r>
              <a:rPr lang="en-US" dirty="0"/>
              <a:t> </a:t>
            </a:r>
            <a:r>
              <a:rPr lang="en-US" dirty="0" err="1"/>
              <a:t>concat</a:t>
            </a:r>
            <a:r>
              <a:rPr lang="en-US" dirty="0"/>
              <a:t>(round((</a:t>
            </a:r>
            <a:r>
              <a:rPr lang="en-US" dirty="0" err="1"/>
              <a:t>Positive_Performance_Ind</a:t>
            </a:r>
            <a:r>
              <a:rPr lang="en-US" dirty="0"/>
              <a:t>/</a:t>
            </a:r>
            <a:r>
              <a:rPr lang="en-US" dirty="0" err="1"/>
              <a:t>Total_Population_Ind</a:t>
            </a:r>
            <a:r>
              <a:rPr lang="en-US" dirty="0"/>
              <a:t>)*100,2),'%')&gt;=30 and      </a:t>
            </a:r>
            <a:r>
              <a:rPr lang="en-US" dirty="0" err="1"/>
              <a:t>concat</a:t>
            </a:r>
            <a:r>
              <a:rPr lang="en-US" dirty="0"/>
              <a:t>(round((</a:t>
            </a:r>
            <a:r>
              <a:rPr lang="en-US" dirty="0" err="1"/>
              <a:t>Positive_Performance_Ind</a:t>
            </a:r>
            <a:r>
              <a:rPr lang="en-US" dirty="0"/>
              <a:t>/</a:t>
            </a:r>
            <a:r>
              <a:rPr lang="en-US" dirty="0" err="1"/>
              <a:t>Total_Population_Ind</a:t>
            </a:r>
            <a:r>
              <a:rPr lang="en-US" dirty="0"/>
              <a:t>)*100,2),'%')&lt;= 50 then "High Middle </a:t>
            </a:r>
            <a:r>
              <a:rPr lang="en-US" dirty="0" err="1"/>
              <a:t>Spread"when</a:t>
            </a:r>
            <a:r>
              <a:rPr lang="en-US" dirty="0"/>
              <a:t> </a:t>
            </a:r>
            <a:r>
              <a:rPr lang="en-US" dirty="0" err="1"/>
              <a:t>concat</a:t>
            </a:r>
            <a:r>
              <a:rPr lang="en-US" dirty="0"/>
              <a:t>(round((</a:t>
            </a:r>
            <a:r>
              <a:rPr lang="en-US" dirty="0" err="1"/>
              <a:t>Positive_Performance_Ind</a:t>
            </a:r>
            <a:r>
              <a:rPr lang="en-US" dirty="0"/>
              <a:t>/</a:t>
            </a:r>
            <a:r>
              <a:rPr lang="en-US" dirty="0" err="1"/>
              <a:t>Total_Population_Ind</a:t>
            </a:r>
            <a:r>
              <a:rPr lang="en-US" dirty="0"/>
              <a:t>)*100,2),'%')&gt;=50 and      </a:t>
            </a:r>
            <a:r>
              <a:rPr lang="en-US" dirty="0" err="1"/>
              <a:t>concat</a:t>
            </a:r>
            <a:r>
              <a:rPr lang="en-US" dirty="0"/>
              <a:t>(round((</a:t>
            </a:r>
            <a:r>
              <a:rPr lang="en-US" dirty="0" err="1"/>
              <a:t>Positive_Performance_Ind</a:t>
            </a:r>
            <a:r>
              <a:rPr lang="en-US" dirty="0"/>
              <a:t>/</a:t>
            </a:r>
            <a:r>
              <a:rPr lang="en-US" dirty="0" err="1"/>
              <a:t>Total_Population_Ind</a:t>
            </a:r>
            <a:r>
              <a:rPr lang="en-US" dirty="0"/>
              <a:t>)*100,2),'%')&lt;=80 then "Peak </a:t>
            </a:r>
            <a:r>
              <a:rPr lang="en-US" dirty="0" err="1"/>
              <a:t>Spread"else</a:t>
            </a:r>
            <a:r>
              <a:rPr lang="en-US" dirty="0"/>
              <a:t>  "High Peak Spread"   </a:t>
            </a:r>
          </a:p>
          <a:p>
            <a:pPr marL="0" indent="0">
              <a:buNone/>
            </a:pPr>
            <a:r>
              <a:rPr lang="en-US" dirty="0"/>
              <a:t> end </a:t>
            </a:r>
          </a:p>
        </p:txBody>
      </p:sp>
    </p:spTree>
    <p:extLst>
      <p:ext uri="{BB962C8B-B14F-4D97-AF65-F5344CB8AC3E}">
        <p14:creationId xmlns:p14="http://schemas.microsoft.com/office/powerpoint/2010/main" val="139394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450F-D485-03CE-5EFC-C7516541DA25}"/>
              </a:ext>
            </a:extLst>
          </p:cNvPr>
          <p:cNvSpPr>
            <a:spLocks noGrp="1"/>
          </p:cNvSpPr>
          <p:nvPr>
            <p:ph type="title"/>
          </p:nvPr>
        </p:nvSpPr>
        <p:spPr/>
        <p:txBody>
          <a:bodyPr>
            <a:normAutofit/>
          </a:bodyPr>
          <a:lstStyle/>
          <a:p>
            <a:r>
              <a:rPr lang="en-US" sz="800" dirty="0"/>
              <a:t>.</a:t>
            </a:r>
          </a:p>
        </p:txBody>
      </p:sp>
      <p:sp>
        <p:nvSpPr>
          <p:cNvPr id="3" name="Content Placeholder 2">
            <a:extLst>
              <a:ext uri="{FF2B5EF4-FFF2-40B4-BE49-F238E27FC236}">
                <a16:creationId xmlns:a16="http://schemas.microsoft.com/office/drawing/2014/main" id="{E3B839FF-6705-64A0-2127-8D695351BCEE}"/>
              </a:ext>
            </a:extLst>
          </p:cNvPr>
          <p:cNvSpPr>
            <a:spLocks noGrp="1"/>
          </p:cNvSpPr>
          <p:nvPr>
            <p:ph idx="1"/>
          </p:nvPr>
        </p:nvSpPr>
        <p:spPr>
          <a:xfrm>
            <a:off x="685801" y="349623"/>
            <a:ext cx="10820398" cy="6131859"/>
          </a:xfrm>
        </p:spPr>
        <p:txBody>
          <a:bodyPr>
            <a:normAutofit fontScale="85000" lnSpcReduction="20000"/>
          </a:bodyPr>
          <a:lstStyle/>
          <a:p>
            <a:pPr marL="0" indent="0">
              <a:buNone/>
            </a:pPr>
            <a:r>
              <a:rPr lang="en-US" dirty="0"/>
              <a:t>else "Low Level Spread“</a:t>
            </a:r>
          </a:p>
          <a:p>
            <a:pPr marL="0" indent="0">
              <a:buNone/>
            </a:pPr>
            <a:r>
              <a:rPr lang="en-US" dirty="0"/>
              <a:t>end </a:t>
            </a:r>
          </a:p>
          <a:p>
            <a:pPr marL="0" indent="0">
              <a:buNone/>
            </a:pPr>
            <a:r>
              <a:rPr lang="en-US" dirty="0"/>
              <a:t>as </a:t>
            </a:r>
            <a:r>
              <a:rPr lang="en-US" dirty="0" err="1"/>
              <a:t>Covid_Positive_Grade_india</a:t>
            </a:r>
            <a:r>
              <a:rPr lang="en-US" dirty="0"/>
              <a:t>,(</a:t>
            </a:r>
            <a:r>
              <a:rPr lang="en-US" dirty="0" err="1"/>
              <a:t>Total_Population_Ind-Positive_Performance_Ind</a:t>
            </a:r>
            <a:r>
              <a:rPr lang="en-US" dirty="0"/>
              <a:t>) as </a:t>
            </a:r>
            <a:r>
              <a:rPr lang="en-US" dirty="0" err="1"/>
              <a:t>Negative_Performance_india,concat</a:t>
            </a:r>
            <a:r>
              <a:rPr lang="en-US" dirty="0"/>
              <a:t>(round(((</a:t>
            </a:r>
            <a:r>
              <a:rPr lang="en-US" dirty="0" err="1"/>
              <a:t>Total_Population_Ind-Positive_Performance_Ind</a:t>
            </a:r>
            <a:r>
              <a:rPr lang="en-US" dirty="0"/>
              <a:t>)/</a:t>
            </a:r>
            <a:r>
              <a:rPr lang="en-US" dirty="0" err="1"/>
              <a:t>Total_Population_Ind-Positive_Performance_Ind</a:t>
            </a:r>
            <a:r>
              <a:rPr lang="en-US" dirty="0"/>
              <a:t>)*100,2),'%') as </a:t>
            </a:r>
            <a:r>
              <a:rPr lang="en-US" dirty="0" err="1"/>
              <a:t>Negative_People_Ratio_india,case</a:t>
            </a:r>
            <a:r>
              <a:rPr lang="en-US" dirty="0"/>
              <a:t> when </a:t>
            </a: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)*100,2),'%')&gt;=20</a:t>
            </a:r>
          </a:p>
          <a:p>
            <a:pPr marL="0" indent="0">
              <a:buNone/>
            </a:pPr>
            <a:r>
              <a:rPr lang="en-US" dirty="0"/>
              <a:t>then </a:t>
            </a:r>
          </a:p>
          <a:p>
            <a:pPr marL="0" indent="0">
              <a:buNone/>
            </a:pPr>
            <a:r>
              <a:rPr lang="en-US" dirty="0"/>
              <a:t>Case</a:t>
            </a:r>
          </a:p>
          <a:p>
            <a:pPr marL="0" indent="0">
              <a:buNone/>
            </a:pPr>
            <a:r>
              <a:rPr lang="en-US" dirty="0"/>
              <a:t>when </a:t>
            </a:r>
          </a:p>
          <a:p>
            <a:pPr marL="0" indent="0">
              <a:buNone/>
            </a:pP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)*100,2),'%')&gt;=20 and      </a:t>
            </a: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)*100,2),'%')&lt;=50 then "Low Level Immunity State </a:t>
            </a:r>
            <a:r>
              <a:rPr lang="en-US" dirty="0" err="1"/>
              <a:t>People"when</a:t>
            </a:r>
            <a:r>
              <a:rPr lang="en-US" dirty="0"/>
              <a:t> </a:t>
            </a: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)*100,2),'%')&gt;=50 and      </a:t>
            </a: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)*100,2),'%')&lt;=60 then "Average Level Immunity State </a:t>
            </a:r>
            <a:r>
              <a:rPr lang="en-US" dirty="0" err="1"/>
              <a:t>People"when</a:t>
            </a:r>
            <a:r>
              <a:rPr lang="en-US" dirty="0"/>
              <a:t> </a:t>
            </a: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)*100,2),'%')&gt;=60 and      </a:t>
            </a:r>
            <a:r>
              <a:rPr lang="en-US" dirty="0" err="1"/>
              <a:t>concat</a:t>
            </a:r>
            <a:r>
              <a:rPr lang="en-US" dirty="0"/>
              <a:t>(round(((</a:t>
            </a:r>
            <a:r>
              <a:rPr lang="en-US" dirty="0" err="1"/>
              <a:t>Total_Population_Ind-Positive_Performance_Ind</a:t>
            </a:r>
            <a:r>
              <a:rPr lang="en-US" dirty="0"/>
              <a:t>)/</a:t>
            </a:r>
            <a:r>
              <a:rPr lang="en-US" dirty="0" err="1"/>
              <a:t>Total_Population_Ind</a:t>
            </a:r>
            <a:r>
              <a:rPr lang="en-US" dirty="0"/>
              <a:t>)*10/0,2),'%')&lt;=80 then "High Level Immunity State </a:t>
            </a:r>
            <a:r>
              <a:rPr lang="en-US" dirty="0" err="1"/>
              <a:t>People"else</a:t>
            </a:r>
            <a:r>
              <a:rPr lang="en-US" dirty="0"/>
              <a:t> "Peak Level </a:t>
            </a:r>
            <a:r>
              <a:rPr lang="en-US" dirty="0" err="1"/>
              <a:t>Immunty</a:t>
            </a:r>
            <a:r>
              <a:rPr lang="en-US" dirty="0"/>
              <a:t> State People“</a:t>
            </a:r>
          </a:p>
          <a:p>
            <a:pPr marL="0" indent="0">
              <a:buNone/>
            </a:pPr>
            <a:r>
              <a:rPr lang="en-US" dirty="0"/>
              <a:t>End</a:t>
            </a:r>
          </a:p>
          <a:p>
            <a:pPr marL="0" indent="0">
              <a:buNone/>
            </a:pPr>
            <a:r>
              <a:rPr lang="en-US" dirty="0"/>
              <a:t>else </a:t>
            </a:r>
          </a:p>
          <a:p>
            <a:pPr marL="0" indent="0">
              <a:buNone/>
            </a:pPr>
            <a:r>
              <a:rPr lang="en-US" dirty="0"/>
              <a:t>"Very Low Immunity State </a:t>
            </a:r>
            <a:r>
              <a:rPr lang="en-US" dirty="0" err="1"/>
              <a:t>People"end</a:t>
            </a:r>
            <a:r>
              <a:rPr lang="en-US" dirty="0"/>
              <a:t> as State_Immunity_Level_india,States_Us,Positive_Performance,Death_Performance,Recovered_Performance,Total_Population, </a:t>
            </a:r>
            <a:r>
              <a:rPr lang="en-US" dirty="0" err="1"/>
              <a:t>Rank_population,concat</a:t>
            </a:r>
            <a:r>
              <a:rPr lang="en-US" dirty="0"/>
              <a:t>(Round((</a:t>
            </a:r>
            <a:r>
              <a:rPr lang="en-US" dirty="0" err="1"/>
              <a:t>death_performance</a:t>
            </a:r>
            <a:r>
              <a:rPr lang="en-US" dirty="0"/>
              <a:t>/</a:t>
            </a:r>
            <a:r>
              <a:rPr lang="en-US" dirty="0" err="1"/>
              <a:t>positive_performance</a:t>
            </a:r>
            <a:r>
              <a:rPr lang="en-US" dirty="0"/>
              <a:t>)*100,2),'%') as </a:t>
            </a:r>
            <a:r>
              <a:rPr lang="en-US" dirty="0" err="1"/>
              <a:t>Death_Ratio,concat</a:t>
            </a:r>
            <a:r>
              <a:rPr lang="en-US" dirty="0"/>
              <a:t>(round((</a:t>
            </a:r>
            <a:r>
              <a:rPr lang="en-US" dirty="0" err="1"/>
              <a:t>Recovered_Performance</a:t>
            </a:r>
            <a:r>
              <a:rPr lang="en-US" dirty="0"/>
              <a:t>/</a:t>
            </a:r>
            <a:r>
              <a:rPr lang="en-US" dirty="0" err="1"/>
              <a:t>Positive_Performance</a:t>
            </a:r>
            <a:r>
              <a:rPr lang="en-US" dirty="0"/>
              <a:t>)*100,2),'%') as </a:t>
            </a:r>
            <a:r>
              <a:rPr lang="en-US" dirty="0" err="1"/>
              <a:t>Recovered_Ratio,concat</a:t>
            </a:r>
            <a:r>
              <a:rPr lang="en-US" dirty="0"/>
              <a:t>(round((</a:t>
            </a:r>
            <a:r>
              <a:rPr lang="en-US" dirty="0" err="1"/>
              <a:t>Positive_Performance</a:t>
            </a:r>
            <a:r>
              <a:rPr lang="en-US" dirty="0"/>
              <a:t>/</a:t>
            </a:r>
            <a:r>
              <a:rPr lang="en-US" dirty="0" err="1"/>
              <a:t>Total_Population</a:t>
            </a:r>
            <a:r>
              <a:rPr lang="en-US" dirty="0"/>
              <a:t>)*100,2),'%') as </a:t>
            </a:r>
            <a:r>
              <a:rPr lang="en-US" dirty="0" err="1"/>
              <a:t>Positive_Ratio,case</a:t>
            </a:r>
            <a:r>
              <a:rPr lang="en-US" dirty="0"/>
              <a:t> when </a:t>
            </a:r>
            <a:r>
              <a:rPr lang="en-US" dirty="0" err="1"/>
              <a:t>concat</a:t>
            </a:r>
            <a:r>
              <a:rPr lang="en-US" dirty="0"/>
              <a:t>(round((</a:t>
            </a:r>
            <a:r>
              <a:rPr lang="en-US" dirty="0" err="1"/>
              <a:t>Positive_Performance</a:t>
            </a:r>
            <a:r>
              <a:rPr lang="en-US" dirty="0"/>
              <a:t>/</a:t>
            </a:r>
            <a:r>
              <a:rPr lang="en-US" dirty="0" err="1"/>
              <a:t>Total_Population</a:t>
            </a:r>
            <a:r>
              <a:rPr lang="en-US" dirty="0"/>
              <a:t>)*100,2),'%') &gt;=10then</a:t>
            </a:r>
          </a:p>
        </p:txBody>
      </p:sp>
    </p:spTree>
    <p:extLst>
      <p:ext uri="{BB962C8B-B14F-4D97-AF65-F5344CB8AC3E}">
        <p14:creationId xmlns:p14="http://schemas.microsoft.com/office/powerpoint/2010/main" val="144631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A784-D26E-36E1-D14F-A02876994419}"/>
              </a:ext>
            </a:extLst>
          </p:cNvPr>
          <p:cNvSpPr>
            <a:spLocks noGrp="1"/>
          </p:cNvSpPr>
          <p:nvPr>
            <p:ph type="title"/>
          </p:nvPr>
        </p:nvSpPr>
        <p:spPr>
          <a:xfrm flipV="1">
            <a:off x="685801" y="563881"/>
            <a:ext cx="10131425"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D4F6C154-FBCD-FC48-4616-5FC6E38985BA}"/>
              </a:ext>
            </a:extLst>
          </p:cNvPr>
          <p:cNvSpPr>
            <a:spLocks noGrp="1"/>
          </p:cNvSpPr>
          <p:nvPr>
            <p:ph idx="1"/>
          </p:nvPr>
        </p:nvSpPr>
        <p:spPr>
          <a:xfrm>
            <a:off x="685801" y="475129"/>
            <a:ext cx="10672481" cy="5818989"/>
          </a:xfrm>
        </p:spPr>
        <p:txBody>
          <a:bodyPr>
            <a:normAutofit fontScale="70000" lnSpcReduction="20000"/>
          </a:bodyPr>
          <a:lstStyle/>
          <a:p>
            <a:pPr marL="0" indent="0">
              <a:buNone/>
            </a:pPr>
            <a:r>
              <a:rPr lang="en-US" sz="2100" dirty="0"/>
              <a:t>Case</a:t>
            </a:r>
          </a:p>
          <a:p>
            <a:pPr marL="0" indent="0">
              <a:buNone/>
            </a:pPr>
            <a:r>
              <a:rPr lang="en-US" sz="2100" dirty="0"/>
              <a:t>when </a:t>
            </a:r>
          </a:p>
          <a:p>
            <a:pPr marL="0" indent="0">
              <a:buNone/>
            </a:pP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)*100,2),'%')&gt;=10 and     </a:t>
            </a: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)*100,2),'%')&lt;=20 then "Average Spread"     </a:t>
            </a:r>
          </a:p>
          <a:p>
            <a:pPr marL="0" indent="0">
              <a:buNone/>
            </a:pPr>
            <a:r>
              <a:rPr lang="en-US" sz="2100" dirty="0"/>
              <a:t>when </a:t>
            </a:r>
          </a:p>
          <a:p>
            <a:pPr marL="0" indent="0">
              <a:buNone/>
            </a:pP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)*100,2),'%')&gt;=20 and 	 </a:t>
            </a: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)*100,2),'%')&lt;=30 then "Low </a:t>
            </a:r>
            <a:r>
              <a:rPr lang="en-US" sz="2100" dirty="0" err="1"/>
              <a:t>MIddle</a:t>
            </a:r>
            <a:r>
              <a:rPr lang="en-US" sz="2100" dirty="0"/>
              <a:t> Spread“</a:t>
            </a:r>
          </a:p>
          <a:p>
            <a:pPr marL="0" indent="0">
              <a:buNone/>
            </a:pPr>
            <a:r>
              <a:rPr lang="en-US" sz="2100" dirty="0"/>
              <a:t>when </a:t>
            </a:r>
          </a:p>
          <a:p>
            <a:pPr marL="0" indent="0">
              <a:buNone/>
            </a:pP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)*100,2),'%')&gt;=30 and      </a:t>
            </a: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)*100,2),'%')&lt;= 50 then "High Middle Spread“</a:t>
            </a:r>
          </a:p>
          <a:p>
            <a:pPr marL="0" indent="0">
              <a:buNone/>
            </a:pPr>
            <a:r>
              <a:rPr lang="en-US" sz="2100" dirty="0"/>
              <a:t>When</a:t>
            </a:r>
          </a:p>
          <a:p>
            <a:pPr marL="0" indent="0">
              <a:buNone/>
            </a:pPr>
            <a:r>
              <a:rPr lang="en-US" sz="2100" dirty="0"/>
              <a:t> </a:t>
            </a: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)*100,2),'%')&gt;=50 and      </a:t>
            </a:r>
            <a:r>
              <a:rPr lang="en-US" sz="2100" dirty="0" err="1"/>
              <a:t>concat</a:t>
            </a:r>
            <a:r>
              <a:rPr lang="en-US" sz="2100" dirty="0"/>
              <a:t>(round((</a:t>
            </a:r>
            <a:r>
              <a:rPr lang="en-US" sz="2100" dirty="0" err="1"/>
              <a:t>Positive_Performance</a:t>
            </a:r>
            <a:r>
              <a:rPr lang="en-US" sz="2100" dirty="0"/>
              <a:t>/</a:t>
            </a:r>
            <a:r>
              <a:rPr lang="en-US" sz="2100" dirty="0" err="1"/>
              <a:t>Total_Population</a:t>
            </a:r>
            <a:r>
              <a:rPr lang="en-US" sz="2100" dirty="0"/>
              <a:t>)*100,2),'%')&lt;=80 then "Peak </a:t>
            </a:r>
            <a:r>
              <a:rPr lang="en-US" sz="2100" dirty="0" err="1"/>
              <a:t>Spread"else</a:t>
            </a:r>
            <a:r>
              <a:rPr lang="en-US" sz="2100" dirty="0"/>
              <a:t>  "High Peak Spread"    </a:t>
            </a:r>
          </a:p>
          <a:p>
            <a:pPr marL="0" indent="0">
              <a:buNone/>
            </a:pPr>
            <a:r>
              <a:rPr lang="en-US" sz="2100" dirty="0"/>
              <a:t>end </a:t>
            </a:r>
          </a:p>
          <a:p>
            <a:pPr marL="0" indent="0">
              <a:buNone/>
            </a:pPr>
            <a:r>
              <a:rPr lang="en-US" sz="2100" dirty="0"/>
              <a:t>else "Low Level Spread“</a:t>
            </a:r>
          </a:p>
          <a:p>
            <a:pPr marL="0" indent="0">
              <a:buNone/>
            </a:pPr>
            <a:r>
              <a:rPr lang="en-US" sz="1600" dirty="0"/>
              <a:t>End</a:t>
            </a:r>
          </a:p>
          <a:p>
            <a:pPr marL="0" indent="0">
              <a:buNone/>
            </a:pPr>
            <a:r>
              <a:rPr lang="en-US" sz="1600" dirty="0"/>
              <a:t> as </a:t>
            </a:r>
            <a:r>
              <a:rPr lang="en-US" sz="1600" dirty="0" err="1"/>
              <a:t>Covid_Positive_Grade</a:t>
            </a:r>
            <a:r>
              <a:rPr lang="en-US" sz="1600" dirty="0"/>
              <a:t>,(</a:t>
            </a:r>
            <a:r>
              <a:rPr lang="en-US" sz="1600" dirty="0" err="1"/>
              <a:t>Total_Population-Positive_Performance</a:t>
            </a:r>
            <a:r>
              <a:rPr lang="en-US" sz="1600" dirty="0"/>
              <a:t>) as </a:t>
            </a:r>
            <a:r>
              <a:rPr lang="en-US" sz="1600" dirty="0" err="1"/>
              <a:t>Negative_Performance,concat</a:t>
            </a:r>
            <a:r>
              <a:rPr lang="en-US" sz="1600" dirty="0"/>
              <a:t>(round(((</a:t>
            </a:r>
            <a:r>
              <a:rPr lang="en-US" sz="1600" dirty="0" err="1"/>
              <a:t>Total_Population-Positive_Performance</a:t>
            </a:r>
            <a:r>
              <a:rPr lang="en-US" sz="1600" dirty="0"/>
              <a:t>)/</a:t>
            </a:r>
            <a:r>
              <a:rPr lang="en-US" sz="1600" dirty="0" err="1"/>
              <a:t>Total_Population</a:t>
            </a:r>
            <a:r>
              <a:rPr lang="en-US" sz="1600" dirty="0"/>
              <a:t>)*100,2),'%') as </a:t>
            </a:r>
            <a:r>
              <a:rPr lang="en-US" sz="1600" dirty="0" err="1"/>
              <a:t>Negative_People_Ratio,case</a:t>
            </a:r>
            <a:r>
              <a:rPr lang="en-US" sz="1600" dirty="0"/>
              <a:t> when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)*100,2),'%')&gt;=20then </a:t>
            </a:r>
            <a:r>
              <a:rPr lang="en-US" sz="1600" dirty="0" err="1"/>
              <a:t>casewhen</a:t>
            </a:r>
            <a:r>
              <a:rPr lang="en-US" sz="1600" dirty="0"/>
              <a:t>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)*100,2),'%')&gt;=20 and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)*100,2),'%')&lt;=50 then "Low Level Immunity State </a:t>
            </a:r>
            <a:r>
              <a:rPr lang="en-US" sz="1600" dirty="0" err="1"/>
              <a:t>People"when</a:t>
            </a:r>
            <a:r>
              <a:rPr lang="en-US" sz="1600" dirty="0"/>
              <a:t>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)*100,2),'%')&gt;=50 and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)*100,2),'%')&lt;=60 then "Average Level Immunity State </a:t>
            </a:r>
            <a:r>
              <a:rPr lang="en-US" sz="1600" dirty="0" err="1"/>
              <a:t>People"when</a:t>
            </a:r>
            <a:r>
              <a:rPr lang="en-US" sz="1600" dirty="0"/>
              <a:t>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)*100,2),'%')&gt;=60 and      </a:t>
            </a:r>
            <a:r>
              <a:rPr lang="en-US" sz="1600" dirty="0" err="1"/>
              <a:t>concat</a:t>
            </a:r>
            <a:r>
              <a:rPr lang="en-US" sz="1600" dirty="0"/>
              <a:t>(round(((</a:t>
            </a:r>
            <a:r>
              <a:rPr lang="en-US" sz="1600" dirty="0" err="1"/>
              <a:t>Total_Population-Positive_Performance</a:t>
            </a:r>
            <a:r>
              <a:rPr lang="en-US" sz="1600" dirty="0"/>
              <a:t>)/</a:t>
            </a:r>
            <a:r>
              <a:rPr lang="en-US" sz="1600" dirty="0" err="1"/>
              <a:t>Total_Population</a:t>
            </a:r>
            <a:r>
              <a:rPr lang="en-US" sz="1600" dirty="0"/>
              <a:t>)*100,2),'%')&lt;=80 then "High Level Immunity State </a:t>
            </a:r>
            <a:r>
              <a:rPr lang="en-US" sz="1600" dirty="0" err="1"/>
              <a:t>People"else</a:t>
            </a:r>
            <a:r>
              <a:rPr lang="en-US" sz="1600" dirty="0"/>
              <a:t> "Peak Level </a:t>
            </a:r>
            <a:r>
              <a:rPr lang="en-US" sz="1600" dirty="0" err="1"/>
              <a:t>Immunty</a:t>
            </a:r>
            <a:r>
              <a:rPr lang="en-US" sz="1600" dirty="0"/>
              <a:t> State </a:t>
            </a:r>
            <a:r>
              <a:rPr lang="en-US" sz="1600" dirty="0" err="1"/>
              <a:t>People"end</a:t>
            </a:r>
            <a:r>
              <a:rPr lang="en-US" sz="1600" dirty="0"/>
              <a:t> else "Very Low Immunity State </a:t>
            </a:r>
            <a:r>
              <a:rPr lang="en-US" sz="1600" dirty="0" err="1"/>
              <a:t>People"end</a:t>
            </a:r>
            <a:r>
              <a:rPr lang="en-US" sz="1600" dirty="0"/>
              <a:t> as </a:t>
            </a:r>
            <a:r>
              <a:rPr lang="en-US" sz="1600" dirty="0" err="1"/>
              <a:t>State_Immunity_Level</a:t>
            </a:r>
            <a:r>
              <a:rPr lang="en-US" sz="1600" dirty="0"/>
              <a:t> from </a:t>
            </a:r>
            <a:r>
              <a:rPr lang="en-US" sz="1600" dirty="0" err="1"/>
              <a:t>Ind_Covid_Det</a:t>
            </a:r>
            <a:r>
              <a:rPr lang="en-US" sz="1600" dirty="0"/>
              <a:t> inner join </a:t>
            </a:r>
            <a:r>
              <a:rPr lang="en-US" sz="1600" dirty="0" err="1"/>
              <a:t>Us_Covid_Det</a:t>
            </a:r>
            <a:r>
              <a:rPr lang="en-US" sz="1600" dirty="0"/>
              <a:t> on </a:t>
            </a:r>
            <a:r>
              <a:rPr lang="en-US" sz="1600" dirty="0" err="1"/>
              <a:t>Ind_Covid_Det.Rank_Population_Ind</a:t>
            </a:r>
            <a:r>
              <a:rPr lang="en-US" sz="1600" dirty="0"/>
              <a:t> = </a:t>
            </a:r>
            <a:r>
              <a:rPr lang="en-US" sz="1600" dirty="0" err="1"/>
              <a:t>Us_Covid_Det.rank_populationorder</a:t>
            </a:r>
            <a:r>
              <a:rPr lang="en-US" sz="1600" dirty="0"/>
              <a:t> by </a:t>
            </a:r>
            <a:r>
              <a:rPr lang="en-US" sz="1600" dirty="0" err="1"/>
              <a:t>rank_population</a:t>
            </a:r>
            <a:r>
              <a:rPr lang="en-US" sz="1600" dirty="0"/>
              <a:t> </a:t>
            </a:r>
            <a:r>
              <a:rPr lang="en-US" sz="1600" dirty="0" err="1"/>
              <a:t>asc</a:t>
            </a:r>
            <a:r>
              <a:rPr lang="en-US" sz="1600" dirty="0"/>
              <a:t>;</a:t>
            </a:r>
          </a:p>
        </p:txBody>
      </p:sp>
    </p:spTree>
    <p:extLst>
      <p:ext uri="{BB962C8B-B14F-4D97-AF65-F5344CB8AC3E}">
        <p14:creationId xmlns:p14="http://schemas.microsoft.com/office/powerpoint/2010/main" val="319597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921A-B145-AFB5-B705-48341E3E94FB}"/>
              </a:ext>
            </a:extLst>
          </p:cNvPr>
          <p:cNvSpPr>
            <a:spLocks noGrp="1"/>
          </p:cNvSpPr>
          <p:nvPr>
            <p:ph type="title"/>
          </p:nvPr>
        </p:nvSpPr>
        <p:spPr>
          <a:xfrm>
            <a:off x="685801" y="609600"/>
            <a:ext cx="10131425" cy="116541"/>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FA75102F-B00A-78C3-D918-0871DBDD86E7}"/>
              </a:ext>
            </a:extLst>
          </p:cNvPr>
          <p:cNvSpPr>
            <a:spLocks noGrp="1"/>
          </p:cNvSpPr>
          <p:nvPr>
            <p:ph idx="1"/>
          </p:nvPr>
        </p:nvSpPr>
        <p:spPr>
          <a:xfrm>
            <a:off x="685801" y="349624"/>
            <a:ext cx="11210364" cy="6275293"/>
          </a:xfrm>
        </p:spPr>
        <p:txBody>
          <a:bodyPr>
            <a:normAutofit fontScale="92500" lnSpcReduction="20000"/>
          </a:bodyPr>
          <a:lstStyle/>
          <a:p>
            <a:pPr marL="0" indent="0">
              <a:buNone/>
            </a:pPr>
            <a:r>
              <a:rPr lang="en-US" sz="1800" dirty="0"/>
              <a:t>End</a:t>
            </a:r>
          </a:p>
          <a:p>
            <a:pPr marL="0" indent="0">
              <a:buNone/>
            </a:pPr>
            <a:r>
              <a:rPr lang="en-US" sz="1800" dirty="0"/>
              <a:t> as </a:t>
            </a:r>
            <a:r>
              <a:rPr lang="en-US" sz="1800" dirty="0" err="1"/>
              <a:t>Covid_Positive_Grade</a:t>
            </a:r>
            <a:r>
              <a:rPr lang="en-US" sz="1800" dirty="0"/>
              <a:t>,(</a:t>
            </a:r>
            <a:r>
              <a:rPr lang="en-US" sz="1800" dirty="0" err="1"/>
              <a:t>Total_Population-Positive_Performance</a:t>
            </a:r>
            <a:r>
              <a:rPr lang="en-US" sz="1800" dirty="0"/>
              <a:t>) as </a:t>
            </a:r>
            <a:r>
              <a:rPr lang="en-US" sz="1800" dirty="0" err="1"/>
              <a:t>Negative_Performance,concat</a:t>
            </a:r>
            <a:r>
              <a:rPr lang="en-US" sz="1800" dirty="0"/>
              <a:t>(round(((</a:t>
            </a:r>
            <a:r>
              <a:rPr lang="en-US" sz="1800" dirty="0" err="1"/>
              <a:t>Total_Population-Positive_Performance</a:t>
            </a:r>
            <a:r>
              <a:rPr lang="en-US" sz="1800" dirty="0"/>
              <a:t>)/</a:t>
            </a:r>
            <a:r>
              <a:rPr lang="en-US" sz="1800" dirty="0" err="1"/>
              <a:t>Total_Population</a:t>
            </a:r>
            <a:r>
              <a:rPr lang="en-US" sz="1800" dirty="0"/>
              <a:t>)*100,2),'%') as </a:t>
            </a:r>
            <a:r>
              <a:rPr lang="en-US" sz="1800" dirty="0" err="1"/>
              <a:t>Negative_People_Ratio,case</a:t>
            </a:r>
            <a:r>
              <a:rPr lang="en-US" sz="1800" dirty="0"/>
              <a:t> when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)*100,2),'%')&gt;=20</a:t>
            </a:r>
          </a:p>
          <a:p>
            <a:pPr marL="0" indent="0">
              <a:buNone/>
            </a:pPr>
            <a:r>
              <a:rPr lang="en-US" sz="1800" dirty="0"/>
              <a:t>then </a:t>
            </a:r>
          </a:p>
          <a:p>
            <a:pPr marL="0" indent="0">
              <a:buNone/>
            </a:pPr>
            <a:r>
              <a:rPr lang="en-US" sz="1800" dirty="0"/>
              <a:t>Case</a:t>
            </a:r>
          </a:p>
          <a:p>
            <a:pPr marL="0" indent="0">
              <a:buNone/>
            </a:pPr>
            <a:r>
              <a:rPr lang="en-US" sz="1800" dirty="0"/>
              <a:t>when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)*100,2),'%')&gt;=20 and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)*100,2),'%')&lt;=50 </a:t>
            </a:r>
          </a:p>
          <a:p>
            <a:pPr marL="0" indent="0">
              <a:buNone/>
            </a:pPr>
            <a:r>
              <a:rPr lang="en-US" sz="1800" dirty="0"/>
              <a:t>then "Low Level Immunity State People“</a:t>
            </a:r>
          </a:p>
          <a:p>
            <a:pPr marL="0" indent="0">
              <a:buNone/>
            </a:pPr>
            <a:r>
              <a:rPr lang="en-US" sz="1800" dirty="0"/>
              <a:t>when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)*100,2),'%')&gt;=50 and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)*100,2),'%')&lt;=60</a:t>
            </a:r>
          </a:p>
          <a:p>
            <a:pPr marL="0" indent="0">
              <a:buNone/>
            </a:pPr>
            <a:r>
              <a:rPr lang="en-US" sz="1800" dirty="0"/>
              <a:t> then "Average Level Immunity State People“</a:t>
            </a:r>
          </a:p>
          <a:p>
            <a:pPr marL="0" indent="0">
              <a:buNone/>
            </a:pPr>
            <a:r>
              <a:rPr lang="en-US" sz="1800" dirty="0"/>
              <a:t>when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)*100,2),'%')&gt;=60 and      </a:t>
            </a:r>
            <a:r>
              <a:rPr lang="en-US" sz="1800" dirty="0" err="1"/>
              <a:t>concat</a:t>
            </a:r>
            <a:r>
              <a:rPr lang="en-US" sz="1800" dirty="0"/>
              <a:t>(round(((</a:t>
            </a:r>
            <a:r>
              <a:rPr lang="en-US" sz="1800" dirty="0" err="1"/>
              <a:t>Total_Population-Positive_Performance</a:t>
            </a:r>
            <a:r>
              <a:rPr lang="en-US" sz="1800" dirty="0"/>
              <a:t>)/</a:t>
            </a:r>
            <a:r>
              <a:rPr lang="en-US" sz="1800" dirty="0" err="1"/>
              <a:t>Total_Population</a:t>
            </a:r>
            <a:r>
              <a:rPr lang="en-US" sz="1800" dirty="0"/>
              <a:t>)*100,2),'%')&lt;=80</a:t>
            </a:r>
          </a:p>
          <a:p>
            <a:pPr marL="0" indent="0">
              <a:buNone/>
            </a:pPr>
            <a:r>
              <a:rPr lang="en-US" sz="1800" dirty="0"/>
              <a:t> then "High Level Immunity State People“</a:t>
            </a:r>
          </a:p>
          <a:p>
            <a:pPr marL="0" indent="0">
              <a:buNone/>
            </a:pPr>
            <a:r>
              <a:rPr lang="en-US" sz="1800" dirty="0"/>
              <a:t>else "Peak Level </a:t>
            </a:r>
            <a:r>
              <a:rPr lang="en-US" sz="1800" dirty="0" err="1"/>
              <a:t>Immunty</a:t>
            </a:r>
            <a:r>
              <a:rPr lang="en-US" sz="1800" dirty="0"/>
              <a:t> State People“</a:t>
            </a:r>
          </a:p>
          <a:p>
            <a:pPr marL="0" indent="0">
              <a:buNone/>
            </a:pPr>
            <a:r>
              <a:rPr lang="en-US" sz="1800" dirty="0"/>
              <a:t>end </a:t>
            </a:r>
          </a:p>
          <a:p>
            <a:pPr marL="0" indent="0">
              <a:buNone/>
            </a:pPr>
            <a:r>
              <a:rPr lang="en-US" sz="1800" dirty="0"/>
              <a:t>else "Very Low Immunity State People“</a:t>
            </a:r>
          </a:p>
          <a:p>
            <a:pPr marL="0" indent="0">
              <a:buNone/>
            </a:pPr>
            <a:r>
              <a:rPr lang="en-US" sz="1800" dirty="0"/>
              <a:t>end</a:t>
            </a:r>
            <a:endParaRPr lang="en-US" dirty="0"/>
          </a:p>
        </p:txBody>
      </p:sp>
    </p:spTree>
    <p:extLst>
      <p:ext uri="{BB962C8B-B14F-4D97-AF65-F5344CB8AC3E}">
        <p14:creationId xmlns:p14="http://schemas.microsoft.com/office/powerpoint/2010/main" val="368161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83-DF7B-1364-0BDA-EEF12F479B58}"/>
              </a:ext>
            </a:extLst>
          </p:cNvPr>
          <p:cNvSpPr>
            <a:spLocks noGrp="1"/>
          </p:cNvSpPr>
          <p:nvPr>
            <p:ph type="title"/>
          </p:nvPr>
        </p:nvSpPr>
        <p:spPr>
          <a:xfrm>
            <a:off x="685801" y="609600"/>
            <a:ext cx="10131425" cy="45719"/>
          </a:xfrm>
        </p:spPr>
        <p:txBody>
          <a:bodyPr>
            <a:normAutofit fontScale="90000"/>
          </a:bodyPr>
          <a:lstStyle/>
          <a:p>
            <a:r>
              <a:rPr lang="en-US" sz="800" dirty="0"/>
              <a:t>.</a:t>
            </a:r>
          </a:p>
        </p:txBody>
      </p:sp>
      <p:sp>
        <p:nvSpPr>
          <p:cNvPr id="3" name="Content Placeholder 2">
            <a:extLst>
              <a:ext uri="{FF2B5EF4-FFF2-40B4-BE49-F238E27FC236}">
                <a16:creationId xmlns:a16="http://schemas.microsoft.com/office/drawing/2014/main" id="{67667662-5D8B-6614-2495-DF6A80A1F789}"/>
              </a:ext>
            </a:extLst>
          </p:cNvPr>
          <p:cNvSpPr>
            <a:spLocks noGrp="1"/>
          </p:cNvSpPr>
          <p:nvPr>
            <p:ph idx="1"/>
          </p:nvPr>
        </p:nvSpPr>
        <p:spPr>
          <a:xfrm>
            <a:off x="685801" y="528919"/>
            <a:ext cx="11004175" cy="1039905"/>
          </a:xfrm>
        </p:spPr>
        <p:txBody>
          <a:bodyPr/>
          <a:lstStyle/>
          <a:p>
            <a:pPr marL="0" indent="0">
              <a:buNone/>
            </a:pPr>
            <a:r>
              <a:rPr lang="en-US" sz="1800" dirty="0"/>
              <a:t>as </a:t>
            </a:r>
            <a:r>
              <a:rPr lang="en-US" sz="1800" dirty="0" err="1"/>
              <a:t>State_Immunity_Level</a:t>
            </a:r>
            <a:r>
              <a:rPr lang="en-US" sz="1800" dirty="0"/>
              <a:t> from </a:t>
            </a:r>
            <a:r>
              <a:rPr lang="en-US" sz="1800" dirty="0" err="1"/>
              <a:t>Ind_Covid_Det</a:t>
            </a:r>
            <a:r>
              <a:rPr lang="en-US" sz="1800" dirty="0"/>
              <a:t> inner join </a:t>
            </a:r>
            <a:r>
              <a:rPr lang="en-US" sz="1800" dirty="0" err="1"/>
              <a:t>Us_Covid_Det</a:t>
            </a:r>
            <a:r>
              <a:rPr lang="en-US" sz="1800" dirty="0"/>
              <a:t> on </a:t>
            </a:r>
            <a:r>
              <a:rPr lang="en-US" sz="1800" dirty="0" err="1"/>
              <a:t>Ind_Covid_Det.Rank_Population_Ind</a:t>
            </a:r>
            <a:r>
              <a:rPr lang="en-US" sz="1800" dirty="0"/>
              <a:t> = </a:t>
            </a:r>
            <a:r>
              <a:rPr lang="en-US" sz="1800" dirty="0" err="1"/>
              <a:t>Us_Covid_Det.rank_populationorder</a:t>
            </a:r>
            <a:r>
              <a:rPr lang="en-US" sz="1800" dirty="0"/>
              <a:t> by </a:t>
            </a:r>
            <a:r>
              <a:rPr lang="en-US" sz="1800" dirty="0" err="1"/>
              <a:t>rank_population</a:t>
            </a:r>
            <a:r>
              <a:rPr lang="en-US" sz="1800" dirty="0"/>
              <a:t> </a:t>
            </a:r>
            <a:r>
              <a:rPr lang="en-US" sz="1800" dirty="0" err="1"/>
              <a:t>asc</a:t>
            </a:r>
            <a:r>
              <a:rPr lang="en-US" sz="1800" dirty="0"/>
              <a:t>;</a:t>
            </a:r>
          </a:p>
          <a:p>
            <a:endParaRPr lang="en-US" dirty="0"/>
          </a:p>
        </p:txBody>
      </p:sp>
      <p:pic>
        <p:nvPicPr>
          <p:cNvPr id="5" name="Picture 4">
            <a:extLst>
              <a:ext uri="{FF2B5EF4-FFF2-40B4-BE49-F238E27FC236}">
                <a16:creationId xmlns:a16="http://schemas.microsoft.com/office/drawing/2014/main" id="{48B0D2D3-7A57-F32D-184A-66D439F75015}"/>
              </a:ext>
            </a:extLst>
          </p:cNvPr>
          <p:cNvPicPr>
            <a:picLocks noChangeAspect="1"/>
          </p:cNvPicPr>
          <p:nvPr/>
        </p:nvPicPr>
        <p:blipFill>
          <a:blip r:embed="rId2"/>
          <a:stretch>
            <a:fillRect/>
          </a:stretch>
        </p:blipFill>
        <p:spPr>
          <a:xfrm>
            <a:off x="466165" y="2070386"/>
            <a:ext cx="11223812" cy="3810461"/>
          </a:xfrm>
          <a:prstGeom prst="rect">
            <a:avLst/>
          </a:prstGeom>
        </p:spPr>
      </p:pic>
    </p:spTree>
    <p:extLst>
      <p:ext uri="{BB962C8B-B14F-4D97-AF65-F5344CB8AC3E}">
        <p14:creationId xmlns:p14="http://schemas.microsoft.com/office/powerpoint/2010/main" val="200626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1A31-EE39-5970-C5D6-ECB26A637610}"/>
              </a:ext>
            </a:extLst>
          </p:cNvPr>
          <p:cNvSpPr>
            <a:spLocks noGrp="1"/>
          </p:cNvSpPr>
          <p:nvPr>
            <p:ph type="title"/>
          </p:nvPr>
        </p:nvSpPr>
        <p:spPr>
          <a:xfrm>
            <a:off x="685801" y="609600"/>
            <a:ext cx="10131425" cy="242047"/>
          </a:xfrm>
        </p:spPr>
        <p:txBody>
          <a:bodyPr>
            <a:normAutofit/>
          </a:bodyPr>
          <a:lstStyle/>
          <a:p>
            <a:r>
              <a:rPr lang="en-US" sz="800" dirty="0"/>
              <a:t>.</a:t>
            </a:r>
          </a:p>
        </p:txBody>
      </p:sp>
      <p:pic>
        <p:nvPicPr>
          <p:cNvPr id="5" name="Content Placeholder 4">
            <a:extLst>
              <a:ext uri="{FF2B5EF4-FFF2-40B4-BE49-F238E27FC236}">
                <a16:creationId xmlns:a16="http://schemas.microsoft.com/office/drawing/2014/main" id="{EC75A9C3-67C9-6FBE-628C-9215E971FE9F}"/>
              </a:ext>
            </a:extLst>
          </p:cNvPr>
          <p:cNvPicPr>
            <a:picLocks noGrp="1" noChangeAspect="1"/>
          </p:cNvPicPr>
          <p:nvPr>
            <p:ph idx="1"/>
          </p:nvPr>
        </p:nvPicPr>
        <p:blipFill>
          <a:blip r:embed="rId2"/>
          <a:stretch>
            <a:fillRect/>
          </a:stretch>
        </p:blipFill>
        <p:spPr>
          <a:xfrm>
            <a:off x="685801" y="699247"/>
            <a:ext cx="11040034" cy="4437529"/>
          </a:xfrm>
        </p:spPr>
      </p:pic>
    </p:spTree>
    <p:extLst>
      <p:ext uri="{BB962C8B-B14F-4D97-AF65-F5344CB8AC3E}">
        <p14:creationId xmlns:p14="http://schemas.microsoft.com/office/powerpoint/2010/main" val="277434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4E10-59D7-FACD-294A-A4B76BB8E9F0}"/>
              </a:ext>
            </a:extLst>
          </p:cNvPr>
          <p:cNvSpPr>
            <a:spLocks noGrp="1"/>
          </p:cNvSpPr>
          <p:nvPr>
            <p:ph type="title"/>
          </p:nvPr>
        </p:nvSpPr>
        <p:spPr>
          <a:xfrm>
            <a:off x="685801" y="609601"/>
            <a:ext cx="10131425" cy="125506"/>
          </a:xfrm>
        </p:spPr>
        <p:txBody>
          <a:bodyPr>
            <a:normAutofit fontScale="90000"/>
          </a:bodyPr>
          <a:lstStyle/>
          <a:p>
            <a:r>
              <a:rPr lang="en-US" sz="800" dirty="0"/>
              <a:t>.</a:t>
            </a:r>
          </a:p>
        </p:txBody>
      </p:sp>
      <p:pic>
        <p:nvPicPr>
          <p:cNvPr id="5" name="Content Placeholder 4">
            <a:extLst>
              <a:ext uri="{FF2B5EF4-FFF2-40B4-BE49-F238E27FC236}">
                <a16:creationId xmlns:a16="http://schemas.microsoft.com/office/drawing/2014/main" id="{AF8F6524-36FC-7E55-436B-AE1CDF928B3B}"/>
              </a:ext>
            </a:extLst>
          </p:cNvPr>
          <p:cNvPicPr>
            <a:picLocks noGrp="1" noChangeAspect="1"/>
          </p:cNvPicPr>
          <p:nvPr>
            <p:ph idx="1"/>
          </p:nvPr>
        </p:nvPicPr>
        <p:blipFill>
          <a:blip r:embed="rId2"/>
          <a:stretch>
            <a:fillRect/>
          </a:stretch>
        </p:blipFill>
        <p:spPr>
          <a:xfrm>
            <a:off x="510989" y="914400"/>
            <a:ext cx="11170022" cy="4652682"/>
          </a:xfrm>
        </p:spPr>
      </p:pic>
    </p:spTree>
    <p:extLst>
      <p:ext uri="{BB962C8B-B14F-4D97-AF65-F5344CB8AC3E}">
        <p14:creationId xmlns:p14="http://schemas.microsoft.com/office/powerpoint/2010/main" val="271025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C7CF-09F1-2EAE-5C51-8CE9266ACCC8}"/>
              </a:ext>
            </a:extLst>
          </p:cNvPr>
          <p:cNvSpPr>
            <a:spLocks noGrp="1"/>
          </p:cNvSpPr>
          <p:nvPr>
            <p:ph type="title"/>
          </p:nvPr>
        </p:nvSpPr>
        <p:spPr>
          <a:xfrm>
            <a:off x="685801" y="609601"/>
            <a:ext cx="10131425" cy="197224"/>
          </a:xfrm>
        </p:spPr>
        <p:txBody>
          <a:bodyPr>
            <a:normAutofit fontScale="90000"/>
          </a:bodyPr>
          <a:lstStyle/>
          <a:p>
            <a:r>
              <a:rPr lang="en-US" sz="800" dirty="0"/>
              <a:t>.</a:t>
            </a:r>
          </a:p>
        </p:txBody>
      </p:sp>
      <p:pic>
        <p:nvPicPr>
          <p:cNvPr id="5" name="Content Placeholder 4">
            <a:extLst>
              <a:ext uri="{FF2B5EF4-FFF2-40B4-BE49-F238E27FC236}">
                <a16:creationId xmlns:a16="http://schemas.microsoft.com/office/drawing/2014/main" id="{F4DC31E8-14E2-5A3C-5EFB-F0DC2BE3FDF6}"/>
              </a:ext>
            </a:extLst>
          </p:cNvPr>
          <p:cNvPicPr>
            <a:picLocks noGrp="1" noChangeAspect="1"/>
          </p:cNvPicPr>
          <p:nvPr>
            <p:ph idx="1"/>
          </p:nvPr>
        </p:nvPicPr>
        <p:blipFill>
          <a:blip r:embed="rId2"/>
          <a:stretch>
            <a:fillRect/>
          </a:stretch>
        </p:blipFill>
        <p:spPr>
          <a:xfrm>
            <a:off x="1905000" y="806825"/>
            <a:ext cx="8381999" cy="3832542"/>
          </a:xfrm>
        </p:spPr>
      </p:pic>
    </p:spTree>
    <p:extLst>
      <p:ext uri="{BB962C8B-B14F-4D97-AF65-F5344CB8AC3E}">
        <p14:creationId xmlns:p14="http://schemas.microsoft.com/office/powerpoint/2010/main" val="373755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0882-B862-4897-5C34-98B53D5A0086}"/>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21526C81-CC42-FAEA-D119-A7A05284D5F6}"/>
              </a:ext>
            </a:extLst>
          </p:cNvPr>
          <p:cNvSpPr>
            <a:spLocks noGrp="1"/>
          </p:cNvSpPr>
          <p:nvPr>
            <p:ph idx="1"/>
          </p:nvPr>
        </p:nvSpPr>
        <p:spPr>
          <a:xfrm>
            <a:off x="685801" y="2142067"/>
            <a:ext cx="11040034" cy="4366309"/>
          </a:xfrm>
        </p:spPr>
        <p:txBody>
          <a:bodyPr>
            <a:normAutofit/>
          </a:bodyPr>
          <a:lstStyle/>
          <a:p>
            <a:pPr marL="0" indent="0">
              <a:buNone/>
            </a:pPr>
            <a:r>
              <a:rPr lang="en-US" dirty="0"/>
              <a:t>                                  </a:t>
            </a:r>
            <a:r>
              <a:rPr lang="en-US" sz="2000" dirty="0"/>
              <a:t>THIS PROJECT CONTAINS INFORMATION ABOUT THE US COVID AND THE INDIA COVID ESTABLISHED THROUGH MYSQL WORKBENCH.</a:t>
            </a:r>
          </a:p>
          <a:p>
            <a:pPr marL="0" indent="0">
              <a:buNone/>
            </a:pPr>
            <a:r>
              <a:rPr lang="en-US" sz="2000" dirty="0"/>
              <a:t>				Structured Query Language, or SQL. A database's contents can be stored, modified, and retrieved using SQL, a standard language. The preferred language for interacting with relational databases is SQL. Database records can be added, searched for, updated, and deleted using SQL. </a:t>
            </a:r>
          </a:p>
          <a:p>
            <a:pPr marL="0" indent="0">
              <a:buNone/>
            </a:pPr>
            <a:r>
              <a:rPr lang="en-US" sz="2000" dirty="0"/>
              <a:t>				Relational Database Management System is referred to as RDBMS.A program called RDBMS is used to keep a relational database up to date. All contemporary database systems, including MySQL, Microsoft SQL Server, Oracle, and Microsoft Access, are built on RDBMS. RDBMS accesses the data in the database using SQL queries.  A popular relational database management system (RDBMS) is </a:t>
            </a:r>
            <a:r>
              <a:rPr lang="en-US" sz="2000" dirty="0" err="1"/>
              <a:t>MySQL.MySQL</a:t>
            </a:r>
            <a:r>
              <a:rPr lang="en-US" sz="2000" dirty="0"/>
              <a:t> is open-source and free. Both small and large applications can benefit from MySQL</a:t>
            </a:r>
            <a:r>
              <a:rPr lang="en-US" dirty="0"/>
              <a:t>.</a:t>
            </a:r>
          </a:p>
        </p:txBody>
      </p:sp>
    </p:spTree>
    <p:extLst>
      <p:ext uri="{BB962C8B-B14F-4D97-AF65-F5344CB8AC3E}">
        <p14:creationId xmlns:p14="http://schemas.microsoft.com/office/powerpoint/2010/main" val="3209327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53A2-9330-A631-F705-EEEEE3764761}"/>
              </a:ext>
            </a:extLst>
          </p:cNvPr>
          <p:cNvSpPr>
            <a:spLocks noGrp="1"/>
          </p:cNvSpPr>
          <p:nvPr>
            <p:ph type="title"/>
          </p:nvPr>
        </p:nvSpPr>
        <p:spPr/>
        <p:txBody>
          <a:bodyPr>
            <a:normAutofit/>
          </a:bodyPr>
          <a:lstStyle/>
          <a:p>
            <a:r>
              <a:rPr lang="en-US" sz="800" dirty="0"/>
              <a:t>.</a:t>
            </a:r>
          </a:p>
        </p:txBody>
      </p:sp>
      <p:sp>
        <p:nvSpPr>
          <p:cNvPr id="3" name="Content Placeholder 2">
            <a:extLst>
              <a:ext uri="{FF2B5EF4-FFF2-40B4-BE49-F238E27FC236}">
                <a16:creationId xmlns:a16="http://schemas.microsoft.com/office/drawing/2014/main" id="{9591C995-3975-F87F-7AB6-05627FB87D75}"/>
              </a:ext>
            </a:extLst>
          </p:cNvPr>
          <p:cNvSpPr>
            <a:spLocks noGrp="1"/>
          </p:cNvSpPr>
          <p:nvPr>
            <p:ph idx="1"/>
          </p:nvPr>
        </p:nvSpPr>
        <p:spPr>
          <a:xfrm>
            <a:off x="685801" y="609600"/>
            <a:ext cx="10896599" cy="5709919"/>
          </a:xfrm>
        </p:spPr>
        <p:txBody>
          <a:bodyPr>
            <a:normAutofit/>
          </a:bodyPr>
          <a:lstStyle/>
          <a:p>
            <a:pPr marL="0" indent="0" algn="ctr">
              <a:buNone/>
            </a:pPr>
            <a:r>
              <a:rPr lang="en-US" sz="4400" dirty="0"/>
              <a:t>THANK YOU</a:t>
            </a:r>
          </a:p>
        </p:txBody>
      </p:sp>
    </p:spTree>
    <p:extLst>
      <p:ext uri="{BB962C8B-B14F-4D97-AF65-F5344CB8AC3E}">
        <p14:creationId xmlns:p14="http://schemas.microsoft.com/office/powerpoint/2010/main" val="358153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2852" y="848139"/>
            <a:ext cx="10618889" cy="769441"/>
          </a:xfrm>
          <a:prstGeom prst="rect">
            <a:avLst/>
          </a:prstGeom>
          <a:noFill/>
        </p:spPr>
        <p:txBody>
          <a:bodyPr wrap="square" rtlCol="0">
            <a:spAutoFit/>
          </a:bodyPr>
          <a:lstStyle/>
          <a:p>
            <a:pPr algn="ctr"/>
            <a:r>
              <a:rPr lang="en-US" sz="4400" dirty="0"/>
              <a:t>DATABASE USED</a:t>
            </a:r>
          </a:p>
        </p:txBody>
      </p:sp>
      <p:graphicFrame>
        <p:nvGraphicFramePr>
          <p:cNvPr id="4" name="Diagram 3"/>
          <p:cNvGraphicFramePr/>
          <p:nvPr>
            <p:extLst>
              <p:ext uri="{D42A27DB-BD31-4B8C-83A1-F6EECF244321}">
                <p14:modId xmlns:p14="http://schemas.microsoft.com/office/powerpoint/2010/main" val="1143070989"/>
              </p:ext>
            </p:extLst>
          </p:nvPr>
        </p:nvGraphicFramePr>
        <p:xfrm>
          <a:off x="2199860" y="1895061"/>
          <a:ext cx="6281531" cy="4187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69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C375-A7D6-EB2F-5A11-C09731C5EE62}"/>
              </a:ext>
            </a:extLst>
          </p:cNvPr>
          <p:cNvSpPr>
            <a:spLocks noGrp="1"/>
          </p:cNvSpPr>
          <p:nvPr>
            <p:ph type="title"/>
          </p:nvPr>
        </p:nvSpPr>
        <p:spPr>
          <a:xfrm>
            <a:off x="685801" y="268941"/>
            <a:ext cx="10131425" cy="1210235"/>
          </a:xfrm>
        </p:spPr>
        <p:txBody>
          <a:bodyPr/>
          <a:lstStyle/>
          <a:p>
            <a:pPr algn="ctr"/>
            <a:r>
              <a:rPr lang="en-US" b="1" dirty="0"/>
              <a:t>Datatype used</a:t>
            </a:r>
          </a:p>
        </p:txBody>
      </p:sp>
      <p:sp>
        <p:nvSpPr>
          <p:cNvPr id="3" name="Content Placeholder 2">
            <a:extLst>
              <a:ext uri="{FF2B5EF4-FFF2-40B4-BE49-F238E27FC236}">
                <a16:creationId xmlns:a16="http://schemas.microsoft.com/office/drawing/2014/main" id="{7DDDCA32-A6FA-BBC4-FCE4-63891BEE4EC6}"/>
              </a:ext>
            </a:extLst>
          </p:cNvPr>
          <p:cNvSpPr>
            <a:spLocks noGrp="1"/>
          </p:cNvSpPr>
          <p:nvPr>
            <p:ph idx="1"/>
          </p:nvPr>
        </p:nvSpPr>
        <p:spPr>
          <a:xfrm>
            <a:off x="685801" y="1559860"/>
            <a:ext cx="10824881" cy="4473388"/>
          </a:xfrm>
        </p:spPr>
        <p:txBody>
          <a:bodyPr>
            <a:noAutofit/>
          </a:bodyPr>
          <a:lstStyle/>
          <a:p>
            <a:r>
              <a:rPr lang="en-US" sz="2400" b="1" dirty="0"/>
              <a:t>INTERGER</a:t>
            </a:r>
          </a:p>
          <a:p>
            <a:pPr marL="0" indent="0">
              <a:buNone/>
            </a:pPr>
            <a:r>
              <a:rPr lang="en-US" sz="2400" b="0" i="0" dirty="0">
                <a:effectLst/>
              </a:rPr>
              <a:t>               A medium integer. Signed range is from -2147483648 to 2147483647. Unsigned range is from 0 	to 4294967295. The </a:t>
            </a:r>
            <a:r>
              <a:rPr lang="en-US" sz="2400" b="0" i="1" dirty="0">
                <a:effectLst/>
              </a:rPr>
              <a:t>size</a:t>
            </a:r>
            <a:r>
              <a:rPr lang="en-US" sz="2400" b="0" i="0" dirty="0">
                <a:effectLst/>
              </a:rPr>
              <a:t> parameter specifies the maximum display width (which is 255)</a:t>
            </a:r>
          </a:p>
          <a:p>
            <a:pPr marL="0" indent="0">
              <a:buNone/>
            </a:pPr>
            <a:endParaRPr lang="en-US" sz="2400" dirty="0"/>
          </a:p>
          <a:p>
            <a:r>
              <a:rPr lang="en-US" sz="2400" b="1" dirty="0"/>
              <a:t>VARCHAR</a:t>
            </a:r>
          </a:p>
          <a:p>
            <a:pPr marL="0" indent="0">
              <a:buNone/>
            </a:pPr>
            <a:r>
              <a:rPr lang="en-US" sz="2400" dirty="0"/>
              <a:t>	  </a:t>
            </a:r>
            <a:r>
              <a:rPr lang="en-US" sz="2400" b="0" i="0" dirty="0">
                <a:effectLst/>
              </a:rPr>
              <a:t>A VARIABLE length string (can contain letters, numbers, and special characters). 	The </a:t>
            </a:r>
            <a:r>
              <a:rPr lang="en-US" sz="2400" b="0" i="1" dirty="0">
                <a:effectLst/>
              </a:rPr>
              <a:t>size</a:t>
            </a:r>
            <a:r>
              <a:rPr lang="en-US" sz="2400" b="0" i="0" dirty="0">
                <a:effectLst/>
              </a:rPr>
              <a:t> parameter specifies the maximum string length in characters - can be from 0 to 65535</a:t>
            </a:r>
          </a:p>
          <a:p>
            <a:endParaRPr lang="en-US" sz="2000" dirty="0"/>
          </a:p>
        </p:txBody>
      </p:sp>
    </p:spTree>
    <p:extLst>
      <p:ext uri="{BB962C8B-B14F-4D97-AF65-F5344CB8AC3E}">
        <p14:creationId xmlns:p14="http://schemas.microsoft.com/office/powerpoint/2010/main" val="212899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3869-C0EA-7B41-03C8-930B5D59C4F0}"/>
              </a:ext>
            </a:extLst>
          </p:cNvPr>
          <p:cNvSpPr>
            <a:spLocks noGrp="1"/>
          </p:cNvSpPr>
          <p:nvPr>
            <p:ph type="title"/>
          </p:nvPr>
        </p:nvSpPr>
        <p:spPr/>
        <p:txBody>
          <a:bodyPr/>
          <a:lstStyle/>
          <a:p>
            <a:pPr algn="ctr"/>
            <a:r>
              <a:rPr lang="en-US" b="1" dirty="0" err="1"/>
              <a:t>Sql</a:t>
            </a:r>
            <a:r>
              <a:rPr lang="en-US" b="1" dirty="0"/>
              <a:t> constraints</a:t>
            </a:r>
          </a:p>
        </p:txBody>
      </p:sp>
      <p:sp>
        <p:nvSpPr>
          <p:cNvPr id="3" name="Content Placeholder 2">
            <a:extLst>
              <a:ext uri="{FF2B5EF4-FFF2-40B4-BE49-F238E27FC236}">
                <a16:creationId xmlns:a16="http://schemas.microsoft.com/office/drawing/2014/main" id="{17CD20F3-23BC-01E6-3D85-04BA3876F27A}"/>
              </a:ext>
            </a:extLst>
          </p:cNvPr>
          <p:cNvSpPr>
            <a:spLocks noGrp="1"/>
          </p:cNvSpPr>
          <p:nvPr>
            <p:ph idx="1"/>
          </p:nvPr>
        </p:nvSpPr>
        <p:spPr>
          <a:xfrm>
            <a:off x="685801" y="2142067"/>
            <a:ext cx="10735234" cy="4169085"/>
          </a:xfrm>
        </p:spPr>
        <p:txBody>
          <a:bodyPr>
            <a:normAutofit/>
          </a:bodyPr>
          <a:lstStyle/>
          <a:p>
            <a:r>
              <a:rPr lang="en-US" sz="2400" b="1" dirty="0"/>
              <a:t>PRIMARY KEY</a:t>
            </a:r>
          </a:p>
          <a:p>
            <a:pPr marL="0" indent="0">
              <a:buNone/>
            </a:pPr>
            <a:r>
              <a:rPr lang="en-US" dirty="0"/>
              <a:t>	</a:t>
            </a:r>
            <a:r>
              <a:rPr lang="en-US" dirty="0">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The PRIMARY KEY constraint uniquely identifies each record in a table. Primary keys must contain UNIQUE values, and cannot contain NULL values. A table can have only ONE primary key; and in the table, this primary key can consist of single or multiple columns (fields).</a:t>
            </a:r>
          </a:p>
          <a:p>
            <a:pPr marL="0" indent="0">
              <a:buNone/>
            </a:pPr>
            <a:endParaRPr lang="en-US" dirty="0">
              <a:latin typeface="Verdana" panose="020B0604030504040204" pitchFamily="34" charset="0"/>
              <a:ea typeface="Verdana" panose="020B0604030504040204" pitchFamily="34" charset="0"/>
            </a:endParaRPr>
          </a:p>
          <a:p>
            <a:r>
              <a:rPr lang="en-US" sz="2400" b="1" dirty="0">
                <a:ea typeface="Verdana" panose="020B0604030504040204" pitchFamily="34" charset="0"/>
              </a:rPr>
              <a:t>TRIGGER</a:t>
            </a:r>
          </a:p>
          <a:p>
            <a:pPr marL="0" indent="0">
              <a:buNone/>
            </a:pPr>
            <a:r>
              <a:rPr lang="en-US" dirty="0"/>
              <a:t>	</a:t>
            </a:r>
            <a:r>
              <a:rPr lang="en-US" b="0" i="0" dirty="0">
                <a:solidFill>
                  <a:srgbClr val="4D5156"/>
                </a:solidFill>
                <a:effectLst/>
                <a:latin typeface="Google Sans"/>
              </a:rPr>
              <a:t> </a:t>
            </a:r>
            <a:r>
              <a:rPr lang="en-US" b="0" i="0" dirty="0">
                <a:effectLst/>
                <a:latin typeface="Verdana" panose="020B0604030504040204" pitchFamily="34" charset="0"/>
                <a:ea typeface="Verdana" panose="020B0604030504040204" pitchFamily="34" charset="0"/>
              </a:rPr>
              <a:t>An SQL trigger is a database object that is associated with a table and automatically executes a set of SQL statements when a specific event occurs on that table.</a:t>
            </a:r>
            <a:r>
              <a:rPr lang="en-US" b="0" i="0" dirty="0">
                <a:solidFill>
                  <a:srgbClr val="040C28"/>
                </a:solidFill>
                <a:effectLst/>
                <a:latin typeface="Google Sans"/>
              </a:rPr>
              <a:t> </a:t>
            </a:r>
            <a:r>
              <a:rPr lang="en-US" b="0" i="0" dirty="0">
                <a:effectLst/>
                <a:latin typeface="Verdana" panose="020B0604030504040204" pitchFamily="34" charset="0"/>
                <a:ea typeface="Verdana" panose="020B0604030504040204" pitchFamily="34" charset="0"/>
              </a:rPr>
              <a:t>Triggers are specific to the table on which they are defined. They can be created on a single table or view and can access and modify data within that table or other related tables.</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5213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EF5-942D-F601-78E7-A4D77E1C4F78}"/>
              </a:ext>
            </a:extLst>
          </p:cNvPr>
          <p:cNvSpPr>
            <a:spLocks noGrp="1"/>
          </p:cNvSpPr>
          <p:nvPr>
            <p:ph type="title"/>
          </p:nvPr>
        </p:nvSpPr>
        <p:spPr/>
        <p:txBody>
          <a:bodyPr>
            <a:normAutofit/>
          </a:bodyPr>
          <a:lstStyle/>
          <a:p>
            <a:pPr algn="ctr"/>
            <a:r>
              <a:rPr lang="en-US" sz="4400" b="1" dirty="0"/>
              <a:t>Table creation</a:t>
            </a:r>
          </a:p>
        </p:txBody>
      </p:sp>
      <p:sp>
        <p:nvSpPr>
          <p:cNvPr id="3" name="Content Placeholder 2">
            <a:extLst>
              <a:ext uri="{FF2B5EF4-FFF2-40B4-BE49-F238E27FC236}">
                <a16:creationId xmlns:a16="http://schemas.microsoft.com/office/drawing/2014/main" id="{445BD783-EB86-D6D2-47F6-5BAD0BDDC317}"/>
              </a:ext>
            </a:extLst>
          </p:cNvPr>
          <p:cNvSpPr>
            <a:spLocks noGrp="1"/>
          </p:cNvSpPr>
          <p:nvPr>
            <p:ph idx="1"/>
          </p:nvPr>
        </p:nvSpPr>
        <p:spPr>
          <a:xfrm>
            <a:off x="685801" y="2142066"/>
            <a:ext cx="10430434" cy="4330452"/>
          </a:xfrm>
        </p:spPr>
        <p:txBody>
          <a:bodyPr>
            <a:normAutofit fontScale="25000" lnSpcReduction="20000"/>
          </a:bodyPr>
          <a:lstStyle/>
          <a:p>
            <a:endParaRPr lang="en-US" dirty="0"/>
          </a:p>
          <a:p>
            <a:pPr marL="0" indent="0">
              <a:buNone/>
            </a:pPr>
            <a:r>
              <a:rPr lang="en-US" sz="7400" b="1" dirty="0">
                <a:latin typeface="Verdana" panose="020B0604030504040204" pitchFamily="34" charset="0"/>
                <a:ea typeface="Verdana" panose="020B0604030504040204" pitchFamily="34" charset="0"/>
              </a:rPr>
              <a:t>US COVID DETAILS:</a:t>
            </a:r>
          </a:p>
          <a:p>
            <a:pPr marL="0" indent="0">
              <a:buNone/>
            </a:pPr>
            <a:endParaRPr lang="en-US" sz="7400" b="1" dirty="0">
              <a:latin typeface="Verdana" panose="020B0604030504040204" pitchFamily="34" charset="0"/>
              <a:ea typeface="Verdana" panose="020B0604030504040204" pitchFamily="34" charset="0"/>
            </a:endParaRPr>
          </a:p>
          <a:p>
            <a:pPr marL="0" indent="0">
              <a:buNone/>
            </a:pPr>
            <a:r>
              <a:rPr lang="en-US" sz="8000" dirty="0"/>
              <a:t>create table </a:t>
            </a:r>
            <a:r>
              <a:rPr lang="en-US" sz="8000" dirty="0" err="1"/>
              <a:t>US_COVID_Det</a:t>
            </a:r>
            <a:endParaRPr lang="en-US" sz="8000" dirty="0"/>
          </a:p>
          <a:p>
            <a:pPr marL="0" indent="0">
              <a:buNone/>
            </a:pPr>
            <a:r>
              <a:rPr lang="en-US" sz="8000" dirty="0"/>
              <a:t>(</a:t>
            </a:r>
          </a:p>
          <a:p>
            <a:pPr marL="0" indent="0">
              <a:buNone/>
            </a:pPr>
            <a:r>
              <a:rPr lang="en-US" sz="8000" dirty="0" err="1"/>
              <a:t>S_No</a:t>
            </a:r>
            <a:r>
              <a:rPr lang="en-US" sz="8000" dirty="0"/>
              <a:t> </a:t>
            </a:r>
            <a:r>
              <a:rPr lang="en-US" sz="8000" dirty="0" err="1"/>
              <a:t>int,States</a:t>
            </a:r>
            <a:r>
              <a:rPr lang="en-US" sz="8000" dirty="0"/>
              <a:t>_</a:t>
            </a:r>
          </a:p>
          <a:p>
            <a:pPr marL="0" indent="0">
              <a:buNone/>
            </a:pPr>
            <a:r>
              <a:rPr lang="en-US" sz="8000" dirty="0"/>
              <a:t>US varchar(20),</a:t>
            </a:r>
          </a:p>
          <a:p>
            <a:pPr marL="0" indent="0">
              <a:buNone/>
            </a:pPr>
            <a:r>
              <a:rPr lang="en-US" sz="8000" dirty="0" err="1"/>
              <a:t>Positive_Performance</a:t>
            </a:r>
            <a:r>
              <a:rPr lang="en-US" sz="8000" dirty="0"/>
              <a:t> int,</a:t>
            </a:r>
          </a:p>
          <a:p>
            <a:pPr marL="0" indent="0">
              <a:buNone/>
            </a:pPr>
            <a:r>
              <a:rPr lang="en-US" sz="8000" dirty="0" err="1"/>
              <a:t>Death_Performance</a:t>
            </a:r>
            <a:r>
              <a:rPr lang="en-US" sz="8000" dirty="0"/>
              <a:t> int,</a:t>
            </a:r>
          </a:p>
          <a:p>
            <a:pPr marL="0" indent="0">
              <a:buNone/>
            </a:pPr>
            <a:r>
              <a:rPr lang="en-US" sz="8000" dirty="0" err="1"/>
              <a:t>Recovered_Performance</a:t>
            </a:r>
            <a:r>
              <a:rPr lang="en-US" sz="8000" dirty="0"/>
              <a:t> int,</a:t>
            </a:r>
          </a:p>
          <a:p>
            <a:pPr marL="0" indent="0">
              <a:buNone/>
            </a:pPr>
            <a:r>
              <a:rPr lang="en-US" sz="8000" dirty="0" err="1"/>
              <a:t>Total_Population</a:t>
            </a:r>
            <a:r>
              <a:rPr lang="en-US" sz="8000" dirty="0"/>
              <a:t> int,</a:t>
            </a:r>
          </a:p>
          <a:p>
            <a:pPr marL="0" indent="0">
              <a:buNone/>
            </a:pPr>
            <a:r>
              <a:rPr lang="en-US" sz="8000" dirty="0" err="1"/>
              <a:t>Rank_Population</a:t>
            </a:r>
            <a:r>
              <a:rPr lang="en-US" sz="8000" dirty="0"/>
              <a:t> int,</a:t>
            </a:r>
          </a:p>
          <a:p>
            <a:pPr marL="0" indent="0">
              <a:buNone/>
            </a:pPr>
            <a:r>
              <a:rPr lang="en-US" sz="8000" dirty="0"/>
              <a:t>Primary Key (</a:t>
            </a:r>
            <a:r>
              <a:rPr lang="en-US" sz="8000" dirty="0" err="1"/>
              <a:t>S_No</a:t>
            </a:r>
            <a:r>
              <a:rPr lang="en-US" sz="8000" dirty="0"/>
              <a:t>)</a:t>
            </a:r>
          </a:p>
          <a:p>
            <a:pPr marL="0" indent="0">
              <a:buNone/>
            </a:pPr>
            <a:r>
              <a:rPr lang="en-US" sz="8000" dirty="0"/>
              <a:t>);</a:t>
            </a:r>
          </a:p>
          <a:p>
            <a:endParaRPr lang="en-US" dirty="0"/>
          </a:p>
        </p:txBody>
      </p:sp>
    </p:spTree>
    <p:extLst>
      <p:ext uri="{BB962C8B-B14F-4D97-AF65-F5344CB8AC3E}">
        <p14:creationId xmlns:p14="http://schemas.microsoft.com/office/powerpoint/2010/main" val="332833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2AB-86C8-448B-85C2-47120D98D171}"/>
              </a:ext>
            </a:extLst>
          </p:cNvPr>
          <p:cNvSpPr>
            <a:spLocks noGrp="1"/>
          </p:cNvSpPr>
          <p:nvPr>
            <p:ph type="title"/>
          </p:nvPr>
        </p:nvSpPr>
        <p:spPr/>
        <p:txBody>
          <a:bodyPr>
            <a:normAutofit/>
          </a:bodyPr>
          <a:lstStyle/>
          <a:p>
            <a:r>
              <a:rPr lang="en-US" sz="4400" b="1" dirty="0"/>
              <a:t>Us covid details table</a:t>
            </a:r>
          </a:p>
        </p:txBody>
      </p:sp>
      <p:pic>
        <p:nvPicPr>
          <p:cNvPr id="5" name="Content Placeholder 4">
            <a:extLst>
              <a:ext uri="{FF2B5EF4-FFF2-40B4-BE49-F238E27FC236}">
                <a16:creationId xmlns:a16="http://schemas.microsoft.com/office/drawing/2014/main" id="{26BA5DB6-F367-E47A-3B66-D6F56EB219EE}"/>
              </a:ext>
            </a:extLst>
          </p:cNvPr>
          <p:cNvPicPr>
            <a:picLocks noGrp="1" noChangeAspect="1"/>
          </p:cNvPicPr>
          <p:nvPr>
            <p:ph idx="1"/>
          </p:nvPr>
        </p:nvPicPr>
        <p:blipFill>
          <a:blip r:embed="rId2"/>
          <a:stretch>
            <a:fillRect/>
          </a:stretch>
        </p:blipFill>
        <p:spPr>
          <a:xfrm>
            <a:off x="685800" y="2268071"/>
            <a:ext cx="10959353" cy="3845857"/>
          </a:xfrm>
        </p:spPr>
      </p:pic>
    </p:spTree>
    <p:extLst>
      <p:ext uri="{BB962C8B-B14F-4D97-AF65-F5344CB8AC3E}">
        <p14:creationId xmlns:p14="http://schemas.microsoft.com/office/powerpoint/2010/main" val="264334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BB4B-3283-CB46-60CB-B6C1AB69413A}"/>
              </a:ext>
            </a:extLst>
          </p:cNvPr>
          <p:cNvSpPr>
            <a:spLocks noGrp="1"/>
          </p:cNvSpPr>
          <p:nvPr>
            <p:ph type="title"/>
          </p:nvPr>
        </p:nvSpPr>
        <p:spPr/>
        <p:txBody>
          <a:bodyPr/>
          <a:lstStyle/>
          <a:p>
            <a:r>
              <a:rPr lang="en-US" b="1" dirty="0"/>
              <a:t>INDIA COVID DETAILS</a:t>
            </a:r>
          </a:p>
        </p:txBody>
      </p:sp>
      <p:sp>
        <p:nvSpPr>
          <p:cNvPr id="3" name="Content Placeholder 2">
            <a:extLst>
              <a:ext uri="{FF2B5EF4-FFF2-40B4-BE49-F238E27FC236}">
                <a16:creationId xmlns:a16="http://schemas.microsoft.com/office/drawing/2014/main" id="{C42EC1A0-4847-1617-5067-22245651B1BC}"/>
              </a:ext>
            </a:extLst>
          </p:cNvPr>
          <p:cNvSpPr>
            <a:spLocks noGrp="1"/>
          </p:cNvSpPr>
          <p:nvPr>
            <p:ph idx="1"/>
          </p:nvPr>
        </p:nvSpPr>
        <p:spPr>
          <a:xfrm>
            <a:off x="685801" y="2142067"/>
            <a:ext cx="10131425" cy="3989792"/>
          </a:xfrm>
        </p:spPr>
        <p:txBody>
          <a:bodyPr>
            <a:normAutofit/>
          </a:bodyPr>
          <a:lstStyle/>
          <a:p>
            <a:pPr marL="0" indent="0">
              <a:buNone/>
            </a:pPr>
            <a:r>
              <a:rPr lang="en-US" dirty="0"/>
              <a:t>create table </a:t>
            </a:r>
            <a:r>
              <a:rPr lang="en-US" dirty="0" err="1"/>
              <a:t>Ind_Covid_Det</a:t>
            </a:r>
            <a:endParaRPr lang="en-US" dirty="0"/>
          </a:p>
          <a:p>
            <a:pPr marL="0" indent="0">
              <a:buNone/>
            </a:pPr>
            <a:r>
              <a:rPr lang="en-US" dirty="0"/>
              <a:t>(</a:t>
            </a:r>
          </a:p>
          <a:p>
            <a:pPr marL="0" indent="0">
              <a:buNone/>
            </a:pPr>
            <a:r>
              <a:rPr lang="en-US" dirty="0" err="1"/>
              <a:t>S_No</a:t>
            </a:r>
            <a:r>
              <a:rPr lang="en-US" dirty="0"/>
              <a:t> int primary key,</a:t>
            </a:r>
          </a:p>
          <a:p>
            <a:pPr marL="0" indent="0">
              <a:buNone/>
            </a:pPr>
            <a:r>
              <a:rPr lang="en-US" dirty="0" err="1"/>
              <a:t>States_india</a:t>
            </a:r>
            <a:r>
              <a:rPr lang="en-US" dirty="0"/>
              <a:t> varchar(20),</a:t>
            </a:r>
          </a:p>
          <a:p>
            <a:pPr marL="0" indent="0">
              <a:buNone/>
            </a:pPr>
            <a:r>
              <a:rPr lang="en-US" dirty="0" err="1"/>
              <a:t>Positive_Performance_Ind</a:t>
            </a:r>
            <a:r>
              <a:rPr lang="en-US" dirty="0"/>
              <a:t> int,</a:t>
            </a:r>
          </a:p>
          <a:p>
            <a:pPr marL="0" indent="0">
              <a:buNone/>
            </a:pPr>
            <a:r>
              <a:rPr lang="en-US" dirty="0" err="1"/>
              <a:t>Death_Performance_Ind</a:t>
            </a:r>
            <a:r>
              <a:rPr lang="en-US" dirty="0"/>
              <a:t> int,</a:t>
            </a:r>
          </a:p>
          <a:p>
            <a:pPr marL="0" indent="0">
              <a:buNone/>
            </a:pPr>
            <a:r>
              <a:rPr lang="en-US" dirty="0" err="1"/>
              <a:t>Recovered_Performance_Ind</a:t>
            </a:r>
            <a:r>
              <a:rPr lang="en-US" dirty="0"/>
              <a:t> int,</a:t>
            </a:r>
          </a:p>
          <a:p>
            <a:pPr marL="0" indent="0">
              <a:buNone/>
            </a:pPr>
            <a:r>
              <a:rPr lang="en-US" dirty="0" err="1"/>
              <a:t>Total_Population_Ind</a:t>
            </a:r>
            <a:r>
              <a:rPr lang="en-US" dirty="0"/>
              <a:t> int,</a:t>
            </a:r>
          </a:p>
          <a:p>
            <a:pPr marL="0" indent="0">
              <a:buNone/>
            </a:pPr>
            <a:r>
              <a:rPr lang="en-US" dirty="0" err="1"/>
              <a:t>Rank_Population_Ind</a:t>
            </a:r>
            <a:r>
              <a:rPr lang="en-US" dirty="0"/>
              <a:t> int</a:t>
            </a:r>
          </a:p>
          <a:p>
            <a:pPr marL="0" indent="0">
              <a:buNone/>
            </a:pPr>
            <a:r>
              <a:rPr lang="en-US" dirty="0"/>
              <a:t>);</a:t>
            </a:r>
          </a:p>
        </p:txBody>
      </p:sp>
    </p:spTree>
    <p:extLst>
      <p:ext uri="{BB962C8B-B14F-4D97-AF65-F5344CB8AC3E}">
        <p14:creationId xmlns:p14="http://schemas.microsoft.com/office/powerpoint/2010/main" val="102564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7FE3-E224-A561-60E9-A898B47E19C2}"/>
              </a:ext>
            </a:extLst>
          </p:cNvPr>
          <p:cNvSpPr>
            <a:spLocks noGrp="1"/>
          </p:cNvSpPr>
          <p:nvPr>
            <p:ph type="title"/>
          </p:nvPr>
        </p:nvSpPr>
        <p:spPr/>
        <p:txBody>
          <a:bodyPr>
            <a:normAutofit/>
          </a:bodyPr>
          <a:lstStyle/>
          <a:p>
            <a:r>
              <a:rPr lang="en-US" sz="4400" b="1" dirty="0"/>
              <a:t>India covid details table</a:t>
            </a:r>
          </a:p>
        </p:txBody>
      </p:sp>
      <p:pic>
        <p:nvPicPr>
          <p:cNvPr id="5" name="Content Placeholder 4">
            <a:extLst>
              <a:ext uri="{FF2B5EF4-FFF2-40B4-BE49-F238E27FC236}">
                <a16:creationId xmlns:a16="http://schemas.microsoft.com/office/drawing/2014/main" id="{ADBA2D96-B44D-DC47-1F38-2FF938C9A4C0}"/>
              </a:ext>
            </a:extLst>
          </p:cNvPr>
          <p:cNvPicPr>
            <a:picLocks noGrp="1" noChangeAspect="1"/>
          </p:cNvPicPr>
          <p:nvPr>
            <p:ph idx="1"/>
          </p:nvPr>
        </p:nvPicPr>
        <p:blipFill>
          <a:blip r:embed="rId2"/>
          <a:stretch>
            <a:fillRect/>
          </a:stretch>
        </p:blipFill>
        <p:spPr>
          <a:xfrm>
            <a:off x="685800" y="2065867"/>
            <a:ext cx="10887635" cy="4317004"/>
          </a:xfrm>
        </p:spPr>
      </p:pic>
    </p:spTree>
    <p:extLst>
      <p:ext uri="{BB962C8B-B14F-4D97-AF65-F5344CB8AC3E}">
        <p14:creationId xmlns:p14="http://schemas.microsoft.com/office/powerpoint/2010/main" val="2160788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82</TotalTime>
  <Words>2165</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Google Sans</vt:lpstr>
      <vt:lpstr>Verdana</vt:lpstr>
      <vt:lpstr>Celestial</vt:lpstr>
      <vt:lpstr>PORTFOLIO COVID  UNITED STATE &amp;INDIA</vt:lpstr>
      <vt:lpstr>Introduction</vt:lpstr>
      <vt:lpstr>PowerPoint Presentation</vt:lpstr>
      <vt:lpstr>Datatype used</vt:lpstr>
      <vt:lpstr>Sql constraints</vt:lpstr>
      <vt:lpstr>Table creation</vt:lpstr>
      <vt:lpstr>Us covid details table</vt:lpstr>
      <vt:lpstr>INDIA COVID DETAILS</vt:lpstr>
      <vt:lpstr>India covid details table</vt:lpstr>
      <vt:lpstr>join</vt:lpstr>
      <vt:lpstr>Case statement</vt:lpstr>
      <vt:lpstr>Trigger query</vt:lpstr>
      <vt:lpstr>.</vt:lpstr>
      <vt:lpstr>.</vt:lpstr>
      <vt:lpstr>.</vt:lpstr>
      <vt:lpstr>.</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COVID  UNITED STATE &amp;INDIA</dc:title>
  <dc:creator>Thilak Rethinekumar</dc:creator>
  <cp:lastModifiedBy>Thilak Rethinekumar</cp:lastModifiedBy>
  <cp:revision>4</cp:revision>
  <dcterms:created xsi:type="dcterms:W3CDTF">2023-08-18T04:40:16Z</dcterms:created>
  <dcterms:modified xsi:type="dcterms:W3CDTF">2023-08-20T13:08:25Z</dcterms:modified>
</cp:coreProperties>
</file>