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D0EE-23BB-996D-CAA3-C170F5D7B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C8C3-C317-C371-C647-21CF4886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C195-AD4B-FC03-2D8E-C818FBCB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D46D-A7C6-8D20-DF10-64E5E56B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3467-3F7D-0E2E-25CC-36C1798A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870-D03F-D8E5-0CA4-648375B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76B21-8C73-B5F6-9018-F8499901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33CFB-5583-26E7-A641-CCF52A90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2D91-9659-DCAD-EB08-D8C0F899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7B44-D837-8C09-1C26-B3BF9B4D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6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4EC81-D84F-6B7F-6616-3E6932C3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D988B-F206-80F4-E710-AB91ABE3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0D2A-EE6D-F715-1887-238EC2AA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9BB7-721E-A94B-816C-BA077864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1875-FAB3-EA40-A7E5-99EDBAA2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0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B1C-E4ED-6F01-D62B-00F1EB9A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64B5-A8EF-8F95-4703-C8E315F0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C85E-2A38-0EAB-A40E-3DD4BB8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4C31-9942-03EE-8890-B917DF02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B6A4-F812-6A8A-5E91-AAA46E66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9320-A3D6-8586-3D60-84DD2354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42E6-465E-8979-A7BF-421B1095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2569-8BE3-2BBF-E00A-14622E5A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E1FF3-13D3-DE7A-D163-25C52317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A023-B7E7-D3BC-F314-42C40074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AB49-33F1-75BA-D899-6C3A1505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738B-2A64-D3A2-BFE7-2A8A3C8A8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8ED4-4D83-C640-3B9B-DF64E06FB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AEBF1-A47D-8B7A-436A-960A6149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17D13-F806-6926-1F0D-97FA4570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BA53-E595-86E1-7486-123E5C2F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5576-9F89-BC5F-9C1D-6BA815AC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4DF3-1FC8-8F6A-C9A3-D224885FE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F0CB9-50A4-D8B3-0A8E-BDBB1DCD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CE285-038C-2C00-AD81-C16CA278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39BE1-3BB7-BB47-1B59-9AA9EED9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9B499-E236-E38B-9F2B-AFDFFCA3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BD5B4-81E1-FEE1-0F03-9952B60B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7B4F2-377A-D393-A941-CACF93E6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CD24-847B-101B-B3E2-9AEEE12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E7E16-3EFF-5897-0571-7767F4C9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4ACFE-5277-7F55-8B1C-AA9C55ED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CEF9E-03E4-0EAB-3E9C-3C2B8E0C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A0B9F-DE6F-5BFD-FC94-A8FFC6F9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F88F3-0D91-9323-0763-27562F87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26CB2-644C-0DA6-285A-6F72DF03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A881-2281-E4D2-7890-F297BC3D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B4CD-2D20-9D8B-0CD4-20FE0268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202C-7D85-EC87-E9B3-0F7062AA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F226-4342-8E87-5235-FC8D830F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E35F-3B9B-A8DE-6C84-9599B46F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3E653-E831-8EBA-DF6A-B8108747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5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ADE5-D495-E7AC-D87A-15B25281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66DA4-4A66-D817-AD25-309964CB2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61C63-9CB6-E160-5555-385655C2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2397-9EF9-0BBD-3A34-BACF5674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222C3-729C-E938-49A3-90860CF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222CD-588C-58D1-97A9-74C084E1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469CE-E9F2-3014-A57A-91F49FA8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228E-0CF4-EF4E-45A9-D606F7EF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B96D-077A-5A34-DD78-E8B9B3EA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7A2D-5771-42FC-BC49-1B5815FE4386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4F4C-3952-3A75-125E-E139397CA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DB0B-C23F-9394-B8DE-14E9341E4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089D-29C7-413C-8406-0A7EEFB7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9BDD803-758A-701B-FE91-F1D37B01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8" y="113214"/>
            <a:ext cx="3352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212121"/>
                </a:solidFill>
                <a:latin typeface="Arial Unicode MS"/>
              </a:rPr>
              <a:t>Cross Prediction Analysis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A847A1-BD51-F282-BFF7-1BA1C8D0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3324"/>
            <a:ext cx="11531599" cy="227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>
                <a:solidFill>
                  <a:srgbClr val="212121"/>
                </a:solidFill>
                <a:latin typeface="Arial Unicode MS"/>
              </a:rPr>
              <a:t>Characteristics of dataset: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No Null Values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 - 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Numerical: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br>
              <a:rPr lang="en-US" altLang="en-US" sz="1200" dirty="0">
                <a:latin typeface="Arial" panose="020B0604020202020204" pitchFamily="34" charset="0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'id’,   'Age’,   'Driving_License’,    'Region_Code',  'Previously_Insured’,  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'Annual_Premium',  Policy_Sales_Channel’,   'Vintage’,   'Response’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</a:rPr>
              <a:t>Categorical:</a:t>
            </a:r>
            <a:br>
              <a:rPr lang="en-US" altLang="en-US" sz="1200" dirty="0">
                <a:latin typeface="Arial" panose="020B0604020202020204" pitchFamily="34" charset="0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'Gender', 'Vehicle_Age', 'Vehicle_Damage’</a:t>
            </a:r>
            <a:endParaRPr lang="en-US" altLang="en-US" sz="1200" i="1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6F778F-64C5-F299-D4DC-C7993DF39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34" y="2787458"/>
            <a:ext cx="4343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look insights of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DE1D3-9D20-1B57-8B38-552A15202389}"/>
              </a:ext>
            </a:extLst>
          </p:cNvPr>
          <p:cNvSpPr txBox="1"/>
          <p:nvPr/>
        </p:nvSpPr>
        <p:spPr>
          <a:xfrm>
            <a:off x="372534" y="3018736"/>
            <a:ext cx="11286066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and Annual premium are skewed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license doesn't add any value, can be dropped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Gender, Vehicle age, damage, previously insured to be encoded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Vintage and Annual Premium can be binned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</a:rPr>
              <a:t>After binning, </a:t>
            </a:r>
            <a:r>
              <a:rPr lang="en-US" altLang="en-US" sz="1200" dirty="0" err="1">
                <a:latin typeface="Arial" panose="020B0604020202020204" pitchFamily="34" charset="0"/>
              </a:rPr>
              <a:t>vehicle_Damage</a:t>
            </a:r>
            <a:r>
              <a:rPr lang="en-US" altLang="en-US" sz="1200" dirty="0">
                <a:latin typeface="Arial" panose="020B0604020202020204" pitchFamily="34" charset="0"/>
              </a:rPr>
              <a:t>’, 'Vehicle_Age’, '</a:t>
            </a:r>
            <a:r>
              <a:rPr lang="en-US" altLang="en-US" sz="1200" dirty="0" err="1">
                <a:latin typeface="Arial" panose="020B0604020202020204" pitchFamily="34" charset="0"/>
              </a:rPr>
              <a:t>Age','Gender</a:t>
            </a:r>
            <a:r>
              <a:rPr lang="en-US" altLang="en-US" sz="1200" dirty="0">
                <a:latin typeface="Arial" panose="020B0604020202020204" pitchFamily="34" charset="0"/>
              </a:rPr>
              <a:t>’, 'Previously_Insured’, </a:t>
            </a:r>
            <a:br>
              <a:rPr lang="en-US" altLang="en-US" sz="1200" dirty="0">
                <a:latin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</a:rPr>
              <a:t>'Vintage’, 'Annual_Premium’ can be one hot encoded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7A441-C365-24FB-ECBD-D349F7EA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" y="4732860"/>
            <a:ext cx="3395686" cy="2125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86FD25-F053-C17F-1CF9-0B8948D8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65" y="4732860"/>
            <a:ext cx="3386668" cy="208069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1D6AC80-FD72-92C4-8842-EB0CCB6A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39" y="508278"/>
            <a:ext cx="5828961" cy="32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DBF10F-6186-55EB-B36E-2FC9027D1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831" y="4028562"/>
            <a:ext cx="5225665" cy="26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248DBB-8828-5C7F-41F8-3CC15D5AA240}"/>
              </a:ext>
            </a:extLst>
          </p:cNvPr>
          <p:cNvSpPr txBox="1"/>
          <p:nvPr/>
        </p:nvSpPr>
        <p:spPr>
          <a:xfrm>
            <a:off x="12791799" y="772142"/>
            <a:ext cx="6808533" cy="74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200" b="1" dirty="0"/>
              <a:t>Story</a:t>
            </a:r>
          </a:p>
          <a:p>
            <a:pPr>
              <a:lnSpc>
                <a:spcPct val="120000"/>
              </a:lnSpc>
            </a:pPr>
            <a:r>
              <a:rPr lang="en-IN" sz="1200" dirty="0"/>
              <a:t>2</a:t>
            </a:r>
          </a:p>
          <a:p>
            <a:pPr>
              <a:lnSpc>
                <a:spcPct val="120000"/>
              </a:lnSpc>
            </a:pPr>
            <a:r>
              <a:rPr lang="en-IN" sz="1200" dirty="0"/>
              <a:t>4. 5. 6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17C5AA-B9F5-6ACD-B1D6-457A3CD033E8}"/>
              </a:ext>
            </a:extLst>
          </p:cNvPr>
          <p:cNvGrpSpPr/>
          <p:nvPr/>
        </p:nvGrpSpPr>
        <p:grpSpPr>
          <a:xfrm>
            <a:off x="150283" y="285730"/>
            <a:ext cx="11891433" cy="6270862"/>
            <a:chOff x="211667" y="640311"/>
            <a:chExt cx="11891433" cy="58307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BF2DEE-D815-4EB3-0A76-5C8BD00B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7126" y="1844766"/>
              <a:ext cx="3388262" cy="18084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8B1516-8DF5-5709-39C4-B76E71C0B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1970" y="1890282"/>
              <a:ext cx="3526661" cy="18650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CA0AC1-8EFA-2313-7A88-850C902C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093" y="1844766"/>
              <a:ext cx="2120298" cy="191053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5F0741-0C5E-4F34-5E52-D6C152DC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667" y="4086021"/>
              <a:ext cx="5740400" cy="233478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7E053C1-517F-0E68-DD5E-241D970A1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39934" y="4082186"/>
              <a:ext cx="5740400" cy="238889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623908-D775-60CD-8FC9-2FE52BB550EF}"/>
                </a:ext>
              </a:extLst>
            </p:cNvPr>
            <p:cNvSpPr txBox="1"/>
            <p:nvPr/>
          </p:nvSpPr>
          <p:spPr>
            <a:xfrm>
              <a:off x="6151969" y="1271990"/>
              <a:ext cx="3526661" cy="48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N" sz="1200" dirty="0"/>
                <a:t>Damaged Vehicle with 1-2 years old and who are insured already are more likely to buy insurance again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7D1565-AEA9-7814-99CA-1636962EA6F4}"/>
                </a:ext>
              </a:extLst>
            </p:cNvPr>
            <p:cNvSpPr txBox="1"/>
            <p:nvPr/>
          </p:nvSpPr>
          <p:spPr>
            <a:xfrm>
              <a:off x="2962495" y="1333580"/>
              <a:ext cx="2837523" cy="4850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N" sz="1200" dirty="0"/>
                <a:t>People who own vehicle &gt; 2 years with damage pays for high annual premium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C2D8A8-571D-35C6-5F47-E83A7F35B1D6}"/>
                </a:ext>
              </a:extLst>
            </p:cNvPr>
            <p:cNvSpPr txBox="1"/>
            <p:nvPr/>
          </p:nvSpPr>
          <p:spPr>
            <a:xfrm>
              <a:off x="480852" y="1325616"/>
              <a:ext cx="2513907" cy="4850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N" sz="1200" dirty="0"/>
                <a:t>Male population opts for slightly high annual premium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E11D4D-5E81-BE4A-C36A-06300A5AE976}"/>
                </a:ext>
              </a:extLst>
            </p:cNvPr>
            <p:cNvSpPr txBox="1"/>
            <p:nvPr/>
          </p:nvSpPr>
          <p:spPr>
            <a:xfrm>
              <a:off x="6437313" y="3790330"/>
              <a:ext cx="5345642" cy="281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N" sz="1200" dirty="0"/>
                <a:t>Region code 28 gets the more customers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635F5B-5880-32EF-B8AE-84557BE34634}"/>
                </a:ext>
              </a:extLst>
            </p:cNvPr>
            <p:cNvSpPr txBox="1"/>
            <p:nvPr/>
          </p:nvSpPr>
          <p:spPr>
            <a:xfrm>
              <a:off x="451126" y="3790330"/>
              <a:ext cx="542607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Only few policy channels get more customers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055D0C-3E1A-22C3-D731-3B96049D8F8D}"/>
                </a:ext>
              </a:extLst>
            </p:cNvPr>
            <p:cNvSpPr txBox="1"/>
            <p:nvPr/>
          </p:nvSpPr>
          <p:spPr>
            <a:xfrm>
              <a:off x="9840744" y="1325616"/>
              <a:ext cx="152533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Generally people do not prefer purchasing high premium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F95D006-E1E5-D878-1512-238FFBEE5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0484"/>
            <a:stretch/>
          </p:blipFill>
          <p:spPr>
            <a:xfrm>
              <a:off x="9699967" y="2037939"/>
              <a:ext cx="2403133" cy="1649342"/>
            </a:xfrm>
            <a:prstGeom prst="rect">
              <a:avLst/>
            </a:prstGeom>
          </p:spPr>
        </p:pic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1CBCF6E5-0A27-AF83-3ED7-C0E8DF9ED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2" y="640311"/>
              <a:ext cx="1911101" cy="429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b="1" dirty="0">
                  <a:solidFill>
                    <a:srgbClr val="212121"/>
                  </a:solidFill>
                  <a:latin typeface="Arial Unicode MS"/>
                </a:rPr>
                <a:t>Story board</a:t>
              </a:r>
              <a:endPara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23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679795-0675-EB21-400F-1C0F7239D472}"/>
              </a:ext>
            </a:extLst>
          </p:cNvPr>
          <p:cNvGrpSpPr/>
          <p:nvPr/>
        </p:nvGrpSpPr>
        <p:grpSpPr>
          <a:xfrm>
            <a:off x="6096000" y="516562"/>
            <a:ext cx="5949752" cy="2531536"/>
            <a:chOff x="6687331" y="203199"/>
            <a:chExt cx="5074202" cy="2159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A3107D-D2D0-42DE-8EDF-604E4D33A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180" t="50000" r="41667" b="25679"/>
            <a:stretch/>
          </p:blipFill>
          <p:spPr>
            <a:xfrm>
              <a:off x="6687331" y="203199"/>
              <a:ext cx="5074202" cy="215900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224A12-6EFE-C665-CE62-43FC44CF7FF6}"/>
                </a:ext>
              </a:extLst>
            </p:cNvPr>
            <p:cNvSpPr/>
            <p:nvPr/>
          </p:nvSpPr>
          <p:spPr>
            <a:xfrm>
              <a:off x="7145867" y="2096845"/>
              <a:ext cx="4615666" cy="242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5A8C42-3799-3E18-AD13-A6534FC86000}"/>
                </a:ext>
              </a:extLst>
            </p:cNvPr>
            <p:cNvSpPr/>
            <p:nvPr/>
          </p:nvSpPr>
          <p:spPr>
            <a:xfrm>
              <a:off x="7145867" y="1656579"/>
              <a:ext cx="4615666" cy="242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9F1662-E951-B7F6-C54C-7391DA139A99}"/>
              </a:ext>
            </a:extLst>
          </p:cNvPr>
          <p:cNvSpPr txBox="1"/>
          <p:nvPr/>
        </p:nvSpPr>
        <p:spPr>
          <a:xfrm>
            <a:off x="252667" y="747298"/>
            <a:ext cx="6968962" cy="588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IN" sz="1200" b="1" i="1" dirty="0"/>
              <a:t>Data Cleaning: 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Convert all the categorical values to numerical values for some features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IN" sz="1200" b="1" i="1" dirty="0"/>
              <a:t>Feature Engineering: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u="sng" dirty="0"/>
              <a:t>Binning/Discretization </a:t>
            </a:r>
            <a:r>
              <a:rPr lang="en-IN" sz="1200" dirty="0"/>
              <a:t>–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Pick out the features to perform data binning</a:t>
            </a:r>
          </a:p>
          <a:p>
            <a:pPr marL="1600200" lvl="3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Age</a:t>
            </a:r>
          </a:p>
          <a:p>
            <a:pPr marL="1600200" lvl="3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Vintage</a:t>
            </a:r>
          </a:p>
          <a:p>
            <a:pPr marL="1600200" lvl="3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Annual Premium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Find the best depth of tree to perform binning using decision tree classifier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Check if the bin’s relationship with target is linear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Find min and max of bin categories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Label the bins into a new discrete column and assign numerical values to each bins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u="sng" dirty="0"/>
              <a:t>Encoding</a:t>
            </a:r>
            <a:r>
              <a:rPr lang="en-IN" sz="1200" dirty="0"/>
              <a:t> –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Encode the features with less unique values using one hot encoding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/>
              <a:t>Remove the original values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b="1" i="1" dirty="0"/>
              <a:t>Model Selection: </a:t>
            </a:r>
            <a:r>
              <a:rPr lang="en-IN" sz="1200" dirty="0"/>
              <a:t>Try running the classifier models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b="1" i="1" dirty="0"/>
              <a:t>Error Metrics</a:t>
            </a:r>
            <a:r>
              <a:rPr lang="en-IN" sz="1200" dirty="0"/>
              <a:t>: ROC AUC for all models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b="1" i="1" dirty="0"/>
              <a:t>Hyper parameter tuning</a:t>
            </a:r>
            <a:r>
              <a:rPr lang="en-IN" sz="1200" dirty="0"/>
              <a:t>: Use Grid search for choosing the right parameters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b="1" i="1" dirty="0"/>
              <a:t>Summary: </a:t>
            </a:r>
            <a:r>
              <a:rPr lang="en-IN" sz="1200" dirty="0"/>
              <a:t>Load all the Error metrics to a </a:t>
            </a:r>
            <a:r>
              <a:rPr lang="en-IN" sz="1200" dirty="0" err="1"/>
              <a:t>dataframe</a:t>
            </a:r>
            <a:r>
              <a:rPr lang="en-IN" sz="1200" dirty="0"/>
              <a:t> for better decision making to choose right model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b="1" i="1" dirty="0"/>
              <a:t>Best Model: </a:t>
            </a:r>
            <a:r>
              <a:rPr lang="en-IN" sz="1200" dirty="0"/>
              <a:t>After checking the ROC AUC for all models, it is evident that </a:t>
            </a:r>
            <a:r>
              <a:rPr lang="en-IN" sz="1200" b="1" dirty="0"/>
              <a:t>CATBOOST</a:t>
            </a:r>
            <a:r>
              <a:rPr lang="en-IN" sz="1200" dirty="0"/>
              <a:t> works well for this model, both with and without </a:t>
            </a:r>
            <a:r>
              <a:rPr lang="en-IN" sz="1200" dirty="0" err="1"/>
              <a:t>hypertuning</a:t>
            </a:r>
            <a:r>
              <a:rPr lang="en-IN" sz="1200" dirty="0"/>
              <a:t> parameters, giving a final result of </a:t>
            </a:r>
            <a:r>
              <a:rPr lang="en-IN" sz="1200" b="1" dirty="0"/>
              <a:t>85.2</a:t>
            </a:r>
            <a:r>
              <a:rPr lang="en-IN" sz="1200" dirty="0"/>
              <a:t> for Test dataset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D36076B-D4DF-07EB-5FDA-F932FFD6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67" y="285730"/>
            <a:ext cx="1620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12121"/>
                </a:solidFill>
                <a:latin typeface="Arial Unicode MS"/>
              </a:rPr>
              <a:t>Approach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04CB611-B3BD-E2F5-1D19-5722B65D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5730"/>
            <a:ext cx="1125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12121"/>
                </a:solidFill>
                <a:latin typeface="Arial Unicode MS"/>
              </a:rPr>
              <a:t>Result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Subramanian</dc:creator>
  <cp:lastModifiedBy>Suresh Subramanian</cp:lastModifiedBy>
  <cp:revision>1</cp:revision>
  <dcterms:created xsi:type="dcterms:W3CDTF">2022-08-06T13:34:22Z</dcterms:created>
  <dcterms:modified xsi:type="dcterms:W3CDTF">2022-08-06T15:09:14Z</dcterms:modified>
</cp:coreProperties>
</file>