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66" r:id="rId5"/>
    <p:sldId id="293" r:id="rId6"/>
    <p:sldId id="268" r:id="rId7"/>
    <p:sldId id="259" r:id="rId8"/>
    <p:sldId id="260" r:id="rId9"/>
    <p:sldId id="264" r:id="rId10"/>
    <p:sldId id="271" r:id="rId11"/>
    <p:sldId id="272" r:id="rId12"/>
    <p:sldId id="276" r:id="rId13"/>
    <p:sldId id="270" r:id="rId14"/>
    <p:sldId id="274" r:id="rId15"/>
    <p:sldId id="277" r:id="rId16"/>
    <p:sldId id="256" r:id="rId17"/>
    <p:sldId id="269" r:id="rId18"/>
    <p:sldId id="283" r:id="rId19"/>
    <p:sldId id="273" r:id="rId20"/>
    <p:sldId id="284" r:id="rId21"/>
    <p:sldId id="285" r:id="rId22"/>
    <p:sldId id="286" r:id="rId23"/>
    <p:sldId id="278" r:id="rId24"/>
    <p:sldId id="279" r:id="rId25"/>
    <p:sldId id="287" r:id="rId26"/>
    <p:sldId id="281" r:id="rId27"/>
    <p:sldId id="288" r:id="rId28"/>
    <p:sldId id="289" r:id="rId29"/>
    <p:sldId id="290" r:id="rId30"/>
    <p:sldId id="280" r:id="rId31"/>
    <p:sldId id="282" r:id="rId32"/>
    <p:sldId id="291"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B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AB67-C134-CDDF-3B3B-B4969713B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CDB8D9-67E1-6126-CFC2-6B00561A4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ED96B9-3709-E3EC-9F80-87B3CB96452F}"/>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3A7D7402-6B26-F757-9E5B-4EC38301C8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417E8-4C5D-0757-A7F7-1CA24778A51B}"/>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268795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0333-947D-94E5-AC48-5C626F7235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8B1FD8-C3D9-D081-A447-AAE1B8F70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5D633-FCE9-6BD8-ADE8-4A3942DBA2AB}"/>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DA5FCCDC-BB54-9791-0EB0-36428E752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5AD2D-57F6-3060-3180-05C87F5306F2}"/>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217267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9E12B-E51E-9307-E9C9-F8929EE9B0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BDBB19-09AA-3C4B-003C-FE226ADA8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EE9B1-FE3C-933D-A388-C64FF3A4C064}"/>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6D32351B-1FFB-B3C4-9BA5-EE14EAB52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8A32D3-606D-A370-B9A4-AB14074E344F}"/>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127742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6FFE-2935-2D26-7E66-FF65B88EB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6B2C2-5302-9B24-21BB-57DCD17DC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FB962-566D-C0DD-8393-074E7BC44F7A}"/>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C9F2BA62-C2B1-2CFF-C718-26369DC6A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02695-42A9-2834-7789-D835DBD08D59}"/>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27289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51BD-6526-C7E9-31BF-4812DB7CE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CC6865-2FE1-054E-5E75-BE591ED3E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03C58-5279-63AC-9CDD-3168874174F9}"/>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8D9038CE-87C6-AA95-1C6E-2A86352B9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78738-5F34-4C78-FEBC-6E3BA6880CFB}"/>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109781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4BFB-B7E3-EA5E-D1F2-27A6A0E83E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621B0-4DB3-5A87-B8F3-7E3A40444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7BD33-787E-E117-C06E-55FF6B3E1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001021-D12D-09B3-E5F8-A17F2F7E06C7}"/>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6" name="Footer Placeholder 5">
            <a:extLst>
              <a:ext uri="{FF2B5EF4-FFF2-40B4-BE49-F238E27FC236}">
                <a16:creationId xmlns:a16="http://schemas.microsoft.com/office/drawing/2014/main" id="{F3C63CAC-E4B0-320D-661D-FFC0C467D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F79A8-4B6F-537B-5A6C-3BDA0962DB82}"/>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271104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959-1287-CD5E-123F-A16C0692AE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F4905-4A17-3B09-DF9F-F1C28B5F7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BE6AA-EDFA-7D2A-4A51-BF41234FF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7898B-9357-57E7-2EEC-97BE5BFB9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090E8-A278-00C2-8E40-88119AB40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205896-C1D5-E7FA-A5C2-CA62C12B29A8}"/>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8" name="Footer Placeholder 7">
            <a:extLst>
              <a:ext uri="{FF2B5EF4-FFF2-40B4-BE49-F238E27FC236}">
                <a16:creationId xmlns:a16="http://schemas.microsoft.com/office/drawing/2014/main" id="{9022575D-3F38-92E2-B08E-B3CCEE6D22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FE0527-4B1E-EDCD-5A2A-357FB4A5B3C6}"/>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146129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1281-1DFA-8CF4-9DB6-705A0ADC6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8F14E4-CE88-5D31-8457-320EB4FD4D1D}"/>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4" name="Footer Placeholder 3">
            <a:extLst>
              <a:ext uri="{FF2B5EF4-FFF2-40B4-BE49-F238E27FC236}">
                <a16:creationId xmlns:a16="http://schemas.microsoft.com/office/drawing/2014/main" id="{F6908C33-D2EF-38C9-AE97-AB2AEA4B6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71A530-59DA-D56C-AE00-CF8A4F6675BA}"/>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376478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AAAEE-3B4F-F39F-54BA-FC27BDA4B698}"/>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3" name="Footer Placeholder 2">
            <a:extLst>
              <a:ext uri="{FF2B5EF4-FFF2-40B4-BE49-F238E27FC236}">
                <a16:creationId xmlns:a16="http://schemas.microsoft.com/office/drawing/2014/main" id="{03B4CD52-ED9C-068F-5CD2-5A1DED267A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5A2EE3-3CC1-DA05-692C-A26AB7811631}"/>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321905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45D1-2684-5724-B177-1B4102C6F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EAF735-428A-0F18-0E0A-61A7F5D6F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C16C1-0F19-614D-0126-5107D690A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9A1D9-BE20-D926-EF8D-4651E5F569A0}"/>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6" name="Footer Placeholder 5">
            <a:extLst>
              <a:ext uri="{FF2B5EF4-FFF2-40B4-BE49-F238E27FC236}">
                <a16:creationId xmlns:a16="http://schemas.microsoft.com/office/drawing/2014/main" id="{273A6B5C-47E0-E443-F52D-49D985C3C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9E374-82F9-E4AC-43C2-5ECBFCDF89D2}"/>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60828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02A6-44FF-6DC0-72FF-CF47D18BA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8B8A55-89A6-F047-A2A9-D78D3DFEC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BC1ED2-9430-6F5C-1F58-5F82B9B07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EBBB0-C5C0-9202-F109-318FB610D45B}"/>
              </a:ext>
            </a:extLst>
          </p:cNvPr>
          <p:cNvSpPr>
            <a:spLocks noGrp="1"/>
          </p:cNvSpPr>
          <p:nvPr>
            <p:ph type="dt" sz="half" idx="10"/>
          </p:nvPr>
        </p:nvSpPr>
        <p:spPr/>
        <p:txBody>
          <a:bodyPr/>
          <a:lstStyle/>
          <a:p>
            <a:fld id="{927C50CD-F756-435C-8046-1AAAC448173D}" type="datetimeFigureOut">
              <a:rPr lang="en-IN" smtClean="0"/>
              <a:t>24-06-2022</a:t>
            </a:fld>
            <a:endParaRPr lang="en-IN"/>
          </a:p>
        </p:txBody>
      </p:sp>
      <p:sp>
        <p:nvSpPr>
          <p:cNvPr id="6" name="Footer Placeholder 5">
            <a:extLst>
              <a:ext uri="{FF2B5EF4-FFF2-40B4-BE49-F238E27FC236}">
                <a16:creationId xmlns:a16="http://schemas.microsoft.com/office/drawing/2014/main" id="{D4AC8105-458C-6776-0DC0-A0C3B0AD0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591A0-1F28-221B-3DC0-F2D7349E73B2}"/>
              </a:ext>
            </a:extLst>
          </p:cNvPr>
          <p:cNvSpPr>
            <a:spLocks noGrp="1"/>
          </p:cNvSpPr>
          <p:nvPr>
            <p:ph type="sldNum" sz="quarter" idx="12"/>
          </p:nvPr>
        </p:nvSpPr>
        <p:spPr/>
        <p:txBody>
          <a:bodyPr/>
          <a:lstStyle/>
          <a:p>
            <a:fld id="{1C672233-94EF-415D-9798-C35AAFB44FDB}" type="slidenum">
              <a:rPr lang="en-IN" smtClean="0"/>
              <a:t>‹#›</a:t>
            </a:fld>
            <a:endParaRPr lang="en-IN"/>
          </a:p>
        </p:txBody>
      </p:sp>
    </p:spTree>
    <p:extLst>
      <p:ext uri="{BB962C8B-B14F-4D97-AF65-F5344CB8AC3E}">
        <p14:creationId xmlns:p14="http://schemas.microsoft.com/office/powerpoint/2010/main" val="670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971F1-3CFD-CF61-ABD7-9D410B9F7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13B63-FD62-AFEA-7DF5-F87039103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CD40D-3F76-ABAC-AB54-0EE7E296A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50CD-F756-435C-8046-1AAAC448173D}" type="datetimeFigureOut">
              <a:rPr lang="en-IN" smtClean="0"/>
              <a:t>24-06-2022</a:t>
            </a:fld>
            <a:endParaRPr lang="en-IN"/>
          </a:p>
        </p:txBody>
      </p:sp>
      <p:sp>
        <p:nvSpPr>
          <p:cNvPr id="5" name="Footer Placeholder 4">
            <a:extLst>
              <a:ext uri="{FF2B5EF4-FFF2-40B4-BE49-F238E27FC236}">
                <a16:creationId xmlns:a16="http://schemas.microsoft.com/office/drawing/2014/main" id="{A97B28ED-EBF3-E99A-5CC7-409BC8763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29E057-0DDE-55A6-3C8D-11FA322B5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72233-94EF-415D-9798-C35AAFB44FDB}" type="slidenum">
              <a:rPr lang="en-IN" smtClean="0"/>
              <a:t>‹#›</a:t>
            </a:fld>
            <a:endParaRPr lang="en-IN"/>
          </a:p>
        </p:txBody>
      </p:sp>
    </p:spTree>
    <p:extLst>
      <p:ext uri="{BB962C8B-B14F-4D97-AF65-F5344CB8AC3E}">
        <p14:creationId xmlns:p14="http://schemas.microsoft.com/office/powerpoint/2010/main" val="398041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0.w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0.emf"/></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ChangeArrowheads="1"/>
          </p:cNvSpPr>
          <p:nvPr/>
        </p:nvSpPr>
        <p:spPr bwMode="auto">
          <a:xfrm>
            <a:off x="0" y="5537475"/>
            <a:ext cx="3657600" cy="1012406"/>
          </a:xfrm>
          <a:prstGeom prst="rect">
            <a:avLst/>
          </a:prstGeom>
          <a:solidFill>
            <a:srgbClr val="E6CDFF"/>
          </a:solidFill>
          <a:ln w="9525">
            <a:noFill/>
            <a:miter lim="800000"/>
            <a:headEnd/>
            <a:tailEnd/>
          </a:ln>
        </p:spPr>
        <p:txBody>
          <a:bodyPr wrap="none" anchor="ctr"/>
          <a:lstStyle/>
          <a:p>
            <a:pPr algn="r"/>
            <a:r>
              <a:rPr lang="en-US" sz="2000" b="1" dirty="0">
                <a:latin typeface="Arial Narrow" pitchFamily="34" charset="0"/>
                <a:ea typeface="Arial Unicode MS" pitchFamily="34" charset="-128"/>
                <a:cs typeface="Arial Unicode MS" pitchFamily="34" charset="-128"/>
              </a:rPr>
              <a:t>DEPARTMENT OF </a:t>
            </a:r>
          </a:p>
          <a:p>
            <a:pPr algn="r"/>
            <a:r>
              <a:rPr lang="en-US" b="1" dirty="0">
                <a:latin typeface="Arial Narrow" pitchFamily="34" charset="0"/>
                <a:ea typeface="Arial Unicode MS" pitchFamily="34" charset="-128"/>
                <a:cs typeface="Arial Unicode MS" pitchFamily="34" charset="-128"/>
              </a:rPr>
              <a:t>ELECTRICAL AND</a:t>
            </a:r>
          </a:p>
          <a:p>
            <a:pPr algn="r"/>
            <a:r>
              <a:rPr lang="en-US" b="1" dirty="0">
                <a:latin typeface="Arial Narrow" pitchFamily="34" charset="0"/>
                <a:ea typeface="Arial Unicode MS" pitchFamily="34" charset="-128"/>
                <a:cs typeface="Arial Unicode MS" pitchFamily="34" charset="-128"/>
              </a:rPr>
              <a:t> ELECTRONICS ENGINEERING</a:t>
            </a:r>
          </a:p>
        </p:txBody>
      </p:sp>
      <p:sp>
        <p:nvSpPr>
          <p:cNvPr id="3076" name="Rectangle 11"/>
          <p:cNvSpPr>
            <a:spLocks noChangeArrowheads="1"/>
          </p:cNvSpPr>
          <p:nvPr/>
        </p:nvSpPr>
        <p:spPr bwMode="auto">
          <a:xfrm>
            <a:off x="0" y="1251019"/>
            <a:ext cx="3657600" cy="4267200"/>
          </a:xfrm>
          <a:prstGeom prst="rect">
            <a:avLst/>
          </a:prstGeom>
          <a:solidFill>
            <a:srgbClr val="CCFFCC"/>
          </a:solidFill>
          <a:ln w="9525">
            <a:noFill/>
            <a:miter lim="800000"/>
            <a:headEnd/>
            <a:tailEnd/>
          </a:ln>
        </p:spPr>
        <p:txBody>
          <a:bodyPr wrap="none" anchor="ctr"/>
          <a:lstStyle/>
          <a:p>
            <a:pPr algn="ctr"/>
            <a:r>
              <a:rPr lang="en-US" sz="2200" b="1" dirty="0">
                <a:latin typeface="Times New Roman" panose="02020603050405020304" pitchFamily="18" charset="0"/>
                <a:cs typeface="Times New Roman" panose="02020603050405020304" pitchFamily="18" charset="0"/>
              </a:rPr>
              <a:t> Project Presentation</a:t>
            </a:r>
          </a:p>
          <a:p>
            <a:pPr algn="ctr"/>
            <a:endParaRPr lang="en-US" sz="2200" b="1" dirty="0">
              <a:solidFill>
                <a:srgbClr val="FF0000"/>
              </a:solidFill>
              <a:latin typeface="Times New Roman" panose="02020603050405020304" pitchFamily="18" charset="0"/>
              <a:cs typeface="Times New Roman" panose="02020603050405020304" pitchFamily="18" charset="0"/>
            </a:endParaRPr>
          </a:p>
          <a:p>
            <a:pPr algn="ctr"/>
            <a:endParaRPr lang="en-US" sz="2400" b="1" dirty="0">
              <a:latin typeface="Arial Narrow" pitchFamily="34" charset="0"/>
            </a:endParaRPr>
          </a:p>
          <a:p>
            <a:pPr algn="ctr"/>
            <a:endParaRPr lang="en-US" sz="2400" b="1" dirty="0">
              <a:latin typeface="Arial Narrow" pitchFamily="34" charset="0"/>
            </a:endParaRPr>
          </a:p>
          <a:p>
            <a:pPr algn="ctr"/>
            <a:endParaRPr lang="en-US" sz="2400" b="1" dirty="0">
              <a:latin typeface="Arial Narrow" pitchFamily="34" charset="0"/>
            </a:endParaRPr>
          </a:p>
          <a:p>
            <a:pPr algn="ctr"/>
            <a:endParaRPr lang="en-US" sz="2400" b="1" dirty="0">
              <a:latin typeface="Arial Narrow" pitchFamily="34" charset="0"/>
            </a:endParaRPr>
          </a:p>
          <a:p>
            <a:pPr algn="ctr"/>
            <a:endParaRPr lang="en-US" sz="2400" b="1" dirty="0">
              <a:latin typeface="Arial Narrow" pitchFamily="34" charset="0"/>
            </a:endParaRPr>
          </a:p>
          <a:p>
            <a:pPr algn="ctr"/>
            <a:endParaRPr lang="en-US" sz="2400" b="1" dirty="0">
              <a:latin typeface="Arial Narrow" pitchFamily="34" charset="0"/>
            </a:endParaRPr>
          </a:p>
        </p:txBody>
      </p:sp>
      <p:sp>
        <p:nvSpPr>
          <p:cNvPr id="3077" name="Rectangle 17"/>
          <p:cNvSpPr>
            <a:spLocks noChangeArrowheads="1"/>
          </p:cNvSpPr>
          <p:nvPr/>
        </p:nvSpPr>
        <p:spPr bwMode="auto">
          <a:xfrm>
            <a:off x="0" y="18222"/>
            <a:ext cx="3657600" cy="1219200"/>
          </a:xfrm>
          <a:prstGeom prst="rect">
            <a:avLst/>
          </a:prstGeom>
          <a:solidFill>
            <a:srgbClr val="E6CDFF"/>
          </a:solidFill>
          <a:ln w="9525">
            <a:noFill/>
            <a:miter lim="800000"/>
            <a:headEnd/>
            <a:tailEnd/>
          </a:ln>
        </p:spPr>
        <p:txBody>
          <a:bodyPr wrap="none" anchor="ctr"/>
          <a:lstStyle/>
          <a:p>
            <a:pPr algn="r"/>
            <a:r>
              <a:rPr lang="en-US" sz="2200" b="1" dirty="0">
                <a:solidFill>
                  <a:srgbClr val="0070C0"/>
                </a:solidFill>
                <a:latin typeface="Times New Roman" panose="02020603050405020304" pitchFamily="18" charset="0"/>
                <a:cs typeface="Times New Roman" panose="02020603050405020304" pitchFamily="18" charset="0"/>
              </a:rPr>
              <a:t>CHRIST THE KING </a:t>
            </a:r>
          </a:p>
          <a:p>
            <a:pPr algn="r"/>
            <a:r>
              <a:rPr lang="en-US" sz="2200" b="1" dirty="0">
                <a:solidFill>
                  <a:srgbClr val="0070C0"/>
                </a:solidFill>
                <a:latin typeface="Times New Roman" panose="02020603050405020304" pitchFamily="18" charset="0"/>
                <a:cs typeface="Times New Roman" panose="02020603050405020304" pitchFamily="18" charset="0"/>
              </a:rPr>
              <a:t>ENGINEERING COLLEGE</a:t>
            </a:r>
          </a:p>
        </p:txBody>
      </p:sp>
      <p:sp>
        <p:nvSpPr>
          <p:cNvPr id="3078" name="Rectangle 20"/>
          <p:cNvSpPr>
            <a:spLocks noChangeArrowheads="1"/>
          </p:cNvSpPr>
          <p:nvPr/>
        </p:nvSpPr>
        <p:spPr bwMode="auto">
          <a:xfrm>
            <a:off x="5029200" y="102705"/>
            <a:ext cx="5638800" cy="762000"/>
          </a:xfrm>
          <a:prstGeom prst="rect">
            <a:avLst/>
          </a:prstGeom>
          <a:solidFill>
            <a:srgbClr val="FFFFFF"/>
          </a:solidFill>
          <a:ln w="9525">
            <a:noFill/>
            <a:miter lim="800000"/>
            <a:headEnd/>
            <a:tailEnd/>
          </a:ln>
        </p:spPr>
        <p:txBody>
          <a:bodyPr anchor="ctr"/>
          <a:lstStyle/>
          <a:p>
            <a:pPr algn="ctr"/>
            <a:endParaRPr lang="en-US" sz="2200" b="1" dirty="0">
              <a:solidFill>
                <a:srgbClr val="006666"/>
              </a:solidFill>
              <a:latin typeface="Times New Roman" panose="02020603050405020304" pitchFamily="18" charset="0"/>
              <a:cs typeface="Times New Roman" panose="02020603050405020304" pitchFamily="18" charset="0"/>
            </a:endParaRPr>
          </a:p>
          <a:p>
            <a:pPr algn="ctr"/>
            <a:r>
              <a:rPr lang="en-US" sz="4000" b="1" dirty="0">
                <a:solidFill>
                  <a:srgbClr val="006666"/>
                </a:solidFill>
                <a:latin typeface="Times New Roman" panose="02020603050405020304" pitchFamily="18" charset="0"/>
                <a:cs typeface="Times New Roman" panose="02020603050405020304" pitchFamily="18" charset="0"/>
              </a:rPr>
              <a:t>Project Members</a:t>
            </a:r>
          </a:p>
        </p:txBody>
      </p:sp>
      <p:sp>
        <p:nvSpPr>
          <p:cNvPr id="3079" name="Text Box 23"/>
          <p:cNvSpPr txBox="1">
            <a:spLocks noChangeArrowheads="1"/>
          </p:cNvSpPr>
          <p:nvPr/>
        </p:nvSpPr>
        <p:spPr bwMode="auto">
          <a:xfrm>
            <a:off x="2028411" y="5115890"/>
            <a:ext cx="1752600" cy="274638"/>
          </a:xfrm>
          <a:prstGeom prst="rect">
            <a:avLst/>
          </a:prstGeom>
          <a:noFill/>
          <a:ln w="9525">
            <a:noFill/>
            <a:miter lim="800000"/>
            <a:headEnd/>
            <a:tailEnd/>
          </a:ln>
        </p:spPr>
        <p:txBody>
          <a:bodyPr>
            <a:spAutoFit/>
          </a:bodyPr>
          <a:lstStyle/>
          <a:p>
            <a:pPr algn="ctr">
              <a:spcBef>
                <a:spcPct val="50000"/>
              </a:spcBef>
            </a:pPr>
            <a:r>
              <a:rPr lang="en-US" sz="1200" b="1" dirty="0"/>
              <a:t>Date : 25-06-2022</a:t>
            </a:r>
          </a:p>
        </p:txBody>
      </p:sp>
      <p:sp>
        <p:nvSpPr>
          <p:cNvPr id="3080" name="Text Box 24"/>
          <p:cNvSpPr txBox="1">
            <a:spLocks noChangeArrowheads="1"/>
          </p:cNvSpPr>
          <p:nvPr/>
        </p:nvSpPr>
        <p:spPr bwMode="auto">
          <a:xfrm>
            <a:off x="159854" y="3213556"/>
            <a:ext cx="3505200" cy="769441"/>
          </a:xfrm>
          <a:prstGeom prst="rect">
            <a:avLst/>
          </a:prstGeom>
          <a:noFill/>
          <a:ln w="9525">
            <a:noFill/>
            <a:miter lim="800000"/>
            <a:headEnd/>
            <a:tailEnd/>
          </a:ln>
        </p:spPr>
        <p:txBody>
          <a:bodyPr wrap="square">
            <a:spAutoFit/>
          </a:bodyPr>
          <a:lstStyle/>
          <a:p>
            <a:pPr algn="ctr"/>
            <a:r>
              <a:rPr lang="en-US" sz="2200" b="1" dirty="0">
                <a:solidFill>
                  <a:srgbClr val="993300"/>
                </a:solidFill>
                <a:latin typeface="Times New Roman" panose="02020603050405020304" pitchFamily="18" charset="0"/>
                <a:cs typeface="Times New Roman" panose="02020603050405020304" pitchFamily="18" charset="0"/>
              </a:rPr>
              <a:t>EE8611-MINI PROJECT</a:t>
            </a:r>
          </a:p>
          <a:p>
            <a:pPr algn="ctr"/>
            <a:r>
              <a:rPr lang="en-US" sz="2200" b="1" dirty="0">
                <a:solidFill>
                  <a:srgbClr val="993300"/>
                </a:solidFill>
                <a:latin typeface="Times New Roman" panose="02020603050405020304" pitchFamily="18" charset="0"/>
                <a:cs typeface="Times New Roman" panose="02020603050405020304" pitchFamily="18" charset="0"/>
              </a:rPr>
              <a:t>(UG – THIRD YEAR)</a:t>
            </a:r>
          </a:p>
        </p:txBody>
      </p:sp>
      <p:sp>
        <p:nvSpPr>
          <p:cNvPr id="3081" name="Text Box 14"/>
          <p:cNvSpPr txBox="1">
            <a:spLocks noChangeArrowheads="1"/>
          </p:cNvSpPr>
          <p:nvPr/>
        </p:nvSpPr>
        <p:spPr bwMode="auto">
          <a:xfrm>
            <a:off x="4359965" y="1030560"/>
            <a:ext cx="7368209" cy="2246769"/>
          </a:xfrm>
          <a:prstGeom prst="rect">
            <a:avLst/>
          </a:prstGeom>
          <a:noFill/>
          <a:ln w="9525">
            <a:noFill/>
            <a:miter lim="800000"/>
            <a:headEnd/>
            <a:tailEnd/>
          </a:ln>
        </p:spPr>
        <p:txBody>
          <a:bodyPr wrap="square">
            <a:spAutoFit/>
          </a:bodyPr>
          <a:lstStyle/>
          <a:p>
            <a:pPr algn="ctr" eaLnBrk="0" hangingPunct="0"/>
            <a:endParaRPr lang="en-US" sz="3000" b="1" dirty="0">
              <a:solidFill>
                <a:srgbClr val="C00000"/>
              </a:solidFill>
              <a:latin typeface="Cambria Math" pitchFamily="18" charset="0"/>
              <a:ea typeface="Cambria Math" pitchFamily="18" charset="0"/>
            </a:endParaRPr>
          </a:p>
          <a:p>
            <a:pPr algn="ctr" eaLnBrk="0" hangingPunct="0"/>
            <a:r>
              <a:rPr lang="en-US" sz="2200" b="1" dirty="0">
                <a:solidFill>
                  <a:srgbClr val="C00000"/>
                </a:solidFill>
                <a:latin typeface="Times New Roman" panose="02020603050405020304" pitchFamily="18" charset="0"/>
                <a:cs typeface="Times New Roman" panose="02020603050405020304" pitchFamily="18" charset="0"/>
              </a:rPr>
              <a:t>GOKULAVASAN</a:t>
            </a:r>
            <a:r>
              <a:rPr lang="en-US" sz="2200" b="1" dirty="0">
                <a:solidFill>
                  <a:srgbClr val="C00000"/>
                </a:solidFill>
                <a:latin typeface="Constantia" pitchFamily="18" charset="0"/>
              </a:rPr>
              <a:t>-</a:t>
            </a:r>
            <a:r>
              <a:rPr lang="en-US" sz="2200" b="1" dirty="0">
                <a:solidFill>
                  <a:srgbClr val="C00000"/>
                </a:solidFill>
                <a:latin typeface="Times New Roman" panose="02020603050405020304" pitchFamily="18" charset="0"/>
                <a:cs typeface="Times New Roman" panose="02020603050405020304" pitchFamily="18" charset="0"/>
              </a:rPr>
              <a:t>710419105013</a:t>
            </a:r>
          </a:p>
          <a:p>
            <a:pPr algn="ctr" eaLnBrk="0" hangingPunct="0"/>
            <a:r>
              <a:rPr lang="en-US" sz="2200" b="1" dirty="0">
                <a:solidFill>
                  <a:srgbClr val="C00000"/>
                </a:solidFill>
                <a:latin typeface="Times New Roman" panose="02020603050405020304" pitchFamily="18" charset="0"/>
                <a:cs typeface="Times New Roman" panose="02020603050405020304" pitchFamily="18" charset="0"/>
              </a:rPr>
              <a:t>G. L. JAI PURUSHOTHAM RAJ-710419105017</a:t>
            </a:r>
          </a:p>
          <a:p>
            <a:pPr algn="ctr" eaLnBrk="0" hangingPunct="0"/>
            <a:r>
              <a:rPr lang="en-US" sz="2200" b="1" dirty="0">
                <a:solidFill>
                  <a:srgbClr val="C00000"/>
                </a:solidFill>
                <a:latin typeface="Times New Roman" panose="02020603050405020304" pitchFamily="18" charset="0"/>
                <a:cs typeface="Times New Roman" panose="02020603050405020304" pitchFamily="18" charset="0"/>
              </a:rPr>
              <a:t>SARANRAJ-710419105033</a:t>
            </a:r>
          </a:p>
          <a:p>
            <a:pPr algn="ctr" eaLnBrk="0" hangingPunct="0"/>
            <a:r>
              <a:rPr lang="en-US" sz="2200" b="1" dirty="0">
                <a:solidFill>
                  <a:srgbClr val="C00000"/>
                </a:solidFill>
                <a:latin typeface="Times New Roman" panose="02020603050405020304" pitchFamily="18" charset="0"/>
                <a:cs typeface="Times New Roman" panose="02020603050405020304" pitchFamily="18" charset="0"/>
              </a:rPr>
              <a:t>SURESH. R-710419105037</a:t>
            </a:r>
          </a:p>
          <a:p>
            <a:pPr algn="ctr" eaLnBrk="0" hangingPunct="0"/>
            <a:r>
              <a:rPr lang="en-US" sz="2200" b="1" dirty="0">
                <a:solidFill>
                  <a:srgbClr val="C00000"/>
                </a:solidFill>
                <a:latin typeface="Times New Roman" panose="02020603050405020304" pitchFamily="18" charset="0"/>
                <a:cs typeface="Times New Roman" panose="02020603050405020304" pitchFamily="18" charset="0"/>
              </a:rPr>
              <a:t>R. YOGESH-710419105043</a:t>
            </a:r>
            <a:endParaRPr lang="en-US" sz="2200" b="1" dirty="0">
              <a:solidFill>
                <a:srgbClr val="C00000"/>
              </a:solidFill>
              <a:latin typeface="Constantia" pitchFamily="18" charset="0"/>
            </a:endParaRPr>
          </a:p>
        </p:txBody>
      </p:sp>
      <p:sp>
        <p:nvSpPr>
          <p:cNvPr id="3082" name="Text Box 15"/>
          <p:cNvSpPr txBox="1">
            <a:spLocks noChangeArrowheads="1"/>
          </p:cNvSpPr>
          <p:nvPr/>
        </p:nvSpPr>
        <p:spPr bwMode="auto">
          <a:xfrm>
            <a:off x="5295900" y="4594889"/>
            <a:ext cx="5105400" cy="1846659"/>
          </a:xfrm>
          <a:prstGeom prst="rect">
            <a:avLst/>
          </a:prstGeom>
          <a:noFill/>
          <a:ln w="9525">
            <a:noFill/>
            <a:miter lim="800000"/>
            <a:headEnd/>
            <a:tailEnd/>
          </a:ln>
        </p:spPr>
        <p:txBody>
          <a:bodyPr>
            <a:spAutoFit/>
          </a:bodyPr>
          <a:lstStyle/>
          <a:p>
            <a:pPr algn="ctr" eaLnBrk="0" hangingPunct="0"/>
            <a:r>
              <a:rPr lang="en-US" sz="2400" b="1" dirty="0">
                <a:solidFill>
                  <a:schemeClr val="accent2"/>
                </a:solidFill>
                <a:latin typeface="Georgia" pitchFamily="18" charset="0"/>
              </a:rPr>
              <a:t>Mr. D. Citharthan</a:t>
            </a:r>
          </a:p>
          <a:p>
            <a:pPr algn="ctr" eaLnBrk="0" hangingPunct="0"/>
            <a:r>
              <a:rPr lang="en-US" b="1" dirty="0"/>
              <a:t>Associate Professor</a:t>
            </a:r>
          </a:p>
          <a:p>
            <a:pPr algn="ctr" eaLnBrk="0" hangingPunct="0"/>
            <a:r>
              <a:rPr lang="en-US" b="1" dirty="0"/>
              <a:t>Department of Electrical and Electronics  Engineering</a:t>
            </a:r>
          </a:p>
          <a:p>
            <a:pPr algn="ctr" eaLnBrk="0" hangingPunct="0"/>
            <a:r>
              <a:rPr lang="en-US" b="1" dirty="0"/>
              <a:t>Christ the King Engineering College</a:t>
            </a:r>
          </a:p>
          <a:p>
            <a:pPr algn="ctr" eaLnBrk="0" hangingPunct="0"/>
            <a:r>
              <a:rPr lang="en-US" b="1" dirty="0"/>
              <a:t>Coimbatore 641 104</a:t>
            </a:r>
          </a:p>
        </p:txBody>
      </p:sp>
      <p:sp>
        <p:nvSpPr>
          <p:cNvPr id="3083" name="Text Box 16"/>
          <p:cNvSpPr txBox="1">
            <a:spLocks noChangeArrowheads="1"/>
          </p:cNvSpPr>
          <p:nvPr/>
        </p:nvSpPr>
        <p:spPr bwMode="auto">
          <a:xfrm>
            <a:off x="5524500" y="3809333"/>
            <a:ext cx="4648200" cy="430887"/>
          </a:xfrm>
          <a:prstGeom prst="rect">
            <a:avLst/>
          </a:prstGeom>
          <a:noFill/>
          <a:ln w="9525">
            <a:noFill/>
            <a:miter lim="800000"/>
            <a:headEnd/>
            <a:tailEnd/>
          </a:ln>
        </p:spPr>
        <p:txBody>
          <a:bodyPr>
            <a:spAutoFit/>
          </a:bodyPr>
          <a:lstStyle/>
          <a:p>
            <a:pPr algn="ctr">
              <a:spcBef>
                <a:spcPct val="50000"/>
              </a:spcBef>
            </a:pPr>
            <a:r>
              <a:rPr lang="en-US" sz="2200" b="1" dirty="0">
                <a:solidFill>
                  <a:srgbClr val="FF3300"/>
                </a:solidFill>
              </a:rPr>
              <a:t>Under the guidance of </a:t>
            </a:r>
          </a:p>
        </p:txBody>
      </p:sp>
      <p:sp>
        <p:nvSpPr>
          <p:cNvPr id="2" name="Date Placeholder 1">
            <a:extLst>
              <a:ext uri="{FF2B5EF4-FFF2-40B4-BE49-F238E27FC236}">
                <a16:creationId xmlns:a16="http://schemas.microsoft.com/office/drawing/2014/main" id="{18B046C2-7276-4B01-A2C4-704E4847CCCD}"/>
              </a:ext>
            </a:extLst>
          </p:cNvPr>
          <p:cNvSpPr>
            <a:spLocks noGrp="1"/>
          </p:cNvSpPr>
          <p:nvPr>
            <p:ph type="dt" sz="half" idx="10"/>
          </p:nvPr>
        </p:nvSpPr>
        <p:spPr>
          <a:xfrm>
            <a:off x="914400" y="6465166"/>
            <a:ext cx="2743200" cy="365125"/>
          </a:xfrm>
        </p:spPr>
        <p:txBody>
          <a:bodyPr/>
          <a:lstStyle/>
          <a:p>
            <a:fld id="{9D3A6426-9D65-4543-BFF4-B6593B891CA5}" type="datetime1">
              <a:rPr lang="en-IN" smtClean="0"/>
              <a:t>24-06-2022</a:t>
            </a:fld>
            <a:endParaRPr lang="en-IN" dirty="0"/>
          </a:p>
        </p:txBody>
      </p:sp>
      <p:sp>
        <p:nvSpPr>
          <p:cNvPr id="3" name="Footer Placeholder 2">
            <a:extLst>
              <a:ext uri="{FF2B5EF4-FFF2-40B4-BE49-F238E27FC236}">
                <a16:creationId xmlns:a16="http://schemas.microsoft.com/office/drawing/2014/main" id="{EEEF1680-B230-417E-9B28-DF757438DCC5}"/>
              </a:ext>
            </a:extLst>
          </p:cNvPr>
          <p:cNvSpPr>
            <a:spLocks noGrp="1"/>
          </p:cNvSpPr>
          <p:nvPr>
            <p:ph type="ftr" sz="quarter" idx="11"/>
          </p:nvPr>
        </p:nvSpPr>
        <p:spPr>
          <a:xfrm>
            <a:off x="4076700" y="6398949"/>
            <a:ext cx="4114800" cy="365125"/>
          </a:xfrm>
        </p:spPr>
        <p:txBody>
          <a:bodyPr/>
          <a:lstStyle/>
          <a:p>
            <a:r>
              <a:rPr lang="en-IN" dirty="0"/>
              <a:t>Mini Project</a:t>
            </a:r>
          </a:p>
        </p:txBody>
      </p:sp>
      <p:sp>
        <p:nvSpPr>
          <p:cNvPr id="4" name="Slide Number Placeholder 3">
            <a:extLst>
              <a:ext uri="{FF2B5EF4-FFF2-40B4-BE49-F238E27FC236}">
                <a16:creationId xmlns:a16="http://schemas.microsoft.com/office/drawing/2014/main" id="{710FF58A-BB54-45D1-B02A-E8BEAB0E9F5C}"/>
              </a:ext>
            </a:extLst>
          </p:cNvPr>
          <p:cNvSpPr>
            <a:spLocks noGrp="1"/>
          </p:cNvSpPr>
          <p:nvPr>
            <p:ph type="sldNum" sz="quarter" idx="12"/>
          </p:nvPr>
        </p:nvSpPr>
        <p:spPr>
          <a:xfrm>
            <a:off x="8877300" y="6322316"/>
            <a:ext cx="2743200" cy="365125"/>
          </a:xfrm>
        </p:spPr>
        <p:txBody>
          <a:bodyPr/>
          <a:lstStyle/>
          <a:p>
            <a:fld id="{7F60788C-D93E-41A8-B8ED-6EAF8F14D35F}" type="slidenum">
              <a:rPr lang="en-IN" smtClean="0"/>
              <a:t>1</a:t>
            </a:fld>
            <a:endParaRPr lang="en-I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6A8F6-8EFD-4261-899B-70D76D7DB5A9}"/>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883F5085-AE50-4FA0-818E-30FC6296ED92}"/>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01D5C5F7-ABE6-49F2-8C6F-3D8C27C14CD0}"/>
              </a:ext>
            </a:extLst>
          </p:cNvPr>
          <p:cNvSpPr>
            <a:spLocks noGrp="1"/>
          </p:cNvSpPr>
          <p:nvPr>
            <p:ph type="sldNum" sz="quarter" idx="12"/>
          </p:nvPr>
        </p:nvSpPr>
        <p:spPr/>
        <p:txBody>
          <a:bodyPr/>
          <a:lstStyle/>
          <a:p>
            <a:fld id="{7F60788C-D93E-41A8-B8ED-6EAF8F14D35F}" type="slidenum">
              <a:rPr lang="en-IN" smtClean="0"/>
              <a:t>10</a:t>
            </a:fld>
            <a:endParaRPr lang="en-IN"/>
          </a:p>
        </p:txBody>
      </p:sp>
      <p:sp>
        <p:nvSpPr>
          <p:cNvPr id="5" name="Rectangle 4">
            <a:extLst>
              <a:ext uri="{FF2B5EF4-FFF2-40B4-BE49-F238E27FC236}">
                <a16:creationId xmlns:a16="http://schemas.microsoft.com/office/drawing/2014/main" id="{29B8D843-7EC5-4AF7-8870-7DBD1CDB21EB}"/>
              </a:ext>
            </a:extLst>
          </p:cNvPr>
          <p:cNvSpPr/>
          <p:nvPr/>
        </p:nvSpPr>
        <p:spPr>
          <a:xfrm>
            <a:off x="333861" y="2243434"/>
            <a:ext cx="11369040" cy="2059134"/>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4000" b="1" dirty="0">
                <a:solidFill>
                  <a:srgbClr val="FF0000"/>
                </a:solidFill>
                <a:latin typeface="Georgia" pitchFamily="18" charset="0"/>
              </a:rPr>
              <a:t>CKEC ENERGY AUDIT REPORT</a:t>
            </a:r>
          </a:p>
        </p:txBody>
      </p:sp>
      <p:pic>
        <p:nvPicPr>
          <p:cNvPr id="6" name="Picture 5">
            <a:extLst>
              <a:ext uri="{FF2B5EF4-FFF2-40B4-BE49-F238E27FC236}">
                <a16:creationId xmlns:a16="http://schemas.microsoft.com/office/drawing/2014/main" id="{3E6E17C5-CF11-4161-8F0B-2BD50773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spTree>
    <p:extLst>
      <p:ext uri="{BB962C8B-B14F-4D97-AF65-F5344CB8AC3E}">
        <p14:creationId xmlns:p14="http://schemas.microsoft.com/office/powerpoint/2010/main" val="5668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1952E-27F1-4378-A2E3-770F880F9A1B}"/>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96FC33D8-8F42-4C95-B9EB-CB7A9C136AB7}"/>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8CC7A024-2DDE-410E-82EA-22D866F5D72E}"/>
              </a:ext>
            </a:extLst>
          </p:cNvPr>
          <p:cNvSpPr>
            <a:spLocks noGrp="1"/>
          </p:cNvSpPr>
          <p:nvPr>
            <p:ph type="sldNum" sz="quarter" idx="12"/>
          </p:nvPr>
        </p:nvSpPr>
        <p:spPr/>
        <p:txBody>
          <a:bodyPr/>
          <a:lstStyle/>
          <a:p>
            <a:fld id="{7F60788C-D93E-41A8-B8ED-6EAF8F14D35F}" type="slidenum">
              <a:rPr lang="en-IN" smtClean="0"/>
              <a:t>11</a:t>
            </a:fld>
            <a:endParaRPr lang="en-IN"/>
          </a:p>
        </p:txBody>
      </p:sp>
      <p:graphicFrame>
        <p:nvGraphicFramePr>
          <p:cNvPr id="8" name="Table 8">
            <a:extLst>
              <a:ext uri="{FF2B5EF4-FFF2-40B4-BE49-F238E27FC236}">
                <a16:creationId xmlns:a16="http://schemas.microsoft.com/office/drawing/2014/main" id="{9155401A-8677-407F-AF27-45F0E653A5F6}"/>
              </a:ext>
            </a:extLst>
          </p:cNvPr>
          <p:cNvGraphicFramePr>
            <a:graphicFrameLocks noGrp="1"/>
          </p:cNvGraphicFramePr>
          <p:nvPr/>
        </p:nvGraphicFramePr>
        <p:xfrm>
          <a:off x="0" y="-17112"/>
          <a:ext cx="12192000" cy="6364973"/>
        </p:xfrm>
        <a:graphic>
          <a:graphicData uri="http://schemas.openxmlformats.org/drawingml/2006/table">
            <a:tbl>
              <a:tblPr firstRow="1" bandRow="1">
                <a:tableStyleId>{5C22544A-7EE6-4342-B048-85BDC9FD1C3A}</a:tableStyleId>
              </a:tblPr>
              <a:tblGrid>
                <a:gridCol w="1945758">
                  <a:extLst>
                    <a:ext uri="{9D8B030D-6E8A-4147-A177-3AD203B41FA5}">
                      <a16:colId xmlns:a16="http://schemas.microsoft.com/office/drawing/2014/main" val="3562313974"/>
                    </a:ext>
                  </a:extLst>
                </a:gridCol>
                <a:gridCol w="669851">
                  <a:extLst>
                    <a:ext uri="{9D8B030D-6E8A-4147-A177-3AD203B41FA5}">
                      <a16:colId xmlns:a16="http://schemas.microsoft.com/office/drawing/2014/main" val="3888930322"/>
                    </a:ext>
                  </a:extLst>
                </a:gridCol>
                <a:gridCol w="723014">
                  <a:extLst>
                    <a:ext uri="{9D8B030D-6E8A-4147-A177-3AD203B41FA5}">
                      <a16:colId xmlns:a16="http://schemas.microsoft.com/office/drawing/2014/main" val="548864636"/>
                    </a:ext>
                  </a:extLst>
                </a:gridCol>
                <a:gridCol w="584791">
                  <a:extLst>
                    <a:ext uri="{9D8B030D-6E8A-4147-A177-3AD203B41FA5}">
                      <a16:colId xmlns:a16="http://schemas.microsoft.com/office/drawing/2014/main" val="4281785801"/>
                    </a:ext>
                  </a:extLst>
                </a:gridCol>
                <a:gridCol w="765544">
                  <a:extLst>
                    <a:ext uri="{9D8B030D-6E8A-4147-A177-3AD203B41FA5}">
                      <a16:colId xmlns:a16="http://schemas.microsoft.com/office/drawing/2014/main" val="980280117"/>
                    </a:ext>
                  </a:extLst>
                </a:gridCol>
                <a:gridCol w="648586">
                  <a:extLst>
                    <a:ext uri="{9D8B030D-6E8A-4147-A177-3AD203B41FA5}">
                      <a16:colId xmlns:a16="http://schemas.microsoft.com/office/drawing/2014/main" val="1482631921"/>
                    </a:ext>
                  </a:extLst>
                </a:gridCol>
                <a:gridCol w="754912">
                  <a:extLst>
                    <a:ext uri="{9D8B030D-6E8A-4147-A177-3AD203B41FA5}">
                      <a16:colId xmlns:a16="http://schemas.microsoft.com/office/drawing/2014/main" val="1684737902"/>
                    </a:ext>
                  </a:extLst>
                </a:gridCol>
                <a:gridCol w="563525">
                  <a:extLst>
                    <a:ext uri="{9D8B030D-6E8A-4147-A177-3AD203B41FA5}">
                      <a16:colId xmlns:a16="http://schemas.microsoft.com/office/drawing/2014/main" val="3328654662"/>
                    </a:ext>
                  </a:extLst>
                </a:gridCol>
                <a:gridCol w="765545">
                  <a:extLst>
                    <a:ext uri="{9D8B030D-6E8A-4147-A177-3AD203B41FA5}">
                      <a16:colId xmlns:a16="http://schemas.microsoft.com/office/drawing/2014/main" val="2780574331"/>
                    </a:ext>
                  </a:extLst>
                </a:gridCol>
                <a:gridCol w="818707">
                  <a:extLst>
                    <a:ext uri="{9D8B030D-6E8A-4147-A177-3AD203B41FA5}">
                      <a16:colId xmlns:a16="http://schemas.microsoft.com/office/drawing/2014/main" val="2835861535"/>
                    </a:ext>
                  </a:extLst>
                </a:gridCol>
                <a:gridCol w="680483">
                  <a:extLst>
                    <a:ext uri="{9D8B030D-6E8A-4147-A177-3AD203B41FA5}">
                      <a16:colId xmlns:a16="http://schemas.microsoft.com/office/drawing/2014/main" val="3691745749"/>
                    </a:ext>
                  </a:extLst>
                </a:gridCol>
                <a:gridCol w="701749">
                  <a:extLst>
                    <a:ext uri="{9D8B030D-6E8A-4147-A177-3AD203B41FA5}">
                      <a16:colId xmlns:a16="http://schemas.microsoft.com/office/drawing/2014/main" val="2962075640"/>
                    </a:ext>
                  </a:extLst>
                </a:gridCol>
                <a:gridCol w="744279">
                  <a:extLst>
                    <a:ext uri="{9D8B030D-6E8A-4147-A177-3AD203B41FA5}">
                      <a16:colId xmlns:a16="http://schemas.microsoft.com/office/drawing/2014/main" val="382774126"/>
                    </a:ext>
                  </a:extLst>
                </a:gridCol>
                <a:gridCol w="701749">
                  <a:extLst>
                    <a:ext uri="{9D8B030D-6E8A-4147-A177-3AD203B41FA5}">
                      <a16:colId xmlns:a16="http://schemas.microsoft.com/office/drawing/2014/main" val="4262015930"/>
                    </a:ext>
                  </a:extLst>
                </a:gridCol>
                <a:gridCol w="1123507">
                  <a:extLst>
                    <a:ext uri="{9D8B030D-6E8A-4147-A177-3AD203B41FA5}">
                      <a16:colId xmlns:a16="http://schemas.microsoft.com/office/drawing/2014/main" val="3203447549"/>
                    </a:ext>
                  </a:extLst>
                </a:gridCol>
              </a:tblGrid>
              <a:tr h="922578">
                <a:tc>
                  <a:txBody>
                    <a:bodyPr/>
                    <a:lstStyle/>
                    <a:p>
                      <a:pPr algn="ctr"/>
                      <a:r>
                        <a:rPr lang="en-US" dirty="0"/>
                        <a:t>LOADS</a:t>
                      </a:r>
                      <a:r>
                        <a:rPr lang="en-US" dirty="0">
                          <a:sym typeface="Wingdings" panose="05000000000000000000" pitchFamily="2" charset="2"/>
                        </a:rPr>
                        <a:t></a:t>
                      </a:r>
                    </a:p>
                  </a:txBody>
                  <a:tcPr/>
                </a:tc>
                <a:tc gridSpan="2">
                  <a:txBody>
                    <a:bodyPr/>
                    <a:lstStyle/>
                    <a:p>
                      <a:pPr algn="ctr"/>
                      <a:r>
                        <a:rPr lang="en-US" dirty="0"/>
                        <a:t>FAN</a:t>
                      </a:r>
                      <a:endParaRPr lang="en-IN" dirty="0"/>
                    </a:p>
                  </a:txBody>
                  <a:tcPr/>
                </a:tc>
                <a:tc hMerge="1">
                  <a:txBody>
                    <a:bodyPr/>
                    <a:lstStyle/>
                    <a:p>
                      <a:endParaRPr lang="en-IN" dirty="0"/>
                    </a:p>
                  </a:txBody>
                  <a:tcPr/>
                </a:tc>
                <a:tc gridSpan="4">
                  <a:txBody>
                    <a:bodyPr/>
                    <a:lstStyle/>
                    <a:p>
                      <a:pPr algn="ctr"/>
                      <a:r>
                        <a:rPr lang="en-US" dirty="0"/>
                        <a:t>LIGHT</a:t>
                      </a:r>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rowSpan="2">
                  <a:txBody>
                    <a:bodyPr/>
                    <a:lstStyle/>
                    <a:p>
                      <a:pPr algn="ctr"/>
                      <a:r>
                        <a:rPr lang="en-US" dirty="0"/>
                        <a:t>AC</a:t>
                      </a:r>
                    </a:p>
                  </a:txBody>
                  <a:tcPr>
                    <a:solidFill>
                      <a:schemeClr val="accent1"/>
                    </a:solidFill>
                  </a:tcPr>
                </a:tc>
                <a:tc rowSpan="2">
                  <a:txBody>
                    <a:bodyPr/>
                    <a:lstStyle/>
                    <a:p>
                      <a:pPr algn="ctr"/>
                      <a:r>
                        <a:rPr lang="en-US" sz="2000" dirty="0"/>
                        <a:t>COMPUTER</a:t>
                      </a:r>
                      <a:endParaRPr lang="en-IN" sz="2000" dirty="0"/>
                    </a:p>
                  </a:txBody>
                  <a:tcPr>
                    <a:solidFill>
                      <a:schemeClr val="accent1"/>
                    </a:solidFill>
                  </a:tcPr>
                </a:tc>
                <a:tc rowSpan="2">
                  <a:txBody>
                    <a:bodyPr/>
                    <a:lstStyle/>
                    <a:p>
                      <a:pPr algn="ctr"/>
                      <a:r>
                        <a:rPr lang="en-US" dirty="0"/>
                        <a:t>PRINTER</a:t>
                      </a:r>
                      <a:endParaRPr lang="en-IN" dirty="0"/>
                    </a:p>
                  </a:txBody>
                  <a:tcPr>
                    <a:solidFill>
                      <a:schemeClr val="accent1"/>
                    </a:solidFill>
                  </a:tcPr>
                </a:tc>
                <a:tc rowSpan="2">
                  <a:txBody>
                    <a:bodyPr/>
                    <a:lstStyle/>
                    <a:p>
                      <a:pPr algn="ctr"/>
                      <a:r>
                        <a:rPr lang="en-US" dirty="0"/>
                        <a:t>WATER DOCTOR</a:t>
                      </a:r>
                      <a:endParaRPr lang="en-IN" dirty="0"/>
                    </a:p>
                  </a:txBody>
                  <a:tcPr>
                    <a:solidFill>
                      <a:schemeClr val="accent1"/>
                    </a:solidFill>
                  </a:tcPr>
                </a:tc>
                <a:tc gridSpan="4">
                  <a:txBody>
                    <a:bodyPr/>
                    <a:lstStyle/>
                    <a:p>
                      <a:pPr algn="ctr"/>
                      <a:r>
                        <a:rPr lang="en-US" dirty="0"/>
                        <a:t>OTHER</a:t>
                      </a:r>
                      <a:endParaRPr lang="en-IN" dirty="0"/>
                    </a:p>
                  </a:txBody>
                  <a:tcPr/>
                </a:tc>
                <a:tc hMerge="1">
                  <a:txBody>
                    <a:bodyPr/>
                    <a:lstStyle/>
                    <a:p>
                      <a:endParaRPr lang="en-IN" dirty="0"/>
                    </a:p>
                  </a:txBody>
                  <a:tcPr/>
                </a:tc>
                <a:tc hMerge="1">
                  <a:txBody>
                    <a:bodyPr/>
                    <a:lstStyle/>
                    <a:p>
                      <a:endParaRPr lang="en-IN" dirty="0"/>
                    </a:p>
                  </a:txBody>
                  <a:tcPr/>
                </a:tc>
                <a:tc hMerge="1">
                  <a:txBody>
                    <a:bodyPr/>
                    <a:lstStyle/>
                    <a:p>
                      <a:pPr algn="ctr"/>
                      <a:endParaRPr lang="en-IN" dirty="0"/>
                    </a:p>
                  </a:txBody>
                  <a:tcPr/>
                </a:tc>
                <a:extLst>
                  <a:ext uri="{0D108BD9-81ED-4DB2-BD59-A6C34878D82A}">
                    <a16:rowId xmlns:a16="http://schemas.microsoft.com/office/drawing/2014/main" val="2320039839"/>
                  </a:ext>
                </a:extLst>
              </a:tr>
              <a:tr h="181498">
                <a:tc>
                  <a:txBody>
                    <a:bodyPr/>
                    <a:lstStyle/>
                    <a:p>
                      <a:r>
                        <a:rPr lang="en-US" dirty="0"/>
                        <a:t>NAME OF BLOCKS</a:t>
                      </a:r>
                      <a:endParaRPr lang="en-IN" dirty="0"/>
                    </a:p>
                  </a:txBody>
                  <a:tcPr>
                    <a:solidFill>
                      <a:schemeClr val="accent1"/>
                    </a:solidFill>
                  </a:tcPr>
                </a:tc>
                <a:tc>
                  <a:txBody>
                    <a:bodyPr/>
                    <a:lstStyle/>
                    <a:p>
                      <a:r>
                        <a:rPr lang="en-US" dirty="0"/>
                        <a:t>CL</a:t>
                      </a:r>
                      <a:endParaRPr lang="en-IN" dirty="0"/>
                    </a:p>
                  </a:txBody>
                  <a:tcPr>
                    <a:solidFill>
                      <a:schemeClr val="accent1"/>
                    </a:solidFill>
                  </a:tcPr>
                </a:tc>
                <a:tc>
                  <a:txBody>
                    <a:bodyPr/>
                    <a:lstStyle/>
                    <a:p>
                      <a:r>
                        <a:rPr lang="en-US" dirty="0"/>
                        <a:t>TF</a:t>
                      </a:r>
                      <a:endParaRPr lang="en-IN" dirty="0"/>
                    </a:p>
                  </a:txBody>
                  <a:tcPr>
                    <a:solidFill>
                      <a:schemeClr val="accent1"/>
                    </a:solidFill>
                  </a:tcPr>
                </a:tc>
                <a:tc>
                  <a:txBody>
                    <a:bodyPr/>
                    <a:lstStyle/>
                    <a:p>
                      <a:r>
                        <a:rPr lang="en-US" dirty="0"/>
                        <a:t>FL</a:t>
                      </a:r>
                      <a:endParaRPr lang="en-IN" dirty="0"/>
                    </a:p>
                  </a:txBody>
                  <a:tcPr>
                    <a:solidFill>
                      <a:schemeClr val="accent1"/>
                    </a:solidFill>
                  </a:tcPr>
                </a:tc>
                <a:tc>
                  <a:txBody>
                    <a:bodyPr/>
                    <a:lstStyle/>
                    <a:p>
                      <a:r>
                        <a:rPr lang="en-US" sz="1600" b="1" dirty="0"/>
                        <a:t>LED TL</a:t>
                      </a:r>
                      <a:endParaRPr lang="en-IN" sz="1600" b="1" dirty="0"/>
                    </a:p>
                  </a:txBody>
                  <a:tcPr>
                    <a:solidFill>
                      <a:schemeClr val="accent1"/>
                    </a:solidFill>
                  </a:tcPr>
                </a:tc>
                <a:tc>
                  <a:txBody>
                    <a:bodyPr/>
                    <a:lstStyle/>
                    <a:p>
                      <a:r>
                        <a:rPr lang="en-US" dirty="0"/>
                        <a:t>LED</a:t>
                      </a:r>
                      <a:endParaRPr lang="en-IN" dirty="0"/>
                    </a:p>
                  </a:txBody>
                  <a:tcPr>
                    <a:solidFill>
                      <a:schemeClr val="accent1"/>
                    </a:solidFill>
                  </a:tcPr>
                </a:tc>
                <a:tc>
                  <a:txBody>
                    <a:bodyPr/>
                    <a:lstStyle/>
                    <a:p>
                      <a:r>
                        <a:rPr lang="en-US" dirty="0"/>
                        <a:t>CFL</a:t>
                      </a:r>
                      <a:endParaRPr lang="en-IN" dirty="0"/>
                    </a:p>
                  </a:txBody>
                  <a:tcPr>
                    <a:solidFill>
                      <a:schemeClr val="accent1"/>
                    </a:solidFill>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sz="1100" b="1" dirty="0"/>
                        <a:t>SPEAKER</a:t>
                      </a:r>
                      <a:endParaRPr lang="en-IN" sz="1100" b="1" dirty="0"/>
                    </a:p>
                  </a:txBody>
                  <a:tcPr>
                    <a:solidFill>
                      <a:schemeClr val="accent1"/>
                    </a:solidFill>
                  </a:tcPr>
                </a:tc>
                <a:tc>
                  <a:txBody>
                    <a:bodyPr/>
                    <a:lstStyle/>
                    <a:p>
                      <a:r>
                        <a:rPr lang="en-US" sz="1200" b="1" dirty="0"/>
                        <a:t>MOTOR</a:t>
                      </a:r>
                      <a:endParaRPr lang="en-IN" sz="1200" b="1" dirty="0"/>
                    </a:p>
                  </a:txBody>
                  <a:tcPr>
                    <a:solidFill>
                      <a:schemeClr val="accent1"/>
                    </a:solidFill>
                  </a:tcPr>
                </a:tc>
                <a:tc>
                  <a:txBody>
                    <a:bodyPr/>
                    <a:lstStyle/>
                    <a:p>
                      <a:r>
                        <a:rPr lang="en-US" sz="1050" b="1"/>
                        <a:t>LAB EQIP</a:t>
                      </a:r>
                      <a:endParaRPr lang="en-IN" sz="1050" b="1" dirty="0"/>
                    </a:p>
                  </a:txBody>
                  <a:tcPr>
                    <a:solidFill>
                      <a:schemeClr val="accent1"/>
                    </a:solidFill>
                  </a:tcPr>
                </a:tc>
                <a:tc>
                  <a:txBody>
                    <a:bodyPr/>
                    <a:lstStyle/>
                    <a:p>
                      <a:r>
                        <a:rPr lang="en-US" sz="1100" b="1" dirty="0"/>
                        <a:t>WATER HEATER</a:t>
                      </a:r>
                      <a:endParaRPr lang="en-IN" sz="1100" b="1" dirty="0"/>
                    </a:p>
                  </a:txBody>
                  <a:tcPr>
                    <a:solidFill>
                      <a:schemeClr val="accent1"/>
                    </a:solidFill>
                  </a:tcPr>
                </a:tc>
                <a:extLst>
                  <a:ext uri="{0D108BD9-81ED-4DB2-BD59-A6C34878D82A}">
                    <a16:rowId xmlns:a16="http://schemas.microsoft.com/office/drawing/2014/main" val="3589042752"/>
                  </a:ext>
                </a:extLst>
              </a:tr>
              <a:tr h="413195">
                <a:tc>
                  <a:txBody>
                    <a:bodyPr/>
                    <a:lstStyle/>
                    <a:p>
                      <a:r>
                        <a:rPr lang="en-US" dirty="0"/>
                        <a:t>XAVIER’S BLOCK</a:t>
                      </a:r>
                      <a:endParaRPr lang="en-IN" dirty="0"/>
                    </a:p>
                  </a:txBody>
                  <a:tcPr/>
                </a:tc>
                <a:tc>
                  <a:txBody>
                    <a:bodyPr/>
                    <a:lstStyle/>
                    <a:p>
                      <a:r>
                        <a:rPr lang="en-US" dirty="0"/>
                        <a:t>112</a:t>
                      </a:r>
                      <a:endParaRPr lang="en-IN" dirty="0"/>
                    </a:p>
                  </a:txBody>
                  <a:tcPr/>
                </a:tc>
                <a:tc>
                  <a:txBody>
                    <a:bodyPr/>
                    <a:lstStyle/>
                    <a:p>
                      <a:r>
                        <a:rPr lang="en-US" dirty="0"/>
                        <a:t> 3</a:t>
                      </a:r>
                      <a:endParaRPr lang="en-IN" dirty="0"/>
                    </a:p>
                  </a:txBody>
                  <a:tcPr/>
                </a:tc>
                <a:tc>
                  <a:txBody>
                    <a:bodyPr/>
                    <a:lstStyle/>
                    <a:p>
                      <a:r>
                        <a:rPr lang="en-US" dirty="0"/>
                        <a:t>137</a:t>
                      </a:r>
                      <a:endParaRPr lang="en-IN" dirty="0"/>
                    </a:p>
                  </a:txBody>
                  <a:tcPr/>
                </a:tc>
                <a:tc>
                  <a:txBody>
                    <a:bodyPr/>
                    <a:lstStyle/>
                    <a:p>
                      <a:r>
                        <a:rPr lang="en-US" dirty="0"/>
                        <a:t>2</a:t>
                      </a:r>
                      <a:endParaRPr lang="en-IN" dirty="0"/>
                    </a:p>
                  </a:txBody>
                  <a:tcPr/>
                </a:tc>
                <a:tc>
                  <a:txBody>
                    <a:bodyPr/>
                    <a:lstStyle/>
                    <a:p>
                      <a:r>
                        <a:rPr lang="en-US" dirty="0"/>
                        <a:t>6</a:t>
                      </a:r>
                      <a:endParaRPr lang="en-IN" dirty="0"/>
                    </a:p>
                  </a:txBody>
                  <a:tcPr/>
                </a:tc>
                <a:tc>
                  <a:txBody>
                    <a:bodyPr/>
                    <a:lstStyle/>
                    <a:p>
                      <a:r>
                        <a:rPr lang="en-US" dirty="0"/>
                        <a:t>28</a:t>
                      </a:r>
                      <a:endParaRPr lang="en-IN" dirty="0"/>
                    </a:p>
                  </a:txBody>
                  <a:tcPr/>
                </a:tc>
                <a:tc>
                  <a:txBody>
                    <a:bodyPr/>
                    <a:lstStyle/>
                    <a:p>
                      <a:r>
                        <a:rPr lang="en-US" dirty="0"/>
                        <a:t>19</a:t>
                      </a:r>
                      <a:endParaRPr lang="en-IN" dirty="0"/>
                    </a:p>
                  </a:txBody>
                  <a:tcPr/>
                </a:tc>
                <a:tc>
                  <a:txBody>
                    <a:bodyPr/>
                    <a:lstStyle/>
                    <a:p>
                      <a:r>
                        <a:rPr lang="en-US" dirty="0"/>
                        <a:t>188</a:t>
                      </a:r>
                      <a:endParaRPr lang="en-IN" dirty="0"/>
                    </a:p>
                  </a:txBody>
                  <a:tcPr/>
                </a:tc>
                <a:tc>
                  <a:txBody>
                    <a:bodyPr/>
                    <a:lstStyle/>
                    <a:p>
                      <a:r>
                        <a:rPr lang="en-US" dirty="0"/>
                        <a:t>11+1</a:t>
                      </a:r>
                      <a:r>
                        <a:rPr lang="en-US" sz="1200" dirty="0"/>
                        <a:t>(X)</a:t>
                      </a:r>
                      <a:endParaRPr lang="en-IN" dirty="0"/>
                    </a:p>
                  </a:txBody>
                  <a:tcPr/>
                </a:tc>
                <a:tc>
                  <a:txBody>
                    <a:bodyPr/>
                    <a:lstStyle/>
                    <a:p>
                      <a:r>
                        <a:rPr lang="en-US" dirty="0"/>
                        <a:t>2</a:t>
                      </a:r>
                      <a:endParaRPr lang="en-IN" dirty="0"/>
                    </a:p>
                  </a:txBody>
                  <a:tcPr/>
                </a:tc>
                <a:tc>
                  <a:txBody>
                    <a:bodyPr/>
                    <a:lstStyle/>
                    <a:p>
                      <a:r>
                        <a:rPr lang="en-US" dirty="0"/>
                        <a:t>8</a:t>
                      </a:r>
                      <a:endParaRPr lang="en-IN" dirty="0"/>
                    </a:p>
                  </a:txBody>
                  <a:tcPr/>
                </a:tc>
                <a:tc>
                  <a:txBody>
                    <a:bodyPr/>
                    <a:lstStyle/>
                    <a:p>
                      <a:endParaRPr lang="en-IN" dirty="0"/>
                    </a:p>
                  </a:txBody>
                  <a:tcPr/>
                </a:tc>
                <a:tc>
                  <a:txBody>
                    <a:bodyPr/>
                    <a:lstStyle/>
                    <a:p>
                      <a:r>
                        <a:rPr lang="en-US" dirty="0"/>
                        <a:t>-</a:t>
                      </a:r>
                      <a:endParaRPr lang="en-IN" dirty="0"/>
                    </a:p>
                  </a:txBody>
                  <a:tcPr/>
                </a:tc>
                <a:tc>
                  <a:txBody>
                    <a:bodyPr/>
                    <a:lstStyle/>
                    <a:p>
                      <a:endParaRPr lang="en-IN" dirty="0"/>
                    </a:p>
                  </a:txBody>
                  <a:tcPr/>
                </a:tc>
                <a:extLst>
                  <a:ext uri="{0D108BD9-81ED-4DB2-BD59-A6C34878D82A}">
                    <a16:rowId xmlns:a16="http://schemas.microsoft.com/office/drawing/2014/main" val="4169142880"/>
                  </a:ext>
                </a:extLst>
              </a:tr>
              <a:tr h="343079">
                <a:tc>
                  <a:txBody>
                    <a:bodyPr/>
                    <a:lstStyle/>
                    <a:p>
                      <a:r>
                        <a:rPr lang="en-US" dirty="0"/>
                        <a:t>ALPHONSA BLOCK</a:t>
                      </a:r>
                      <a:endParaRPr lang="en-IN" dirty="0"/>
                    </a:p>
                  </a:txBody>
                  <a:tcPr/>
                </a:tc>
                <a:tc>
                  <a:txBody>
                    <a:bodyPr/>
                    <a:lstStyle/>
                    <a:p>
                      <a:r>
                        <a:rPr lang="en-US" dirty="0"/>
                        <a:t>68</a:t>
                      </a:r>
                      <a:endParaRPr lang="en-IN" dirty="0"/>
                    </a:p>
                  </a:txBody>
                  <a:tcPr/>
                </a:tc>
                <a:tc>
                  <a:txBody>
                    <a:bodyPr/>
                    <a:lstStyle/>
                    <a:p>
                      <a:r>
                        <a:rPr lang="en-US" dirty="0"/>
                        <a:t>10</a:t>
                      </a:r>
                      <a:endParaRPr lang="en-IN" dirty="0"/>
                    </a:p>
                  </a:txBody>
                  <a:tcPr/>
                </a:tc>
                <a:tc>
                  <a:txBody>
                    <a:bodyPr/>
                    <a:lstStyle/>
                    <a:p>
                      <a:r>
                        <a:rPr lang="en-US" dirty="0"/>
                        <a:t>44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r>
                        <a:rPr lang="en-US" dirty="0"/>
                        <a:t>7</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endParaRPr lang="en-IN" dirty="0"/>
                    </a:p>
                  </a:txBody>
                  <a:tcPr/>
                </a:tc>
                <a:tc>
                  <a:txBody>
                    <a:bodyPr/>
                    <a:lstStyle/>
                    <a:p>
                      <a:endParaRPr lang="en-IN" dirty="0"/>
                    </a:p>
                  </a:txBody>
                  <a:tcPr/>
                </a:tc>
                <a:tc>
                  <a:txBody>
                    <a:bodyPr/>
                    <a:lstStyle/>
                    <a:p>
                      <a:r>
                        <a:rPr lang="en-US" dirty="0"/>
                        <a:t>56</a:t>
                      </a:r>
                      <a:endParaRPr lang="en-IN" dirty="0"/>
                    </a:p>
                  </a:txBody>
                  <a:tcPr/>
                </a:tc>
                <a:tc>
                  <a:txBody>
                    <a:bodyPr/>
                    <a:lstStyle/>
                    <a:p>
                      <a:endParaRPr lang="en-IN" dirty="0"/>
                    </a:p>
                  </a:txBody>
                  <a:tcPr/>
                </a:tc>
                <a:extLst>
                  <a:ext uri="{0D108BD9-81ED-4DB2-BD59-A6C34878D82A}">
                    <a16:rowId xmlns:a16="http://schemas.microsoft.com/office/drawing/2014/main" val="2454740204"/>
                  </a:ext>
                </a:extLst>
              </a:tr>
              <a:tr h="489698">
                <a:tc>
                  <a:txBody>
                    <a:bodyPr/>
                    <a:lstStyle/>
                    <a:p>
                      <a:r>
                        <a:rPr lang="en-US" dirty="0"/>
                        <a:t>MOTHER VIRGIN AUDITORIUM</a:t>
                      </a:r>
                      <a:endParaRPr lang="en-IN" dirty="0"/>
                    </a:p>
                  </a:txBody>
                  <a:tcPr/>
                </a:tc>
                <a:tc>
                  <a:txBody>
                    <a:bodyPr/>
                    <a:lstStyle/>
                    <a:p>
                      <a:r>
                        <a:rPr lang="en-US" dirty="0"/>
                        <a:t>46</a:t>
                      </a:r>
                      <a:endParaRPr lang="en-IN" dirty="0"/>
                    </a:p>
                  </a:txBody>
                  <a:tcPr/>
                </a:tc>
                <a:tc>
                  <a:txBody>
                    <a:bodyPr/>
                    <a:lstStyle/>
                    <a:p>
                      <a:endParaRPr lang="en-IN" dirty="0"/>
                    </a:p>
                  </a:txBody>
                  <a:tcPr/>
                </a:tc>
                <a:tc>
                  <a:txBody>
                    <a:bodyPr/>
                    <a:lstStyle/>
                    <a:p>
                      <a:r>
                        <a:rPr lang="en-US" dirty="0"/>
                        <a:t>38</a:t>
                      </a:r>
                      <a:endParaRPr lang="en-IN" dirty="0"/>
                    </a:p>
                  </a:txBody>
                  <a:tcPr/>
                </a:tc>
                <a:tc>
                  <a:txBody>
                    <a:bodyPr/>
                    <a:lstStyle/>
                    <a:p>
                      <a:r>
                        <a:rPr lang="en-US" dirty="0"/>
                        <a:t>6</a:t>
                      </a:r>
                    </a:p>
                    <a:p>
                      <a:r>
                        <a:rPr lang="en-US" sz="1000" dirty="0"/>
                        <a:t>(100W)</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59804924"/>
                  </a:ext>
                </a:extLst>
              </a:tr>
              <a:tr h="600388">
                <a:tc>
                  <a:txBody>
                    <a:bodyPr/>
                    <a:lstStyle/>
                    <a:p>
                      <a:r>
                        <a:rPr lang="en-US" dirty="0"/>
                        <a:t>St.SEBASTIAN’S BOYS HOSTEL</a:t>
                      </a:r>
                      <a:endParaRPr lang="en-IN" dirty="0"/>
                    </a:p>
                  </a:txBody>
                  <a:tcPr/>
                </a:tc>
                <a:tc>
                  <a:txBody>
                    <a:bodyPr/>
                    <a:lstStyle/>
                    <a:p>
                      <a:r>
                        <a:rPr lang="en-US" dirty="0"/>
                        <a:t>122</a:t>
                      </a:r>
                      <a:endParaRPr lang="en-IN" dirty="0"/>
                    </a:p>
                  </a:txBody>
                  <a:tcPr/>
                </a:tc>
                <a:tc>
                  <a:txBody>
                    <a:bodyPr/>
                    <a:lstStyle/>
                    <a:p>
                      <a:r>
                        <a:rPr lang="en-US" dirty="0"/>
                        <a:t>1</a:t>
                      </a:r>
                      <a:endParaRPr lang="en-IN" dirty="0"/>
                    </a:p>
                  </a:txBody>
                  <a:tcPr/>
                </a:tc>
                <a:tc>
                  <a:txBody>
                    <a:bodyPr/>
                    <a:lstStyle/>
                    <a:p>
                      <a:r>
                        <a:rPr lang="en-US" dirty="0"/>
                        <a:t>60</a:t>
                      </a:r>
                      <a:endParaRPr lang="en-IN" dirty="0"/>
                    </a:p>
                  </a:txBody>
                  <a:tcPr/>
                </a:tc>
                <a:tc>
                  <a:txBody>
                    <a:bodyPr/>
                    <a:lstStyle/>
                    <a:p>
                      <a:r>
                        <a:rPr lang="en-US" dirty="0"/>
                        <a:t>10</a:t>
                      </a:r>
                      <a:endParaRPr lang="en-IN" dirty="0"/>
                    </a:p>
                  </a:txBody>
                  <a:tcPr/>
                </a:tc>
                <a:tc>
                  <a:txBody>
                    <a:bodyPr/>
                    <a:lstStyle/>
                    <a:p>
                      <a:r>
                        <a:rPr lang="en-US" dirty="0"/>
                        <a:t>10</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1</a:t>
                      </a:r>
                      <a:endParaRPr lang="en-IN" dirty="0"/>
                    </a:p>
                  </a:txBody>
                  <a:tcPr/>
                </a:tc>
                <a:tc>
                  <a:txBody>
                    <a:bodyPr/>
                    <a:lstStyle/>
                    <a:p>
                      <a:endParaRPr lang="en-IN" dirty="0"/>
                    </a:p>
                  </a:txBody>
                  <a:tcPr/>
                </a:tc>
                <a:tc>
                  <a:txBody>
                    <a:bodyPr/>
                    <a:lstStyle/>
                    <a:p>
                      <a:endParaRPr lang="en-IN" dirty="0"/>
                    </a:p>
                  </a:txBody>
                  <a:tcPr/>
                </a:tc>
                <a:tc>
                  <a:txBody>
                    <a:bodyPr/>
                    <a:lstStyle/>
                    <a:p>
                      <a:r>
                        <a:rPr lang="en-US" dirty="0"/>
                        <a:t>20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466521272"/>
                  </a:ext>
                </a:extLst>
              </a:tr>
              <a:tr h="600388">
                <a:tc>
                  <a:txBody>
                    <a:bodyPr/>
                    <a:lstStyle/>
                    <a:p>
                      <a:r>
                        <a:rPr lang="en-US" dirty="0"/>
                        <a:t>St.JOSEPH’S BOYS HOSTEL</a:t>
                      </a:r>
                      <a:endParaRPr lang="en-IN" dirty="0"/>
                    </a:p>
                  </a:txBody>
                  <a:tcPr/>
                </a:tc>
                <a:tc>
                  <a:txBody>
                    <a:bodyPr/>
                    <a:lstStyle/>
                    <a:p>
                      <a:r>
                        <a:rPr lang="en-US" dirty="0"/>
                        <a:t>107</a:t>
                      </a:r>
                      <a:endParaRPr lang="en-IN" dirty="0"/>
                    </a:p>
                  </a:txBody>
                  <a:tcPr/>
                </a:tc>
                <a:tc>
                  <a:txBody>
                    <a:bodyPr/>
                    <a:lstStyle/>
                    <a:p>
                      <a:endParaRPr lang="en-IN" dirty="0"/>
                    </a:p>
                  </a:txBody>
                  <a:tcPr/>
                </a:tc>
                <a:tc>
                  <a:txBody>
                    <a:bodyPr/>
                    <a:lstStyle/>
                    <a:p>
                      <a:r>
                        <a:rPr lang="en-US" dirty="0"/>
                        <a:t>6</a:t>
                      </a:r>
                      <a:endParaRPr lang="en-IN" dirty="0"/>
                    </a:p>
                  </a:txBody>
                  <a:tcPr/>
                </a:tc>
                <a:tc>
                  <a:txBody>
                    <a:bodyPr/>
                    <a:lstStyle/>
                    <a:p>
                      <a:endParaRPr lang="en-IN"/>
                    </a:p>
                  </a:txBody>
                  <a:tcPr/>
                </a:tc>
                <a:tc>
                  <a:txBody>
                    <a:bodyPr/>
                    <a:lstStyle/>
                    <a:p>
                      <a:r>
                        <a:rPr lang="en-US" dirty="0"/>
                        <a:t>70</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1</a:t>
                      </a:r>
                      <a:endParaRPr lang="en-IN" dirty="0"/>
                    </a:p>
                  </a:txBody>
                  <a:tcPr/>
                </a:tc>
                <a:tc>
                  <a:txBody>
                    <a:bodyPr/>
                    <a:lstStyle/>
                    <a:p>
                      <a:endParaRPr lang="en-IN" dirty="0"/>
                    </a:p>
                  </a:txBody>
                  <a:tcPr/>
                </a:tc>
                <a:tc>
                  <a:txBody>
                    <a:bodyPr/>
                    <a:lstStyle/>
                    <a:p>
                      <a:r>
                        <a:rPr lang="en-US" dirty="0"/>
                        <a:t>1(gr)</a:t>
                      </a:r>
                    </a:p>
                    <a:p>
                      <a:r>
                        <a:rPr lang="en-US" dirty="0"/>
                        <a:t>2-fr</a:t>
                      </a:r>
                      <a:endParaRPr lang="en-IN" dirty="0"/>
                    </a:p>
                  </a:txBody>
                  <a:tcPr/>
                </a:tc>
                <a:tc>
                  <a:txBody>
                    <a:bodyPr/>
                    <a:lstStyle/>
                    <a:p>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175995970"/>
                  </a:ext>
                </a:extLst>
              </a:tr>
              <a:tr h="600388">
                <a:tc>
                  <a:txBody>
                    <a:bodyPr/>
                    <a:lstStyle/>
                    <a:p>
                      <a:r>
                        <a:rPr lang="en-US" dirty="0"/>
                        <a:t>St. MARY’S GIRLS HOSTEL</a:t>
                      </a:r>
                      <a:endParaRPr lang="en-IN" dirty="0"/>
                    </a:p>
                  </a:txBody>
                  <a:tcPr/>
                </a:tc>
                <a:tc>
                  <a:txBody>
                    <a:bodyPr/>
                    <a:lstStyle/>
                    <a:p>
                      <a:r>
                        <a:rPr lang="en-US" dirty="0"/>
                        <a:t>50</a:t>
                      </a:r>
                      <a:endParaRPr lang="en-IN" dirty="0"/>
                    </a:p>
                  </a:txBody>
                  <a:tcPr/>
                </a:tc>
                <a:tc>
                  <a:txBody>
                    <a:bodyPr/>
                    <a:lstStyle/>
                    <a:p>
                      <a:endParaRPr lang="en-IN"/>
                    </a:p>
                  </a:txBody>
                  <a:tcPr/>
                </a:tc>
                <a:tc>
                  <a:txBody>
                    <a:bodyPr/>
                    <a:lstStyle/>
                    <a:p>
                      <a:r>
                        <a:rPr lang="en-US" dirty="0"/>
                        <a:t>35</a:t>
                      </a:r>
                      <a:endParaRPr lang="en-IN" dirty="0"/>
                    </a:p>
                  </a:txBody>
                  <a:tcPr/>
                </a:tc>
                <a:tc>
                  <a:txBody>
                    <a:bodyPr/>
                    <a:lstStyle/>
                    <a:p>
                      <a:endParaRPr lang="en-IN"/>
                    </a:p>
                  </a:txBody>
                  <a:tcPr/>
                </a:tc>
                <a:tc>
                  <a:txBody>
                    <a:bodyPr/>
                    <a:lstStyle/>
                    <a:p>
                      <a:r>
                        <a:rPr lang="en-US" dirty="0"/>
                        <a:t>49</a:t>
                      </a:r>
                      <a:endParaRPr lang="en-IN" dirty="0"/>
                    </a:p>
                  </a:txBody>
                  <a:tcPr/>
                </a:tc>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1</a:t>
                      </a:r>
                      <a:endParaRPr lang="en-IN" dirty="0"/>
                    </a:p>
                  </a:txBody>
                  <a:tcPr/>
                </a:tc>
                <a:extLst>
                  <a:ext uri="{0D108BD9-81ED-4DB2-BD59-A6C34878D82A}">
                    <a16:rowId xmlns:a16="http://schemas.microsoft.com/office/drawing/2014/main" val="978353111"/>
                  </a:ext>
                </a:extLst>
              </a:tr>
              <a:tr h="541361">
                <a:tc>
                  <a:txBody>
                    <a:bodyPr/>
                    <a:lstStyle/>
                    <a:p>
                      <a:r>
                        <a:rPr lang="en-US" dirty="0"/>
                        <a:t>ADMINISTRATOR BLOCK</a:t>
                      </a:r>
                      <a:endParaRPr lang="en-IN" dirty="0"/>
                    </a:p>
                  </a:txBody>
                  <a:tcPr/>
                </a:tc>
                <a:tc>
                  <a:txBody>
                    <a:bodyPr/>
                    <a:lstStyle/>
                    <a:p>
                      <a:r>
                        <a:rPr lang="en-US" dirty="0"/>
                        <a:t>45</a:t>
                      </a:r>
                      <a:endParaRPr lang="en-IN" dirty="0"/>
                    </a:p>
                  </a:txBody>
                  <a:tcPr/>
                </a:tc>
                <a:tc>
                  <a:txBody>
                    <a:bodyPr/>
                    <a:lstStyle/>
                    <a:p>
                      <a:endParaRPr lang="en-IN"/>
                    </a:p>
                  </a:txBody>
                  <a:tcPr/>
                </a:tc>
                <a:tc>
                  <a:txBody>
                    <a:bodyPr/>
                    <a:lstStyle/>
                    <a:p>
                      <a:r>
                        <a:rPr lang="en-US" dirty="0"/>
                        <a:t>43</a:t>
                      </a:r>
                      <a:endParaRPr lang="en-IN" dirty="0"/>
                    </a:p>
                  </a:txBody>
                  <a:tcPr/>
                </a:tc>
                <a:tc>
                  <a:txBody>
                    <a:bodyPr/>
                    <a:lstStyle/>
                    <a:p>
                      <a:r>
                        <a:rPr lang="en-US" dirty="0"/>
                        <a:t>8</a:t>
                      </a:r>
                      <a:endParaRPr lang="en-IN" dirty="0"/>
                    </a:p>
                  </a:txBody>
                  <a:tcPr/>
                </a:tc>
                <a:tc>
                  <a:txBody>
                    <a:bodyPr/>
                    <a:lstStyle/>
                    <a:p>
                      <a:endParaRPr lang="en-IN" dirty="0"/>
                    </a:p>
                  </a:txBody>
                  <a:tcPr/>
                </a:tc>
                <a:tc>
                  <a:txBody>
                    <a:bodyPr/>
                    <a:lstStyle/>
                    <a:p>
                      <a:endParaRPr lang="en-IN" dirty="0"/>
                    </a:p>
                  </a:txBody>
                  <a:tcPr/>
                </a:tc>
                <a:tc>
                  <a:txBody>
                    <a:bodyPr/>
                    <a:lstStyle/>
                    <a:p>
                      <a:r>
                        <a:rPr lang="en-US" dirty="0"/>
                        <a:t>6</a:t>
                      </a:r>
                      <a:endParaRPr lang="en-IN" dirty="0"/>
                    </a:p>
                  </a:txBody>
                  <a:tcPr/>
                </a:tc>
                <a:tc>
                  <a:txBody>
                    <a:bodyPr/>
                    <a:lstStyle/>
                    <a:p>
                      <a:r>
                        <a:rPr lang="en-US" dirty="0"/>
                        <a:t>10</a:t>
                      </a:r>
                      <a:endParaRPr lang="en-IN" dirty="0"/>
                    </a:p>
                  </a:txBody>
                  <a:tcPr/>
                </a:tc>
                <a:tc>
                  <a:txBody>
                    <a:bodyPr/>
                    <a:lstStyle/>
                    <a:p>
                      <a:r>
                        <a:rPr lang="en-US" dirty="0"/>
                        <a:t>5+1(X)</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1(MI)</a:t>
                      </a:r>
                      <a:endParaRPr lang="en-IN" dirty="0"/>
                    </a:p>
                  </a:txBody>
                  <a:tcPr/>
                </a:tc>
                <a:tc>
                  <a:txBody>
                    <a:bodyPr/>
                    <a:lstStyle/>
                    <a:p>
                      <a:endParaRPr lang="en-IN" dirty="0"/>
                    </a:p>
                  </a:txBody>
                  <a:tcPr/>
                </a:tc>
                <a:tc>
                  <a:txBody>
                    <a:bodyPr/>
                    <a:lstStyle/>
                    <a:p>
                      <a:r>
                        <a:rPr lang="en-US" sz="1400" dirty="0"/>
                        <a:t>2-Fr, 3-w,1-ir</a:t>
                      </a:r>
                    </a:p>
                  </a:txBody>
                  <a:tcPr/>
                </a:tc>
                <a:extLst>
                  <a:ext uri="{0D108BD9-81ED-4DB2-BD59-A6C34878D82A}">
                    <a16:rowId xmlns:a16="http://schemas.microsoft.com/office/drawing/2014/main" val="2088513549"/>
                  </a:ext>
                </a:extLst>
              </a:tr>
              <a:tr h="343079">
                <a:tc>
                  <a:txBody>
                    <a:bodyPr/>
                    <a:lstStyle/>
                    <a:p>
                      <a:r>
                        <a:rPr lang="en-US" dirty="0"/>
                        <a:t>CANTEEN</a:t>
                      </a:r>
                      <a:endParaRPr lang="en-IN" dirty="0"/>
                    </a:p>
                  </a:txBody>
                  <a:tcPr/>
                </a:tc>
                <a:tc>
                  <a:txBody>
                    <a:bodyPr/>
                    <a:lstStyle/>
                    <a:p>
                      <a:r>
                        <a:rPr lang="en-US" dirty="0"/>
                        <a:t>7</a:t>
                      </a:r>
                      <a:endParaRPr lang="en-IN" dirty="0"/>
                    </a:p>
                  </a:txBody>
                  <a:tcPr/>
                </a:tc>
                <a:tc>
                  <a:txBody>
                    <a:bodyPr/>
                    <a:lstStyle/>
                    <a:p>
                      <a:endParaRPr lang="en-IN"/>
                    </a:p>
                  </a:txBody>
                  <a:tcPr/>
                </a:tc>
                <a:tc>
                  <a:txBody>
                    <a:bodyPr/>
                    <a:lstStyle/>
                    <a:p>
                      <a:r>
                        <a:rPr lang="en-US" dirty="0"/>
                        <a:t>12</a:t>
                      </a:r>
                      <a:endParaRPr lang="en-IN" dirty="0"/>
                    </a:p>
                  </a:txBody>
                  <a:tcPr/>
                </a:tc>
                <a:tc>
                  <a:txBody>
                    <a:bodyPr/>
                    <a:lstStyle/>
                    <a:p>
                      <a:endParaRPr lang="en-IN" dirty="0"/>
                    </a:p>
                  </a:txBody>
                  <a:tcPr/>
                </a:tc>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US" dirty="0"/>
                    </a:p>
                  </a:txBody>
                  <a:tcPr/>
                </a:tc>
                <a:extLst>
                  <a:ext uri="{0D108BD9-81ED-4DB2-BD59-A6C34878D82A}">
                    <a16:rowId xmlns:a16="http://schemas.microsoft.com/office/drawing/2014/main" val="2314664058"/>
                  </a:ext>
                </a:extLst>
              </a:tr>
              <a:tr h="343079">
                <a:tc>
                  <a:txBody>
                    <a:bodyPr/>
                    <a:lstStyle/>
                    <a:p>
                      <a:r>
                        <a:rPr lang="en-US" dirty="0"/>
                        <a:t>WORKERS ROOM</a:t>
                      </a:r>
                      <a:endParaRPr lang="en-IN" dirty="0"/>
                    </a:p>
                  </a:txBody>
                  <a:tcPr/>
                </a:tc>
                <a:tc>
                  <a:txBody>
                    <a:bodyPr/>
                    <a:lstStyle/>
                    <a:p>
                      <a:r>
                        <a:rPr lang="en-US" dirty="0"/>
                        <a:t>19</a:t>
                      </a:r>
                      <a:endParaRPr lang="en-IN" dirty="0"/>
                    </a:p>
                  </a:txBody>
                  <a:tcPr/>
                </a:tc>
                <a:tc>
                  <a:txBody>
                    <a:bodyPr/>
                    <a:lstStyle/>
                    <a:p>
                      <a:endParaRPr lang="en-IN"/>
                    </a:p>
                  </a:txBody>
                  <a:tcPr/>
                </a:tc>
                <a:tc>
                  <a:txBody>
                    <a:bodyPr/>
                    <a:lstStyle/>
                    <a:p>
                      <a:r>
                        <a:rPr lang="en-US" dirty="0"/>
                        <a:t>27</a:t>
                      </a:r>
                      <a:endParaRPr lang="en-IN" dirty="0"/>
                    </a:p>
                  </a:txBody>
                  <a:tcPr/>
                </a:tc>
                <a:tc>
                  <a:txBody>
                    <a:bodyPr/>
                    <a:lstStyle/>
                    <a:p>
                      <a:r>
                        <a:rPr lang="en-US" dirty="0"/>
                        <a:t>5</a:t>
                      </a:r>
                      <a:endParaRPr lang="en-IN" dirty="0"/>
                    </a:p>
                  </a:txBody>
                  <a:tcPr/>
                </a:tc>
                <a:tc>
                  <a:txBody>
                    <a:bodyPr/>
                    <a:lstStyle/>
                    <a:p>
                      <a:r>
                        <a:rPr lang="en-US" dirty="0"/>
                        <a:t>2</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80021087"/>
                  </a:ext>
                </a:extLst>
              </a:tr>
              <a:tr h="343079">
                <a:tc>
                  <a:txBody>
                    <a:bodyPr/>
                    <a:lstStyle/>
                    <a:p>
                      <a:r>
                        <a:rPr lang="en-US" b="1" dirty="0"/>
                        <a:t>TOTAL</a:t>
                      </a:r>
                      <a:endParaRPr lang="en-IN" b="1" dirty="0"/>
                    </a:p>
                  </a:txBody>
                  <a:tcPr/>
                </a:tc>
                <a:tc>
                  <a:txBody>
                    <a:bodyPr/>
                    <a:lstStyle/>
                    <a:p>
                      <a:r>
                        <a:rPr lang="en-US" dirty="0"/>
                        <a:t>576</a:t>
                      </a:r>
                      <a:endParaRPr lang="en-IN" dirty="0"/>
                    </a:p>
                  </a:txBody>
                  <a:tcPr/>
                </a:tc>
                <a:tc>
                  <a:txBody>
                    <a:bodyPr/>
                    <a:lstStyle/>
                    <a:p>
                      <a:r>
                        <a:rPr lang="en-US" dirty="0"/>
                        <a:t>14</a:t>
                      </a:r>
                      <a:endParaRPr lang="en-IN" dirty="0"/>
                    </a:p>
                  </a:txBody>
                  <a:tcPr/>
                </a:tc>
                <a:tc>
                  <a:txBody>
                    <a:bodyPr/>
                    <a:lstStyle/>
                    <a:p>
                      <a:r>
                        <a:rPr lang="en-US" dirty="0"/>
                        <a:t>402</a:t>
                      </a:r>
                      <a:endParaRPr lang="en-IN" dirty="0"/>
                    </a:p>
                  </a:txBody>
                  <a:tcPr/>
                </a:tc>
                <a:tc>
                  <a:txBody>
                    <a:bodyPr/>
                    <a:lstStyle/>
                    <a:p>
                      <a:r>
                        <a:rPr lang="en-US" dirty="0"/>
                        <a:t>31</a:t>
                      </a:r>
                      <a:endParaRPr lang="en-IN" dirty="0"/>
                    </a:p>
                  </a:txBody>
                  <a:tcPr/>
                </a:tc>
                <a:tc>
                  <a:txBody>
                    <a:bodyPr/>
                    <a:lstStyle/>
                    <a:p>
                      <a:r>
                        <a:rPr lang="en-US" dirty="0"/>
                        <a:t>87</a:t>
                      </a:r>
                      <a:endParaRPr lang="en-IN" dirty="0"/>
                    </a:p>
                  </a:txBody>
                  <a:tcPr/>
                </a:tc>
                <a:tc>
                  <a:txBody>
                    <a:bodyPr/>
                    <a:lstStyle/>
                    <a:p>
                      <a:r>
                        <a:rPr lang="en-US" dirty="0"/>
                        <a:t>41</a:t>
                      </a:r>
                      <a:endParaRPr lang="en-IN" dirty="0"/>
                    </a:p>
                  </a:txBody>
                  <a:tcPr/>
                </a:tc>
                <a:tc>
                  <a:txBody>
                    <a:bodyPr/>
                    <a:lstStyle/>
                    <a:p>
                      <a:r>
                        <a:rPr lang="en-US" dirty="0"/>
                        <a:t>25</a:t>
                      </a:r>
                      <a:endParaRPr lang="en-IN" dirty="0"/>
                    </a:p>
                  </a:txBody>
                  <a:tcPr/>
                </a:tc>
                <a:tc>
                  <a:txBody>
                    <a:bodyPr/>
                    <a:lstStyle/>
                    <a:p>
                      <a:r>
                        <a:rPr lang="en-US" dirty="0"/>
                        <a:t>205</a:t>
                      </a:r>
                      <a:endParaRPr lang="en-IN" dirty="0"/>
                    </a:p>
                  </a:txBody>
                  <a:tcPr/>
                </a:tc>
                <a:tc>
                  <a:txBody>
                    <a:bodyPr/>
                    <a:lstStyle/>
                    <a:p>
                      <a:r>
                        <a:rPr lang="en-US" dirty="0"/>
                        <a:t>20</a:t>
                      </a:r>
                      <a:endParaRPr lang="en-IN" dirty="0"/>
                    </a:p>
                  </a:txBody>
                  <a:tcPr/>
                </a:tc>
                <a:tc>
                  <a:txBody>
                    <a:bodyPr/>
                    <a:lstStyle/>
                    <a:p>
                      <a:r>
                        <a:rPr lang="en-US" dirty="0"/>
                        <a:t>7</a:t>
                      </a:r>
                      <a:endParaRPr lang="en-IN" dirty="0"/>
                    </a:p>
                  </a:txBody>
                  <a:tcPr/>
                </a:tc>
                <a:tc>
                  <a:txBody>
                    <a:bodyPr/>
                    <a:lstStyle/>
                    <a:p>
                      <a:r>
                        <a:rPr lang="en-US" dirty="0"/>
                        <a:t>10</a:t>
                      </a:r>
                      <a:endParaRPr lang="en-IN" dirty="0"/>
                    </a:p>
                  </a:txBody>
                  <a:tcPr/>
                </a:tc>
                <a:tc>
                  <a:txBody>
                    <a:bodyPr/>
                    <a:lstStyle/>
                    <a:p>
                      <a:r>
                        <a:rPr lang="en-US" dirty="0"/>
                        <a:t>4</a:t>
                      </a:r>
                      <a:endParaRPr lang="en-IN" dirty="0"/>
                    </a:p>
                  </a:txBody>
                  <a:tcPr/>
                </a:tc>
                <a:tc>
                  <a:txBody>
                    <a:bodyPr/>
                    <a:lstStyle/>
                    <a:p>
                      <a:r>
                        <a:rPr lang="en-US" dirty="0"/>
                        <a:t>76</a:t>
                      </a:r>
                      <a:endParaRPr lang="en-IN" dirty="0"/>
                    </a:p>
                  </a:txBody>
                  <a:tcPr/>
                </a:tc>
                <a:tc>
                  <a:txBody>
                    <a:bodyPr/>
                    <a:lstStyle/>
                    <a:p>
                      <a:r>
                        <a:rPr lang="en-US" dirty="0"/>
                        <a:t>13</a:t>
                      </a:r>
                      <a:endParaRPr lang="en-IN" dirty="0"/>
                    </a:p>
                  </a:txBody>
                  <a:tcPr/>
                </a:tc>
                <a:extLst>
                  <a:ext uri="{0D108BD9-81ED-4DB2-BD59-A6C34878D82A}">
                    <a16:rowId xmlns:a16="http://schemas.microsoft.com/office/drawing/2014/main" val="237959810"/>
                  </a:ext>
                </a:extLst>
              </a:tr>
            </a:tbl>
          </a:graphicData>
        </a:graphic>
      </p:graphicFrame>
      <p:pic>
        <p:nvPicPr>
          <p:cNvPr id="6" name="Picture 5">
            <a:extLst>
              <a:ext uri="{FF2B5EF4-FFF2-40B4-BE49-F238E27FC236}">
                <a16:creationId xmlns:a16="http://schemas.microsoft.com/office/drawing/2014/main" id="{E2187C3D-70B7-4B1C-B530-A83B74DA3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112"/>
            <a:ext cx="914400" cy="914400"/>
          </a:xfrm>
          <a:prstGeom prst="rect">
            <a:avLst/>
          </a:prstGeom>
        </p:spPr>
      </p:pic>
    </p:spTree>
    <p:extLst>
      <p:ext uri="{BB962C8B-B14F-4D97-AF65-F5344CB8AC3E}">
        <p14:creationId xmlns:p14="http://schemas.microsoft.com/office/powerpoint/2010/main" val="326915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50F23-1446-4100-A13F-3E80FC85CA32}"/>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921344DD-D2ED-4A5B-8765-545C95E0179D}"/>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479F9E98-2CC7-469B-9C64-E46F0B525920}"/>
              </a:ext>
            </a:extLst>
          </p:cNvPr>
          <p:cNvSpPr>
            <a:spLocks noGrp="1"/>
          </p:cNvSpPr>
          <p:nvPr>
            <p:ph type="sldNum" sz="quarter" idx="12"/>
          </p:nvPr>
        </p:nvSpPr>
        <p:spPr>
          <a:xfrm>
            <a:off x="8647362" y="6356350"/>
            <a:ext cx="2743200" cy="365125"/>
          </a:xfrm>
        </p:spPr>
        <p:txBody>
          <a:bodyPr/>
          <a:lstStyle/>
          <a:p>
            <a:fld id="{7F60788C-D93E-41A8-B8ED-6EAF8F14D35F}" type="slidenum">
              <a:rPr lang="en-IN" smtClean="0"/>
              <a:t>12</a:t>
            </a:fld>
            <a:endParaRPr lang="en-IN"/>
          </a:p>
        </p:txBody>
      </p:sp>
      <p:sp>
        <p:nvSpPr>
          <p:cNvPr id="6" name="TextBox 5">
            <a:extLst>
              <a:ext uri="{FF2B5EF4-FFF2-40B4-BE49-F238E27FC236}">
                <a16:creationId xmlns:a16="http://schemas.microsoft.com/office/drawing/2014/main" id="{3B41621E-0AD3-4E53-ABA8-36F74C99893E}"/>
              </a:ext>
            </a:extLst>
          </p:cNvPr>
          <p:cNvSpPr txBox="1"/>
          <p:nvPr/>
        </p:nvSpPr>
        <p:spPr>
          <a:xfrm>
            <a:off x="290762" y="776306"/>
            <a:ext cx="11610474" cy="674865"/>
          </a:xfrm>
          <a:prstGeom prst="rect">
            <a:avLst/>
          </a:prstGeom>
          <a:noFill/>
        </p:spPr>
        <p:txBody>
          <a:bodyPr wrap="square">
            <a:spAutoFit/>
          </a:bodyPr>
          <a:lstStyle/>
          <a:p>
            <a:pPr marL="342900" lvl="0" indent="-342900" algn="just">
              <a:lnSpc>
                <a:spcPct val="107000"/>
              </a:lnSpc>
              <a:buFont typeface="+mj-lt"/>
              <a:buAutoNum type="arabicPeriod"/>
            </a:pPr>
            <a:r>
              <a:rPr lang="en-US" sz="1800" b="1" dirty="0">
                <a:effectLst/>
                <a:latin typeface="Garamond" panose="02020404030301010803" pitchFamily="18" charset="0"/>
                <a:ea typeface="Calibri" panose="020F0502020204030204" pitchFamily="34" charset="0"/>
                <a:cs typeface="Tunga" panose="020B0502040204020203" pitchFamily="34" charset="0"/>
              </a:rPr>
              <a:t>MEASURE CKEC CARBON FOOT PRINT (ELECTRICITY)</a:t>
            </a:r>
          </a:p>
          <a:p>
            <a:pPr lvl="0" algn="just">
              <a:lnSpc>
                <a:spcPct val="107000"/>
              </a:lnSpc>
            </a:pPr>
            <a:r>
              <a:rPr lang="en-US" sz="1800" b="1" dirty="0">
                <a:effectLst/>
                <a:latin typeface="Garamond" panose="02020404030301010803" pitchFamily="18" charset="0"/>
                <a:ea typeface="Calibri" panose="020F0502020204030204" pitchFamily="34" charset="0"/>
                <a:cs typeface="Tunga" panose="020B0502040204020203" pitchFamily="34" charset="0"/>
              </a:rPr>
              <a:t>      Electricity = 0.85 kg CO</a:t>
            </a:r>
            <a:r>
              <a:rPr lang="en-US" sz="1800" b="1" baseline="-25000" dirty="0">
                <a:effectLst/>
                <a:latin typeface="Garamond" panose="02020404030301010803" pitchFamily="18" charset="0"/>
                <a:ea typeface="Calibri" panose="020F0502020204030204" pitchFamily="34" charset="0"/>
                <a:cs typeface="Tunga" panose="020B0502040204020203" pitchFamily="34" charset="0"/>
              </a:rPr>
              <a:t>2</a:t>
            </a:r>
            <a:r>
              <a:rPr lang="en-US" sz="1800" b="1" dirty="0">
                <a:effectLst/>
                <a:latin typeface="Garamond" panose="02020404030301010803" pitchFamily="18" charset="0"/>
                <a:ea typeface="Calibri" panose="020F0502020204030204" pitchFamily="34" charset="0"/>
                <a:cs typeface="Tunga" panose="020B0502040204020203" pitchFamily="34" charset="0"/>
              </a:rPr>
              <a:t> per KWh, Source: CO</a:t>
            </a:r>
            <a:r>
              <a:rPr lang="en-US" sz="1800" b="1" baseline="-25000" dirty="0">
                <a:effectLst/>
                <a:latin typeface="Garamond" panose="02020404030301010803" pitchFamily="18" charset="0"/>
                <a:ea typeface="Calibri" panose="020F0502020204030204" pitchFamily="34" charset="0"/>
                <a:cs typeface="Tunga" panose="020B0502040204020203" pitchFamily="34" charset="0"/>
              </a:rPr>
              <a:t>2</a:t>
            </a:r>
            <a:r>
              <a:rPr lang="en-US" sz="1800" b="1" dirty="0">
                <a:effectLst/>
                <a:latin typeface="Garamond" panose="02020404030301010803" pitchFamily="18" charset="0"/>
                <a:ea typeface="Calibri" panose="020F0502020204030204" pitchFamily="34" charset="0"/>
                <a:cs typeface="Tunga" panose="020B0502040204020203" pitchFamily="34" charset="0"/>
              </a:rPr>
              <a:t> emission factor database, version 06, CEA (Government of India)</a:t>
            </a:r>
            <a:endParaRPr lang="en-IN" sz="11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7" name="Rectangle 6">
            <a:extLst>
              <a:ext uri="{FF2B5EF4-FFF2-40B4-BE49-F238E27FC236}">
                <a16:creationId xmlns:a16="http://schemas.microsoft.com/office/drawing/2014/main" id="{86F40468-B1C5-4E13-B34D-D7AC260C5709}"/>
              </a:ext>
            </a:extLst>
          </p:cNvPr>
          <p:cNvSpPr/>
          <p:nvPr/>
        </p:nvSpPr>
        <p:spPr>
          <a:xfrm>
            <a:off x="635266" y="67377"/>
            <a:ext cx="10578165"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CARBON FOOTPRINT CALCULATION</a:t>
            </a:r>
          </a:p>
        </p:txBody>
      </p:sp>
      <p:graphicFrame>
        <p:nvGraphicFramePr>
          <p:cNvPr id="9" name="Table 8">
            <a:extLst>
              <a:ext uri="{FF2B5EF4-FFF2-40B4-BE49-F238E27FC236}">
                <a16:creationId xmlns:a16="http://schemas.microsoft.com/office/drawing/2014/main" id="{BED5E58D-5DBE-4A6A-9A69-DC11D5023913}"/>
              </a:ext>
            </a:extLst>
          </p:cNvPr>
          <p:cNvGraphicFramePr>
            <a:graphicFrameLocks noGrp="1"/>
          </p:cNvGraphicFramePr>
          <p:nvPr/>
        </p:nvGraphicFramePr>
        <p:xfrm>
          <a:off x="635266" y="1534458"/>
          <a:ext cx="10578165" cy="3068022"/>
        </p:xfrm>
        <a:graphic>
          <a:graphicData uri="http://schemas.openxmlformats.org/drawingml/2006/table">
            <a:tbl>
              <a:tblPr firstRow="1" firstCol="1" bandRow="1">
                <a:tableStyleId>{5C22544A-7EE6-4342-B048-85BDC9FD1C3A}</a:tableStyleId>
              </a:tblPr>
              <a:tblGrid>
                <a:gridCol w="2969103">
                  <a:extLst>
                    <a:ext uri="{9D8B030D-6E8A-4147-A177-3AD203B41FA5}">
                      <a16:colId xmlns:a16="http://schemas.microsoft.com/office/drawing/2014/main" val="1675143991"/>
                    </a:ext>
                  </a:extLst>
                </a:gridCol>
                <a:gridCol w="2289340">
                  <a:extLst>
                    <a:ext uri="{9D8B030D-6E8A-4147-A177-3AD203B41FA5}">
                      <a16:colId xmlns:a16="http://schemas.microsoft.com/office/drawing/2014/main" val="1664052505"/>
                    </a:ext>
                  </a:extLst>
                </a:gridCol>
                <a:gridCol w="2659861">
                  <a:extLst>
                    <a:ext uri="{9D8B030D-6E8A-4147-A177-3AD203B41FA5}">
                      <a16:colId xmlns:a16="http://schemas.microsoft.com/office/drawing/2014/main" val="2216214551"/>
                    </a:ext>
                  </a:extLst>
                </a:gridCol>
                <a:gridCol w="2659861">
                  <a:extLst>
                    <a:ext uri="{9D8B030D-6E8A-4147-A177-3AD203B41FA5}">
                      <a16:colId xmlns:a16="http://schemas.microsoft.com/office/drawing/2014/main" val="3800135622"/>
                    </a:ext>
                  </a:extLst>
                </a:gridCol>
              </a:tblGrid>
              <a:tr h="1510145">
                <a:tc>
                  <a:txBody>
                    <a:bodyPr/>
                    <a:lstStyle/>
                    <a:p>
                      <a:pPr algn="ctr">
                        <a:lnSpc>
                          <a:spcPct val="300000"/>
                        </a:lnSpc>
                        <a:spcAft>
                          <a:spcPts val="800"/>
                        </a:spcAft>
                      </a:pPr>
                      <a:r>
                        <a:rPr lang="en-US" sz="2000" dirty="0">
                          <a:effectLst/>
                          <a:latin typeface="Georgia" panose="02040502050405020303" pitchFamily="18" charset="0"/>
                          <a:ea typeface="Calibri" panose="020F0502020204030204" pitchFamily="34" charset="0"/>
                          <a:cs typeface="Tunga" panose="020B0502040204020203" pitchFamily="34" charset="0"/>
                        </a:rPr>
                        <a:t>MONTH / YEAR</a:t>
                      </a:r>
                      <a:endParaRPr lang="en-IN" sz="2000" dirty="0">
                        <a:effectLst/>
                        <a:latin typeface="Georgia" panose="02040502050405020303" pitchFamily="18" charset="0"/>
                        <a:ea typeface="Calibri" panose="020F0502020204030204" pitchFamily="34" charset="0"/>
                        <a:cs typeface="Tunga" panose="020B0502040204020203" pitchFamily="34" charset="0"/>
                      </a:endParaRPr>
                    </a:p>
                  </a:txBody>
                  <a:tcPr marL="34846" marR="34846" marT="0" marB="0">
                    <a:solidFill>
                      <a:srgbClr val="99CCFF"/>
                    </a:solidFill>
                  </a:tcPr>
                </a:tc>
                <a:tc>
                  <a:txBody>
                    <a:bodyPr/>
                    <a:lstStyle/>
                    <a:p>
                      <a:pPr algn="ctr">
                        <a:lnSpc>
                          <a:spcPct val="107000"/>
                        </a:lnSpc>
                        <a:spcAft>
                          <a:spcPts val="800"/>
                        </a:spcAft>
                      </a:pPr>
                      <a:r>
                        <a:rPr lang="en-US" sz="2000" dirty="0">
                          <a:effectLst/>
                          <a:latin typeface="Georgia" panose="02040502050405020303" pitchFamily="18" charset="0"/>
                        </a:rPr>
                        <a:t>Energy Consumption in CKEC/ month</a:t>
                      </a:r>
                    </a:p>
                    <a:p>
                      <a:pPr algn="ctr">
                        <a:lnSpc>
                          <a:spcPct val="107000"/>
                        </a:lnSpc>
                        <a:spcAft>
                          <a:spcPts val="800"/>
                        </a:spcAft>
                      </a:pPr>
                      <a:r>
                        <a:rPr lang="en-US" sz="2000" dirty="0">
                          <a:effectLst/>
                          <a:latin typeface="Georgia" panose="02040502050405020303" pitchFamily="18" charset="0"/>
                          <a:ea typeface="Calibri" panose="020F0502020204030204" pitchFamily="34" charset="0"/>
                          <a:cs typeface="Tunga" panose="020B0502040204020203" pitchFamily="34" charset="0"/>
                        </a:rPr>
                        <a:t>(KWh)</a:t>
                      </a:r>
                      <a:endParaRPr lang="en-IN" sz="2000" dirty="0">
                        <a:effectLst/>
                        <a:latin typeface="Georgia" panose="02040502050405020303" pitchFamily="18" charset="0"/>
                        <a:ea typeface="Calibri" panose="020F0502020204030204" pitchFamily="34" charset="0"/>
                        <a:cs typeface="Tunga" panose="020B0502040204020203" pitchFamily="34" charset="0"/>
                      </a:endParaRPr>
                    </a:p>
                  </a:txBody>
                  <a:tcPr marL="34846" marR="34846" marT="0" marB="0">
                    <a:solidFill>
                      <a:srgbClr val="99CCFF"/>
                    </a:solidFill>
                  </a:tcPr>
                </a:tc>
                <a:tc>
                  <a:txBody>
                    <a:bodyPr/>
                    <a:lstStyle/>
                    <a:p>
                      <a:pPr algn="ctr">
                        <a:lnSpc>
                          <a:spcPct val="150000"/>
                        </a:lnSpc>
                        <a:spcAft>
                          <a:spcPts val="800"/>
                        </a:spcAft>
                      </a:pPr>
                      <a:r>
                        <a:rPr lang="en-US" sz="2000" dirty="0">
                          <a:effectLst/>
                          <a:latin typeface="Georgia" panose="02040502050405020303" pitchFamily="18" charset="0"/>
                        </a:rPr>
                        <a:t> </a:t>
                      </a:r>
                      <a:r>
                        <a:rPr lang="en-US" sz="2000" b="1" dirty="0">
                          <a:effectLst/>
                          <a:latin typeface="Garamond" panose="02020404030301010803" pitchFamily="18" charset="0"/>
                          <a:ea typeface="Calibri" panose="020F0502020204030204" pitchFamily="34" charset="0"/>
                          <a:cs typeface="Tunga" panose="020B0502040204020203" pitchFamily="34" charset="0"/>
                        </a:rPr>
                        <a:t>CO</a:t>
                      </a:r>
                      <a:r>
                        <a:rPr lang="en-US" sz="2000" b="1" baseline="-25000" dirty="0">
                          <a:effectLst/>
                          <a:latin typeface="Garamond" panose="02020404030301010803" pitchFamily="18" charset="0"/>
                          <a:ea typeface="Calibri" panose="020F0502020204030204" pitchFamily="34" charset="0"/>
                          <a:cs typeface="Tunga" panose="020B0502040204020203" pitchFamily="34" charset="0"/>
                        </a:rPr>
                        <a:t>2  </a:t>
                      </a:r>
                      <a:r>
                        <a:rPr lang="en-US" sz="2000" dirty="0">
                          <a:effectLst/>
                          <a:latin typeface="Georgia" panose="02040502050405020303" pitchFamily="18" charset="0"/>
                        </a:rPr>
                        <a:t>EMMITING PER KWh</a:t>
                      </a:r>
                      <a:endParaRPr lang="en-IN" sz="1400" dirty="0">
                        <a:effectLst/>
                        <a:latin typeface="Georgia" panose="02040502050405020303" pitchFamily="18" charset="0"/>
                        <a:ea typeface="Calibri" panose="020F0502020204030204" pitchFamily="34" charset="0"/>
                        <a:cs typeface="Tunga" panose="020B0502040204020203" pitchFamily="34" charset="0"/>
                      </a:endParaRPr>
                    </a:p>
                  </a:txBody>
                  <a:tcPr marL="34846" marR="34846" marT="0" marB="0">
                    <a:solidFill>
                      <a:srgbClr val="99CCFF"/>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dirty="0">
                          <a:effectLst/>
                          <a:latin typeface="Georgia" panose="02040502050405020303" pitchFamily="18" charset="0"/>
                        </a:rPr>
                        <a:t>Co2 emission from Electricity in CKEC in month</a:t>
                      </a: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dirty="0">
                          <a:effectLst/>
                          <a:latin typeface="Georgia" panose="02040502050405020303" pitchFamily="18" charset="0"/>
                          <a:ea typeface="Calibri" panose="020F0502020204030204" pitchFamily="34" charset="0"/>
                          <a:cs typeface="Tunga" panose="020B0502040204020203" pitchFamily="34" charset="0"/>
                        </a:rPr>
                        <a:t>(KG)</a:t>
                      </a:r>
                      <a:endParaRPr lang="en-IN" sz="1400" dirty="0">
                        <a:effectLst/>
                        <a:latin typeface="Georgia" panose="02040502050405020303" pitchFamily="18" charset="0"/>
                        <a:ea typeface="Calibri" panose="020F0502020204030204" pitchFamily="34" charset="0"/>
                        <a:cs typeface="Tunga" panose="020B0502040204020203" pitchFamily="34" charset="0"/>
                      </a:endParaRPr>
                    </a:p>
                  </a:txBody>
                  <a:tcPr marL="34846" marR="34846" marT="0" marB="0">
                    <a:solidFill>
                      <a:srgbClr val="99CCFF"/>
                    </a:solidFill>
                  </a:tcPr>
                </a:tc>
                <a:extLst>
                  <a:ext uri="{0D108BD9-81ED-4DB2-BD59-A6C34878D82A}">
                    <a16:rowId xmlns:a16="http://schemas.microsoft.com/office/drawing/2014/main" val="1776731332"/>
                  </a:ext>
                </a:extLst>
              </a:tr>
              <a:tr h="554769">
                <a:tc>
                  <a:txBody>
                    <a:bodyPr/>
                    <a:lstStyle/>
                    <a:p>
                      <a:pPr algn="ctr">
                        <a:lnSpc>
                          <a:spcPct val="107000"/>
                        </a:lnSpc>
                        <a:spcAft>
                          <a:spcPts val="800"/>
                        </a:spcAft>
                      </a:pPr>
                      <a:r>
                        <a:rPr lang="en-US"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rPr>
                        <a:t>SEPTEMBER - 2021</a:t>
                      </a:r>
                      <a:endParaRPr lang="en-IN"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cs typeface="Arial" panose="020B0604020202020204" pitchFamily="34" charset="0"/>
                        </a:rPr>
                        <a:t>11310.4 </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cs typeface="Arial" panose="020B0604020202020204" pitchFamily="34" charset="0"/>
                        </a:rPr>
                        <a:t>0.85</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ea typeface="Calibri" panose="020F0502020204030204" pitchFamily="34" charset="0"/>
                          <a:cs typeface="Arial" panose="020B0604020202020204" pitchFamily="34" charset="0"/>
                        </a:rPr>
                        <a:t>9,613.84</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extLst>
                  <a:ext uri="{0D108BD9-81ED-4DB2-BD59-A6C34878D82A}">
                    <a16:rowId xmlns:a16="http://schemas.microsoft.com/office/drawing/2014/main" val="118665762"/>
                  </a:ext>
                </a:extLst>
              </a:tr>
              <a:tr h="501554">
                <a:tc>
                  <a:txBody>
                    <a:bodyPr/>
                    <a:lstStyle/>
                    <a:p>
                      <a:pPr algn="ctr">
                        <a:lnSpc>
                          <a:spcPct val="107000"/>
                        </a:lnSpc>
                        <a:spcAft>
                          <a:spcPts val="800"/>
                        </a:spcAft>
                      </a:pPr>
                      <a:r>
                        <a:rPr lang="en-US"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rPr>
                        <a:t>OCTOBER - 2021</a:t>
                      </a:r>
                      <a:endParaRPr lang="en-IN"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ea typeface="Calibri" panose="020F0502020204030204" pitchFamily="34" charset="0"/>
                          <a:cs typeface="Arial" panose="020B0604020202020204" pitchFamily="34" charset="0"/>
                        </a:rPr>
                        <a:t>12955.6</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ea typeface="Calibri" panose="020F0502020204030204" pitchFamily="34" charset="0"/>
                          <a:cs typeface="Arial" panose="020B0604020202020204" pitchFamily="34" charset="0"/>
                        </a:rPr>
                        <a:t>0.85</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IN" sz="2000" b="0" dirty="0">
                          <a:effectLst/>
                          <a:latin typeface="Bahnschrift" panose="020B0502040204020203" pitchFamily="34" charset="0"/>
                          <a:ea typeface="Calibri" panose="020F0502020204030204" pitchFamily="34" charset="0"/>
                          <a:cs typeface="Arial" panose="020B0604020202020204" pitchFamily="34" charset="0"/>
                        </a:rPr>
                        <a:t>11,012.26</a:t>
                      </a:r>
                    </a:p>
                  </a:txBody>
                  <a:tcPr marL="34846" marR="34846" marT="0" marB="0" anchor="ctr">
                    <a:solidFill>
                      <a:srgbClr val="99CCFF"/>
                    </a:solidFill>
                  </a:tcPr>
                </a:tc>
                <a:extLst>
                  <a:ext uri="{0D108BD9-81ED-4DB2-BD59-A6C34878D82A}">
                    <a16:rowId xmlns:a16="http://schemas.microsoft.com/office/drawing/2014/main" val="1986546424"/>
                  </a:ext>
                </a:extLst>
              </a:tr>
              <a:tr h="501554">
                <a:tc>
                  <a:txBody>
                    <a:bodyPr/>
                    <a:lstStyle/>
                    <a:p>
                      <a:pPr algn="ctr">
                        <a:lnSpc>
                          <a:spcPct val="107000"/>
                        </a:lnSpc>
                        <a:spcAft>
                          <a:spcPts val="800"/>
                        </a:spcAft>
                      </a:pPr>
                      <a:r>
                        <a:rPr lang="en-US"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rPr>
                        <a:t>NOVEMBER - 2021</a:t>
                      </a:r>
                      <a:endParaRPr lang="en-IN" sz="2000" b="0" dirty="0">
                        <a:solidFill>
                          <a:schemeClr val="tx1"/>
                        </a:solidFill>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ea typeface="Calibri" panose="020F0502020204030204" pitchFamily="34" charset="0"/>
                          <a:cs typeface="Arial" panose="020B0604020202020204" pitchFamily="34" charset="0"/>
                        </a:rPr>
                        <a:t>14078.8</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US" sz="2000" b="0" dirty="0">
                          <a:effectLst/>
                          <a:latin typeface="Bahnschrift" panose="020B0502040204020203" pitchFamily="34" charset="0"/>
                          <a:ea typeface="Calibri" panose="020F0502020204030204" pitchFamily="34" charset="0"/>
                          <a:cs typeface="Arial" panose="020B0604020202020204" pitchFamily="34" charset="0"/>
                        </a:rPr>
                        <a:t>0.85</a:t>
                      </a:r>
                      <a:endParaRPr lang="en-IN" sz="2000" b="0" dirty="0">
                        <a:effectLst/>
                        <a:latin typeface="Bahnschrift" panose="020B0502040204020203" pitchFamily="34" charset="0"/>
                        <a:ea typeface="Calibri" panose="020F0502020204030204" pitchFamily="34" charset="0"/>
                        <a:cs typeface="Arial" panose="020B0604020202020204" pitchFamily="34" charset="0"/>
                      </a:endParaRPr>
                    </a:p>
                  </a:txBody>
                  <a:tcPr marL="34846" marR="34846" marT="0" marB="0" anchor="ctr">
                    <a:solidFill>
                      <a:srgbClr val="99CCFF"/>
                    </a:solidFill>
                  </a:tcPr>
                </a:tc>
                <a:tc>
                  <a:txBody>
                    <a:bodyPr/>
                    <a:lstStyle/>
                    <a:p>
                      <a:pPr algn="ctr">
                        <a:lnSpc>
                          <a:spcPct val="107000"/>
                        </a:lnSpc>
                        <a:spcAft>
                          <a:spcPts val="800"/>
                        </a:spcAft>
                      </a:pPr>
                      <a:r>
                        <a:rPr lang="en-IN" sz="2000" b="0" dirty="0">
                          <a:effectLst/>
                          <a:latin typeface="Bahnschrift" panose="020B0502040204020203" pitchFamily="34" charset="0"/>
                          <a:ea typeface="Calibri" panose="020F0502020204030204" pitchFamily="34" charset="0"/>
                          <a:cs typeface="Arial" panose="020B0604020202020204" pitchFamily="34" charset="0"/>
                        </a:rPr>
                        <a:t>11,966.98</a:t>
                      </a:r>
                    </a:p>
                  </a:txBody>
                  <a:tcPr marL="34846" marR="34846" marT="0" marB="0" anchor="ctr">
                    <a:solidFill>
                      <a:srgbClr val="99CCFF"/>
                    </a:solidFill>
                  </a:tcPr>
                </a:tc>
                <a:extLst>
                  <a:ext uri="{0D108BD9-81ED-4DB2-BD59-A6C34878D82A}">
                    <a16:rowId xmlns:a16="http://schemas.microsoft.com/office/drawing/2014/main" val="1003787987"/>
                  </a:ext>
                </a:extLst>
              </a:tr>
            </a:tbl>
          </a:graphicData>
        </a:graphic>
      </p:graphicFrame>
      <p:sp>
        <p:nvSpPr>
          <p:cNvPr id="11" name="TextBox 10">
            <a:extLst>
              <a:ext uri="{FF2B5EF4-FFF2-40B4-BE49-F238E27FC236}">
                <a16:creationId xmlns:a16="http://schemas.microsoft.com/office/drawing/2014/main" id="{5B8DF3BD-C5EE-4EA7-95B3-044F99356987}"/>
              </a:ext>
            </a:extLst>
          </p:cNvPr>
          <p:cNvSpPr txBox="1"/>
          <p:nvPr/>
        </p:nvSpPr>
        <p:spPr>
          <a:xfrm>
            <a:off x="993273" y="5125472"/>
            <a:ext cx="10589127" cy="892552"/>
          </a:xfrm>
          <a:prstGeom prst="rect">
            <a:avLst/>
          </a:prstGeom>
          <a:noFill/>
        </p:spPr>
        <p:txBody>
          <a:bodyPr wrap="square" rtlCol="0">
            <a:spAutoFit/>
          </a:bodyPr>
          <a:lstStyle/>
          <a:p>
            <a:r>
              <a:rPr lang="en-US" sz="2000" b="1" dirty="0">
                <a:highlight>
                  <a:srgbClr val="FFCCFF"/>
                </a:highlight>
                <a:latin typeface="Bahnschrift" panose="020B0502040204020203" pitchFamily="34" charset="0"/>
              </a:rPr>
              <a:t>In the year of 2021 ELECTRICITY CONSUMED BY CKEC (Approx.) = 153379.2 KWh</a:t>
            </a:r>
          </a:p>
          <a:p>
            <a:r>
              <a:rPr lang="en-US" sz="2000" b="1" dirty="0">
                <a:latin typeface="Bahnschrift" panose="020B0502040204020203" pitchFamily="34" charset="0"/>
              </a:rPr>
              <a:t>				             </a:t>
            </a:r>
            <a:r>
              <a:rPr lang="en-US" sz="2000" b="1" dirty="0">
                <a:effectLst/>
                <a:highlight>
                  <a:srgbClr val="FFCCFF"/>
                </a:highlight>
                <a:latin typeface="Bahnschrift" panose="020B0502040204020203" pitchFamily="34" charset="0"/>
              </a:rPr>
              <a:t>Co2 Emission per year  = </a:t>
            </a:r>
            <a:r>
              <a:rPr lang="en-US" sz="3200" b="1" dirty="0">
                <a:effectLst/>
                <a:highlight>
                  <a:srgbClr val="FFCCFF"/>
                </a:highlight>
                <a:latin typeface="Bahnschrift" panose="020B0502040204020203" pitchFamily="34" charset="0"/>
              </a:rPr>
              <a:t>1,30,372.32 Kg</a:t>
            </a:r>
            <a:endParaRPr lang="en-IN" sz="2000" b="1" dirty="0">
              <a:highlight>
                <a:srgbClr val="FFCCFF"/>
              </a:highlight>
              <a:latin typeface="Bahnschrift" panose="020B0502040204020203" pitchFamily="34" charset="0"/>
            </a:endParaRPr>
          </a:p>
        </p:txBody>
      </p:sp>
      <p:pic>
        <p:nvPicPr>
          <p:cNvPr id="12" name="Picture 11">
            <a:extLst>
              <a:ext uri="{FF2B5EF4-FFF2-40B4-BE49-F238E27FC236}">
                <a16:creationId xmlns:a16="http://schemas.microsoft.com/office/drawing/2014/main" id="{892121E0-4BC8-443D-8334-F91748D89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spTree>
    <p:extLst>
      <p:ext uri="{BB962C8B-B14F-4D97-AF65-F5344CB8AC3E}">
        <p14:creationId xmlns:p14="http://schemas.microsoft.com/office/powerpoint/2010/main" val="163910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158EA-243E-4655-A252-EA5F01626E6F}"/>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EB1122B5-0FDE-40F5-8309-ACDE5008CE98}"/>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D4BB2FDE-B9F5-4BEA-8803-B01D7282E738}"/>
              </a:ext>
            </a:extLst>
          </p:cNvPr>
          <p:cNvSpPr>
            <a:spLocks noGrp="1"/>
          </p:cNvSpPr>
          <p:nvPr>
            <p:ph type="sldNum" sz="quarter" idx="12"/>
          </p:nvPr>
        </p:nvSpPr>
        <p:spPr/>
        <p:txBody>
          <a:bodyPr/>
          <a:lstStyle/>
          <a:p>
            <a:fld id="{7F60788C-D93E-41A8-B8ED-6EAF8F14D35F}" type="slidenum">
              <a:rPr lang="en-IN" smtClean="0"/>
              <a:t>13</a:t>
            </a:fld>
            <a:endParaRPr lang="en-IN"/>
          </a:p>
        </p:txBody>
      </p:sp>
      <p:sp>
        <p:nvSpPr>
          <p:cNvPr id="5" name="Rectangle 4">
            <a:extLst>
              <a:ext uri="{FF2B5EF4-FFF2-40B4-BE49-F238E27FC236}">
                <a16:creationId xmlns:a16="http://schemas.microsoft.com/office/drawing/2014/main" id="{CFB34177-3AC9-4D9C-8833-74F60080E38C}"/>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CARBON FOOTPRINT CALCULATION</a:t>
            </a:r>
          </a:p>
        </p:txBody>
      </p:sp>
      <p:pic>
        <p:nvPicPr>
          <p:cNvPr id="6" name="Picture 5">
            <a:extLst>
              <a:ext uri="{FF2B5EF4-FFF2-40B4-BE49-F238E27FC236}">
                <a16:creationId xmlns:a16="http://schemas.microsoft.com/office/drawing/2014/main" id="{782DAF6C-1683-4C53-B623-1A8DC2F1D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sp>
        <p:nvSpPr>
          <p:cNvPr id="8" name="TextBox 7">
            <a:extLst>
              <a:ext uri="{FF2B5EF4-FFF2-40B4-BE49-F238E27FC236}">
                <a16:creationId xmlns:a16="http://schemas.microsoft.com/office/drawing/2014/main" id="{182C2F3A-B8F5-4588-BC64-556611E8076F}"/>
              </a:ext>
            </a:extLst>
          </p:cNvPr>
          <p:cNvSpPr txBox="1"/>
          <p:nvPr/>
        </p:nvSpPr>
        <p:spPr>
          <a:xfrm>
            <a:off x="596766" y="1709559"/>
            <a:ext cx="8686800" cy="475130"/>
          </a:xfrm>
          <a:prstGeom prst="rect">
            <a:avLst/>
          </a:prstGeom>
          <a:noFill/>
        </p:spPr>
        <p:txBody>
          <a:bodyPr wrap="square">
            <a:spAutoFit/>
          </a:bodyPr>
          <a:lstStyle/>
          <a:p>
            <a:pPr lvl="0" algn="just">
              <a:lnSpc>
                <a:spcPct val="107000"/>
              </a:lnSpc>
            </a:pPr>
            <a:r>
              <a:rPr lang="en-US" sz="2400" b="1" dirty="0">
                <a:effectLst/>
                <a:latin typeface="Garamond" panose="02020404030301010803" pitchFamily="18" charset="0"/>
                <a:ea typeface="Calibri" panose="020F0502020204030204" pitchFamily="34" charset="0"/>
                <a:cs typeface="Tunga" panose="020B0502040204020203" pitchFamily="34" charset="0"/>
              </a:rPr>
              <a:t>2.MEASURE CKEC CARBON FOOT PRINT (TRANSPORT</a:t>
            </a:r>
            <a:r>
              <a:rPr lang="en-US" sz="1800" b="1" dirty="0">
                <a:effectLst/>
                <a:latin typeface="Garamond" panose="02020404030301010803" pitchFamily="18" charset="0"/>
                <a:ea typeface="Calibri" panose="020F0502020204030204" pitchFamily="34" charset="0"/>
                <a:cs typeface="Tunga" panose="020B0502040204020203" pitchFamily="34" charset="0"/>
              </a:rPr>
              <a:t>)</a:t>
            </a:r>
          </a:p>
        </p:txBody>
      </p:sp>
      <p:sp>
        <p:nvSpPr>
          <p:cNvPr id="9" name="TextBox 8">
            <a:extLst>
              <a:ext uri="{FF2B5EF4-FFF2-40B4-BE49-F238E27FC236}">
                <a16:creationId xmlns:a16="http://schemas.microsoft.com/office/drawing/2014/main" id="{29E871AB-2E68-43F3-9290-830380649521}"/>
              </a:ext>
            </a:extLst>
          </p:cNvPr>
          <p:cNvSpPr txBox="1"/>
          <p:nvPr/>
        </p:nvSpPr>
        <p:spPr>
          <a:xfrm>
            <a:off x="477520" y="2491835"/>
            <a:ext cx="11369040" cy="932691"/>
          </a:xfrm>
          <a:prstGeom prst="rect">
            <a:avLst/>
          </a:prstGeom>
          <a:noFill/>
        </p:spPr>
        <p:txBody>
          <a:bodyPr wrap="square" rtlCol="0">
            <a:spAutoFit/>
          </a:bodyPr>
          <a:lstStyle/>
          <a:p>
            <a:pPr marL="685800">
              <a:lnSpc>
                <a:spcPct val="107000"/>
              </a:lnSpc>
              <a:spcAft>
                <a:spcPts val="800"/>
              </a:spcAft>
            </a:pPr>
            <a:r>
              <a:rPr lang="en-US" sz="2400" b="1" u="sng" dirty="0">
                <a:effectLst/>
                <a:latin typeface="Garamond" panose="02020404030301010803" pitchFamily="18" charset="0"/>
                <a:ea typeface="Calibri" panose="020F0502020204030204" pitchFamily="34" charset="0"/>
                <a:cs typeface="Tunga" panose="020B0502040204020203" pitchFamily="34" charset="0"/>
              </a:rPr>
              <a:t>Petrol: </a:t>
            </a:r>
            <a:r>
              <a:rPr lang="en-US" sz="2000" b="1" dirty="0">
                <a:effectLst/>
                <a:latin typeface="Garamond" panose="02020404030301010803" pitchFamily="18" charset="0"/>
                <a:ea typeface="Calibri" panose="020F0502020204030204" pitchFamily="34" charset="0"/>
                <a:cs typeface="Tunga" panose="020B0502040204020203" pitchFamily="34" charset="0"/>
              </a:rPr>
              <a:t>Input Value(In Liters/Yr) X 2.296(Emission Factor) =  Output value in (Kg of CO</a:t>
            </a:r>
            <a:r>
              <a:rPr lang="en-US" sz="2000" b="1" baseline="-25000" dirty="0">
                <a:effectLst/>
                <a:latin typeface="Garamond" panose="02020404030301010803" pitchFamily="18" charset="0"/>
                <a:ea typeface="Calibri" panose="020F0502020204030204" pitchFamily="34" charset="0"/>
                <a:cs typeface="Tunga" panose="020B0502040204020203" pitchFamily="34" charset="0"/>
              </a:rPr>
              <a:t>2 </a:t>
            </a:r>
            <a:r>
              <a:rPr lang="en-US" sz="2000" b="1" dirty="0">
                <a:effectLst/>
                <a:latin typeface="Garamond" panose="02020404030301010803" pitchFamily="18" charset="0"/>
                <a:ea typeface="Calibri" panose="020F0502020204030204" pitchFamily="34" charset="0"/>
                <a:cs typeface="Tunga" panose="020B0502040204020203" pitchFamily="34" charset="0"/>
              </a:rPr>
              <a:t>)	300 </a:t>
            </a:r>
            <a:r>
              <a:rPr lang="en-US" sz="2000" b="1" dirty="0">
                <a:latin typeface="Garamond" panose="02020404030301010803" pitchFamily="18" charset="0"/>
                <a:ea typeface="Calibri" panose="020F0502020204030204" pitchFamily="34" charset="0"/>
                <a:cs typeface="Tunga" panose="020B0502040204020203" pitchFamily="34" charset="0"/>
              </a:rPr>
              <a:t>liters/year X 2.296 = </a:t>
            </a:r>
            <a:r>
              <a:rPr lang="en-US" sz="2800" b="1" u="sng" dirty="0">
                <a:latin typeface="Garamond" panose="02020404030301010803" pitchFamily="18" charset="0"/>
                <a:ea typeface="Calibri" panose="020F0502020204030204" pitchFamily="34" charset="0"/>
                <a:cs typeface="Tunga" panose="020B0502040204020203" pitchFamily="34" charset="0"/>
              </a:rPr>
              <a:t>688.8 Kg of </a:t>
            </a:r>
            <a:r>
              <a:rPr lang="en-US" sz="2800" b="1" u="sng" dirty="0">
                <a:effectLst/>
                <a:latin typeface="Garamond" panose="02020404030301010803" pitchFamily="18" charset="0"/>
                <a:ea typeface="Calibri" panose="020F0502020204030204" pitchFamily="34" charset="0"/>
                <a:cs typeface="Tunga" panose="020B0502040204020203" pitchFamily="34" charset="0"/>
              </a:rPr>
              <a:t>CO</a:t>
            </a:r>
            <a:r>
              <a:rPr lang="en-US" sz="2800" b="1" u="sng" baseline="-25000" dirty="0">
                <a:effectLst/>
                <a:latin typeface="Garamond" panose="02020404030301010803" pitchFamily="18" charset="0"/>
                <a:ea typeface="Calibri" panose="020F0502020204030204" pitchFamily="34" charset="0"/>
                <a:cs typeface="Tunga" panose="020B0502040204020203" pitchFamily="34" charset="0"/>
              </a:rPr>
              <a:t>2</a:t>
            </a:r>
            <a:endParaRPr lang="en-IN" sz="2000" u="sng" dirty="0">
              <a:effectLst/>
              <a:latin typeface="Calibri" panose="020F0502020204030204" pitchFamily="34" charset="0"/>
              <a:ea typeface="Calibri" panose="020F0502020204030204" pitchFamily="34" charset="0"/>
              <a:cs typeface="Tunga" panose="020B0502040204020203" pitchFamily="34" charset="0"/>
            </a:endParaRPr>
          </a:p>
        </p:txBody>
      </p:sp>
      <p:sp>
        <p:nvSpPr>
          <p:cNvPr id="11" name="TextBox 10">
            <a:extLst>
              <a:ext uri="{FF2B5EF4-FFF2-40B4-BE49-F238E27FC236}">
                <a16:creationId xmlns:a16="http://schemas.microsoft.com/office/drawing/2014/main" id="{2C00EC81-AD3E-4939-BADC-D817758084DB}"/>
              </a:ext>
            </a:extLst>
          </p:cNvPr>
          <p:cNvSpPr txBox="1"/>
          <p:nvPr/>
        </p:nvSpPr>
        <p:spPr>
          <a:xfrm>
            <a:off x="477520" y="3515313"/>
            <a:ext cx="11562080" cy="1035283"/>
          </a:xfrm>
          <a:prstGeom prst="rect">
            <a:avLst/>
          </a:prstGeom>
          <a:noFill/>
        </p:spPr>
        <p:txBody>
          <a:bodyPr wrap="square">
            <a:spAutoFit/>
          </a:bodyPr>
          <a:lstStyle/>
          <a:p>
            <a:pPr marL="685800">
              <a:lnSpc>
                <a:spcPct val="107000"/>
              </a:lnSpc>
              <a:spcAft>
                <a:spcPts val="800"/>
              </a:spcAft>
            </a:pPr>
            <a:r>
              <a:rPr lang="en-US" sz="2400" b="1" u="sng" dirty="0">
                <a:effectLst/>
                <a:latin typeface="Garamond" panose="02020404030301010803" pitchFamily="18" charset="0"/>
                <a:ea typeface="Calibri" panose="020F0502020204030204" pitchFamily="34" charset="0"/>
                <a:cs typeface="Tunga" panose="020B0502040204020203" pitchFamily="34" charset="0"/>
              </a:rPr>
              <a:t>Diesel: </a:t>
            </a:r>
            <a:r>
              <a:rPr lang="en-US" sz="2000" b="1" dirty="0">
                <a:effectLst/>
                <a:latin typeface="Garamond" panose="02020404030301010803" pitchFamily="18" charset="0"/>
                <a:ea typeface="Calibri" panose="020F0502020204030204" pitchFamily="34" charset="0"/>
                <a:cs typeface="Tunga" panose="020B0502040204020203" pitchFamily="34" charset="0"/>
              </a:rPr>
              <a:t>Input Value(In Liters/Yr) X 2.653 (Emission Factor) =  Output value in (Kg of CO</a:t>
            </a:r>
            <a:r>
              <a:rPr lang="en-US" sz="2000" b="1" baseline="-25000" dirty="0">
                <a:effectLst/>
                <a:latin typeface="Garamond" panose="02020404030301010803" pitchFamily="18" charset="0"/>
                <a:ea typeface="Calibri" panose="020F0502020204030204" pitchFamily="34" charset="0"/>
                <a:cs typeface="Tunga" panose="020B0502040204020203" pitchFamily="34" charset="0"/>
              </a:rPr>
              <a:t>2</a:t>
            </a:r>
            <a:r>
              <a:rPr lang="en-US" sz="2000" b="1" dirty="0">
                <a:effectLst/>
                <a:latin typeface="Garamond" panose="02020404030301010803" pitchFamily="18" charset="0"/>
                <a:ea typeface="Calibri" panose="020F0502020204030204" pitchFamily="34" charset="0"/>
                <a:cs typeface="Tunga" panose="020B0502040204020203" pitchFamily="34" charset="0"/>
              </a:rPr>
              <a:t>)</a:t>
            </a:r>
          </a:p>
          <a:p>
            <a:pPr marL="685800">
              <a:lnSpc>
                <a:spcPct val="107000"/>
              </a:lnSpc>
              <a:spcAft>
                <a:spcPts val="800"/>
              </a:spcAft>
            </a:pPr>
            <a:r>
              <a:rPr lang="en-US" sz="2000" b="1" dirty="0">
                <a:latin typeface="Garamond" panose="02020404030301010803" pitchFamily="18" charset="0"/>
                <a:ea typeface="Calibri" panose="020F0502020204030204" pitchFamily="34" charset="0"/>
                <a:cs typeface="Tunga" panose="020B0502040204020203" pitchFamily="34" charset="0"/>
              </a:rPr>
              <a:t>	20,160 liters/year X 2.653 = </a:t>
            </a:r>
            <a:r>
              <a:rPr lang="en-US" sz="2800" b="1" u="sng" dirty="0">
                <a:latin typeface="Garamond" panose="02020404030301010803" pitchFamily="18" charset="0"/>
                <a:ea typeface="Calibri" panose="020F0502020204030204" pitchFamily="34" charset="0"/>
                <a:cs typeface="Tunga" panose="020B0502040204020203" pitchFamily="34" charset="0"/>
              </a:rPr>
              <a:t>53,484.48 Kg of </a:t>
            </a:r>
            <a:r>
              <a:rPr lang="en-US" sz="2800" b="1" u="sng" dirty="0">
                <a:effectLst/>
                <a:latin typeface="Garamond" panose="02020404030301010803" pitchFamily="18" charset="0"/>
                <a:ea typeface="Calibri" panose="020F0502020204030204" pitchFamily="34" charset="0"/>
                <a:cs typeface="Tunga" panose="020B0502040204020203" pitchFamily="34" charset="0"/>
              </a:rPr>
              <a:t>CO</a:t>
            </a:r>
            <a:r>
              <a:rPr lang="en-US" sz="2800" b="1" u="sng" baseline="-25000" dirty="0">
                <a:effectLst/>
                <a:latin typeface="Garamond" panose="02020404030301010803" pitchFamily="18" charset="0"/>
                <a:ea typeface="Calibri" panose="020F0502020204030204" pitchFamily="34" charset="0"/>
                <a:cs typeface="Tunga" panose="020B0502040204020203" pitchFamily="34" charset="0"/>
              </a:rPr>
              <a:t>2</a:t>
            </a:r>
            <a:endParaRPr lang="en-IN" sz="2800" u="sng" dirty="0">
              <a:effectLst/>
              <a:latin typeface="Calibri" panose="020F0502020204030204" pitchFamily="34" charset="0"/>
              <a:ea typeface="Calibri" panose="020F0502020204030204" pitchFamily="34" charset="0"/>
              <a:cs typeface="Tunga" panose="020B0502040204020203" pitchFamily="34" charset="0"/>
            </a:endParaRPr>
          </a:p>
        </p:txBody>
      </p:sp>
      <p:sp>
        <p:nvSpPr>
          <p:cNvPr id="13" name="TextBox 12">
            <a:extLst>
              <a:ext uri="{FF2B5EF4-FFF2-40B4-BE49-F238E27FC236}">
                <a16:creationId xmlns:a16="http://schemas.microsoft.com/office/drawing/2014/main" id="{6B16E0AA-3F6D-45F8-B3C3-1595CF53B9CD}"/>
              </a:ext>
            </a:extLst>
          </p:cNvPr>
          <p:cNvSpPr txBox="1"/>
          <p:nvPr/>
        </p:nvSpPr>
        <p:spPr>
          <a:xfrm>
            <a:off x="1153427" y="4652668"/>
            <a:ext cx="9525000" cy="523220"/>
          </a:xfrm>
          <a:prstGeom prst="rect">
            <a:avLst/>
          </a:prstGeom>
          <a:noFill/>
        </p:spPr>
        <p:txBody>
          <a:bodyPr wrap="square">
            <a:spAutoFit/>
          </a:bodyPr>
          <a:lstStyle/>
          <a:p>
            <a:r>
              <a:rPr lang="en-US" sz="1800" b="1" dirty="0">
                <a:highlight>
                  <a:srgbClr val="FFCCFF"/>
                </a:highlight>
                <a:latin typeface="Bahnschrift" panose="020B0502040204020203" pitchFamily="34" charset="0"/>
              </a:rPr>
              <a:t>In the year of 2021 </a:t>
            </a:r>
            <a:r>
              <a:rPr lang="en-US" b="1" dirty="0">
                <a:highlight>
                  <a:srgbClr val="FFCCFF"/>
                </a:highlight>
                <a:latin typeface="Bahnschrift" panose="020B0502040204020203" pitchFamily="34" charset="0"/>
              </a:rPr>
              <a:t>Total Co2 Emitted by Fuel = </a:t>
            </a:r>
            <a:r>
              <a:rPr lang="en-US" sz="2800" b="1" dirty="0">
                <a:highlight>
                  <a:srgbClr val="FFCCFF"/>
                </a:highlight>
                <a:latin typeface="Bahnschrift" panose="020B0502040204020203" pitchFamily="34" charset="0"/>
              </a:rPr>
              <a:t>54,173.28 Kg</a:t>
            </a:r>
            <a:endParaRPr lang="en-US" sz="1800" b="1" dirty="0">
              <a:highlight>
                <a:srgbClr val="FFCCFF"/>
              </a:highlight>
              <a:latin typeface="Bahnschrift" panose="020B0502040204020203" pitchFamily="34" charset="0"/>
            </a:endParaRPr>
          </a:p>
        </p:txBody>
      </p:sp>
    </p:spTree>
    <p:extLst>
      <p:ext uri="{BB962C8B-B14F-4D97-AF65-F5344CB8AC3E}">
        <p14:creationId xmlns:p14="http://schemas.microsoft.com/office/powerpoint/2010/main" val="257243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5AC93-3C11-4E87-BC21-9BE36FD7D5FA}"/>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ABDC22B7-7CA4-4E45-9935-1DA8CF150B43}"/>
              </a:ext>
            </a:extLst>
          </p:cNvPr>
          <p:cNvSpPr>
            <a:spLocks noGrp="1"/>
          </p:cNvSpPr>
          <p:nvPr>
            <p:ph type="ftr" sz="quarter" idx="11"/>
          </p:nvPr>
        </p:nvSpPr>
        <p:spPr/>
        <p:txBody>
          <a:bodyPr/>
          <a:lstStyle/>
          <a:p>
            <a:r>
              <a:rPr lang="en-IN" dirty="0"/>
              <a:t>Mini Project</a:t>
            </a:r>
          </a:p>
        </p:txBody>
      </p:sp>
      <p:sp>
        <p:nvSpPr>
          <p:cNvPr id="4" name="Slide Number Placeholder 3">
            <a:extLst>
              <a:ext uri="{FF2B5EF4-FFF2-40B4-BE49-F238E27FC236}">
                <a16:creationId xmlns:a16="http://schemas.microsoft.com/office/drawing/2014/main" id="{19293B74-186C-4A49-807C-7545E967000B}"/>
              </a:ext>
            </a:extLst>
          </p:cNvPr>
          <p:cNvSpPr>
            <a:spLocks noGrp="1"/>
          </p:cNvSpPr>
          <p:nvPr>
            <p:ph type="sldNum" sz="quarter" idx="12"/>
          </p:nvPr>
        </p:nvSpPr>
        <p:spPr/>
        <p:txBody>
          <a:bodyPr/>
          <a:lstStyle/>
          <a:p>
            <a:fld id="{7F60788C-D93E-41A8-B8ED-6EAF8F14D35F}" type="slidenum">
              <a:rPr lang="en-IN" smtClean="0"/>
              <a:t>14</a:t>
            </a:fld>
            <a:endParaRPr lang="en-IN" dirty="0"/>
          </a:p>
        </p:txBody>
      </p:sp>
      <p:sp>
        <p:nvSpPr>
          <p:cNvPr id="5" name="TextBox 4">
            <a:extLst>
              <a:ext uri="{FF2B5EF4-FFF2-40B4-BE49-F238E27FC236}">
                <a16:creationId xmlns:a16="http://schemas.microsoft.com/office/drawing/2014/main" id="{E5BC4593-81A7-4AF0-A6A3-F798CECE69CA}"/>
              </a:ext>
            </a:extLst>
          </p:cNvPr>
          <p:cNvSpPr txBox="1"/>
          <p:nvPr/>
        </p:nvSpPr>
        <p:spPr>
          <a:xfrm>
            <a:off x="441158" y="1539760"/>
            <a:ext cx="11837470" cy="4400692"/>
          </a:xfrm>
          <a:prstGeom prst="rect">
            <a:avLst/>
          </a:prstGeom>
          <a:noFill/>
        </p:spPr>
        <p:txBody>
          <a:bodyPr wrap="square" rtlCol="0">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Total number of Single Phase Induction motor fans (ceiling fans) in CKEC =  576</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Power consumed per ceiling fan = 70 W</a:t>
            </a:r>
            <a:r>
              <a:rPr lang="en-IN" sz="2000" b="1" dirty="0">
                <a:latin typeface="Times New Roman" panose="02020603050405020304" pitchFamily="18" charset="0"/>
                <a:cs typeface="Times New Roman" panose="02020603050405020304" pitchFamily="18" charset="0"/>
              </a:rPr>
              <a:t>/hr</a:t>
            </a:r>
          </a:p>
          <a:p>
            <a:pPr>
              <a:lnSpc>
                <a:spcPct val="150000"/>
              </a:lnSpc>
            </a:pPr>
            <a:r>
              <a:rPr lang="en-US" sz="2000" b="1" dirty="0">
                <a:latin typeface="Times New Roman" panose="02020603050405020304" pitchFamily="18" charset="0"/>
                <a:cs typeface="Times New Roman" panose="02020603050405020304" pitchFamily="18" charset="0"/>
              </a:rPr>
              <a:t>Total Power consumption    =   576 X 70 = </a:t>
            </a:r>
            <a:r>
              <a:rPr lang="en-US" sz="2400" b="1" dirty="0">
                <a:latin typeface="Times New Roman" panose="02020603050405020304" pitchFamily="18" charset="0"/>
                <a:cs typeface="Times New Roman" panose="02020603050405020304" pitchFamily="18" charset="0"/>
              </a:rPr>
              <a:t>40,320 W/</a:t>
            </a:r>
            <a:r>
              <a:rPr lang="en-US" sz="2400" b="1" dirty="0" err="1">
                <a:latin typeface="Times New Roman" panose="02020603050405020304" pitchFamily="18" charset="0"/>
                <a:cs typeface="Times New Roman" panose="02020603050405020304" pitchFamily="18" charset="0"/>
              </a:rPr>
              <a:t>hr</a:t>
            </a:r>
            <a:endParaRPr lang="en-US" sz="2000"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Now, If we replace this single phase Induction motor fans into BLDC (Brushless DC) Motor fans,</a:t>
            </a:r>
          </a:p>
          <a:p>
            <a:pPr>
              <a:lnSpc>
                <a:spcPct val="150000"/>
              </a:lnSpc>
            </a:pPr>
            <a:r>
              <a:rPr lang="en-US" sz="2000" b="1" dirty="0">
                <a:solidFill>
                  <a:srgbClr val="00B050"/>
                </a:solidFill>
                <a:latin typeface="Times New Roman" panose="02020603050405020304" pitchFamily="18" charset="0"/>
                <a:cs typeface="Times New Roman" panose="02020603050405020304" pitchFamily="18" charset="0"/>
              </a:rPr>
              <a:t>Power consumed per BLDC fan = 30 W/</a:t>
            </a:r>
            <a:r>
              <a:rPr lang="en-US" sz="2000" b="1" dirty="0" err="1">
                <a:solidFill>
                  <a:srgbClr val="00B050"/>
                </a:solidFill>
                <a:latin typeface="Times New Roman" panose="02020603050405020304" pitchFamily="18" charset="0"/>
                <a:cs typeface="Times New Roman" panose="02020603050405020304" pitchFamily="18" charset="0"/>
              </a:rPr>
              <a:t>hr</a:t>
            </a:r>
            <a:endParaRPr lang="en-US" sz="2000" b="1" dirty="0">
              <a:solidFill>
                <a:srgbClr val="00B050"/>
              </a:solidFill>
              <a:latin typeface="Times New Roman" panose="02020603050405020304" pitchFamily="18" charset="0"/>
              <a:cs typeface="Times New Roman" panose="02020603050405020304" pitchFamily="18" charset="0"/>
            </a:endParaRPr>
          </a:p>
          <a:p>
            <a:pPr>
              <a:lnSpc>
                <a:spcPct val="150000"/>
              </a:lnSpc>
            </a:pPr>
            <a:r>
              <a:rPr lang="en-US" sz="2000" b="1" dirty="0">
                <a:solidFill>
                  <a:srgbClr val="00B050"/>
                </a:solidFill>
                <a:latin typeface="Times New Roman" panose="02020603050405020304" pitchFamily="18" charset="0"/>
                <a:cs typeface="Times New Roman" panose="02020603050405020304" pitchFamily="18" charset="0"/>
              </a:rPr>
              <a:t>Total Power Consumption from BLDC fan = 576 X 30 = </a:t>
            </a:r>
            <a:r>
              <a:rPr lang="en-US" sz="2400" b="1" dirty="0">
                <a:solidFill>
                  <a:srgbClr val="00B050"/>
                </a:solidFill>
                <a:latin typeface="Times New Roman" panose="02020603050405020304" pitchFamily="18" charset="0"/>
                <a:cs typeface="Times New Roman" panose="02020603050405020304" pitchFamily="18" charset="0"/>
              </a:rPr>
              <a:t>17,280 W/</a:t>
            </a:r>
            <a:r>
              <a:rPr lang="en-US" sz="2400" b="1" dirty="0" err="1">
                <a:solidFill>
                  <a:srgbClr val="00B050"/>
                </a:solidFill>
                <a:latin typeface="Times New Roman" panose="02020603050405020304" pitchFamily="18" charset="0"/>
                <a:cs typeface="Times New Roman" panose="02020603050405020304" pitchFamily="18" charset="0"/>
              </a:rPr>
              <a:t>hr</a:t>
            </a:r>
            <a:endParaRPr lang="en-US" sz="2000" b="1" dirty="0">
              <a:solidFill>
                <a:srgbClr val="00B050"/>
              </a:solidFill>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If we use BLDC fans  in CKEC, we can  save up to = 48960 – 17280 = </a:t>
            </a:r>
            <a:r>
              <a:rPr lang="en-US" sz="2800" b="1" dirty="0">
                <a:solidFill>
                  <a:srgbClr val="0070C0"/>
                </a:solidFill>
                <a:latin typeface="Times New Roman" panose="02020603050405020304" pitchFamily="18" charset="0"/>
                <a:cs typeface="Times New Roman" panose="02020603050405020304" pitchFamily="18" charset="0"/>
              </a:rPr>
              <a:t>23,040 W/</a:t>
            </a:r>
            <a:r>
              <a:rPr lang="en-US" sz="2800" b="1" dirty="0" err="1">
                <a:solidFill>
                  <a:srgbClr val="0070C0"/>
                </a:solidFill>
                <a:latin typeface="Times New Roman" panose="02020603050405020304" pitchFamily="18" charset="0"/>
                <a:cs typeface="Times New Roman" panose="02020603050405020304" pitchFamily="18" charset="0"/>
              </a:rPr>
              <a:t>hr</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55FC9F9-C3FA-4E25-8C58-0B3413B2B73C}"/>
              </a:ext>
            </a:extLst>
          </p:cNvPr>
          <p:cNvSpPr/>
          <p:nvPr/>
        </p:nvSpPr>
        <p:spPr>
          <a:xfrm>
            <a:off x="606390" y="67377"/>
            <a:ext cx="10578165"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IMPACT OF LOADS IN ENERGY CONSUMPTION</a:t>
            </a:r>
          </a:p>
        </p:txBody>
      </p:sp>
      <p:sp>
        <p:nvSpPr>
          <p:cNvPr id="8" name="Flowchart: Connector 7">
            <a:extLst>
              <a:ext uri="{FF2B5EF4-FFF2-40B4-BE49-F238E27FC236}">
                <a16:creationId xmlns:a16="http://schemas.microsoft.com/office/drawing/2014/main" id="{7BF9A846-E81F-4FCC-8819-DBC2AABE3D5A}"/>
              </a:ext>
            </a:extLst>
          </p:cNvPr>
          <p:cNvSpPr/>
          <p:nvPr/>
        </p:nvSpPr>
        <p:spPr>
          <a:xfrm>
            <a:off x="441158" y="781893"/>
            <a:ext cx="471638" cy="400110"/>
          </a:xfrm>
          <a:prstGeom prst="flowChartConnector">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1</a:t>
            </a:r>
          </a:p>
        </p:txBody>
      </p:sp>
      <p:sp>
        <p:nvSpPr>
          <p:cNvPr id="9" name="Rectangle 8">
            <a:extLst>
              <a:ext uri="{FF2B5EF4-FFF2-40B4-BE49-F238E27FC236}">
                <a16:creationId xmlns:a16="http://schemas.microsoft.com/office/drawing/2014/main" id="{056A103C-F2D6-4F5E-8B7F-C1523A36640B}"/>
              </a:ext>
            </a:extLst>
          </p:cNvPr>
          <p:cNvSpPr/>
          <p:nvPr/>
        </p:nvSpPr>
        <p:spPr>
          <a:xfrm>
            <a:off x="1100560" y="794495"/>
            <a:ext cx="3471439" cy="400110"/>
          </a:xfrm>
          <a:prstGeom prst="rect">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FAN</a:t>
            </a:r>
          </a:p>
        </p:txBody>
      </p:sp>
      <p:pic>
        <p:nvPicPr>
          <p:cNvPr id="11" name="Picture 10">
            <a:extLst>
              <a:ext uri="{FF2B5EF4-FFF2-40B4-BE49-F238E27FC236}">
                <a16:creationId xmlns:a16="http://schemas.microsoft.com/office/drawing/2014/main" id="{6AB996F4-96F8-4E3A-AFA4-333EE2636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385755"/>
            <a:ext cx="1382027" cy="1321820"/>
          </a:xfrm>
          <a:prstGeom prst="rect">
            <a:avLst/>
          </a:prstGeom>
        </p:spPr>
      </p:pic>
      <p:pic>
        <p:nvPicPr>
          <p:cNvPr id="13" name="Picture 12">
            <a:extLst>
              <a:ext uri="{FF2B5EF4-FFF2-40B4-BE49-F238E27FC236}">
                <a16:creationId xmlns:a16="http://schemas.microsoft.com/office/drawing/2014/main" id="{EE569024-2747-4A72-8A17-03A54253A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573" y="4035862"/>
            <a:ext cx="2001604" cy="1763641"/>
          </a:xfrm>
          <a:prstGeom prst="rect">
            <a:avLst/>
          </a:prstGeom>
        </p:spPr>
      </p:pic>
      <p:pic>
        <p:nvPicPr>
          <p:cNvPr id="14" name="Picture 13">
            <a:extLst>
              <a:ext uri="{FF2B5EF4-FFF2-40B4-BE49-F238E27FC236}">
                <a16:creationId xmlns:a16="http://schemas.microsoft.com/office/drawing/2014/main" id="{AD734F25-8606-49BF-9865-F49D86B80B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spTree>
    <p:extLst>
      <p:ext uri="{BB962C8B-B14F-4D97-AF65-F5344CB8AC3E}">
        <p14:creationId xmlns:p14="http://schemas.microsoft.com/office/powerpoint/2010/main" val="5236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D0EC6-AB61-4D54-9287-27F3753EDEDB}"/>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49C114EA-FABE-401A-B442-771C553351EB}"/>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006485BB-F903-4983-BFB4-94EB5DD393E9}"/>
              </a:ext>
            </a:extLst>
          </p:cNvPr>
          <p:cNvSpPr>
            <a:spLocks noGrp="1"/>
          </p:cNvSpPr>
          <p:nvPr>
            <p:ph type="sldNum" sz="quarter" idx="12"/>
          </p:nvPr>
        </p:nvSpPr>
        <p:spPr/>
        <p:txBody>
          <a:bodyPr/>
          <a:lstStyle/>
          <a:p>
            <a:fld id="{7F60788C-D93E-41A8-B8ED-6EAF8F14D35F}" type="slidenum">
              <a:rPr lang="en-IN" smtClean="0"/>
              <a:t>15</a:t>
            </a:fld>
            <a:endParaRPr lang="en-IN"/>
          </a:p>
        </p:txBody>
      </p:sp>
      <p:sp>
        <p:nvSpPr>
          <p:cNvPr id="5" name="Flowchart: Connector 4">
            <a:extLst>
              <a:ext uri="{FF2B5EF4-FFF2-40B4-BE49-F238E27FC236}">
                <a16:creationId xmlns:a16="http://schemas.microsoft.com/office/drawing/2014/main" id="{6AB17B53-2F55-4077-8407-04F1156FCE89}"/>
              </a:ext>
            </a:extLst>
          </p:cNvPr>
          <p:cNvSpPr/>
          <p:nvPr/>
        </p:nvSpPr>
        <p:spPr>
          <a:xfrm>
            <a:off x="366562" y="236182"/>
            <a:ext cx="471638" cy="400110"/>
          </a:xfrm>
          <a:prstGeom prst="flowChartConnector">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endParaRPr lang="en-IN" dirty="0"/>
          </a:p>
        </p:txBody>
      </p:sp>
      <p:sp>
        <p:nvSpPr>
          <p:cNvPr id="6" name="Rectangle 5">
            <a:extLst>
              <a:ext uri="{FF2B5EF4-FFF2-40B4-BE49-F238E27FC236}">
                <a16:creationId xmlns:a16="http://schemas.microsoft.com/office/drawing/2014/main" id="{DB898FDB-6FDE-4967-BB69-8E07678E6406}"/>
              </a:ext>
            </a:extLst>
          </p:cNvPr>
          <p:cNvSpPr/>
          <p:nvPr/>
        </p:nvSpPr>
        <p:spPr>
          <a:xfrm>
            <a:off x="1052434" y="236182"/>
            <a:ext cx="3471439" cy="400110"/>
          </a:xfrm>
          <a:prstGeom prst="rect">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Light</a:t>
            </a:r>
          </a:p>
        </p:txBody>
      </p:sp>
      <p:sp>
        <p:nvSpPr>
          <p:cNvPr id="8" name="TextBox 7">
            <a:extLst>
              <a:ext uri="{FF2B5EF4-FFF2-40B4-BE49-F238E27FC236}">
                <a16:creationId xmlns:a16="http://schemas.microsoft.com/office/drawing/2014/main" id="{65EF75C2-70CF-482B-B706-0E78C3908A0D}"/>
              </a:ext>
            </a:extLst>
          </p:cNvPr>
          <p:cNvSpPr txBox="1"/>
          <p:nvPr/>
        </p:nvSpPr>
        <p:spPr>
          <a:xfrm>
            <a:off x="366561" y="667143"/>
            <a:ext cx="5847347" cy="1631216"/>
          </a:xfrm>
          <a:prstGeom prst="rect">
            <a:avLst/>
          </a:prstGeom>
          <a:noFill/>
        </p:spPr>
        <p:txBody>
          <a:bodyPr wrap="square">
            <a:spAutoFit/>
          </a:bodyPr>
          <a:lstStyle/>
          <a:p>
            <a:pPr>
              <a:lnSpc>
                <a:spcPct val="150000"/>
              </a:lnSpc>
            </a:pPr>
            <a:r>
              <a:rPr lang="en-US" sz="2400" b="1" dirty="0">
                <a:solidFill>
                  <a:srgbClr val="D719D2"/>
                </a:solidFill>
                <a:latin typeface="Times New Roman" panose="02020603050405020304" pitchFamily="18" charset="0"/>
                <a:cs typeface="Times New Roman" panose="02020603050405020304" pitchFamily="18" charset="0"/>
              </a:rPr>
              <a:t>I) Fluorescent Tube Lights</a:t>
            </a:r>
          </a:p>
          <a:p>
            <a:r>
              <a:rPr lang="en-US" b="1" dirty="0">
                <a:solidFill>
                  <a:srgbClr val="FF0000"/>
                </a:solidFill>
                <a:latin typeface="Times New Roman" panose="02020603050405020304" pitchFamily="18" charset="0"/>
                <a:cs typeface="Times New Roman" panose="02020603050405020304" pitchFamily="18" charset="0"/>
              </a:rPr>
              <a:t>Total number of Fluorescent Tube lights in CKEC =  402</a:t>
            </a:r>
          </a:p>
          <a:p>
            <a:r>
              <a:rPr lang="en-US" b="1" dirty="0">
                <a:latin typeface="Times New Roman" panose="02020603050405020304" pitchFamily="18" charset="0"/>
                <a:cs typeface="Times New Roman" panose="02020603050405020304" pitchFamily="18" charset="0"/>
              </a:rPr>
              <a:t>Total Power consumed per Tube light = 40 W/</a:t>
            </a:r>
            <a:r>
              <a:rPr lang="en-US" b="1" dirty="0" err="1">
                <a:latin typeface="Times New Roman" panose="02020603050405020304" pitchFamily="18" charset="0"/>
                <a:cs typeface="Times New Roman" panose="02020603050405020304" pitchFamily="18" charset="0"/>
              </a:rPr>
              <a:t>hr</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Total Power Consumption = </a:t>
            </a:r>
            <a:r>
              <a:rPr lang="en-US" sz="2800" b="1" dirty="0">
                <a:solidFill>
                  <a:srgbClr val="FF3300"/>
                </a:solidFill>
                <a:latin typeface="Times New Roman" panose="02020603050405020304" pitchFamily="18" charset="0"/>
                <a:cs typeface="Times New Roman" panose="02020603050405020304" pitchFamily="18" charset="0"/>
              </a:rPr>
              <a:t>16,080 W/</a:t>
            </a:r>
            <a:r>
              <a:rPr lang="en-US" sz="2800" b="1" dirty="0" err="1">
                <a:solidFill>
                  <a:srgbClr val="FF3300"/>
                </a:solidFill>
                <a:latin typeface="Times New Roman" panose="02020603050405020304" pitchFamily="18" charset="0"/>
                <a:cs typeface="Times New Roman" panose="02020603050405020304" pitchFamily="18" charset="0"/>
              </a:rPr>
              <a:t>hr</a:t>
            </a:r>
            <a:endParaRPr lang="en-US" b="1" dirty="0">
              <a:solidFill>
                <a:srgbClr val="FF3300"/>
              </a:solidFill>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4EB5ED86-EF46-4EF8-A448-9F266AE26AF6}"/>
              </a:ext>
            </a:extLst>
          </p:cNvPr>
          <p:cNvSpPr/>
          <p:nvPr/>
        </p:nvSpPr>
        <p:spPr>
          <a:xfrm>
            <a:off x="5674893" y="1586841"/>
            <a:ext cx="107802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A4E12FE-1F47-44F2-8C2A-891DC26C9FE8}"/>
              </a:ext>
            </a:extLst>
          </p:cNvPr>
          <p:cNvSpPr txBox="1"/>
          <p:nvPr/>
        </p:nvSpPr>
        <p:spPr>
          <a:xfrm>
            <a:off x="6910137" y="1082641"/>
            <a:ext cx="4915302" cy="1200329"/>
          </a:xfrm>
          <a:prstGeom prst="rect">
            <a:avLst/>
          </a:prstGeom>
          <a:noFill/>
        </p:spPr>
        <p:txBody>
          <a:bodyPr wrap="square" rtlCol="0">
            <a:spAutoFit/>
          </a:bodyPr>
          <a:lstStyle/>
          <a:p>
            <a:r>
              <a:rPr lang="en-US" b="1" dirty="0">
                <a:solidFill>
                  <a:srgbClr val="10AC04"/>
                </a:solidFill>
              </a:rPr>
              <a:t>Power Consumed per LED tube lights = 22 W/</a:t>
            </a:r>
            <a:r>
              <a:rPr lang="en-US" b="1" dirty="0" err="1">
                <a:solidFill>
                  <a:srgbClr val="10AC04"/>
                </a:solidFill>
              </a:rPr>
              <a:t>hr</a:t>
            </a:r>
            <a:endParaRPr lang="en-US" b="1" dirty="0">
              <a:solidFill>
                <a:srgbClr val="10AC04"/>
              </a:solidFill>
            </a:endParaRPr>
          </a:p>
          <a:p>
            <a:r>
              <a:rPr lang="en-US" b="1" dirty="0">
                <a:solidFill>
                  <a:srgbClr val="10AC04"/>
                </a:solidFill>
              </a:rPr>
              <a:t>Total Power consumption   = 8,844 W/</a:t>
            </a:r>
            <a:r>
              <a:rPr lang="en-US" b="1" dirty="0" err="1">
                <a:solidFill>
                  <a:srgbClr val="10AC04"/>
                </a:solidFill>
              </a:rPr>
              <a:t>hr</a:t>
            </a:r>
            <a:endParaRPr lang="en-US" b="1" dirty="0">
              <a:solidFill>
                <a:srgbClr val="10AC04"/>
              </a:solidFill>
            </a:endParaRPr>
          </a:p>
          <a:p>
            <a:endParaRPr lang="en-US" b="1" dirty="0">
              <a:solidFill>
                <a:srgbClr val="10AC04"/>
              </a:solidFill>
            </a:endParaRPr>
          </a:p>
          <a:p>
            <a:r>
              <a:rPr lang="en-IN" b="1" dirty="0">
                <a:solidFill>
                  <a:srgbClr val="10AC04"/>
                </a:solidFill>
              </a:rPr>
              <a:t>Save up to 7236 W/hr from Tube lights</a:t>
            </a:r>
          </a:p>
        </p:txBody>
      </p:sp>
      <p:sp>
        <p:nvSpPr>
          <p:cNvPr id="14" name="TextBox 13">
            <a:extLst>
              <a:ext uri="{FF2B5EF4-FFF2-40B4-BE49-F238E27FC236}">
                <a16:creationId xmlns:a16="http://schemas.microsoft.com/office/drawing/2014/main" id="{7B73EB34-1A9A-406A-9947-86BC96699537}"/>
              </a:ext>
            </a:extLst>
          </p:cNvPr>
          <p:cNvSpPr txBox="1"/>
          <p:nvPr/>
        </p:nvSpPr>
        <p:spPr>
          <a:xfrm>
            <a:off x="366561" y="3270550"/>
            <a:ext cx="5947612" cy="1569660"/>
          </a:xfrm>
          <a:prstGeom prst="rect">
            <a:avLst/>
          </a:prstGeom>
          <a:noFill/>
        </p:spPr>
        <p:txBody>
          <a:bodyPr wrap="square">
            <a:spAutoFit/>
          </a:bodyPr>
          <a:lstStyle/>
          <a:p>
            <a:pPr>
              <a:lnSpc>
                <a:spcPct val="150000"/>
              </a:lnSpc>
            </a:pPr>
            <a:r>
              <a:rPr lang="en-US" sz="2400" b="1" dirty="0">
                <a:solidFill>
                  <a:srgbClr val="D719D2"/>
                </a:solidFill>
                <a:cs typeface="Times New Roman" panose="02020603050405020304" pitchFamily="18" charset="0"/>
              </a:rPr>
              <a:t>II) </a:t>
            </a:r>
            <a:r>
              <a:rPr lang="en-IN" sz="2400" b="1" i="0" dirty="0">
                <a:solidFill>
                  <a:srgbClr val="D719D2"/>
                </a:solidFill>
                <a:effectLst/>
              </a:rPr>
              <a:t>Compact fluorescent lamps (CFL)</a:t>
            </a:r>
          </a:p>
          <a:p>
            <a:r>
              <a:rPr lang="en-IN" sz="2000" b="1" dirty="0">
                <a:solidFill>
                  <a:srgbClr val="FF0066"/>
                </a:solidFill>
                <a:cs typeface="Times New Roman" panose="02020603050405020304" pitchFamily="18" charset="0"/>
              </a:rPr>
              <a:t>Total number of CFL in CKEC  =  </a:t>
            </a:r>
            <a:r>
              <a:rPr lang="en-US" sz="2000" b="1" dirty="0">
                <a:solidFill>
                  <a:srgbClr val="FF0066"/>
                </a:solidFill>
                <a:cs typeface="Times New Roman" panose="02020603050405020304" pitchFamily="18" charset="0"/>
              </a:rPr>
              <a:t> 41</a:t>
            </a:r>
          </a:p>
          <a:p>
            <a:r>
              <a:rPr lang="en-US" sz="2000" b="1" dirty="0">
                <a:cs typeface="Times New Roman" panose="02020603050405020304" pitchFamily="18" charset="0"/>
              </a:rPr>
              <a:t>Total Power consumed per CFL = 15 W/</a:t>
            </a:r>
            <a:r>
              <a:rPr lang="en-US" sz="2000" b="1" dirty="0" err="1">
                <a:cs typeface="Times New Roman" panose="02020603050405020304" pitchFamily="18" charset="0"/>
              </a:rPr>
              <a:t>hr</a:t>
            </a:r>
            <a:endParaRPr lang="en-US" sz="2000" b="1" dirty="0">
              <a:cs typeface="Times New Roman" panose="02020603050405020304" pitchFamily="18" charset="0"/>
            </a:endParaRPr>
          </a:p>
          <a:p>
            <a:r>
              <a:rPr lang="en-US" sz="2000" b="1" dirty="0"/>
              <a:t>Total Power consumption   = 615 W/</a:t>
            </a:r>
            <a:r>
              <a:rPr lang="en-US" sz="2000" b="1" dirty="0" err="1"/>
              <a:t>hr</a:t>
            </a:r>
            <a:endParaRPr lang="en-US" sz="2000" b="1" dirty="0"/>
          </a:p>
        </p:txBody>
      </p:sp>
      <p:sp>
        <p:nvSpPr>
          <p:cNvPr id="15" name="Arrow: Right 14">
            <a:extLst>
              <a:ext uri="{FF2B5EF4-FFF2-40B4-BE49-F238E27FC236}">
                <a16:creationId xmlns:a16="http://schemas.microsoft.com/office/drawing/2014/main" id="{442702C7-6C44-4A0F-9D13-61A85F6EDEFA}"/>
              </a:ext>
            </a:extLst>
          </p:cNvPr>
          <p:cNvSpPr/>
          <p:nvPr/>
        </p:nvSpPr>
        <p:spPr>
          <a:xfrm>
            <a:off x="5616340" y="4055380"/>
            <a:ext cx="107802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51B2432C-0033-4762-9D6E-76869B837B12}"/>
              </a:ext>
            </a:extLst>
          </p:cNvPr>
          <p:cNvSpPr txBox="1"/>
          <p:nvPr/>
        </p:nvSpPr>
        <p:spPr>
          <a:xfrm>
            <a:off x="6933398" y="3455215"/>
            <a:ext cx="6097604" cy="1200329"/>
          </a:xfrm>
          <a:prstGeom prst="rect">
            <a:avLst/>
          </a:prstGeom>
          <a:noFill/>
        </p:spPr>
        <p:txBody>
          <a:bodyPr wrap="square">
            <a:spAutoFit/>
          </a:bodyPr>
          <a:lstStyle/>
          <a:p>
            <a:r>
              <a:rPr lang="en-US" b="1" dirty="0">
                <a:solidFill>
                  <a:srgbClr val="10AC04"/>
                </a:solidFill>
              </a:rPr>
              <a:t>Power Consumed per LED Bulb = 9 W/</a:t>
            </a:r>
            <a:r>
              <a:rPr lang="en-US" b="1" dirty="0" err="1">
                <a:solidFill>
                  <a:srgbClr val="10AC04"/>
                </a:solidFill>
              </a:rPr>
              <a:t>hr</a:t>
            </a:r>
            <a:endParaRPr lang="en-US" b="1" dirty="0">
              <a:solidFill>
                <a:srgbClr val="10AC04"/>
              </a:solidFill>
            </a:endParaRPr>
          </a:p>
          <a:p>
            <a:r>
              <a:rPr lang="en-US" b="1" dirty="0">
                <a:solidFill>
                  <a:srgbClr val="10AC04"/>
                </a:solidFill>
              </a:rPr>
              <a:t>Total Power consumption   = 369 W/</a:t>
            </a:r>
            <a:r>
              <a:rPr lang="en-US" b="1" dirty="0" err="1">
                <a:solidFill>
                  <a:srgbClr val="10AC04"/>
                </a:solidFill>
              </a:rPr>
              <a:t>hr</a:t>
            </a:r>
            <a:endParaRPr lang="en-US" b="1" dirty="0">
              <a:solidFill>
                <a:srgbClr val="10AC04"/>
              </a:solidFill>
            </a:endParaRPr>
          </a:p>
          <a:p>
            <a:endParaRPr lang="en-US" b="1" dirty="0">
              <a:solidFill>
                <a:srgbClr val="10AC04"/>
              </a:solidFill>
            </a:endParaRPr>
          </a:p>
          <a:p>
            <a:r>
              <a:rPr lang="en-IN" b="1" dirty="0">
                <a:solidFill>
                  <a:srgbClr val="10AC04"/>
                </a:solidFill>
              </a:rPr>
              <a:t>Save up to 246 W/hr from CFL</a:t>
            </a:r>
          </a:p>
        </p:txBody>
      </p:sp>
      <p:pic>
        <p:nvPicPr>
          <p:cNvPr id="19" name="Picture 18">
            <a:extLst>
              <a:ext uri="{FF2B5EF4-FFF2-40B4-BE49-F238E27FC236}">
                <a16:creationId xmlns:a16="http://schemas.microsoft.com/office/drawing/2014/main" id="{3E37F8A2-3BC0-4A7C-8B3A-CE083ED40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893" y="4769756"/>
            <a:ext cx="2760546" cy="1733550"/>
          </a:xfrm>
          <a:prstGeom prst="rect">
            <a:avLst/>
          </a:prstGeom>
        </p:spPr>
      </p:pic>
      <p:pic>
        <p:nvPicPr>
          <p:cNvPr id="21" name="Picture 20">
            <a:extLst>
              <a:ext uri="{FF2B5EF4-FFF2-40B4-BE49-F238E27FC236}">
                <a16:creationId xmlns:a16="http://schemas.microsoft.com/office/drawing/2014/main" id="{E53932BD-B1DA-41AA-A319-EC6875324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43" y="2274919"/>
            <a:ext cx="4423510" cy="1019071"/>
          </a:xfrm>
          <a:prstGeom prst="rect">
            <a:avLst/>
          </a:prstGeom>
        </p:spPr>
      </p:pic>
      <p:pic>
        <p:nvPicPr>
          <p:cNvPr id="23" name="Picture 22">
            <a:extLst>
              <a:ext uri="{FF2B5EF4-FFF2-40B4-BE49-F238E27FC236}">
                <a16:creationId xmlns:a16="http://schemas.microsoft.com/office/drawing/2014/main" id="{54512E28-AF5D-4566-974F-4552EC905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369" y="2266593"/>
            <a:ext cx="5149521" cy="1019071"/>
          </a:xfrm>
          <a:prstGeom prst="rect">
            <a:avLst/>
          </a:prstGeom>
        </p:spPr>
      </p:pic>
      <p:sp>
        <p:nvSpPr>
          <p:cNvPr id="25" name="TextBox 24">
            <a:extLst>
              <a:ext uri="{FF2B5EF4-FFF2-40B4-BE49-F238E27FC236}">
                <a16:creationId xmlns:a16="http://schemas.microsoft.com/office/drawing/2014/main" id="{7880F783-169B-48C7-97A3-D461A92DCE5F}"/>
              </a:ext>
            </a:extLst>
          </p:cNvPr>
          <p:cNvSpPr txBox="1"/>
          <p:nvPr/>
        </p:nvSpPr>
        <p:spPr>
          <a:xfrm>
            <a:off x="221380" y="5114152"/>
            <a:ext cx="8604985" cy="1076705"/>
          </a:xfrm>
          <a:prstGeom prst="rect">
            <a:avLst/>
          </a:prstGeom>
          <a:noFill/>
        </p:spPr>
        <p:txBody>
          <a:bodyPr wrap="square" rtlCol="0">
            <a:spAutoFit/>
          </a:bodyPr>
          <a:lstStyle/>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If we use LED Tube lights and LED bulbs  in CKEC we can save up to = 7236+246= 							                      </a:t>
            </a:r>
            <a:r>
              <a:rPr lang="en-US" sz="2800" b="1" dirty="0">
                <a:solidFill>
                  <a:srgbClr val="0070C0"/>
                </a:solidFill>
                <a:latin typeface="Times New Roman" panose="02020603050405020304" pitchFamily="18" charset="0"/>
                <a:cs typeface="Times New Roman" panose="02020603050405020304" pitchFamily="18" charset="0"/>
              </a:rPr>
              <a:t>7482 W/</a:t>
            </a:r>
            <a:r>
              <a:rPr lang="en-US" sz="2800" b="1" dirty="0" err="1">
                <a:solidFill>
                  <a:srgbClr val="0070C0"/>
                </a:solidFill>
                <a:latin typeface="Times New Roman" panose="02020603050405020304" pitchFamily="18" charset="0"/>
                <a:cs typeface="Times New Roman" panose="02020603050405020304" pitchFamily="18" charset="0"/>
              </a:rPr>
              <a:t>hr</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C2CCE05C-1C64-46EF-A2E8-5432608323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25200" y="106393"/>
            <a:ext cx="914400" cy="914400"/>
          </a:xfrm>
          <a:prstGeom prst="rect">
            <a:avLst/>
          </a:prstGeom>
        </p:spPr>
      </p:pic>
    </p:spTree>
    <p:extLst>
      <p:ext uri="{BB962C8B-B14F-4D97-AF65-F5344CB8AC3E}">
        <p14:creationId xmlns:p14="http://schemas.microsoft.com/office/powerpoint/2010/main" val="210287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53613F-85A4-4DA8-A2EF-CC27292393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10" name="TextBox 9">
            <a:extLst>
              <a:ext uri="{FF2B5EF4-FFF2-40B4-BE49-F238E27FC236}">
                <a16:creationId xmlns:a16="http://schemas.microsoft.com/office/drawing/2014/main" id="{7E2D5E1D-3431-4429-A8C6-939EF1F82502}"/>
              </a:ext>
            </a:extLst>
          </p:cNvPr>
          <p:cNvSpPr txBox="1"/>
          <p:nvPr/>
        </p:nvSpPr>
        <p:spPr>
          <a:xfrm>
            <a:off x="277051" y="5408612"/>
            <a:ext cx="338523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Power saving (due to AUTO DELTA STARTER)</a:t>
            </a:r>
            <a:r>
              <a:rPr lang="en-IN" b="1" dirty="0">
                <a:latin typeface="Times New Roman" panose="02020603050405020304" pitchFamily="18" charset="0"/>
                <a:cs typeface="Times New Roman" panose="02020603050405020304" pitchFamily="18" charset="0"/>
              </a:rPr>
              <a:t> = 25%</a:t>
            </a:r>
          </a:p>
          <a:p>
            <a:r>
              <a:rPr lang="en-IN" b="1" dirty="0">
                <a:latin typeface="Times New Roman" panose="02020603050405020304" pitchFamily="18" charset="0"/>
                <a:cs typeface="Times New Roman" panose="02020603050405020304" pitchFamily="18" charset="0"/>
              </a:rPr>
              <a:t>If Rs.2.00/unit = 4.85 Lakhs/year</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E436F1-EC26-4186-97EA-5304EFCA1BC6}"/>
              </a:ext>
            </a:extLst>
          </p:cNvPr>
          <p:cNvSpPr txBox="1"/>
          <p:nvPr/>
        </p:nvSpPr>
        <p:spPr>
          <a:xfrm>
            <a:off x="0" y="0"/>
            <a:ext cx="12191999" cy="646331"/>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ECO’s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D57B1B-EEF8-41A5-81AA-03C407603937}"/>
              </a:ext>
            </a:extLst>
          </p:cNvPr>
          <p:cNvSpPr txBox="1"/>
          <p:nvPr/>
        </p:nvSpPr>
        <p:spPr>
          <a:xfrm>
            <a:off x="290896" y="323165"/>
            <a:ext cx="11473314" cy="378565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1.MOTORS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efficiency motors will offers </a:t>
            </a:r>
            <a:r>
              <a:rPr lang="en-US" sz="2400" b="1" dirty="0">
                <a:latin typeface="Times New Roman" panose="02020603050405020304" pitchFamily="18" charset="0"/>
                <a:cs typeface="Times New Roman" panose="02020603050405020304" pitchFamily="18" charset="0"/>
              </a:rPr>
              <a:t>4.5% higher efficiency </a:t>
            </a:r>
            <a:r>
              <a:rPr lang="en-US" sz="2400" dirty="0">
                <a:latin typeface="Times New Roman" panose="02020603050405020304" pitchFamily="18" charset="0"/>
                <a:cs typeface="Times New Roman" panose="02020603050405020304" pitchFamily="18" charset="0"/>
              </a:rPr>
              <a:t>than standard motors</a:t>
            </a: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rewinding is not done properly, the efficiency will </a:t>
            </a:r>
            <a:r>
              <a:rPr lang="en-IN" sz="2400" b="1" dirty="0">
                <a:latin typeface="Times New Roman" panose="02020603050405020304" pitchFamily="18" charset="0"/>
                <a:cs typeface="Times New Roman" panose="02020603050405020304" pitchFamily="18" charset="0"/>
              </a:rPr>
              <a:t>reduce by 5.8%</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Replace </a:t>
            </a:r>
            <a:r>
              <a:rPr lang="en-IN" sz="2400" b="1" dirty="0">
                <a:latin typeface="Times New Roman" panose="02020603050405020304" pitchFamily="18" charset="0"/>
                <a:cs typeface="Times New Roman" panose="02020603050405020304" pitchFamily="18" charset="0"/>
              </a:rPr>
              <a:t>V belt </a:t>
            </a:r>
            <a:r>
              <a:rPr lang="en-IN" sz="2400" dirty="0">
                <a:latin typeface="Times New Roman" panose="02020603050405020304" pitchFamily="18" charset="0"/>
                <a:cs typeface="Times New Roman" panose="02020603050405020304" pitchFamily="18" charset="0"/>
              </a:rPr>
              <a:t>by Flat belt drives</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Unbalanced voltage can reduce 3.5% in the motor input power.</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Motor underloaded (&lt;35% of rated output) drawing power at </a:t>
            </a:r>
            <a:r>
              <a:rPr lang="en-IN" sz="2400" b="1" dirty="0">
                <a:latin typeface="Times New Roman" panose="02020603050405020304" pitchFamily="18" charset="0"/>
                <a:cs typeface="Times New Roman" panose="02020603050405020304" pitchFamily="18" charset="0"/>
              </a:rPr>
              <a:t>Low Power Factor </a:t>
            </a:r>
            <a:r>
              <a:rPr lang="en-IN" sz="2400" dirty="0">
                <a:latin typeface="Times New Roman" panose="02020603050405020304" pitchFamily="18" charset="0"/>
                <a:cs typeface="Times New Roman" panose="02020603050405020304" pitchFamily="18" charset="0"/>
              </a:rPr>
              <a:t>then efficiency is very low due to high magnetic losses.</a:t>
            </a:r>
          </a:p>
          <a:p>
            <a:pPr algn="just"/>
            <a:r>
              <a:rPr lang="en-IN" sz="2400" b="1" dirty="0">
                <a:latin typeface="Times New Roman" panose="02020603050405020304" pitchFamily="18" charset="0"/>
                <a:cs typeface="Times New Roman" panose="02020603050405020304" pitchFamily="18" charset="0"/>
              </a:rPr>
              <a:t>    Example:</a:t>
            </a:r>
          </a:p>
        </p:txBody>
      </p:sp>
      <p:pic>
        <p:nvPicPr>
          <p:cNvPr id="13" name="Picture 12">
            <a:extLst>
              <a:ext uri="{FF2B5EF4-FFF2-40B4-BE49-F238E27FC236}">
                <a16:creationId xmlns:a16="http://schemas.microsoft.com/office/drawing/2014/main" id="{FD5E65CF-7317-4C5B-A24C-A688CF5C7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417" y="1539332"/>
            <a:ext cx="1853995" cy="967077"/>
          </a:xfrm>
          <a:prstGeom prst="rect">
            <a:avLst/>
          </a:prstGeom>
        </p:spPr>
      </p:pic>
      <p:pic>
        <p:nvPicPr>
          <p:cNvPr id="14" name="Picture 13">
            <a:extLst>
              <a:ext uri="{FF2B5EF4-FFF2-40B4-BE49-F238E27FC236}">
                <a16:creationId xmlns:a16="http://schemas.microsoft.com/office/drawing/2014/main" id="{BED8FD61-CB65-4C71-9624-40B03D6C5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4056" y="1539333"/>
            <a:ext cx="1652728" cy="933824"/>
          </a:xfrm>
          <a:prstGeom prst="rect">
            <a:avLst/>
          </a:prstGeom>
        </p:spPr>
      </p:pic>
      <p:sp>
        <p:nvSpPr>
          <p:cNvPr id="15" name="Arrow: Right 14">
            <a:extLst>
              <a:ext uri="{FF2B5EF4-FFF2-40B4-BE49-F238E27FC236}">
                <a16:creationId xmlns:a16="http://schemas.microsoft.com/office/drawing/2014/main" id="{BE187DA5-3A89-4552-B82A-E24747EC9ED8}"/>
              </a:ext>
            </a:extLst>
          </p:cNvPr>
          <p:cNvSpPr/>
          <p:nvPr/>
        </p:nvSpPr>
        <p:spPr>
          <a:xfrm>
            <a:off x="6815426" y="1834820"/>
            <a:ext cx="644328" cy="389704"/>
          </a:xfrm>
          <a:prstGeom prst="rightArrow">
            <a:avLst>
              <a:gd name="adj1" fmla="val 50000"/>
              <a:gd name="adj2" fmla="val 55744"/>
            </a:avLst>
          </a:prstGeom>
          <a:scene3d>
            <a:camera prst="orthographicFront"/>
            <a:lightRig rig="threePt" dir="t"/>
          </a:scene3d>
          <a:sp3d extrusionH="120650" contourW="12700" prstMaterial="dkEdge">
            <a:bevelT w="139700" h="139700" prst="divot"/>
            <a:bevelB prst="angle"/>
            <a:extrusionClr>
              <a:srgbClr val="92D050"/>
            </a:extrusionClr>
            <a:contourClr>
              <a:srgbClr val="FFC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0E8753D7-AEBA-41C4-8BBE-0784DF01D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3744" y="5538707"/>
            <a:ext cx="3191953" cy="1289029"/>
          </a:xfrm>
          <a:prstGeom prst="rect">
            <a:avLst/>
          </a:prstGeom>
        </p:spPr>
      </p:pic>
      <p:graphicFrame>
        <p:nvGraphicFramePr>
          <p:cNvPr id="18" name="Object 17">
            <a:extLst>
              <a:ext uri="{FF2B5EF4-FFF2-40B4-BE49-F238E27FC236}">
                <a16:creationId xmlns:a16="http://schemas.microsoft.com/office/drawing/2014/main" id="{83E8D945-A3C9-476A-A835-D715861CFC62}"/>
              </a:ext>
            </a:extLst>
          </p:cNvPr>
          <p:cNvGraphicFramePr>
            <a:graphicFrameLocks noChangeAspect="1"/>
          </p:cNvGraphicFramePr>
          <p:nvPr/>
        </p:nvGraphicFramePr>
        <p:xfrm>
          <a:off x="8845617" y="3444971"/>
          <a:ext cx="3346381" cy="1873697"/>
        </p:xfrm>
        <a:graphic>
          <a:graphicData uri="http://schemas.openxmlformats.org/presentationml/2006/ole">
            <mc:AlternateContent xmlns:mc="http://schemas.openxmlformats.org/markup-compatibility/2006">
              <mc:Choice xmlns:v="urn:schemas-microsoft-com:vml" Requires="v">
                <p:oleObj name="Bitmap Image" r:id="rId6" imgW="7689960" imgH="4502160" progId="Paint.Picture">
                  <p:embed/>
                </p:oleObj>
              </mc:Choice>
              <mc:Fallback>
                <p:oleObj name="Bitmap Image" r:id="rId6" imgW="7689960" imgH="4502160" progId="Paint.Picture">
                  <p:embed/>
                  <p:pic>
                    <p:nvPicPr>
                      <p:cNvPr id="18" name="Object 17">
                        <a:extLst>
                          <a:ext uri="{FF2B5EF4-FFF2-40B4-BE49-F238E27FC236}">
                            <a16:creationId xmlns:a16="http://schemas.microsoft.com/office/drawing/2014/main" id="{83E8D945-A3C9-476A-A835-D715861CFC62}"/>
                          </a:ext>
                        </a:extLst>
                      </p:cNvPr>
                      <p:cNvPicPr/>
                      <p:nvPr/>
                    </p:nvPicPr>
                    <p:blipFill>
                      <a:blip r:embed="rId7"/>
                      <a:stretch>
                        <a:fillRect/>
                      </a:stretch>
                    </p:blipFill>
                    <p:spPr>
                      <a:xfrm>
                        <a:off x="8845617" y="3444971"/>
                        <a:ext cx="3346381" cy="1873697"/>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36A3E4AE-4AC7-4C8E-A960-85732DB9AE9B}"/>
              </a:ext>
            </a:extLst>
          </p:cNvPr>
          <p:cNvSpPr txBox="1"/>
          <p:nvPr/>
        </p:nvSpPr>
        <p:spPr>
          <a:xfrm>
            <a:off x="308008" y="3969670"/>
            <a:ext cx="3385231"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Actual Load = 119KW, </a:t>
            </a:r>
          </a:p>
          <a:p>
            <a:r>
              <a:rPr lang="en-US" b="1" dirty="0">
                <a:latin typeface="Times New Roman" panose="02020603050405020304" pitchFamily="18" charset="0"/>
                <a:cs typeface="Times New Roman" panose="02020603050405020304" pitchFamily="18" charset="0"/>
              </a:rPr>
              <a:t>Total days running = 340, </a:t>
            </a:r>
          </a:p>
          <a:p>
            <a:r>
              <a:rPr lang="en-US" b="1" dirty="0">
                <a:latin typeface="Times New Roman" panose="02020603050405020304" pitchFamily="18" charset="0"/>
                <a:cs typeface="Times New Roman" panose="02020603050405020304" pitchFamily="18" charset="0"/>
              </a:rPr>
              <a:t>Total Working </a:t>
            </a:r>
            <a:r>
              <a:rPr lang="en-US" b="1" dirty="0" err="1">
                <a:latin typeface="Times New Roman" panose="02020603050405020304" pitchFamily="18" charset="0"/>
                <a:cs typeface="Times New Roman" panose="02020603050405020304" pitchFamily="18" charset="0"/>
              </a:rPr>
              <a:t>hr</a:t>
            </a:r>
            <a:r>
              <a:rPr lang="en-US" b="1" dirty="0">
                <a:latin typeface="Times New Roman" panose="02020603050405020304" pitchFamily="18" charset="0"/>
                <a:cs typeface="Times New Roman" panose="02020603050405020304" pitchFamily="18" charset="0"/>
              </a:rPr>
              <a:t>/day = 24 </a:t>
            </a:r>
          </a:p>
          <a:p>
            <a:r>
              <a:rPr lang="en-US" b="1" dirty="0">
                <a:latin typeface="Times New Roman" panose="02020603050405020304" pitchFamily="18" charset="0"/>
                <a:cs typeface="Times New Roman" panose="02020603050405020304" pitchFamily="18" charset="0"/>
              </a:rPr>
              <a:t>Annual units= 119*340*24</a:t>
            </a:r>
          </a:p>
          <a:p>
            <a:r>
              <a:rPr lang="en-US" b="1" dirty="0">
                <a:latin typeface="Times New Roman" panose="02020603050405020304" pitchFamily="18" charset="0"/>
                <a:cs typeface="Times New Roman" panose="02020603050405020304" pitchFamily="18" charset="0"/>
              </a:rPr>
              <a:t>                      = 871040 Units</a:t>
            </a:r>
            <a:endParaRPr lang="en-IN"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843C61F-EE31-4BE6-9769-CDA85280F4B7}"/>
              </a:ext>
            </a:extLst>
          </p:cNvPr>
          <p:cNvSpPr txBox="1"/>
          <p:nvPr/>
        </p:nvSpPr>
        <p:spPr>
          <a:xfrm>
            <a:off x="3693239" y="3808140"/>
            <a:ext cx="5267881" cy="2301495"/>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INVESTMENT:</a:t>
            </a:r>
          </a:p>
          <a:p>
            <a:r>
              <a:rPr lang="en-US" b="1" dirty="0">
                <a:latin typeface="Times New Roman" panose="02020603050405020304" pitchFamily="18" charset="0"/>
                <a:cs typeface="Times New Roman" panose="02020603050405020304" pitchFamily="18" charset="0"/>
              </a:rPr>
              <a:t>AUTO STAR DELTA CONTROLLER = 1000Rs</a:t>
            </a:r>
          </a:p>
          <a:p>
            <a:r>
              <a:rPr lang="en-US" b="1" dirty="0">
                <a:latin typeface="Times New Roman" panose="02020603050405020304" pitchFamily="18" charset="0"/>
                <a:cs typeface="Times New Roman" panose="02020603050405020304" pitchFamily="18" charset="0"/>
              </a:rPr>
              <a:t>Total Motors = 12</a:t>
            </a:r>
          </a:p>
          <a:p>
            <a:r>
              <a:rPr lang="en-US" b="1" dirty="0">
                <a:latin typeface="Times New Roman" panose="02020603050405020304" pitchFamily="18" charset="0"/>
                <a:cs typeface="Times New Roman" panose="02020603050405020304" pitchFamily="18" charset="0"/>
              </a:rPr>
              <a:t>So, 12* 1000 = 12000Rs</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Payback period = Investment / Annual savings *12</a:t>
            </a:r>
          </a:p>
          <a:p>
            <a:r>
              <a:rPr lang="en-IN" b="1" dirty="0">
                <a:latin typeface="Times New Roman" panose="02020603050405020304" pitchFamily="18" charset="0"/>
                <a:cs typeface="Times New Roman" panose="02020603050405020304" pitchFamily="18" charset="0"/>
              </a:rPr>
              <a:t>                            =12000/485646*12</a:t>
            </a:r>
          </a:p>
          <a:p>
            <a:r>
              <a:rPr lang="en-IN" b="1" dirty="0">
                <a:latin typeface="Times New Roman" panose="02020603050405020304" pitchFamily="18" charset="0"/>
                <a:cs typeface="Times New Roman" panose="02020603050405020304" pitchFamily="18" charset="0"/>
              </a:rPr>
              <a:t>                            = 1 Month (&lt; 30 days)</a:t>
            </a:r>
          </a:p>
        </p:txBody>
      </p:sp>
      <p:cxnSp>
        <p:nvCxnSpPr>
          <p:cNvPr id="21" name="Straight Connector 20">
            <a:extLst>
              <a:ext uri="{FF2B5EF4-FFF2-40B4-BE49-F238E27FC236}">
                <a16:creationId xmlns:a16="http://schemas.microsoft.com/office/drawing/2014/main" id="{062D68F1-E217-4F6A-B1B1-32CE5EC43644}"/>
              </a:ext>
            </a:extLst>
          </p:cNvPr>
          <p:cNvCxnSpPr>
            <a:cxnSpLocks/>
          </p:cNvCxnSpPr>
          <p:nvPr/>
        </p:nvCxnSpPr>
        <p:spPr>
          <a:xfrm>
            <a:off x="3190668" y="3963456"/>
            <a:ext cx="581982" cy="2734185"/>
          </a:xfrm>
          <a:prstGeom prst="line">
            <a:avLst/>
          </a:prstGeom>
        </p:spPr>
        <p:style>
          <a:lnRef idx="3">
            <a:schemeClr val="accent1"/>
          </a:lnRef>
          <a:fillRef idx="0">
            <a:schemeClr val="accent1"/>
          </a:fillRef>
          <a:effectRef idx="2">
            <a:schemeClr val="accent1"/>
          </a:effectRef>
          <a:fontRef idx="minor">
            <a:schemeClr val="tx1"/>
          </a:fontRef>
        </p:style>
      </p:cxnSp>
      <p:sp>
        <p:nvSpPr>
          <p:cNvPr id="2" name="Date Placeholder 1">
            <a:extLst>
              <a:ext uri="{FF2B5EF4-FFF2-40B4-BE49-F238E27FC236}">
                <a16:creationId xmlns:a16="http://schemas.microsoft.com/office/drawing/2014/main" id="{D298DAF7-913D-40AC-B683-E8363C38DC76}"/>
              </a:ext>
            </a:extLst>
          </p:cNvPr>
          <p:cNvSpPr>
            <a:spLocks noGrp="1"/>
          </p:cNvSpPr>
          <p:nvPr>
            <p:ph type="dt" sz="half" idx="10"/>
          </p:nvPr>
        </p:nvSpPr>
        <p:spPr/>
        <p:txBody>
          <a:bodyPr/>
          <a:lstStyle/>
          <a:p>
            <a:fld id="{40083609-714E-4D26-AE88-642589C28940}" type="datetime1">
              <a:rPr lang="en-IN" smtClean="0"/>
              <a:t>24-06-2022</a:t>
            </a:fld>
            <a:endParaRPr lang="en-IN"/>
          </a:p>
        </p:txBody>
      </p:sp>
      <p:sp>
        <p:nvSpPr>
          <p:cNvPr id="3" name="Footer Placeholder 2">
            <a:extLst>
              <a:ext uri="{FF2B5EF4-FFF2-40B4-BE49-F238E27FC236}">
                <a16:creationId xmlns:a16="http://schemas.microsoft.com/office/drawing/2014/main" id="{E1DEA866-3D66-407D-A714-17E375BF7CF4}"/>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BB7C19B7-F0E0-4705-99B8-551EC48F84FF}"/>
              </a:ext>
            </a:extLst>
          </p:cNvPr>
          <p:cNvSpPr>
            <a:spLocks noGrp="1"/>
          </p:cNvSpPr>
          <p:nvPr>
            <p:ph type="sldNum" sz="quarter" idx="12"/>
          </p:nvPr>
        </p:nvSpPr>
        <p:spPr/>
        <p:txBody>
          <a:bodyPr/>
          <a:lstStyle/>
          <a:p>
            <a:fld id="{7F60788C-D93E-41A8-B8ED-6EAF8F14D35F}" type="slidenum">
              <a:rPr lang="en-IN" smtClean="0"/>
              <a:t>16</a:t>
            </a:fld>
            <a:endParaRPr lang="en-IN"/>
          </a:p>
        </p:txBody>
      </p:sp>
    </p:spTree>
    <p:extLst>
      <p:ext uri="{BB962C8B-B14F-4D97-AF65-F5344CB8AC3E}">
        <p14:creationId xmlns:p14="http://schemas.microsoft.com/office/powerpoint/2010/main" val="307868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0D79A6-5424-40D0-92A6-ECF380BE7131}"/>
              </a:ext>
            </a:extLst>
          </p:cNvPr>
          <p:cNvSpPr txBox="1"/>
          <p:nvPr/>
        </p:nvSpPr>
        <p:spPr>
          <a:xfrm>
            <a:off x="254000" y="195590"/>
            <a:ext cx="121920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Contd..,</a:t>
            </a:r>
          </a:p>
        </p:txBody>
      </p:sp>
      <p:sp>
        <p:nvSpPr>
          <p:cNvPr id="6" name="TextBox 5">
            <a:extLst>
              <a:ext uri="{FF2B5EF4-FFF2-40B4-BE49-F238E27FC236}">
                <a16:creationId xmlns:a16="http://schemas.microsoft.com/office/drawing/2014/main" id="{0749A174-EDA8-48AE-99E2-726AE13B7AAC}"/>
              </a:ext>
            </a:extLst>
          </p:cNvPr>
          <p:cNvSpPr txBox="1"/>
          <p:nvPr/>
        </p:nvSpPr>
        <p:spPr>
          <a:xfrm>
            <a:off x="127000" y="1287650"/>
            <a:ext cx="11938000" cy="4708981"/>
          </a:xfrm>
          <a:prstGeom prst="rect">
            <a:avLst/>
          </a:prstGeom>
          <a:noFill/>
        </p:spPr>
        <p:txBody>
          <a:bodyPr wrap="square" rtlCol="0">
            <a:spAutoFit/>
          </a:bodyPr>
          <a:lstStyle/>
          <a:p>
            <a:r>
              <a:rPr lang="en-IN" sz="2000" b="1" dirty="0">
                <a:latin typeface="Georgia" panose="02040502050405020303" pitchFamily="18" charset="0"/>
              </a:rPr>
              <a:t>2.TRANSFORMER</a:t>
            </a:r>
          </a:p>
          <a:p>
            <a:r>
              <a:rPr lang="en-IN" sz="2000" dirty="0">
                <a:latin typeface="Georgia" panose="02040502050405020303" pitchFamily="18" charset="0"/>
              </a:rPr>
              <a:t>    Run two transformer in parallel to operate them at their best efficiency range it saves copper loss.</a:t>
            </a:r>
          </a:p>
          <a:p>
            <a:endParaRPr lang="en-IN" sz="2000" dirty="0">
              <a:latin typeface="Georgia" panose="02040502050405020303" pitchFamily="18" charset="0"/>
            </a:endParaRPr>
          </a:p>
          <a:p>
            <a:endParaRPr lang="en-IN" sz="2000" dirty="0">
              <a:latin typeface="Georgia" panose="02040502050405020303" pitchFamily="18" charset="0"/>
            </a:endParaRPr>
          </a:p>
          <a:p>
            <a:r>
              <a:rPr lang="en-IN" sz="2000" b="1" dirty="0">
                <a:latin typeface="Georgia" panose="02040502050405020303" pitchFamily="18" charset="0"/>
              </a:rPr>
              <a:t>3.DG SETS</a:t>
            </a:r>
          </a:p>
          <a:p>
            <a:pPr marL="800100" lvl="1" indent="-342900">
              <a:buFont typeface="Arial" panose="020B0604020202020204" pitchFamily="34" charset="0"/>
              <a:buChar char="•"/>
            </a:pPr>
            <a:r>
              <a:rPr lang="en-IN" sz="2000" dirty="0">
                <a:latin typeface="Georgia" panose="02040502050405020303" pitchFamily="18" charset="0"/>
              </a:rPr>
              <a:t>Use the super kerosene instead of diesel</a:t>
            </a:r>
          </a:p>
          <a:p>
            <a:pPr marL="800100" lvl="1" indent="-342900">
              <a:buFont typeface="Arial" panose="020B0604020202020204" pitchFamily="34" charset="0"/>
              <a:buChar char="•"/>
            </a:pPr>
            <a:r>
              <a:rPr lang="en-IN" sz="2000" dirty="0">
                <a:latin typeface="Georgia" panose="02040502050405020303" pitchFamily="18" charset="0"/>
              </a:rPr>
              <a:t>Install energy saver (Magnetic Resonators)</a:t>
            </a:r>
          </a:p>
          <a:p>
            <a:endParaRPr lang="en-IN" sz="2000" dirty="0">
              <a:latin typeface="Georgia" panose="02040502050405020303" pitchFamily="18" charset="0"/>
            </a:endParaRPr>
          </a:p>
          <a:p>
            <a:endParaRPr lang="en-IN" sz="2000" dirty="0">
              <a:latin typeface="Georgia" panose="02040502050405020303" pitchFamily="18" charset="0"/>
            </a:endParaRPr>
          </a:p>
          <a:p>
            <a:endParaRPr lang="en-IN" sz="2000" dirty="0">
              <a:latin typeface="Georgia" panose="02040502050405020303" pitchFamily="18" charset="0"/>
            </a:endParaRPr>
          </a:p>
          <a:p>
            <a:r>
              <a:rPr lang="en-IN" sz="2000" b="1" dirty="0">
                <a:latin typeface="Georgia" panose="02040502050405020303" pitchFamily="18" charset="0"/>
              </a:rPr>
              <a:t>4.Venetian Blinds </a:t>
            </a:r>
            <a:r>
              <a:rPr lang="en-IN" sz="2000" dirty="0">
                <a:latin typeface="Georgia" panose="02040502050405020303" pitchFamily="18" charset="0"/>
              </a:rPr>
              <a:t>for the windows in AC rooms provides more efficiency.</a:t>
            </a:r>
          </a:p>
          <a:p>
            <a:endParaRPr lang="en-IN" sz="2000" dirty="0">
              <a:latin typeface="Georgia" panose="02040502050405020303" pitchFamily="18" charset="0"/>
            </a:endParaRPr>
          </a:p>
          <a:p>
            <a:endParaRPr lang="en-IN" sz="2000" dirty="0">
              <a:latin typeface="Georgia" panose="02040502050405020303" pitchFamily="18" charset="0"/>
            </a:endParaRPr>
          </a:p>
          <a:p>
            <a:r>
              <a:rPr lang="en-IN" sz="2000" b="1" dirty="0">
                <a:latin typeface="Georgia" panose="02040502050405020303" pitchFamily="18" charset="0"/>
              </a:rPr>
              <a:t>5</a:t>
            </a:r>
            <a:r>
              <a:rPr lang="en-IN" sz="2000" dirty="0">
                <a:latin typeface="Georgia" panose="02040502050405020303" pitchFamily="18" charset="0"/>
              </a:rPr>
              <a:t>.Using power analyser analyse the  </a:t>
            </a:r>
            <a:r>
              <a:rPr lang="en-IN" sz="2000" b="1" dirty="0">
                <a:latin typeface="Georgia" panose="02040502050405020303" pitchFamily="18" charset="0"/>
              </a:rPr>
              <a:t>distortion/harmonics </a:t>
            </a:r>
          </a:p>
          <a:p>
            <a:r>
              <a:rPr lang="en-IN" sz="2000" b="1" dirty="0">
                <a:latin typeface="Georgia" panose="02040502050405020303" pitchFamily="18" charset="0"/>
              </a:rPr>
              <a:t>    </a:t>
            </a:r>
            <a:r>
              <a:rPr lang="en-IN" sz="2000" dirty="0">
                <a:latin typeface="Georgia" panose="02040502050405020303" pitchFamily="18" charset="0"/>
              </a:rPr>
              <a:t>(due to non linear loads)</a:t>
            </a:r>
          </a:p>
        </p:txBody>
      </p:sp>
      <p:pic>
        <p:nvPicPr>
          <p:cNvPr id="11" name="Picture 10">
            <a:extLst>
              <a:ext uri="{FF2B5EF4-FFF2-40B4-BE49-F238E27FC236}">
                <a16:creationId xmlns:a16="http://schemas.microsoft.com/office/drawing/2014/main" id="{6B07DABE-2DEF-4798-A6D9-55948D35D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210" y="2349271"/>
            <a:ext cx="1258411" cy="1677881"/>
          </a:xfrm>
          <a:prstGeom prst="rect">
            <a:avLst/>
          </a:prstGeom>
        </p:spPr>
      </p:pic>
      <p:pic>
        <p:nvPicPr>
          <p:cNvPr id="13" name="Picture 12">
            <a:extLst>
              <a:ext uri="{FF2B5EF4-FFF2-40B4-BE49-F238E27FC236}">
                <a16:creationId xmlns:a16="http://schemas.microsoft.com/office/drawing/2014/main" id="{85866169-DD52-4623-9CA9-E4621E6F4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621" y="4935407"/>
            <a:ext cx="2256423" cy="1420943"/>
          </a:xfrm>
          <a:prstGeom prst="rect">
            <a:avLst/>
          </a:prstGeom>
        </p:spPr>
      </p:pic>
      <p:pic>
        <p:nvPicPr>
          <p:cNvPr id="15" name="Picture 14">
            <a:extLst>
              <a:ext uri="{FF2B5EF4-FFF2-40B4-BE49-F238E27FC236}">
                <a16:creationId xmlns:a16="http://schemas.microsoft.com/office/drawing/2014/main" id="{CC0852CC-6DE7-4399-811C-B01712F46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0675" y="2698221"/>
            <a:ext cx="2143125" cy="2143125"/>
          </a:xfrm>
          <a:prstGeom prst="rect">
            <a:avLst/>
          </a:prstGeom>
        </p:spPr>
      </p:pic>
      <p:sp>
        <p:nvSpPr>
          <p:cNvPr id="16" name="Date Placeholder 15">
            <a:extLst>
              <a:ext uri="{FF2B5EF4-FFF2-40B4-BE49-F238E27FC236}">
                <a16:creationId xmlns:a16="http://schemas.microsoft.com/office/drawing/2014/main" id="{02299272-8C0A-4D0A-A6C3-334054B239B9}"/>
              </a:ext>
            </a:extLst>
          </p:cNvPr>
          <p:cNvSpPr>
            <a:spLocks noGrp="1"/>
          </p:cNvSpPr>
          <p:nvPr>
            <p:ph type="dt" sz="half" idx="10"/>
          </p:nvPr>
        </p:nvSpPr>
        <p:spPr/>
        <p:txBody>
          <a:bodyPr/>
          <a:lstStyle/>
          <a:p>
            <a:fld id="{F649FBA1-0CBF-4519-AD5C-AB268D87E252}" type="datetime1">
              <a:rPr lang="en-IN" smtClean="0"/>
              <a:t>24-06-2022</a:t>
            </a:fld>
            <a:endParaRPr lang="en-IN"/>
          </a:p>
        </p:txBody>
      </p:sp>
      <p:sp>
        <p:nvSpPr>
          <p:cNvPr id="17" name="Footer Placeholder 16">
            <a:extLst>
              <a:ext uri="{FF2B5EF4-FFF2-40B4-BE49-F238E27FC236}">
                <a16:creationId xmlns:a16="http://schemas.microsoft.com/office/drawing/2014/main" id="{1289F41B-3FC2-41EB-8D37-9455C6C65482}"/>
              </a:ext>
            </a:extLst>
          </p:cNvPr>
          <p:cNvSpPr>
            <a:spLocks noGrp="1"/>
          </p:cNvSpPr>
          <p:nvPr>
            <p:ph type="ftr" sz="quarter" idx="11"/>
          </p:nvPr>
        </p:nvSpPr>
        <p:spPr/>
        <p:txBody>
          <a:bodyPr/>
          <a:lstStyle/>
          <a:p>
            <a:r>
              <a:rPr lang="en-IN"/>
              <a:t>Mini Project</a:t>
            </a:r>
          </a:p>
        </p:txBody>
      </p:sp>
      <p:sp>
        <p:nvSpPr>
          <p:cNvPr id="18" name="Slide Number Placeholder 17">
            <a:extLst>
              <a:ext uri="{FF2B5EF4-FFF2-40B4-BE49-F238E27FC236}">
                <a16:creationId xmlns:a16="http://schemas.microsoft.com/office/drawing/2014/main" id="{E66610F5-5F6E-49FC-AF5D-052D621F7EFB}"/>
              </a:ext>
            </a:extLst>
          </p:cNvPr>
          <p:cNvSpPr>
            <a:spLocks noGrp="1"/>
          </p:cNvSpPr>
          <p:nvPr>
            <p:ph type="sldNum" sz="quarter" idx="12"/>
          </p:nvPr>
        </p:nvSpPr>
        <p:spPr/>
        <p:txBody>
          <a:bodyPr/>
          <a:lstStyle/>
          <a:p>
            <a:fld id="{7F60788C-D93E-41A8-B8ED-6EAF8F14D35F}" type="slidenum">
              <a:rPr lang="en-IN" smtClean="0"/>
              <a:t>17</a:t>
            </a:fld>
            <a:endParaRPr lang="en-IN" dirty="0"/>
          </a:p>
        </p:txBody>
      </p:sp>
      <p:pic>
        <p:nvPicPr>
          <p:cNvPr id="3" name="Picture 2">
            <a:extLst>
              <a:ext uri="{FF2B5EF4-FFF2-40B4-BE49-F238E27FC236}">
                <a16:creationId xmlns:a16="http://schemas.microsoft.com/office/drawing/2014/main" id="{BCAA0D02-9CB6-49EC-83B3-6961C6E2CC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664" y="-352753"/>
            <a:ext cx="2143125" cy="2143126"/>
          </a:xfrm>
          <a:prstGeom prst="rect">
            <a:avLst/>
          </a:prstGeom>
        </p:spPr>
      </p:pic>
      <p:pic>
        <p:nvPicPr>
          <p:cNvPr id="12" name="Picture 11">
            <a:extLst>
              <a:ext uri="{FF2B5EF4-FFF2-40B4-BE49-F238E27FC236}">
                <a16:creationId xmlns:a16="http://schemas.microsoft.com/office/drawing/2014/main" id="{92CBA88A-2B4E-4097-BC31-954ABC545B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13059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2C095-B6A4-4F10-B35C-0FCF9AFC9ACB}"/>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35CE460A-6110-40E7-BD78-CB18E9B06DB3}"/>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5DFD33B8-45A4-4CCF-9085-49D4D474C43C}"/>
              </a:ext>
            </a:extLst>
          </p:cNvPr>
          <p:cNvSpPr>
            <a:spLocks noGrp="1"/>
          </p:cNvSpPr>
          <p:nvPr>
            <p:ph type="sldNum" sz="quarter" idx="12"/>
          </p:nvPr>
        </p:nvSpPr>
        <p:spPr/>
        <p:txBody>
          <a:bodyPr/>
          <a:lstStyle/>
          <a:p>
            <a:fld id="{7F60788C-D93E-41A8-B8ED-6EAF8F14D35F}" type="slidenum">
              <a:rPr lang="en-IN" smtClean="0"/>
              <a:t>18</a:t>
            </a:fld>
            <a:endParaRPr lang="en-IN"/>
          </a:p>
        </p:txBody>
      </p:sp>
      <p:pic>
        <p:nvPicPr>
          <p:cNvPr id="6" name="Picture 5">
            <a:extLst>
              <a:ext uri="{FF2B5EF4-FFF2-40B4-BE49-F238E27FC236}">
                <a16:creationId xmlns:a16="http://schemas.microsoft.com/office/drawing/2014/main" id="{C21B3D13-199D-4B27-B76C-9559C7B8C6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pic>
        <p:nvPicPr>
          <p:cNvPr id="9" name="Picture 8">
            <a:extLst>
              <a:ext uri="{FF2B5EF4-FFF2-40B4-BE49-F238E27FC236}">
                <a16:creationId xmlns:a16="http://schemas.microsoft.com/office/drawing/2014/main" id="{FB910347-5611-4FF9-9911-09ADAEC3F876}"/>
              </a:ext>
            </a:extLst>
          </p:cNvPr>
          <p:cNvPicPr>
            <a:picLocks noChangeAspect="1"/>
          </p:cNvPicPr>
          <p:nvPr/>
        </p:nvPicPr>
        <p:blipFill>
          <a:blip r:embed="rId3"/>
          <a:stretch>
            <a:fillRect/>
          </a:stretch>
        </p:blipFill>
        <p:spPr>
          <a:xfrm>
            <a:off x="298300" y="5390464"/>
            <a:ext cx="1738632" cy="987547"/>
          </a:xfrm>
          <a:prstGeom prst="rect">
            <a:avLst/>
          </a:prstGeom>
        </p:spPr>
      </p:pic>
      <p:sp>
        <p:nvSpPr>
          <p:cNvPr id="10" name="TextBox 9">
            <a:extLst>
              <a:ext uri="{FF2B5EF4-FFF2-40B4-BE49-F238E27FC236}">
                <a16:creationId xmlns:a16="http://schemas.microsoft.com/office/drawing/2014/main" id="{B7F35F0C-36F5-4885-B82D-63B97B15D36C}"/>
              </a:ext>
            </a:extLst>
          </p:cNvPr>
          <p:cNvSpPr txBox="1"/>
          <p:nvPr/>
        </p:nvSpPr>
        <p:spPr>
          <a:xfrm>
            <a:off x="471168" y="1648765"/>
            <a:ext cx="4735629" cy="400110"/>
          </a:xfrm>
          <a:prstGeom prst="rect">
            <a:avLst/>
          </a:prstGeom>
          <a:noFill/>
        </p:spPr>
        <p:txBody>
          <a:bodyPr wrap="square" rtlCol="0">
            <a:spAutoFit/>
          </a:bodyPr>
          <a:lstStyle/>
          <a:p>
            <a:r>
              <a:rPr lang="en-US" sz="2000" b="1" u="sng" dirty="0">
                <a:solidFill>
                  <a:schemeClr val="accent2">
                    <a:lumMod val="50000"/>
                  </a:schemeClr>
                </a:solidFill>
                <a:latin typeface="Georgia" panose="02040502050405020303" pitchFamily="18" charset="0"/>
              </a:rPr>
              <a:t>REACTIVE MAINTENANCE</a:t>
            </a:r>
            <a:endParaRPr lang="en-IN" sz="2000" b="1" u="sng" dirty="0">
              <a:solidFill>
                <a:schemeClr val="accent2">
                  <a:lumMod val="50000"/>
                </a:schemeClr>
              </a:solidFill>
              <a:latin typeface="Georgia" panose="02040502050405020303" pitchFamily="18" charset="0"/>
            </a:endParaRPr>
          </a:p>
        </p:txBody>
      </p:sp>
      <p:sp>
        <p:nvSpPr>
          <p:cNvPr id="11" name="TextBox 10">
            <a:extLst>
              <a:ext uri="{FF2B5EF4-FFF2-40B4-BE49-F238E27FC236}">
                <a16:creationId xmlns:a16="http://schemas.microsoft.com/office/drawing/2014/main" id="{34953F92-2B54-415F-8ED6-0B6A60B2174A}"/>
              </a:ext>
            </a:extLst>
          </p:cNvPr>
          <p:cNvSpPr txBox="1"/>
          <p:nvPr/>
        </p:nvSpPr>
        <p:spPr>
          <a:xfrm>
            <a:off x="471168" y="3228945"/>
            <a:ext cx="4735629" cy="400110"/>
          </a:xfrm>
          <a:prstGeom prst="rect">
            <a:avLst/>
          </a:prstGeom>
          <a:noFill/>
        </p:spPr>
        <p:txBody>
          <a:bodyPr wrap="square" rtlCol="0">
            <a:spAutoFit/>
          </a:bodyPr>
          <a:lstStyle/>
          <a:p>
            <a:r>
              <a:rPr lang="en-US" sz="2000" b="1" u="sng" dirty="0">
                <a:solidFill>
                  <a:schemeClr val="accent2">
                    <a:lumMod val="50000"/>
                  </a:schemeClr>
                </a:solidFill>
                <a:latin typeface="Georgia" panose="02040502050405020303" pitchFamily="18" charset="0"/>
              </a:rPr>
              <a:t>PREVENTIVE MAINTENANCE</a:t>
            </a:r>
            <a:endParaRPr lang="en-IN" sz="2000" b="1" u="sng" dirty="0">
              <a:solidFill>
                <a:schemeClr val="accent2">
                  <a:lumMod val="50000"/>
                </a:schemeClr>
              </a:solidFill>
              <a:latin typeface="Georgia" panose="02040502050405020303" pitchFamily="18" charset="0"/>
            </a:endParaRPr>
          </a:p>
        </p:txBody>
      </p:sp>
      <p:sp>
        <p:nvSpPr>
          <p:cNvPr id="12" name="TextBox 11">
            <a:extLst>
              <a:ext uri="{FF2B5EF4-FFF2-40B4-BE49-F238E27FC236}">
                <a16:creationId xmlns:a16="http://schemas.microsoft.com/office/drawing/2014/main" id="{ECF83522-34D9-442A-BB6F-AE72551BF92E}"/>
              </a:ext>
            </a:extLst>
          </p:cNvPr>
          <p:cNvSpPr txBox="1"/>
          <p:nvPr/>
        </p:nvSpPr>
        <p:spPr>
          <a:xfrm>
            <a:off x="335280" y="4898262"/>
            <a:ext cx="4735629" cy="400110"/>
          </a:xfrm>
          <a:prstGeom prst="rect">
            <a:avLst/>
          </a:prstGeom>
          <a:noFill/>
        </p:spPr>
        <p:txBody>
          <a:bodyPr wrap="square" rtlCol="0">
            <a:spAutoFit/>
          </a:bodyPr>
          <a:lstStyle/>
          <a:p>
            <a:r>
              <a:rPr lang="en-US" sz="2000" b="1" u="sng" dirty="0">
                <a:solidFill>
                  <a:schemeClr val="accent2">
                    <a:lumMod val="50000"/>
                  </a:schemeClr>
                </a:solidFill>
                <a:latin typeface="Georgia" panose="02040502050405020303" pitchFamily="18" charset="0"/>
              </a:rPr>
              <a:t>PREDICTIVE MAINTENANCE</a:t>
            </a:r>
            <a:endParaRPr lang="en-IN" sz="2000" b="1" u="sng" dirty="0">
              <a:solidFill>
                <a:schemeClr val="accent2">
                  <a:lumMod val="50000"/>
                </a:schemeClr>
              </a:solidFill>
              <a:latin typeface="Georgia" panose="02040502050405020303" pitchFamily="18" charset="0"/>
            </a:endParaRPr>
          </a:p>
        </p:txBody>
      </p:sp>
      <p:pic>
        <p:nvPicPr>
          <p:cNvPr id="13" name="Picture 12">
            <a:extLst>
              <a:ext uri="{FF2B5EF4-FFF2-40B4-BE49-F238E27FC236}">
                <a16:creationId xmlns:a16="http://schemas.microsoft.com/office/drawing/2014/main" id="{FDE43CE6-E172-4CC2-98CF-5EB58A91A7F0}"/>
              </a:ext>
            </a:extLst>
          </p:cNvPr>
          <p:cNvPicPr>
            <a:picLocks noChangeAspect="1"/>
          </p:cNvPicPr>
          <p:nvPr/>
        </p:nvPicPr>
        <p:blipFill>
          <a:blip r:embed="rId3"/>
          <a:stretch>
            <a:fillRect/>
          </a:stretch>
        </p:blipFill>
        <p:spPr>
          <a:xfrm>
            <a:off x="298300" y="3610230"/>
            <a:ext cx="1738632" cy="987547"/>
          </a:xfrm>
          <a:prstGeom prst="rect">
            <a:avLst/>
          </a:prstGeom>
        </p:spPr>
      </p:pic>
      <p:pic>
        <p:nvPicPr>
          <p:cNvPr id="14" name="Picture 13">
            <a:extLst>
              <a:ext uri="{FF2B5EF4-FFF2-40B4-BE49-F238E27FC236}">
                <a16:creationId xmlns:a16="http://schemas.microsoft.com/office/drawing/2014/main" id="{19CD4B2A-1184-47A4-B4AC-EB6854BAA9B0}"/>
              </a:ext>
            </a:extLst>
          </p:cNvPr>
          <p:cNvPicPr>
            <a:picLocks noChangeAspect="1"/>
          </p:cNvPicPr>
          <p:nvPr/>
        </p:nvPicPr>
        <p:blipFill>
          <a:blip r:embed="rId3"/>
          <a:stretch>
            <a:fillRect/>
          </a:stretch>
        </p:blipFill>
        <p:spPr>
          <a:xfrm>
            <a:off x="298300" y="2104195"/>
            <a:ext cx="1738632" cy="987547"/>
          </a:xfrm>
          <a:prstGeom prst="rect">
            <a:avLst/>
          </a:prstGeom>
        </p:spPr>
      </p:pic>
      <p:sp>
        <p:nvSpPr>
          <p:cNvPr id="16" name="Rectangle: Rounded Corners 15">
            <a:extLst>
              <a:ext uri="{FF2B5EF4-FFF2-40B4-BE49-F238E27FC236}">
                <a16:creationId xmlns:a16="http://schemas.microsoft.com/office/drawing/2014/main" id="{20E39708-9787-4061-89BF-8697D0E757C4}"/>
              </a:ext>
            </a:extLst>
          </p:cNvPr>
          <p:cNvSpPr/>
          <p:nvPr/>
        </p:nvSpPr>
        <p:spPr>
          <a:xfrm>
            <a:off x="5070909" y="2050369"/>
            <a:ext cx="3624713" cy="987547"/>
          </a:xfrm>
          <a:prstGeom prst="roundRect">
            <a:avLst/>
          </a:prstGeom>
          <a:solidFill>
            <a:schemeClr val="bg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D719D2"/>
                </a:solidFill>
                <a:latin typeface="Georgia" panose="02040502050405020303" pitchFamily="18" charset="0"/>
              </a:rPr>
              <a:t>DOWNTIME - UNPLANNED</a:t>
            </a:r>
            <a:endParaRPr lang="en-IN" b="1" dirty="0">
              <a:solidFill>
                <a:srgbClr val="D719D2"/>
              </a:solidFill>
              <a:latin typeface="Georgia" panose="02040502050405020303" pitchFamily="18" charset="0"/>
            </a:endParaRPr>
          </a:p>
        </p:txBody>
      </p:sp>
      <p:sp>
        <p:nvSpPr>
          <p:cNvPr id="17" name="Arrow: Right 16">
            <a:extLst>
              <a:ext uri="{FF2B5EF4-FFF2-40B4-BE49-F238E27FC236}">
                <a16:creationId xmlns:a16="http://schemas.microsoft.com/office/drawing/2014/main" id="{22523AF6-51F1-41EF-8067-913CD356D62F}"/>
              </a:ext>
            </a:extLst>
          </p:cNvPr>
          <p:cNvSpPr/>
          <p:nvPr/>
        </p:nvSpPr>
        <p:spPr>
          <a:xfrm>
            <a:off x="9090744" y="2133082"/>
            <a:ext cx="2619676"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18" name="Arrow: Right 17">
            <a:extLst>
              <a:ext uri="{FF2B5EF4-FFF2-40B4-BE49-F238E27FC236}">
                <a16:creationId xmlns:a16="http://schemas.microsoft.com/office/drawing/2014/main" id="{45386DDB-3948-4008-9E06-5B40F8D89CA2}"/>
              </a:ext>
            </a:extLst>
          </p:cNvPr>
          <p:cNvSpPr/>
          <p:nvPr/>
        </p:nvSpPr>
        <p:spPr>
          <a:xfrm>
            <a:off x="2160456" y="2170967"/>
            <a:ext cx="2619676"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2" name="Arrow: Right 21">
            <a:extLst>
              <a:ext uri="{FF2B5EF4-FFF2-40B4-BE49-F238E27FC236}">
                <a16:creationId xmlns:a16="http://schemas.microsoft.com/office/drawing/2014/main" id="{16612993-659D-4700-A498-5B29C6FFDBDE}"/>
              </a:ext>
            </a:extLst>
          </p:cNvPr>
          <p:cNvSpPr/>
          <p:nvPr/>
        </p:nvSpPr>
        <p:spPr>
          <a:xfrm>
            <a:off x="2036932" y="3739686"/>
            <a:ext cx="2005798"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3" name="Rectangle: Rounded Corners 22">
            <a:extLst>
              <a:ext uri="{FF2B5EF4-FFF2-40B4-BE49-F238E27FC236}">
                <a16:creationId xmlns:a16="http://schemas.microsoft.com/office/drawing/2014/main" id="{8E2EFCB0-5EB3-40F7-801E-7297E7B7EB86}"/>
              </a:ext>
            </a:extLst>
          </p:cNvPr>
          <p:cNvSpPr/>
          <p:nvPr/>
        </p:nvSpPr>
        <p:spPr>
          <a:xfrm>
            <a:off x="4116571" y="3704393"/>
            <a:ext cx="1738632" cy="871722"/>
          </a:xfrm>
          <a:prstGeom prst="roundRect">
            <a:avLst/>
          </a:prstGeom>
          <a:solidFill>
            <a:schemeClr val="bg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719D2"/>
                </a:solidFill>
                <a:latin typeface="Georgia" panose="02040502050405020303" pitchFamily="18" charset="0"/>
              </a:rPr>
              <a:t>DOWNTIME - UNPLANNED</a:t>
            </a:r>
            <a:endParaRPr lang="en-IN" sz="1600" b="1" dirty="0">
              <a:solidFill>
                <a:srgbClr val="D719D2"/>
              </a:solidFill>
              <a:latin typeface="Georgia" panose="02040502050405020303" pitchFamily="18" charset="0"/>
            </a:endParaRPr>
          </a:p>
        </p:txBody>
      </p:sp>
      <p:sp>
        <p:nvSpPr>
          <p:cNvPr id="24" name="Arrow: Right 23">
            <a:extLst>
              <a:ext uri="{FF2B5EF4-FFF2-40B4-BE49-F238E27FC236}">
                <a16:creationId xmlns:a16="http://schemas.microsoft.com/office/drawing/2014/main" id="{3F2AD7CD-09DD-4274-B4AC-A22BE5F747DB}"/>
              </a:ext>
            </a:extLst>
          </p:cNvPr>
          <p:cNvSpPr/>
          <p:nvPr/>
        </p:nvSpPr>
        <p:spPr>
          <a:xfrm>
            <a:off x="5929044" y="3747830"/>
            <a:ext cx="2005798"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5" name="Rectangle: Rounded Corners 24">
            <a:extLst>
              <a:ext uri="{FF2B5EF4-FFF2-40B4-BE49-F238E27FC236}">
                <a16:creationId xmlns:a16="http://schemas.microsoft.com/office/drawing/2014/main" id="{6F411D22-0B1F-421D-A6A7-E145F3941243}"/>
              </a:ext>
            </a:extLst>
          </p:cNvPr>
          <p:cNvSpPr/>
          <p:nvPr/>
        </p:nvSpPr>
        <p:spPr>
          <a:xfrm>
            <a:off x="7982884" y="3616997"/>
            <a:ext cx="1738632" cy="987547"/>
          </a:xfrm>
          <a:prstGeom prst="roundRect">
            <a:avLst/>
          </a:prstGeom>
          <a:solidFill>
            <a:schemeClr val="bg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719D2"/>
                </a:solidFill>
                <a:latin typeface="Georgia" panose="02040502050405020303" pitchFamily="18" charset="0"/>
              </a:rPr>
              <a:t>DOWNTIME - UNPLANNED</a:t>
            </a:r>
            <a:endParaRPr lang="en-IN" sz="1600" b="1" dirty="0">
              <a:solidFill>
                <a:srgbClr val="D719D2"/>
              </a:solidFill>
              <a:latin typeface="Georgia" panose="02040502050405020303" pitchFamily="18" charset="0"/>
            </a:endParaRPr>
          </a:p>
        </p:txBody>
      </p:sp>
      <p:sp>
        <p:nvSpPr>
          <p:cNvPr id="26" name="Arrow: Right 25">
            <a:extLst>
              <a:ext uri="{FF2B5EF4-FFF2-40B4-BE49-F238E27FC236}">
                <a16:creationId xmlns:a16="http://schemas.microsoft.com/office/drawing/2014/main" id="{76079169-591B-456E-A048-C5037014A4E2}"/>
              </a:ext>
            </a:extLst>
          </p:cNvPr>
          <p:cNvSpPr/>
          <p:nvPr/>
        </p:nvSpPr>
        <p:spPr>
          <a:xfrm>
            <a:off x="9795357" y="3739686"/>
            <a:ext cx="2005798"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7" name="Arrow: Right 26">
            <a:extLst>
              <a:ext uri="{FF2B5EF4-FFF2-40B4-BE49-F238E27FC236}">
                <a16:creationId xmlns:a16="http://schemas.microsoft.com/office/drawing/2014/main" id="{7B33FD9B-6266-4AB3-BD2B-898A119878A0}"/>
              </a:ext>
            </a:extLst>
          </p:cNvPr>
          <p:cNvSpPr/>
          <p:nvPr/>
        </p:nvSpPr>
        <p:spPr>
          <a:xfrm>
            <a:off x="2018253" y="5499866"/>
            <a:ext cx="5854849"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8" name="Arrow: Right 27">
            <a:extLst>
              <a:ext uri="{FF2B5EF4-FFF2-40B4-BE49-F238E27FC236}">
                <a16:creationId xmlns:a16="http://schemas.microsoft.com/office/drawing/2014/main" id="{94057234-8133-4758-ABB3-EB0B087A5411}"/>
              </a:ext>
            </a:extLst>
          </p:cNvPr>
          <p:cNvSpPr/>
          <p:nvPr/>
        </p:nvSpPr>
        <p:spPr>
          <a:xfrm>
            <a:off x="10185549" y="5358389"/>
            <a:ext cx="1615606" cy="690912"/>
          </a:xfrm>
          <a:prstGeom prst="rightArrow">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RUN</a:t>
            </a:r>
            <a:endParaRPr lang="en-IN" dirty="0">
              <a:latin typeface="Georgia" panose="02040502050405020303" pitchFamily="18" charset="0"/>
            </a:endParaRPr>
          </a:p>
        </p:txBody>
      </p:sp>
      <p:sp>
        <p:nvSpPr>
          <p:cNvPr id="29" name="Rectangle: Rounded Corners 28">
            <a:extLst>
              <a:ext uri="{FF2B5EF4-FFF2-40B4-BE49-F238E27FC236}">
                <a16:creationId xmlns:a16="http://schemas.microsoft.com/office/drawing/2014/main" id="{63FA8B26-4AD5-4059-BBBF-EABB63AEA6F0}"/>
              </a:ext>
            </a:extLst>
          </p:cNvPr>
          <p:cNvSpPr/>
          <p:nvPr/>
        </p:nvSpPr>
        <p:spPr>
          <a:xfrm>
            <a:off x="7934841" y="5231430"/>
            <a:ext cx="2177167" cy="987547"/>
          </a:xfrm>
          <a:prstGeom prst="roundRect">
            <a:avLst/>
          </a:prstGeom>
          <a:solidFill>
            <a:schemeClr val="bg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719D2"/>
                </a:solidFill>
                <a:latin typeface="Georgia" panose="02040502050405020303" pitchFamily="18" charset="0"/>
              </a:rPr>
              <a:t>DOWNTIME - UNPLANNED</a:t>
            </a:r>
            <a:endParaRPr lang="en-IN" sz="1600" b="1" dirty="0">
              <a:solidFill>
                <a:srgbClr val="D719D2"/>
              </a:solidFill>
              <a:latin typeface="Georgia" panose="02040502050405020303" pitchFamily="18" charset="0"/>
            </a:endParaRPr>
          </a:p>
        </p:txBody>
      </p:sp>
      <p:pic>
        <p:nvPicPr>
          <p:cNvPr id="8" name="Picture 7">
            <a:extLst>
              <a:ext uri="{FF2B5EF4-FFF2-40B4-BE49-F238E27FC236}">
                <a16:creationId xmlns:a16="http://schemas.microsoft.com/office/drawing/2014/main" id="{EEA76106-0CAC-4D46-A0F2-E433C1FFD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260" y="4575509"/>
            <a:ext cx="931273" cy="793900"/>
          </a:xfrm>
          <a:prstGeom prst="rect">
            <a:avLst/>
          </a:prstGeom>
        </p:spPr>
      </p:pic>
      <p:sp>
        <p:nvSpPr>
          <p:cNvPr id="15" name="TextBox 14">
            <a:extLst>
              <a:ext uri="{FF2B5EF4-FFF2-40B4-BE49-F238E27FC236}">
                <a16:creationId xmlns:a16="http://schemas.microsoft.com/office/drawing/2014/main" id="{1AAC9C48-4CE1-4173-9B04-7D8133028CE0}"/>
              </a:ext>
            </a:extLst>
          </p:cNvPr>
          <p:cNvSpPr txBox="1"/>
          <p:nvPr/>
        </p:nvSpPr>
        <p:spPr>
          <a:xfrm>
            <a:off x="5263659" y="5147529"/>
            <a:ext cx="1196741" cy="276999"/>
          </a:xfrm>
          <a:prstGeom prst="rect">
            <a:avLst/>
          </a:prstGeom>
          <a:noFill/>
        </p:spPr>
        <p:txBody>
          <a:bodyPr wrap="square" rtlCol="0">
            <a:spAutoFit/>
          </a:bodyPr>
          <a:lstStyle/>
          <a:p>
            <a:r>
              <a:rPr lang="en-IN" sz="1200" b="1" dirty="0">
                <a:solidFill>
                  <a:srgbClr val="FF0000"/>
                </a:solidFill>
                <a:latin typeface="Georgia" panose="02040502050405020303" pitchFamily="18" charset="0"/>
              </a:rPr>
              <a:t>Fault Alert!</a:t>
            </a:r>
          </a:p>
        </p:txBody>
      </p:sp>
      <p:sp>
        <p:nvSpPr>
          <p:cNvPr id="33" name="Arrow: Bent 32">
            <a:extLst>
              <a:ext uri="{FF2B5EF4-FFF2-40B4-BE49-F238E27FC236}">
                <a16:creationId xmlns:a16="http://schemas.microsoft.com/office/drawing/2014/main" id="{B00A5989-038D-4B43-A774-D89DDFEC9BBC}"/>
              </a:ext>
            </a:extLst>
          </p:cNvPr>
          <p:cNvSpPr/>
          <p:nvPr/>
        </p:nvSpPr>
        <p:spPr>
          <a:xfrm flipH="1">
            <a:off x="6241598" y="4783756"/>
            <a:ext cx="844925" cy="906563"/>
          </a:xfrm>
          <a:prstGeom prst="bentArrow">
            <a:avLst>
              <a:gd name="adj1" fmla="val 15040"/>
              <a:gd name="adj2" fmla="val 20499"/>
              <a:gd name="adj3" fmla="val 43139"/>
              <a:gd name="adj4" fmla="val 72403"/>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TextBox 33">
            <a:extLst>
              <a:ext uri="{FF2B5EF4-FFF2-40B4-BE49-F238E27FC236}">
                <a16:creationId xmlns:a16="http://schemas.microsoft.com/office/drawing/2014/main" id="{1A333AE1-4D90-4982-8DEC-77954BA72563}"/>
              </a:ext>
            </a:extLst>
          </p:cNvPr>
          <p:cNvSpPr txBox="1"/>
          <p:nvPr/>
        </p:nvSpPr>
        <p:spPr>
          <a:xfrm>
            <a:off x="6371561" y="1759713"/>
            <a:ext cx="1530417" cy="307777"/>
          </a:xfrm>
          <a:prstGeom prst="rect">
            <a:avLst/>
          </a:prstGeom>
          <a:noFill/>
        </p:spPr>
        <p:txBody>
          <a:bodyPr wrap="square" rtlCol="0">
            <a:spAutoFit/>
          </a:bodyPr>
          <a:lstStyle/>
          <a:p>
            <a:r>
              <a:rPr lang="en-IN" sz="1400" b="1" dirty="0">
                <a:solidFill>
                  <a:srgbClr val="FF0000"/>
                </a:solidFill>
                <a:latin typeface="Georgia" panose="02040502050405020303" pitchFamily="18" charset="0"/>
              </a:rPr>
              <a:t>REPAIR</a:t>
            </a:r>
          </a:p>
        </p:txBody>
      </p:sp>
      <p:sp>
        <p:nvSpPr>
          <p:cNvPr id="35" name="TextBox 34">
            <a:extLst>
              <a:ext uri="{FF2B5EF4-FFF2-40B4-BE49-F238E27FC236}">
                <a16:creationId xmlns:a16="http://schemas.microsoft.com/office/drawing/2014/main" id="{8CFB2DD8-835C-4FEE-8D67-2FB41BAEAADE}"/>
              </a:ext>
            </a:extLst>
          </p:cNvPr>
          <p:cNvSpPr txBox="1"/>
          <p:nvPr/>
        </p:nvSpPr>
        <p:spPr>
          <a:xfrm>
            <a:off x="4430813" y="3434567"/>
            <a:ext cx="1530417" cy="307777"/>
          </a:xfrm>
          <a:prstGeom prst="rect">
            <a:avLst/>
          </a:prstGeom>
          <a:noFill/>
        </p:spPr>
        <p:txBody>
          <a:bodyPr wrap="square" rtlCol="0">
            <a:spAutoFit/>
          </a:bodyPr>
          <a:lstStyle/>
          <a:p>
            <a:r>
              <a:rPr lang="en-IN" sz="1400" b="1" dirty="0">
                <a:solidFill>
                  <a:srgbClr val="FF0000"/>
                </a:solidFill>
                <a:latin typeface="Georgia" panose="02040502050405020303" pitchFamily="18" charset="0"/>
              </a:rPr>
              <a:t>REPAIR</a:t>
            </a:r>
          </a:p>
        </p:txBody>
      </p:sp>
      <p:sp>
        <p:nvSpPr>
          <p:cNvPr id="36" name="TextBox 35">
            <a:extLst>
              <a:ext uri="{FF2B5EF4-FFF2-40B4-BE49-F238E27FC236}">
                <a16:creationId xmlns:a16="http://schemas.microsoft.com/office/drawing/2014/main" id="{B0EF97BA-0F69-48B5-B118-C9587B760A70}"/>
              </a:ext>
            </a:extLst>
          </p:cNvPr>
          <p:cNvSpPr txBox="1"/>
          <p:nvPr/>
        </p:nvSpPr>
        <p:spPr>
          <a:xfrm>
            <a:off x="8258215" y="3338131"/>
            <a:ext cx="1530417" cy="307777"/>
          </a:xfrm>
          <a:prstGeom prst="rect">
            <a:avLst/>
          </a:prstGeom>
          <a:noFill/>
        </p:spPr>
        <p:txBody>
          <a:bodyPr wrap="square" rtlCol="0">
            <a:spAutoFit/>
          </a:bodyPr>
          <a:lstStyle/>
          <a:p>
            <a:r>
              <a:rPr lang="en-IN" sz="1400" b="1" dirty="0">
                <a:solidFill>
                  <a:srgbClr val="FF0000"/>
                </a:solidFill>
                <a:latin typeface="Georgia" panose="02040502050405020303" pitchFamily="18" charset="0"/>
              </a:rPr>
              <a:t>REPAIR</a:t>
            </a:r>
          </a:p>
        </p:txBody>
      </p:sp>
      <p:sp>
        <p:nvSpPr>
          <p:cNvPr id="37" name="TextBox 36">
            <a:extLst>
              <a:ext uri="{FF2B5EF4-FFF2-40B4-BE49-F238E27FC236}">
                <a16:creationId xmlns:a16="http://schemas.microsoft.com/office/drawing/2014/main" id="{F59AF2BB-46E9-4A2D-9A71-B9490292B1C4}"/>
              </a:ext>
            </a:extLst>
          </p:cNvPr>
          <p:cNvSpPr txBox="1"/>
          <p:nvPr/>
        </p:nvSpPr>
        <p:spPr>
          <a:xfrm>
            <a:off x="8325536" y="4911593"/>
            <a:ext cx="1530417" cy="307777"/>
          </a:xfrm>
          <a:prstGeom prst="rect">
            <a:avLst/>
          </a:prstGeom>
          <a:noFill/>
        </p:spPr>
        <p:txBody>
          <a:bodyPr wrap="square" rtlCol="0">
            <a:spAutoFit/>
          </a:bodyPr>
          <a:lstStyle/>
          <a:p>
            <a:r>
              <a:rPr lang="en-IN" sz="1400" b="1" dirty="0">
                <a:solidFill>
                  <a:srgbClr val="FF0000"/>
                </a:solidFill>
                <a:latin typeface="Georgia" panose="02040502050405020303" pitchFamily="18" charset="0"/>
              </a:rPr>
              <a:t>REPAIR</a:t>
            </a:r>
          </a:p>
        </p:txBody>
      </p:sp>
      <p:sp>
        <p:nvSpPr>
          <p:cNvPr id="38" name="Flowchart: Connector 37">
            <a:extLst>
              <a:ext uri="{FF2B5EF4-FFF2-40B4-BE49-F238E27FC236}">
                <a16:creationId xmlns:a16="http://schemas.microsoft.com/office/drawing/2014/main" id="{1CBF36DB-D9D3-4304-81FB-B23623D39C65}"/>
              </a:ext>
            </a:extLst>
          </p:cNvPr>
          <p:cNvSpPr/>
          <p:nvPr/>
        </p:nvSpPr>
        <p:spPr>
          <a:xfrm>
            <a:off x="152400" y="68585"/>
            <a:ext cx="471638" cy="400110"/>
          </a:xfrm>
          <a:prstGeom prst="flowChartConnector">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1</a:t>
            </a:r>
          </a:p>
        </p:txBody>
      </p:sp>
      <p:sp>
        <p:nvSpPr>
          <p:cNvPr id="46" name="Rectangle 45">
            <a:extLst>
              <a:ext uri="{FF2B5EF4-FFF2-40B4-BE49-F238E27FC236}">
                <a16:creationId xmlns:a16="http://schemas.microsoft.com/office/drawing/2014/main" id="{E3618641-162C-44AA-86E6-55160A151C9C}"/>
              </a:ext>
            </a:extLst>
          </p:cNvPr>
          <p:cNvSpPr/>
          <p:nvPr/>
        </p:nvSpPr>
        <p:spPr>
          <a:xfrm>
            <a:off x="721895" y="96768"/>
            <a:ext cx="4773982" cy="400110"/>
          </a:xfrm>
          <a:prstGeom prst="rect">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ENERGY EFFICIENT EQUIPMENT’S(ECO’S)</a:t>
            </a:r>
          </a:p>
        </p:txBody>
      </p:sp>
      <p:sp>
        <p:nvSpPr>
          <p:cNvPr id="47" name="Flowchart: Connector 46">
            <a:extLst>
              <a:ext uri="{FF2B5EF4-FFF2-40B4-BE49-F238E27FC236}">
                <a16:creationId xmlns:a16="http://schemas.microsoft.com/office/drawing/2014/main" id="{D3742D97-A3F7-4232-B3BD-3A4FCFF70F8C}"/>
              </a:ext>
            </a:extLst>
          </p:cNvPr>
          <p:cNvSpPr/>
          <p:nvPr/>
        </p:nvSpPr>
        <p:spPr>
          <a:xfrm>
            <a:off x="5739136" y="77216"/>
            <a:ext cx="471638" cy="400110"/>
          </a:xfrm>
          <a:prstGeom prst="flowChartConnector">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2</a:t>
            </a:r>
          </a:p>
        </p:txBody>
      </p:sp>
      <p:sp>
        <p:nvSpPr>
          <p:cNvPr id="48" name="Rectangle 47">
            <a:extLst>
              <a:ext uri="{FF2B5EF4-FFF2-40B4-BE49-F238E27FC236}">
                <a16:creationId xmlns:a16="http://schemas.microsoft.com/office/drawing/2014/main" id="{59B246CD-BD73-44F3-864E-92A9382B3987}"/>
              </a:ext>
            </a:extLst>
          </p:cNvPr>
          <p:cNvSpPr/>
          <p:nvPr/>
        </p:nvSpPr>
        <p:spPr>
          <a:xfrm>
            <a:off x="6308631" y="105399"/>
            <a:ext cx="4773982" cy="400110"/>
          </a:xfrm>
          <a:prstGeom prst="rect">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INSTALLING SOLAR AND WIND PLANT</a:t>
            </a:r>
          </a:p>
        </p:txBody>
      </p:sp>
      <p:sp>
        <p:nvSpPr>
          <p:cNvPr id="49" name="Flowchart: Connector 48">
            <a:extLst>
              <a:ext uri="{FF2B5EF4-FFF2-40B4-BE49-F238E27FC236}">
                <a16:creationId xmlns:a16="http://schemas.microsoft.com/office/drawing/2014/main" id="{AFBC8F32-428C-41B4-8286-6227E96F11B0}"/>
              </a:ext>
            </a:extLst>
          </p:cNvPr>
          <p:cNvSpPr/>
          <p:nvPr/>
        </p:nvSpPr>
        <p:spPr>
          <a:xfrm>
            <a:off x="152400" y="903957"/>
            <a:ext cx="471638" cy="400110"/>
          </a:xfrm>
          <a:prstGeom prst="flowChartConnector">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a:t>
            </a:r>
          </a:p>
        </p:txBody>
      </p:sp>
      <p:sp>
        <p:nvSpPr>
          <p:cNvPr id="50" name="Rectangle 49">
            <a:extLst>
              <a:ext uri="{FF2B5EF4-FFF2-40B4-BE49-F238E27FC236}">
                <a16:creationId xmlns:a16="http://schemas.microsoft.com/office/drawing/2014/main" id="{168C30CA-9EF7-4A38-ACC8-93CCD32AC47A}"/>
              </a:ext>
            </a:extLst>
          </p:cNvPr>
          <p:cNvSpPr/>
          <p:nvPr/>
        </p:nvSpPr>
        <p:spPr>
          <a:xfrm>
            <a:off x="721894" y="932140"/>
            <a:ext cx="10403305" cy="400110"/>
          </a:xfrm>
          <a:prstGeom prst="rect">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GEP – GOOD ENGINEERING PRACTICES</a:t>
            </a:r>
          </a:p>
        </p:txBody>
      </p:sp>
    </p:spTree>
    <p:extLst>
      <p:ext uri="{BB962C8B-B14F-4D97-AF65-F5344CB8AC3E}">
        <p14:creationId xmlns:p14="http://schemas.microsoft.com/office/powerpoint/2010/main" val="27780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2DF4B-4C5B-45C8-B310-CB50E47E1E6F}"/>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3F677AC6-5591-4834-BDA5-08044C090E9E}"/>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0FF29866-51E1-405F-9C47-70E49D51E8B1}"/>
              </a:ext>
            </a:extLst>
          </p:cNvPr>
          <p:cNvSpPr>
            <a:spLocks noGrp="1"/>
          </p:cNvSpPr>
          <p:nvPr>
            <p:ph type="sldNum" sz="quarter" idx="12"/>
          </p:nvPr>
        </p:nvSpPr>
        <p:spPr/>
        <p:txBody>
          <a:bodyPr/>
          <a:lstStyle/>
          <a:p>
            <a:fld id="{7F60788C-D93E-41A8-B8ED-6EAF8F14D35F}" type="slidenum">
              <a:rPr lang="en-IN" smtClean="0"/>
              <a:t>19</a:t>
            </a:fld>
            <a:endParaRPr lang="en-IN"/>
          </a:p>
        </p:txBody>
      </p:sp>
      <p:sp>
        <p:nvSpPr>
          <p:cNvPr id="5" name="TextBox 4">
            <a:extLst>
              <a:ext uri="{FF2B5EF4-FFF2-40B4-BE49-F238E27FC236}">
                <a16:creationId xmlns:a16="http://schemas.microsoft.com/office/drawing/2014/main" id="{2C65BED0-0499-437D-B1C5-99E230DD67BE}"/>
              </a:ext>
            </a:extLst>
          </p:cNvPr>
          <p:cNvSpPr txBox="1"/>
          <p:nvPr/>
        </p:nvSpPr>
        <p:spPr>
          <a:xfrm>
            <a:off x="108156" y="117987"/>
            <a:ext cx="5266955" cy="400110"/>
          </a:xfrm>
          <a:prstGeom prst="rect">
            <a:avLst/>
          </a:prstGeom>
          <a:noFill/>
        </p:spPr>
        <p:txBody>
          <a:bodyPr wrap="none" rtlCol="0">
            <a:spAutoFit/>
          </a:bodyPr>
          <a:lstStyle/>
          <a:p>
            <a:r>
              <a:rPr lang="en-US" sz="2000" b="1" u="sng" dirty="0">
                <a:solidFill>
                  <a:srgbClr val="0070C0"/>
                </a:solidFill>
                <a:latin typeface="Arial Black" panose="020B0A04020102020204" pitchFamily="34" charset="0"/>
              </a:rPr>
              <a:t>PROCESS OF VIBRATION ANALYSIS </a:t>
            </a:r>
          </a:p>
        </p:txBody>
      </p:sp>
      <p:pic>
        <p:nvPicPr>
          <p:cNvPr id="6" name="Picture 5">
            <a:extLst>
              <a:ext uri="{FF2B5EF4-FFF2-40B4-BE49-F238E27FC236}">
                <a16:creationId xmlns:a16="http://schemas.microsoft.com/office/drawing/2014/main" id="{1B657E29-906E-4AFA-9FD2-0BA76CC54FB0}"/>
              </a:ext>
            </a:extLst>
          </p:cNvPr>
          <p:cNvPicPr>
            <a:picLocks noChangeAspect="1"/>
          </p:cNvPicPr>
          <p:nvPr/>
        </p:nvPicPr>
        <p:blipFill>
          <a:blip r:embed="rId2"/>
          <a:stretch>
            <a:fillRect/>
          </a:stretch>
        </p:blipFill>
        <p:spPr>
          <a:xfrm>
            <a:off x="108156" y="2369396"/>
            <a:ext cx="2653086" cy="1506959"/>
          </a:xfrm>
          <a:prstGeom prst="rect">
            <a:avLst/>
          </a:prstGeom>
        </p:spPr>
      </p:pic>
      <p:sp>
        <p:nvSpPr>
          <p:cNvPr id="8" name="TextBox 7">
            <a:extLst>
              <a:ext uri="{FF2B5EF4-FFF2-40B4-BE49-F238E27FC236}">
                <a16:creationId xmlns:a16="http://schemas.microsoft.com/office/drawing/2014/main" id="{2E3F428C-4F02-43B8-838B-0BD1DA4FCA47}"/>
              </a:ext>
            </a:extLst>
          </p:cNvPr>
          <p:cNvSpPr txBox="1"/>
          <p:nvPr/>
        </p:nvSpPr>
        <p:spPr>
          <a:xfrm>
            <a:off x="1724070" y="1680496"/>
            <a:ext cx="2427267" cy="461665"/>
          </a:xfrm>
          <a:prstGeom prst="rect">
            <a:avLst/>
          </a:prstGeom>
          <a:noFill/>
        </p:spPr>
        <p:txBody>
          <a:bodyPr wrap="none" rtlCol="0">
            <a:spAutoFit/>
          </a:bodyPr>
          <a:lstStyle/>
          <a:p>
            <a:pPr algn="ctr"/>
            <a:r>
              <a:rPr lang="en-US" sz="1200" b="1" dirty="0">
                <a:solidFill>
                  <a:srgbClr val="7030A0"/>
                </a:solidFill>
                <a:latin typeface="Arial Black" panose="020B0A04020102020204" pitchFamily="34" charset="0"/>
              </a:rPr>
              <a:t> vibration sensor</a:t>
            </a:r>
          </a:p>
          <a:p>
            <a:pPr algn="ctr"/>
            <a:r>
              <a:rPr lang="en-US" sz="1200" b="1" dirty="0">
                <a:solidFill>
                  <a:srgbClr val="7030A0"/>
                </a:solidFill>
                <a:latin typeface="Arial Black" panose="020B0A04020102020204" pitchFamily="34" charset="0"/>
              </a:rPr>
              <a:t>(collects vibration signals)</a:t>
            </a:r>
          </a:p>
        </p:txBody>
      </p:sp>
      <p:pic>
        <p:nvPicPr>
          <p:cNvPr id="11" name="Picture 10">
            <a:extLst>
              <a:ext uri="{FF2B5EF4-FFF2-40B4-BE49-F238E27FC236}">
                <a16:creationId xmlns:a16="http://schemas.microsoft.com/office/drawing/2014/main" id="{355BAF59-7CC4-4969-AFD3-674BDF65B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614" y="2098961"/>
            <a:ext cx="6237170" cy="2676525"/>
          </a:xfrm>
          <a:prstGeom prst="rect">
            <a:avLst/>
          </a:prstGeom>
        </p:spPr>
      </p:pic>
      <p:sp>
        <p:nvSpPr>
          <p:cNvPr id="12" name="Arrow: Right 11">
            <a:extLst>
              <a:ext uri="{FF2B5EF4-FFF2-40B4-BE49-F238E27FC236}">
                <a16:creationId xmlns:a16="http://schemas.microsoft.com/office/drawing/2014/main" id="{D5F30595-16CC-4EA5-8BE8-46C889D7AA84}"/>
              </a:ext>
            </a:extLst>
          </p:cNvPr>
          <p:cNvSpPr/>
          <p:nvPr/>
        </p:nvSpPr>
        <p:spPr>
          <a:xfrm>
            <a:off x="4142217" y="2957701"/>
            <a:ext cx="1232893" cy="581221"/>
          </a:xfrm>
          <a:prstGeom prst="rightArrow">
            <a:avLst>
              <a:gd name="adj1" fmla="val 50000"/>
              <a:gd name="adj2" fmla="val 77023"/>
            </a:avLst>
          </a:prstGeom>
          <a:solidFill>
            <a:schemeClr val="accent1">
              <a:lumMod val="75000"/>
            </a:schemeClr>
          </a:solidFill>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Georgia" panose="02040502050405020303" pitchFamily="18" charset="0"/>
            </a:endParaRPr>
          </a:p>
        </p:txBody>
      </p:sp>
      <p:pic>
        <p:nvPicPr>
          <p:cNvPr id="30" name="Picture 29">
            <a:extLst>
              <a:ext uri="{FF2B5EF4-FFF2-40B4-BE49-F238E27FC236}">
                <a16:creationId xmlns:a16="http://schemas.microsoft.com/office/drawing/2014/main" id="{00F40021-9485-48F5-8A37-5233E50470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96768"/>
            <a:ext cx="914400" cy="761850"/>
          </a:xfrm>
          <a:prstGeom prst="rect">
            <a:avLst/>
          </a:prstGeom>
        </p:spPr>
      </p:pic>
      <p:pic>
        <p:nvPicPr>
          <p:cNvPr id="13" name="Picture 12">
            <a:extLst>
              <a:ext uri="{FF2B5EF4-FFF2-40B4-BE49-F238E27FC236}">
                <a16:creationId xmlns:a16="http://schemas.microsoft.com/office/drawing/2014/main" id="{A2D7E2FD-57DB-82C5-E486-A3956C914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297646">
            <a:off x="2756060" y="2490876"/>
            <a:ext cx="1054768" cy="933650"/>
          </a:xfrm>
          <a:prstGeom prst="rect">
            <a:avLst/>
          </a:prstGeom>
        </p:spPr>
      </p:pic>
    </p:spTree>
    <p:extLst>
      <p:ext uri="{BB962C8B-B14F-4D97-AF65-F5344CB8AC3E}">
        <p14:creationId xmlns:p14="http://schemas.microsoft.com/office/powerpoint/2010/main" val="281483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687896-D627-4C31-B92D-8039FC78C4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5200" y="96768"/>
            <a:ext cx="914400" cy="914400"/>
          </a:xfrm>
          <a:prstGeom prst="rect">
            <a:avLst/>
          </a:prstGeom>
        </p:spPr>
      </p:pic>
      <p:sp>
        <p:nvSpPr>
          <p:cNvPr id="4" name="TextBox 3">
            <a:extLst>
              <a:ext uri="{FF2B5EF4-FFF2-40B4-BE49-F238E27FC236}">
                <a16:creationId xmlns:a16="http://schemas.microsoft.com/office/drawing/2014/main" id="{5E2C81E6-92DA-47A8-9C00-E007DF4919B4}"/>
              </a:ext>
            </a:extLst>
          </p:cNvPr>
          <p:cNvSpPr txBox="1"/>
          <p:nvPr/>
        </p:nvSpPr>
        <p:spPr>
          <a:xfrm>
            <a:off x="2915478" y="422311"/>
            <a:ext cx="6096000" cy="707886"/>
          </a:xfrm>
          <a:prstGeom prst="rect">
            <a:avLst/>
          </a:prstGeom>
          <a:noFill/>
        </p:spPr>
        <p:txBody>
          <a:bodyPr wrap="square">
            <a:spAutoFit/>
          </a:bodyPr>
          <a:lstStyle/>
          <a:p>
            <a:pPr algn="ctr" eaLnBrk="0" hangingPunct="0"/>
            <a:r>
              <a:rPr lang="en-US" sz="4000" b="1" dirty="0">
                <a:solidFill>
                  <a:srgbClr val="C00000"/>
                </a:solidFill>
                <a:latin typeface="Britannic Bold" pitchFamily="34" charset="0"/>
              </a:rPr>
              <a:t>Batch No : P 01</a:t>
            </a:r>
          </a:p>
        </p:txBody>
      </p:sp>
      <p:sp>
        <p:nvSpPr>
          <p:cNvPr id="5" name="TextBox 4">
            <a:extLst>
              <a:ext uri="{FF2B5EF4-FFF2-40B4-BE49-F238E27FC236}">
                <a16:creationId xmlns:a16="http://schemas.microsoft.com/office/drawing/2014/main" id="{7221CBCF-35D6-4112-BF08-D563C7A04DD5}"/>
              </a:ext>
            </a:extLst>
          </p:cNvPr>
          <p:cNvSpPr txBox="1"/>
          <p:nvPr/>
        </p:nvSpPr>
        <p:spPr>
          <a:xfrm>
            <a:off x="0" y="2607672"/>
            <a:ext cx="12192000" cy="1323439"/>
          </a:xfrm>
          <a:prstGeom prst="rect">
            <a:avLst/>
          </a:prstGeom>
          <a:noFill/>
        </p:spPr>
        <p:txBody>
          <a:bodyPr wrap="square" rtlCol="0">
            <a:spAutoFit/>
          </a:bodyPr>
          <a:lstStyle/>
          <a:p>
            <a:pPr algn="ctr"/>
            <a:r>
              <a:rPr lang="en-IN" sz="4000" b="1" dirty="0">
                <a:solidFill>
                  <a:srgbClr val="22B000"/>
                </a:solidFill>
                <a:latin typeface="Georgia" panose="02040502050405020303" pitchFamily="18" charset="0"/>
              </a:rPr>
              <a:t>CONDITION MONITORING OF MACHINE TOWARDS NET ZERO ENERGY PATH</a:t>
            </a:r>
          </a:p>
        </p:txBody>
      </p:sp>
      <p:sp>
        <p:nvSpPr>
          <p:cNvPr id="3" name="Date Placeholder 2">
            <a:extLst>
              <a:ext uri="{FF2B5EF4-FFF2-40B4-BE49-F238E27FC236}">
                <a16:creationId xmlns:a16="http://schemas.microsoft.com/office/drawing/2014/main" id="{DA005D16-11F1-47D2-8948-24288BA1F499}"/>
              </a:ext>
            </a:extLst>
          </p:cNvPr>
          <p:cNvSpPr>
            <a:spLocks noGrp="1"/>
          </p:cNvSpPr>
          <p:nvPr>
            <p:ph type="dt" sz="half" idx="10"/>
          </p:nvPr>
        </p:nvSpPr>
        <p:spPr/>
        <p:txBody>
          <a:bodyPr/>
          <a:lstStyle/>
          <a:p>
            <a:fld id="{F517FCF7-4649-437F-A0B4-68F8CE0317E9}" type="datetime1">
              <a:rPr lang="en-IN" smtClean="0"/>
              <a:t>24-06-2022</a:t>
            </a:fld>
            <a:endParaRPr lang="en-IN" dirty="0"/>
          </a:p>
        </p:txBody>
      </p:sp>
      <p:sp>
        <p:nvSpPr>
          <p:cNvPr id="6" name="Footer Placeholder 5">
            <a:extLst>
              <a:ext uri="{FF2B5EF4-FFF2-40B4-BE49-F238E27FC236}">
                <a16:creationId xmlns:a16="http://schemas.microsoft.com/office/drawing/2014/main" id="{07CB14B1-EF20-4856-B38F-1169BAC36FB9}"/>
              </a:ext>
            </a:extLst>
          </p:cNvPr>
          <p:cNvSpPr>
            <a:spLocks noGrp="1"/>
          </p:cNvSpPr>
          <p:nvPr>
            <p:ph type="ftr" sz="quarter" idx="11"/>
          </p:nvPr>
        </p:nvSpPr>
        <p:spPr>
          <a:xfrm>
            <a:off x="4136351" y="6348685"/>
            <a:ext cx="4114800" cy="365125"/>
          </a:xfrm>
        </p:spPr>
        <p:txBody>
          <a:bodyPr/>
          <a:lstStyle/>
          <a:p>
            <a:r>
              <a:rPr lang="en-IN"/>
              <a:t>Mini Project</a:t>
            </a:r>
            <a:endParaRPr lang="en-IN" dirty="0"/>
          </a:p>
        </p:txBody>
      </p:sp>
      <p:sp>
        <p:nvSpPr>
          <p:cNvPr id="8" name="Slide Number Placeholder 7">
            <a:extLst>
              <a:ext uri="{FF2B5EF4-FFF2-40B4-BE49-F238E27FC236}">
                <a16:creationId xmlns:a16="http://schemas.microsoft.com/office/drawing/2014/main" id="{97A3B1C9-37CE-47B0-91EB-3A0325F8C2D9}"/>
              </a:ext>
            </a:extLst>
          </p:cNvPr>
          <p:cNvSpPr>
            <a:spLocks noGrp="1"/>
          </p:cNvSpPr>
          <p:nvPr>
            <p:ph type="sldNum" sz="quarter" idx="12"/>
          </p:nvPr>
        </p:nvSpPr>
        <p:spPr/>
        <p:txBody>
          <a:bodyPr/>
          <a:lstStyle/>
          <a:p>
            <a:fld id="{7F60788C-D93E-41A8-B8ED-6EAF8F14D35F}" type="slidenum">
              <a:rPr lang="en-IN" smtClean="0"/>
              <a:t>2</a:t>
            </a:fld>
            <a:endParaRPr lang="en-IN"/>
          </a:p>
        </p:txBody>
      </p:sp>
    </p:spTree>
    <p:extLst>
      <p:ext uri="{BB962C8B-B14F-4D97-AF65-F5344CB8AC3E}">
        <p14:creationId xmlns:p14="http://schemas.microsoft.com/office/powerpoint/2010/main" val="90967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56" y="117987"/>
            <a:ext cx="1266693" cy="400110"/>
          </a:xfrm>
          <a:prstGeom prst="rect">
            <a:avLst/>
          </a:prstGeom>
          <a:noFill/>
        </p:spPr>
        <p:txBody>
          <a:bodyPr wrap="none" rtlCol="0">
            <a:spAutoFit/>
          </a:bodyPr>
          <a:lstStyle/>
          <a:p>
            <a:r>
              <a:rPr lang="en-US" sz="2000" dirty="0">
                <a:solidFill>
                  <a:srgbClr val="0070C0"/>
                </a:solidFill>
                <a:latin typeface="Arial Black" panose="020B0A04020102020204" pitchFamily="34" charset="0"/>
              </a:rPr>
              <a:t>Contd..,</a:t>
            </a:r>
          </a:p>
        </p:txBody>
      </p:sp>
      <p:cxnSp>
        <p:nvCxnSpPr>
          <p:cNvPr id="6" name="Straight Connector 5"/>
          <p:cNvCxnSpPr/>
          <p:nvPr/>
        </p:nvCxnSpPr>
        <p:spPr>
          <a:xfrm flipH="1">
            <a:off x="5306528" y="2179313"/>
            <a:ext cx="9832" cy="2231470"/>
          </a:xfrm>
          <a:prstGeom prst="line">
            <a:avLst/>
          </a:prstGeom>
          <a:ln w="444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5283310" y="4430826"/>
            <a:ext cx="6830715" cy="33567"/>
          </a:xfrm>
          <a:prstGeom prst="line">
            <a:avLst/>
          </a:prstGeom>
          <a:ln w="444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3090" y="4545377"/>
            <a:ext cx="4798108" cy="246221"/>
          </a:xfrm>
          <a:prstGeom prst="rect">
            <a:avLst/>
          </a:prstGeom>
          <a:noFill/>
        </p:spPr>
        <p:txBody>
          <a:bodyPr wrap="none" rtlCol="0">
            <a:spAutoFit/>
          </a:bodyPr>
          <a:lstStyle/>
          <a:p>
            <a:r>
              <a:rPr lang="en-US" sz="1000" b="1" dirty="0">
                <a:solidFill>
                  <a:srgbClr val="002060"/>
                </a:solidFill>
                <a:latin typeface="Arial Black" panose="020B0A04020102020204" pitchFamily="34" charset="0"/>
              </a:rPr>
              <a:t>10                                 1000                                                   20000 </a:t>
            </a:r>
          </a:p>
        </p:txBody>
      </p:sp>
      <p:sp>
        <p:nvSpPr>
          <p:cNvPr id="9" name="Rectangle 8"/>
          <p:cNvSpPr/>
          <p:nvPr/>
        </p:nvSpPr>
        <p:spPr>
          <a:xfrm>
            <a:off x="5322279" y="3188543"/>
            <a:ext cx="1418217" cy="1223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Black" panose="020B0A04020102020204" pitchFamily="34" charset="0"/>
              </a:rPr>
              <a:t>IMBALANCE, MISALIGNMENT,LOOSNESS</a:t>
            </a:r>
          </a:p>
        </p:txBody>
      </p:sp>
      <p:sp>
        <p:nvSpPr>
          <p:cNvPr id="10" name="Rectangle 9"/>
          <p:cNvSpPr/>
          <p:nvPr/>
        </p:nvSpPr>
        <p:spPr>
          <a:xfrm>
            <a:off x="7043726" y="3178511"/>
            <a:ext cx="1451299" cy="123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Black" panose="020B0A04020102020204" pitchFamily="34" charset="0"/>
              </a:rPr>
              <a:t>PUMP, COMPRESSOR,</a:t>
            </a:r>
          </a:p>
          <a:p>
            <a:pPr algn="ctr"/>
            <a:r>
              <a:rPr lang="en-US" sz="1000" dirty="0">
                <a:latin typeface="Arial Black" panose="020B0A04020102020204" pitchFamily="34" charset="0"/>
              </a:rPr>
              <a:t>FAN BLADES</a:t>
            </a:r>
          </a:p>
        </p:txBody>
      </p:sp>
      <p:sp>
        <p:nvSpPr>
          <p:cNvPr id="11" name="Rectangle 10"/>
          <p:cNvSpPr/>
          <p:nvPr/>
        </p:nvSpPr>
        <p:spPr>
          <a:xfrm>
            <a:off x="8728652" y="3178511"/>
            <a:ext cx="1531835" cy="1254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Black" panose="020B0A04020102020204" pitchFamily="34" charset="0"/>
              </a:rPr>
              <a:t>GEARS,</a:t>
            </a:r>
          </a:p>
          <a:p>
            <a:pPr algn="ctr"/>
            <a:r>
              <a:rPr lang="en-US" sz="1000" dirty="0">
                <a:latin typeface="Arial Black" panose="020B0A04020102020204" pitchFamily="34" charset="0"/>
              </a:rPr>
              <a:t>ROTOR BARS,</a:t>
            </a:r>
          </a:p>
          <a:p>
            <a:pPr algn="ctr"/>
            <a:r>
              <a:rPr lang="en-US" sz="1000" dirty="0">
                <a:latin typeface="Arial Black" panose="020B0A04020102020204" pitchFamily="34" charset="0"/>
              </a:rPr>
              <a:t>STATOR SLOTS</a:t>
            </a:r>
          </a:p>
        </p:txBody>
      </p:sp>
      <p:sp>
        <p:nvSpPr>
          <p:cNvPr id="12" name="Rectangle 11"/>
          <p:cNvSpPr/>
          <p:nvPr/>
        </p:nvSpPr>
        <p:spPr>
          <a:xfrm>
            <a:off x="10521288" y="3178511"/>
            <a:ext cx="1382721" cy="1254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Black" panose="020B0A04020102020204" pitchFamily="34" charset="0"/>
              </a:rPr>
              <a:t>CAVITATION, LUBRICATION, BEARINGS</a:t>
            </a:r>
          </a:p>
        </p:txBody>
      </p:sp>
      <p:sp>
        <p:nvSpPr>
          <p:cNvPr id="13" name="TextBox 12"/>
          <p:cNvSpPr txBox="1"/>
          <p:nvPr/>
        </p:nvSpPr>
        <p:spPr>
          <a:xfrm rot="16200000">
            <a:off x="4661752" y="2421653"/>
            <a:ext cx="1026243" cy="246221"/>
          </a:xfrm>
          <a:prstGeom prst="rect">
            <a:avLst/>
          </a:prstGeom>
          <a:noFill/>
        </p:spPr>
        <p:txBody>
          <a:bodyPr wrap="none" rtlCol="0">
            <a:spAutoFit/>
          </a:bodyPr>
          <a:lstStyle/>
          <a:p>
            <a:r>
              <a:rPr lang="en-US" sz="1000" b="1" dirty="0">
                <a:solidFill>
                  <a:schemeClr val="bg2">
                    <a:lumMod val="50000"/>
                  </a:schemeClr>
                </a:solidFill>
                <a:latin typeface="Arial Black" panose="020B0A04020102020204" pitchFamily="34" charset="0"/>
              </a:rPr>
              <a:t>AMPLITUDE</a:t>
            </a:r>
          </a:p>
        </p:txBody>
      </p:sp>
      <p:sp>
        <p:nvSpPr>
          <p:cNvPr id="14" name="TextBox 13"/>
          <p:cNvSpPr txBox="1"/>
          <p:nvPr/>
        </p:nvSpPr>
        <p:spPr>
          <a:xfrm>
            <a:off x="10521288" y="4531530"/>
            <a:ext cx="1704313" cy="246221"/>
          </a:xfrm>
          <a:prstGeom prst="rect">
            <a:avLst/>
          </a:prstGeom>
          <a:noFill/>
        </p:spPr>
        <p:txBody>
          <a:bodyPr wrap="none" rtlCol="0">
            <a:spAutoFit/>
          </a:bodyPr>
          <a:lstStyle/>
          <a:p>
            <a:r>
              <a:rPr lang="en-US" sz="1000" b="1" dirty="0">
                <a:solidFill>
                  <a:schemeClr val="bg2">
                    <a:lumMod val="50000"/>
                  </a:schemeClr>
                </a:solidFill>
                <a:latin typeface="Arial Black" panose="020B0A04020102020204" pitchFamily="34" charset="0"/>
              </a:rPr>
              <a:t>FREQUENCY (HERTZ)</a:t>
            </a:r>
          </a:p>
        </p:txBody>
      </p:sp>
      <p:sp>
        <p:nvSpPr>
          <p:cNvPr id="15" name="TextBox 14"/>
          <p:cNvSpPr txBox="1"/>
          <p:nvPr/>
        </p:nvSpPr>
        <p:spPr>
          <a:xfrm>
            <a:off x="5315656" y="2918409"/>
            <a:ext cx="1439818" cy="246221"/>
          </a:xfrm>
          <a:prstGeom prst="rect">
            <a:avLst/>
          </a:prstGeom>
          <a:noFill/>
        </p:spPr>
        <p:txBody>
          <a:bodyPr wrap="none" rtlCol="0">
            <a:spAutoFit/>
          </a:bodyPr>
          <a:lstStyle/>
          <a:p>
            <a:r>
              <a:rPr lang="en-US" sz="1000" dirty="0">
                <a:solidFill>
                  <a:schemeClr val="tx2">
                    <a:lumMod val="60000"/>
                    <a:lumOff val="40000"/>
                  </a:schemeClr>
                </a:solidFill>
                <a:latin typeface="Arial Black" panose="020B0A04020102020204" pitchFamily="34" charset="0"/>
              </a:rPr>
              <a:t>LOW FREQUENCY</a:t>
            </a:r>
          </a:p>
        </p:txBody>
      </p:sp>
      <p:sp>
        <p:nvSpPr>
          <p:cNvPr id="16" name="TextBox 15"/>
          <p:cNvSpPr txBox="1"/>
          <p:nvPr/>
        </p:nvSpPr>
        <p:spPr>
          <a:xfrm>
            <a:off x="7089741" y="2910844"/>
            <a:ext cx="1390124" cy="246221"/>
          </a:xfrm>
          <a:prstGeom prst="rect">
            <a:avLst/>
          </a:prstGeom>
          <a:noFill/>
        </p:spPr>
        <p:txBody>
          <a:bodyPr wrap="none" rtlCol="0">
            <a:spAutoFit/>
          </a:bodyPr>
          <a:lstStyle/>
          <a:p>
            <a:r>
              <a:rPr lang="en-US" sz="1000" dirty="0">
                <a:solidFill>
                  <a:schemeClr val="tx2">
                    <a:lumMod val="60000"/>
                    <a:lumOff val="40000"/>
                  </a:schemeClr>
                </a:solidFill>
                <a:latin typeface="Arial Black" panose="020B0A04020102020204" pitchFamily="34" charset="0"/>
              </a:rPr>
              <a:t>MID FREQUENCY</a:t>
            </a:r>
          </a:p>
        </p:txBody>
      </p:sp>
      <p:sp>
        <p:nvSpPr>
          <p:cNvPr id="17" name="TextBox 16"/>
          <p:cNvSpPr txBox="1"/>
          <p:nvPr/>
        </p:nvSpPr>
        <p:spPr>
          <a:xfrm>
            <a:off x="8810294" y="2918409"/>
            <a:ext cx="1491114" cy="246221"/>
          </a:xfrm>
          <a:prstGeom prst="rect">
            <a:avLst/>
          </a:prstGeom>
          <a:noFill/>
        </p:spPr>
        <p:txBody>
          <a:bodyPr wrap="none" rtlCol="0">
            <a:spAutoFit/>
          </a:bodyPr>
          <a:lstStyle/>
          <a:p>
            <a:r>
              <a:rPr lang="en-US" sz="1000" dirty="0">
                <a:solidFill>
                  <a:schemeClr val="tx2">
                    <a:lumMod val="60000"/>
                    <a:lumOff val="40000"/>
                  </a:schemeClr>
                </a:solidFill>
                <a:latin typeface="Arial Black" panose="020B0A04020102020204" pitchFamily="34" charset="0"/>
              </a:rPr>
              <a:t>HIGH FREQUENCY</a:t>
            </a:r>
          </a:p>
        </p:txBody>
      </p:sp>
      <p:sp>
        <p:nvSpPr>
          <p:cNvPr id="18" name="TextBox 17"/>
          <p:cNvSpPr txBox="1"/>
          <p:nvPr/>
        </p:nvSpPr>
        <p:spPr>
          <a:xfrm>
            <a:off x="10300074" y="2925001"/>
            <a:ext cx="1925527" cy="246221"/>
          </a:xfrm>
          <a:prstGeom prst="rect">
            <a:avLst/>
          </a:prstGeom>
          <a:noFill/>
        </p:spPr>
        <p:txBody>
          <a:bodyPr wrap="none" rtlCol="0">
            <a:spAutoFit/>
          </a:bodyPr>
          <a:lstStyle/>
          <a:p>
            <a:r>
              <a:rPr lang="en-US" sz="1000" dirty="0">
                <a:solidFill>
                  <a:schemeClr val="tx2">
                    <a:lumMod val="60000"/>
                    <a:lumOff val="40000"/>
                  </a:schemeClr>
                </a:solidFill>
                <a:latin typeface="Arial Black" panose="020B0A04020102020204" pitchFamily="34" charset="0"/>
              </a:rPr>
              <a:t>VERY HIGH FREQUENCY</a:t>
            </a:r>
          </a:p>
        </p:txBody>
      </p:sp>
      <p:cxnSp>
        <p:nvCxnSpPr>
          <p:cNvPr id="19" name="Straight Arrow Connector 18"/>
          <p:cNvCxnSpPr/>
          <p:nvPr/>
        </p:nvCxnSpPr>
        <p:spPr>
          <a:xfrm>
            <a:off x="5297984" y="4997650"/>
            <a:ext cx="3721171" cy="3804"/>
          </a:xfrm>
          <a:prstGeom prst="straightConnector1">
            <a:avLst/>
          </a:prstGeom>
          <a:ln w="5397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9280557" y="5023392"/>
            <a:ext cx="2621280" cy="3572"/>
          </a:xfrm>
          <a:prstGeom prst="straightConnector1">
            <a:avLst/>
          </a:prstGeom>
          <a:ln w="5397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78539" y="5042970"/>
            <a:ext cx="2062393" cy="246221"/>
          </a:xfrm>
          <a:prstGeom prst="rect">
            <a:avLst/>
          </a:prstGeom>
          <a:noFill/>
        </p:spPr>
        <p:txBody>
          <a:bodyPr wrap="square" rtlCol="0">
            <a:spAutoFit/>
          </a:bodyPr>
          <a:lstStyle/>
          <a:p>
            <a:pPr algn="ctr"/>
            <a:r>
              <a:rPr lang="en-US" sz="1000" dirty="0">
                <a:latin typeface="Arial Black" panose="020B0A04020102020204" pitchFamily="34" charset="0"/>
              </a:rPr>
              <a:t>VELOCITY (mm/s) or (in/s)</a:t>
            </a:r>
          </a:p>
        </p:txBody>
      </p:sp>
      <p:sp>
        <p:nvSpPr>
          <p:cNvPr id="22" name="TextBox 21"/>
          <p:cNvSpPr txBox="1"/>
          <p:nvPr/>
        </p:nvSpPr>
        <p:spPr>
          <a:xfrm>
            <a:off x="9916508" y="5061180"/>
            <a:ext cx="1525212" cy="246221"/>
          </a:xfrm>
          <a:prstGeom prst="rect">
            <a:avLst/>
          </a:prstGeom>
          <a:noFill/>
        </p:spPr>
        <p:txBody>
          <a:bodyPr wrap="square" rtlCol="0">
            <a:spAutoFit/>
          </a:bodyPr>
          <a:lstStyle/>
          <a:p>
            <a:pPr algn="ctr"/>
            <a:r>
              <a:rPr lang="en-US" sz="1000" dirty="0">
                <a:latin typeface="Arial Black" panose="020B0A04020102020204" pitchFamily="34" charset="0"/>
              </a:rPr>
              <a:t>ACCELERATION (g)</a:t>
            </a:r>
          </a:p>
        </p:txBody>
      </p:sp>
      <p:sp>
        <p:nvSpPr>
          <p:cNvPr id="23" name="Rectangle 22"/>
          <p:cNvSpPr/>
          <p:nvPr/>
        </p:nvSpPr>
        <p:spPr>
          <a:xfrm>
            <a:off x="6057421" y="4758916"/>
            <a:ext cx="2571538" cy="246221"/>
          </a:xfrm>
          <a:prstGeom prst="rect">
            <a:avLst/>
          </a:prstGeom>
        </p:spPr>
        <p:txBody>
          <a:bodyPr wrap="none">
            <a:spAutoFit/>
          </a:bodyPr>
          <a:lstStyle/>
          <a:p>
            <a:r>
              <a:rPr lang="en-US" sz="1000" dirty="0">
                <a:latin typeface="Arial Black" panose="020B0A04020102020204" pitchFamily="34" charset="0"/>
              </a:rPr>
              <a:t>These vibrations are measured in </a:t>
            </a:r>
            <a:endParaRPr lang="en-US" sz="1000" dirty="0"/>
          </a:p>
        </p:txBody>
      </p:sp>
      <p:sp>
        <p:nvSpPr>
          <p:cNvPr id="24" name="Rectangle 23"/>
          <p:cNvSpPr/>
          <p:nvPr/>
        </p:nvSpPr>
        <p:spPr>
          <a:xfrm>
            <a:off x="9350903" y="4773118"/>
            <a:ext cx="2571538" cy="246221"/>
          </a:xfrm>
          <a:prstGeom prst="rect">
            <a:avLst/>
          </a:prstGeom>
        </p:spPr>
        <p:txBody>
          <a:bodyPr wrap="none">
            <a:spAutoFit/>
          </a:bodyPr>
          <a:lstStyle/>
          <a:p>
            <a:r>
              <a:rPr lang="en-US" sz="1000" dirty="0">
                <a:latin typeface="Arial Black" panose="020B0A04020102020204" pitchFamily="34" charset="0"/>
              </a:rPr>
              <a:t>These vibrations are measured in </a:t>
            </a:r>
            <a:endParaRPr lang="en-US" sz="1000" dirty="0"/>
          </a:p>
        </p:txBody>
      </p:sp>
      <p:pic>
        <p:nvPicPr>
          <p:cNvPr id="43" name="Picture 42"/>
          <p:cNvPicPr>
            <a:picLocks noChangeAspect="1"/>
          </p:cNvPicPr>
          <p:nvPr/>
        </p:nvPicPr>
        <p:blipFill>
          <a:blip r:embed="rId2"/>
          <a:stretch>
            <a:fillRect/>
          </a:stretch>
        </p:blipFill>
        <p:spPr>
          <a:xfrm>
            <a:off x="44924" y="737139"/>
            <a:ext cx="2653086" cy="1506959"/>
          </a:xfrm>
          <a:prstGeom prst="rect">
            <a:avLst/>
          </a:prstGeom>
        </p:spPr>
      </p:pic>
      <p:sp>
        <p:nvSpPr>
          <p:cNvPr id="42" name="TextBox 41"/>
          <p:cNvSpPr txBox="1"/>
          <p:nvPr/>
        </p:nvSpPr>
        <p:spPr>
          <a:xfrm>
            <a:off x="2579236" y="627788"/>
            <a:ext cx="2427267" cy="461665"/>
          </a:xfrm>
          <a:prstGeom prst="rect">
            <a:avLst/>
          </a:prstGeom>
          <a:noFill/>
        </p:spPr>
        <p:txBody>
          <a:bodyPr wrap="none" rtlCol="0">
            <a:spAutoFit/>
          </a:bodyPr>
          <a:lstStyle/>
          <a:p>
            <a:pPr algn="ctr"/>
            <a:r>
              <a:rPr lang="en-US" sz="1200" b="1" dirty="0">
                <a:solidFill>
                  <a:srgbClr val="7030A0"/>
                </a:solidFill>
                <a:latin typeface="Arial Black" panose="020B0A04020102020204" pitchFamily="34" charset="0"/>
              </a:rPr>
              <a:t> vibration sensor</a:t>
            </a:r>
          </a:p>
          <a:p>
            <a:pPr algn="ctr"/>
            <a:r>
              <a:rPr lang="en-US" sz="1200" b="1" dirty="0">
                <a:solidFill>
                  <a:srgbClr val="7030A0"/>
                </a:solidFill>
                <a:latin typeface="Arial Black" panose="020B0A04020102020204" pitchFamily="34" charset="0"/>
              </a:rPr>
              <a:t>(collects vibration signals)</a:t>
            </a:r>
          </a:p>
        </p:txBody>
      </p:sp>
      <p:pic>
        <p:nvPicPr>
          <p:cNvPr id="44" name="Picture 43"/>
          <p:cNvPicPr>
            <a:picLocks noChangeAspect="1"/>
          </p:cNvPicPr>
          <p:nvPr/>
        </p:nvPicPr>
        <p:blipFill>
          <a:blip r:embed="rId3"/>
          <a:stretch>
            <a:fillRect/>
          </a:stretch>
        </p:blipFill>
        <p:spPr>
          <a:xfrm>
            <a:off x="5560463" y="133174"/>
            <a:ext cx="6360156" cy="1868025"/>
          </a:xfrm>
          <a:prstGeom prst="rect">
            <a:avLst/>
          </a:prstGeom>
        </p:spPr>
      </p:pic>
      <p:sp>
        <p:nvSpPr>
          <p:cNvPr id="47" name="TextBox 46"/>
          <p:cNvSpPr txBox="1"/>
          <p:nvPr/>
        </p:nvSpPr>
        <p:spPr>
          <a:xfrm rot="16200000">
            <a:off x="4935182" y="544638"/>
            <a:ext cx="1026243" cy="246221"/>
          </a:xfrm>
          <a:prstGeom prst="rect">
            <a:avLst/>
          </a:prstGeom>
          <a:noFill/>
        </p:spPr>
        <p:txBody>
          <a:bodyPr wrap="none" rtlCol="0">
            <a:spAutoFit/>
          </a:bodyPr>
          <a:lstStyle/>
          <a:p>
            <a:r>
              <a:rPr lang="en-US" sz="1000" b="1" dirty="0">
                <a:solidFill>
                  <a:schemeClr val="bg2">
                    <a:lumMod val="50000"/>
                  </a:schemeClr>
                </a:solidFill>
                <a:latin typeface="Arial Black" panose="020B0A04020102020204" pitchFamily="34" charset="0"/>
              </a:rPr>
              <a:t>AMPLITUDE</a:t>
            </a:r>
          </a:p>
        </p:txBody>
      </p:sp>
      <p:sp>
        <p:nvSpPr>
          <p:cNvPr id="48" name="TextBox 47"/>
          <p:cNvSpPr txBox="1"/>
          <p:nvPr/>
        </p:nvSpPr>
        <p:spPr>
          <a:xfrm>
            <a:off x="11256166" y="1986772"/>
            <a:ext cx="542136" cy="246221"/>
          </a:xfrm>
          <a:prstGeom prst="rect">
            <a:avLst/>
          </a:prstGeom>
          <a:noFill/>
        </p:spPr>
        <p:txBody>
          <a:bodyPr wrap="none" rtlCol="0">
            <a:spAutoFit/>
          </a:bodyPr>
          <a:lstStyle/>
          <a:p>
            <a:r>
              <a:rPr lang="en-US" sz="1000" b="1" dirty="0">
                <a:solidFill>
                  <a:schemeClr val="bg2">
                    <a:lumMod val="50000"/>
                  </a:schemeClr>
                </a:solidFill>
                <a:latin typeface="Arial Black" panose="020B0A04020102020204" pitchFamily="34" charset="0"/>
              </a:rPr>
              <a:t>TIME</a:t>
            </a:r>
          </a:p>
        </p:txBody>
      </p:sp>
      <p:sp>
        <p:nvSpPr>
          <p:cNvPr id="51" name="Right Arrow 50"/>
          <p:cNvSpPr/>
          <p:nvPr/>
        </p:nvSpPr>
        <p:spPr>
          <a:xfrm>
            <a:off x="4773150" y="1337775"/>
            <a:ext cx="630504" cy="33807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5400000">
            <a:off x="10444984" y="2285551"/>
            <a:ext cx="630504" cy="33807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83310" y="2249521"/>
            <a:ext cx="4972130" cy="461665"/>
          </a:xfrm>
          <a:prstGeom prst="rect">
            <a:avLst/>
          </a:prstGeom>
          <a:noFill/>
        </p:spPr>
        <p:txBody>
          <a:bodyPr wrap="none" rtlCol="0">
            <a:spAutoFit/>
          </a:bodyPr>
          <a:lstStyle/>
          <a:p>
            <a:r>
              <a:rPr lang="en-US" sz="1200" b="1" u="sng" dirty="0">
                <a:solidFill>
                  <a:srgbClr val="7030A0"/>
                </a:solidFill>
                <a:latin typeface="Arial Black" panose="020B0A04020102020204" pitchFamily="34" charset="0"/>
              </a:rPr>
              <a:t>CLASSIFICATION OF FAULTS IN FREQUENCY SPECTRUM</a:t>
            </a:r>
          </a:p>
          <a:p>
            <a:r>
              <a:rPr lang="en-US" sz="1200" b="1" dirty="0">
                <a:solidFill>
                  <a:srgbClr val="7030A0"/>
                </a:solidFill>
                <a:latin typeface="Arial Black" panose="020B0A04020102020204" pitchFamily="34" charset="0"/>
              </a:rPr>
              <a:t> (IDENTIFY THE TYPE OF FAULTS) </a:t>
            </a:r>
          </a:p>
        </p:txBody>
      </p:sp>
      <p:sp>
        <p:nvSpPr>
          <p:cNvPr id="62" name="Right Arrow 61"/>
          <p:cNvSpPr/>
          <p:nvPr/>
        </p:nvSpPr>
        <p:spPr>
          <a:xfrm rot="10800000">
            <a:off x="4594278" y="4001276"/>
            <a:ext cx="630504" cy="33807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171780" y="5306242"/>
            <a:ext cx="6830715" cy="523220"/>
          </a:xfrm>
          <a:prstGeom prst="rect">
            <a:avLst/>
          </a:prstGeom>
          <a:noFill/>
        </p:spPr>
        <p:txBody>
          <a:bodyPr wrap="square" rtlCol="0">
            <a:spAutoFit/>
          </a:bodyPr>
          <a:lstStyle/>
          <a:p>
            <a:pPr algn="just"/>
            <a:r>
              <a:rPr lang="en-US" sz="1400" b="1" dirty="0">
                <a:solidFill>
                  <a:schemeClr val="bg2">
                    <a:lumMod val="50000"/>
                  </a:schemeClr>
                </a:solidFill>
                <a:latin typeface="Arial Black" panose="020B0A04020102020204" pitchFamily="34" charset="0"/>
              </a:rPr>
              <a:t>NOTE: Velocity is more sensitive to low frequency vibration and acceleration is more sensitive to high frequency vibrations</a:t>
            </a:r>
          </a:p>
        </p:txBody>
      </p:sp>
      <p:pic>
        <p:nvPicPr>
          <p:cNvPr id="45" name="Picture 44">
            <a:extLst>
              <a:ext uri="{FF2B5EF4-FFF2-40B4-BE49-F238E27FC236}">
                <a16:creationId xmlns:a16="http://schemas.microsoft.com/office/drawing/2014/main" id="{1EC2CEAE-CCA8-1818-13F6-2CAEEE02E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297646">
            <a:off x="2722004" y="1144107"/>
            <a:ext cx="1054768" cy="933650"/>
          </a:xfrm>
          <a:prstGeom prst="rect">
            <a:avLst/>
          </a:prstGeom>
        </p:spPr>
      </p:pic>
      <p:pic>
        <p:nvPicPr>
          <p:cNvPr id="46" name="Picture 45">
            <a:extLst>
              <a:ext uri="{FF2B5EF4-FFF2-40B4-BE49-F238E27FC236}">
                <a16:creationId xmlns:a16="http://schemas.microsoft.com/office/drawing/2014/main" id="{B37BAD1E-3F6D-EB99-15E2-5EA6E50D0AB6}"/>
              </a:ext>
            </a:extLst>
          </p:cNvPr>
          <p:cNvPicPr>
            <a:picLocks noChangeAspect="1"/>
          </p:cNvPicPr>
          <p:nvPr/>
        </p:nvPicPr>
        <p:blipFill>
          <a:blip r:embed="rId5"/>
          <a:stretch>
            <a:fillRect/>
          </a:stretch>
        </p:blipFill>
        <p:spPr>
          <a:xfrm>
            <a:off x="127060" y="3295293"/>
            <a:ext cx="4392662" cy="1356185"/>
          </a:xfrm>
          <a:prstGeom prst="rect">
            <a:avLst/>
          </a:prstGeom>
        </p:spPr>
      </p:pic>
      <p:pic>
        <p:nvPicPr>
          <p:cNvPr id="49" name="Picture 48">
            <a:extLst>
              <a:ext uri="{FF2B5EF4-FFF2-40B4-BE49-F238E27FC236}">
                <a16:creationId xmlns:a16="http://schemas.microsoft.com/office/drawing/2014/main" id="{AAD04790-CA85-9DBB-8DEF-CE1DF872B75E}"/>
              </a:ext>
            </a:extLst>
          </p:cNvPr>
          <p:cNvPicPr>
            <a:picLocks noChangeAspect="1"/>
          </p:cNvPicPr>
          <p:nvPr/>
        </p:nvPicPr>
        <p:blipFill>
          <a:blip r:embed="rId6"/>
          <a:stretch>
            <a:fillRect/>
          </a:stretch>
        </p:blipFill>
        <p:spPr>
          <a:xfrm>
            <a:off x="142328" y="5027270"/>
            <a:ext cx="4387207" cy="1553678"/>
          </a:xfrm>
          <a:prstGeom prst="rect">
            <a:avLst/>
          </a:prstGeom>
        </p:spPr>
      </p:pic>
      <p:sp>
        <p:nvSpPr>
          <p:cNvPr id="50" name="TextBox 49">
            <a:extLst>
              <a:ext uri="{FF2B5EF4-FFF2-40B4-BE49-F238E27FC236}">
                <a16:creationId xmlns:a16="http://schemas.microsoft.com/office/drawing/2014/main" id="{36889E1E-EB87-4C99-22E5-BB75B72A497F}"/>
              </a:ext>
            </a:extLst>
          </p:cNvPr>
          <p:cNvSpPr txBox="1"/>
          <p:nvPr/>
        </p:nvSpPr>
        <p:spPr>
          <a:xfrm>
            <a:off x="11089" y="2853622"/>
            <a:ext cx="2314845" cy="400110"/>
          </a:xfrm>
          <a:prstGeom prst="rect">
            <a:avLst/>
          </a:prstGeom>
          <a:noFill/>
        </p:spPr>
        <p:txBody>
          <a:bodyPr wrap="square" rtlCol="0">
            <a:spAutoFit/>
          </a:bodyPr>
          <a:lstStyle/>
          <a:p>
            <a:r>
              <a:rPr lang="en-US" sz="1000" b="1" dirty="0">
                <a:solidFill>
                  <a:srgbClr val="FB6D6D"/>
                </a:solidFill>
                <a:latin typeface="Arial Black" panose="020B0A04020102020204" pitchFamily="34" charset="0"/>
              </a:rPr>
              <a:t>VELOCITY THRESHOLD</a:t>
            </a:r>
          </a:p>
          <a:p>
            <a:r>
              <a:rPr lang="en-US" sz="1000" b="1" dirty="0">
                <a:solidFill>
                  <a:srgbClr val="FB6D6D"/>
                </a:solidFill>
                <a:latin typeface="Arial Black" panose="020B0A04020102020204" pitchFamily="34" charset="0"/>
              </a:rPr>
              <a:t>(overall machine condition)</a:t>
            </a:r>
          </a:p>
        </p:txBody>
      </p:sp>
      <p:sp>
        <p:nvSpPr>
          <p:cNvPr id="53" name="TextBox 52">
            <a:extLst>
              <a:ext uri="{FF2B5EF4-FFF2-40B4-BE49-F238E27FC236}">
                <a16:creationId xmlns:a16="http://schemas.microsoft.com/office/drawing/2014/main" id="{BFDE75A0-A5E7-4A4F-0202-2F2F0D1DA388}"/>
              </a:ext>
            </a:extLst>
          </p:cNvPr>
          <p:cNvSpPr txBox="1"/>
          <p:nvPr/>
        </p:nvSpPr>
        <p:spPr>
          <a:xfrm>
            <a:off x="52745" y="4651479"/>
            <a:ext cx="2635206" cy="400110"/>
          </a:xfrm>
          <a:prstGeom prst="rect">
            <a:avLst/>
          </a:prstGeom>
          <a:noFill/>
        </p:spPr>
        <p:txBody>
          <a:bodyPr wrap="square" rtlCol="0">
            <a:spAutoFit/>
          </a:bodyPr>
          <a:lstStyle/>
          <a:p>
            <a:r>
              <a:rPr lang="en-US" sz="1000" b="1" dirty="0">
                <a:solidFill>
                  <a:srgbClr val="FB6D6D"/>
                </a:solidFill>
                <a:latin typeface="Arial Black" panose="020B0A04020102020204" pitchFamily="34" charset="0"/>
              </a:rPr>
              <a:t>ACCELERATION THRESHOLD</a:t>
            </a:r>
          </a:p>
          <a:p>
            <a:r>
              <a:rPr lang="en-US" sz="1000" b="1" dirty="0">
                <a:solidFill>
                  <a:srgbClr val="FB6D6D"/>
                </a:solidFill>
                <a:latin typeface="Arial Black" panose="020B0A04020102020204" pitchFamily="34" charset="0"/>
              </a:rPr>
              <a:t>(bearing condition)</a:t>
            </a:r>
          </a:p>
        </p:txBody>
      </p:sp>
      <p:sp>
        <p:nvSpPr>
          <p:cNvPr id="55" name="TextBox 54">
            <a:extLst>
              <a:ext uri="{FF2B5EF4-FFF2-40B4-BE49-F238E27FC236}">
                <a16:creationId xmlns:a16="http://schemas.microsoft.com/office/drawing/2014/main" id="{0FF83804-346E-59F0-1645-B78F95EC5B8F}"/>
              </a:ext>
            </a:extLst>
          </p:cNvPr>
          <p:cNvSpPr txBox="1"/>
          <p:nvPr/>
        </p:nvSpPr>
        <p:spPr>
          <a:xfrm>
            <a:off x="9882" y="2582181"/>
            <a:ext cx="5128767" cy="246221"/>
          </a:xfrm>
          <a:prstGeom prst="rect">
            <a:avLst/>
          </a:prstGeom>
          <a:noFill/>
        </p:spPr>
        <p:txBody>
          <a:bodyPr wrap="square" rtlCol="0">
            <a:spAutoFit/>
          </a:bodyPr>
          <a:lstStyle>
            <a:defPPr>
              <a:defRPr lang="en-US"/>
            </a:defPPr>
            <a:lvl1pPr algn="ctr">
              <a:defRPr sz="1600" b="1">
                <a:solidFill>
                  <a:srgbClr val="FB6D6D"/>
                </a:solidFill>
                <a:latin typeface="Arial Black" panose="020B0A04020102020204" pitchFamily="34" charset="0"/>
              </a:defRPr>
            </a:lvl1pPr>
          </a:lstStyle>
          <a:p>
            <a:pPr algn="l"/>
            <a:r>
              <a:rPr lang="en-US" sz="1000" u="sng" dirty="0"/>
              <a:t>ADASH ISO 10816 STANDARDS </a:t>
            </a:r>
            <a:r>
              <a:rPr lang="en-US" sz="1000" dirty="0"/>
              <a:t>(TELLS US THE SEVERITY OF FAULTS) </a:t>
            </a:r>
          </a:p>
        </p:txBody>
      </p:sp>
      <p:sp>
        <p:nvSpPr>
          <p:cNvPr id="56" name="Right Arrow 60">
            <a:extLst>
              <a:ext uri="{FF2B5EF4-FFF2-40B4-BE49-F238E27FC236}">
                <a16:creationId xmlns:a16="http://schemas.microsoft.com/office/drawing/2014/main" id="{563A156F-13D3-2121-8009-E2FEDA1E5627}"/>
              </a:ext>
            </a:extLst>
          </p:cNvPr>
          <p:cNvSpPr/>
          <p:nvPr/>
        </p:nvSpPr>
        <p:spPr>
          <a:xfrm>
            <a:off x="4651342" y="6221788"/>
            <a:ext cx="630504" cy="33807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1B317407-70D3-D6A0-E1C6-72E7C442AE45}"/>
              </a:ext>
            </a:extLst>
          </p:cNvPr>
          <p:cNvPicPr>
            <a:picLocks noChangeAspect="1"/>
          </p:cNvPicPr>
          <p:nvPr/>
        </p:nvPicPr>
        <p:blipFill>
          <a:blip r:embed="rId7"/>
          <a:stretch>
            <a:fillRect/>
          </a:stretch>
        </p:blipFill>
        <p:spPr>
          <a:xfrm>
            <a:off x="5403654" y="6173000"/>
            <a:ext cx="1764154" cy="572840"/>
          </a:xfrm>
          <a:prstGeom prst="rect">
            <a:avLst/>
          </a:prstGeom>
        </p:spPr>
      </p:pic>
      <p:sp>
        <p:nvSpPr>
          <p:cNvPr id="58" name="TextBox 57">
            <a:extLst>
              <a:ext uri="{FF2B5EF4-FFF2-40B4-BE49-F238E27FC236}">
                <a16:creationId xmlns:a16="http://schemas.microsoft.com/office/drawing/2014/main" id="{4935B7BF-94F6-6E75-8389-08B696EE63A4}"/>
              </a:ext>
            </a:extLst>
          </p:cNvPr>
          <p:cNvSpPr txBox="1"/>
          <p:nvPr/>
        </p:nvSpPr>
        <p:spPr>
          <a:xfrm>
            <a:off x="7176871" y="6290143"/>
            <a:ext cx="5038654" cy="338554"/>
          </a:xfrm>
          <a:prstGeom prst="rect">
            <a:avLst/>
          </a:prstGeom>
          <a:noFill/>
        </p:spPr>
        <p:txBody>
          <a:bodyPr wrap="square" rtlCol="0">
            <a:spAutoFit/>
          </a:bodyPr>
          <a:lstStyle/>
          <a:p>
            <a:r>
              <a:rPr lang="en-US" sz="1600" dirty="0">
                <a:solidFill>
                  <a:srgbClr val="FF0000"/>
                </a:solidFill>
                <a:latin typeface="Arial Black" panose="020B0A04020102020204" pitchFamily="34" charset="0"/>
              </a:rPr>
              <a:t>UNACCEPTABLE</a:t>
            </a:r>
            <a:r>
              <a:rPr lang="en-US" sz="1600" dirty="0">
                <a:latin typeface="Arial Black" panose="020B0A04020102020204" pitchFamily="34" charset="0"/>
              </a:rPr>
              <a:t>, </a:t>
            </a:r>
            <a:r>
              <a:rPr lang="en-US" sz="1600" dirty="0">
                <a:solidFill>
                  <a:schemeClr val="accent4"/>
                </a:solidFill>
                <a:latin typeface="Arial Black" panose="020B0A04020102020204" pitchFamily="34" charset="0"/>
              </a:rPr>
              <a:t>UNSATISFACTORY</a:t>
            </a:r>
            <a:r>
              <a:rPr lang="en-US" sz="1600" dirty="0">
                <a:latin typeface="Arial Black" panose="020B0A04020102020204" pitchFamily="34" charset="0"/>
              </a:rPr>
              <a:t>, </a:t>
            </a:r>
            <a:r>
              <a:rPr lang="en-US" sz="1600" dirty="0">
                <a:solidFill>
                  <a:srgbClr val="00B050"/>
                </a:solidFill>
                <a:latin typeface="Arial Black" panose="020B0A04020102020204" pitchFamily="34" charset="0"/>
              </a:rPr>
              <a:t>GOOD</a:t>
            </a:r>
          </a:p>
        </p:txBody>
      </p:sp>
      <p:sp>
        <p:nvSpPr>
          <p:cNvPr id="59" name="TextBox 58">
            <a:extLst>
              <a:ext uri="{FF2B5EF4-FFF2-40B4-BE49-F238E27FC236}">
                <a16:creationId xmlns:a16="http://schemas.microsoft.com/office/drawing/2014/main" id="{43B57AB2-DB3D-3B4A-574B-3E23853609E4}"/>
              </a:ext>
            </a:extLst>
          </p:cNvPr>
          <p:cNvSpPr txBox="1"/>
          <p:nvPr/>
        </p:nvSpPr>
        <p:spPr>
          <a:xfrm>
            <a:off x="5233170" y="5862195"/>
            <a:ext cx="3130922" cy="307777"/>
          </a:xfrm>
          <a:prstGeom prst="rect">
            <a:avLst/>
          </a:prstGeom>
          <a:noFill/>
        </p:spPr>
        <p:txBody>
          <a:bodyPr wrap="none" rtlCol="0">
            <a:spAutoFit/>
          </a:bodyPr>
          <a:lstStyle/>
          <a:p>
            <a:r>
              <a:rPr lang="en-US" sz="1400" b="1" u="sng" dirty="0">
                <a:solidFill>
                  <a:srgbClr val="0070C0"/>
                </a:solidFill>
                <a:latin typeface="Arial Black" panose="020B0A04020102020204" pitchFamily="34" charset="0"/>
              </a:rPr>
              <a:t>CONDITION OF THE MACHINE</a:t>
            </a:r>
          </a:p>
        </p:txBody>
      </p:sp>
    </p:spTree>
    <p:extLst>
      <p:ext uri="{BB962C8B-B14F-4D97-AF65-F5344CB8AC3E}">
        <p14:creationId xmlns:p14="http://schemas.microsoft.com/office/powerpoint/2010/main" val="309397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959C-C2C2-B213-E6FD-BB9830A62293}"/>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A7C0C5D7-F529-3D11-3B4B-137DBA992C42}"/>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67564C7A-57B9-1820-3FB7-37A19CE00F9D}"/>
              </a:ext>
            </a:extLst>
          </p:cNvPr>
          <p:cNvSpPr>
            <a:spLocks noGrp="1"/>
          </p:cNvSpPr>
          <p:nvPr>
            <p:ph type="sldNum" sz="quarter" idx="12"/>
          </p:nvPr>
        </p:nvSpPr>
        <p:spPr/>
        <p:txBody>
          <a:bodyPr/>
          <a:lstStyle/>
          <a:p>
            <a:fld id="{7F60788C-D93E-41A8-B8ED-6EAF8F14D35F}" type="slidenum">
              <a:rPr lang="en-IN" smtClean="0"/>
              <a:t>21</a:t>
            </a:fld>
            <a:endParaRPr lang="en-IN"/>
          </a:p>
        </p:txBody>
      </p:sp>
      <p:pic>
        <p:nvPicPr>
          <p:cNvPr id="5" name="Picture 4">
            <a:extLst>
              <a:ext uri="{FF2B5EF4-FFF2-40B4-BE49-F238E27FC236}">
                <a16:creationId xmlns:a16="http://schemas.microsoft.com/office/drawing/2014/main" id="{60F0CAB5-DA56-3F7E-67C9-D9B06ED5B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2483"/>
            <a:ext cx="4897120" cy="3517567"/>
          </a:xfrm>
          <a:prstGeom prst="rect">
            <a:avLst/>
          </a:prstGeom>
        </p:spPr>
      </p:pic>
      <p:pic>
        <p:nvPicPr>
          <p:cNvPr id="6" name="Picture 5">
            <a:extLst>
              <a:ext uri="{FF2B5EF4-FFF2-40B4-BE49-F238E27FC236}">
                <a16:creationId xmlns:a16="http://schemas.microsoft.com/office/drawing/2014/main" id="{F53FC77C-4540-E581-176D-45BF2EBB2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931" y="3530960"/>
            <a:ext cx="960109" cy="896413"/>
          </a:xfrm>
          <a:prstGeom prst="rect">
            <a:avLst/>
          </a:prstGeom>
        </p:spPr>
      </p:pic>
      <p:sp>
        <p:nvSpPr>
          <p:cNvPr id="7" name="TextBox 6">
            <a:extLst>
              <a:ext uri="{FF2B5EF4-FFF2-40B4-BE49-F238E27FC236}">
                <a16:creationId xmlns:a16="http://schemas.microsoft.com/office/drawing/2014/main" id="{95DF1C79-B259-BA29-2D26-6AF9D54C77A0}"/>
              </a:ext>
            </a:extLst>
          </p:cNvPr>
          <p:cNvSpPr txBox="1"/>
          <p:nvPr/>
        </p:nvSpPr>
        <p:spPr>
          <a:xfrm>
            <a:off x="1228215" y="4207439"/>
            <a:ext cx="2533540" cy="461665"/>
          </a:xfrm>
          <a:prstGeom prst="rect">
            <a:avLst/>
          </a:prstGeom>
          <a:noFill/>
        </p:spPr>
        <p:txBody>
          <a:bodyPr wrap="square" rtlCol="0">
            <a:spAutoFit/>
          </a:bodyPr>
          <a:lstStyle/>
          <a:p>
            <a:pPr algn="ctr"/>
            <a:r>
              <a:rPr lang="en-IN" sz="1200" b="1" dirty="0">
                <a:solidFill>
                  <a:srgbClr val="FF3300"/>
                </a:solidFill>
              </a:rPr>
              <a:t>FAULT ALERT!</a:t>
            </a:r>
          </a:p>
          <a:p>
            <a:pPr algn="ctr"/>
            <a:r>
              <a:rPr lang="en-IN" sz="1200" b="1" dirty="0">
                <a:solidFill>
                  <a:srgbClr val="FF3300"/>
                </a:solidFill>
              </a:rPr>
              <a:t>MAINTANACE NEEDED</a:t>
            </a:r>
          </a:p>
        </p:txBody>
      </p:sp>
      <p:pic>
        <p:nvPicPr>
          <p:cNvPr id="8" name="Picture 7">
            <a:extLst>
              <a:ext uri="{FF2B5EF4-FFF2-40B4-BE49-F238E27FC236}">
                <a16:creationId xmlns:a16="http://schemas.microsoft.com/office/drawing/2014/main" id="{4C86B1D1-D016-4D22-F9F2-32580A2B420C}"/>
              </a:ext>
            </a:extLst>
          </p:cNvPr>
          <p:cNvPicPr>
            <a:picLocks noChangeAspect="1"/>
          </p:cNvPicPr>
          <p:nvPr/>
        </p:nvPicPr>
        <p:blipFill>
          <a:blip r:embed="rId4"/>
          <a:stretch>
            <a:fillRect/>
          </a:stretch>
        </p:blipFill>
        <p:spPr>
          <a:xfrm>
            <a:off x="568828" y="909944"/>
            <a:ext cx="4392662" cy="1356185"/>
          </a:xfrm>
          <a:prstGeom prst="rect">
            <a:avLst/>
          </a:prstGeom>
        </p:spPr>
      </p:pic>
      <p:pic>
        <p:nvPicPr>
          <p:cNvPr id="9" name="Picture 8">
            <a:extLst>
              <a:ext uri="{FF2B5EF4-FFF2-40B4-BE49-F238E27FC236}">
                <a16:creationId xmlns:a16="http://schemas.microsoft.com/office/drawing/2014/main" id="{4A6F54F6-CC0B-384F-AD93-A8C69946B9E1}"/>
              </a:ext>
            </a:extLst>
          </p:cNvPr>
          <p:cNvPicPr>
            <a:picLocks noChangeAspect="1"/>
          </p:cNvPicPr>
          <p:nvPr/>
        </p:nvPicPr>
        <p:blipFill>
          <a:blip r:embed="rId5"/>
          <a:stretch>
            <a:fillRect/>
          </a:stretch>
        </p:blipFill>
        <p:spPr>
          <a:xfrm>
            <a:off x="6680399" y="707998"/>
            <a:ext cx="4387207" cy="1553678"/>
          </a:xfrm>
          <a:prstGeom prst="rect">
            <a:avLst/>
          </a:prstGeom>
        </p:spPr>
      </p:pic>
      <p:sp>
        <p:nvSpPr>
          <p:cNvPr id="10" name="TextBox 9">
            <a:extLst>
              <a:ext uri="{FF2B5EF4-FFF2-40B4-BE49-F238E27FC236}">
                <a16:creationId xmlns:a16="http://schemas.microsoft.com/office/drawing/2014/main" id="{F1E54C4A-2A81-E450-38FE-4B01E99703F1}"/>
              </a:ext>
            </a:extLst>
          </p:cNvPr>
          <p:cNvSpPr txBox="1"/>
          <p:nvPr/>
        </p:nvSpPr>
        <p:spPr>
          <a:xfrm>
            <a:off x="556475" y="493954"/>
            <a:ext cx="2314845" cy="400110"/>
          </a:xfrm>
          <a:prstGeom prst="rect">
            <a:avLst/>
          </a:prstGeom>
          <a:noFill/>
        </p:spPr>
        <p:txBody>
          <a:bodyPr wrap="square" rtlCol="0">
            <a:spAutoFit/>
          </a:bodyPr>
          <a:lstStyle/>
          <a:p>
            <a:r>
              <a:rPr lang="en-US" sz="1000" b="1" dirty="0">
                <a:solidFill>
                  <a:srgbClr val="FB6D6D"/>
                </a:solidFill>
                <a:latin typeface="Arial Black" panose="020B0A04020102020204" pitchFamily="34" charset="0"/>
              </a:rPr>
              <a:t>VELOCITY THRESHOLD</a:t>
            </a:r>
          </a:p>
          <a:p>
            <a:r>
              <a:rPr lang="en-US" sz="1000" b="1" dirty="0">
                <a:solidFill>
                  <a:srgbClr val="FB6D6D"/>
                </a:solidFill>
                <a:latin typeface="Arial Black" panose="020B0A04020102020204" pitchFamily="34" charset="0"/>
              </a:rPr>
              <a:t>(overall machine condition)</a:t>
            </a:r>
          </a:p>
        </p:txBody>
      </p:sp>
      <p:sp>
        <p:nvSpPr>
          <p:cNvPr id="11" name="TextBox 10">
            <a:extLst>
              <a:ext uri="{FF2B5EF4-FFF2-40B4-BE49-F238E27FC236}">
                <a16:creationId xmlns:a16="http://schemas.microsoft.com/office/drawing/2014/main" id="{9D6296CF-684F-5835-EB8C-E52D8471A7A6}"/>
              </a:ext>
            </a:extLst>
          </p:cNvPr>
          <p:cNvSpPr txBox="1"/>
          <p:nvPr/>
        </p:nvSpPr>
        <p:spPr>
          <a:xfrm>
            <a:off x="6680399" y="293899"/>
            <a:ext cx="2635206" cy="400110"/>
          </a:xfrm>
          <a:prstGeom prst="rect">
            <a:avLst/>
          </a:prstGeom>
          <a:noFill/>
        </p:spPr>
        <p:txBody>
          <a:bodyPr wrap="square" rtlCol="0">
            <a:spAutoFit/>
          </a:bodyPr>
          <a:lstStyle/>
          <a:p>
            <a:r>
              <a:rPr lang="en-US" sz="1000" b="1" dirty="0">
                <a:solidFill>
                  <a:srgbClr val="FB6D6D"/>
                </a:solidFill>
                <a:latin typeface="Arial Black" panose="020B0A04020102020204" pitchFamily="34" charset="0"/>
              </a:rPr>
              <a:t>ACCELERATION THRESHOLD</a:t>
            </a:r>
          </a:p>
          <a:p>
            <a:r>
              <a:rPr lang="en-US" sz="1000" b="1" dirty="0">
                <a:solidFill>
                  <a:srgbClr val="FB6D6D"/>
                </a:solidFill>
                <a:latin typeface="Arial Black" panose="020B0A04020102020204" pitchFamily="34" charset="0"/>
              </a:rPr>
              <a:t>(bearing condition)</a:t>
            </a:r>
          </a:p>
        </p:txBody>
      </p:sp>
      <p:sp>
        <p:nvSpPr>
          <p:cNvPr id="12" name="TextBox 11">
            <a:extLst>
              <a:ext uri="{FF2B5EF4-FFF2-40B4-BE49-F238E27FC236}">
                <a16:creationId xmlns:a16="http://schemas.microsoft.com/office/drawing/2014/main" id="{161C5977-F2FD-E07F-AD91-C2DBD8B03A87}"/>
              </a:ext>
            </a:extLst>
          </p:cNvPr>
          <p:cNvSpPr txBox="1"/>
          <p:nvPr/>
        </p:nvSpPr>
        <p:spPr>
          <a:xfrm>
            <a:off x="556475" y="202978"/>
            <a:ext cx="5128767" cy="246221"/>
          </a:xfrm>
          <a:prstGeom prst="rect">
            <a:avLst/>
          </a:prstGeom>
          <a:noFill/>
        </p:spPr>
        <p:txBody>
          <a:bodyPr wrap="square" rtlCol="0">
            <a:spAutoFit/>
          </a:bodyPr>
          <a:lstStyle>
            <a:defPPr>
              <a:defRPr lang="en-US"/>
            </a:defPPr>
            <a:lvl1pPr algn="ctr">
              <a:defRPr sz="1600" b="1">
                <a:solidFill>
                  <a:srgbClr val="FB6D6D"/>
                </a:solidFill>
                <a:latin typeface="Arial Black" panose="020B0A04020102020204" pitchFamily="34" charset="0"/>
              </a:defRPr>
            </a:lvl1pPr>
          </a:lstStyle>
          <a:p>
            <a:pPr algn="l"/>
            <a:r>
              <a:rPr lang="en-US" sz="1000" u="sng" dirty="0"/>
              <a:t>ADASH ISO 10816 STANDARDS </a:t>
            </a:r>
            <a:r>
              <a:rPr lang="en-US" sz="1000" dirty="0"/>
              <a:t>(TELLS US THE SEVERITY OF FAULTS) </a:t>
            </a:r>
          </a:p>
        </p:txBody>
      </p:sp>
      <p:pic>
        <p:nvPicPr>
          <p:cNvPr id="14" name="Picture 13">
            <a:extLst>
              <a:ext uri="{FF2B5EF4-FFF2-40B4-BE49-F238E27FC236}">
                <a16:creationId xmlns:a16="http://schemas.microsoft.com/office/drawing/2014/main" id="{E2109BD0-D5C2-7959-72DC-5D048677ADDE}"/>
              </a:ext>
            </a:extLst>
          </p:cNvPr>
          <p:cNvPicPr>
            <a:picLocks noChangeAspect="1"/>
          </p:cNvPicPr>
          <p:nvPr/>
        </p:nvPicPr>
        <p:blipFill>
          <a:blip r:embed="rId6"/>
          <a:stretch>
            <a:fillRect/>
          </a:stretch>
        </p:blipFill>
        <p:spPr>
          <a:xfrm>
            <a:off x="7271323" y="4410288"/>
            <a:ext cx="1764154" cy="572840"/>
          </a:xfrm>
          <a:prstGeom prst="rect">
            <a:avLst/>
          </a:prstGeom>
        </p:spPr>
      </p:pic>
      <p:sp>
        <p:nvSpPr>
          <p:cNvPr id="15" name="TextBox 14">
            <a:extLst>
              <a:ext uri="{FF2B5EF4-FFF2-40B4-BE49-F238E27FC236}">
                <a16:creationId xmlns:a16="http://schemas.microsoft.com/office/drawing/2014/main" id="{A77226A9-313A-65DC-02A3-CD7771880BFB}"/>
              </a:ext>
            </a:extLst>
          </p:cNvPr>
          <p:cNvSpPr txBox="1"/>
          <p:nvPr/>
        </p:nvSpPr>
        <p:spPr>
          <a:xfrm>
            <a:off x="5400809" y="5025535"/>
            <a:ext cx="5038654" cy="338554"/>
          </a:xfrm>
          <a:prstGeom prst="rect">
            <a:avLst/>
          </a:prstGeom>
          <a:noFill/>
        </p:spPr>
        <p:txBody>
          <a:bodyPr wrap="square" rtlCol="0">
            <a:spAutoFit/>
          </a:bodyPr>
          <a:lstStyle/>
          <a:p>
            <a:r>
              <a:rPr lang="en-US" sz="1600" dirty="0">
                <a:solidFill>
                  <a:srgbClr val="FF0000"/>
                </a:solidFill>
                <a:latin typeface="Arial Black" panose="020B0A04020102020204" pitchFamily="34" charset="0"/>
              </a:rPr>
              <a:t>UNACCEPTABLE</a:t>
            </a:r>
            <a:r>
              <a:rPr lang="en-US" sz="1600" dirty="0">
                <a:latin typeface="Arial Black" panose="020B0A04020102020204" pitchFamily="34" charset="0"/>
              </a:rPr>
              <a:t>, </a:t>
            </a:r>
            <a:r>
              <a:rPr lang="en-US" sz="1600" dirty="0">
                <a:solidFill>
                  <a:schemeClr val="accent4"/>
                </a:solidFill>
                <a:latin typeface="Arial Black" panose="020B0A04020102020204" pitchFamily="34" charset="0"/>
              </a:rPr>
              <a:t>UNSATISFACTORY</a:t>
            </a:r>
            <a:r>
              <a:rPr lang="en-US" sz="1600" dirty="0">
                <a:latin typeface="Arial Black" panose="020B0A04020102020204" pitchFamily="34" charset="0"/>
              </a:rPr>
              <a:t>, </a:t>
            </a:r>
            <a:r>
              <a:rPr lang="en-US" sz="1600" dirty="0">
                <a:solidFill>
                  <a:srgbClr val="00B050"/>
                </a:solidFill>
                <a:latin typeface="Arial Black" panose="020B0A04020102020204" pitchFamily="34" charset="0"/>
              </a:rPr>
              <a:t>GOOD</a:t>
            </a:r>
          </a:p>
        </p:txBody>
      </p:sp>
      <p:sp>
        <p:nvSpPr>
          <p:cNvPr id="16" name="TextBox 15">
            <a:extLst>
              <a:ext uri="{FF2B5EF4-FFF2-40B4-BE49-F238E27FC236}">
                <a16:creationId xmlns:a16="http://schemas.microsoft.com/office/drawing/2014/main" id="{DB6D4980-1870-BB92-A878-6FFA713FCFC3}"/>
              </a:ext>
            </a:extLst>
          </p:cNvPr>
          <p:cNvSpPr txBox="1"/>
          <p:nvPr/>
        </p:nvSpPr>
        <p:spPr>
          <a:xfrm>
            <a:off x="6851278" y="3994884"/>
            <a:ext cx="3130922" cy="307777"/>
          </a:xfrm>
          <a:prstGeom prst="rect">
            <a:avLst/>
          </a:prstGeom>
          <a:noFill/>
        </p:spPr>
        <p:txBody>
          <a:bodyPr wrap="none" rtlCol="0">
            <a:spAutoFit/>
          </a:bodyPr>
          <a:lstStyle/>
          <a:p>
            <a:r>
              <a:rPr lang="en-US" sz="1400" b="1" u="sng" dirty="0">
                <a:solidFill>
                  <a:srgbClr val="0070C0"/>
                </a:solidFill>
                <a:latin typeface="Arial Black" panose="020B0A04020102020204" pitchFamily="34" charset="0"/>
              </a:rPr>
              <a:t>CONDITION OF THE MACHINE</a:t>
            </a:r>
          </a:p>
        </p:txBody>
      </p:sp>
      <p:sp>
        <p:nvSpPr>
          <p:cNvPr id="17" name="Arrow: Curved Down 16">
            <a:extLst>
              <a:ext uri="{FF2B5EF4-FFF2-40B4-BE49-F238E27FC236}">
                <a16:creationId xmlns:a16="http://schemas.microsoft.com/office/drawing/2014/main" id="{60654035-9528-152E-232B-B822D5B3C601}"/>
              </a:ext>
            </a:extLst>
          </p:cNvPr>
          <p:cNvSpPr/>
          <p:nvPr/>
        </p:nvSpPr>
        <p:spPr>
          <a:xfrm rot="12289651" flipV="1">
            <a:off x="3265901" y="3244735"/>
            <a:ext cx="4061032" cy="758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lus Sign 17">
            <a:extLst>
              <a:ext uri="{FF2B5EF4-FFF2-40B4-BE49-F238E27FC236}">
                <a16:creationId xmlns:a16="http://schemas.microsoft.com/office/drawing/2014/main" id="{5BCB2EBE-F5A2-B913-9320-FA67A964B757}"/>
              </a:ext>
            </a:extLst>
          </p:cNvPr>
          <p:cNvSpPr/>
          <p:nvPr/>
        </p:nvSpPr>
        <p:spPr>
          <a:xfrm>
            <a:off x="5400809" y="1184057"/>
            <a:ext cx="826736" cy="80795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3B6BCFF8-ADB7-8D54-ECEE-4421C41AF4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0852" y="198542"/>
            <a:ext cx="914400" cy="914400"/>
          </a:xfrm>
          <a:prstGeom prst="rect">
            <a:avLst/>
          </a:prstGeom>
        </p:spPr>
      </p:pic>
    </p:spTree>
    <p:extLst>
      <p:ext uri="{BB962C8B-B14F-4D97-AF65-F5344CB8AC3E}">
        <p14:creationId xmlns:p14="http://schemas.microsoft.com/office/powerpoint/2010/main" val="1692828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F406F-F6C2-A9C2-E4BE-24C8544E2DA9}"/>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C6F37DD4-64EF-16AB-3F67-8B2AF0B41A79}"/>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774EAC81-24D7-4932-07FE-E9C2F88D9251}"/>
              </a:ext>
            </a:extLst>
          </p:cNvPr>
          <p:cNvSpPr>
            <a:spLocks noGrp="1"/>
          </p:cNvSpPr>
          <p:nvPr>
            <p:ph type="sldNum" sz="quarter" idx="12"/>
          </p:nvPr>
        </p:nvSpPr>
        <p:spPr/>
        <p:txBody>
          <a:bodyPr/>
          <a:lstStyle/>
          <a:p>
            <a:fld id="{7F60788C-D93E-41A8-B8ED-6EAF8F14D35F}" type="slidenum">
              <a:rPr lang="en-IN" smtClean="0"/>
              <a:t>22</a:t>
            </a:fld>
            <a:endParaRPr lang="en-IN"/>
          </a:p>
        </p:txBody>
      </p:sp>
      <p:sp>
        <p:nvSpPr>
          <p:cNvPr id="5" name="Rectangle: Rounded Corners 13">
            <a:extLst>
              <a:ext uri="{FF2B5EF4-FFF2-40B4-BE49-F238E27FC236}">
                <a16:creationId xmlns:a16="http://schemas.microsoft.com/office/drawing/2014/main" id="{CD534804-D5E6-468F-740E-FACCBFB584AB}"/>
              </a:ext>
            </a:extLst>
          </p:cNvPr>
          <p:cNvSpPr>
            <a:spLocks noChangeArrowheads="1"/>
          </p:cNvSpPr>
          <p:nvPr/>
        </p:nvSpPr>
        <p:spPr bwMode="auto">
          <a:xfrm>
            <a:off x="740510" y="1611874"/>
            <a:ext cx="2525997" cy="1535429"/>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Motor integrated with vibration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18">
            <a:extLst>
              <a:ext uri="{FF2B5EF4-FFF2-40B4-BE49-F238E27FC236}">
                <a16:creationId xmlns:a16="http://schemas.microsoft.com/office/drawing/2014/main" id="{6BFC6F99-E0E8-2848-E489-2BB127372681}"/>
              </a:ext>
            </a:extLst>
          </p:cNvPr>
          <p:cNvSpPr>
            <a:spLocks noChangeArrowheads="1"/>
          </p:cNvSpPr>
          <p:nvPr/>
        </p:nvSpPr>
        <p:spPr bwMode="auto">
          <a:xfrm>
            <a:off x="9186359" y="1542711"/>
            <a:ext cx="2525997" cy="1535430"/>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Lag the data in IoT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24">
            <a:extLst>
              <a:ext uri="{FF2B5EF4-FFF2-40B4-BE49-F238E27FC236}">
                <a16:creationId xmlns:a16="http://schemas.microsoft.com/office/drawing/2014/main" id="{1609AD57-37B0-86BB-E0E0-01E8EE957D1A}"/>
              </a:ext>
            </a:extLst>
          </p:cNvPr>
          <p:cNvSpPr>
            <a:spLocks noChangeArrowheads="1"/>
          </p:cNvSpPr>
          <p:nvPr/>
        </p:nvSpPr>
        <p:spPr bwMode="auto">
          <a:xfrm>
            <a:off x="4924826" y="1542711"/>
            <a:ext cx="2525997" cy="1535430"/>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Wi-Fi module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microcontroller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35">
            <a:extLst>
              <a:ext uri="{FF2B5EF4-FFF2-40B4-BE49-F238E27FC236}">
                <a16:creationId xmlns:a16="http://schemas.microsoft.com/office/drawing/2014/main" id="{47C7BBA7-03A9-2C9B-F648-1F1E29D3CCAE}"/>
              </a:ext>
            </a:extLst>
          </p:cNvPr>
          <p:cNvSpPr>
            <a:spLocks noChangeArrowheads="1"/>
          </p:cNvSpPr>
          <p:nvPr/>
        </p:nvSpPr>
        <p:spPr bwMode="auto">
          <a:xfrm>
            <a:off x="740510" y="4037319"/>
            <a:ext cx="2525997" cy="1535427"/>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Notified to users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51">
            <a:extLst>
              <a:ext uri="{FF2B5EF4-FFF2-40B4-BE49-F238E27FC236}">
                <a16:creationId xmlns:a16="http://schemas.microsoft.com/office/drawing/2014/main" id="{E4454F2C-0554-DB77-4575-E5E0BDCEEBDD}"/>
              </a:ext>
            </a:extLst>
          </p:cNvPr>
          <p:cNvSpPr>
            <a:spLocks noChangeArrowheads="1"/>
          </p:cNvSpPr>
          <p:nvPr/>
        </p:nvSpPr>
        <p:spPr bwMode="auto">
          <a:xfrm>
            <a:off x="4924825" y="4059114"/>
            <a:ext cx="2525997" cy="1524944"/>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If sensor data reaches threshold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Rounded Corners 52">
            <a:extLst>
              <a:ext uri="{FF2B5EF4-FFF2-40B4-BE49-F238E27FC236}">
                <a16:creationId xmlns:a16="http://schemas.microsoft.com/office/drawing/2014/main" id="{65148BA0-ABA5-B502-87EA-D735788C8583}"/>
              </a:ext>
            </a:extLst>
          </p:cNvPr>
          <p:cNvSpPr>
            <a:spLocks noChangeArrowheads="1"/>
          </p:cNvSpPr>
          <p:nvPr/>
        </p:nvSpPr>
        <p:spPr bwMode="auto">
          <a:xfrm>
            <a:off x="9186358" y="3949532"/>
            <a:ext cx="2525997" cy="1535426"/>
          </a:xfrm>
          <a:prstGeom prst="roundRect">
            <a:avLst>
              <a:gd name="adj" fmla="val 16667"/>
            </a:avLst>
          </a:prstGeom>
          <a:solidFill>
            <a:srgbClr val="DBDBDB"/>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FFT analysis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 Box 65">
            <a:extLst>
              <a:ext uri="{FF2B5EF4-FFF2-40B4-BE49-F238E27FC236}">
                <a16:creationId xmlns:a16="http://schemas.microsoft.com/office/drawing/2014/main" id="{0A294723-8764-1FE0-6667-276DDABA3A79}"/>
              </a:ext>
            </a:extLst>
          </p:cNvPr>
          <p:cNvSpPr txBox="1">
            <a:spLocks noChangeArrowheads="1"/>
          </p:cNvSpPr>
          <p:nvPr/>
        </p:nvSpPr>
        <p:spPr bwMode="auto">
          <a:xfrm>
            <a:off x="7899491" y="2074006"/>
            <a:ext cx="838200" cy="368300"/>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TCP/IP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 Box 86">
            <a:extLst>
              <a:ext uri="{FF2B5EF4-FFF2-40B4-BE49-F238E27FC236}">
                <a16:creationId xmlns:a16="http://schemas.microsoft.com/office/drawing/2014/main" id="{DFDB0A69-6A6A-85E2-5BBD-BCE4C1E8CEFF}"/>
              </a:ext>
            </a:extLst>
          </p:cNvPr>
          <p:cNvSpPr txBox="1">
            <a:spLocks noChangeArrowheads="1"/>
          </p:cNvSpPr>
          <p:nvPr/>
        </p:nvSpPr>
        <p:spPr bwMode="auto">
          <a:xfrm>
            <a:off x="3782934" y="4488241"/>
            <a:ext cx="838200" cy="36512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HTTP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23">
            <a:extLst>
              <a:ext uri="{FF2B5EF4-FFF2-40B4-BE49-F238E27FC236}">
                <a16:creationId xmlns:a16="http://schemas.microsoft.com/office/drawing/2014/main" id="{39155BFE-B3CD-A7E8-5046-C933E46DA8D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9" name="Straight Arrow Connector 28">
            <a:extLst>
              <a:ext uri="{FF2B5EF4-FFF2-40B4-BE49-F238E27FC236}">
                <a16:creationId xmlns:a16="http://schemas.microsoft.com/office/drawing/2014/main" id="{CFDB8B39-A3E4-ACBA-596B-075FF74168F4}"/>
              </a:ext>
            </a:extLst>
          </p:cNvPr>
          <p:cNvCxnSpPr/>
          <p:nvPr/>
        </p:nvCxnSpPr>
        <p:spPr>
          <a:xfrm>
            <a:off x="3266507" y="2379588"/>
            <a:ext cx="16583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A500341-294E-1AE4-07FD-7E955C6F0A5A}"/>
              </a:ext>
            </a:extLst>
          </p:cNvPr>
          <p:cNvCxnSpPr/>
          <p:nvPr/>
        </p:nvCxnSpPr>
        <p:spPr>
          <a:xfrm>
            <a:off x="7450822" y="2376923"/>
            <a:ext cx="16583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28A8662-4D6F-49ED-E308-DCE451D9E700}"/>
              </a:ext>
            </a:extLst>
          </p:cNvPr>
          <p:cNvCxnSpPr>
            <a:stCxn id="10" idx="1"/>
            <a:endCxn id="8" idx="3"/>
          </p:cNvCxnSpPr>
          <p:nvPr/>
        </p:nvCxnSpPr>
        <p:spPr>
          <a:xfrm flipH="1" flipV="1">
            <a:off x="3266507" y="4805033"/>
            <a:ext cx="1658318" cy="165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5FC6CDF2-6F4A-D928-0F8C-8F6C583A9598}"/>
              </a:ext>
            </a:extLst>
          </p:cNvPr>
          <p:cNvCxnSpPr>
            <a:stCxn id="11" idx="1"/>
          </p:cNvCxnSpPr>
          <p:nvPr/>
        </p:nvCxnSpPr>
        <p:spPr>
          <a:xfrm flipH="1">
            <a:off x="7450822" y="4717245"/>
            <a:ext cx="17355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97C5B077-AC80-694C-3299-DD51721417A8}"/>
              </a:ext>
            </a:extLst>
          </p:cNvPr>
          <p:cNvCxnSpPr>
            <a:cxnSpLocks/>
          </p:cNvCxnSpPr>
          <p:nvPr/>
        </p:nvCxnSpPr>
        <p:spPr>
          <a:xfrm>
            <a:off x="10347157" y="3078141"/>
            <a:ext cx="0" cy="871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EF78FBB2-4CC9-9DCF-DF91-F0938CFC882E}"/>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BLOCK DIAGRAM</a:t>
            </a:r>
          </a:p>
        </p:txBody>
      </p:sp>
      <p:pic>
        <p:nvPicPr>
          <p:cNvPr id="20" name="Picture 19">
            <a:extLst>
              <a:ext uri="{FF2B5EF4-FFF2-40B4-BE49-F238E27FC236}">
                <a16:creationId xmlns:a16="http://schemas.microsoft.com/office/drawing/2014/main" id="{EB18C2F8-186F-3A36-6DA0-B4C876529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2999871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8EADF-EC91-1D99-F213-54FFF0C9BF71}"/>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CC4DC09E-6572-54CA-4CD1-13F6530864C8}"/>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53F0A6F4-DAD9-5A78-490C-4D339ED0527E}"/>
              </a:ext>
            </a:extLst>
          </p:cNvPr>
          <p:cNvSpPr>
            <a:spLocks noGrp="1"/>
          </p:cNvSpPr>
          <p:nvPr>
            <p:ph type="sldNum" sz="quarter" idx="12"/>
          </p:nvPr>
        </p:nvSpPr>
        <p:spPr/>
        <p:txBody>
          <a:bodyPr/>
          <a:lstStyle/>
          <a:p>
            <a:fld id="{7F60788C-D93E-41A8-B8ED-6EAF8F14D35F}" type="slidenum">
              <a:rPr lang="en-IN" smtClean="0"/>
              <a:t>23</a:t>
            </a:fld>
            <a:endParaRPr lang="en-IN"/>
          </a:p>
        </p:txBody>
      </p:sp>
      <p:pic>
        <p:nvPicPr>
          <p:cNvPr id="5" name="Picture 4">
            <a:extLst>
              <a:ext uri="{FF2B5EF4-FFF2-40B4-BE49-F238E27FC236}">
                <a16:creationId xmlns:a16="http://schemas.microsoft.com/office/drawing/2014/main" id="{C01F24A5-D9E3-83A9-ABC9-89DDD4BC4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824" y="1007361"/>
            <a:ext cx="8829091" cy="5034647"/>
          </a:xfrm>
          <a:prstGeom prst="rect">
            <a:avLst/>
          </a:prstGeom>
        </p:spPr>
      </p:pic>
      <p:sp>
        <p:nvSpPr>
          <p:cNvPr id="7" name="Rectangle 6">
            <a:extLst>
              <a:ext uri="{FF2B5EF4-FFF2-40B4-BE49-F238E27FC236}">
                <a16:creationId xmlns:a16="http://schemas.microsoft.com/office/drawing/2014/main" id="{5667EE8B-7E18-0A5B-C7A8-B6E5C791F4C1}"/>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CIRCUIT DIAGRAM</a:t>
            </a:r>
          </a:p>
        </p:txBody>
      </p:sp>
    </p:spTree>
    <p:extLst>
      <p:ext uri="{BB962C8B-B14F-4D97-AF65-F5344CB8AC3E}">
        <p14:creationId xmlns:p14="http://schemas.microsoft.com/office/powerpoint/2010/main" val="366978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C2C47-4B9B-6DF6-67B5-8330BDB0C056}"/>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1D44D2ED-E91D-6E97-696E-E4E72C916053}"/>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46A06566-8DDA-8979-6AED-D71A51195367}"/>
              </a:ext>
            </a:extLst>
          </p:cNvPr>
          <p:cNvSpPr>
            <a:spLocks noGrp="1"/>
          </p:cNvSpPr>
          <p:nvPr>
            <p:ph type="sldNum" sz="quarter" idx="12"/>
          </p:nvPr>
        </p:nvSpPr>
        <p:spPr/>
        <p:txBody>
          <a:bodyPr/>
          <a:lstStyle/>
          <a:p>
            <a:fld id="{7F60788C-D93E-41A8-B8ED-6EAF8F14D35F}" type="slidenum">
              <a:rPr lang="en-IN" smtClean="0"/>
              <a:t>24</a:t>
            </a:fld>
            <a:endParaRPr lang="en-IN"/>
          </a:p>
        </p:txBody>
      </p:sp>
      <p:sp>
        <p:nvSpPr>
          <p:cNvPr id="5" name="Rectangle 4">
            <a:extLst>
              <a:ext uri="{FF2B5EF4-FFF2-40B4-BE49-F238E27FC236}">
                <a16:creationId xmlns:a16="http://schemas.microsoft.com/office/drawing/2014/main" id="{801BCA9F-EC12-751B-AA30-B7DAA1319157}"/>
              </a:ext>
            </a:extLst>
          </p:cNvPr>
          <p:cNvSpPr/>
          <p:nvPr/>
        </p:nvSpPr>
        <p:spPr>
          <a:xfrm>
            <a:off x="365760" y="67377"/>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THINGSPEAK IOT PLATFORM</a:t>
            </a:r>
          </a:p>
        </p:txBody>
      </p:sp>
      <p:pic>
        <p:nvPicPr>
          <p:cNvPr id="6" name="Picture 5">
            <a:extLst>
              <a:ext uri="{FF2B5EF4-FFF2-40B4-BE49-F238E27FC236}">
                <a16:creationId xmlns:a16="http://schemas.microsoft.com/office/drawing/2014/main" id="{094238C1-EFEC-8D4B-82EB-0C982049D3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996" y="1135709"/>
            <a:ext cx="5350042" cy="4625365"/>
          </a:xfrm>
          <a:prstGeom prst="rect">
            <a:avLst/>
          </a:prstGeom>
        </p:spPr>
      </p:pic>
      <p:pic>
        <p:nvPicPr>
          <p:cNvPr id="7" name="Picture 6">
            <a:extLst>
              <a:ext uri="{FF2B5EF4-FFF2-40B4-BE49-F238E27FC236}">
                <a16:creationId xmlns:a16="http://schemas.microsoft.com/office/drawing/2014/main" id="{6D752B0A-7FBA-C3E1-FDA2-18CAB4120E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135709"/>
            <a:ext cx="5488004" cy="4625365"/>
          </a:xfrm>
          <a:prstGeom prst="rect">
            <a:avLst/>
          </a:prstGeom>
        </p:spPr>
      </p:pic>
      <p:pic>
        <p:nvPicPr>
          <p:cNvPr id="8" name="Picture 7">
            <a:extLst>
              <a:ext uri="{FF2B5EF4-FFF2-40B4-BE49-F238E27FC236}">
                <a16:creationId xmlns:a16="http://schemas.microsoft.com/office/drawing/2014/main" id="{FC416E73-5382-37D7-21CE-FA2473D39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3544260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F7381-AB5C-2428-33C5-4A9F6195BF59}"/>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65813DB6-521C-F699-3346-4CAC92C0693B}"/>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081AFEEA-1781-C9E1-6165-78227EF93A0B}"/>
              </a:ext>
            </a:extLst>
          </p:cNvPr>
          <p:cNvSpPr>
            <a:spLocks noGrp="1"/>
          </p:cNvSpPr>
          <p:nvPr>
            <p:ph type="sldNum" sz="quarter" idx="12"/>
          </p:nvPr>
        </p:nvSpPr>
        <p:spPr/>
        <p:txBody>
          <a:bodyPr/>
          <a:lstStyle/>
          <a:p>
            <a:fld id="{7F60788C-D93E-41A8-B8ED-6EAF8F14D35F}" type="slidenum">
              <a:rPr lang="en-IN" smtClean="0"/>
              <a:t>25</a:t>
            </a:fld>
            <a:endParaRPr lang="en-IN"/>
          </a:p>
        </p:txBody>
      </p:sp>
      <p:sp>
        <p:nvSpPr>
          <p:cNvPr id="5" name="Rectangle 4">
            <a:extLst>
              <a:ext uri="{FF2B5EF4-FFF2-40B4-BE49-F238E27FC236}">
                <a16:creationId xmlns:a16="http://schemas.microsoft.com/office/drawing/2014/main" id="{909103EA-AD69-6548-F252-0AB892561B40}"/>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EXPERIMENTAL SETUP</a:t>
            </a:r>
          </a:p>
        </p:txBody>
      </p:sp>
      <p:pic>
        <p:nvPicPr>
          <p:cNvPr id="6" name="Picture 5">
            <a:extLst>
              <a:ext uri="{FF2B5EF4-FFF2-40B4-BE49-F238E27FC236}">
                <a16:creationId xmlns:a16="http://schemas.microsoft.com/office/drawing/2014/main" id="{A235EE2F-34F3-AEF3-F716-BDF083BCCC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323" y="1553912"/>
            <a:ext cx="5004703" cy="4074577"/>
          </a:xfrm>
          <a:prstGeom prst="rect">
            <a:avLst/>
          </a:prstGeom>
        </p:spPr>
      </p:pic>
      <p:pic>
        <p:nvPicPr>
          <p:cNvPr id="7" name="Picture 6">
            <a:extLst>
              <a:ext uri="{FF2B5EF4-FFF2-40B4-BE49-F238E27FC236}">
                <a16:creationId xmlns:a16="http://schemas.microsoft.com/office/drawing/2014/main" id="{54113680-2C41-C290-9F82-5434BFA081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9189" y="1553912"/>
            <a:ext cx="5494873" cy="4074577"/>
          </a:xfrm>
          <a:prstGeom prst="rect">
            <a:avLst/>
          </a:prstGeom>
        </p:spPr>
      </p:pic>
      <p:pic>
        <p:nvPicPr>
          <p:cNvPr id="8" name="Picture 7">
            <a:extLst>
              <a:ext uri="{FF2B5EF4-FFF2-40B4-BE49-F238E27FC236}">
                <a16:creationId xmlns:a16="http://schemas.microsoft.com/office/drawing/2014/main" id="{D6F456A3-50CC-C038-4EBB-E3958DC4D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222295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319E8-1EEB-6B17-4D26-C22BA2F7AFCC}"/>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A683D7F7-69BA-067F-9925-A94585C1107C}"/>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2013147E-F07F-DC86-CD4F-C09440294B1B}"/>
              </a:ext>
            </a:extLst>
          </p:cNvPr>
          <p:cNvSpPr>
            <a:spLocks noGrp="1"/>
          </p:cNvSpPr>
          <p:nvPr>
            <p:ph type="sldNum" sz="quarter" idx="12"/>
          </p:nvPr>
        </p:nvSpPr>
        <p:spPr/>
        <p:txBody>
          <a:bodyPr/>
          <a:lstStyle/>
          <a:p>
            <a:fld id="{7F60788C-D93E-41A8-B8ED-6EAF8F14D35F}" type="slidenum">
              <a:rPr lang="en-IN" smtClean="0"/>
              <a:t>26</a:t>
            </a:fld>
            <a:endParaRPr lang="en-IN"/>
          </a:p>
        </p:txBody>
      </p:sp>
      <p:pic>
        <p:nvPicPr>
          <p:cNvPr id="5" name="Picture 4">
            <a:extLst>
              <a:ext uri="{FF2B5EF4-FFF2-40B4-BE49-F238E27FC236}">
                <a16:creationId xmlns:a16="http://schemas.microsoft.com/office/drawing/2014/main" id="{0B080D64-7461-4572-8E4D-40F4F90C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51" y="1278755"/>
            <a:ext cx="5531719" cy="4207644"/>
          </a:xfrm>
          <a:prstGeom prst="rect">
            <a:avLst/>
          </a:prstGeom>
        </p:spPr>
      </p:pic>
      <p:pic>
        <p:nvPicPr>
          <p:cNvPr id="6" name="Picture 5">
            <a:extLst>
              <a:ext uri="{FF2B5EF4-FFF2-40B4-BE49-F238E27FC236}">
                <a16:creationId xmlns:a16="http://schemas.microsoft.com/office/drawing/2014/main" id="{77311A41-4236-6F12-14F1-E74C3C013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132" y="1278754"/>
            <a:ext cx="5338811" cy="4207645"/>
          </a:xfrm>
          <a:prstGeom prst="rect">
            <a:avLst/>
          </a:prstGeom>
        </p:spPr>
      </p:pic>
      <p:sp>
        <p:nvSpPr>
          <p:cNvPr id="7" name="Rectangle 6">
            <a:extLst>
              <a:ext uri="{FF2B5EF4-FFF2-40B4-BE49-F238E27FC236}">
                <a16:creationId xmlns:a16="http://schemas.microsoft.com/office/drawing/2014/main" id="{0CC60711-91D7-1014-0B42-F24A9B3E92D0}"/>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LOG THE DATA ON THINGSPAEK</a:t>
            </a:r>
          </a:p>
        </p:txBody>
      </p:sp>
      <p:pic>
        <p:nvPicPr>
          <p:cNvPr id="8" name="Picture 7">
            <a:extLst>
              <a:ext uri="{FF2B5EF4-FFF2-40B4-BE49-F238E27FC236}">
                <a16:creationId xmlns:a16="http://schemas.microsoft.com/office/drawing/2014/main" id="{9E23E420-BC47-B72A-AE2C-DB6DB33B1E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81431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C884F-3C55-A1C3-6BE7-B87CDEEF17C9}"/>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221DABFC-CA70-AD22-54ED-51160B3342A4}"/>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EE3392E4-372D-309D-56F0-C120F41E575F}"/>
              </a:ext>
            </a:extLst>
          </p:cNvPr>
          <p:cNvSpPr>
            <a:spLocks noGrp="1"/>
          </p:cNvSpPr>
          <p:nvPr>
            <p:ph type="sldNum" sz="quarter" idx="12"/>
          </p:nvPr>
        </p:nvSpPr>
        <p:spPr/>
        <p:txBody>
          <a:bodyPr/>
          <a:lstStyle/>
          <a:p>
            <a:fld id="{7F60788C-D93E-41A8-B8ED-6EAF8F14D35F}" type="slidenum">
              <a:rPr lang="en-IN" smtClean="0"/>
              <a:t>27</a:t>
            </a:fld>
            <a:endParaRPr lang="en-IN"/>
          </a:p>
        </p:txBody>
      </p:sp>
      <p:pic>
        <p:nvPicPr>
          <p:cNvPr id="5" name="Picture 4">
            <a:extLst>
              <a:ext uri="{FF2B5EF4-FFF2-40B4-BE49-F238E27FC236}">
                <a16:creationId xmlns:a16="http://schemas.microsoft.com/office/drawing/2014/main" id="{B7CB5E1B-BD78-693F-86EB-DC75D4CB2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99" y="693019"/>
            <a:ext cx="3998495" cy="5663331"/>
          </a:xfrm>
          <a:prstGeom prst="rect">
            <a:avLst/>
          </a:prstGeom>
        </p:spPr>
      </p:pic>
      <p:sp>
        <p:nvSpPr>
          <p:cNvPr id="6" name="Rectangle 5">
            <a:extLst>
              <a:ext uri="{FF2B5EF4-FFF2-40B4-BE49-F238E27FC236}">
                <a16:creationId xmlns:a16="http://schemas.microsoft.com/office/drawing/2014/main" id="{79F86CE9-1335-E5B5-350F-6A61121A0B59}"/>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ALERT MESSAGE TO USERS</a:t>
            </a:r>
          </a:p>
        </p:txBody>
      </p:sp>
      <p:pic>
        <p:nvPicPr>
          <p:cNvPr id="7" name="Picture 6">
            <a:extLst>
              <a:ext uri="{FF2B5EF4-FFF2-40B4-BE49-F238E27FC236}">
                <a16:creationId xmlns:a16="http://schemas.microsoft.com/office/drawing/2014/main" id="{D5987B53-0F64-4873-D7DC-D4273CA3F6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277988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011BA-2D56-CACD-D388-EE01DBF07BB5}"/>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E8C484D9-602F-2733-AD13-759B635A4031}"/>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810089E5-007E-8F56-56FE-A6E36627B86A}"/>
              </a:ext>
            </a:extLst>
          </p:cNvPr>
          <p:cNvSpPr>
            <a:spLocks noGrp="1"/>
          </p:cNvSpPr>
          <p:nvPr>
            <p:ph type="sldNum" sz="quarter" idx="12"/>
          </p:nvPr>
        </p:nvSpPr>
        <p:spPr/>
        <p:txBody>
          <a:bodyPr/>
          <a:lstStyle/>
          <a:p>
            <a:fld id="{7F60788C-D93E-41A8-B8ED-6EAF8F14D35F}" type="slidenum">
              <a:rPr lang="en-IN" smtClean="0"/>
              <a:t>28</a:t>
            </a:fld>
            <a:endParaRPr lang="en-IN"/>
          </a:p>
        </p:txBody>
      </p:sp>
      <p:sp>
        <p:nvSpPr>
          <p:cNvPr id="5" name="Rectangle 4">
            <a:extLst>
              <a:ext uri="{FF2B5EF4-FFF2-40B4-BE49-F238E27FC236}">
                <a16:creationId xmlns:a16="http://schemas.microsoft.com/office/drawing/2014/main" id="{DCDF7943-F439-FAAB-BE62-8B63F6C638A8}"/>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FFT</a:t>
            </a:r>
          </a:p>
        </p:txBody>
      </p:sp>
      <p:pic>
        <p:nvPicPr>
          <p:cNvPr id="6" name="Picture 5">
            <a:extLst>
              <a:ext uri="{FF2B5EF4-FFF2-40B4-BE49-F238E27FC236}">
                <a16:creationId xmlns:a16="http://schemas.microsoft.com/office/drawing/2014/main" id="{68DDD91C-61FF-3BD1-F88C-A8BF66B507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 y="808522"/>
            <a:ext cx="11369040" cy="5547828"/>
          </a:xfrm>
          <a:prstGeom prst="rect">
            <a:avLst/>
          </a:prstGeom>
        </p:spPr>
      </p:pic>
      <p:pic>
        <p:nvPicPr>
          <p:cNvPr id="7" name="Picture 6">
            <a:extLst>
              <a:ext uri="{FF2B5EF4-FFF2-40B4-BE49-F238E27FC236}">
                <a16:creationId xmlns:a16="http://schemas.microsoft.com/office/drawing/2014/main" id="{9FBFFDC2-B8CF-5165-D5EF-14A8729DAE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341765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F74F5-518F-F900-8211-83F5D9531097}"/>
              </a:ext>
            </a:extLst>
          </p:cNvPr>
          <p:cNvSpPr>
            <a:spLocks noGrp="1"/>
          </p:cNvSpPr>
          <p:nvPr>
            <p:ph type="dt" sz="half" idx="10"/>
          </p:nvPr>
        </p:nvSpPr>
        <p:spPr/>
        <p:txBody>
          <a:bodyPr/>
          <a:lstStyle/>
          <a:p>
            <a:fld id="{DD500BCE-4DAD-4D8E-AC92-C0322910D137}" type="datetime1">
              <a:rPr lang="en-IN" smtClean="0"/>
              <a:t>24-06-2022</a:t>
            </a:fld>
            <a:endParaRPr lang="en-IN"/>
          </a:p>
        </p:txBody>
      </p:sp>
      <p:sp>
        <p:nvSpPr>
          <p:cNvPr id="3" name="Footer Placeholder 2">
            <a:extLst>
              <a:ext uri="{FF2B5EF4-FFF2-40B4-BE49-F238E27FC236}">
                <a16:creationId xmlns:a16="http://schemas.microsoft.com/office/drawing/2014/main" id="{AD3D5DB2-5721-B6D0-CED5-22DA9A3D606E}"/>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3547D85B-04B6-B6B5-A36E-90439ECF7756}"/>
              </a:ext>
            </a:extLst>
          </p:cNvPr>
          <p:cNvSpPr>
            <a:spLocks noGrp="1"/>
          </p:cNvSpPr>
          <p:nvPr>
            <p:ph type="sldNum" sz="quarter" idx="12"/>
          </p:nvPr>
        </p:nvSpPr>
        <p:spPr/>
        <p:txBody>
          <a:bodyPr/>
          <a:lstStyle/>
          <a:p>
            <a:fld id="{7F60788C-D93E-41A8-B8ED-6EAF8F14D35F}" type="slidenum">
              <a:rPr lang="en-IN" smtClean="0"/>
              <a:t>29</a:t>
            </a:fld>
            <a:endParaRPr lang="en-IN"/>
          </a:p>
        </p:txBody>
      </p:sp>
      <p:sp>
        <p:nvSpPr>
          <p:cNvPr id="5" name="Rectangle 4">
            <a:extLst>
              <a:ext uri="{FF2B5EF4-FFF2-40B4-BE49-F238E27FC236}">
                <a16:creationId xmlns:a16="http://schemas.microsoft.com/office/drawing/2014/main" id="{B385C16B-9799-FE80-6FD5-E6CD759ED673}"/>
              </a:ext>
            </a:extLst>
          </p:cNvPr>
          <p:cNvSpPr/>
          <p:nvPr/>
        </p:nvSpPr>
        <p:spPr>
          <a:xfrm>
            <a:off x="365760" y="96253"/>
            <a:ext cx="11369040" cy="596766"/>
          </a:xfrm>
          <a:prstGeom prst="rect">
            <a:avLst/>
          </a:prstGeom>
          <a:solidFill>
            <a:srgbClr val="66FF66"/>
          </a:solidFill>
        </p:spPr>
        <p:style>
          <a:lnRef idx="1">
            <a:schemeClr val="accent6"/>
          </a:lnRef>
          <a:fillRef idx="2">
            <a:schemeClr val="accent6"/>
          </a:fillRef>
          <a:effectRef idx="1">
            <a:schemeClr val="accent6"/>
          </a:effectRef>
          <a:fontRef idx="minor">
            <a:schemeClr val="dk1"/>
          </a:fontRef>
        </p:style>
        <p:txBody>
          <a:bodyPr rtlCol="0" anchor="ctr"/>
          <a:lstStyle/>
          <a:p>
            <a:pPr algn="ctr" eaLnBrk="0" hangingPunct="0"/>
            <a:r>
              <a:rPr lang="en-US" sz="2400" b="1" dirty="0">
                <a:solidFill>
                  <a:srgbClr val="FF0000"/>
                </a:solidFill>
                <a:latin typeface="Georgia" pitchFamily="18" charset="0"/>
              </a:rPr>
              <a:t>FFT</a:t>
            </a:r>
          </a:p>
        </p:txBody>
      </p:sp>
      <p:pic>
        <p:nvPicPr>
          <p:cNvPr id="6" name="Picture 5">
            <a:extLst>
              <a:ext uri="{FF2B5EF4-FFF2-40B4-BE49-F238E27FC236}">
                <a16:creationId xmlns:a16="http://schemas.microsoft.com/office/drawing/2014/main" id="{3AB5D44D-D60C-2BB7-7E62-8C267F6FE9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474" y="864502"/>
            <a:ext cx="9195051" cy="5320365"/>
          </a:xfrm>
          <a:prstGeom prst="rect">
            <a:avLst/>
          </a:prstGeom>
        </p:spPr>
      </p:pic>
      <p:pic>
        <p:nvPicPr>
          <p:cNvPr id="7" name="Picture 6">
            <a:extLst>
              <a:ext uri="{FF2B5EF4-FFF2-40B4-BE49-F238E27FC236}">
                <a16:creationId xmlns:a16="http://schemas.microsoft.com/office/drawing/2014/main" id="{7055D2AA-B199-5431-598D-1629BD715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159074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741B9-090B-4A62-BF8B-B121B3516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9183" y="112643"/>
            <a:ext cx="914400" cy="914400"/>
          </a:xfrm>
          <a:prstGeom prst="rect">
            <a:avLst/>
          </a:prstGeom>
        </p:spPr>
      </p:pic>
      <p:sp>
        <p:nvSpPr>
          <p:cNvPr id="4" name="TextBox 3">
            <a:extLst>
              <a:ext uri="{FF2B5EF4-FFF2-40B4-BE49-F238E27FC236}">
                <a16:creationId xmlns:a16="http://schemas.microsoft.com/office/drawing/2014/main" id="{589112E8-044A-4A6A-9BB1-819DA09EB403}"/>
              </a:ext>
            </a:extLst>
          </p:cNvPr>
          <p:cNvSpPr txBox="1"/>
          <p:nvPr/>
        </p:nvSpPr>
        <p:spPr>
          <a:xfrm>
            <a:off x="1726096" y="35641"/>
            <a:ext cx="8256104" cy="646331"/>
          </a:xfrm>
          <a:prstGeom prst="rect">
            <a:avLst/>
          </a:prstGeom>
          <a:noFill/>
        </p:spPr>
        <p:txBody>
          <a:bodyPr wrap="square">
            <a:spAutoFit/>
          </a:bodyPr>
          <a:lstStyle/>
          <a:p>
            <a:pPr algn="ctr" eaLnBrk="0" hangingPunct="0"/>
            <a:r>
              <a:rPr lang="en-US" sz="3600" b="1" dirty="0">
                <a:solidFill>
                  <a:srgbClr val="C00000"/>
                </a:solidFill>
                <a:latin typeface="Georgia" pitchFamily="18" charset="0"/>
              </a:rPr>
              <a:t>Presentation Outline</a:t>
            </a:r>
          </a:p>
        </p:txBody>
      </p:sp>
      <p:sp>
        <p:nvSpPr>
          <p:cNvPr id="6" name="TextBox 5">
            <a:extLst>
              <a:ext uri="{FF2B5EF4-FFF2-40B4-BE49-F238E27FC236}">
                <a16:creationId xmlns:a16="http://schemas.microsoft.com/office/drawing/2014/main" id="{7CDFE528-84C3-4258-8502-BF700295000D}"/>
              </a:ext>
            </a:extLst>
          </p:cNvPr>
          <p:cNvSpPr txBox="1"/>
          <p:nvPr/>
        </p:nvSpPr>
        <p:spPr>
          <a:xfrm>
            <a:off x="2961372" y="636050"/>
            <a:ext cx="7971183" cy="5678478"/>
          </a:xfrm>
          <a:prstGeom prst="rect">
            <a:avLst/>
          </a:prstGeom>
          <a:noFill/>
        </p:spPr>
        <p:txBody>
          <a:bodyPr wrap="square">
            <a:spAutoFit/>
          </a:bodyPr>
          <a:lstStyle/>
          <a:p>
            <a:pPr marL="228600" indent="-228600" eaLnBrk="0" hangingPunct="0">
              <a:lnSpc>
                <a:spcPct val="150000"/>
              </a:lnSpc>
              <a:buFont typeface="+mj-lt"/>
              <a:buAutoNum type="arabicParenR"/>
            </a:pPr>
            <a:r>
              <a:rPr lang="en-US" sz="1600" b="1" dirty="0">
                <a:solidFill>
                  <a:srgbClr val="006600"/>
                </a:solidFill>
                <a:latin typeface="Georgia" pitchFamily="18" charset="0"/>
              </a:rPr>
              <a:t>ABSTRACT</a:t>
            </a:r>
          </a:p>
          <a:p>
            <a:pPr marL="228600" indent="-228600" eaLnBrk="0" hangingPunct="0">
              <a:lnSpc>
                <a:spcPct val="150000"/>
              </a:lnSpc>
              <a:buFont typeface="+mj-lt"/>
              <a:buAutoNum type="arabicParenR"/>
            </a:pPr>
            <a:r>
              <a:rPr lang="en-US" sz="1600" b="1" dirty="0">
                <a:solidFill>
                  <a:srgbClr val="006600"/>
                </a:solidFill>
                <a:latin typeface="Georgia" pitchFamily="18" charset="0"/>
              </a:rPr>
              <a:t>INTRODUCTION</a:t>
            </a:r>
          </a:p>
          <a:p>
            <a:pPr marL="228600" indent="-228600" eaLnBrk="0" hangingPunct="0">
              <a:lnSpc>
                <a:spcPct val="150000"/>
              </a:lnSpc>
              <a:buFont typeface="+mj-lt"/>
              <a:buAutoNum type="arabicParenR"/>
            </a:pPr>
            <a:r>
              <a:rPr lang="en-US" sz="1600" b="1" dirty="0">
                <a:solidFill>
                  <a:srgbClr val="006600"/>
                </a:solidFill>
                <a:latin typeface="Georgia" pitchFamily="18" charset="0"/>
              </a:rPr>
              <a:t>LITERATURE REVIEW</a:t>
            </a:r>
          </a:p>
          <a:p>
            <a:pPr marL="228600" indent="-228600" eaLnBrk="0" hangingPunct="0">
              <a:lnSpc>
                <a:spcPct val="150000"/>
              </a:lnSpc>
              <a:buFont typeface="+mj-lt"/>
              <a:buAutoNum type="arabicParenR"/>
            </a:pPr>
            <a:r>
              <a:rPr lang="en-US" sz="1600" b="1" dirty="0">
                <a:solidFill>
                  <a:srgbClr val="006600"/>
                </a:solidFill>
                <a:latin typeface="Georgia" pitchFamily="18" charset="0"/>
              </a:rPr>
              <a:t>PROBLEM STATEMENT</a:t>
            </a:r>
          </a:p>
          <a:p>
            <a:pPr marL="228600" indent="-228600" eaLnBrk="0" hangingPunct="0">
              <a:lnSpc>
                <a:spcPct val="150000"/>
              </a:lnSpc>
              <a:buFont typeface="+mj-lt"/>
              <a:buAutoNum type="arabicParenR"/>
            </a:pPr>
            <a:r>
              <a:rPr lang="en-US" sz="1600" b="1" dirty="0">
                <a:solidFill>
                  <a:srgbClr val="006600"/>
                </a:solidFill>
                <a:latin typeface="Georgia" pitchFamily="18" charset="0"/>
              </a:rPr>
              <a:t> CKEC ENERGY AUDIT REPORT</a:t>
            </a:r>
          </a:p>
          <a:p>
            <a:pPr marL="228600" indent="-228600" eaLnBrk="0" hangingPunct="0">
              <a:lnSpc>
                <a:spcPct val="150000"/>
              </a:lnSpc>
              <a:buFont typeface="+mj-lt"/>
              <a:buAutoNum type="arabicParenR"/>
            </a:pPr>
            <a:r>
              <a:rPr lang="en-US" sz="1600" b="1" dirty="0">
                <a:solidFill>
                  <a:srgbClr val="006600"/>
                </a:solidFill>
                <a:latin typeface="Georgia" pitchFamily="18" charset="0"/>
              </a:rPr>
              <a:t>CARBON FOOTPRINT CALCULATION</a:t>
            </a:r>
          </a:p>
          <a:p>
            <a:pPr marL="228600" indent="-228600" eaLnBrk="0" hangingPunct="0">
              <a:lnSpc>
                <a:spcPct val="150000"/>
              </a:lnSpc>
              <a:buFont typeface="+mj-lt"/>
              <a:buAutoNum type="arabicParenR"/>
            </a:pPr>
            <a:r>
              <a:rPr lang="en-US" sz="1600" b="1" dirty="0">
                <a:solidFill>
                  <a:srgbClr val="006600"/>
                </a:solidFill>
                <a:latin typeface="Georgia" pitchFamily="18" charset="0"/>
              </a:rPr>
              <a:t>IMPACT OF LOADS IN ENERGY CONSUMPTION</a:t>
            </a:r>
          </a:p>
          <a:p>
            <a:pPr marL="228600" indent="-228600" eaLnBrk="0" hangingPunct="0">
              <a:lnSpc>
                <a:spcPct val="150000"/>
              </a:lnSpc>
              <a:buFont typeface="+mj-lt"/>
              <a:buAutoNum type="arabicParenR"/>
            </a:pPr>
            <a:r>
              <a:rPr lang="en-US" sz="1600" b="1" dirty="0">
                <a:solidFill>
                  <a:srgbClr val="006600"/>
                </a:solidFill>
                <a:latin typeface="Georgia" pitchFamily="18" charset="0"/>
              </a:rPr>
              <a:t>ECOs</a:t>
            </a:r>
          </a:p>
          <a:p>
            <a:pPr marL="228600" indent="-228600" eaLnBrk="0" hangingPunct="0">
              <a:lnSpc>
                <a:spcPct val="150000"/>
              </a:lnSpc>
              <a:buFont typeface="+mj-lt"/>
              <a:buAutoNum type="arabicParenR"/>
            </a:pPr>
            <a:r>
              <a:rPr lang="en-US" sz="1600" b="1" dirty="0">
                <a:solidFill>
                  <a:srgbClr val="006600"/>
                </a:solidFill>
                <a:latin typeface="Georgia" pitchFamily="18" charset="0"/>
              </a:rPr>
              <a:t>CIRCUIT DIAGRAM</a:t>
            </a:r>
          </a:p>
          <a:p>
            <a:pPr marL="228600" indent="-228600" eaLnBrk="0" hangingPunct="0">
              <a:lnSpc>
                <a:spcPct val="150000"/>
              </a:lnSpc>
              <a:buFont typeface="+mj-lt"/>
              <a:buAutoNum type="arabicParenR"/>
            </a:pPr>
            <a:r>
              <a:rPr lang="en-US" sz="1600" b="1" dirty="0">
                <a:solidFill>
                  <a:srgbClr val="006600"/>
                </a:solidFill>
                <a:latin typeface="Georgia" pitchFamily="18" charset="0"/>
              </a:rPr>
              <a:t> PROPOSED METHODOLOGY</a:t>
            </a:r>
          </a:p>
          <a:p>
            <a:pPr marL="228600" indent="-228600" eaLnBrk="0" hangingPunct="0">
              <a:lnSpc>
                <a:spcPct val="150000"/>
              </a:lnSpc>
              <a:buFont typeface="+mj-lt"/>
              <a:buAutoNum type="arabicParenR"/>
            </a:pPr>
            <a:r>
              <a:rPr lang="en-US" sz="1600" b="1" dirty="0">
                <a:solidFill>
                  <a:srgbClr val="006600"/>
                </a:solidFill>
                <a:latin typeface="Georgia" pitchFamily="18" charset="0"/>
              </a:rPr>
              <a:t> FFT</a:t>
            </a:r>
          </a:p>
          <a:p>
            <a:pPr eaLnBrk="0" hangingPunct="0">
              <a:lnSpc>
                <a:spcPct val="150000"/>
              </a:lnSpc>
            </a:pPr>
            <a:r>
              <a:rPr lang="en-US" sz="1600" b="1" dirty="0">
                <a:solidFill>
                  <a:srgbClr val="006600"/>
                </a:solidFill>
                <a:latin typeface="Georgia" pitchFamily="18" charset="0"/>
              </a:rPr>
              <a:t>12) FUTURE SCOPE</a:t>
            </a:r>
          </a:p>
          <a:p>
            <a:pPr eaLnBrk="0" hangingPunct="0">
              <a:lnSpc>
                <a:spcPct val="150000"/>
              </a:lnSpc>
            </a:pPr>
            <a:r>
              <a:rPr lang="en-US" sz="1600" b="1" dirty="0">
                <a:solidFill>
                  <a:srgbClr val="006600"/>
                </a:solidFill>
                <a:latin typeface="Georgia" pitchFamily="18" charset="0"/>
              </a:rPr>
              <a:t>13) CONCLUSION</a:t>
            </a:r>
          </a:p>
          <a:p>
            <a:pPr eaLnBrk="0" hangingPunct="0">
              <a:lnSpc>
                <a:spcPct val="150000"/>
              </a:lnSpc>
            </a:pPr>
            <a:r>
              <a:rPr lang="en-US" sz="1600" b="1" dirty="0">
                <a:solidFill>
                  <a:srgbClr val="006600"/>
                </a:solidFill>
                <a:latin typeface="Georgia" pitchFamily="18" charset="0"/>
              </a:rPr>
              <a:t>14) REFERENCE</a:t>
            </a:r>
            <a:r>
              <a:rPr lang="en-US" sz="1600" dirty="0">
                <a:solidFill>
                  <a:srgbClr val="006600"/>
                </a:solidFill>
                <a:latin typeface="Georgia" pitchFamily="18" charset="0"/>
              </a:rPr>
              <a:t> </a:t>
            </a:r>
          </a:p>
          <a:p>
            <a:pPr algn="ctr" eaLnBrk="0" hangingPunct="0"/>
            <a:endParaRPr lang="en-IN" dirty="0"/>
          </a:p>
        </p:txBody>
      </p:sp>
      <p:sp>
        <p:nvSpPr>
          <p:cNvPr id="3" name="Date Placeholder 2">
            <a:extLst>
              <a:ext uri="{FF2B5EF4-FFF2-40B4-BE49-F238E27FC236}">
                <a16:creationId xmlns:a16="http://schemas.microsoft.com/office/drawing/2014/main" id="{C9ED534E-4344-4681-8AE0-052B600C872A}"/>
              </a:ext>
            </a:extLst>
          </p:cNvPr>
          <p:cNvSpPr>
            <a:spLocks noGrp="1"/>
          </p:cNvSpPr>
          <p:nvPr>
            <p:ph type="dt" sz="half" idx="10"/>
          </p:nvPr>
        </p:nvSpPr>
        <p:spPr/>
        <p:txBody>
          <a:bodyPr/>
          <a:lstStyle/>
          <a:p>
            <a:fld id="{E4E63074-4933-4E49-BEDB-7BCC54C0796F}" type="datetime1">
              <a:rPr lang="en-IN" smtClean="0"/>
              <a:t>24-06-2022</a:t>
            </a:fld>
            <a:endParaRPr lang="en-IN"/>
          </a:p>
        </p:txBody>
      </p:sp>
      <p:sp>
        <p:nvSpPr>
          <p:cNvPr id="5" name="Footer Placeholder 4">
            <a:extLst>
              <a:ext uri="{FF2B5EF4-FFF2-40B4-BE49-F238E27FC236}">
                <a16:creationId xmlns:a16="http://schemas.microsoft.com/office/drawing/2014/main" id="{E7B5285B-0432-4BBB-BB75-75721CCD5AA2}"/>
              </a:ext>
            </a:extLst>
          </p:cNvPr>
          <p:cNvSpPr>
            <a:spLocks noGrp="1"/>
          </p:cNvSpPr>
          <p:nvPr>
            <p:ph type="ftr" sz="quarter" idx="11"/>
          </p:nvPr>
        </p:nvSpPr>
        <p:spPr/>
        <p:txBody>
          <a:bodyPr/>
          <a:lstStyle/>
          <a:p>
            <a:r>
              <a:rPr lang="en-IN"/>
              <a:t>Mini Project</a:t>
            </a:r>
          </a:p>
        </p:txBody>
      </p:sp>
      <p:sp>
        <p:nvSpPr>
          <p:cNvPr id="12" name="Slide Number Placeholder 11">
            <a:extLst>
              <a:ext uri="{FF2B5EF4-FFF2-40B4-BE49-F238E27FC236}">
                <a16:creationId xmlns:a16="http://schemas.microsoft.com/office/drawing/2014/main" id="{5011B667-3D2E-47F9-BA11-07DABDF3DAF6}"/>
              </a:ext>
            </a:extLst>
          </p:cNvPr>
          <p:cNvSpPr>
            <a:spLocks noGrp="1"/>
          </p:cNvSpPr>
          <p:nvPr>
            <p:ph type="sldNum" sz="quarter" idx="12"/>
          </p:nvPr>
        </p:nvSpPr>
        <p:spPr/>
        <p:txBody>
          <a:bodyPr/>
          <a:lstStyle/>
          <a:p>
            <a:fld id="{7F60788C-D93E-41A8-B8ED-6EAF8F14D35F}" type="slidenum">
              <a:rPr lang="en-IN" smtClean="0"/>
              <a:t>3</a:t>
            </a:fld>
            <a:endParaRPr lang="en-IN"/>
          </a:p>
        </p:txBody>
      </p:sp>
    </p:spTree>
    <p:extLst>
      <p:ext uri="{BB962C8B-B14F-4D97-AF65-F5344CB8AC3E}">
        <p14:creationId xmlns:p14="http://schemas.microsoft.com/office/powerpoint/2010/main" val="64820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C0E4F-F3DC-4561-A10D-1A83F9B3047F}"/>
              </a:ext>
            </a:extLst>
          </p:cNvPr>
          <p:cNvSpPr txBox="1"/>
          <p:nvPr/>
        </p:nvSpPr>
        <p:spPr>
          <a:xfrm>
            <a:off x="-248780" y="136525"/>
            <a:ext cx="12192000" cy="1200329"/>
          </a:xfrm>
          <a:prstGeom prst="rect">
            <a:avLst/>
          </a:prstGeom>
          <a:noFill/>
        </p:spPr>
        <p:txBody>
          <a:bodyPr wrap="square">
            <a:spAutoFit/>
          </a:bodyPr>
          <a:lstStyle/>
          <a:p>
            <a:pPr algn="ctr"/>
            <a:r>
              <a:rPr lang="en-US" sz="3600" b="1" dirty="0">
                <a:solidFill>
                  <a:srgbClr val="C00000"/>
                </a:solidFill>
                <a:latin typeface="Georgia" pitchFamily="18" charset="0"/>
              </a:rPr>
              <a:t>FUTURE SCOPE</a:t>
            </a:r>
          </a:p>
          <a:p>
            <a:pPr algn="ctr"/>
            <a:endParaRPr lang="en-US" sz="3600" b="1" dirty="0">
              <a:solidFill>
                <a:srgbClr val="C00000"/>
              </a:solidFill>
              <a:latin typeface="Georgia" pitchFamily="18" charset="0"/>
            </a:endParaRPr>
          </a:p>
        </p:txBody>
      </p:sp>
      <p:pic>
        <p:nvPicPr>
          <p:cNvPr id="4" name="Picture 3">
            <a:extLst>
              <a:ext uri="{FF2B5EF4-FFF2-40B4-BE49-F238E27FC236}">
                <a16:creationId xmlns:a16="http://schemas.microsoft.com/office/drawing/2014/main" id="{6D2ECF62-1362-44E2-9474-7127B8ED8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2C939671-243E-4F1D-9345-E639A68073CF}"/>
              </a:ext>
            </a:extLst>
          </p:cNvPr>
          <p:cNvSpPr>
            <a:spLocks noGrp="1"/>
          </p:cNvSpPr>
          <p:nvPr>
            <p:ph type="dt" sz="half" idx="10"/>
          </p:nvPr>
        </p:nvSpPr>
        <p:spPr/>
        <p:txBody>
          <a:bodyPr/>
          <a:lstStyle/>
          <a:p>
            <a:fld id="{BFAEB03B-4E52-41AF-9934-90ED73DB05ED}" type="datetime1">
              <a:rPr lang="en-IN" smtClean="0"/>
              <a:t>24-06-2022</a:t>
            </a:fld>
            <a:endParaRPr lang="en-IN"/>
          </a:p>
        </p:txBody>
      </p:sp>
      <p:sp>
        <p:nvSpPr>
          <p:cNvPr id="5" name="Footer Placeholder 4">
            <a:extLst>
              <a:ext uri="{FF2B5EF4-FFF2-40B4-BE49-F238E27FC236}">
                <a16:creationId xmlns:a16="http://schemas.microsoft.com/office/drawing/2014/main" id="{D9070501-8663-466C-9519-6AADDE54DB6D}"/>
              </a:ext>
            </a:extLst>
          </p:cNvPr>
          <p:cNvSpPr>
            <a:spLocks noGrp="1"/>
          </p:cNvSpPr>
          <p:nvPr>
            <p:ph type="ftr" sz="quarter" idx="11"/>
          </p:nvPr>
        </p:nvSpPr>
        <p:spPr/>
        <p:txBody>
          <a:bodyPr/>
          <a:lstStyle/>
          <a:p>
            <a:r>
              <a:rPr lang="en-IN" dirty="0"/>
              <a:t>Mini Project</a:t>
            </a:r>
          </a:p>
        </p:txBody>
      </p:sp>
      <p:sp>
        <p:nvSpPr>
          <p:cNvPr id="6" name="Slide Number Placeholder 5">
            <a:extLst>
              <a:ext uri="{FF2B5EF4-FFF2-40B4-BE49-F238E27FC236}">
                <a16:creationId xmlns:a16="http://schemas.microsoft.com/office/drawing/2014/main" id="{2DEA7ED6-69B9-4B9E-9AB2-564E54251F0D}"/>
              </a:ext>
            </a:extLst>
          </p:cNvPr>
          <p:cNvSpPr>
            <a:spLocks noGrp="1"/>
          </p:cNvSpPr>
          <p:nvPr>
            <p:ph type="sldNum" sz="quarter" idx="12"/>
          </p:nvPr>
        </p:nvSpPr>
        <p:spPr/>
        <p:txBody>
          <a:bodyPr/>
          <a:lstStyle/>
          <a:p>
            <a:fld id="{7F60788C-D93E-41A8-B8ED-6EAF8F14D35F}" type="slidenum">
              <a:rPr lang="en-IN" smtClean="0"/>
              <a:t>30</a:t>
            </a:fld>
            <a:endParaRPr lang="en-IN"/>
          </a:p>
        </p:txBody>
      </p:sp>
      <p:sp>
        <p:nvSpPr>
          <p:cNvPr id="37" name="TextBox 36">
            <a:extLst>
              <a:ext uri="{FF2B5EF4-FFF2-40B4-BE49-F238E27FC236}">
                <a16:creationId xmlns:a16="http://schemas.microsoft.com/office/drawing/2014/main" id="{EAC5CCB8-E873-3A4D-B449-4119E4CF3D70}"/>
              </a:ext>
            </a:extLst>
          </p:cNvPr>
          <p:cNvSpPr txBox="1"/>
          <p:nvPr/>
        </p:nvSpPr>
        <p:spPr>
          <a:xfrm>
            <a:off x="248780" y="1050925"/>
            <a:ext cx="11346872" cy="50285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Industries have actually adapted various technologies to increase the productivity and profits.</a:t>
            </a:r>
          </a:p>
          <a:p>
            <a:pPr marL="342900" indent="-34290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The  Industry 1.0 came </a:t>
            </a:r>
            <a:r>
              <a:rPr lang="en-US" dirty="0">
                <a:solidFill>
                  <a:srgbClr val="202124"/>
                </a:solidFill>
                <a:effectLst/>
                <a:latin typeface="Times New Roman" panose="02020603050405020304" pitchFamily="18" charset="0"/>
                <a:ea typeface="Times New Roman" panose="02020603050405020304" pitchFamily="18" charset="0"/>
              </a:rPr>
              <a:t>on the 18th century where, instead of items being produced by basic means, processes were invented and allowed items to be produced by machines.</a:t>
            </a:r>
          </a:p>
          <a:p>
            <a:pPr marL="342900" indent="-342900">
              <a:lnSpc>
                <a:spcPct val="150000"/>
              </a:lnSpc>
              <a:buFont typeface="Arial" panose="020B0604020202020204" pitchFamily="34" charset="0"/>
              <a:buChar char="•"/>
            </a:pPr>
            <a:r>
              <a:rPr lang="en-US" dirty="0">
                <a:solidFill>
                  <a:srgbClr val="202124"/>
                </a:solidFill>
                <a:effectLst/>
                <a:latin typeface="Times New Roman" panose="02020603050405020304" pitchFamily="18" charset="0"/>
                <a:ea typeface="Times New Roman" panose="02020603050405020304" pitchFamily="18" charset="0"/>
              </a:rPr>
              <a:t> Then, Industry 2.0 focused on imposing electrical technologies in the industries.</a:t>
            </a:r>
          </a:p>
          <a:p>
            <a:pPr marL="342900" indent="-342900">
              <a:lnSpc>
                <a:spcPct val="150000"/>
              </a:lnSpc>
              <a:buFont typeface="Arial" panose="020B0604020202020204" pitchFamily="34" charset="0"/>
              <a:buChar char="•"/>
            </a:pPr>
            <a:r>
              <a:rPr lang="en-US" dirty="0">
                <a:solidFill>
                  <a:srgbClr val="202124"/>
                </a:solidFill>
                <a:effectLst/>
                <a:latin typeface="Times New Roman" panose="02020603050405020304" pitchFamily="18" charset="0"/>
                <a:ea typeface="Times New Roman" panose="02020603050405020304" pitchFamily="18" charset="0"/>
              </a:rPr>
              <a:t> Industry 3.0 actually focused on automate processes using logic processors and information technology.</a:t>
            </a:r>
          </a:p>
          <a:p>
            <a:pPr marL="342900" indent="-342900">
              <a:lnSpc>
                <a:spcPct val="150000"/>
              </a:lnSpc>
              <a:buFont typeface="Arial" panose="020B0604020202020204" pitchFamily="34" charset="0"/>
              <a:buChar char="•"/>
            </a:pPr>
            <a:r>
              <a:rPr lang="en-US" dirty="0">
                <a:solidFill>
                  <a:srgbClr val="202124"/>
                </a:solidFill>
                <a:effectLst/>
                <a:latin typeface="Times New Roman" panose="02020603050405020304" pitchFamily="18" charset="0"/>
                <a:ea typeface="Times New Roman" panose="02020603050405020304" pitchFamily="18" charset="0"/>
              </a:rPr>
              <a:t> Now, most of the industries have stepped into the Industry 4.0 which mainly focusses on digital technology from recent decades to a whole new level with the help of interconnectivity through the Internet of Things (IoT), access to real-time data, and the introduction of cyber-physical systems. </a:t>
            </a:r>
          </a:p>
          <a:p>
            <a:pPr marL="342900" indent="-342900">
              <a:lnSpc>
                <a:spcPct val="150000"/>
              </a:lnSpc>
              <a:buFont typeface="Arial" panose="020B0604020202020204" pitchFamily="34" charset="0"/>
              <a:buChar char="•"/>
            </a:pPr>
            <a:r>
              <a:rPr lang="en-US" dirty="0">
                <a:solidFill>
                  <a:srgbClr val="202124"/>
                </a:solidFill>
                <a:effectLst/>
                <a:latin typeface="Times New Roman" panose="02020603050405020304" pitchFamily="18" charset="0"/>
                <a:ea typeface="Times New Roman" panose="02020603050405020304" pitchFamily="18" charset="0"/>
              </a:rPr>
              <a:t>This project “VIBRATIONAL ANALYSIS OF MOTOR” will actually comes under Industry 4.0 by which, industries can able to prevent their machines by predicting the fault before it occurs using the IOT technology. </a:t>
            </a:r>
          </a:p>
          <a:p>
            <a:pPr marL="342900" indent="-342900">
              <a:lnSpc>
                <a:spcPct val="150000"/>
              </a:lnSpc>
              <a:buFont typeface="Arial" panose="020B0604020202020204" pitchFamily="34" charset="0"/>
              <a:buChar char="•"/>
            </a:pPr>
            <a:r>
              <a:rPr lang="en-US" dirty="0">
                <a:solidFill>
                  <a:srgbClr val="202124"/>
                </a:solidFill>
                <a:effectLst/>
                <a:latin typeface="Times New Roman" panose="02020603050405020304" pitchFamily="18" charset="0"/>
                <a:ea typeface="Times New Roman" panose="02020603050405020304" pitchFamily="18" charset="0"/>
              </a:rPr>
              <a:t>This will definitely increase the productivity and the economy of the country, if we implement this in the industries in our country.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009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C0E4F-F3DC-4561-A10D-1A83F9B3047F}"/>
              </a:ext>
            </a:extLst>
          </p:cNvPr>
          <p:cNvSpPr txBox="1"/>
          <p:nvPr/>
        </p:nvSpPr>
        <p:spPr>
          <a:xfrm>
            <a:off x="-248780" y="122670"/>
            <a:ext cx="12192000" cy="1200329"/>
          </a:xfrm>
          <a:prstGeom prst="rect">
            <a:avLst/>
          </a:prstGeom>
          <a:noFill/>
        </p:spPr>
        <p:txBody>
          <a:bodyPr wrap="square">
            <a:spAutoFit/>
          </a:bodyPr>
          <a:lstStyle/>
          <a:p>
            <a:pPr algn="ctr"/>
            <a:r>
              <a:rPr lang="en-US" sz="3600" b="1" dirty="0">
                <a:solidFill>
                  <a:srgbClr val="C00000"/>
                </a:solidFill>
                <a:latin typeface="Georgia" pitchFamily="18" charset="0"/>
              </a:rPr>
              <a:t>CONCLUSION</a:t>
            </a:r>
          </a:p>
          <a:p>
            <a:pPr algn="ctr"/>
            <a:endParaRPr lang="en-US" sz="3600" b="1" dirty="0">
              <a:solidFill>
                <a:srgbClr val="C00000"/>
              </a:solidFill>
              <a:latin typeface="Georgia" pitchFamily="18" charset="0"/>
            </a:endParaRPr>
          </a:p>
        </p:txBody>
      </p:sp>
      <p:pic>
        <p:nvPicPr>
          <p:cNvPr id="4" name="Picture 3">
            <a:extLst>
              <a:ext uri="{FF2B5EF4-FFF2-40B4-BE49-F238E27FC236}">
                <a16:creationId xmlns:a16="http://schemas.microsoft.com/office/drawing/2014/main" id="{6D2ECF62-1362-44E2-9474-7127B8ED8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2C939671-243E-4F1D-9345-E639A68073CF}"/>
              </a:ext>
            </a:extLst>
          </p:cNvPr>
          <p:cNvSpPr>
            <a:spLocks noGrp="1"/>
          </p:cNvSpPr>
          <p:nvPr>
            <p:ph type="dt" sz="half" idx="10"/>
          </p:nvPr>
        </p:nvSpPr>
        <p:spPr/>
        <p:txBody>
          <a:bodyPr/>
          <a:lstStyle/>
          <a:p>
            <a:fld id="{BFAEB03B-4E52-41AF-9934-90ED73DB05ED}" type="datetime1">
              <a:rPr lang="en-IN" smtClean="0"/>
              <a:t>24-06-2022</a:t>
            </a:fld>
            <a:endParaRPr lang="en-IN"/>
          </a:p>
        </p:txBody>
      </p:sp>
      <p:sp>
        <p:nvSpPr>
          <p:cNvPr id="5" name="Footer Placeholder 4">
            <a:extLst>
              <a:ext uri="{FF2B5EF4-FFF2-40B4-BE49-F238E27FC236}">
                <a16:creationId xmlns:a16="http://schemas.microsoft.com/office/drawing/2014/main" id="{D9070501-8663-466C-9519-6AADDE54DB6D}"/>
              </a:ext>
            </a:extLst>
          </p:cNvPr>
          <p:cNvSpPr>
            <a:spLocks noGrp="1"/>
          </p:cNvSpPr>
          <p:nvPr>
            <p:ph type="ftr" sz="quarter" idx="11"/>
          </p:nvPr>
        </p:nvSpPr>
        <p:spPr/>
        <p:txBody>
          <a:bodyPr/>
          <a:lstStyle/>
          <a:p>
            <a:r>
              <a:rPr lang="en-IN" dirty="0"/>
              <a:t>Mini Project</a:t>
            </a:r>
          </a:p>
        </p:txBody>
      </p:sp>
      <p:sp>
        <p:nvSpPr>
          <p:cNvPr id="6" name="Slide Number Placeholder 5">
            <a:extLst>
              <a:ext uri="{FF2B5EF4-FFF2-40B4-BE49-F238E27FC236}">
                <a16:creationId xmlns:a16="http://schemas.microsoft.com/office/drawing/2014/main" id="{2DEA7ED6-69B9-4B9E-9AB2-564E54251F0D}"/>
              </a:ext>
            </a:extLst>
          </p:cNvPr>
          <p:cNvSpPr>
            <a:spLocks noGrp="1"/>
          </p:cNvSpPr>
          <p:nvPr>
            <p:ph type="sldNum" sz="quarter" idx="12"/>
          </p:nvPr>
        </p:nvSpPr>
        <p:spPr/>
        <p:txBody>
          <a:bodyPr/>
          <a:lstStyle/>
          <a:p>
            <a:fld id="{7F60788C-D93E-41A8-B8ED-6EAF8F14D35F}" type="slidenum">
              <a:rPr lang="en-IN" smtClean="0"/>
              <a:t>31</a:t>
            </a:fld>
            <a:endParaRPr lang="en-IN"/>
          </a:p>
        </p:txBody>
      </p:sp>
      <p:sp>
        <p:nvSpPr>
          <p:cNvPr id="37" name="TextBox 36">
            <a:extLst>
              <a:ext uri="{FF2B5EF4-FFF2-40B4-BE49-F238E27FC236}">
                <a16:creationId xmlns:a16="http://schemas.microsoft.com/office/drawing/2014/main" id="{EAC5CCB8-E873-3A4D-B449-4119E4CF3D70}"/>
              </a:ext>
            </a:extLst>
          </p:cNvPr>
          <p:cNvSpPr txBox="1"/>
          <p:nvPr/>
        </p:nvSpPr>
        <p:spPr>
          <a:xfrm>
            <a:off x="248780" y="722834"/>
            <a:ext cx="11346872" cy="56287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Thus the main intent of this project is to make the NET ZERO ENERGY CONSUMPTION practically possible by undergoing certain </a:t>
            </a:r>
            <a:r>
              <a:rPr lang="en-US" sz="1600" dirty="0" err="1">
                <a:solidFill>
                  <a:srgbClr val="202124"/>
                </a:solidFill>
                <a:effectLst/>
                <a:latin typeface="Times New Roman" panose="02020603050405020304" pitchFamily="18" charset="0"/>
                <a:ea typeface="Times New Roman" panose="02020603050405020304" pitchFamily="18" charset="0"/>
              </a:rPr>
              <a:t>ecos</a:t>
            </a:r>
            <a:r>
              <a:rPr lang="en-US" sz="1600" dirty="0">
                <a:solidFill>
                  <a:srgbClr val="202124"/>
                </a:solidFill>
                <a:effectLst/>
                <a:latin typeface="Times New Roman" panose="02020603050405020304" pitchFamily="18" charset="0"/>
                <a:ea typeface="Times New Roman" panose="02020603050405020304" pitchFamily="18" charset="0"/>
              </a:rPr>
              <a:t>, which paves the way to attain the net zero energy path.</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 Under Good Engineering Practices, there are three types of </a:t>
            </a:r>
            <a:r>
              <a:rPr lang="en-US" sz="1600" dirty="0" err="1">
                <a:solidFill>
                  <a:srgbClr val="202124"/>
                </a:solidFill>
                <a:effectLst/>
                <a:latin typeface="Times New Roman" panose="02020603050405020304" pitchFamily="18" charset="0"/>
                <a:ea typeface="Times New Roman" panose="02020603050405020304" pitchFamily="18" charset="0"/>
              </a:rPr>
              <a:t>maintanence</a:t>
            </a:r>
            <a:r>
              <a:rPr lang="en-US" sz="1600" dirty="0">
                <a:solidFill>
                  <a:srgbClr val="202124"/>
                </a:solidFill>
                <a:effectLst/>
                <a:latin typeface="Times New Roman" panose="02020603050405020304" pitchFamily="18" charset="0"/>
                <a:ea typeface="Times New Roman" panose="02020603050405020304" pitchFamily="18" charset="0"/>
              </a:rPr>
              <a:t> techniques for the machines. One of the important </a:t>
            </a:r>
            <a:r>
              <a:rPr lang="en-US" sz="1600" dirty="0" err="1">
                <a:solidFill>
                  <a:srgbClr val="202124"/>
                </a:solidFill>
                <a:effectLst/>
                <a:latin typeface="Times New Roman" panose="02020603050405020304" pitchFamily="18" charset="0"/>
                <a:ea typeface="Times New Roman" panose="02020603050405020304" pitchFamily="18" charset="0"/>
              </a:rPr>
              <a:t>maintanence</a:t>
            </a:r>
            <a:r>
              <a:rPr lang="en-US" sz="1600" dirty="0">
                <a:solidFill>
                  <a:srgbClr val="202124"/>
                </a:solidFill>
                <a:effectLst/>
                <a:latin typeface="Times New Roman" panose="02020603050405020304" pitchFamily="18" charset="0"/>
                <a:ea typeface="Times New Roman" panose="02020603050405020304" pitchFamily="18" charset="0"/>
              </a:rPr>
              <a:t> is the predictive </a:t>
            </a:r>
            <a:r>
              <a:rPr lang="en-US" sz="1600" dirty="0" err="1">
                <a:solidFill>
                  <a:srgbClr val="202124"/>
                </a:solidFill>
                <a:effectLst/>
                <a:latin typeface="Times New Roman" panose="02020603050405020304" pitchFamily="18" charset="0"/>
                <a:ea typeface="Times New Roman" panose="02020603050405020304" pitchFamily="18" charset="0"/>
              </a:rPr>
              <a:t>maintanence</a:t>
            </a:r>
            <a:r>
              <a:rPr lang="en-US" sz="1600" dirty="0">
                <a:solidFill>
                  <a:srgbClr val="202124"/>
                </a:solidFill>
                <a:effectLst/>
                <a:latin typeface="Times New Roman" panose="02020603050405020304" pitchFamily="18" charset="0"/>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 The main intention of this </a:t>
            </a:r>
            <a:r>
              <a:rPr lang="en-US" sz="1600" dirty="0" err="1">
                <a:solidFill>
                  <a:srgbClr val="202124"/>
                </a:solidFill>
                <a:effectLst/>
                <a:latin typeface="Times New Roman" panose="02020603050405020304" pitchFamily="18" charset="0"/>
                <a:ea typeface="Times New Roman" panose="02020603050405020304" pitchFamily="18" charset="0"/>
              </a:rPr>
              <a:t>maintanence</a:t>
            </a:r>
            <a:r>
              <a:rPr lang="en-US" sz="1600" dirty="0">
                <a:solidFill>
                  <a:srgbClr val="202124"/>
                </a:solidFill>
                <a:effectLst/>
                <a:latin typeface="Times New Roman" panose="02020603050405020304" pitchFamily="18" charset="0"/>
                <a:ea typeface="Times New Roman" panose="02020603050405020304" pitchFamily="18" charset="0"/>
              </a:rPr>
              <a:t> technique is to predict the fault of the machine before it occurs, so that, the equipment can be saved from being damaged because of the fault.</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 Moreover, the power consumption will be suddenly increased due to the sudden fault of the machine. So, if we predict that particular fault before it occurs, then we can prevent the additional power consumption of the equipment because of the fault.</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 This technique can actually be done using IOT technology. Using Vibration sensor, the vibration of the motor was </a:t>
            </a:r>
            <a:r>
              <a:rPr lang="en-US" sz="1600" dirty="0" err="1">
                <a:solidFill>
                  <a:srgbClr val="202124"/>
                </a:solidFill>
                <a:effectLst/>
                <a:latin typeface="Times New Roman" panose="02020603050405020304" pitchFamily="18" charset="0"/>
                <a:ea typeface="Times New Roman" panose="02020603050405020304" pitchFamily="18" charset="0"/>
              </a:rPr>
              <a:t>analysed</a:t>
            </a:r>
            <a:r>
              <a:rPr lang="en-US" sz="1600" dirty="0">
                <a:solidFill>
                  <a:srgbClr val="202124"/>
                </a:solidFill>
                <a:effectLst/>
                <a:latin typeface="Times New Roman" panose="02020603050405020304" pitchFamily="18" charset="0"/>
                <a:ea typeface="Times New Roman" panose="02020603050405020304" pitchFamily="18" charset="0"/>
              </a:rPr>
              <a:t> and the data is sent to the </a:t>
            </a:r>
            <a:r>
              <a:rPr lang="en-US" sz="1600" dirty="0" err="1">
                <a:solidFill>
                  <a:srgbClr val="202124"/>
                </a:solidFill>
                <a:effectLst/>
                <a:latin typeface="Times New Roman" panose="02020603050405020304" pitchFamily="18" charset="0"/>
                <a:ea typeface="Times New Roman" panose="02020603050405020304" pitchFamily="18" charset="0"/>
              </a:rPr>
              <a:t>Thingspeak</a:t>
            </a:r>
            <a:r>
              <a:rPr lang="en-US" sz="1600" dirty="0">
                <a:solidFill>
                  <a:srgbClr val="202124"/>
                </a:solidFill>
                <a:effectLst/>
                <a:latin typeface="Times New Roman" panose="02020603050405020304" pitchFamily="18" charset="0"/>
                <a:ea typeface="Times New Roman" panose="02020603050405020304" pitchFamily="18" charset="0"/>
              </a:rPr>
              <a:t> IOT platform with the help of the ESP </a:t>
            </a:r>
            <a:r>
              <a:rPr lang="en-US" sz="1600" dirty="0" err="1">
                <a:solidFill>
                  <a:srgbClr val="202124"/>
                </a:solidFill>
                <a:effectLst/>
                <a:latin typeface="Times New Roman" panose="02020603050405020304" pitchFamily="18" charset="0"/>
                <a:ea typeface="Times New Roman" panose="02020603050405020304" pitchFamily="18" charset="0"/>
              </a:rPr>
              <a:t>wifi</a:t>
            </a:r>
            <a:r>
              <a:rPr lang="en-US" sz="1600" dirty="0">
                <a:solidFill>
                  <a:srgbClr val="202124"/>
                </a:solidFill>
                <a:effectLst/>
                <a:latin typeface="Times New Roman" panose="02020603050405020304" pitchFamily="18" charset="0"/>
                <a:ea typeface="Times New Roman" panose="02020603050405020304" pitchFamily="18" charset="0"/>
              </a:rPr>
              <a:t> module. </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With that data, we can actually able to analyze which part of the motor is faulty, so that, we can focus on that part alone instead of </a:t>
            </a:r>
            <a:r>
              <a:rPr lang="en-US" sz="1600" dirty="0" err="1">
                <a:solidFill>
                  <a:srgbClr val="202124"/>
                </a:solidFill>
                <a:effectLst/>
                <a:latin typeface="Times New Roman" panose="02020603050405020304" pitchFamily="18" charset="0"/>
                <a:ea typeface="Times New Roman" panose="02020603050405020304" pitchFamily="18" charset="0"/>
              </a:rPr>
              <a:t>focussing</a:t>
            </a:r>
            <a:r>
              <a:rPr lang="en-US" sz="1600" dirty="0">
                <a:solidFill>
                  <a:srgbClr val="202124"/>
                </a:solidFill>
                <a:effectLst/>
                <a:latin typeface="Times New Roman" panose="02020603050405020304" pitchFamily="18" charset="0"/>
                <a:ea typeface="Times New Roman" panose="02020603050405020304" pitchFamily="18" charset="0"/>
              </a:rPr>
              <a:t> on the whole motor.</a:t>
            </a:r>
          </a:p>
          <a:p>
            <a:pPr marL="342900" indent="-342900">
              <a:lnSpc>
                <a:spcPct val="150000"/>
              </a:lnSpc>
              <a:buFont typeface="Arial" panose="020B0604020202020204" pitchFamily="34" charset="0"/>
              <a:buChar char="•"/>
            </a:pPr>
            <a:r>
              <a:rPr lang="en-US" sz="1600" dirty="0">
                <a:solidFill>
                  <a:srgbClr val="202124"/>
                </a:solidFill>
                <a:effectLst/>
                <a:latin typeface="Times New Roman" panose="02020603050405020304" pitchFamily="18" charset="0"/>
                <a:ea typeface="Times New Roman" panose="02020603050405020304" pitchFamily="18" charset="0"/>
              </a:rPr>
              <a:t> This method was actually implemented with the AC induction motor of CKEC, and the Vibration data was obtained and stored in </a:t>
            </a:r>
            <a:r>
              <a:rPr lang="en-US" sz="1600" dirty="0" err="1">
                <a:solidFill>
                  <a:srgbClr val="202124"/>
                </a:solidFill>
                <a:effectLst/>
                <a:latin typeface="Times New Roman" panose="02020603050405020304" pitchFamily="18" charset="0"/>
                <a:ea typeface="Times New Roman" panose="02020603050405020304" pitchFamily="18" charset="0"/>
              </a:rPr>
              <a:t>Thingspeak</a:t>
            </a:r>
            <a:r>
              <a:rPr lang="en-US" sz="1600" dirty="0">
                <a:solidFill>
                  <a:srgbClr val="202124"/>
                </a:solidFill>
                <a:effectLst/>
                <a:latin typeface="Times New Roman" panose="02020603050405020304" pitchFamily="18" charset="0"/>
                <a:ea typeface="Times New Roman" panose="02020603050405020304" pitchFamily="18" charset="0"/>
              </a:rPr>
              <a:t> cloud. With the difference in the waveform, the fault of the motor can be easily analyzed. </a:t>
            </a:r>
            <a:endParaRPr lang="en-IN" sz="160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641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21C7B-B9A0-9624-E1FA-37063CFBFB9E}"/>
              </a:ext>
            </a:extLst>
          </p:cNvPr>
          <p:cNvSpPr txBox="1"/>
          <p:nvPr/>
        </p:nvSpPr>
        <p:spPr>
          <a:xfrm>
            <a:off x="279133" y="111841"/>
            <a:ext cx="11492564" cy="6865149"/>
          </a:xfrm>
          <a:prstGeom prst="rect">
            <a:avLst/>
          </a:prstGeom>
          <a:noFill/>
        </p:spPr>
        <p:txBody>
          <a:bodyPr wrap="square">
            <a:spAutoFit/>
          </a:bodyPr>
          <a:lstStyle/>
          <a:p>
            <a:pPr algn="ctr"/>
            <a:r>
              <a:rPr lang="en-US" sz="2000" b="1" dirty="0">
                <a:solidFill>
                  <a:srgbClr val="FF0000"/>
                </a:solidFill>
                <a:effectLst/>
                <a:latin typeface="Times New Roman" panose="02020603050405020304" pitchFamily="18" charset="0"/>
                <a:ea typeface="Times New Roman" panose="02020603050405020304" pitchFamily="18" charset="0"/>
              </a:rPr>
              <a:t>REFERENCE</a:t>
            </a:r>
            <a:endParaRPr lang="en-IN" sz="1600" b="1" dirty="0">
              <a:solidFill>
                <a:srgbClr val="FF0000"/>
              </a:solidFill>
              <a:effectLst/>
              <a:latin typeface="Times New Roman" panose="02020603050405020304" pitchFamily="18" charset="0"/>
              <a:ea typeface="Times New Roman" panose="02020603050405020304" pitchFamily="18" charset="0"/>
            </a:endParaRPr>
          </a:p>
          <a:p>
            <a:r>
              <a:rPr lang="en-US" sz="14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i="1" dirty="0">
                <a:effectLst/>
                <a:latin typeface="Times New Roman" panose="02020603050405020304" pitchFamily="18" charset="0"/>
                <a:ea typeface="Calibri" panose="020F0502020204030204" pitchFamily="34" charset="0"/>
                <a:cs typeface="Tunga" panose="020B0502040204020203" pitchFamily="34" charset="0"/>
              </a:rPr>
              <a:t>Peter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Tanver</a:t>
            </a:r>
            <a:r>
              <a:rPr lang="en-US" sz="1800" i="1" dirty="0">
                <a:effectLst/>
                <a:latin typeface="Times New Roman" panose="02020603050405020304" pitchFamily="18" charset="0"/>
                <a:ea typeface="Calibri" panose="020F0502020204030204" pitchFamily="34" charset="0"/>
                <a:cs typeface="Tunga" panose="020B0502040204020203" pitchFamily="34" charset="0"/>
              </a:rPr>
              <a:t>, Li Ran, Jim Penman &amp; Howard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Sedding</a:t>
            </a:r>
            <a:r>
              <a:rPr lang="en-US" sz="1800" i="1" dirty="0">
                <a:effectLst/>
                <a:latin typeface="Times New Roman" panose="02020603050405020304" pitchFamily="18" charset="0"/>
                <a:ea typeface="Calibri" panose="020F0502020204030204" pitchFamily="34" charset="0"/>
                <a:cs typeface="Tunga" panose="020B0502040204020203" pitchFamily="34" charset="0"/>
              </a:rPr>
              <a:t>, “Condition Monitoring of Rotating Electrical Machines”, Institute of Engineering &amp; Technology, London,2008 </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IN" sz="1800" i="1" dirty="0">
                <a:effectLst/>
                <a:latin typeface="Times New Roman" panose="02020603050405020304" pitchFamily="18" charset="0"/>
                <a:ea typeface="Calibri" panose="020F0502020204030204" pitchFamily="34" charset="0"/>
                <a:cs typeface="Tunga" panose="020B0502040204020203" pitchFamily="34" charset="0"/>
              </a:rPr>
              <a:t>A. </a:t>
            </a:r>
            <a:r>
              <a:rPr lang="en-IN" sz="1800" i="1" dirty="0" err="1">
                <a:effectLst/>
                <a:latin typeface="Times New Roman" panose="02020603050405020304" pitchFamily="18" charset="0"/>
                <a:ea typeface="Calibri" panose="020F0502020204030204" pitchFamily="34" charset="0"/>
                <a:cs typeface="Tunga" panose="020B0502040204020203" pitchFamily="34" charset="0"/>
              </a:rPr>
              <a:t>Ajitha</a:t>
            </a:r>
            <a:r>
              <a:rPr lang="en-IN" sz="1800" i="1" dirty="0">
                <a:effectLst/>
                <a:latin typeface="Times New Roman" panose="02020603050405020304" pitchFamily="18" charset="0"/>
                <a:ea typeface="Calibri" panose="020F0502020204030204" pitchFamily="34" charset="0"/>
                <a:cs typeface="Tunga" panose="020B0502040204020203" pitchFamily="34" charset="0"/>
              </a:rPr>
              <a:t>, D. Swathi, J. Laxmi Prasanna and D. Shyamala, “IoT platform for Condition Monitoring of Industrial Motors”, 2</a:t>
            </a:r>
            <a:r>
              <a:rPr lang="en-IN" sz="1800" i="1" baseline="30000" dirty="0">
                <a:effectLst/>
                <a:latin typeface="Times New Roman" panose="02020603050405020304" pitchFamily="18" charset="0"/>
                <a:ea typeface="Calibri" panose="020F0502020204030204" pitchFamily="34" charset="0"/>
                <a:cs typeface="Tunga" panose="020B0502040204020203" pitchFamily="34" charset="0"/>
              </a:rPr>
              <a:t>nd</a:t>
            </a:r>
            <a:r>
              <a:rPr lang="en-IN" sz="1800" i="1" dirty="0">
                <a:effectLst/>
                <a:latin typeface="Times New Roman" panose="02020603050405020304" pitchFamily="18" charset="0"/>
                <a:ea typeface="Calibri" panose="020F0502020204030204" pitchFamily="34" charset="0"/>
                <a:cs typeface="Tunga" panose="020B0502040204020203" pitchFamily="34" charset="0"/>
              </a:rPr>
              <a:t> International Conference on Communication and Electronics systems, 2017</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i="1" dirty="0">
                <a:effectLst/>
                <a:latin typeface="Times New Roman" panose="02020603050405020304" pitchFamily="18" charset="0"/>
                <a:ea typeface="Calibri" panose="020F0502020204030204" pitchFamily="34" charset="0"/>
                <a:cs typeface="Tunga" panose="020B0502040204020203" pitchFamily="34" charset="0"/>
              </a:rPr>
              <a:t>E. Akin, I. Aydin, &amp; M.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Karakose</a:t>
            </a:r>
            <a:r>
              <a:rPr lang="en-US" sz="1800" i="1" dirty="0">
                <a:effectLst/>
                <a:latin typeface="Times New Roman" panose="02020603050405020304" pitchFamily="18" charset="0"/>
                <a:ea typeface="Calibri" panose="020F0502020204030204" pitchFamily="34" charset="0"/>
                <a:cs typeface="Tunga" panose="020B0502040204020203" pitchFamily="34" charset="0"/>
              </a:rPr>
              <a:t>, “FPGA Based Intelligent Condition Monitoring of Induction Motors: Detection, Diagnosis, and Prognosis”, IEEE International Conference on Industrial Technology, pp. 373 - 378, 2011.</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i="1" dirty="0" err="1">
                <a:effectLst/>
                <a:latin typeface="Times New Roman" panose="02020603050405020304" pitchFamily="18" charset="0"/>
                <a:ea typeface="Calibri" panose="020F0502020204030204" pitchFamily="34" charset="0"/>
                <a:cs typeface="Tunga" panose="020B0502040204020203" pitchFamily="34" charset="0"/>
              </a:rPr>
              <a:t>Abdelelah</a:t>
            </a:r>
            <a:r>
              <a:rPr lang="en-US" sz="1800" i="1" dirty="0">
                <a:effectLst/>
                <a:latin typeface="Times New Roman" panose="02020603050405020304" pitchFamily="18" charset="0"/>
                <a:ea typeface="Calibri" panose="020F0502020204030204" pitchFamily="34" charset="0"/>
                <a:cs typeface="Tunga" panose="020B0502040204020203" pitchFamily="34" charset="0"/>
              </a:rPr>
              <a:t>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Almounajjed</a:t>
            </a:r>
            <a:r>
              <a:rPr lang="en-US" sz="1800" i="1" dirty="0">
                <a:effectLst/>
                <a:latin typeface="Times New Roman" panose="02020603050405020304" pitchFamily="18" charset="0"/>
                <a:ea typeface="Calibri" panose="020F0502020204030204" pitchFamily="34" charset="0"/>
                <a:cs typeface="Tunga" panose="020B0502040204020203" pitchFamily="34" charset="0"/>
              </a:rPr>
              <a:t>, Ashwin Kumar Sahoo, Mani Kant Kumar,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Mhamad</a:t>
            </a:r>
            <a:r>
              <a:rPr lang="en-US" sz="1800" i="1" dirty="0">
                <a:effectLst/>
                <a:latin typeface="Times New Roman" panose="02020603050405020304" pitchFamily="18" charset="0"/>
                <a:ea typeface="Calibri" panose="020F0502020204030204" pitchFamily="34" charset="0"/>
                <a:cs typeface="Tunga" panose="020B0502040204020203" pitchFamily="34" charset="0"/>
              </a:rPr>
              <a:t> Waleed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Bakro</a:t>
            </a:r>
            <a:r>
              <a:rPr lang="en-US" sz="1800" i="1" dirty="0">
                <a:effectLst/>
                <a:latin typeface="Times New Roman" panose="02020603050405020304" pitchFamily="18" charset="0"/>
                <a:ea typeface="Calibri" panose="020F0502020204030204" pitchFamily="34" charset="0"/>
                <a:cs typeface="Tunga" panose="020B0502040204020203" pitchFamily="34" charset="0"/>
              </a:rPr>
              <a:t>, "Condition Monitoring and Fault Diagnosis of Induction Motor - An Experimental Analysis"7th International Conference on Electrical Energy Systems (ICEES) – 2021</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i="1" dirty="0">
                <a:effectLst/>
                <a:latin typeface="Times New Roman" panose="02020603050405020304" pitchFamily="18" charset="0"/>
                <a:ea typeface="Calibri" panose="020F0502020204030204" pitchFamily="34" charset="0"/>
                <a:cs typeface="Tunga" panose="020B0502040204020203" pitchFamily="34" charset="0"/>
              </a:rPr>
              <a:t>Swapnil Dol and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Raunak</a:t>
            </a:r>
            <a:r>
              <a:rPr lang="en-US" sz="1800" i="1" dirty="0">
                <a:effectLst/>
                <a:latin typeface="Times New Roman" panose="02020603050405020304" pitchFamily="18" charset="0"/>
                <a:ea typeface="Calibri" panose="020F0502020204030204" pitchFamily="34" charset="0"/>
                <a:cs typeface="Tunga" panose="020B0502040204020203" pitchFamily="34" charset="0"/>
              </a:rPr>
              <a:t>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Bhinge</a:t>
            </a:r>
            <a:r>
              <a:rPr lang="en-US" sz="1800" i="1" dirty="0">
                <a:effectLst/>
                <a:latin typeface="Times New Roman" panose="02020603050405020304" pitchFamily="18" charset="0"/>
                <a:ea typeface="Calibri" panose="020F0502020204030204" pitchFamily="34" charset="0"/>
                <a:cs typeface="Tunga" panose="020B0502040204020203" pitchFamily="34" charset="0"/>
              </a:rPr>
              <a:t> "SMART Motor for Industry 4.0" IEEE publications 2018</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i="1" dirty="0">
                <a:effectLst/>
                <a:latin typeface="Times New Roman" panose="02020603050405020304" pitchFamily="18" charset="0"/>
                <a:ea typeface="Calibri" panose="020F0502020204030204" pitchFamily="34" charset="0"/>
                <a:cs typeface="Tunga" panose="020B0502040204020203" pitchFamily="34" charset="0"/>
              </a:rPr>
              <a:t>Xin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Xue</a:t>
            </a:r>
            <a:r>
              <a:rPr lang="en-US" sz="1800" i="1" dirty="0">
                <a:effectLst/>
                <a:latin typeface="Times New Roman" panose="02020603050405020304" pitchFamily="18" charset="0"/>
                <a:ea typeface="Calibri" panose="020F0502020204030204" pitchFamily="34" charset="0"/>
                <a:cs typeface="Tunga" panose="020B0502040204020203" pitchFamily="34" charset="0"/>
              </a:rPr>
              <a:t>, V. Sundararajan and Wallace P.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Brithinee</a:t>
            </a:r>
            <a:r>
              <a:rPr lang="en-US" sz="1800" i="1" dirty="0">
                <a:effectLst/>
                <a:latin typeface="Times New Roman" panose="02020603050405020304" pitchFamily="18" charset="0"/>
                <a:ea typeface="Calibri" panose="020F0502020204030204" pitchFamily="34" charset="0"/>
                <a:cs typeface="Tunga" panose="020B0502040204020203" pitchFamily="34" charset="0"/>
              </a:rPr>
              <a:t> "THE APPLICATION OF WIRELESS SENSOR NETWORKS FOR CONDITION MONITORING IN THREE-PHASE INDUCTION MOTORS" 978-1-4244-0448-91071$26.00 @20071EEE.</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US" sz="1800" i="1" dirty="0">
                <a:effectLst/>
                <a:latin typeface="Times New Roman" panose="02020603050405020304" pitchFamily="18" charset="0"/>
                <a:ea typeface="Calibri" panose="020F0502020204030204" pitchFamily="34" charset="0"/>
                <a:cs typeface="Tunga" panose="020B0502040204020203" pitchFamily="34" charset="0"/>
              </a:rPr>
              <a:t>Ravi C. Bhavsar,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Rakeshkumar</a:t>
            </a:r>
            <a:r>
              <a:rPr lang="en-US" sz="1800" i="1" dirty="0">
                <a:effectLst/>
                <a:latin typeface="Times New Roman" panose="02020603050405020304" pitchFamily="18" charset="0"/>
                <a:ea typeface="Calibri" panose="020F0502020204030204" pitchFamily="34" charset="0"/>
                <a:cs typeface="Tunga" panose="020B0502040204020203" pitchFamily="34" charset="0"/>
              </a:rPr>
              <a:t> A. Patel AND Dr. B.R.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Bhalja</a:t>
            </a:r>
            <a:r>
              <a:rPr lang="en-US" sz="1800" i="1" dirty="0">
                <a:effectLst/>
                <a:latin typeface="Times New Roman" panose="02020603050405020304" pitchFamily="18" charset="0"/>
                <a:ea typeface="Calibri" panose="020F0502020204030204" pitchFamily="34" charset="0"/>
                <a:cs typeface="Tunga" panose="020B0502040204020203" pitchFamily="34" charset="0"/>
              </a:rPr>
              <a:t> "Condition Monitoring of Induction Motor using Artificial Neural Network" International Conference on Magnetics, Machines &amp; Drives (AICERA-2014 </a:t>
            </a:r>
            <a:r>
              <a:rPr lang="en-US" sz="1800" i="1" dirty="0" err="1">
                <a:effectLst/>
                <a:latin typeface="Times New Roman" panose="02020603050405020304" pitchFamily="18" charset="0"/>
                <a:ea typeface="Calibri" panose="020F0502020204030204" pitchFamily="34" charset="0"/>
                <a:cs typeface="Tunga" panose="020B0502040204020203" pitchFamily="34" charset="0"/>
              </a:rPr>
              <a:t>iCMMD</a:t>
            </a:r>
            <a:r>
              <a:rPr lang="en-US" sz="1800" i="1" dirty="0">
                <a:effectLst/>
                <a:latin typeface="Times New Roman" panose="02020603050405020304" pitchFamily="18" charset="0"/>
                <a:ea typeface="Calibri" panose="020F0502020204030204" pitchFamily="34" charset="0"/>
                <a:cs typeface="Tunga" panose="020B0502040204020203" pitchFamily="34" charset="0"/>
              </a:rPr>
              <a:t>)</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4" name="Picture 3">
            <a:extLst>
              <a:ext uri="{FF2B5EF4-FFF2-40B4-BE49-F238E27FC236}">
                <a16:creationId xmlns:a16="http://schemas.microsoft.com/office/drawing/2014/main" id="{7F6A66A7-D45F-FFFA-9180-74EC8FC886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Tree>
    <p:extLst>
      <p:ext uri="{BB962C8B-B14F-4D97-AF65-F5344CB8AC3E}">
        <p14:creationId xmlns:p14="http://schemas.microsoft.com/office/powerpoint/2010/main" val="2092521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2">
            <a:extLst>
              <a:ext uri="{FF2B5EF4-FFF2-40B4-BE49-F238E27FC236}">
                <a16:creationId xmlns:a16="http://schemas.microsoft.com/office/drawing/2014/main" id="{8FF4E334-6EEE-4CD9-938A-107099F442DA}"/>
              </a:ext>
            </a:extLst>
          </p:cNvPr>
          <p:cNvSpPr>
            <a:spLocks noChangeArrowheads="1" noChangeShapeType="1" noTextEdit="1"/>
          </p:cNvSpPr>
          <p:nvPr/>
        </p:nvSpPr>
        <p:spPr bwMode="auto">
          <a:xfrm>
            <a:off x="3923096" y="2478505"/>
            <a:ext cx="4085123" cy="1294599"/>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Thank you</a:t>
            </a:r>
          </a:p>
        </p:txBody>
      </p:sp>
      <p:pic>
        <p:nvPicPr>
          <p:cNvPr id="3" name="Picture 2">
            <a:extLst>
              <a:ext uri="{FF2B5EF4-FFF2-40B4-BE49-F238E27FC236}">
                <a16:creationId xmlns:a16="http://schemas.microsoft.com/office/drawing/2014/main" id="{AF6B49B0-B437-4982-A3AD-484DACDF31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4" name="Date Placeholder 3">
            <a:extLst>
              <a:ext uri="{FF2B5EF4-FFF2-40B4-BE49-F238E27FC236}">
                <a16:creationId xmlns:a16="http://schemas.microsoft.com/office/drawing/2014/main" id="{41537463-F247-43CD-8B18-C05D98A2F63D}"/>
              </a:ext>
            </a:extLst>
          </p:cNvPr>
          <p:cNvSpPr>
            <a:spLocks noGrp="1"/>
          </p:cNvSpPr>
          <p:nvPr>
            <p:ph type="dt" sz="half" idx="10"/>
          </p:nvPr>
        </p:nvSpPr>
        <p:spPr/>
        <p:txBody>
          <a:bodyPr/>
          <a:lstStyle/>
          <a:p>
            <a:fld id="{D221960E-63C2-4E87-853E-D85F102C2CC9}" type="datetime1">
              <a:rPr lang="en-IN" smtClean="0"/>
              <a:t>24-06-2022</a:t>
            </a:fld>
            <a:endParaRPr lang="en-IN"/>
          </a:p>
        </p:txBody>
      </p:sp>
      <p:sp>
        <p:nvSpPr>
          <p:cNvPr id="5" name="Footer Placeholder 4">
            <a:extLst>
              <a:ext uri="{FF2B5EF4-FFF2-40B4-BE49-F238E27FC236}">
                <a16:creationId xmlns:a16="http://schemas.microsoft.com/office/drawing/2014/main" id="{9E48A81A-A492-43A4-A857-ABE2D6D67756}"/>
              </a:ext>
            </a:extLst>
          </p:cNvPr>
          <p:cNvSpPr>
            <a:spLocks noGrp="1"/>
          </p:cNvSpPr>
          <p:nvPr>
            <p:ph type="ftr" sz="quarter" idx="11"/>
          </p:nvPr>
        </p:nvSpPr>
        <p:spPr/>
        <p:txBody>
          <a:bodyPr/>
          <a:lstStyle/>
          <a:p>
            <a:r>
              <a:rPr lang="en-IN"/>
              <a:t>Mini Project</a:t>
            </a:r>
          </a:p>
        </p:txBody>
      </p:sp>
      <p:sp>
        <p:nvSpPr>
          <p:cNvPr id="6" name="Slide Number Placeholder 5">
            <a:extLst>
              <a:ext uri="{FF2B5EF4-FFF2-40B4-BE49-F238E27FC236}">
                <a16:creationId xmlns:a16="http://schemas.microsoft.com/office/drawing/2014/main" id="{188D3EF0-D1AE-4E25-875B-5FBBCABC8C3C}"/>
              </a:ext>
            </a:extLst>
          </p:cNvPr>
          <p:cNvSpPr>
            <a:spLocks noGrp="1"/>
          </p:cNvSpPr>
          <p:nvPr>
            <p:ph type="sldNum" sz="quarter" idx="12"/>
          </p:nvPr>
        </p:nvSpPr>
        <p:spPr/>
        <p:txBody>
          <a:bodyPr/>
          <a:lstStyle/>
          <a:p>
            <a:fld id="{7F60788C-D93E-41A8-B8ED-6EAF8F14D35F}" type="slidenum">
              <a:rPr lang="en-IN" smtClean="0"/>
              <a:t>33</a:t>
            </a:fld>
            <a:endParaRPr lang="en-IN"/>
          </a:p>
        </p:txBody>
      </p:sp>
    </p:spTree>
    <p:extLst>
      <p:ext uri="{BB962C8B-B14F-4D97-AF65-F5344CB8AC3E}">
        <p14:creationId xmlns:p14="http://schemas.microsoft.com/office/powerpoint/2010/main" val="284089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C0E4F-F3DC-4561-A10D-1A83F9B3047F}"/>
              </a:ext>
            </a:extLst>
          </p:cNvPr>
          <p:cNvSpPr txBox="1"/>
          <p:nvPr/>
        </p:nvSpPr>
        <p:spPr>
          <a:xfrm>
            <a:off x="-248780" y="136525"/>
            <a:ext cx="12192000" cy="1200329"/>
          </a:xfrm>
          <a:prstGeom prst="rect">
            <a:avLst/>
          </a:prstGeom>
          <a:noFill/>
        </p:spPr>
        <p:txBody>
          <a:bodyPr wrap="square">
            <a:spAutoFit/>
          </a:bodyPr>
          <a:lstStyle/>
          <a:p>
            <a:pPr algn="ctr"/>
            <a:r>
              <a:rPr lang="en-US" sz="3600" b="1" dirty="0">
                <a:solidFill>
                  <a:srgbClr val="C00000"/>
                </a:solidFill>
                <a:latin typeface="Georgia" pitchFamily="18" charset="0"/>
              </a:rPr>
              <a:t>ABSTRACT</a:t>
            </a:r>
          </a:p>
          <a:p>
            <a:pPr algn="ctr"/>
            <a:endParaRPr lang="en-US" sz="3600" b="1" dirty="0">
              <a:solidFill>
                <a:srgbClr val="C00000"/>
              </a:solidFill>
              <a:latin typeface="Georgia" pitchFamily="18" charset="0"/>
            </a:endParaRPr>
          </a:p>
        </p:txBody>
      </p:sp>
      <p:pic>
        <p:nvPicPr>
          <p:cNvPr id="4" name="Picture 3">
            <a:extLst>
              <a:ext uri="{FF2B5EF4-FFF2-40B4-BE49-F238E27FC236}">
                <a16:creationId xmlns:a16="http://schemas.microsoft.com/office/drawing/2014/main" id="{6D2ECF62-1362-44E2-9474-7127B8ED8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2C939671-243E-4F1D-9345-E639A68073CF}"/>
              </a:ext>
            </a:extLst>
          </p:cNvPr>
          <p:cNvSpPr>
            <a:spLocks noGrp="1"/>
          </p:cNvSpPr>
          <p:nvPr>
            <p:ph type="dt" sz="half" idx="10"/>
          </p:nvPr>
        </p:nvSpPr>
        <p:spPr/>
        <p:txBody>
          <a:bodyPr/>
          <a:lstStyle/>
          <a:p>
            <a:fld id="{BFAEB03B-4E52-41AF-9934-90ED73DB05ED}" type="datetime1">
              <a:rPr lang="en-IN" smtClean="0"/>
              <a:t>24-06-2022</a:t>
            </a:fld>
            <a:endParaRPr lang="en-IN"/>
          </a:p>
        </p:txBody>
      </p:sp>
      <p:sp>
        <p:nvSpPr>
          <p:cNvPr id="5" name="Footer Placeholder 4">
            <a:extLst>
              <a:ext uri="{FF2B5EF4-FFF2-40B4-BE49-F238E27FC236}">
                <a16:creationId xmlns:a16="http://schemas.microsoft.com/office/drawing/2014/main" id="{D9070501-8663-466C-9519-6AADDE54DB6D}"/>
              </a:ext>
            </a:extLst>
          </p:cNvPr>
          <p:cNvSpPr>
            <a:spLocks noGrp="1"/>
          </p:cNvSpPr>
          <p:nvPr>
            <p:ph type="ftr" sz="quarter" idx="11"/>
          </p:nvPr>
        </p:nvSpPr>
        <p:spPr/>
        <p:txBody>
          <a:bodyPr/>
          <a:lstStyle/>
          <a:p>
            <a:r>
              <a:rPr lang="en-IN" dirty="0"/>
              <a:t>Mini Project</a:t>
            </a:r>
          </a:p>
        </p:txBody>
      </p:sp>
      <p:sp>
        <p:nvSpPr>
          <p:cNvPr id="6" name="Slide Number Placeholder 5">
            <a:extLst>
              <a:ext uri="{FF2B5EF4-FFF2-40B4-BE49-F238E27FC236}">
                <a16:creationId xmlns:a16="http://schemas.microsoft.com/office/drawing/2014/main" id="{2DEA7ED6-69B9-4B9E-9AB2-564E54251F0D}"/>
              </a:ext>
            </a:extLst>
          </p:cNvPr>
          <p:cNvSpPr>
            <a:spLocks noGrp="1"/>
          </p:cNvSpPr>
          <p:nvPr>
            <p:ph type="sldNum" sz="quarter" idx="12"/>
          </p:nvPr>
        </p:nvSpPr>
        <p:spPr/>
        <p:txBody>
          <a:bodyPr/>
          <a:lstStyle/>
          <a:p>
            <a:fld id="{7F60788C-D93E-41A8-B8ED-6EAF8F14D35F}" type="slidenum">
              <a:rPr lang="en-IN" smtClean="0"/>
              <a:t>4</a:t>
            </a:fld>
            <a:endParaRPr lang="en-IN"/>
          </a:p>
        </p:txBody>
      </p:sp>
      <p:sp>
        <p:nvSpPr>
          <p:cNvPr id="37" name="TextBox 36">
            <a:extLst>
              <a:ext uri="{FF2B5EF4-FFF2-40B4-BE49-F238E27FC236}">
                <a16:creationId xmlns:a16="http://schemas.microsoft.com/office/drawing/2014/main" id="{EAC5CCB8-E873-3A4D-B449-4119E4CF3D70}"/>
              </a:ext>
            </a:extLst>
          </p:cNvPr>
          <p:cNvSpPr txBox="1"/>
          <p:nvPr/>
        </p:nvSpPr>
        <p:spPr>
          <a:xfrm>
            <a:off x="248780" y="858981"/>
            <a:ext cx="11346872" cy="64786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coal reserves at India’s power plants have declined almost 17% since April. Hence there is a crucial shortage in the availability of the coal</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rPr>
              <a:t>For the generation of electricity, we need to burn the coal, which pollutes the environment</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We need to undergo remedial measures for these problems like attaining net zero energy path. Net zero energy path can be defined as the total amount of energy we produce to the amount of energy we consume.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rPr>
              <a:t>GEP is a very important ECO, which can be followed to attain the NET ZERO ENERGY PATH</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rPr>
              <a:t>Vibration analysis of motor is done, which comes under the predictive maintenance of GEP</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From the vibration signals, based on the frequency domain obtained, we can able to identify the type of fault and based on the amplitude, we can able to obtain the severity of the fault. </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Because of this technique, we can prevent the equipment from being damaged and also can prevent the excessive power consumption because of the fault.</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Thus, the vibration analysis of the motor will be one of an effective solution to attain the net zero energy path.</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49292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C0E4F-F3DC-4561-A10D-1A83F9B3047F}"/>
              </a:ext>
            </a:extLst>
          </p:cNvPr>
          <p:cNvSpPr txBox="1"/>
          <p:nvPr/>
        </p:nvSpPr>
        <p:spPr>
          <a:xfrm>
            <a:off x="-248780" y="107649"/>
            <a:ext cx="12192000" cy="1754326"/>
          </a:xfrm>
          <a:prstGeom prst="rect">
            <a:avLst/>
          </a:prstGeom>
          <a:noFill/>
        </p:spPr>
        <p:txBody>
          <a:bodyPr wrap="square">
            <a:spAutoFit/>
          </a:bodyPr>
          <a:lstStyle/>
          <a:p>
            <a:pPr algn="ctr"/>
            <a:r>
              <a:rPr lang="en-US" sz="3600" b="1" dirty="0">
                <a:solidFill>
                  <a:srgbClr val="C00000"/>
                </a:solidFill>
                <a:latin typeface="Georgia" pitchFamily="18" charset="0"/>
              </a:rPr>
              <a:t>OBJECTIVE</a:t>
            </a:r>
          </a:p>
          <a:p>
            <a:pPr algn="ctr"/>
            <a:endParaRPr lang="en-US" sz="3600" dirty="0">
              <a:solidFill>
                <a:srgbClr val="C00000"/>
              </a:solidFill>
              <a:latin typeface="Georgia" pitchFamily="18" charset="0"/>
            </a:endParaRPr>
          </a:p>
          <a:p>
            <a:pPr algn="ctr"/>
            <a:endParaRPr lang="en-US" sz="3600" b="1" dirty="0">
              <a:solidFill>
                <a:srgbClr val="C00000"/>
              </a:solidFill>
              <a:latin typeface="Georgia" pitchFamily="18" charset="0"/>
            </a:endParaRPr>
          </a:p>
        </p:txBody>
      </p:sp>
      <p:pic>
        <p:nvPicPr>
          <p:cNvPr id="4" name="Picture 3">
            <a:extLst>
              <a:ext uri="{FF2B5EF4-FFF2-40B4-BE49-F238E27FC236}">
                <a16:creationId xmlns:a16="http://schemas.microsoft.com/office/drawing/2014/main" id="{6D2ECF62-1362-44E2-9474-7127B8ED8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2C939671-243E-4F1D-9345-E639A68073CF}"/>
              </a:ext>
            </a:extLst>
          </p:cNvPr>
          <p:cNvSpPr>
            <a:spLocks noGrp="1"/>
          </p:cNvSpPr>
          <p:nvPr>
            <p:ph type="dt" sz="half" idx="10"/>
          </p:nvPr>
        </p:nvSpPr>
        <p:spPr/>
        <p:txBody>
          <a:bodyPr/>
          <a:lstStyle/>
          <a:p>
            <a:fld id="{BFAEB03B-4E52-41AF-9934-90ED73DB05ED}" type="datetime1">
              <a:rPr lang="en-IN" smtClean="0"/>
              <a:t>24-06-2022</a:t>
            </a:fld>
            <a:endParaRPr lang="en-IN"/>
          </a:p>
        </p:txBody>
      </p:sp>
      <p:sp>
        <p:nvSpPr>
          <p:cNvPr id="5" name="Footer Placeholder 4">
            <a:extLst>
              <a:ext uri="{FF2B5EF4-FFF2-40B4-BE49-F238E27FC236}">
                <a16:creationId xmlns:a16="http://schemas.microsoft.com/office/drawing/2014/main" id="{D9070501-8663-466C-9519-6AADDE54DB6D}"/>
              </a:ext>
            </a:extLst>
          </p:cNvPr>
          <p:cNvSpPr>
            <a:spLocks noGrp="1"/>
          </p:cNvSpPr>
          <p:nvPr>
            <p:ph type="ftr" sz="quarter" idx="11"/>
          </p:nvPr>
        </p:nvSpPr>
        <p:spPr/>
        <p:txBody>
          <a:bodyPr/>
          <a:lstStyle/>
          <a:p>
            <a:r>
              <a:rPr lang="en-IN" dirty="0"/>
              <a:t>Mini Project</a:t>
            </a:r>
          </a:p>
        </p:txBody>
      </p:sp>
      <p:sp>
        <p:nvSpPr>
          <p:cNvPr id="6" name="Slide Number Placeholder 5">
            <a:extLst>
              <a:ext uri="{FF2B5EF4-FFF2-40B4-BE49-F238E27FC236}">
                <a16:creationId xmlns:a16="http://schemas.microsoft.com/office/drawing/2014/main" id="{2DEA7ED6-69B9-4B9E-9AB2-564E54251F0D}"/>
              </a:ext>
            </a:extLst>
          </p:cNvPr>
          <p:cNvSpPr>
            <a:spLocks noGrp="1"/>
          </p:cNvSpPr>
          <p:nvPr>
            <p:ph type="sldNum" sz="quarter" idx="12"/>
          </p:nvPr>
        </p:nvSpPr>
        <p:spPr/>
        <p:txBody>
          <a:bodyPr/>
          <a:lstStyle/>
          <a:p>
            <a:fld id="{7F60788C-D93E-41A8-B8ED-6EAF8F14D35F}" type="slidenum">
              <a:rPr lang="en-IN" smtClean="0"/>
              <a:t>5</a:t>
            </a:fld>
            <a:endParaRPr lang="en-IN"/>
          </a:p>
        </p:txBody>
      </p:sp>
      <p:sp>
        <p:nvSpPr>
          <p:cNvPr id="7" name="TextBox 6">
            <a:extLst>
              <a:ext uri="{FF2B5EF4-FFF2-40B4-BE49-F238E27FC236}">
                <a16:creationId xmlns:a16="http://schemas.microsoft.com/office/drawing/2014/main" id="{C6FB08FD-45F3-2850-4A71-465A3026BCD7}"/>
              </a:ext>
            </a:extLst>
          </p:cNvPr>
          <p:cNvSpPr txBox="1"/>
          <p:nvPr/>
        </p:nvSpPr>
        <p:spPr>
          <a:xfrm>
            <a:off x="797166" y="1587971"/>
            <a:ext cx="11146054" cy="32778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00B050"/>
                </a:solidFill>
              </a:rPr>
              <a:t>The main objective of this project is to attain the NET ZERO ENERGY PATH</a:t>
            </a:r>
          </a:p>
          <a:p>
            <a:pPr marL="285750" indent="-285750" algn="just">
              <a:lnSpc>
                <a:spcPct val="150000"/>
              </a:lnSpc>
              <a:buFont typeface="Arial" panose="020B0604020202020204" pitchFamily="34" charset="0"/>
              <a:buChar char="•"/>
            </a:pPr>
            <a:r>
              <a:rPr lang="en-IN" dirty="0">
                <a:solidFill>
                  <a:srgbClr val="00B050"/>
                </a:solidFill>
              </a:rPr>
              <a:t>Net Zero Path can be obtained by following GOOD ENGINEERING PRACTICES</a:t>
            </a:r>
          </a:p>
          <a:p>
            <a:pPr marL="285750" indent="-285750" algn="just">
              <a:lnSpc>
                <a:spcPct val="150000"/>
              </a:lnSpc>
              <a:buFont typeface="Arial" panose="020B0604020202020204" pitchFamily="34" charset="0"/>
              <a:buChar char="•"/>
            </a:pPr>
            <a:r>
              <a:rPr lang="en-IN" dirty="0">
                <a:solidFill>
                  <a:srgbClr val="00B050"/>
                </a:solidFill>
              </a:rPr>
              <a:t>In this project, Vibration analysis of machines are done, which comes under the predictive maintenance of GEP</a:t>
            </a:r>
          </a:p>
          <a:p>
            <a:pPr marL="285750" indent="-285750" algn="just">
              <a:lnSpc>
                <a:spcPct val="150000"/>
              </a:lnSpc>
              <a:buFont typeface="Arial" panose="020B0604020202020204" pitchFamily="34" charset="0"/>
              <a:buChar char="•"/>
            </a:pPr>
            <a:r>
              <a:rPr lang="en-IN" dirty="0">
                <a:solidFill>
                  <a:srgbClr val="00B050"/>
                </a:solidFill>
              </a:rPr>
              <a:t>By doing this Vibration analysis, we can able to predict the fault occurring on the machine before it occurs, so that, we can able to prevent the excess of power consumption because of the fault by which, we can attain the NET ZERO ENERGY PATH</a:t>
            </a:r>
          </a:p>
          <a:p>
            <a:pPr marL="285750" indent="-285750" algn="just">
              <a:lnSpc>
                <a:spcPct val="150000"/>
              </a:lnSpc>
              <a:buFont typeface="Arial" panose="020B0604020202020204" pitchFamily="34" charset="0"/>
              <a:buChar char="•"/>
            </a:pPr>
            <a:r>
              <a:rPr lang="en-IN" dirty="0">
                <a:solidFill>
                  <a:srgbClr val="00B050"/>
                </a:solidFill>
              </a:rPr>
              <a:t>By saving the power consumption, we can control the CO2 emissions into the atmosphere </a:t>
            </a:r>
            <a:r>
              <a:rPr lang="en-IN">
                <a:solidFill>
                  <a:srgbClr val="00B050"/>
                </a:solidFill>
              </a:rPr>
              <a:t>indirectly </a:t>
            </a:r>
            <a:endParaRPr lang="en-IN" dirty="0">
              <a:solidFill>
                <a:srgbClr val="00B050"/>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4521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C0E4F-F3DC-4561-A10D-1A83F9B3047F}"/>
              </a:ext>
            </a:extLst>
          </p:cNvPr>
          <p:cNvSpPr txBox="1"/>
          <p:nvPr/>
        </p:nvSpPr>
        <p:spPr>
          <a:xfrm>
            <a:off x="0" y="469463"/>
            <a:ext cx="12192000" cy="646331"/>
          </a:xfrm>
          <a:prstGeom prst="rect">
            <a:avLst/>
          </a:prstGeom>
          <a:noFill/>
        </p:spPr>
        <p:txBody>
          <a:bodyPr wrap="square">
            <a:spAutoFit/>
          </a:bodyPr>
          <a:lstStyle/>
          <a:p>
            <a:pPr algn="ctr"/>
            <a:r>
              <a:rPr lang="en-US" sz="3600" b="1" dirty="0">
                <a:solidFill>
                  <a:srgbClr val="C00000"/>
                </a:solidFill>
                <a:latin typeface="Georgia" pitchFamily="18" charset="0"/>
              </a:rPr>
              <a:t>INTRODUCTION</a:t>
            </a:r>
            <a:endParaRPr lang="en-IN" sz="3600" dirty="0"/>
          </a:p>
        </p:txBody>
      </p:sp>
      <p:pic>
        <p:nvPicPr>
          <p:cNvPr id="4" name="Picture 3">
            <a:extLst>
              <a:ext uri="{FF2B5EF4-FFF2-40B4-BE49-F238E27FC236}">
                <a16:creationId xmlns:a16="http://schemas.microsoft.com/office/drawing/2014/main" id="{6D2ECF62-1362-44E2-9474-7127B8ED8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7" name="Rectangle: Rounded Corners 6">
            <a:extLst>
              <a:ext uri="{FF2B5EF4-FFF2-40B4-BE49-F238E27FC236}">
                <a16:creationId xmlns:a16="http://schemas.microsoft.com/office/drawing/2014/main" id="{6FA781D6-FF4E-4215-AC93-6AC00C490DC1}"/>
              </a:ext>
            </a:extLst>
          </p:cNvPr>
          <p:cNvSpPr/>
          <p:nvPr/>
        </p:nvSpPr>
        <p:spPr>
          <a:xfrm>
            <a:off x="190229" y="2971008"/>
            <a:ext cx="2358888" cy="1139687"/>
          </a:xfrm>
          <a:prstGeom prst="roundRect">
            <a:avLst/>
          </a:prstGeom>
          <a:solidFill>
            <a:srgbClr val="92D050"/>
          </a:solidFill>
          <a:ln>
            <a:solidFill>
              <a:schemeClr val="accent1">
                <a:lumMod val="50000"/>
              </a:schemeClr>
            </a:solidFill>
          </a:ln>
          <a:effectLst>
            <a:softEdge rad="31750"/>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eorgia" panose="02040502050405020303" pitchFamily="18" charset="0"/>
              </a:rPr>
              <a:t>Increased Comfort Level</a:t>
            </a:r>
          </a:p>
        </p:txBody>
      </p:sp>
      <p:sp>
        <p:nvSpPr>
          <p:cNvPr id="9" name="Plus Sign 8">
            <a:extLst>
              <a:ext uri="{FF2B5EF4-FFF2-40B4-BE49-F238E27FC236}">
                <a16:creationId xmlns:a16="http://schemas.microsoft.com/office/drawing/2014/main" id="{EFA0ABD9-06E5-4B76-AC9F-4D9D185B8C3C}"/>
              </a:ext>
            </a:extLst>
          </p:cNvPr>
          <p:cNvSpPr/>
          <p:nvPr/>
        </p:nvSpPr>
        <p:spPr>
          <a:xfrm>
            <a:off x="2695896" y="3221875"/>
            <a:ext cx="662608" cy="603169"/>
          </a:xfrm>
          <a:prstGeom prst="mathPlus">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6BD2D882-8767-43D4-BAB5-E67D0E58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799" y="2677013"/>
            <a:ext cx="2641324" cy="1454435"/>
          </a:xfrm>
          <a:prstGeom prst="rect">
            <a:avLst/>
          </a:prstGeom>
        </p:spPr>
      </p:pic>
      <p:pic>
        <p:nvPicPr>
          <p:cNvPr id="16" name="Picture 15">
            <a:extLst>
              <a:ext uri="{FF2B5EF4-FFF2-40B4-BE49-F238E27FC236}">
                <a16:creationId xmlns:a16="http://schemas.microsoft.com/office/drawing/2014/main" id="{3FED6EB4-E17C-47AA-B8B6-3E7F28ABF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43" y="984192"/>
            <a:ext cx="2473188" cy="1778643"/>
          </a:xfrm>
          <a:prstGeom prst="rect">
            <a:avLst/>
          </a:prstGeom>
        </p:spPr>
      </p:pic>
      <p:pic>
        <p:nvPicPr>
          <p:cNvPr id="18" name="Picture 17">
            <a:extLst>
              <a:ext uri="{FF2B5EF4-FFF2-40B4-BE49-F238E27FC236}">
                <a16:creationId xmlns:a16="http://schemas.microsoft.com/office/drawing/2014/main" id="{C1970BB7-A062-4FE8-9A1A-7FF4C02D0B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0863" y="3930002"/>
            <a:ext cx="2120348" cy="1272208"/>
          </a:xfrm>
          <a:prstGeom prst="rect">
            <a:avLst/>
          </a:prstGeom>
        </p:spPr>
      </p:pic>
      <p:sp>
        <p:nvSpPr>
          <p:cNvPr id="19" name="Arrow: Down 18">
            <a:extLst>
              <a:ext uri="{FF2B5EF4-FFF2-40B4-BE49-F238E27FC236}">
                <a16:creationId xmlns:a16="http://schemas.microsoft.com/office/drawing/2014/main" id="{403E3A6A-C329-4A33-9107-FDEBADD0DCDF}"/>
              </a:ext>
            </a:extLst>
          </p:cNvPr>
          <p:cNvSpPr/>
          <p:nvPr/>
        </p:nvSpPr>
        <p:spPr>
          <a:xfrm rot="16200000">
            <a:off x="6600630" y="3024228"/>
            <a:ext cx="369332" cy="951870"/>
          </a:xfrm>
          <a:prstGeom prst="downArrow">
            <a:avLst>
              <a:gd name="adj1" fmla="val 60163"/>
              <a:gd name="adj2" fmla="val 105879"/>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389EF6E-4A32-4C39-A59A-AE82DB5229CC}"/>
              </a:ext>
            </a:extLst>
          </p:cNvPr>
          <p:cNvSpPr txBox="1"/>
          <p:nvPr/>
        </p:nvSpPr>
        <p:spPr>
          <a:xfrm>
            <a:off x="7545924" y="2842590"/>
            <a:ext cx="3900360" cy="369332"/>
          </a:xfrm>
          <a:prstGeom prst="rect">
            <a:avLst/>
          </a:prstGeom>
          <a:noFill/>
        </p:spPr>
        <p:txBody>
          <a:bodyPr wrap="square" rtlCol="0">
            <a:spAutoFit/>
          </a:bodyPr>
          <a:lstStyle/>
          <a:p>
            <a:r>
              <a:rPr lang="en-IN" dirty="0">
                <a:latin typeface="Georgia" panose="02040502050405020303" pitchFamily="18" charset="0"/>
              </a:rPr>
              <a:t>HIGH ENERGY CONSUMPTION</a:t>
            </a:r>
          </a:p>
        </p:txBody>
      </p:sp>
      <p:sp>
        <p:nvSpPr>
          <p:cNvPr id="22" name="TextBox 21">
            <a:extLst>
              <a:ext uri="{FF2B5EF4-FFF2-40B4-BE49-F238E27FC236}">
                <a16:creationId xmlns:a16="http://schemas.microsoft.com/office/drawing/2014/main" id="{9F5E4F4A-15E0-453B-A328-05429B91CEC6}"/>
              </a:ext>
            </a:extLst>
          </p:cNvPr>
          <p:cNvSpPr txBox="1"/>
          <p:nvPr/>
        </p:nvSpPr>
        <p:spPr>
          <a:xfrm>
            <a:off x="7665179" y="5310452"/>
            <a:ext cx="3597082" cy="369332"/>
          </a:xfrm>
          <a:prstGeom prst="rect">
            <a:avLst/>
          </a:prstGeom>
          <a:noFill/>
        </p:spPr>
        <p:txBody>
          <a:bodyPr wrap="square" rtlCol="0">
            <a:spAutoFit/>
          </a:bodyPr>
          <a:lstStyle/>
          <a:p>
            <a:r>
              <a:rPr lang="en-IN" dirty="0">
                <a:latin typeface="Georgia" panose="02040502050405020303" pitchFamily="18" charset="0"/>
              </a:rPr>
              <a:t>INCREASE IN CO2 EMISSION</a:t>
            </a:r>
          </a:p>
        </p:txBody>
      </p:sp>
      <p:sp>
        <p:nvSpPr>
          <p:cNvPr id="2" name="Date Placeholder 1">
            <a:extLst>
              <a:ext uri="{FF2B5EF4-FFF2-40B4-BE49-F238E27FC236}">
                <a16:creationId xmlns:a16="http://schemas.microsoft.com/office/drawing/2014/main" id="{2C939671-243E-4F1D-9345-E639A68073CF}"/>
              </a:ext>
            </a:extLst>
          </p:cNvPr>
          <p:cNvSpPr>
            <a:spLocks noGrp="1"/>
          </p:cNvSpPr>
          <p:nvPr>
            <p:ph type="dt" sz="half" idx="10"/>
          </p:nvPr>
        </p:nvSpPr>
        <p:spPr/>
        <p:txBody>
          <a:bodyPr/>
          <a:lstStyle/>
          <a:p>
            <a:fld id="{BFAEB03B-4E52-41AF-9934-90ED73DB05ED}" type="datetime1">
              <a:rPr lang="en-IN" smtClean="0"/>
              <a:t>24-06-2022</a:t>
            </a:fld>
            <a:endParaRPr lang="en-IN"/>
          </a:p>
        </p:txBody>
      </p:sp>
      <p:sp>
        <p:nvSpPr>
          <p:cNvPr id="5" name="Footer Placeholder 4">
            <a:extLst>
              <a:ext uri="{FF2B5EF4-FFF2-40B4-BE49-F238E27FC236}">
                <a16:creationId xmlns:a16="http://schemas.microsoft.com/office/drawing/2014/main" id="{D9070501-8663-466C-9519-6AADDE54DB6D}"/>
              </a:ext>
            </a:extLst>
          </p:cNvPr>
          <p:cNvSpPr>
            <a:spLocks noGrp="1"/>
          </p:cNvSpPr>
          <p:nvPr>
            <p:ph type="ftr" sz="quarter" idx="11"/>
          </p:nvPr>
        </p:nvSpPr>
        <p:spPr/>
        <p:txBody>
          <a:bodyPr/>
          <a:lstStyle/>
          <a:p>
            <a:r>
              <a:rPr lang="en-IN"/>
              <a:t>Mini Project</a:t>
            </a:r>
          </a:p>
        </p:txBody>
      </p:sp>
      <p:sp>
        <p:nvSpPr>
          <p:cNvPr id="6" name="Slide Number Placeholder 5">
            <a:extLst>
              <a:ext uri="{FF2B5EF4-FFF2-40B4-BE49-F238E27FC236}">
                <a16:creationId xmlns:a16="http://schemas.microsoft.com/office/drawing/2014/main" id="{2DEA7ED6-69B9-4B9E-9AB2-564E54251F0D}"/>
              </a:ext>
            </a:extLst>
          </p:cNvPr>
          <p:cNvSpPr>
            <a:spLocks noGrp="1"/>
          </p:cNvSpPr>
          <p:nvPr>
            <p:ph type="sldNum" sz="quarter" idx="12"/>
          </p:nvPr>
        </p:nvSpPr>
        <p:spPr/>
        <p:txBody>
          <a:bodyPr/>
          <a:lstStyle/>
          <a:p>
            <a:fld id="{7F60788C-D93E-41A8-B8ED-6EAF8F14D35F}" type="slidenum">
              <a:rPr lang="en-IN" smtClean="0"/>
              <a:t>6</a:t>
            </a:fld>
            <a:endParaRPr lang="en-IN"/>
          </a:p>
        </p:txBody>
      </p:sp>
    </p:spTree>
    <p:extLst>
      <p:ext uri="{BB962C8B-B14F-4D97-AF65-F5344CB8AC3E}">
        <p14:creationId xmlns:p14="http://schemas.microsoft.com/office/powerpoint/2010/main" val="422585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5B5754-B95A-49AE-BBE3-872D03E1B05F}"/>
              </a:ext>
            </a:extLst>
          </p:cNvPr>
          <p:cNvSpPr txBox="1"/>
          <p:nvPr/>
        </p:nvSpPr>
        <p:spPr>
          <a:xfrm>
            <a:off x="207947" y="256408"/>
            <a:ext cx="11940209" cy="892552"/>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Contd..,</a:t>
            </a:r>
          </a:p>
          <a:p>
            <a:endParaRPr lang="en-IN" sz="22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E27CB8-F7E0-476B-AB7D-DE454DB6F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38" y="786922"/>
            <a:ext cx="3869643" cy="1729605"/>
          </a:xfrm>
          <a:prstGeom prst="rect">
            <a:avLst/>
          </a:prstGeom>
        </p:spPr>
      </p:pic>
      <p:pic>
        <p:nvPicPr>
          <p:cNvPr id="8" name="Picture 7">
            <a:extLst>
              <a:ext uri="{FF2B5EF4-FFF2-40B4-BE49-F238E27FC236}">
                <a16:creationId xmlns:a16="http://schemas.microsoft.com/office/drawing/2014/main" id="{516C6423-BB52-4111-A5E6-E0B15D05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276" y="3613392"/>
            <a:ext cx="4259588" cy="1618853"/>
          </a:xfrm>
          <a:prstGeom prst="rect">
            <a:avLst/>
          </a:prstGeom>
        </p:spPr>
      </p:pic>
      <p:pic>
        <p:nvPicPr>
          <p:cNvPr id="10" name="Picture 9">
            <a:extLst>
              <a:ext uri="{FF2B5EF4-FFF2-40B4-BE49-F238E27FC236}">
                <a16:creationId xmlns:a16="http://schemas.microsoft.com/office/drawing/2014/main" id="{96BD234C-EFEF-4C0F-910E-EBE1D8498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332" y="786922"/>
            <a:ext cx="4161180" cy="1729605"/>
          </a:xfrm>
          <a:prstGeom prst="rect">
            <a:avLst/>
          </a:prstGeom>
        </p:spPr>
      </p:pic>
      <p:pic>
        <p:nvPicPr>
          <p:cNvPr id="14" name="Picture 13">
            <a:extLst>
              <a:ext uri="{FF2B5EF4-FFF2-40B4-BE49-F238E27FC236}">
                <a16:creationId xmlns:a16="http://schemas.microsoft.com/office/drawing/2014/main" id="{BE664067-A6A5-4873-86CF-F426C97B3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96" y="3613391"/>
            <a:ext cx="3923750" cy="1618853"/>
          </a:xfrm>
          <a:prstGeom prst="rect">
            <a:avLst/>
          </a:prstGeom>
        </p:spPr>
      </p:pic>
      <p:sp>
        <p:nvSpPr>
          <p:cNvPr id="2" name="TextBox 1">
            <a:extLst>
              <a:ext uri="{FF2B5EF4-FFF2-40B4-BE49-F238E27FC236}">
                <a16:creationId xmlns:a16="http://schemas.microsoft.com/office/drawing/2014/main" id="{FAD7E4CF-AA84-4B00-A53C-33735A2CDDE2}"/>
              </a:ext>
            </a:extLst>
          </p:cNvPr>
          <p:cNvSpPr txBox="1"/>
          <p:nvPr/>
        </p:nvSpPr>
        <p:spPr>
          <a:xfrm>
            <a:off x="424069" y="2554614"/>
            <a:ext cx="4041912" cy="646331"/>
          </a:xfrm>
          <a:prstGeom prst="rect">
            <a:avLst/>
          </a:prstGeom>
          <a:noFill/>
        </p:spPr>
        <p:txBody>
          <a:bodyPr wrap="square" rtlCol="0">
            <a:spAutoFit/>
          </a:bodyPr>
          <a:lstStyle/>
          <a:p>
            <a:pPr algn="ctr"/>
            <a:r>
              <a:rPr lang="en-IN" dirty="0">
                <a:latin typeface="Georgia" panose="02040502050405020303" pitchFamily="18" charset="0"/>
              </a:rPr>
              <a:t>EXCESS OF CO2 AND METHANE IS EMITTED TO THE ATMOSPHERE</a:t>
            </a:r>
          </a:p>
        </p:txBody>
      </p:sp>
      <p:sp>
        <p:nvSpPr>
          <p:cNvPr id="5" name="Oval 4">
            <a:extLst>
              <a:ext uri="{FF2B5EF4-FFF2-40B4-BE49-F238E27FC236}">
                <a16:creationId xmlns:a16="http://schemas.microsoft.com/office/drawing/2014/main" id="{1370F3FC-2815-4A16-8D95-4D1FF9AD1BDF}"/>
              </a:ext>
            </a:extLst>
          </p:cNvPr>
          <p:cNvSpPr/>
          <p:nvPr/>
        </p:nvSpPr>
        <p:spPr>
          <a:xfrm>
            <a:off x="65155" y="898091"/>
            <a:ext cx="490330" cy="483705"/>
          </a:xfrm>
          <a:prstGeom prst="ellipse">
            <a:avLst/>
          </a:prstGeom>
          <a:gradFill>
            <a:gsLst>
              <a:gs pos="99218">
                <a:srgbClr val="C00000"/>
              </a:gs>
              <a:gs pos="98437">
                <a:srgbClr val="A9BDE1"/>
              </a:gs>
              <a:gs pos="96875">
                <a:srgbClr val="A6BADD"/>
              </a:gs>
              <a:gs pos="93750">
                <a:srgbClr val="A1B4D6"/>
              </a:gs>
              <a:gs pos="100000">
                <a:srgbClr val="96A8C8"/>
              </a:gs>
              <a:gs pos="100000">
                <a:srgbClr val="8190AB"/>
              </a:gs>
              <a:gs pos="100000">
                <a:srgbClr val="566072"/>
              </a:gs>
              <a:gs pos="33000">
                <a:srgbClr val="C00000"/>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1</a:t>
            </a:r>
          </a:p>
        </p:txBody>
      </p:sp>
      <p:sp>
        <p:nvSpPr>
          <p:cNvPr id="11" name="Arrow: Right 10">
            <a:extLst>
              <a:ext uri="{FF2B5EF4-FFF2-40B4-BE49-F238E27FC236}">
                <a16:creationId xmlns:a16="http://schemas.microsoft.com/office/drawing/2014/main" id="{34C011A5-48AD-4E7D-B324-1082C9BC0F7A}"/>
              </a:ext>
            </a:extLst>
          </p:cNvPr>
          <p:cNvSpPr/>
          <p:nvPr/>
        </p:nvSpPr>
        <p:spPr>
          <a:xfrm>
            <a:off x="4554709" y="1798087"/>
            <a:ext cx="2036683" cy="344556"/>
          </a:xfrm>
          <a:prstGeom prst="rightArrow">
            <a:avLst>
              <a:gd name="adj1" fmla="val 50000"/>
              <a:gd name="adj2" fmla="val 106026"/>
            </a:avLst>
          </a:prstGeom>
          <a:solidFill>
            <a:srgbClr val="00B0F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9184AD5-2C18-4D21-B277-3EF4E2F0B40B}"/>
              </a:ext>
            </a:extLst>
          </p:cNvPr>
          <p:cNvSpPr txBox="1"/>
          <p:nvPr/>
        </p:nvSpPr>
        <p:spPr>
          <a:xfrm>
            <a:off x="6314174" y="2600636"/>
            <a:ext cx="5453758" cy="646331"/>
          </a:xfrm>
          <a:prstGeom prst="rect">
            <a:avLst/>
          </a:prstGeom>
          <a:noFill/>
        </p:spPr>
        <p:txBody>
          <a:bodyPr wrap="square" rtlCol="0">
            <a:spAutoFit/>
          </a:bodyPr>
          <a:lstStyle/>
          <a:p>
            <a:pPr algn="just"/>
            <a:r>
              <a:rPr lang="en-IN" dirty="0">
                <a:latin typeface="Georgia" panose="02040502050405020303" pitchFamily="18" charset="0"/>
              </a:rPr>
              <a:t>THESE EMITTED GASES TRAP THE HEAT FROM THE SUN WHICH WARMS OUR PLANET MORE</a:t>
            </a:r>
          </a:p>
        </p:txBody>
      </p:sp>
      <p:sp>
        <p:nvSpPr>
          <p:cNvPr id="16" name="Arrow: Curved Right 15">
            <a:extLst>
              <a:ext uri="{FF2B5EF4-FFF2-40B4-BE49-F238E27FC236}">
                <a16:creationId xmlns:a16="http://schemas.microsoft.com/office/drawing/2014/main" id="{E95CC541-A4C5-4FF1-8130-D3E7D6E36CA4}"/>
              </a:ext>
            </a:extLst>
          </p:cNvPr>
          <p:cNvSpPr/>
          <p:nvPr/>
        </p:nvSpPr>
        <p:spPr>
          <a:xfrm rot="10626027" flipV="1">
            <a:off x="11035451" y="1724232"/>
            <a:ext cx="860613" cy="2712712"/>
          </a:xfrm>
          <a:prstGeom prst="curvedRightArrow">
            <a:avLst>
              <a:gd name="adj1" fmla="val 23685"/>
              <a:gd name="adj2" fmla="val 51760"/>
              <a:gd name="adj3" fmla="val 37669"/>
            </a:avLst>
          </a:prstGeom>
          <a:solidFill>
            <a:srgbClr val="00B0F0"/>
          </a:solidFill>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a:extLst>
              <a:ext uri="{FF2B5EF4-FFF2-40B4-BE49-F238E27FC236}">
                <a16:creationId xmlns:a16="http://schemas.microsoft.com/office/drawing/2014/main" id="{67370732-ED92-4D81-A2A9-28714BC2B095}"/>
              </a:ext>
            </a:extLst>
          </p:cNvPr>
          <p:cNvSpPr txBox="1"/>
          <p:nvPr/>
        </p:nvSpPr>
        <p:spPr>
          <a:xfrm>
            <a:off x="6671930" y="5340850"/>
            <a:ext cx="4546279" cy="646331"/>
          </a:xfrm>
          <a:prstGeom prst="rect">
            <a:avLst/>
          </a:prstGeom>
          <a:noFill/>
        </p:spPr>
        <p:txBody>
          <a:bodyPr wrap="square" rtlCol="0">
            <a:spAutoFit/>
          </a:bodyPr>
          <a:lstStyle/>
          <a:p>
            <a:pPr algn="ctr"/>
            <a:r>
              <a:rPr lang="en-IN" dirty="0">
                <a:latin typeface="Georgia" panose="02040502050405020303" pitchFamily="18" charset="0"/>
              </a:rPr>
              <a:t>THIS MAY LEAD TO ABNORMAL CLIMATIC CHANGES IN OUR PLANET</a:t>
            </a:r>
          </a:p>
        </p:txBody>
      </p:sp>
      <p:sp>
        <p:nvSpPr>
          <p:cNvPr id="21" name="TextBox 20">
            <a:extLst>
              <a:ext uri="{FF2B5EF4-FFF2-40B4-BE49-F238E27FC236}">
                <a16:creationId xmlns:a16="http://schemas.microsoft.com/office/drawing/2014/main" id="{BCCD16CB-4951-4A27-A568-568207394B94}"/>
              </a:ext>
            </a:extLst>
          </p:cNvPr>
          <p:cNvSpPr txBox="1"/>
          <p:nvPr/>
        </p:nvSpPr>
        <p:spPr>
          <a:xfrm>
            <a:off x="65155" y="5228839"/>
            <a:ext cx="4737851" cy="923330"/>
          </a:xfrm>
          <a:prstGeom prst="rect">
            <a:avLst/>
          </a:prstGeom>
          <a:noFill/>
        </p:spPr>
        <p:txBody>
          <a:bodyPr wrap="square" rtlCol="0">
            <a:spAutoFit/>
          </a:bodyPr>
          <a:lstStyle/>
          <a:p>
            <a:pPr algn="just"/>
            <a:r>
              <a:rPr lang="en-IN" dirty="0">
                <a:latin typeface="Georgia" panose="02040502050405020303" pitchFamily="18" charset="0"/>
              </a:rPr>
              <a:t>NET ZERO IS THE BALANCE BETWEEN THE AMOUNT OF GREENHOUSE GAS WE EMIT WITH THE AMOUNT WE TAKE OUT</a:t>
            </a:r>
          </a:p>
        </p:txBody>
      </p:sp>
      <p:pic>
        <p:nvPicPr>
          <p:cNvPr id="28" name="Picture 27">
            <a:extLst>
              <a:ext uri="{FF2B5EF4-FFF2-40B4-BE49-F238E27FC236}">
                <a16:creationId xmlns:a16="http://schemas.microsoft.com/office/drawing/2014/main" id="{4D785656-9C48-4B6B-8D1F-0DC2537B71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30" name="Oval 29">
            <a:extLst>
              <a:ext uri="{FF2B5EF4-FFF2-40B4-BE49-F238E27FC236}">
                <a16:creationId xmlns:a16="http://schemas.microsoft.com/office/drawing/2014/main" id="{CEE9DFFD-7D29-4098-88DB-B9074251E2C4}"/>
              </a:ext>
            </a:extLst>
          </p:cNvPr>
          <p:cNvSpPr/>
          <p:nvPr/>
        </p:nvSpPr>
        <p:spPr>
          <a:xfrm>
            <a:off x="6102387" y="907107"/>
            <a:ext cx="490330" cy="483705"/>
          </a:xfrm>
          <a:prstGeom prst="ellipse">
            <a:avLst/>
          </a:prstGeom>
          <a:gradFill>
            <a:gsLst>
              <a:gs pos="99218">
                <a:srgbClr val="C00000"/>
              </a:gs>
              <a:gs pos="98437">
                <a:srgbClr val="A9BDE1"/>
              </a:gs>
              <a:gs pos="96875">
                <a:srgbClr val="A6BADD"/>
              </a:gs>
              <a:gs pos="93750">
                <a:srgbClr val="A1B4D6"/>
              </a:gs>
              <a:gs pos="100000">
                <a:srgbClr val="96A8C8"/>
              </a:gs>
              <a:gs pos="100000">
                <a:srgbClr val="8190AB"/>
              </a:gs>
              <a:gs pos="100000">
                <a:srgbClr val="566072"/>
              </a:gs>
              <a:gs pos="33000">
                <a:srgbClr val="C00000"/>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2</a:t>
            </a:r>
          </a:p>
        </p:txBody>
      </p:sp>
      <p:sp>
        <p:nvSpPr>
          <p:cNvPr id="31" name="Oval 30">
            <a:extLst>
              <a:ext uri="{FF2B5EF4-FFF2-40B4-BE49-F238E27FC236}">
                <a16:creationId xmlns:a16="http://schemas.microsoft.com/office/drawing/2014/main" id="{70606874-18FB-494C-B0CC-D8187B02B2F5}"/>
              </a:ext>
            </a:extLst>
          </p:cNvPr>
          <p:cNvSpPr/>
          <p:nvPr/>
        </p:nvSpPr>
        <p:spPr>
          <a:xfrm>
            <a:off x="6096000" y="3463107"/>
            <a:ext cx="490330" cy="483705"/>
          </a:xfrm>
          <a:prstGeom prst="ellipse">
            <a:avLst/>
          </a:prstGeom>
          <a:gradFill>
            <a:gsLst>
              <a:gs pos="99218">
                <a:srgbClr val="C00000"/>
              </a:gs>
              <a:gs pos="98437">
                <a:srgbClr val="A9BDE1"/>
              </a:gs>
              <a:gs pos="96875">
                <a:srgbClr val="A6BADD"/>
              </a:gs>
              <a:gs pos="93750">
                <a:srgbClr val="A1B4D6"/>
              </a:gs>
              <a:gs pos="100000">
                <a:srgbClr val="96A8C8"/>
              </a:gs>
              <a:gs pos="100000">
                <a:srgbClr val="8190AB"/>
              </a:gs>
              <a:gs pos="100000">
                <a:srgbClr val="566072"/>
              </a:gs>
              <a:gs pos="33000">
                <a:srgbClr val="C00000"/>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3</a:t>
            </a:r>
          </a:p>
        </p:txBody>
      </p:sp>
      <p:sp>
        <p:nvSpPr>
          <p:cNvPr id="32" name="Oval 31">
            <a:extLst>
              <a:ext uri="{FF2B5EF4-FFF2-40B4-BE49-F238E27FC236}">
                <a16:creationId xmlns:a16="http://schemas.microsoft.com/office/drawing/2014/main" id="{D30A0A2E-5FCD-4D45-84FC-2C4F3E119119}"/>
              </a:ext>
            </a:extLst>
          </p:cNvPr>
          <p:cNvSpPr/>
          <p:nvPr/>
        </p:nvSpPr>
        <p:spPr>
          <a:xfrm>
            <a:off x="125997" y="3521227"/>
            <a:ext cx="490330" cy="483705"/>
          </a:xfrm>
          <a:prstGeom prst="ellipse">
            <a:avLst/>
          </a:prstGeom>
          <a:gradFill>
            <a:gsLst>
              <a:gs pos="99218">
                <a:srgbClr val="C00000"/>
              </a:gs>
              <a:gs pos="98437">
                <a:srgbClr val="A9BDE1"/>
              </a:gs>
              <a:gs pos="96875">
                <a:srgbClr val="A6BADD"/>
              </a:gs>
              <a:gs pos="93750">
                <a:srgbClr val="A1B4D6"/>
              </a:gs>
              <a:gs pos="100000">
                <a:srgbClr val="96A8C8"/>
              </a:gs>
              <a:gs pos="100000">
                <a:srgbClr val="8190AB"/>
              </a:gs>
              <a:gs pos="100000">
                <a:srgbClr val="566072"/>
              </a:gs>
              <a:gs pos="33000">
                <a:srgbClr val="C00000"/>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4</a:t>
            </a:r>
          </a:p>
        </p:txBody>
      </p:sp>
      <p:sp>
        <p:nvSpPr>
          <p:cNvPr id="33" name="Arrow: Right 32">
            <a:extLst>
              <a:ext uri="{FF2B5EF4-FFF2-40B4-BE49-F238E27FC236}">
                <a16:creationId xmlns:a16="http://schemas.microsoft.com/office/drawing/2014/main" id="{07AD1FEC-4268-4640-B4DF-6D8C02D5F02F}"/>
              </a:ext>
            </a:extLst>
          </p:cNvPr>
          <p:cNvSpPr/>
          <p:nvPr/>
        </p:nvSpPr>
        <p:spPr>
          <a:xfrm rot="10800000">
            <a:off x="4685888" y="4284697"/>
            <a:ext cx="2036683" cy="344556"/>
          </a:xfrm>
          <a:prstGeom prst="rightArrow">
            <a:avLst>
              <a:gd name="adj1" fmla="val 50000"/>
              <a:gd name="adj2" fmla="val 106026"/>
            </a:avLst>
          </a:prstGeom>
          <a:solidFill>
            <a:srgbClr val="00B0F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A2F2B061-F614-408F-9506-3FE5F98C36E2}"/>
              </a:ext>
            </a:extLst>
          </p:cNvPr>
          <p:cNvSpPr>
            <a:spLocks noGrp="1"/>
          </p:cNvSpPr>
          <p:nvPr>
            <p:ph type="dt" sz="half" idx="10"/>
          </p:nvPr>
        </p:nvSpPr>
        <p:spPr/>
        <p:txBody>
          <a:bodyPr/>
          <a:lstStyle/>
          <a:p>
            <a:fld id="{62F98E35-3780-4493-BD98-E0CC8DEA2F4F}" type="datetime1">
              <a:rPr lang="en-IN" smtClean="0"/>
              <a:t>24-06-2022</a:t>
            </a:fld>
            <a:endParaRPr lang="en-IN"/>
          </a:p>
        </p:txBody>
      </p:sp>
      <p:sp>
        <p:nvSpPr>
          <p:cNvPr id="7" name="Footer Placeholder 6">
            <a:extLst>
              <a:ext uri="{FF2B5EF4-FFF2-40B4-BE49-F238E27FC236}">
                <a16:creationId xmlns:a16="http://schemas.microsoft.com/office/drawing/2014/main" id="{AB267FE8-12CF-43B6-87E0-4921606D3F70}"/>
              </a:ext>
            </a:extLst>
          </p:cNvPr>
          <p:cNvSpPr>
            <a:spLocks noGrp="1"/>
          </p:cNvSpPr>
          <p:nvPr>
            <p:ph type="ftr" sz="quarter" idx="11"/>
          </p:nvPr>
        </p:nvSpPr>
        <p:spPr/>
        <p:txBody>
          <a:bodyPr/>
          <a:lstStyle/>
          <a:p>
            <a:r>
              <a:rPr lang="en-IN"/>
              <a:t>Mini Project</a:t>
            </a:r>
          </a:p>
        </p:txBody>
      </p:sp>
      <p:sp>
        <p:nvSpPr>
          <p:cNvPr id="9" name="Slide Number Placeholder 8">
            <a:extLst>
              <a:ext uri="{FF2B5EF4-FFF2-40B4-BE49-F238E27FC236}">
                <a16:creationId xmlns:a16="http://schemas.microsoft.com/office/drawing/2014/main" id="{DA7D08B6-B731-4270-97F3-CFF8A97F2EFE}"/>
              </a:ext>
            </a:extLst>
          </p:cNvPr>
          <p:cNvSpPr>
            <a:spLocks noGrp="1"/>
          </p:cNvSpPr>
          <p:nvPr>
            <p:ph type="sldNum" sz="quarter" idx="12"/>
          </p:nvPr>
        </p:nvSpPr>
        <p:spPr/>
        <p:txBody>
          <a:bodyPr/>
          <a:lstStyle/>
          <a:p>
            <a:fld id="{7F60788C-D93E-41A8-B8ED-6EAF8F14D35F}" type="slidenum">
              <a:rPr lang="en-IN" smtClean="0"/>
              <a:t>7</a:t>
            </a:fld>
            <a:endParaRPr lang="en-IN"/>
          </a:p>
        </p:txBody>
      </p:sp>
    </p:spTree>
    <p:extLst>
      <p:ext uri="{BB962C8B-B14F-4D97-AF65-F5344CB8AC3E}">
        <p14:creationId xmlns:p14="http://schemas.microsoft.com/office/powerpoint/2010/main" val="357355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4">
            <a:extLst>
              <a:ext uri="{FF2B5EF4-FFF2-40B4-BE49-F238E27FC236}">
                <a16:creationId xmlns:a16="http://schemas.microsoft.com/office/drawing/2014/main" id="{F522D861-7E09-469F-8772-B0C9CE4A58C4}"/>
              </a:ext>
            </a:extLst>
          </p:cNvPr>
          <p:cNvGraphicFramePr>
            <a:graphicFrameLocks noGrp="1"/>
          </p:cNvGraphicFramePr>
          <p:nvPr>
            <p:ph idx="1"/>
            <p:extLst>
              <p:ext uri="{D42A27DB-BD31-4B8C-83A1-F6EECF244321}">
                <p14:modId xmlns:p14="http://schemas.microsoft.com/office/powerpoint/2010/main" val="3296943589"/>
              </p:ext>
            </p:extLst>
          </p:nvPr>
        </p:nvGraphicFramePr>
        <p:xfrm>
          <a:off x="1086678" y="770058"/>
          <a:ext cx="9992138" cy="5608320"/>
        </p:xfrm>
        <a:graphic>
          <a:graphicData uri="http://schemas.openxmlformats.org/drawingml/2006/table">
            <a:tbl>
              <a:tblPr firstRow="1" bandRow="1">
                <a:tableStyleId>{C4B1156A-380E-4F78-BDF5-A606A8083BF9}</a:tableStyleId>
              </a:tblPr>
              <a:tblGrid>
                <a:gridCol w="1892049">
                  <a:extLst>
                    <a:ext uri="{9D8B030D-6E8A-4147-A177-3AD203B41FA5}">
                      <a16:colId xmlns:a16="http://schemas.microsoft.com/office/drawing/2014/main" val="20000"/>
                    </a:ext>
                  </a:extLst>
                </a:gridCol>
                <a:gridCol w="7439891">
                  <a:extLst>
                    <a:ext uri="{9D8B030D-6E8A-4147-A177-3AD203B41FA5}">
                      <a16:colId xmlns:a16="http://schemas.microsoft.com/office/drawing/2014/main" val="20001"/>
                    </a:ext>
                  </a:extLst>
                </a:gridCol>
                <a:gridCol w="660198">
                  <a:extLst>
                    <a:ext uri="{9D8B030D-6E8A-4147-A177-3AD203B41FA5}">
                      <a16:colId xmlns:a16="http://schemas.microsoft.com/office/drawing/2014/main" val="20002"/>
                    </a:ext>
                  </a:extLst>
                </a:gridCol>
              </a:tblGrid>
              <a:tr h="552349">
                <a:tc>
                  <a:txBody>
                    <a:bodyPr/>
                    <a:lstStyle/>
                    <a:p>
                      <a:pPr algn="ctr"/>
                      <a:r>
                        <a:rPr lang="en-US" dirty="0">
                          <a:latin typeface="Times New Roman" panose="02020603050405020304" pitchFamily="18" charset="0"/>
                          <a:cs typeface="Times New Roman" panose="02020603050405020304" pitchFamily="18" charset="0"/>
                        </a:rPr>
                        <a:t>Investigator</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Year</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52093">
                <a:tc>
                  <a:txBody>
                    <a:bodyPr/>
                    <a:lstStyle/>
                    <a:p>
                      <a:pPr>
                        <a:buFont typeface="Wingdings" pitchFamily="2" charset="2"/>
                        <a:buChar char="ü"/>
                      </a:pPr>
                      <a:r>
                        <a:rPr lang="en-IN" sz="1400" b="0" kern="1200" dirty="0" err="1">
                          <a:solidFill>
                            <a:schemeClr val="dk1"/>
                          </a:solidFill>
                          <a:effectLst/>
                          <a:latin typeface="+mn-lt"/>
                          <a:ea typeface="+mn-ea"/>
                          <a:cs typeface="+mn-cs"/>
                        </a:rPr>
                        <a:t>A.Ajitha</a:t>
                      </a:r>
                      <a:endParaRPr lang="en-IN" sz="1400" b="0" kern="1200" dirty="0">
                        <a:solidFill>
                          <a:schemeClr val="dk1"/>
                        </a:solidFill>
                        <a:effectLst/>
                        <a:latin typeface="+mn-lt"/>
                        <a:ea typeface="+mn-ea"/>
                        <a:cs typeface="+mn-cs"/>
                      </a:endParaRPr>
                    </a:p>
                    <a:p>
                      <a:pPr>
                        <a:buFont typeface="Wingdings" pitchFamily="2" charset="2"/>
                        <a:buChar char="ü"/>
                      </a:pPr>
                      <a:r>
                        <a:rPr lang="en-IN" sz="1400" b="0" kern="1200" dirty="0" err="1">
                          <a:solidFill>
                            <a:schemeClr val="dk1"/>
                          </a:solidFill>
                          <a:effectLst/>
                          <a:latin typeface="+mn-lt"/>
                          <a:ea typeface="+mn-ea"/>
                          <a:cs typeface="+mn-cs"/>
                        </a:rPr>
                        <a:t>D.Swathi</a:t>
                      </a:r>
                      <a:endParaRPr lang="en-IN" sz="1400" b="0" kern="1200" dirty="0">
                        <a:solidFill>
                          <a:schemeClr val="dk1"/>
                        </a:solidFill>
                        <a:effectLst/>
                        <a:latin typeface="+mn-lt"/>
                        <a:ea typeface="+mn-ea"/>
                        <a:cs typeface="+mn-cs"/>
                      </a:endParaRPr>
                    </a:p>
                    <a:p>
                      <a:pPr>
                        <a:buFont typeface="Wingdings" pitchFamily="2" charset="2"/>
                        <a:buChar char="ü"/>
                      </a:pPr>
                      <a:r>
                        <a:rPr lang="en-IN" sz="1400" b="0" kern="1200" dirty="0" err="1">
                          <a:solidFill>
                            <a:schemeClr val="dk1"/>
                          </a:solidFill>
                          <a:effectLst/>
                          <a:latin typeface="+mn-lt"/>
                          <a:ea typeface="+mn-ea"/>
                          <a:cs typeface="+mn-cs"/>
                        </a:rPr>
                        <a:t>J.Laxmi</a:t>
                      </a:r>
                      <a:r>
                        <a:rPr lang="en-IN" sz="1400" b="0" kern="1200" dirty="0">
                          <a:solidFill>
                            <a:schemeClr val="dk1"/>
                          </a:solidFill>
                          <a:effectLst/>
                          <a:latin typeface="+mn-lt"/>
                          <a:ea typeface="+mn-ea"/>
                          <a:cs typeface="+mn-cs"/>
                        </a:rPr>
                        <a:t> Prasanna</a:t>
                      </a:r>
                    </a:p>
                    <a:p>
                      <a:pPr>
                        <a:buFont typeface="Wingdings" pitchFamily="2" charset="2"/>
                        <a:buChar char="ü"/>
                      </a:pP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D.Shyamala</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This paper focusses on the monitoring of the Industrial motors using IOT technology.  In this, Vibration sensor, </a:t>
                      </a:r>
                      <a:r>
                        <a:rPr lang="en-IN" sz="1400" kern="1200" dirty="0" err="1">
                          <a:solidFill>
                            <a:schemeClr val="dk1"/>
                          </a:solidFill>
                          <a:effectLst/>
                          <a:latin typeface="+mn-lt"/>
                          <a:ea typeface="+mn-ea"/>
                          <a:cs typeface="+mn-cs"/>
                        </a:rPr>
                        <a:t>temeprature</a:t>
                      </a:r>
                      <a:r>
                        <a:rPr lang="en-IN" sz="1400" kern="1200" dirty="0">
                          <a:solidFill>
                            <a:schemeClr val="dk1"/>
                          </a:solidFill>
                          <a:effectLst/>
                          <a:latin typeface="+mn-lt"/>
                          <a:ea typeface="+mn-ea"/>
                          <a:cs typeface="+mn-cs"/>
                        </a:rPr>
                        <a:t> sensor, current sensor were connected with the industrial motor. The obtained data from the sensor will be transferred to the </a:t>
                      </a:r>
                      <a:r>
                        <a:rPr lang="en-IN" sz="1400" kern="1200" dirty="0" err="1">
                          <a:solidFill>
                            <a:schemeClr val="dk1"/>
                          </a:solidFill>
                          <a:effectLst/>
                          <a:latin typeface="+mn-lt"/>
                          <a:ea typeface="+mn-ea"/>
                          <a:cs typeface="+mn-cs"/>
                        </a:rPr>
                        <a:t>thingspeak</a:t>
                      </a:r>
                      <a:r>
                        <a:rPr lang="en-IN" sz="1400" kern="1200" dirty="0">
                          <a:solidFill>
                            <a:schemeClr val="dk1"/>
                          </a:solidFill>
                          <a:effectLst/>
                          <a:latin typeface="+mn-lt"/>
                          <a:ea typeface="+mn-ea"/>
                          <a:cs typeface="+mn-cs"/>
                        </a:rPr>
                        <a:t>, an IOT Cloud platform were </a:t>
                      </a:r>
                      <a:r>
                        <a:rPr lang="en-IN" sz="1400" kern="1200" dirty="0" err="1">
                          <a:solidFill>
                            <a:schemeClr val="dk1"/>
                          </a:solidFill>
                          <a:effectLst/>
                          <a:latin typeface="+mn-lt"/>
                          <a:ea typeface="+mn-ea"/>
                          <a:cs typeface="+mn-cs"/>
                        </a:rPr>
                        <a:t>analog</a:t>
                      </a:r>
                      <a:r>
                        <a:rPr lang="en-IN" sz="1400" kern="1200" dirty="0">
                          <a:solidFill>
                            <a:schemeClr val="dk1"/>
                          </a:solidFill>
                          <a:effectLst/>
                          <a:latin typeface="+mn-lt"/>
                          <a:ea typeface="+mn-ea"/>
                          <a:cs typeface="+mn-cs"/>
                        </a:rPr>
                        <a:t> data were fetched. By the obtained data, the fault of the industrial motor can be predicted. </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2017</a:t>
                      </a:r>
                    </a:p>
                  </a:txBody>
                  <a:tcPr/>
                </a:tc>
                <a:extLst>
                  <a:ext uri="{0D108BD9-81ED-4DB2-BD59-A6C34878D82A}">
                    <a16:rowId xmlns:a16="http://schemas.microsoft.com/office/drawing/2014/main" val="3533577829"/>
                  </a:ext>
                </a:extLst>
              </a:tr>
              <a:tr h="1078395">
                <a:tc>
                  <a:txBody>
                    <a:bodyPr/>
                    <a:lstStyle/>
                    <a:p>
                      <a:pPr>
                        <a:buFont typeface="Wingdings" pitchFamily="2" charset="2"/>
                        <a:buChar char="ü"/>
                      </a:pPr>
                      <a:r>
                        <a:rPr lang="en-US" sz="1400" b="0" kern="1200" dirty="0">
                          <a:solidFill>
                            <a:schemeClr val="dk1"/>
                          </a:solidFill>
                          <a:effectLst/>
                          <a:latin typeface="+mn-lt"/>
                          <a:ea typeface="+mn-ea"/>
                          <a:cs typeface="+mn-cs"/>
                        </a:rPr>
                        <a:t>Atharva Joshi</a:t>
                      </a:r>
                    </a:p>
                    <a:p>
                      <a:pPr>
                        <a:buFont typeface="Wingdings" pitchFamily="2" charset="2"/>
                        <a:buChar char="ü"/>
                      </a:pP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Niyati</a:t>
                      </a:r>
                      <a:r>
                        <a:rPr lang="en-US" sz="1400" b="0" kern="1200" dirty="0">
                          <a:solidFill>
                            <a:schemeClr val="dk1"/>
                          </a:solidFill>
                          <a:effectLst/>
                          <a:latin typeface="+mn-lt"/>
                          <a:ea typeface="+mn-ea"/>
                          <a:cs typeface="+mn-cs"/>
                        </a:rPr>
                        <a:t> Khandelwal</a:t>
                      </a:r>
                    </a:p>
                    <a:p>
                      <a:pPr>
                        <a:buFont typeface="Wingdings" pitchFamily="2" charset="2"/>
                        <a:buChar char="ü"/>
                      </a:pPr>
                      <a:r>
                        <a:rPr lang="en-US" sz="1400" b="0" kern="1200" dirty="0">
                          <a:solidFill>
                            <a:schemeClr val="dk1"/>
                          </a:solidFill>
                          <a:effectLst/>
                          <a:latin typeface="+mn-lt"/>
                          <a:ea typeface="+mn-ea"/>
                          <a:cs typeface="+mn-cs"/>
                        </a:rPr>
                        <a:t> Yash </a:t>
                      </a:r>
                      <a:r>
                        <a:rPr lang="en-US" sz="1400" b="0" kern="1200" dirty="0" err="1">
                          <a:solidFill>
                            <a:schemeClr val="dk1"/>
                          </a:solidFill>
                          <a:effectLst/>
                          <a:latin typeface="+mn-lt"/>
                          <a:ea typeface="+mn-ea"/>
                          <a:cs typeface="+mn-cs"/>
                        </a:rPr>
                        <a:t>Suryavakshi</a:t>
                      </a:r>
                      <a:endParaRPr lang="en-US" sz="1400" b="0" kern="1200" dirty="0">
                        <a:solidFill>
                          <a:schemeClr val="dk1"/>
                        </a:solidFill>
                        <a:effectLst/>
                        <a:latin typeface="+mn-lt"/>
                        <a:ea typeface="+mn-ea"/>
                        <a:cs typeface="+mn-cs"/>
                      </a:endParaRPr>
                    </a:p>
                    <a:p>
                      <a:pPr>
                        <a:buFont typeface="Wingdings" pitchFamily="2" charset="2"/>
                        <a:buChar char="ü"/>
                      </a:pPr>
                      <a:r>
                        <a:rPr lang="en-US" sz="1400" b="0" kern="1200" dirty="0">
                          <a:solidFill>
                            <a:schemeClr val="dk1"/>
                          </a:solidFill>
                          <a:effectLst/>
                          <a:latin typeface="+mn-lt"/>
                          <a:ea typeface="+mn-ea"/>
                          <a:cs typeface="+mn-cs"/>
                        </a:rPr>
                        <a:t> Maya </a:t>
                      </a:r>
                      <a:r>
                        <a:rPr lang="en-US" sz="1400" b="0" kern="1200" dirty="0" err="1">
                          <a:solidFill>
                            <a:schemeClr val="dk1"/>
                          </a:solidFill>
                          <a:effectLst/>
                          <a:latin typeface="+mn-lt"/>
                          <a:ea typeface="+mn-ea"/>
                          <a:cs typeface="+mn-cs"/>
                        </a:rPr>
                        <a:t>Kurulekar</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mn-lt"/>
                          <a:ea typeface="+mn-ea"/>
                          <a:cs typeface="+mn-cs"/>
                        </a:rPr>
                        <a:t>This paper mainly focusses on the energy consumption of the building by undergoing energy audit. The Carbon footprint was also calculated based on the obtained energy audit report. By the energy audit report and by the use of </a:t>
                      </a:r>
                      <a:r>
                        <a:rPr lang="en-US" sz="1400" kern="1200" dirty="0" err="1">
                          <a:solidFill>
                            <a:schemeClr val="dk1"/>
                          </a:solidFill>
                          <a:effectLst/>
                          <a:latin typeface="+mn-lt"/>
                          <a:ea typeface="+mn-ea"/>
                          <a:cs typeface="+mn-cs"/>
                        </a:rPr>
                        <a:t>softwares</a:t>
                      </a:r>
                      <a:r>
                        <a:rPr lang="en-US" sz="1400" kern="1200" dirty="0">
                          <a:solidFill>
                            <a:schemeClr val="dk1"/>
                          </a:solidFill>
                          <a:effectLst/>
                          <a:latin typeface="+mn-lt"/>
                          <a:ea typeface="+mn-ea"/>
                          <a:cs typeface="+mn-cs"/>
                        </a:rPr>
                        <a:t>, certain measures were suggested,</a:t>
                      </a:r>
                      <a:endParaRPr lang="en-IN" sz="14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a:t>
                      </a:r>
                      <a:endParaRPr lang="en-IN" sz="1600" kern="1200" dirty="0">
                        <a:solidFill>
                          <a:schemeClr val="dk1"/>
                        </a:solidFill>
                        <a:effectLst/>
                        <a:latin typeface="+mn-lt"/>
                        <a:ea typeface="+mn-ea"/>
                        <a:cs typeface="+mn-cs"/>
                      </a:endParaRP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2016</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4497621"/>
                  </a:ext>
                </a:extLst>
              </a:tr>
              <a:tr h="1104697">
                <a:tc>
                  <a:txBody>
                    <a:bodyPr/>
                    <a:lstStyle/>
                    <a:p>
                      <a:pPr>
                        <a:buFont typeface="Wingdings" pitchFamily="2" charset="2"/>
                        <a:buChar char="ü"/>
                      </a:pPr>
                      <a:r>
                        <a:rPr lang="en-US" sz="1400" b="0" kern="1200" dirty="0">
                          <a:solidFill>
                            <a:schemeClr val="dk1"/>
                          </a:solidFill>
                          <a:effectLst/>
                          <a:latin typeface="+mn-lt"/>
                          <a:ea typeface="+mn-ea"/>
                          <a:cs typeface="+mn-cs"/>
                        </a:rPr>
                        <a:t>Pana </a:t>
                      </a:r>
                      <a:r>
                        <a:rPr lang="en-US" sz="1400" b="0" kern="1200" dirty="0" err="1">
                          <a:solidFill>
                            <a:schemeClr val="dk1"/>
                          </a:solidFill>
                          <a:effectLst/>
                          <a:latin typeface="+mn-lt"/>
                          <a:ea typeface="+mn-ea"/>
                          <a:cs typeface="+mn-cs"/>
                        </a:rPr>
                        <a:t>Chupan</a:t>
                      </a:r>
                      <a:endParaRPr lang="en-US" sz="1400" b="0" kern="1200" dirty="0">
                        <a:solidFill>
                          <a:schemeClr val="dk1"/>
                        </a:solidFill>
                        <a:effectLst/>
                        <a:latin typeface="+mn-lt"/>
                        <a:ea typeface="+mn-ea"/>
                        <a:cs typeface="+mn-cs"/>
                      </a:endParaRPr>
                    </a:p>
                    <a:p>
                      <a:pPr>
                        <a:buFont typeface="Wingdings" pitchFamily="2" charset="2"/>
                        <a:buChar char="ü"/>
                      </a:pPr>
                      <a:r>
                        <a:rPr lang="en-US" sz="1400" b="0" kern="1200" dirty="0" err="1">
                          <a:solidFill>
                            <a:schemeClr val="dk1"/>
                          </a:solidFill>
                          <a:effectLst/>
                          <a:latin typeface="+mn-lt"/>
                          <a:ea typeface="+mn-ea"/>
                          <a:cs typeface="+mn-cs"/>
                        </a:rPr>
                        <a:t>Boonlert</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Suechoey</a:t>
                      </a:r>
                      <a:endParaRPr lang="en-US" sz="1400" b="0" kern="1200" dirty="0">
                        <a:solidFill>
                          <a:schemeClr val="dk1"/>
                        </a:solidFill>
                        <a:effectLst/>
                        <a:latin typeface="+mn-lt"/>
                        <a:ea typeface="+mn-ea"/>
                        <a:cs typeface="+mn-cs"/>
                      </a:endParaRPr>
                    </a:p>
                    <a:p>
                      <a:pPr>
                        <a:buFont typeface="Wingdings" pitchFamily="2" charset="2"/>
                        <a:buChar char="ü"/>
                      </a:pPr>
                      <a:r>
                        <a:rPr lang="en-US" sz="1400" b="0" kern="1200" dirty="0" err="1">
                          <a:solidFill>
                            <a:schemeClr val="dk1"/>
                          </a:solidFill>
                          <a:effectLst/>
                          <a:latin typeface="+mn-lt"/>
                          <a:ea typeface="+mn-ea"/>
                          <a:cs typeface="+mn-cs"/>
                        </a:rPr>
                        <a:t>Somsak</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Siriporananon</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mn-lt"/>
                          <a:ea typeface="+mn-ea"/>
                          <a:cs typeface="+mn-cs"/>
                        </a:rPr>
                        <a:t>This paper presents the monitoring of machine condition by vibration analysis by </a:t>
                      </a:r>
                      <a:r>
                        <a:rPr lang="en-US" sz="1400" kern="1200" dirty="0" err="1">
                          <a:solidFill>
                            <a:schemeClr val="dk1"/>
                          </a:solidFill>
                          <a:effectLst/>
                          <a:latin typeface="+mn-lt"/>
                          <a:ea typeface="+mn-ea"/>
                          <a:cs typeface="+mn-cs"/>
                        </a:rPr>
                        <a:t>analysing</a:t>
                      </a:r>
                      <a:r>
                        <a:rPr lang="en-US" sz="1400" kern="1200" dirty="0">
                          <a:solidFill>
                            <a:schemeClr val="dk1"/>
                          </a:solidFill>
                          <a:effectLst/>
                          <a:latin typeface="+mn-lt"/>
                          <a:ea typeface="+mn-ea"/>
                          <a:cs typeface="+mn-cs"/>
                        </a:rPr>
                        <a:t> the vibration signals under the guidelines ISO 10816-3 Standards, faults were predicted, which comes under the predictive </a:t>
                      </a:r>
                      <a:r>
                        <a:rPr lang="en-US" sz="1400" kern="1200" dirty="0" err="1">
                          <a:solidFill>
                            <a:schemeClr val="dk1"/>
                          </a:solidFill>
                          <a:effectLst/>
                          <a:latin typeface="+mn-lt"/>
                          <a:ea typeface="+mn-ea"/>
                          <a:cs typeface="+mn-cs"/>
                        </a:rPr>
                        <a:t>maintanence</a:t>
                      </a:r>
                      <a:r>
                        <a:rPr lang="en-US" sz="1400" kern="1200" dirty="0">
                          <a:solidFill>
                            <a:schemeClr val="dk1"/>
                          </a:solidFill>
                          <a:effectLst/>
                          <a:latin typeface="+mn-lt"/>
                          <a:ea typeface="+mn-ea"/>
                          <a:cs typeface="+mn-cs"/>
                        </a:rPr>
                        <a:t> of the Good Engineering Practices.</a:t>
                      </a:r>
                      <a:endParaRPr lang="en-IN" sz="14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05440621"/>
                  </a:ext>
                </a:extLst>
              </a:tr>
              <a:tr h="1025790">
                <a:tc>
                  <a:txBody>
                    <a:bodyPr/>
                    <a:lstStyle/>
                    <a:p>
                      <a:pPr>
                        <a:buFont typeface="Wingdings" pitchFamily="2" charset="2"/>
                        <a:buChar char="ü"/>
                      </a:pPr>
                      <a:r>
                        <a:rPr lang="en-US" sz="1400" b="0" kern="1200" dirty="0">
                          <a:solidFill>
                            <a:schemeClr val="dk1"/>
                          </a:solidFill>
                          <a:effectLst/>
                          <a:latin typeface="+mn-lt"/>
                          <a:ea typeface="+mn-ea"/>
                          <a:cs typeface="+mn-cs"/>
                        </a:rPr>
                        <a:t>Rakesh A. Patel</a:t>
                      </a:r>
                    </a:p>
                    <a:p>
                      <a:pPr>
                        <a:buFont typeface="Wingdings" pitchFamily="2" charset="2"/>
                        <a:buChar char="ü"/>
                      </a:pPr>
                      <a:r>
                        <a:rPr lang="en-US" sz="1400" b="0" kern="1200" dirty="0">
                          <a:solidFill>
                            <a:schemeClr val="dk1"/>
                          </a:solidFill>
                          <a:effectLst/>
                          <a:latin typeface="+mn-lt"/>
                          <a:ea typeface="+mn-ea"/>
                          <a:cs typeface="+mn-cs"/>
                        </a:rPr>
                        <a:t> Bhavesh </a:t>
                      </a:r>
                      <a:r>
                        <a:rPr lang="en-US" sz="1400" b="0" kern="1200" dirty="0" err="1">
                          <a:solidFill>
                            <a:schemeClr val="dk1"/>
                          </a:solidFill>
                          <a:effectLst/>
                          <a:latin typeface="+mn-lt"/>
                          <a:ea typeface="+mn-ea"/>
                          <a:cs typeface="+mn-cs"/>
                        </a:rPr>
                        <a:t>Bhaljia</a:t>
                      </a:r>
                      <a:r>
                        <a:rPr lang="en-US" sz="1400" b="0" kern="1200" dirty="0">
                          <a:solidFill>
                            <a:schemeClr val="dk1"/>
                          </a:solidFill>
                          <a:effectLst/>
                          <a:latin typeface="+mn-lt"/>
                          <a:ea typeface="+mn-ea"/>
                          <a:cs typeface="+mn-cs"/>
                        </a:rPr>
                        <a:t>, MD</a:t>
                      </a:r>
                    </a:p>
                    <a:p>
                      <a:pPr>
                        <a:buFont typeface="Wingdings" pitchFamily="2" charset="2"/>
                        <a:buChar char="ü"/>
                      </a:pPr>
                      <a:r>
                        <a:rPr lang="en-US" sz="1400" b="0" kern="1200" dirty="0">
                          <a:solidFill>
                            <a:schemeClr val="dk1"/>
                          </a:solidFill>
                          <a:effectLst/>
                          <a:latin typeface="+mn-lt"/>
                          <a:ea typeface="+mn-ea"/>
                          <a:cs typeface="+mn-cs"/>
                        </a:rPr>
                        <a:t>Aftab </a:t>
                      </a:r>
                      <a:r>
                        <a:rPr lang="en-US" sz="1400" b="0" kern="1200" dirty="0" err="1">
                          <a:solidFill>
                            <a:schemeClr val="dk1"/>
                          </a:solidFill>
                          <a:effectLst/>
                          <a:latin typeface="+mn-lt"/>
                          <a:ea typeface="+mn-ea"/>
                          <a:cs typeface="+mn-cs"/>
                        </a:rPr>
                        <a:t>Alam</a:t>
                      </a:r>
                      <a:endParaRPr lang="en-US" sz="11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It shows unique technique to find the rotor and bearing fault in the 3 phase induction motor, by conducting the current analysis and the vibration analysis. With the help of MATLAB, Vibration and the current signals were </a:t>
                      </a:r>
                      <a:r>
                        <a:rPr lang="en-US" sz="1400" kern="1200" dirty="0" err="1">
                          <a:solidFill>
                            <a:schemeClr val="dk1"/>
                          </a:solidFill>
                          <a:effectLst/>
                          <a:latin typeface="+mn-lt"/>
                          <a:ea typeface="+mn-ea"/>
                          <a:cs typeface="+mn-cs"/>
                        </a:rPr>
                        <a:t>analysed</a:t>
                      </a:r>
                      <a:r>
                        <a:rPr lang="en-US" sz="1400" kern="1200" dirty="0">
                          <a:solidFill>
                            <a:schemeClr val="dk1"/>
                          </a:solidFill>
                          <a:effectLst/>
                          <a:latin typeface="+mn-lt"/>
                          <a:ea typeface="+mn-ea"/>
                          <a:cs typeface="+mn-cs"/>
                        </a:rPr>
                        <a:t> to find the condition of the equipment. Later, it was integrated with the AI and </a:t>
                      </a:r>
                      <a:r>
                        <a:rPr lang="en-US" sz="1400" kern="1200" dirty="0" err="1">
                          <a:solidFill>
                            <a:schemeClr val="dk1"/>
                          </a:solidFill>
                          <a:effectLst/>
                          <a:latin typeface="+mn-lt"/>
                          <a:ea typeface="+mn-ea"/>
                          <a:cs typeface="+mn-cs"/>
                        </a:rPr>
                        <a:t>continuesly</a:t>
                      </a:r>
                      <a:r>
                        <a:rPr lang="en-US" sz="1400" kern="1200" dirty="0">
                          <a:solidFill>
                            <a:schemeClr val="dk1"/>
                          </a:solidFill>
                          <a:effectLst/>
                          <a:latin typeface="+mn-lt"/>
                          <a:ea typeface="+mn-ea"/>
                          <a:cs typeface="+mn-cs"/>
                        </a:rPr>
                        <a:t> monitoring the machine to identify the condition of the motor. </a:t>
                      </a:r>
                      <a:endParaRPr lang="en-IN" sz="1400" kern="1200" dirty="0">
                        <a:solidFill>
                          <a:schemeClr val="dk1"/>
                        </a:solidFill>
                        <a:effectLst/>
                        <a:latin typeface="+mn-lt"/>
                        <a:ea typeface="+mn-ea"/>
                        <a:cs typeface="+mn-cs"/>
                      </a:endParaRP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2925175521"/>
                  </a:ext>
                </a:extLst>
              </a:tr>
            </a:tbl>
          </a:graphicData>
        </a:graphic>
      </p:graphicFrame>
      <p:sp>
        <p:nvSpPr>
          <p:cNvPr id="6" name="TextBox 5">
            <a:extLst>
              <a:ext uri="{FF2B5EF4-FFF2-40B4-BE49-F238E27FC236}">
                <a16:creationId xmlns:a16="http://schemas.microsoft.com/office/drawing/2014/main" id="{511FA579-84BB-46A2-A109-C368CBADC2AA}"/>
              </a:ext>
            </a:extLst>
          </p:cNvPr>
          <p:cNvSpPr txBox="1"/>
          <p:nvPr/>
        </p:nvSpPr>
        <p:spPr>
          <a:xfrm>
            <a:off x="3034747" y="136525"/>
            <a:ext cx="6096000" cy="646331"/>
          </a:xfrm>
          <a:prstGeom prst="rect">
            <a:avLst/>
          </a:prstGeom>
          <a:noFill/>
        </p:spPr>
        <p:txBody>
          <a:bodyPr wrap="square">
            <a:spAutoFit/>
          </a:bodyPr>
          <a:lstStyle/>
          <a:p>
            <a:pPr algn="ctr"/>
            <a:r>
              <a:rPr lang="en-US" sz="3600" b="1" dirty="0">
                <a:solidFill>
                  <a:srgbClr val="C00000"/>
                </a:solidFill>
                <a:latin typeface="Georgia" pitchFamily="18" charset="0"/>
              </a:rPr>
              <a:t>LITERATURE REVIEW</a:t>
            </a:r>
            <a:endParaRPr lang="en-IN" sz="3600" dirty="0"/>
          </a:p>
        </p:txBody>
      </p:sp>
      <p:pic>
        <p:nvPicPr>
          <p:cNvPr id="10" name="Picture 9">
            <a:extLst>
              <a:ext uri="{FF2B5EF4-FFF2-40B4-BE49-F238E27FC236}">
                <a16:creationId xmlns:a16="http://schemas.microsoft.com/office/drawing/2014/main" id="{FCB144F0-8B22-4CA2-B0C5-F0B90ADC1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B4FA012E-B7F6-4716-A8B9-FB522AA8F97B}"/>
              </a:ext>
            </a:extLst>
          </p:cNvPr>
          <p:cNvSpPr>
            <a:spLocks noGrp="1"/>
          </p:cNvSpPr>
          <p:nvPr>
            <p:ph type="dt" sz="half" idx="10"/>
          </p:nvPr>
        </p:nvSpPr>
        <p:spPr/>
        <p:txBody>
          <a:bodyPr/>
          <a:lstStyle/>
          <a:p>
            <a:fld id="{207763F8-7362-4B62-851A-F4DE0285604F}" type="datetime1">
              <a:rPr lang="en-IN" smtClean="0"/>
              <a:t>24-06-2022</a:t>
            </a:fld>
            <a:endParaRPr lang="en-IN"/>
          </a:p>
        </p:txBody>
      </p:sp>
      <p:sp>
        <p:nvSpPr>
          <p:cNvPr id="4" name="Footer Placeholder 3">
            <a:extLst>
              <a:ext uri="{FF2B5EF4-FFF2-40B4-BE49-F238E27FC236}">
                <a16:creationId xmlns:a16="http://schemas.microsoft.com/office/drawing/2014/main" id="{33D2B9BF-F597-4AD3-85A7-C88D9185215D}"/>
              </a:ext>
            </a:extLst>
          </p:cNvPr>
          <p:cNvSpPr>
            <a:spLocks noGrp="1"/>
          </p:cNvSpPr>
          <p:nvPr>
            <p:ph type="ftr" sz="quarter" idx="11"/>
          </p:nvPr>
        </p:nvSpPr>
        <p:spPr/>
        <p:txBody>
          <a:bodyPr/>
          <a:lstStyle/>
          <a:p>
            <a:r>
              <a:rPr lang="en-IN"/>
              <a:t>Mini Project</a:t>
            </a:r>
          </a:p>
        </p:txBody>
      </p:sp>
      <p:sp>
        <p:nvSpPr>
          <p:cNvPr id="5" name="Slide Number Placeholder 4">
            <a:extLst>
              <a:ext uri="{FF2B5EF4-FFF2-40B4-BE49-F238E27FC236}">
                <a16:creationId xmlns:a16="http://schemas.microsoft.com/office/drawing/2014/main" id="{37CB0688-8EC5-4B5F-8686-FFFBFEE1A9E0}"/>
              </a:ext>
            </a:extLst>
          </p:cNvPr>
          <p:cNvSpPr>
            <a:spLocks noGrp="1"/>
          </p:cNvSpPr>
          <p:nvPr>
            <p:ph type="sldNum" sz="quarter" idx="12"/>
          </p:nvPr>
        </p:nvSpPr>
        <p:spPr/>
        <p:txBody>
          <a:bodyPr/>
          <a:lstStyle/>
          <a:p>
            <a:fld id="{7F60788C-D93E-41A8-B8ED-6EAF8F14D35F}" type="slidenum">
              <a:rPr lang="en-IN" smtClean="0"/>
              <a:t>8</a:t>
            </a:fld>
            <a:endParaRPr lang="en-IN"/>
          </a:p>
        </p:txBody>
      </p:sp>
    </p:spTree>
    <p:extLst>
      <p:ext uri="{BB962C8B-B14F-4D97-AF65-F5344CB8AC3E}">
        <p14:creationId xmlns:p14="http://schemas.microsoft.com/office/powerpoint/2010/main" val="9504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A48D7A1-EEC9-4991-951F-FF4D85BE193F}"/>
              </a:ext>
            </a:extLst>
          </p:cNvPr>
          <p:cNvSpPr txBox="1"/>
          <p:nvPr/>
        </p:nvSpPr>
        <p:spPr>
          <a:xfrm>
            <a:off x="0" y="104072"/>
            <a:ext cx="12191999" cy="646331"/>
          </a:xfrm>
          <a:prstGeom prst="rect">
            <a:avLst/>
          </a:prstGeom>
          <a:noFill/>
        </p:spPr>
        <p:txBody>
          <a:bodyPr wrap="square">
            <a:spAutoFit/>
          </a:bodyPr>
          <a:lstStyle/>
          <a:p>
            <a:pPr algn="ctr"/>
            <a:r>
              <a:rPr lang="en-US" sz="3600" b="1" dirty="0">
                <a:solidFill>
                  <a:srgbClr val="C00000"/>
                </a:solidFill>
                <a:latin typeface="Georgia" pitchFamily="18" charset="0"/>
              </a:rPr>
              <a:t>PROBLEM STATEMENT</a:t>
            </a:r>
            <a:endParaRPr lang="en-IN" sz="3600" dirty="0"/>
          </a:p>
        </p:txBody>
      </p:sp>
      <p:pic>
        <p:nvPicPr>
          <p:cNvPr id="26" name="Picture 25">
            <a:extLst>
              <a:ext uri="{FF2B5EF4-FFF2-40B4-BE49-F238E27FC236}">
                <a16:creationId xmlns:a16="http://schemas.microsoft.com/office/drawing/2014/main" id="{9AA2D506-9CE5-43D1-B2DB-8A57E05D8C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8452" y="46142"/>
            <a:ext cx="914400" cy="914400"/>
          </a:xfrm>
          <a:prstGeom prst="rect">
            <a:avLst/>
          </a:prstGeom>
        </p:spPr>
      </p:pic>
      <p:sp>
        <p:nvSpPr>
          <p:cNvPr id="2" name="Date Placeholder 1">
            <a:extLst>
              <a:ext uri="{FF2B5EF4-FFF2-40B4-BE49-F238E27FC236}">
                <a16:creationId xmlns:a16="http://schemas.microsoft.com/office/drawing/2014/main" id="{53B8B0A2-6C8C-45E3-B6F8-2055ECCF66F4}"/>
              </a:ext>
            </a:extLst>
          </p:cNvPr>
          <p:cNvSpPr>
            <a:spLocks noGrp="1"/>
          </p:cNvSpPr>
          <p:nvPr>
            <p:ph type="dt" sz="half" idx="10"/>
          </p:nvPr>
        </p:nvSpPr>
        <p:spPr/>
        <p:txBody>
          <a:bodyPr/>
          <a:lstStyle/>
          <a:p>
            <a:fld id="{796CDD3D-72EB-4930-808E-226DEAE19207}" type="datetime1">
              <a:rPr lang="en-IN" smtClean="0"/>
              <a:t>24-06-2022</a:t>
            </a:fld>
            <a:endParaRPr lang="en-IN"/>
          </a:p>
        </p:txBody>
      </p:sp>
      <p:sp>
        <p:nvSpPr>
          <p:cNvPr id="3" name="Footer Placeholder 2">
            <a:extLst>
              <a:ext uri="{FF2B5EF4-FFF2-40B4-BE49-F238E27FC236}">
                <a16:creationId xmlns:a16="http://schemas.microsoft.com/office/drawing/2014/main" id="{F59B674A-163A-433F-8C38-51C1C0EBBEBD}"/>
              </a:ext>
            </a:extLst>
          </p:cNvPr>
          <p:cNvSpPr>
            <a:spLocks noGrp="1"/>
          </p:cNvSpPr>
          <p:nvPr>
            <p:ph type="ftr" sz="quarter" idx="11"/>
          </p:nvPr>
        </p:nvSpPr>
        <p:spPr/>
        <p:txBody>
          <a:bodyPr/>
          <a:lstStyle/>
          <a:p>
            <a:r>
              <a:rPr lang="en-IN"/>
              <a:t>Mini Project</a:t>
            </a:r>
          </a:p>
        </p:txBody>
      </p:sp>
      <p:sp>
        <p:nvSpPr>
          <p:cNvPr id="4" name="Slide Number Placeholder 3">
            <a:extLst>
              <a:ext uri="{FF2B5EF4-FFF2-40B4-BE49-F238E27FC236}">
                <a16:creationId xmlns:a16="http://schemas.microsoft.com/office/drawing/2014/main" id="{53A75498-4C85-41EB-9A2A-C467BEF2BCC1}"/>
              </a:ext>
            </a:extLst>
          </p:cNvPr>
          <p:cNvSpPr>
            <a:spLocks noGrp="1"/>
          </p:cNvSpPr>
          <p:nvPr>
            <p:ph type="sldNum" sz="quarter" idx="12"/>
          </p:nvPr>
        </p:nvSpPr>
        <p:spPr/>
        <p:txBody>
          <a:bodyPr/>
          <a:lstStyle/>
          <a:p>
            <a:fld id="{7F60788C-D93E-41A8-B8ED-6EAF8F14D35F}" type="slidenum">
              <a:rPr lang="en-IN" smtClean="0"/>
              <a:t>9</a:t>
            </a:fld>
            <a:endParaRPr lang="en-IN" dirty="0"/>
          </a:p>
        </p:txBody>
      </p:sp>
      <p:pic>
        <p:nvPicPr>
          <p:cNvPr id="15" name="Picture 14">
            <a:extLst>
              <a:ext uri="{FF2B5EF4-FFF2-40B4-BE49-F238E27FC236}">
                <a16:creationId xmlns:a16="http://schemas.microsoft.com/office/drawing/2014/main" id="{6A872317-45C8-58F0-BC35-00392C342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 y="2299855"/>
            <a:ext cx="3643143" cy="3851563"/>
          </a:xfrm>
          <a:prstGeom prst="rect">
            <a:avLst/>
          </a:prstGeom>
        </p:spPr>
      </p:pic>
      <p:pic>
        <p:nvPicPr>
          <p:cNvPr id="18" name="Picture 17">
            <a:extLst>
              <a:ext uri="{FF2B5EF4-FFF2-40B4-BE49-F238E27FC236}">
                <a16:creationId xmlns:a16="http://schemas.microsoft.com/office/drawing/2014/main" id="{70622F73-6D57-5E3F-41E2-6AF02476A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2440825"/>
            <a:ext cx="3643143" cy="3710593"/>
          </a:xfrm>
          <a:prstGeom prst="rect">
            <a:avLst/>
          </a:prstGeom>
        </p:spPr>
      </p:pic>
      <p:sp>
        <p:nvSpPr>
          <p:cNvPr id="9" name="Rectangle: Rounded Corners 8">
            <a:extLst>
              <a:ext uri="{FF2B5EF4-FFF2-40B4-BE49-F238E27FC236}">
                <a16:creationId xmlns:a16="http://schemas.microsoft.com/office/drawing/2014/main" id="{F76C490C-65BF-1070-B8F4-F8111401F971}"/>
              </a:ext>
            </a:extLst>
          </p:cNvPr>
          <p:cNvSpPr/>
          <p:nvPr/>
        </p:nvSpPr>
        <p:spPr>
          <a:xfrm>
            <a:off x="476920" y="1110769"/>
            <a:ext cx="2786281" cy="1062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demand for the coal is rapidly increasing in India</a:t>
            </a:r>
          </a:p>
        </p:txBody>
      </p:sp>
      <p:sp>
        <p:nvSpPr>
          <p:cNvPr id="19" name="Rectangle: Rounded Corners 18">
            <a:extLst>
              <a:ext uri="{FF2B5EF4-FFF2-40B4-BE49-F238E27FC236}">
                <a16:creationId xmlns:a16="http://schemas.microsoft.com/office/drawing/2014/main" id="{D86799E2-8AD7-F1B5-28D0-2ECDF096DDAB}"/>
              </a:ext>
            </a:extLst>
          </p:cNvPr>
          <p:cNvSpPr/>
          <p:nvPr/>
        </p:nvSpPr>
        <p:spPr>
          <a:xfrm>
            <a:off x="4467030" y="1110769"/>
            <a:ext cx="2786281" cy="1062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 couldn’t completely  switch on to the renewable energy resources</a:t>
            </a:r>
          </a:p>
        </p:txBody>
      </p:sp>
      <p:pic>
        <p:nvPicPr>
          <p:cNvPr id="22" name="Picture 21">
            <a:extLst>
              <a:ext uri="{FF2B5EF4-FFF2-40B4-BE49-F238E27FC236}">
                <a16:creationId xmlns:a16="http://schemas.microsoft.com/office/drawing/2014/main" id="{F9784C3C-0C8F-7FFA-0F4E-582409DD2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8710" y="2299855"/>
            <a:ext cx="4024142" cy="3851563"/>
          </a:xfrm>
          <a:prstGeom prst="rect">
            <a:avLst/>
          </a:prstGeom>
        </p:spPr>
      </p:pic>
      <p:sp>
        <p:nvSpPr>
          <p:cNvPr id="23" name="Rectangle: Rounded Corners 22">
            <a:extLst>
              <a:ext uri="{FF2B5EF4-FFF2-40B4-BE49-F238E27FC236}">
                <a16:creationId xmlns:a16="http://schemas.microsoft.com/office/drawing/2014/main" id="{1A0FF93C-AE56-681D-BEC0-9E30674623ED}"/>
              </a:ext>
            </a:extLst>
          </p:cNvPr>
          <p:cNvSpPr/>
          <p:nvPr/>
        </p:nvSpPr>
        <p:spPr>
          <a:xfrm>
            <a:off x="8782263" y="1165474"/>
            <a:ext cx="2786282" cy="1062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 not following GEP in electricals, it paves a way for the increase in power consumption</a:t>
            </a:r>
          </a:p>
        </p:txBody>
      </p:sp>
    </p:spTree>
    <p:extLst>
      <p:ext uri="{BB962C8B-B14F-4D97-AF65-F5344CB8AC3E}">
        <p14:creationId xmlns:p14="http://schemas.microsoft.com/office/powerpoint/2010/main" val="23873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2809</Words>
  <Application>Microsoft Office PowerPoint</Application>
  <PresentationFormat>Widescreen</PresentationFormat>
  <Paragraphs>518</Paragraphs>
  <Slides>33</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9" baseType="lpstr">
      <vt:lpstr>Arial</vt:lpstr>
      <vt:lpstr>Arial Black</vt:lpstr>
      <vt:lpstr>Arial Narrow</vt:lpstr>
      <vt:lpstr>Bahnschrift</vt:lpstr>
      <vt:lpstr>Britannic Bold</vt:lpstr>
      <vt:lpstr>Calibri</vt:lpstr>
      <vt:lpstr>Calibri Light</vt:lpstr>
      <vt:lpstr>Cambria Math</vt:lpstr>
      <vt:lpstr>Constantia</vt:lpstr>
      <vt:lpstr>Garamond</vt:lpstr>
      <vt:lpstr>Georgia</vt:lpstr>
      <vt:lpstr>Impact</vt:lpstr>
      <vt:lpstr>Times New Roman</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gopalakrishna gn</dc:creator>
  <cp:lastModifiedBy>suresh r</cp:lastModifiedBy>
  <cp:revision>20</cp:revision>
  <dcterms:created xsi:type="dcterms:W3CDTF">2022-06-24T03:57:01Z</dcterms:created>
  <dcterms:modified xsi:type="dcterms:W3CDTF">2022-06-24T10:43:34Z</dcterms:modified>
</cp:coreProperties>
</file>