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95" r:id="rId2"/>
    <p:sldId id="257" r:id="rId3"/>
    <p:sldId id="258" r:id="rId4"/>
    <p:sldId id="259" r:id="rId5"/>
    <p:sldId id="260" r:id="rId6"/>
    <p:sldId id="297" r:id="rId7"/>
    <p:sldId id="296" r:id="rId8"/>
    <p:sldId id="298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6" r:id="rId22"/>
    <p:sldId id="277" r:id="rId23"/>
    <p:sldId id="273" r:id="rId24"/>
    <p:sldId id="274" r:id="rId25"/>
    <p:sldId id="278" r:id="rId26"/>
    <p:sldId id="279" r:id="rId27"/>
    <p:sldId id="282" r:id="rId28"/>
    <p:sldId id="283" r:id="rId29"/>
    <p:sldId id="280" r:id="rId30"/>
    <p:sldId id="281" r:id="rId31"/>
    <p:sldId id="291" r:id="rId32"/>
    <p:sldId id="292" r:id="rId33"/>
    <p:sldId id="293" r:id="rId34"/>
    <p:sldId id="284" r:id="rId35"/>
    <p:sldId id="289" r:id="rId36"/>
    <p:sldId id="286" r:id="rId37"/>
    <p:sldId id="287" r:id="rId38"/>
    <p:sldId id="288" r:id="rId39"/>
    <p:sldId id="290" r:id="rId40"/>
    <p:sldId id="29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mail hussian" initials="ih" lastIdx="1" clrIdx="0">
    <p:extLst>
      <p:ext uri="{19B8F6BF-5375-455C-9EA6-DF929625EA0E}">
        <p15:presenceInfo xmlns:p15="http://schemas.microsoft.com/office/powerpoint/2012/main" userId="eb9641cd5c67fa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1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7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59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831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9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80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65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98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1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1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9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0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7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2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8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5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43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DBB2-B649-DC66-3F22-53A2F2A6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400" dirty="0"/>
              <a:t>#</a:t>
            </a:r>
            <a:r>
              <a:rPr lang="en-GB" dirty="0"/>
              <a:t> </a:t>
            </a:r>
            <a:r>
              <a:rPr lang="en-GB" sz="4400" dirty="0"/>
              <a:t>WELCOME</a:t>
            </a:r>
            <a:r>
              <a:rPr lang="en-GB" dirty="0"/>
              <a:t> </a:t>
            </a:r>
            <a:r>
              <a:rPr lang="en-GB" sz="4400" dirty="0"/>
              <a:t>TO DATA ANALYTICS PROJECT </a:t>
            </a: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84D46-AA70-388B-5EEC-38C7ADD21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231877"/>
            <a:ext cx="9613860" cy="480767"/>
          </a:xfrm>
        </p:spPr>
        <p:txBody>
          <a:bodyPr>
            <a:noAutofit/>
          </a:bodyPr>
          <a:lstStyle/>
          <a:p>
            <a:pPr marL="457200" indent="-457200" algn="ctr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bg1"/>
                </a:solidFill>
              </a:rPr>
              <a:t> DOCTOR VISIT ANALYSIS PROJECT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7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F939-24ED-1E7F-3897-B1FCC7E5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NUMBER OF PEOPLE ON THEIR COUNT OF</a:t>
            </a:r>
            <a:br>
              <a:rPr lang="en-GB" dirty="0"/>
            </a:br>
            <a:r>
              <a:rPr lang="en-GB" dirty="0"/>
              <a:t>    ILLINESS AND ON THE COUNT OF GENDER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250F9-3C4B-12D6-9D1A-9EE0E4F81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009" y="2336800"/>
            <a:ext cx="8599958" cy="3598863"/>
          </a:xfrm>
        </p:spPr>
      </p:pic>
    </p:spTree>
    <p:extLst>
      <p:ext uri="{BB962C8B-B14F-4D97-AF65-F5344CB8AC3E}">
        <p14:creationId xmlns:p14="http://schemas.microsoft.com/office/powerpoint/2010/main" val="373243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3345-C2EF-5243-675C-BB5692E4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8. REDUCED ACTIVITY OF MALE AND FEMALE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33A4C6-F257-29A3-6F3E-96C6DB8A5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230" y="2336800"/>
            <a:ext cx="6991515" cy="3598863"/>
          </a:xfrm>
        </p:spPr>
      </p:pic>
    </p:spTree>
    <p:extLst>
      <p:ext uri="{BB962C8B-B14F-4D97-AF65-F5344CB8AC3E}">
        <p14:creationId xmlns:p14="http://schemas.microsoft.com/office/powerpoint/2010/main" val="194958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3FF3ED-AF46-C577-FFD9-B033754C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233" y="1749765"/>
            <a:ext cx="8792802" cy="47536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8B875A-0556-3822-C0C8-D46CBEA5DCFC}"/>
              </a:ext>
            </a:extLst>
          </p:cNvPr>
          <p:cNvSpPr txBox="1"/>
          <p:nvPr/>
        </p:nvSpPr>
        <p:spPr>
          <a:xfrm flipH="1">
            <a:off x="989814" y="669303"/>
            <a:ext cx="754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chemeClr val="bg1"/>
                </a:solidFill>
              </a:rPr>
              <a:t>8</a:t>
            </a:r>
            <a:r>
              <a:rPr lang="en-GB" b="1" baseline="30000" dirty="0">
                <a:solidFill>
                  <a:schemeClr val="bg1"/>
                </a:solidFill>
              </a:rPr>
              <a:t>th</a:t>
            </a:r>
            <a:r>
              <a:rPr lang="en-GB" b="1" dirty="0">
                <a:solidFill>
                  <a:schemeClr val="bg1"/>
                </a:solidFill>
              </a:rPr>
              <a:t> POINT CONTINUE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11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A6A9-E812-021C-24E3-0815266F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9. REMOVING ‘NULL’ VALUES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50922D-F87B-AFED-DCD3-1293839A7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724" y="2336800"/>
            <a:ext cx="8660528" cy="3598863"/>
          </a:xfrm>
        </p:spPr>
      </p:pic>
    </p:spTree>
    <p:extLst>
      <p:ext uri="{BB962C8B-B14F-4D97-AF65-F5344CB8AC3E}">
        <p14:creationId xmlns:p14="http://schemas.microsoft.com/office/powerpoint/2010/main" val="215078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1B31AA-2082-2A07-0E6E-CE99D4B6A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2602142"/>
            <a:ext cx="11871488" cy="32939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CC6740-6EA1-9070-7F16-DAE754E869FD}"/>
              </a:ext>
            </a:extLst>
          </p:cNvPr>
          <p:cNvSpPr txBox="1"/>
          <p:nvPr/>
        </p:nvSpPr>
        <p:spPr>
          <a:xfrm flipH="1">
            <a:off x="461914" y="1329179"/>
            <a:ext cx="386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chemeClr val="bg1"/>
                </a:solidFill>
              </a:rPr>
              <a:t>9</a:t>
            </a:r>
            <a:r>
              <a:rPr lang="en-GB" b="1" baseline="30000" dirty="0">
                <a:solidFill>
                  <a:schemeClr val="bg1"/>
                </a:solidFill>
              </a:rPr>
              <a:t>th</a:t>
            </a:r>
            <a:r>
              <a:rPr lang="en-GB" b="1" dirty="0">
                <a:solidFill>
                  <a:schemeClr val="bg1"/>
                </a:solidFill>
              </a:rPr>
              <a:t> POINT CONTINUE 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665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9BA0-C252-7158-1144-C68380FF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10. VISUALIZING MISSING VALUES USING HEATMAP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43C2F-B5C7-BE8C-052F-FA65BB00A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518" y="2336800"/>
            <a:ext cx="7278940" cy="3598863"/>
          </a:xfrm>
        </p:spPr>
      </p:pic>
    </p:spTree>
    <p:extLst>
      <p:ext uri="{BB962C8B-B14F-4D97-AF65-F5344CB8AC3E}">
        <p14:creationId xmlns:p14="http://schemas.microsoft.com/office/powerpoint/2010/main" val="1740233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CA6B-26F9-1E2B-B13C-4AA1094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11. PLOT USING SIMPLE PLOT FUNCTION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88431-C06B-F51E-4B0F-CF7A90149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425969"/>
            <a:ext cx="9613900" cy="3420524"/>
          </a:xfrm>
        </p:spPr>
      </p:pic>
    </p:spTree>
    <p:extLst>
      <p:ext uri="{BB962C8B-B14F-4D97-AF65-F5344CB8AC3E}">
        <p14:creationId xmlns:p14="http://schemas.microsoft.com/office/powerpoint/2010/main" val="3087141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7ADB-DEAB-673E-0419-769BF7E7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12. PLOTTING SIMPLE BOXPLOT FOR WHOLE </a:t>
            </a:r>
            <a:br>
              <a:rPr lang="en-GB" dirty="0"/>
            </a:br>
            <a:r>
              <a:rPr lang="en-GB" dirty="0"/>
              <a:t>      DATSET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41F9A7-0DE7-7710-7E2C-8CDB1879C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389" y="2336800"/>
            <a:ext cx="9387198" cy="3598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5D42D5-948B-8941-3D69-6F3DF7157FE5}"/>
              </a:ext>
            </a:extLst>
          </p:cNvPr>
          <p:cNvSpPr txBox="1"/>
          <p:nvPr/>
        </p:nvSpPr>
        <p:spPr>
          <a:xfrm>
            <a:off x="888657" y="6253631"/>
            <a:ext cx="529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CAN’T GET MUCH CLARETY ABOUT DATASET .</a:t>
            </a:r>
          </a:p>
        </p:txBody>
      </p:sp>
    </p:spTree>
    <p:extLst>
      <p:ext uri="{BB962C8B-B14F-4D97-AF65-F5344CB8AC3E}">
        <p14:creationId xmlns:p14="http://schemas.microsoft.com/office/powerpoint/2010/main" val="2012149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C0FD-AAC4-A8DC-8F47-CCC4C80E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13. ANALYSIS FOR INCOME USING BOXPLOT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F73E76-6B01-0874-E22A-004AABC8D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611" y="2327373"/>
            <a:ext cx="8602000" cy="35988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F770B8-6D3A-77FF-7C1E-1A1598F32D7B}"/>
              </a:ext>
            </a:extLst>
          </p:cNvPr>
          <p:cNvSpPr txBox="1"/>
          <p:nvPr/>
        </p:nvSpPr>
        <p:spPr>
          <a:xfrm>
            <a:off x="680321" y="6221691"/>
            <a:ext cx="1024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THIS GRAPH IS JUST FOR INCOME . WE CAN PLOT IT FOR EVERY COLUMN IN THE DATASET 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145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DA53-0169-4942-10F6-61AD8F0C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14. VISUALIZING IT USING SCATTER PLOT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132B6A-B835-317C-00B9-6EC4B63A6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767" y="2336800"/>
            <a:ext cx="7326441" cy="3598863"/>
          </a:xfrm>
        </p:spPr>
      </p:pic>
    </p:spTree>
    <p:extLst>
      <p:ext uri="{BB962C8B-B14F-4D97-AF65-F5344CB8AC3E}">
        <p14:creationId xmlns:p14="http://schemas.microsoft.com/office/powerpoint/2010/main" val="203011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3952-6334-8536-F01E-E7BDCCD3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753228"/>
            <a:ext cx="9907683" cy="1080938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dirty="0"/>
              <a:t>IMPORTANT LIBRARIES NEEDED FOR THE ANALYSIS OF DATASET.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B86973-96F5-0480-53CE-EE4E8203E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560" y="3097861"/>
            <a:ext cx="8992855" cy="2076740"/>
          </a:xfrm>
        </p:spPr>
      </p:pic>
    </p:spTree>
    <p:extLst>
      <p:ext uri="{BB962C8B-B14F-4D97-AF65-F5344CB8AC3E}">
        <p14:creationId xmlns:p14="http://schemas.microsoft.com/office/powerpoint/2010/main" val="178033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56FB-690B-3D02-8D17-2C2A7B03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15. GRAPHS AS SUBGRAPHS .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77F31A7-A6F1-0243-556D-3821B8506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571" y="2596486"/>
            <a:ext cx="7850516" cy="35988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4B2A31-5257-768F-AC6A-F3121F731E31}"/>
              </a:ext>
            </a:extLst>
          </p:cNvPr>
          <p:cNvSpPr txBox="1"/>
          <p:nvPr/>
        </p:nvSpPr>
        <p:spPr>
          <a:xfrm>
            <a:off x="942680" y="2092751"/>
            <a:ext cx="268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bg1"/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91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7A53B8-4DB2-E3D2-1213-AE2BE6349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63" y="2891489"/>
            <a:ext cx="10765410" cy="2526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6B3B6D-E891-945C-CD92-ABA9422573A3}"/>
              </a:ext>
            </a:extLst>
          </p:cNvPr>
          <p:cNvSpPr txBox="1"/>
          <p:nvPr/>
        </p:nvSpPr>
        <p:spPr>
          <a:xfrm>
            <a:off x="348792" y="1255097"/>
            <a:ext cx="475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15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POINT CONTINUE 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8452B1-9912-4902-820B-1EF428892590}"/>
              </a:ext>
            </a:extLst>
          </p:cNvPr>
          <p:cNvSpPr txBox="1"/>
          <p:nvPr/>
        </p:nvSpPr>
        <p:spPr>
          <a:xfrm>
            <a:off x="669304" y="2290713"/>
            <a:ext cx="27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bg1"/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94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8D9E6E-9B58-8958-1533-E091379A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47" y="480767"/>
            <a:ext cx="9394269" cy="6231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85603-0755-E95B-9056-06E32F06EE41}"/>
              </a:ext>
            </a:extLst>
          </p:cNvPr>
          <p:cNvSpPr txBox="1"/>
          <p:nvPr/>
        </p:nvSpPr>
        <p:spPr>
          <a:xfrm>
            <a:off x="8930881" y="69014"/>
            <a:ext cx="340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15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POINT CONTINUE 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00090-D56A-020D-C0F9-A04E64D40A1E}"/>
              </a:ext>
            </a:extLst>
          </p:cNvPr>
          <p:cNvSpPr txBox="1"/>
          <p:nvPr/>
        </p:nvSpPr>
        <p:spPr>
          <a:xfrm>
            <a:off x="625867" y="69014"/>
            <a:ext cx="309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OUTPUT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716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B0A3-98D0-34E9-D740-A05870D1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16.VISUALIZE USING HISTPLOT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146C4-8295-267C-1AFF-7AE314E2B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676" y="2336800"/>
            <a:ext cx="9388624" cy="3598863"/>
          </a:xfrm>
        </p:spPr>
      </p:pic>
    </p:spTree>
    <p:extLst>
      <p:ext uri="{BB962C8B-B14F-4D97-AF65-F5344CB8AC3E}">
        <p14:creationId xmlns:p14="http://schemas.microsoft.com/office/powerpoint/2010/main" val="2762434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DFC6-BFDE-23CB-5DAE-08B1007A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17. PLOTTING THE  HORIZONTAL BAR CHART </a:t>
            </a:r>
            <a:br>
              <a:rPr lang="en-GB" dirty="0"/>
            </a:br>
            <a:r>
              <a:rPr lang="en-GB" dirty="0"/>
              <a:t>      FOR REDUCED ACTIVITY AND GENDER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BFFCD-1B96-04D7-80FC-C93E2D1E2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131" y="2336800"/>
            <a:ext cx="6829714" cy="3598863"/>
          </a:xfrm>
        </p:spPr>
      </p:pic>
    </p:spTree>
    <p:extLst>
      <p:ext uri="{BB962C8B-B14F-4D97-AF65-F5344CB8AC3E}">
        <p14:creationId xmlns:p14="http://schemas.microsoft.com/office/powerpoint/2010/main" val="866869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BC8B-35D8-BCB4-51FA-81CBD820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18. VISUALIZING THE OCCURRENCES OF</a:t>
            </a:r>
            <a:br>
              <a:rPr lang="en-GB" dirty="0"/>
            </a:br>
            <a:r>
              <a:rPr lang="en-GB" dirty="0"/>
              <a:t>     “NCHRONIC” AND “LCHRONIC”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CBD984-6072-F61D-C7AF-73A101B2D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867" y="2730126"/>
            <a:ext cx="9613900" cy="33746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F9DEB-AF5F-51C3-3E18-BB14B585CE36}"/>
              </a:ext>
            </a:extLst>
          </p:cNvPr>
          <p:cNvSpPr txBox="1"/>
          <p:nvPr/>
        </p:nvSpPr>
        <p:spPr>
          <a:xfrm>
            <a:off x="237977" y="2148222"/>
            <a:ext cx="317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18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ED676D-DBD9-6DF0-AAE4-B7836039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39" y="2118817"/>
            <a:ext cx="7849695" cy="358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2A5693-A443-3093-9367-4B3B4413B527}"/>
              </a:ext>
            </a:extLst>
          </p:cNvPr>
          <p:cNvSpPr txBox="1"/>
          <p:nvPr/>
        </p:nvSpPr>
        <p:spPr>
          <a:xfrm>
            <a:off x="1357456" y="1381403"/>
            <a:ext cx="286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OUTPUT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9B4C0-B3B6-76A6-DD59-0E8947D75945}"/>
              </a:ext>
            </a:extLst>
          </p:cNvPr>
          <p:cNvSpPr txBox="1"/>
          <p:nvPr/>
        </p:nvSpPr>
        <p:spPr>
          <a:xfrm>
            <a:off x="1357456" y="643990"/>
            <a:ext cx="29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18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POINT CONTINUE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683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52D2-7950-BA52-3602-818F7FC2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19. SIMPLE 3D SCATTER PLOT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36FE42-C751-C07A-5DC0-98B90EC83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537" y="3154298"/>
            <a:ext cx="9459645" cy="27435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7DA9F9-40BC-B477-53BF-9CABD8622F05}"/>
              </a:ext>
            </a:extLst>
          </p:cNvPr>
          <p:cNvSpPr txBox="1"/>
          <p:nvPr/>
        </p:nvSpPr>
        <p:spPr>
          <a:xfrm>
            <a:off x="579055" y="2309566"/>
            <a:ext cx="219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bg1"/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30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C7895-A305-51FF-B317-A5E96246483E}"/>
              </a:ext>
            </a:extLst>
          </p:cNvPr>
          <p:cNvSpPr txBox="1"/>
          <p:nvPr/>
        </p:nvSpPr>
        <p:spPr>
          <a:xfrm>
            <a:off x="716437" y="386499"/>
            <a:ext cx="413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19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POINT CONTINUE :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09063-AE04-7701-99A4-F66AA6716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26" y="1526094"/>
            <a:ext cx="7878274" cy="5163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CB4F1-2D80-7905-0980-3A4669DCFFBC}"/>
              </a:ext>
            </a:extLst>
          </p:cNvPr>
          <p:cNvSpPr txBox="1"/>
          <p:nvPr/>
        </p:nvSpPr>
        <p:spPr>
          <a:xfrm>
            <a:off x="1072780" y="1083558"/>
            <a:ext cx="234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OUTPUT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89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05BF-9F8E-1A39-AF00-C178D466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20. CORELATION BETWEEN DIFFERENT</a:t>
            </a:r>
            <a:br>
              <a:rPr lang="en-GB" dirty="0"/>
            </a:br>
            <a:r>
              <a:rPr lang="en-GB" dirty="0"/>
              <a:t>      VARIABLES IN THE GIVEN DATASET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1F495-08DB-B819-4BA5-13758EE44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3388933"/>
            <a:ext cx="9613900" cy="14945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233E42-1A00-DB41-09A4-7AC1C5A71191}"/>
              </a:ext>
            </a:extLst>
          </p:cNvPr>
          <p:cNvSpPr txBox="1"/>
          <p:nvPr/>
        </p:nvSpPr>
        <p:spPr>
          <a:xfrm>
            <a:off x="548307" y="2959430"/>
            <a:ext cx="2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bg1"/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7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DF81-8C38-DF03-2997-947ED586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  LOADING DATASET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3A2BB3-921E-6C93-4FB8-3C1D4DA84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3191634"/>
            <a:ext cx="9613900" cy="188919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6265DE-11E8-7ED6-DA1B-07962A05BD36}"/>
              </a:ext>
            </a:extLst>
          </p:cNvPr>
          <p:cNvSpPr txBox="1"/>
          <p:nvPr/>
        </p:nvSpPr>
        <p:spPr>
          <a:xfrm>
            <a:off x="680321" y="2520827"/>
            <a:ext cx="174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bg1"/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0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C943A4-7C69-B962-E1E0-9E04C84FD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25" y="538171"/>
            <a:ext cx="8808133" cy="62971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BBE001-CE21-E12B-D1B6-C025C7A0A419}"/>
              </a:ext>
            </a:extLst>
          </p:cNvPr>
          <p:cNvSpPr txBox="1"/>
          <p:nvPr/>
        </p:nvSpPr>
        <p:spPr>
          <a:xfrm>
            <a:off x="788353" y="94268"/>
            <a:ext cx="243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OUTPUT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3D926-4608-84BC-184E-0E0AD0053F59}"/>
              </a:ext>
            </a:extLst>
          </p:cNvPr>
          <p:cNvSpPr txBox="1"/>
          <p:nvPr/>
        </p:nvSpPr>
        <p:spPr>
          <a:xfrm flipH="1">
            <a:off x="8710367" y="94268"/>
            <a:ext cx="333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20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POINT CONTINUE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52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D625-A92F-FF7A-48CF-E7791014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21. USING A STACKED BAR CHART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A04525-290D-42D4-2ED2-2AF516405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402" y="2833788"/>
            <a:ext cx="7345697" cy="3598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98BBE-DA68-C07C-AB64-FD7E018B1100}"/>
              </a:ext>
            </a:extLst>
          </p:cNvPr>
          <p:cNvSpPr txBox="1"/>
          <p:nvPr/>
        </p:nvSpPr>
        <p:spPr>
          <a:xfrm>
            <a:off x="1305466" y="2149311"/>
            <a:ext cx="291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bg1"/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37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977DCD-25EF-FE2C-FFFF-90B31BC59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6" y="2615704"/>
            <a:ext cx="11594969" cy="32102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452759-518E-CE61-B485-7F274B709EC0}"/>
              </a:ext>
            </a:extLst>
          </p:cNvPr>
          <p:cNvSpPr txBox="1"/>
          <p:nvPr/>
        </p:nvSpPr>
        <p:spPr>
          <a:xfrm>
            <a:off x="490194" y="480767"/>
            <a:ext cx="438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 21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POINT CONTINUE 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6A80F-C887-DA52-E7E2-9C99295FB15D}"/>
              </a:ext>
            </a:extLst>
          </p:cNvPr>
          <p:cNvSpPr txBox="1"/>
          <p:nvPr/>
        </p:nvSpPr>
        <p:spPr>
          <a:xfrm flipH="1">
            <a:off x="65988" y="1838226"/>
            <a:ext cx="295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bg1"/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92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EC00D1-2F41-5181-4878-1AE232A11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1365441"/>
            <a:ext cx="11403016" cy="5239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E861C5-3B92-FCC8-711B-0960D995F245}"/>
              </a:ext>
            </a:extLst>
          </p:cNvPr>
          <p:cNvSpPr txBox="1"/>
          <p:nvPr/>
        </p:nvSpPr>
        <p:spPr>
          <a:xfrm>
            <a:off x="8182466" y="141402"/>
            <a:ext cx="31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21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 POINT CONTINUE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0BAE9-99E8-41F1-E627-B951FE64842E}"/>
              </a:ext>
            </a:extLst>
          </p:cNvPr>
          <p:cNvSpPr txBox="1"/>
          <p:nvPr/>
        </p:nvSpPr>
        <p:spPr>
          <a:xfrm>
            <a:off x="394492" y="568756"/>
            <a:ext cx="341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901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4C8A-1520-AC8B-1DF3-E33E8CF9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48" y="753228"/>
            <a:ext cx="9613861" cy="1080938"/>
          </a:xfrm>
        </p:spPr>
        <p:txBody>
          <a:bodyPr/>
          <a:lstStyle/>
          <a:p>
            <a:r>
              <a:rPr lang="en-GB" dirty="0"/>
              <a:t>22. HEALTH INSURANCE DUE TO LOW INCOME. 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A84D6A-DC52-9861-CF86-B97007AB3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48" y="3152773"/>
            <a:ext cx="9613900" cy="2664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4A723E-D6E2-2849-E21A-0F84280F35B0}"/>
              </a:ext>
            </a:extLst>
          </p:cNvPr>
          <p:cNvSpPr txBox="1"/>
          <p:nvPr/>
        </p:nvSpPr>
        <p:spPr>
          <a:xfrm>
            <a:off x="533031" y="2444568"/>
            <a:ext cx="290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bg1"/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31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15F3B-3E80-FC16-E458-3D2DE78DA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3" y="2327002"/>
            <a:ext cx="9605913" cy="3649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31FD20-8D96-97B1-B791-17A4E43BFBD1}"/>
              </a:ext>
            </a:extLst>
          </p:cNvPr>
          <p:cNvSpPr txBox="1"/>
          <p:nvPr/>
        </p:nvSpPr>
        <p:spPr>
          <a:xfrm>
            <a:off x="678729" y="696740"/>
            <a:ext cx="377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22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POINT CONTINUE 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947BE-F2FE-8D89-5EB5-6FE02A1EFD7D}"/>
              </a:ext>
            </a:extLst>
          </p:cNvPr>
          <p:cNvSpPr txBox="1"/>
          <p:nvPr/>
        </p:nvSpPr>
        <p:spPr>
          <a:xfrm>
            <a:off x="443060" y="1715678"/>
            <a:ext cx="275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OUTPUT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31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B366-DEBE-9D97-BE5D-68DB4428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23. PEOPLE HAVING PRIVATE HEALTH  </a:t>
            </a:r>
            <a:br>
              <a:rPr lang="en-GB" dirty="0"/>
            </a:br>
            <a:r>
              <a:rPr lang="en-GB" dirty="0"/>
              <a:t>      INSURANCE .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44FA78-375A-FC20-C909-0AAC421B0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013" y="3528963"/>
            <a:ext cx="9613900" cy="21949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877850-CB09-1D5A-AD37-BCD8E6C45680}"/>
              </a:ext>
            </a:extLst>
          </p:cNvPr>
          <p:cNvSpPr txBox="1"/>
          <p:nvPr/>
        </p:nvSpPr>
        <p:spPr>
          <a:xfrm>
            <a:off x="446782" y="2809188"/>
            <a:ext cx="42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bg1"/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88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FE6BE8-0DC4-7935-543F-B95ABE4619C1}"/>
              </a:ext>
            </a:extLst>
          </p:cNvPr>
          <p:cNvSpPr txBox="1"/>
          <p:nvPr/>
        </p:nvSpPr>
        <p:spPr>
          <a:xfrm>
            <a:off x="763571" y="353619"/>
            <a:ext cx="311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23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POINT CONTINUE 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4B283-FEDB-63C4-7961-7DE20FA3C033}"/>
              </a:ext>
            </a:extLst>
          </p:cNvPr>
          <p:cNvSpPr txBox="1"/>
          <p:nvPr/>
        </p:nvSpPr>
        <p:spPr>
          <a:xfrm>
            <a:off x="1602956" y="1687398"/>
            <a:ext cx="252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OUTPUT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FAB88-7855-0598-18C4-6B9D0F65251A}"/>
              </a:ext>
            </a:extLst>
          </p:cNvPr>
          <p:cNvSpPr txBox="1"/>
          <p:nvPr/>
        </p:nvSpPr>
        <p:spPr>
          <a:xfrm>
            <a:off x="1602956" y="2231238"/>
            <a:ext cx="834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PERCENTAGE OF PEOPLE HAVING PRIVATE HEALTH INSURANCE 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4AFD1-97CD-84A9-F283-4710877C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68" y="2775078"/>
            <a:ext cx="7401958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88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BEB3-3D56-DC9A-BB5D-DDAD42CB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24.  GOVERNMENT HEALTH INSURANCE DUE</a:t>
            </a:r>
            <a:br>
              <a:rPr lang="en-GB" dirty="0"/>
            </a:br>
            <a:r>
              <a:rPr lang="en-GB" dirty="0"/>
              <a:t>       TO AGE AND DISABILITIES.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67CCE7-EED9-947E-482E-9BC1C3DFE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966051"/>
            <a:ext cx="9613900" cy="234036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92888D-D0C2-A655-0E91-BE660FF1911E}"/>
              </a:ext>
            </a:extLst>
          </p:cNvPr>
          <p:cNvSpPr txBox="1"/>
          <p:nvPr/>
        </p:nvSpPr>
        <p:spPr>
          <a:xfrm>
            <a:off x="544046" y="2488676"/>
            <a:ext cx="318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bg1"/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884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BB84FC-52D2-DD38-1570-1862B99D6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2339402"/>
            <a:ext cx="11098174" cy="3762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81C312-18E1-8A8B-F80C-82DB195231DC}"/>
              </a:ext>
            </a:extLst>
          </p:cNvPr>
          <p:cNvSpPr txBox="1"/>
          <p:nvPr/>
        </p:nvSpPr>
        <p:spPr>
          <a:xfrm>
            <a:off x="367644" y="674727"/>
            <a:ext cx="378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24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POINT CONTINUE 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C97BE-0514-0328-63B3-22156CF37742}"/>
              </a:ext>
            </a:extLst>
          </p:cNvPr>
          <p:cNvSpPr txBox="1"/>
          <p:nvPr/>
        </p:nvSpPr>
        <p:spPr>
          <a:xfrm>
            <a:off x="150987" y="1583703"/>
            <a:ext cx="27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OUTPUT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7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ADDB-8880-88CF-2D28-C37BD245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DISPLAYED SUCCESSFULLY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C9C97E-8F7B-B121-5C33-8EA704DC6A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1038" y="2748612"/>
            <a:ext cx="4697412" cy="277523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F6B9CE-43CD-B42F-8963-3EFA4261BF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94350" y="2530997"/>
            <a:ext cx="4700588" cy="321046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CB3BCF-8251-1F0F-B080-0487E65C110A}"/>
              </a:ext>
            </a:extLst>
          </p:cNvPr>
          <p:cNvSpPr txBox="1"/>
          <p:nvPr/>
        </p:nvSpPr>
        <p:spPr>
          <a:xfrm>
            <a:off x="579059" y="2262432"/>
            <a:ext cx="160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OUTPUT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: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12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4930-CEE9-591C-1C19-A16CFB07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GB" dirty="0"/>
              <a:t>THANK YOU……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70A5B-5A87-E836-CE35-C0DEB40E7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6081" y="5071621"/>
            <a:ext cx="6429081" cy="99924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BY</a:t>
            </a:r>
          </a:p>
          <a:p>
            <a:r>
              <a:rPr lang="en-GB" dirty="0"/>
              <a:t>SURESH BESTA </a:t>
            </a:r>
          </a:p>
          <a:p>
            <a:r>
              <a:rPr lang="en-GB" dirty="0"/>
              <a:t>20G31A3125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93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DF45-7AC8-E17C-60FE-F707EB00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43801"/>
            <a:ext cx="9613861" cy="1080938"/>
          </a:xfrm>
        </p:spPr>
        <p:txBody>
          <a:bodyPr/>
          <a:lstStyle/>
          <a:p>
            <a:r>
              <a:rPr lang="en-GB" dirty="0"/>
              <a:t>3. INFORMATION ABOUT THE DATAFRAME.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5E2B57-D82E-E670-845A-B7DC52957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710" y="2336800"/>
            <a:ext cx="8256555" cy="3598863"/>
          </a:xfrm>
        </p:spPr>
      </p:pic>
    </p:spTree>
    <p:extLst>
      <p:ext uri="{BB962C8B-B14F-4D97-AF65-F5344CB8AC3E}">
        <p14:creationId xmlns:p14="http://schemas.microsoft.com/office/powerpoint/2010/main" val="218157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E68E-4918-F9AE-396B-758D5C18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4.TOTAL NUMBER OF ROWS AND COLUMNS .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4DFAA5-676D-BB86-BBD1-473874942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282" y="2363772"/>
            <a:ext cx="9613900" cy="15213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C0A97C-B181-7C13-D48E-A65B588D4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46" y="5023835"/>
            <a:ext cx="10155067" cy="15908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50EE6E-3980-A432-6225-7BBFFF30F78E}"/>
              </a:ext>
            </a:extLst>
          </p:cNvPr>
          <p:cNvSpPr txBox="1"/>
          <p:nvPr/>
        </p:nvSpPr>
        <p:spPr>
          <a:xfrm>
            <a:off x="588846" y="4336330"/>
            <a:ext cx="420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bg1"/>
                </a:solidFill>
              </a:rPr>
              <a:t>TOTAL NUMBER OF ELEMENTS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36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20AC-AAD6-6E68-BE2E-4F6B4B7C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MELT FUNCTION .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A439771-76DB-F259-3DBA-826C1E7C3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897860"/>
            <a:ext cx="9613900" cy="3206912"/>
          </a:xfrm>
        </p:spPr>
      </p:pic>
    </p:spTree>
    <p:extLst>
      <p:ext uri="{BB962C8B-B14F-4D97-AF65-F5344CB8AC3E}">
        <p14:creationId xmlns:p14="http://schemas.microsoft.com/office/powerpoint/2010/main" val="258359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B66EF1-F402-FEB6-0149-4B6D76D97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66" y="2465035"/>
            <a:ext cx="7592485" cy="3172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415EF5-A429-57D8-B734-E06AF1F666AB}"/>
              </a:ext>
            </a:extLst>
          </p:cNvPr>
          <p:cNvSpPr txBox="1"/>
          <p:nvPr/>
        </p:nvSpPr>
        <p:spPr>
          <a:xfrm>
            <a:off x="1564466" y="1621410"/>
            <a:ext cx="47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chemeClr val="bg1"/>
                </a:solidFill>
              </a:rPr>
              <a:t>5</a:t>
            </a:r>
            <a:r>
              <a:rPr lang="en-GB" b="1" baseline="30000" dirty="0">
                <a:solidFill>
                  <a:schemeClr val="bg1"/>
                </a:solidFill>
              </a:rPr>
              <a:t>th</a:t>
            </a:r>
            <a:r>
              <a:rPr lang="en-GB" b="1" dirty="0">
                <a:solidFill>
                  <a:schemeClr val="bg1"/>
                </a:solidFill>
              </a:rPr>
              <a:t> POINT CONTINUE 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2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FB09-11B8-1BF0-4334-42E9B19D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DESCRIPTION OF THE DATA .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8870C6-6F2C-B766-AFF2-08A1E742B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593426"/>
            <a:ext cx="9613900" cy="3085610"/>
          </a:xfrm>
        </p:spPr>
      </p:pic>
    </p:spTree>
    <p:extLst>
      <p:ext uri="{BB962C8B-B14F-4D97-AF65-F5344CB8AC3E}">
        <p14:creationId xmlns:p14="http://schemas.microsoft.com/office/powerpoint/2010/main" val="31478049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382</TotalTime>
  <Words>372</Words>
  <Application>Microsoft Office PowerPoint</Application>
  <PresentationFormat>Widescreen</PresentationFormat>
  <Paragraphs>68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Trebuchet MS</vt:lpstr>
      <vt:lpstr>Wingdings</vt:lpstr>
      <vt:lpstr>Berlin</vt:lpstr>
      <vt:lpstr># WELCOME TO DATA ANALYTICS PROJECT </vt:lpstr>
      <vt:lpstr>IMPORTANT LIBRARIES NEEDED FOR THE ANALYSIS OF DATASET.</vt:lpstr>
      <vt:lpstr>2.   LOADING DATASET </vt:lpstr>
      <vt:lpstr>DATASET DISPLAYED SUCCESSFULLY</vt:lpstr>
      <vt:lpstr>3. INFORMATION ABOUT THE DATAFRAME.</vt:lpstr>
      <vt:lpstr>4.TOTAL NUMBER OF ROWS AND COLUMNS .</vt:lpstr>
      <vt:lpstr>5. MELT FUNCTION .</vt:lpstr>
      <vt:lpstr>PowerPoint Presentation</vt:lpstr>
      <vt:lpstr>6. DESCRIPTION OF THE DATA .</vt:lpstr>
      <vt:lpstr>7. NUMBER OF PEOPLE ON THEIR COUNT OF     ILLINESS AND ON THE COUNT OF GENDER .</vt:lpstr>
      <vt:lpstr>8. REDUCED ACTIVITY OF MALE AND FEMALE .</vt:lpstr>
      <vt:lpstr>PowerPoint Presentation</vt:lpstr>
      <vt:lpstr>9. REMOVING ‘NULL’ VALUES .</vt:lpstr>
      <vt:lpstr>PowerPoint Presentation</vt:lpstr>
      <vt:lpstr>10. VISUALIZING MISSING VALUES USING HEATMAP .</vt:lpstr>
      <vt:lpstr>11. PLOT USING SIMPLE PLOT FUNCTION .</vt:lpstr>
      <vt:lpstr>12. PLOTTING SIMPLE BOXPLOT FOR WHOLE        DATSET .</vt:lpstr>
      <vt:lpstr>13. ANALYSIS FOR INCOME USING BOXPLOT .</vt:lpstr>
      <vt:lpstr>14. VISUALIZING IT USING SCATTER PLOT .</vt:lpstr>
      <vt:lpstr>15. GRAPHS AS SUBGRAPHS .</vt:lpstr>
      <vt:lpstr>PowerPoint Presentation</vt:lpstr>
      <vt:lpstr>PowerPoint Presentation</vt:lpstr>
      <vt:lpstr>16.VISUALIZE USING HISTPLOT .</vt:lpstr>
      <vt:lpstr>17. PLOTTING THE  HORIZONTAL BAR CHART        FOR REDUCED ACTIVITY AND GENDER .</vt:lpstr>
      <vt:lpstr>18. VISUALIZING THE OCCURRENCES OF      “NCHRONIC” AND “LCHRONIC”</vt:lpstr>
      <vt:lpstr>PowerPoint Presentation</vt:lpstr>
      <vt:lpstr>19. SIMPLE 3D SCATTER PLOT .</vt:lpstr>
      <vt:lpstr>PowerPoint Presentation</vt:lpstr>
      <vt:lpstr>20. CORELATION BETWEEN DIFFERENT       VARIABLES IN THE GIVEN DATASET .</vt:lpstr>
      <vt:lpstr>PowerPoint Presentation</vt:lpstr>
      <vt:lpstr>21. USING A STACKED BAR CHART .</vt:lpstr>
      <vt:lpstr>PowerPoint Presentation</vt:lpstr>
      <vt:lpstr>PowerPoint Presentation</vt:lpstr>
      <vt:lpstr>22. HEALTH INSURANCE DUE TO LOW INCOME. </vt:lpstr>
      <vt:lpstr>PowerPoint Presentation</vt:lpstr>
      <vt:lpstr>23. PEOPLE HAVING PRIVATE HEALTH         INSURANCE .</vt:lpstr>
      <vt:lpstr>PowerPoint Presentation</vt:lpstr>
      <vt:lpstr>24.  GOVERNMENT HEALTH INSURANCE DUE        TO AGE AND DISABILITIES.</vt:lpstr>
      <vt:lpstr>PowerPoint Presentation</vt:lpstr>
      <vt:lpstr>THANK YOU……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LIBRARIES NEEDED FOR THE ANALYSIS OF DATASET.</dc:title>
  <dc:creator>ismail hussian</dc:creator>
  <cp:lastModifiedBy>ismail hussian</cp:lastModifiedBy>
  <cp:revision>7</cp:revision>
  <dcterms:created xsi:type="dcterms:W3CDTF">2023-07-07T19:16:37Z</dcterms:created>
  <dcterms:modified xsi:type="dcterms:W3CDTF">2023-07-18T06:44:38Z</dcterms:modified>
</cp:coreProperties>
</file>