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BF"/>
    <a:srgbClr val="004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14" autoAdjust="0"/>
  </p:normalViewPr>
  <p:slideViewPr>
    <p:cSldViewPr snapToObjects="1">
      <p:cViewPr>
        <p:scale>
          <a:sx n="33" d="100"/>
          <a:sy n="33" d="100"/>
        </p:scale>
        <p:origin x="3258" y="-36"/>
      </p:cViewPr>
      <p:guideLst>
        <p:guide orient="horz" pos="13481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81BE43-9645-4CB2-BB7C-F4E6855C3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10182AB-9B7E-480B-9B94-DDAC0914C6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87B0459-3C87-4FF1-8A7D-4CE852645722}" type="datetime1">
              <a:rPr lang="de-DE"/>
              <a:pPr>
                <a:defRPr/>
              </a:pPr>
              <a:t>01.08.2017</a:t>
            </a:fld>
            <a:endParaRPr lang="de-DE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BC32C85-A57E-4067-ABD3-E0A64AEC90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7921FCE-8241-4BAE-AAA6-9C7DE00E08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3F83B0-3E26-4E72-B657-D6A1FBD32CC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4">
            <a:extLst>
              <a:ext uri="{FF2B5EF4-FFF2-40B4-BE49-F238E27FC236}">
                <a16:creationId xmlns:a16="http://schemas.microsoft.com/office/drawing/2014/main" id="{1C25ED54-39E9-4BC4-A27F-77943B2E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0521276" cy="10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BA498D-286D-402D-A282-DB72B3136BA4}"/>
              </a:ext>
            </a:extLst>
          </p:cNvPr>
          <p:cNvSpPr txBox="1"/>
          <p:nvPr/>
        </p:nvSpPr>
        <p:spPr>
          <a:xfrm>
            <a:off x="36245800" y="14901863"/>
            <a:ext cx="914400" cy="91122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87275" indent="-37430075"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>
              <a:defRPr/>
            </a:pPr>
            <a:endParaRPr lang="de-DE" sz="1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16"/>
          </p:nvPr>
        </p:nvSpPr>
        <p:spPr>
          <a:xfrm>
            <a:off x="1022399" y="10420350"/>
            <a:ext cx="24170897" cy="31663413"/>
          </a:xfrm>
        </p:spPr>
        <p:txBody>
          <a:bodyPr lIns="417566" tIns="208784" rIns="417566" bIns="208784" rtlCol="0">
            <a:normAutofit/>
          </a:bodyPr>
          <a:lstStyle>
            <a:lvl1pPr>
              <a:defRPr sz="80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2520000" y="1714136"/>
            <a:ext cx="18324206" cy="5666945"/>
          </a:xfrm>
        </p:spPr>
        <p:txBody>
          <a:bodyPr lIns="0" tIns="0" rIns="0" bIns="0">
            <a:noAutofit/>
          </a:bodyPr>
          <a:lstStyle>
            <a:lvl1pPr algn="l">
              <a:defRPr sz="160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>
          <a:xfrm>
            <a:off x="2520000" y="11520000"/>
            <a:ext cx="19573081" cy="2133600"/>
          </a:xfrm>
        </p:spPr>
        <p:txBody>
          <a:bodyPr lIns="0" tIns="0" rIns="0" bIns="0">
            <a:noAutofit/>
          </a:bodyPr>
          <a:lstStyle>
            <a:lvl1pPr>
              <a:buNone/>
              <a:defRPr sz="1200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Textplatzhalter 25"/>
          <p:cNvSpPr>
            <a:spLocks noGrp="1"/>
          </p:cNvSpPr>
          <p:nvPr>
            <p:ph type="body" sz="quarter" idx="17"/>
          </p:nvPr>
        </p:nvSpPr>
        <p:spPr>
          <a:xfrm>
            <a:off x="2520000" y="14400000"/>
            <a:ext cx="19573081" cy="2133600"/>
          </a:xfrm>
        </p:spPr>
        <p:txBody>
          <a:bodyPr lIns="0" tIns="0" rIns="0" bIns="0">
            <a:normAutofit/>
          </a:bodyPr>
          <a:lstStyle>
            <a:lvl1pPr>
              <a:buNone/>
              <a:defRPr sz="800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336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562D28FE-FC88-4494-880C-BCAAAF8A54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4C4947D7-ABA2-4652-A44D-2C688B0C41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563" rtl="0" eaLnBrk="1" fontAlgn="base" hangingPunct="1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2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4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6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8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275" indent="-15652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2488" indent="-130492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9700" indent="-10445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7263" indent="-104298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8475" indent="-103663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3068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899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31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60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92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2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5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984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1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4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tx2">
                <a:lumMod val="20000"/>
                <a:lumOff val="80000"/>
              </a:schemeClr>
            </a:gs>
            <a:gs pos="82000">
              <a:schemeClr val="bg1"/>
            </a:gs>
            <a:gs pos="0">
              <a:schemeClr val="accent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>
            <a:extLst>
              <a:ext uri="{FF2B5EF4-FFF2-40B4-BE49-F238E27FC236}">
                <a16:creationId xmlns:a16="http://schemas.microsoft.com/office/drawing/2014/main" id="{C800F92E-779C-4227-87B0-344A5D41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5753" y="29178745"/>
            <a:ext cx="14216063" cy="1202533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79DC846-FD0C-4B78-B63A-A20A94D7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8" y="20762193"/>
            <a:ext cx="14216063" cy="10648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FA1B7A30-6609-4F1B-952F-7E08DCD5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" y="31834657"/>
            <a:ext cx="14216063" cy="936942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A9EC620D-DF1C-4DA8-8B9D-BC700F1E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775" y="1714500"/>
            <a:ext cx="18327688" cy="5667375"/>
          </a:xfrm>
        </p:spPr>
        <p:txBody>
          <a:bodyPr/>
          <a:lstStyle/>
          <a:p>
            <a:pPr eaLnBrk="1" hangingPunct="1"/>
            <a:r>
              <a:rPr lang="de-DE" altLang="de-DE" sz="1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Tennis </a:t>
            </a:r>
            <a:r>
              <a:rPr lang="de-DE" altLang="de-DE" sz="1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de-DE" altLang="de-DE" sz="1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smart:</a:t>
            </a:r>
            <a:br>
              <a:rPr lang="de-DE" altLang="de-DE" sz="1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e-DE" altLang="de-DE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de-DE" altLang="de-DE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altLang="de-DE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Tennis Personal Coach</a:t>
            </a:r>
            <a:endParaRPr lang="de-DE" alt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CB91B37-E9E9-44C7-AE64-9CF4D576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" y="10736313"/>
            <a:ext cx="14216063" cy="949667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64FEBE6-F598-4413-AF16-988CD4532C69}"/>
              </a:ext>
            </a:extLst>
          </p:cNvPr>
          <p:cNvSpPr/>
          <p:nvPr/>
        </p:nvSpPr>
        <p:spPr>
          <a:xfrm>
            <a:off x="931540" y="11176745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0A0B33E-BC88-4B55-B1D2-51C8C1A5785E}"/>
              </a:ext>
            </a:extLst>
          </p:cNvPr>
          <p:cNvSpPr/>
          <p:nvPr/>
        </p:nvSpPr>
        <p:spPr>
          <a:xfrm>
            <a:off x="900534" y="32194696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Theory &amp; Methods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1B7BE4E-22DC-4DE6-802E-A8A873CC7EC8}"/>
              </a:ext>
            </a:extLst>
          </p:cNvPr>
          <p:cNvSpPr/>
          <p:nvPr/>
        </p:nvSpPr>
        <p:spPr>
          <a:xfrm>
            <a:off x="931540" y="21147472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Setup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210C3595-2FDC-4969-AF90-93DAF505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5638" y="10825088"/>
            <a:ext cx="14216063" cy="1790660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1E478D2-0899-4C35-8B7A-36AD03AD4675}"/>
              </a:ext>
            </a:extLst>
          </p:cNvPr>
          <p:cNvSpPr/>
          <p:nvPr/>
        </p:nvSpPr>
        <p:spPr>
          <a:xfrm>
            <a:off x="15754672" y="11248753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528517D-6ECF-400A-8FB6-FA750E3159D6}"/>
              </a:ext>
            </a:extLst>
          </p:cNvPr>
          <p:cNvSpPr/>
          <p:nvPr/>
        </p:nvSpPr>
        <p:spPr>
          <a:xfrm>
            <a:off x="15754672" y="29466777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77A6E0-9035-4FCD-9B6A-ECDC04FE7B5D}"/>
              </a:ext>
            </a:extLst>
          </p:cNvPr>
          <p:cNvSpPr/>
          <p:nvPr/>
        </p:nvSpPr>
        <p:spPr>
          <a:xfrm>
            <a:off x="571499" y="8584457"/>
            <a:ext cx="24791243" cy="1800200"/>
          </a:xfrm>
          <a:prstGeom prst="rect">
            <a:avLst/>
          </a:prstGeom>
          <a:noFill/>
          <a:ln w="19050" cap="flat" cmpd="sng" algn="ctr">
            <a:noFill/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02060"/>
                </a:solidFill>
              </a:rPr>
              <a:t>Alexander </a:t>
            </a:r>
            <a:r>
              <a:rPr lang="de-DE" sz="4400" dirty="0" err="1">
                <a:solidFill>
                  <a:srgbClr val="002060"/>
                </a:solidFill>
              </a:rPr>
              <a:t>Kozhinov</a:t>
            </a:r>
            <a:r>
              <a:rPr lang="de-DE" sz="4400" dirty="0">
                <a:solidFill>
                  <a:srgbClr val="002060"/>
                </a:solidFill>
              </a:rPr>
              <a:t>       Suresh </a:t>
            </a:r>
            <a:r>
              <a:rPr lang="de-DE" sz="4400" dirty="0" err="1">
                <a:solidFill>
                  <a:srgbClr val="002060"/>
                </a:solidFill>
              </a:rPr>
              <a:t>Dharani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Parasuraman</a:t>
            </a:r>
            <a:r>
              <a:rPr lang="de-DE" sz="4400" dirty="0">
                <a:solidFill>
                  <a:srgbClr val="002060"/>
                </a:solidFill>
              </a:rPr>
              <a:t>       Amir Kallel </a:t>
            </a:r>
          </a:p>
          <a:p>
            <a:pPr algn="ctr"/>
            <a:r>
              <a:rPr lang="de-DE" sz="4400" dirty="0" err="1">
                <a:solidFill>
                  <a:srgbClr val="002060"/>
                </a:solidFill>
              </a:rPr>
              <a:t>Advisor</a:t>
            </a:r>
            <a:r>
              <a:rPr lang="de-DE" sz="4400" dirty="0">
                <a:solidFill>
                  <a:srgbClr val="002060"/>
                </a:solidFill>
              </a:rPr>
              <a:t>: Sebastian Böttcher        Embedded Systems Chair, </a:t>
            </a:r>
            <a:r>
              <a:rPr lang="de-DE" sz="4400" dirty="0" err="1">
                <a:solidFill>
                  <a:srgbClr val="002060"/>
                </a:solidFill>
              </a:rPr>
              <a:t>Faculty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of</a:t>
            </a:r>
            <a:r>
              <a:rPr lang="de-DE" sz="4400" dirty="0">
                <a:solidFill>
                  <a:srgbClr val="002060"/>
                </a:solidFill>
              </a:rPr>
              <a:t> Engineering, University </a:t>
            </a:r>
            <a:r>
              <a:rPr lang="de-DE" sz="4400" dirty="0" err="1">
                <a:solidFill>
                  <a:srgbClr val="002060"/>
                </a:solidFill>
              </a:rPr>
              <a:t>of</a:t>
            </a:r>
            <a:r>
              <a:rPr lang="de-DE" sz="4400" dirty="0">
                <a:solidFill>
                  <a:srgbClr val="002060"/>
                </a:solidFill>
              </a:rPr>
              <a:t> Freiburg </a:t>
            </a:r>
          </a:p>
        </p:txBody>
      </p:sp>
      <p:pic>
        <p:nvPicPr>
          <p:cNvPr id="7" name="Grafik 6" descr="Stopp">
            <a:extLst>
              <a:ext uri="{FF2B5EF4-FFF2-40B4-BE49-F238E27FC236}">
                <a16:creationId xmlns:a16="http://schemas.microsoft.com/office/drawing/2014/main" id="{37886B54-5B08-42A8-9F69-0C4E3941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7318" y="9016777"/>
            <a:ext cx="431776" cy="431776"/>
          </a:xfrm>
          <a:prstGeom prst="rect">
            <a:avLst/>
          </a:prstGeom>
        </p:spPr>
      </p:pic>
      <p:pic>
        <p:nvPicPr>
          <p:cNvPr id="14" name="Grafik 13" descr="Stopp">
            <a:extLst>
              <a:ext uri="{FF2B5EF4-FFF2-40B4-BE49-F238E27FC236}">
                <a16:creationId xmlns:a16="http://schemas.microsoft.com/office/drawing/2014/main" id="{AA10A48D-F6FA-489E-A328-A5C0FD17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14142" y="9016777"/>
            <a:ext cx="431776" cy="431776"/>
          </a:xfrm>
          <a:prstGeom prst="rect">
            <a:avLst/>
          </a:prstGeom>
        </p:spPr>
      </p:pic>
      <p:pic>
        <p:nvPicPr>
          <p:cNvPr id="15" name="Grafik 14" descr="Stopp">
            <a:extLst>
              <a:ext uri="{FF2B5EF4-FFF2-40B4-BE49-F238E27FC236}">
                <a16:creationId xmlns:a16="http://schemas.microsoft.com/office/drawing/2014/main" id="{2C5A186E-09C5-4596-BE2A-3B263E01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2790" y="9736857"/>
            <a:ext cx="431776" cy="43177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39B8C70-81B3-4912-A7D0-04AE6C0F47D2}"/>
              </a:ext>
            </a:extLst>
          </p:cNvPr>
          <p:cNvSpPr txBox="1"/>
          <p:nvPr/>
        </p:nvSpPr>
        <p:spPr>
          <a:xfrm>
            <a:off x="931540" y="13586631"/>
            <a:ext cx="13557994" cy="6807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Tennis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game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however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quiete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difficult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at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a Tennis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club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membership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usually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option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ambitious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players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want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level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up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their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game. This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with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cost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time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commitment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Fortunately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a smart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racket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may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replace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effort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personal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trainer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at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club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well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was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pricey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bill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follows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 alternative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personal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coach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while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where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via live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feedback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tennis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well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statistics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order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develop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proper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technique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F7F874B-B5CD-4530-8617-0712C025E107}"/>
              </a:ext>
            </a:extLst>
          </p:cNvPr>
          <p:cNvSpPr txBox="1"/>
          <p:nvPr/>
        </p:nvSpPr>
        <p:spPr>
          <a:xfrm>
            <a:off x="869526" y="34435329"/>
            <a:ext cx="13557994" cy="6633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just" defTabSz="2087831" fontAlgn="auto">
              <a:spcAft>
                <a:spcPts val="0"/>
              </a:spcAft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Sensor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recorded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while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performing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93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tennis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swings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5 out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9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1st and 2nd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gaussian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distributions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The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have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served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Linear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Discriminant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Analysis (LDA)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algorithm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algn="just" defTabSz="2087831" fontAlgn="auto">
              <a:spcAft>
                <a:spcPts val="0"/>
              </a:spcAft>
            </a:pPr>
            <a:endParaRPr lang="de-DE" sz="3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 defTabSz="2087831" fontAlgn="auto">
              <a:spcAft>
                <a:spcPts val="0"/>
              </a:spcAft>
            </a:pP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Once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defined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track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movements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through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9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sensors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‘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live. The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whether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swing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taken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place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not.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D84BBF-A1CB-41D2-A4F9-C282B1466B06}"/>
              </a:ext>
            </a:extLst>
          </p:cNvPr>
          <p:cNvSpPr txBox="1"/>
          <p:nvPr/>
        </p:nvSpPr>
        <p:spPr>
          <a:xfrm>
            <a:off x="1013793" y="23175039"/>
            <a:ext cx="13557994" cy="75888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just" defTabSz="2087831" fontAlgn="auto">
              <a:spcAft>
                <a:spcPts val="0"/>
              </a:spcAft>
            </a:pPr>
            <a:endParaRPr lang="de-DE" sz="4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 defTabSz="2087831" fontAlgn="auto">
              <a:spcAft>
                <a:spcPts val="0"/>
              </a:spcAft>
            </a:pPr>
            <a:endParaRPr lang="de-DE" sz="4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B1C9F99-E01D-4277-AE0F-B3B6128D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959" y="22986057"/>
            <a:ext cx="11193437" cy="494416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E640D38-ACB9-4E92-8085-CDE4F7852748}"/>
              </a:ext>
            </a:extLst>
          </p:cNvPr>
          <p:cNvCxnSpPr>
            <a:cxnSpLocks/>
          </p:cNvCxnSpPr>
          <p:nvPr/>
        </p:nvCxnSpPr>
        <p:spPr>
          <a:xfrm>
            <a:off x="7710537" y="27810593"/>
            <a:ext cx="0" cy="30732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4A82E-E156-4D94-B723-AC3E10FBE1B5}"/>
              </a:ext>
            </a:extLst>
          </p:cNvPr>
          <p:cNvCxnSpPr>
            <a:cxnSpLocks/>
          </p:cNvCxnSpPr>
          <p:nvPr/>
        </p:nvCxnSpPr>
        <p:spPr>
          <a:xfrm flipH="1">
            <a:off x="1816128" y="28485215"/>
            <a:ext cx="1231336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81" name="Textfeld 3080">
            <a:extLst>
              <a:ext uri="{FF2B5EF4-FFF2-40B4-BE49-F238E27FC236}">
                <a16:creationId xmlns:a16="http://schemas.microsoft.com/office/drawing/2014/main" id="{15FFCF42-D355-4099-9351-4E4F139268D3}"/>
              </a:ext>
            </a:extLst>
          </p:cNvPr>
          <p:cNvSpPr txBox="1"/>
          <p:nvPr/>
        </p:nvSpPr>
        <p:spPr>
          <a:xfrm>
            <a:off x="2032150" y="27810593"/>
            <a:ext cx="5112568" cy="50405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ctr" defTabSz="2087831" fontAlgn="auto">
              <a:spcAft>
                <a:spcPts val="0"/>
              </a:spcAft>
            </a:pPr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4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5A0141A-7545-4E27-BDE7-D21DE118C921}"/>
              </a:ext>
            </a:extLst>
          </p:cNvPr>
          <p:cNvSpPr txBox="1"/>
          <p:nvPr/>
        </p:nvSpPr>
        <p:spPr>
          <a:xfrm>
            <a:off x="8356105" y="27734682"/>
            <a:ext cx="5112568" cy="50405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ctr" defTabSz="2087831" fontAlgn="auto">
              <a:spcAft>
                <a:spcPts val="0"/>
              </a:spcAft>
            </a:pPr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4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Side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082" name="Textfeld 3081">
            <a:extLst>
              <a:ext uri="{FF2B5EF4-FFF2-40B4-BE49-F238E27FC236}">
                <a16:creationId xmlns:a16="http://schemas.microsoft.com/office/drawing/2014/main" id="{F708D398-9494-4A9D-9C60-3B9C5A7F577A}"/>
              </a:ext>
            </a:extLst>
          </p:cNvPr>
          <p:cNvSpPr txBox="1"/>
          <p:nvPr/>
        </p:nvSpPr>
        <p:spPr>
          <a:xfrm>
            <a:off x="1816128" y="28697542"/>
            <a:ext cx="5600859" cy="246475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457200" indent="-457200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9-axix </a:t>
            </a: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PU-9150™ 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Gyroscope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 Compass / </a:t>
            </a:r>
            <a:r>
              <a:rPr lang="de-DE" sz="30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Accelerometer</a:t>
            </a: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 </a:t>
            </a:r>
          </a:p>
          <a:p>
            <a:pPr marL="457200" indent="-457200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Intel Edison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module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Broadcasts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senor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endParaRPr kumimoji="0" lang="de-DE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096BAB7-3773-433E-839A-1807772156A1}"/>
              </a:ext>
            </a:extLst>
          </p:cNvPr>
          <p:cNvSpPr txBox="1"/>
          <p:nvPr/>
        </p:nvSpPr>
        <p:spPr>
          <a:xfrm>
            <a:off x="8080823" y="28731693"/>
            <a:ext cx="6032907" cy="193583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457200" marR="0" indent="-4572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Live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plotting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457200" marR="0" indent="-4572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On-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fly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classification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detect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swings</a:t>
            </a:r>
            <a:endParaRPr kumimoji="0" lang="de-DE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marR="0" indent="-4572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Display game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statistics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FB47887-246F-445B-BF30-1D394CF2D120}"/>
              </a:ext>
            </a:extLst>
          </p:cNvPr>
          <p:cNvSpPr txBox="1"/>
          <p:nvPr/>
        </p:nvSpPr>
        <p:spPr>
          <a:xfrm>
            <a:off x="15784787" y="13586631"/>
            <a:ext cx="13557994" cy="119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Server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side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application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receiving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swings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already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provided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084" name="Grafik 3083">
            <a:extLst>
              <a:ext uri="{FF2B5EF4-FFF2-40B4-BE49-F238E27FC236}">
                <a16:creationId xmlns:a16="http://schemas.microsoft.com/office/drawing/2014/main" id="{EAC940CB-1C37-4DC4-9CB8-04B72F215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652" y="21761921"/>
            <a:ext cx="13757199" cy="6109398"/>
          </a:xfrm>
          <a:prstGeom prst="rect">
            <a:avLst/>
          </a:prstGeom>
        </p:spPr>
      </p:pic>
      <p:pic>
        <p:nvPicPr>
          <p:cNvPr id="3086" name="Grafik 3085">
            <a:extLst>
              <a:ext uri="{FF2B5EF4-FFF2-40B4-BE49-F238E27FC236}">
                <a16:creationId xmlns:a16="http://schemas.microsoft.com/office/drawing/2014/main" id="{52B05279-3DD8-4782-851B-F37F5E845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2321" y="14955338"/>
            <a:ext cx="13762926" cy="6152629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0E31F97-93B7-421C-ABD2-B85CFC4FDF9B}"/>
              </a:ext>
            </a:extLst>
          </p:cNvPr>
          <p:cNvSpPr txBox="1"/>
          <p:nvPr/>
        </p:nvSpPr>
        <p:spPr>
          <a:xfrm>
            <a:off x="17019811" y="21048487"/>
            <a:ext cx="13557994" cy="682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kumimoji="0" lang="de-DE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correctly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wrong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swing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</a:t>
            </a:r>
            <a:endParaRPr kumimoji="0" lang="de-DE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BD04844-6905-4E04-A5BB-6DA81D9C673D}"/>
              </a:ext>
            </a:extLst>
          </p:cNvPr>
          <p:cNvSpPr txBox="1"/>
          <p:nvPr/>
        </p:nvSpPr>
        <p:spPr>
          <a:xfrm>
            <a:off x="17019811" y="27865149"/>
            <a:ext cx="13557994" cy="682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kumimoji="0" lang="de-DE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correctly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correct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swing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</a:t>
            </a:r>
            <a:endParaRPr kumimoji="0" lang="de-DE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0</TotalTime>
  <Words>304</Words>
  <Application>Microsoft Office PowerPoint</Application>
  <PresentationFormat>Benutzerdefiniert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Geneva</vt:lpstr>
      <vt:lpstr>Times New Roman</vt:lpstr>
      <vt:lpstr>Wingdings</vt:lpstr>
      <vt:lpstr>Office-Design</vt:lpstr>
      <vt:lpstr>Tennis gets smart: Machine Learning Based Tennis Personal Coach</vt:lpstr>
    </vt:vector>
  </TitlesOfParts>
  <Company>Quint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gets smart: Machine Learning based personal coach</dc:title>
  <dc:creator>Amir Kallel</dc:creator>
  <cp:lastModifiedBy>Amir Kallel</cp:lastModifiedBy>
  <cp:revision>40</cp:revision>
  <cp:lastPrinted>2009-07-17T10:14:46Z</cp:lastPrinted>
  <dcterms:created xsi:type="dcterms:W3CDTF">2017-07-27T13:01:36Z</dcterms:created>
  <dcterms:modified xsi:type="dcterms:W3CDTF">2017-07-31T23:53:35Z</dcterms:modified>
</cp:coreProperties>
</file>