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CECEC"/>
          </a:solidFill>
        </a:fill>
      </a:tcStyle>
    </a:wholeTbl>
    <a:band2H>
      <a:tcTxStyle b="def" i="def"/>
      <a:tcStyle>
        <a:tcBdr/>
        <a:fill>
          <a:solidFill>
            <a:srgbClr val="F6F6F6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9999"/>
            </a:scheme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chemeClr val="accent1">
              <a:lumOff val="9999"/>
            </a:schemeClr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0" name="Shape 3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1pPr>
    <a:lvl2pPr indent="228600" defTabSz="4572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2pPr>
    <a:lvl3pPr indent="457200" defTabSz="4572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3pPr>
    <a:lvl4pPr indent="685800" defTabSz="4572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4pPr>
    <a:lvl5pPr indent="914400" defTabSz="4572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5pPr>
    <a:lvl6pPr indent="1143000" defTabSz="4572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6pPr>
    <a:lvl7pPr indent="1371600" defTabSz="4572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7pPr>
    <a:lvl8pPr indent="1600200" defTabSz="4572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8pPr>
    <a:lvl9pPr indent="1828800" defTabSz="4572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liennumm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hteck"/>
          <p:cNvSpPr/>
          <p:nvPr/>
        </p:nvSpPr>
        <p:spPr>
          <a:xfrm>
            <a:off x="0" y="9525"/>
            <a:ext cx="8099425" cy="4813300"/>
          </a:xfrm>
          <a:prstGeom prst="rect">
            <a:avLst/>
          </a:prstGeom>
          <a:solidFill>
            <a:srgbClr val="ECECED"/>
          </a:solidFill>
          <a:ln w="12700">
            <a:miter lim="400000"/>
          </a:ln>
        </p:spPr>
        <p:txBody>
          <a:bodyPr lIns="45719" rIns="45719" anchor="ctr"/>
          <a:lstStyle/>
          <a:p>
            <a:pPr defTabSz="914400"/>
          </a:p>
        </p:txBody>
      </p:sp>
      <p:pic>
        <p:nvPicPr>
          <p:cNvPr id="21" name="image.pdf" descr="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3981450"/>
            <a:ext cx="9144000" cy="2887663"/>
          </a:xfrm>
          <a:prstGeom prst="rect">
            <a:avLst/>
          </a:prstGeom>
          <a:ln w="12700">
            <a:miter lim="400000"/>
          </a:ln>
        </p:spPr>
      </p:pic>
      <p:sp>
        <p:nvSpPr>
          <p:cNvPr id="22" name="Albert-Ludwigs-Universität Freiburg"/>
          <p:cNvSpPr/>
          <p:nvPr/>
        </p:nvSpPr>
        <p:spPr>
          <a:xfrm>
            <a:off x="395287" y="4943475"/>
            <a:ext cx="2808288" cy="2257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defTabSz="914400">
              <a:defRPr sz="1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Albert-Ludwigs-Universität Freiburg</a:t>
            </a:r>
          </a:p>
        </p:txBody>
      </p:sp>
      <p:sp>
        <p:nvSpPr>
          <p:cNvPr id="23" name="Foliennummer"/>
          <p:cNvSpPr/>
          <p:nvPr>
            <p:ph type="sldNum" sz="quarter" idx="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ie"/>
          <p:cNvSpPr/>
          <p:nvPr/>
        </p:nvSpPr>
        <p:spPr>
          <a:xfrm>
            <a:off x="0" y="1177925"/>
            <a:ext cx="7956550" cy="0"/>
          </a:xfrm>
          <a:prstGeom prst="line">
            <a:avLst/>
          </a:prstGeom>
          <a:ln w="28575">
            <a:solidFill>
              <a:srgbClr val="C0C0C1"/>
            </a:solidFill>
          </a:ln>
        </p:spPr>
        <p:txBody>
          <a:bodyPr lIns="45719" rIns="45719"/>
          <a:lstStyle/>
          <a:p>
            <a:pPr/>
          </a:p>
        </p:txBody>
      </p:sp>
      <p:pic>
        <p:nvPicPr>
          <p:cNvPr id="3" name="image.pdf" descr="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991475" y="5835650"/>
            <a:ext cx="1152525" cy="681038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Foliennummer"/>
          <p:cNvSpPr/>
          <p:nvPr>
            <p:ph type="sldNum" sz="quarter" idx="2"/>
          </p:nvPr>
        </p:nvSpPr>
        <p:spPr>
          <a:xfrm>
            <a:off x="7745412" y="6605587"/>
            <a:ext cx="127001" cy="12700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 defTabSz="914400">
              <a:defRPr sz="800">
                <a:solidFill>
                  <a:srgbClr val="898989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5" name="Titeltext"/>
          <p:cNvSpPr/>
          <p:nvPr>
            <p:ph type="title"/>
          </p:nvPr>
        </p:nvSpPr>
        <p:spPr>
          <a:xfrm>
            <a:off x="457200" y="274637"/>
            <a:ext cx="8229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/>
            <a:r>
              <a:t>Titeltext</a:t>
            </a:r>
          </a:p>
        </p:txBody>
      </p:sp>
      <p:sp>
        <p:nvSpPr>
          <p:cNvPr id="6" name="Textebene 1…"/>
          <p:cNvSpPr/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5pPr>
      <a:lvl6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6pPr>
      <a:lvl7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7pPr>
      <a:lvl8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8pPr>
      <a:lvl9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SzPct val="100000"/>
        <a:buFontTx/>
        <a:buChar char="-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790575" marR="0" indent="-333375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SzPct val="100000"/>
        <a:buFontTx/>
        <a:buChar char="-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1205345" marR="0" indent="-290945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SzPct val="100000"/>
        <a:buFontTx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1691639" marR="0" indent="-320039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SzPct val="100000"/>
        <a:buFontTx/>
        <a:buChar char="-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2184400" marR="0" indent="-3556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SzPct val="100000"/>
        <a:buFontTx/>
        <a:buChar char="-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2641600" marR="0" indent="-3556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SzPct val="100000"/>
        <a:buFont typeface="Wingdings"/>
        <a:buChar char="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3098800" marR="0" indent="-3556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SzPct val="100000"/>
        <a:buFont typeface="Wingdings"/>
        <a:buChar char="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3556000" marR="0" indent="-3556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SzPct val="100000"/>
        <a:buFont typeface="Wingdings"/>
        <a:buChar char="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4013200" marR="0" indent="-3556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SzPct val="100000"/>
        <a:buFont typeface="Wingdings"/>
        <a:buChar char="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Amir Kallel…"/>
          <p:cNvSpPr/>
          <p:nvPr>
            <p:ph type="body" sz="quarter" idx="4294967295"/>
          </p:nvPr>
        </p:nvSpPr>
        <p:spPr>
          <a:xfrm>
            <a:off x="466725" y="2924175"/>
            <a:ext cx="7418388" cy="165735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0" indent="0" algn="r">
              <a:buSzTx/>
              <a:buFont typeface="Wingdings"/>
              <a:buNone/>
              <a:defRPr sz="2600"/>
            </a:pPr>
            <a:r>
              <a:rPr b="1" sz="2400"/>
              <a:t>                                                               </a:t>
            </a:r>
            <a:r>
              <a:t>Amir Kallel </a:t>
            </a:r>
          </a:p>
          <a:p>
            <a:pPr marL="0" indent="0" algn="r">
              <a:buSzTx/>
              <a:buFont typeface="Wingdings"/>
              <a:buNone/>
              <a:defRPr sz="2600"/>
            </a:pPr>
            <a:r>
              <a:t>    Suresh Dharani Parasuraman</a:t>
            </a:r>
          </a:p>
          <a:p>
            <a:pPr marL="0" indent="0" algn="r">
              <a:buSzTx/>
              <a:buFont typeface="Wingdings"/>
              <a:buNone/>
              <a:defRPr sz="2600"/>
            </a:pPr>
            <a:r>
              <a:t>    Alexander Kozhinov</a:t>
            </a:r>
          </a:p>
        </p:txBody>
      </p:sp>
      <p:sp>
        <p:nvSpPr>
          <p:cNvPr id="33" name="Racket Project"/>
          <p:cNvSpPr/>
          <p:nvPr>
            <p:ph type="title" idx="4294967295"/>
          </p:nvPr>
        </p:nvSpPr>
        <p:spPr>
          <a:xfrm>
            <a:off x="466725" y="1501775"/>
            <a:ext cx="7418388" cy="1152525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algn="ctr">
              <a:defRPr sz="4400"/>
            </a:lvl1pPr>
          </a:lstStyle>
          <a:p>
            <a:pPr/>
            <a:r>
              <a:t>Racket Project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5/10/17"/>
          <p:cNvSpPr/>
          <p:nvPr/>
        </p:nvSpPr>
        <p:spPr>
          <a:xfrm>
            <a:off x="468312" y="6605587"/>
            <a:ext cx="790576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defTabSz="914400">
              <a:defRPr sz="800">
                <a:solidFill>
                  <a:srgbClr val="898989"/>
                </a:solidFill>
              </a:defRPr>
            </a:lvl1pPr>
          </a:lstStyle>
          <a:p>
            <a:pPr/>
            <a:r>
              <a:t>5/10/17</a:t>
            </a:r>
          </a:p>
        </p:txBody>
      </p:sp>
      <p:sp>
        <p:nvSpPr>
          <p:cNvPr id="36" name="Racket Project"/>
          <p:cNvSpPr/>
          <p:nvPr/>
        </p:nvSpPr>
        <p:spPr>
          <a:xfrm>
            <a:off x="1498600" y="6605587"/>
            <a:ext cx="5737225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 defTabSz="914400">
              <a:defRPr sz="800">
                <a:solidFill>
                  <a:srgbClr val="898989"/>
                </a:solidFill>
              </a:defRPr>
            </a:lvl1pPr>
          </a:lstStyle>
          <a:p>
            <a:pPr/>
            <a:r>
              <a:t>Racket Project</a:t>
            </a:r>
          </a:p>
        </p:txBody>
      </p:sp>
      <p:sp>
        <p:nvSpPr>
          <p:cNvPr id="37" name="Foliennummer"/>
          <p:cNvSpPr/>
          <p:nvPr>
            <p:ph type="sldNum" sz="quarter" idx="2"/>
          </p:nvPr>
        </p:nvSpPr>
        <p:spPr>
          <a:xfrm>
            <a:off x="7745412" y="6605587"/>
            <a:ext cx="127001" cy="127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8" name="Motivation"/>
          <p:cNvSpPr/>
          <p:nvPr>
            <p:ph type="title" idx="4294967295"/>
          </p:nvPr>
        </p:nvSpPr>
        <p:spPr>
          <a:xfrm>
            <a:off x="1663700" y="304800"/>
            <a:ext cx="6292850" cy="720725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Motivation</a:t>
            </a:r>
          </a:p>
        </p:txBody>
      </p:sp>
      <p:sp>
        <p:nvSpPr>
          <p:cNvPr id="39" name="Tennis learning assistance…"/>
          <p:cNvSpPr/>
          <p:nvPr>
            <p:ph type="body" sz="half" idx="4294967295"/>
          </p:nvPr>
        </p:nvSpPr>
        <p:spPr>
          <a:xfrm>
            <a:off x="1300871" y="2500312"/>
            <a:ext cx="6542258" cy="2278736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buChar char="▪"/>
            </a:pPr>
            <a:r>
              <a:t>Tennis learning assistance</a:t>
            </a:r>
          </a:p>
          <a:p>
            <a:pPr>
              <a:buChar char="▪"/>
            </a:pPr>
            <a:r>
              <a:t>Personal trainer capabilities</a:t>
            </a:r>
          </a:p>
          <a:p>
            <a:pPr>
              <a:buChar char="▪"/>
            </a:pPr>
            <a:r>
              <a:t>Fast learning feedback</a:t>
            </a:r>
          </a:p>
          <a:p>
            <a:pPr>
              <a:buChar char="▪"/>
            </a:pPr>
            <a:r>
              <a:t>Qualitative feedback like from experts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5/10/17"/>
          <p:cNvSpPr/>
          <p:nvPr/>
        </p:nvSpPr>
        <p:spPr>
          <a:xfrm>
            <a:off x="468312" y="6605587"/>
            <a:ext cx="790576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defTabSz="914400">
              <a:defRPr sz="800">
                <a:solidFill>
                  <a:srgbClr val="898989"/>
                </a:solidFill>
              </a:defRPr>
            </a:lvl1pPr>
          </a:lstStyle>
          <a:p>
            <a:pPr/>
            <a:r>
              <a:t>5/10/17</a:t>
            </a:r>
          </a:p>
        </p:txBody>
      </p:sp>
      <p:sp>
        <p:nvSpPr>
          <p:cNvPr id="42" name="Racket Project"/>
          <p:cNvSpPr/>
          <p:nvPr/>
        </p:nvSpPr>
        <p:spPr>
          <a:xfrm>
            <a:off x="1498600" y="6605587"/>
            <a:ext cx="5737225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 defTabSz="914400">
              <a:defRPr sz="800">
                <a:solidFill>
                  <a:srgbClr val="898989"/>
                </a:solidFill>
              </a:defRPr>
            </a:lvl1pPr>
          </a:lstStyle>
          <a:p>
            <a:pPr/>
            <a:r>
              <a:t>Racket Project</a:t>
            </a:r>
          </a:p>
        </p:txBody>
      </p:sp>
      <p:sp>
        <p:nvSpPr>
          <p:cNvPr id="43" name="Foliennummer"/>
          <p:cNvSpPr/>
          <p:nvPr>
            <p:ph type="sldNum" sz="quarter" idx="2"/>
          </p:nvPr>
        </p:nvSpPr>
        <p:spPr>
          <a:xfrm>
            <a:off x="7745412" y="6605587"/>
            <a:ext cx="127001" cy="127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4" name="Plan A"/>
          <p:cNvSpPr/>
          <p:nvPr>
            <p:ph type="title" idx="4294967295"/>
          </p:nvPr>
        </p:nvSpPr>
        <p:spPr>
          <a:xfrm>
            <a:off x="1663700" y="304800"/>
            <a:ext cx="6292850" cy="720725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Plan A</a:t>
            </a:r>
          </a:p>
        </p:txBody>
      </p:sp>
      <p:sp>
        <p:nvSpPr>
          <p:cNvPr id="45" name="Real time racket motion tracking…"/>
          <p:cNvSpPr/>
          <p:nvPr>
            <p:ph type="body" idx="4294967295"/>
          </p:nvPr>
        </p:nvSpPr>
        <p:spPr>
          <a:xfrm>
            <a:off x="198587" y="1484312"/>
            <a:ext cx="7757963" cy="475138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buChar char="▪"/>
              <a:defRPr sz="2200"/>
            </a:pPr>
            <a:r>
              <a:t>Real time racket motion tracking</a:t>
            </a:r>
          </a:p>
          <a:p>
            <a:pPr>
              <a:buChar char="▪"/>
              <a:defRPr sz="2200"/>
            </a:pPr>
            <a:r>
              <a:t>Real time communication with the server</a:t>
            </a:r>
          </a:p>
          <a:p>
            <a:pPr>
              <a:buChar char="▪"/>
              <a:defRPr sz="2200"/>
            </a:pPr>
            <a:r>
              <a:t>Swing motion detection</a:t>
            </a:r>
          </a:p>
          <a:p>
            <a:pPr>
              <a:buChar char="▪"/>
              <a:defRPr sz="2200"/>
            </a:pPr>
            <a:r>
              <a:t>Optimal swing motion fit parameters definition</a:t>
            </a:r>
          </a:p>
          <a:p>
            <a:pPr>
              <a:buChar char="▪"/>
              <a:defRPr sz="2200"/>
            </a:pPr>
            <a:r>
              <a:t>Real time user visual feedback</a:t>
            </a:r>
          </a:p>
          <a:p>
            <a:pPr>
              <a:buChar char="▪"/>
              <a:defRPr sz="2200"/>
            </a:pPr>
            <a:r>
              <a:t>Real time qualitative comparison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5/10/17"/>
          <p:cNvSpPr/>
          <p:nvPr/>
        </p:nvSpPr>
        <p:spPr>
          <a:xfrm>
            <a:off x="468312" y="6605587"/>
            <a:ext cx="790576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defTabSz="914400">
              <a:defRPr sz="800">
                <a:solidFill>
                  <a:srgbClr val="898989"/>
                </a:solidFill>
              </a:defRPr>
            </a:lvl1pPr>
          </a:lstStyle>
          <a:p>
            <a:pPr/>
            <a:r>
              <a:t>5/10/17</a:t>
            </a:r>
          </a:p>
        </p:txBody>
      </p:sp>
      <p:sp>
        <p:nvSpPr>
          <p:cNvPr id="48" name="Racket Project"/>
          <p:cNvSpPr/>
          <p:nvPr/>
        </p:nvSpPr>
        <p:spPr>
          <a:xfrm>
            <a:off x="1498600" y="6605587"/>
            <a:ext cx="5737225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 defTabSz="914400">
              <a:defRPr sz="800">
                <a:solidFill>
                  <a:srgbClr val="898989"/>
                </a:solidFill>
              </a:defRPr>
            </a:lvl1pPr>
          </a:lstStyle>
          <a:p>
            <a:pPr/>
            <a:r>
              <a:t>Racket Project</a:t>
            </a:r>
          </a:p>
        </p:txBody>
      </p:sp>
      <p:sp>
        <p:nvSpPr>
          <p:cNvPr id="49" name="Foliennummer"/>
          <p:cNvSpPr/>
          <p:nvPr>
            <p:ph type="sldNum" sz="quarter" idx="2"/>
          </p:nvPr>
        </p:nvSpPr>
        <p:spPr>
          <a:xfrm>
            <a:off x="7745412" y="6605587"/>
            <a:ext cx="127001" cy="127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0" name="Plan B"/>
          <p:cNvSpPr/>
          <p:nvPr>
            <p:ph type="title" idx="4294967295"/>
          </p:nvPr>
        </p:nvSpPr>
        <p:spPr>
          <a:xfrm>
            <a:off x="1663700" y="304800"/>
            <a:ext cx="6292850" cy="720725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Plan B</a:t>
            </a:r>
          </a:p>
        </p:txBody>
      </p:sp>
      <p:sp>
        <p:nvSpPr>
          <p:cNvPr id="51" name="Offline racket motion tracking…"/>
          <p:cNvSpPr/>
          <p:nvPr>
            <p:ph type="body" idx="4294967295"/>
          </p:nvPr>
        </p:nvSpPr>
        <p:spPr>
          <a:xfrm>
            <a:off x="364465" y="1523206"/>
            <a:ext cx="7757963" cy="475138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buChar char="▪"/>
              <a:defRPr sz="2200"/>
            </a:pPr>
            <a:r>
              <a:rPr>
                <a:solidFill>
                  <a:srgbClr val="FF2600"/>
                </a:solidFill>
              </a:rPr>
              <a:t>Offline</a:t>
            </a:r>
            <a:r>
              <a:t> racket motion tracking</a:t>
            </a:r>
          </a:p>
          <a:p>
            <a:pPr>
              <a:buChar char="▪"/>
              <a:defRPr sz="2200"/>
            </a:pPr>
            <a:r>
              <a:t>Real time communication with the server</a:t>
            </a:r>
          </a:p>
          <a:p>
            <a:pPr>
              <a:buChar char="▪"/>
              <a:defRPr sz="2200"/>
            </a:pPr>
            <a:r>
              <a:t>Swing motion detection</a:t>
            </a:r>
          </a:p>
          <a:p>
            <a:pPr>
              <a:buChar char="▪"/>
              <a:defRPr sz="2200"/>
            </a:pPr>
            <a:r>
              <a:t>Optimal swing motion fit parameters definition</a:t>
            </a:r>
          </a:p>
          <a:p>
            <a:pPr>
              <a:buChar char="▪"/>
              <a:defRPr sz="2200">
                <a:solidFill>
                  <a:srgbClr val="FF2600"/>
                </a:solidFill>
              </a:defRPr>
            </a:pPr>
            <a:r>
              <a:t>No real time user visual feedback</a:t>
            </a:r>
          </a:p>
          <a:p>
            <a:pPr>
              <a:buChar char="▪"/>
              <a:defRPr sz="2200"/>
            </a:pPr>
            <a:r>
              <a:rPr>
                <a:solidFill>
                  <a:srgbClr val="FF2600"/>
                </a:solidFill>
              </a:rPr>
              <a:t>Offline </a:t>
            </a:r>
            <a:r>
              <a:t>qualitative comparison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5/10/17"/>
          <p:cNvSpPr/>
          <p:nvPr/>
        </p:nvSpPr>
        <p:spPr>
          <a:xfrm>
            <a:off x="468312" y="6605587"/>
            <a:ext cx="790576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defTabSz="914400">
              <a:defRPr sz="800">
                <a:solidFill>
                  <a:srgbClr val="898989"/>
                </a:solidFill>
              </a:defRPr>
            </a:lvl1pPr>
          </a:lstStyle>
          <a:p>
            <a:pPr/>
            <a:r>
              <a:t>5/10/17</a:t>
            </a:r>
          </a:p>
        </p:txBody>
      </p:sp>
      <p:sp>
        <p:nvSpPr>
          <p:cNvPr id="54" name="Racket Project"/>
          <p:cNvSpPr/>
          <p:nvPr/>
        </p:nvSpPr>
        <p:spPr>
          <a:xfrm>
            <a:off x="1498600" y="6605587"/>
            <a:ext cx="5737225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 defTabSz="914400">
              <a:defRPr sz="800">
                <a:solidFill>
                  <a:srgbClr val="898989"/>
                </a:solidFill>
              </a:defRPr>
            </a:lvl1pPr>
          </a:lstStyle>
          <a:p>
            <a:pPr/>
            <a:r>
              <a:t>Racket Project</a:t>
            </a:r>
          </a:p>
        </p:txBody>
      </p:sp>
      <p:sp>
        <p:nvSpPr>
          <p:cNvPr id="55" name="Foliennummer"/>
          <p:cNvSpPr/>
          <p:nvPr>
            <p:ph type="sldNum" sz="quarter" idx="2"/>
          </p:nvPr>
        </p:nvSpPr>
        <p:spPr>
          <a:xfrm>
            <a:off x="7745412" y="6605587"/>
            <a:ext cx="127001" cy="127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6" name="Plan C"/>
          <p:cNvSpPr/>
          <p:nvPr>
            <p:ph type="title" idx="4294967295"/>
          </p:nvPr>
        </p:nvSpPr>
        <p:spPr>
          <a:xfrm>
            <a:off x="1663700" y="304800"/>
            <a:ext cx="6292850" cy="720725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Plan C</a:t>
            </a:r>
          </a:p>
        </p:txBody>
      </p:sp>
      <p:sp>
        <p:nvSpPr>
          <p:cNvPr id="57" name="Offline racket motion tracking…"/>
          <p:cNvSpPr/>
          <p:nvPr>
            <p:ph type="body" idx="4294967295"/>
          </p:nvPr>
        </p:nvSpPr>
        <p:spPr>
          <a:xfrm>
            <a:off x="198587" y="1523206"/>
            <a:ext cx="7757963" cy="475138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buChar char="▪"/>
              <a:defRPr sz="2200"/>
            </a:pPr>
            <a:r>
              <a:rPr>
                <a:solidFill>
                  <a:srgbClr val="FF2600"/>
                </a:solidFill>
              </a:rPr>
              <a:t>Offline</a:t>
            </a:r>
            <a:r>
              <a:t> racket motion tracking</a:t>
            </a:r>
          </a:p>
          <a:p>
            <a:pPr>
              <a:buChar char="▪"/>
              <a:defRPr sz="2200"/>
            </a:pPr>
            <a:r>
              <a:t>Real time communication with the server</a:t>
            </a:r>
          </a:p>
          <a:p>
            <a:pPr>
              <a:buChar char="▪"/>
              <a:defRPr sz="2200"/>
            </a:pPr>
            <a:r>
              <a:rPr>
                <a:solidFill>
                  <a:srgbClr val="FF2600"/>
                </a:solidFill>
              </a:rPr>
              <a:t>Quasi</a:t>
            </a:r>
            <a:r>
              <a:t> swing motion </a:t>
            </a:r>
            <a:r>
              <a:t>detection (</a:t>
            </a:r>
            <a:r>
              <a:rPr>
                <a:solidFill>
                  <a:srgbClr val="0433FF"/>
                </a:solidFill>
              </a:rPr>
              <a:t>can’t recognize the curve</a:t>
            </a:r>
            <a:r>
              <a:t>)</a:t>
            </a:r>
          </a:p>
          <a:p>
            <a:pPr>
              <a:buChar char="▪"/>
              <a:defRPr sz="2200"/>
            </a:pPr>
            <a:r>
              <a:t>Optimal swing motion fit parameters definition</a:t>
            </a:r>
          </a:p>
          <a:p>
            <a:pPr>
              <a:buChar char="▪"/>
              <a:defRPr sz="2200">
                <a:solidFill>
                  <a:srgbClr val="FF2600"/>
                </a:solidFill>
              </a:defRPr>
            </a:pPr>
            <a:r>
              <a:t>RAW data as feedback</a:t>
            </a:r>
          </a:p>
          <a:p>
            <a:pPr>
              <a:buChar char="▪"/>
              <a:defRPr sz="2200"/>
            </a:pPr>
            <a:r>
              <a:rPr>
                <a:solidFill>
                  <a:srgbClr val="FF2600"/>
                </a:solidFill>
              </a:rPr>
              <a:t>No </a:t>
            </a:r>
            <a:r>
              <a:t>qualitative comparison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5/10/17"/>
          <p:cNvSpPr/>
          <p:nvPr/>
        </p:nvSpPr>
        <p:spPr>
          <a:xfrm>
            <a:off x="468312" y="6605587"/>
            <a:ext cx="790576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defTabSz="914400">
              <a:defRPr sz="800">
                <a:solidFill>
                  <a:srgbClr val="898989"/>
                </a:solidFill>
              </a:defRPr>
            </a:lvl1pPr>
          </a:lstStyle>
          <a:p>
            <a:pPr/>
            <a:r>
              <a:t>5/10/17</a:t>
            </a:r>
          </a:p>
        </p:txBody>
      </p:sp>
      <p:sp>
        <p:nvSpPr>
          <p:cNvPr id="60" name="Racket Project"/>
          <p:cNvSpPr/>
          <p:nvPr/>
        </p:nvSpPr>
        <p:spPr>
          <a:xfrm>
            <a:off x="1498600" y="6605587"/>
            <a:ext cx="5737225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 defTabSz="914400">
              <a:defRPr sz="800">
                <a:solidFill>
                  <a:srgbClr val="898989"/>
                </a:solidFill>
              </a:defRPr>
            </a:lvl1pPr>
          </a:lstStyle>
          <a:p>
            <a:pPr/>
            <a:r>
              <a:t>Racket Project</a:t>
            </a:r>
          </a:p>
        </p:txBody>
      </p:sp>
      <p:sp>
        <p:nvSpPr>
          <p:cNvPr id="61" name="Foliennummer"/>
          <p:cNvSpPr/>
          <p:nvPr>
            <p:ph type="sldNum" sz="quarter" idx="2"/>
          </p:nvPr>
        </p:nvSpPr>
        <p:spPr>
          <a:xfrm>
            <a:off x="7745412" y="6605587"/>
            <a:ext cx="127001" cy="127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2" name="Working Schedule"/>
          <p:cNvSpPr/>
          <p:nvPr>
            <p:ph type="title" idx="4294967295"/>
          </p:nvPr>
        </p:nvSpPr>
        <p:spPr>
          <a:xfrm>
            <a:off x="1663700" y="304800"/>
            <a:ext cx="6292850" cy="720725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Working Schedule</a:t>
            </a:r>
          </a:p>
        </p:txBody>
      </p:sp>
      <p:sp>
        <p:nvSpPr>
          <p:cNvPr id="63" name="1. Week: Set up and get familiar with development environment (Android IDE and so on)…"/>
          <p:cNvSpPr/>
          <p:nvPr>
            <p:ph type="body" idx="4294967295"/>
          </p:nvPr>
        </p:nvSpPr>
        <p:spPr>
          <a:xfrm>
            <a:off x="198587" y="1484312"/>
            <a:ext cx="7757963" cy="475138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buChar char="▪"/>
              <a:defRPr sz="2200"/>
            </a:pPr>
            <a:r>
              <a:t>1. Week: Set up and get familiar with development environment (Android IDE and so on)</a:t>
            </a:r>
          </a:p>
          <a:p>
            <a:pPr>
              <a:buChar char="▪"/>
              <a:defRPr sz="2200"/>
            </a:pPr>
            <a:r>
              <a:t>2. Week: Connection of interfaces (smartWatch to Server connection)</a:t>
            </a:r>
          </a:p>
          <a:p>
            <a:pPr>
              <a:buChar char="▪"/>
              <a:defRPr sz="2200"/>
            </a:pPr>
            <a:r>
              <a:t>3. Week: RAW data analysis</a:t>
            </a:r>
          </a:p>
          <a:p>
            <a:pPr>
              <a:buChar char="▪"/>
              <a:defRPr sz="2200"/>
            </a:pPr>
            <a:r>
              <a:t>4. - 5. Week: Algorithm development</a:t>
            </a:r>
          </a:p>
          <a:p>
            <a:pPr>
              <a:buChar char="▪"/>
              <a:defRPr sz="2200"/>
            </a:pPr>
            <a:r>
              <a:t>6. Week: Smart watch and server side app development</a:t>
            </a:r>
          </a:p>
          <a:p>
            <a:pPr marL="269421" indent="-269421">
              <a:buChar char="▪"/>
            </a:pPr>
            <a:r>
              <a:rPr sz="2200"/>
              <a:t>7. Week: Testing and deployment </a:t>
            </a:r>
            <a:r>
              <a:t>  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Uni_Praesentation_E1e_RGB">
  <a:themeElements>
    <a:clrScheme name="Uni_Praesentation_E1e_RGB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CCCCCC"/>
      </a:accent1>
      <a:accent2>
        <a:srgbClr val="004A99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Uni_Praesentation_E1e_RGB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Uni_Praesentation_E1e_RGB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Uni_Praesentation_E1e_RGB">
  <a:themeElements>
    <a:clrScheme name="Uni_Praesentation_E1e_RGB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CCCCCC"/>
      </a:accent1>
      <a:accent2>
        <a:srgbClr val="004A99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Uni_Praesentation_E1e_RGB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Uni_Praesentation_E1e_RGB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