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Amoresa" charset="0"/>
      <p:regular r:id="rId17"/>
    </p:embeddedFont>
    <p:embeddedFont>
      <p:font typeface="Canva Sans Bold" panose="020B0604020202020204" charset="0"/>
      <p:regular r:id="rId18"/>
    </p:embeddedFont>
    <p:embeddedFont>
      <p:font typeface="Crimson Pro" panose="020B0604020202020204" charset="0"/>
      <p:regular r:id="rId19"/>
    </p:embeddedFont>
    <p:embeddedFont>
      <p:font typeface="Katibeh" panose="020B0604020202020204" charset="-78"/>
      <p:regular r:id="rId20"/>
    </p:embeddedFont>
    <p:embeddedFont>
      <p:font typeface="Perandory SemiCondensed" panose="020B0604020202020204" charset="0"/>
      <p:regular r:id="rId21"/>
    </p:embeddedFont>
    <p:embeddedFont>
      <p:font typeface="TAN Meringue"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2.svg"/><Relationship Id="rId7"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3.png"/><Relationship Id="rId9" Type="http://schemas.openxmlformats.org/officeDocument/2006/relationships/hyperlink" Target="https://drive.google.com/drive/folders/1Z54mid8ZNgG2v88NTV6WW57NHZ9YC29v"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hyperlink" Target="https://docs.google.com/document/d/1nxNCyditPj18MltlKLhtqZkrZ0lJDkBR/edit?tab=t.0" TargetMode="External"/><Relationship Id="rId5" Type="http://schemas.openxmlformats.org/officeDocument/2006/relationships/image" Target="../media/image1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hyperlink" Target="https://drive.google.com/drive/folders/1Yo0hbi1Zvh2DYiQ54qWAAm1q88sllc-P" TargetMode="External"/><Relationship Id="rId3" Type="http://schemas.openxmlformats.org/officeDocument/2006/relationships/image" Target="../media/image2.svg"/><Relationship Id="rId7"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alphaModFix amt="95000"/>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Freeform 7"/>
          <p:cNvSpPr/>
          <p:nvPr/>
        </p:nvSpPr>
        <p:spPr>
          <a:xfrm>
            <a:off x="3866138" y="3728933"/>
            <a:ext cx="1080217" cy="1097867"/>
          </a:xfrm>
          <a:custGeom>
            <a:avLst/>
            <a:gdLst/>
            <a:ahLst/>
            <a:cxnLst/>
            <a:rect l="l" t="t" r="r" b="b"/>
            <a:pathLst>
              <a:path w="1080217" h="1097867">
                <a:moveTo>
                  <a:pt x="0" y="0"/>
                </a:moveTo>
                <a:lnTo>
                  <a:pt x="1080217" y="0"/>
                </a:lnTo>
                <a:lnTo>
                  <a:pt x="1080217" y="1097867"/>
                </a:lnTo>
                <a:lnTo>
                  <a:pt x="0" y="109786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4475153" y="3118667"/>
            <a:ext cx="10555724"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MINI PROJECT</a:t>
            </a:r>
          </a:p>
        </p:txBody>
      </p:sp>
      <p:sp>
        <p:nvSpPr>
          <p:cNvPr id="9" name="TextBox 9"/>
          <p:cNvSpPr txBox="1"/>
          <p:nvPr/>
        </p:nvSpPr>
        <p:spPr>
          <a:xfrm>
            <a:off x="5967661" y="7252702"/>
            <a:ext cx="6352679" cy="765163"/>
          </a:xfrm>
          <a:prstGeom prst="rect">
            <a:avLst/>
          </a:prstGeom>
        </p:spPr>
        <p:txBody>
          <a:bodyPr lIns="0" tIns="0" rIns="0" bIns="0" rtlCol="0" anchor="t">
            <a:spAutoFit/>
          </a:bodyPr>
          <a:lstStyle/>
          <a:p>
            <a:pPr algn="ctr">
              <a:lnSpc>
                <a:spcPts val="5600"/>
              </a:lnSpc>
            </a:pPr>
            <a:r>
              <a:rPr lang="en-US" sz="4000">
                <a:solidFill>
                  <a:srgbClr val="30281A"/>
                </a:solidFill>
                <a:latin typeface="Katibeh"/>
                <a:ea typeface="Katibeh"/>
                <a:cs typeface="Katibeh"/>
                <a:sym typeface="Katibeh"/>
              </a:rPr>
              <a:t>By Quantum Quads</a:t>
            </a:r>
          </a:p>
        </p:txBody>
      </p:sp>
      <p:sp>
        <p:nvSpPr>
          <p:cNvPr id="10" name="TextBox 10"/>
          <p:cNvSpPr txBox="1"/>
          <p:nvPr/>
        </p:nvSpPr>
        <p:spPr>
          <a:xfrm>
            <a:off x="1821438" y="4803961"/>
            <a:ext cx="15417926" cy="2496366"/>
          </a:xfrm>
          <a:prstGeom prst="rect">
            <a:avLst/>
          </a:prstGeom>
        </p:spPr>
        <p:txBody>
          <a:bodyPr lIns="0" tIns="0" rIns="0" bIns="0" rtlCol="0" anchor="t">
            <a:spAutoFit/>
          </a:bodyPr>
          <a:lstStyle/>
          <a:p>
            <a:pPr algn="ctr">
              <a:lnSpc>
                <a:spcPts val="10057"/>
              </a:lnSpc>
              <a:spcBef>
                <a:spcPct val="0"/>
              </a:spcBef>
            </a:pPr>
            <a:r>
              <a:rPr lang="en-US" sz="7184">
                <a:solidFill>
                  <a:srgbClr val="30281A"/>
                </a:solidFill>
                <a:latin typeface="TAN Meringue"/>
                <a:ea typeface="TAN Meringue"/>
                <a:cs typeface="TAN Meringue"/>
                <a:sym typeface="TAN Meringue"/>
              </a:rPr>
              <a:t>Foundations of Statistics and Probability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755031" y="673393"/>
            <a:ext cx="19798061" cy="1549961"/>
          </a:xfrm>
          <a:prstGeom prst="rect">
            <a:avLst/>
          </a:prstGeom>
        </p:spPr>
        <p:txBody>
          <a:bodyPr lIns="0" tIns="0" rIns="0" bIns="0" rtlCol="0" anchor="t">
            <a:spAutoFit/>
          </a:bodyPr>
          <a:lstStyle/>
          <a:p>
            <a:pPr algn="ctr">
              <a:lnSpc>
                <a:spcPts val="12740"/>
              </a:lnSpc>
            </a:pPr>
            <a:r>
              <a:rPr lang="en-US" sz="9100">
                <a:solidFill>
                  <a:srgbClr val="000000"/>
                </a:solidFill>
                <a:latin typeface="TAN Meringue"/>
                <a:ea typeface="TAN Meringue"/>
                <a:cs typeface="TAN Meringue"/>
                <a:sym typeface="TAN Meringue"/>
              </a:rPr>
              <a:t>ORANGE EVIDENCES</a:t>
            </a:r>
          </a:p>
        </p:txBody>
      </p:sp>
      <p:grpSp>
        <p:nvGrpSpPr>
          <p:cNvPr id="8" name="Group 8"/>
          <p:cNvGrpSpPr/>
          <p:nvPr/>
        </p:nvGrpSpPr>
        <p:grpSpPr>
          <a:xfrm>
            <a:off x="3090820" y="1909967"/>
            <a:ext cx="12715374" cy="6726950"/>
            <a:chOff x="0" y="0"/>
            <a:chExt cx="16953832" cy="8969267"/>
          </a:xfrm>
        </p:grpSpPr>
        <p:sp>
          <p:nvSpPr>
            <p:cNvPr id="9" name="Freeform 9"/>
            <p:cNvSpPr/>
            <p:nvPr/>
          </p:nvSpPr>
          <p:spPr>
            <a:xfrm>
              <a:off x="325423" y="132899"/>
              <a:ext cx="8213677" cy="4296059"/>
            </a:xfrm>
            <a:custGeom>
              <a:avLst/>
              <a:gdLst/>
              <a:ahLst/>
              <a:cxnLst/>
              <a:rect l="l" t="t" r="r" b="b"/>
              <a:pathLst>
                <a:path w="8213677" h="4296059">
                  <a:moveTo>
                    <a:pt x="0" y="0"/>
                  </a:moveTo>
                  <a:lnTo>
                    <a:pt x="8213677" y="0"/>
                  </a:lnTo>
                  <a:lnTo>
                    <a:pt x="8213677" y="4296060"/>
                  </a:lnTo>
                  <a:lnTo>
                    <a:pt x="0" y="4296060"/>
                  </a:lnTo>
                  <a:lnTo>
                    <a:pt x="0" y="0"/>
                  </a:lnTo>
                  <a:close/>
                </a:path>
              </a:pathLst>
            </a:custGeom>
            <a:blipFill>
              <a:blip r:embed="rId5"/>
              <a:stretch>
                <a:fillRect t="-24956" b="-22782"/>
              </a:stretch>
            </a:blipFill>
          </p:spPr>
        </p:sp>
        <p:sp>
          <p:nvSpPr>
            <p:cNvPr id="10" name="Freeform 10"/>
            <p:cNvSpPr/>
            <p:nvPr/>
          </p:nvSpPr>
          <p:spPr>
            <a:xfrm>
              <a:off x="8511481" y="0"/>
              <a:ext cx="8442351" cy="4487364"/>
            </a:xfrm>
            <a:custGeom>
              <a:avLst/>
              <a:gdLst/>
              <a:ahLst/>
              <a:cxnLst/>
              <a:rect l="l" t="t" r="r" b="b"/>
              <a:pathLst>
                <a:path w="8442351" h="4487364">
                  <a:moveTo>
                    <a:pt x="0" y="0"/>
                  </a:moveTo>
                  <a:lnTo>
                    <a:pt x="8442351" y="0"/>
                  </a:lnTo>
                  <a:lnTo>
                    <a:pt x="8442351" y="4487364"/>
                  </a:lnTo>
                  <a:lnTo>
                    <a:pt x="0" y="4487364"/>
                  </a:lnTo>
                  <a:lnTo>
                    <a:pt x="0" y="0"/>
                  </a:lnTo>
                  <a:close/>
                </a:path>
              </a:pathLst>
            </a:custGeom>
            <a:blipFill>
              <a:blip r:embed="rId6"/>
              <a:stretch>
                <a:fillRect t="-23566" b="-21768"/>
              </a:stretch>
            </a:blipFill>
          </p:spPr>
        </p:sp>
        <p:sp>
          <p:nvSpPr>
            <p:cNvPr id="11" name="Freeform 11"/>
            <p:cNvSpPr/>
            <p:nvPr/>
          </p:nvSpPr>
          <p:spPr>
            <a:xfrm>
              <a:off x="0" y="4487364"/>
              <a:ext cx="8511481" cy="4481903"/>
            </a:xfrm>
            <a:custGeom>
              <a:avLst/>
              <a:gdLst/>
              <a:ahLst/>
              <a:cxnLst/>
              <a:rect l="l" t="t" r="r" b="b"/>
              <a:pathLst>
                <a:path w="8511481" h="4481903">
                  <a:moveTo>
                    <a:pt x="0" y="0"/>
                  </a:moveTo>
                  <a:lnTo>
                    <a:pt x="8511481" y="0"/>
                  </a:lnTo>
                  <a:lnTo>
                    <a:pt x="8511481" y="4481903"/>
                  </a:lnTo>
                  <a:lnTo>
                    <a:pt x="0" y="4481903"/>
                  </a:lnTo>
                  <a:lnTo>
                    <a:pt x="0" y="0"/>
                  </a:lnTo>
                  <a:close/>
                </a:path>
              </a:pathLst>
            </a:custGeom>
            <a:blipFill>
              <a:blip r:embed="rId7"/>
              <a:stretch>
                <a:fillRect t="-22769" b="-23976"/>
              </a:stretch>
            </a:blipFill>
          </p:spPr>
        </p:sp>
        <p:sp>
          <p:nvSpPr>
            <p:cNvPr id="12" name="Freeform 12"/>
            <p:cNvSpPr/>
            <p:nvPr/>
          </p:nvSpPr>
          <p:spPr>
            <a:xfrm>
              <a:off x="8539100" y="4487364"/>
              <a:ext cx="8414732" cy="4203455"/>
            </a:xfrm>
            <a:custGeom>
              <a:avLst/>
              <a:gdLst/>
              <a:ahLst/>
              <a:cxnLst/>
              <a:rect l="l" t="t" r="r" b="b"/>
              <a:pathLst>
                <a:path w="8414732" h="4203455">
                  <a:moveTo>
                    <a:pt x="0" y="0"/>
                  </a:moveTo>
                  <a:lnTo>
                    <a:pt x="8414732" y="0"/>
                  </a:lnTo>
                  <a:lnTo>
                    <a:pt x="8414732" y="4203455"/>
                  </a:lnTo>
                  <a:lnTo>
                    <a:pt x="0" y="4203455"/>
                  </a:lnTo>
                  <a:lnTo>
                    <a:pt x="0" y="0"/>
                  </a:lnTo>
                  <a:close/>
                </a:path>
              </a:pathLst>
            </a:custGeom>
            <a:blipFill>
              <a:blip r:embed="rId8"/>
              <a:stretch>
                <a:fillRect t="-33848" r="-22301" b="-55338"/>
              </a:stretch>
            </a:blipFill>
          </p:spPr>
        </p:sp>
      </p:grpSp>
      <p:sp>
        <p:nvSpPr>
          <p:cNvPr id="13" name="TextBox 13"/>
          <p:cNvSpPr txBox="1"/>
          <p:nvPr/>
        </p:nvSpPr>
        <p:spPr>
          <a:xfrm>
            <a:off x="8673261" y="8767127"/>
            <a:ext cx="1550491" cy="887095"/>
          </a:xfrm>
          <a:prstGeom prst="rect">
            <a:avLst/>
          </a:prstGeom>
        </p:spPr>
        <p:txBody>
          <a:bodyPr lIns="0" tIns="0" rIns="0" bIns="0" rtlCol="0" anchor="t">
            <a:spAutoFit/>
          </a:bodyPr>
          <a:lstStyle/>
          <a:p>
            <a:pPr algn="ctr">
              <a:lnSpc>
                <a:spcPts val="7279"/>
              </a:lnSpc>
            </a:pPr>
            <a:r>
              <a:rPr lang="en-US" sz="5199" b="1" u="sng">
                <a:solidFill>
                  <a:srgbClr val="4E5E28"/>
                </a:solidFill>
                <a:latin typeface="Canva Sans Bold"/>
                <a:ea typeface="Canva Sans Bold"/>
                <a:cs typeface="Canva Sans Bold"/>
                <a:sym typeface="Canva Sans Bold"/>
                <a:hlinkClick r:id="rId9" tooltip="https://drive.google.com/drive/folders/1Z54mid8ZNgG2v88NTV6WW57NHZ9YC29v"/>
              </a:rPr>
              <a:t>LINK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1356553" y="1077489"/>
            <a:ext cx="15574893" cy="1493507"/>
          </a:xfrm>
          <a:prstGeom prst="rect">
            <a:avLst/>
          </a:prstGeom>
        </p:spPr>
        <p:txBody>
          <a:bodyPr lIns="0" tIns="0" rIns="0" bIns="0" rtlCol="0" anchor="t">
            <a:spAutoFit/>
          </a:bodyPr>
          <a:lstStyle/>
          <a:p>
            <a:pPr algn="ctr">
              <a:lnSpc>
                <a:spcPts val="12180"/>
              </a:lnSpc>
            </a:pPr>
            <a:r>
              <a:rPr lang="en-US" sz="8700">
                <a:solidFill>
                  <a:srgbClr val="000000"/>
                </a:solidFill>
                <a:latin typeface="TAN Meringue"/>
                <a:ea typeface="TAN Meringue"/>
                <a:cs typeface="TAN Meringue"/>
                <a:sym typeface="TAN Meringue"/>
              </a:rPr>
              <a:t>GEOGEBRA EVIDENCES</a:t>
            </a:r>
          </a:p>
        </p:txBody>
      </p:sp>
      <p:sp>
        <p:nvSpPr>
          <p:cNvPr id="8" name="Freeform 8"/>
          <p:cNvSpPr/>
          <p:nvPr/>
        </p:nvSpPr>
        <p:spPr>
          <a:xfrm>
            <a:off x="2024888" y="2530266"/>
            <a:ext cx="14458980" cy="5226467"/>
          </a:xfrm>
          <a:custGeom>
            <a:avLst/>
            <a:gdLst/>
            <a:ahLst/>
            <a:cxnLst/>
            <a:rect l="l" t="t" r="r" b="b"/>
            <a:pathLst>
              <a:path w="14458980" h="5226467">
                <a:moveTo>
                  <a:pt x="0" y="0"/>
                </a:moveTo>
                <a:lnTo>
                  <a:pt x="14458979" y="0"/>
                </a:lnTo>
                <a:lnTo>
                  <a:pt x="14458979" y="5226468"/>
                </a:lnTo>
                <a:lnTo>
                  <a:pt x="0" y="5226468"/>
                </a:lnTo>
                <a:lnTo>
                  <a:pt x="0" y="0"/>
                </a:lnTo>
                <a:close/>
              </a:path>
            </a:pathLst>
          </a:custGeom>
          <a:blipFill>
            <a:blip r:embed="rId5"/>
            <a:stretch>
              <a:fillRect b="-2706"/>
            </a:stretch>
          </a:blipFill>
        </p:spPr>
      </p:sp>
      <p:sp>
        <p:nvSpPr>
          <p:cNvPr id="9" name="TextBox 9"/>
          <p:cNvSpPr txBox="1"/>
          <p:nvPr/>
        </p:nvSpPr>
        <p:spPr>
          <a:xfrm>
            <a:off x="8479171" y="8371240"/>
            <a:ext cx="1550414" cy="887060"/>
          </a:xfrm>
          <a:prstGeom prst="rect">
            <a:avLst/>
          </a:prstGeom>
        </p:spPr>
        <p:txBody>
          <a:bodyPr lIns="0" tIns="0" rIns="0" bIns="0" rtlCol="0" anchor="t">
            <a:spAutoFit/>
          </a:bodyPr>
          <a:lstStyle/>
          <a:p>
            <a:pPr algn="ctr">
              <a:lnSpc>
                <a:spcPts val="7279"/>
              </a:lnSpc>
            </a:pPr>
            <a:r>
              <a:rPr lang="en-US" sz="5199" b="1" u="sng">
                <a:solidFill>
                  <a:srgbClr val="4E5E28"/>
                </a:solidFill>
                <a:latin typeface="Canva Sans Bold"/>
                <a:ea typeface="Canva Sans Bold"/>
                <a:cs typeface="Canva Sans Bold"/>
                <a:sym typeface="Canva Sans Bold"/>
                <a:hlinkClick r:id="rId6" tooltip="https://docs.google.com/document/d/1nxNCyditPj18MltlKLhtqZkrZ0lJDkBR/edit?tab=t.0"/>
              </a:rPr>
              <a:t>LINK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1425069" y="674849"/>
            <a:ext cx="15437862" cy="1467448"/>
          </a:xfrm>
          <a:prstGeom prst="rect">
            <a:avLst/>
          </a:prstGeom>
        </p:spPr>
        <p:txBody>
          <a:bodyPr lIns="0" tIns="0" rIns="0" bIns="0" rtlCol="0" anchor="t">
            <a:spAutoFit/>
          </a:bodyPr>
          <a:lstStyle/>
          <a:p>
            <a:pPr algn="ctr">
              <a:lnSpc>
                <a:spcPts val="12040"/>
              </a:lnSpc>
            </a:pPr>
            <a:r>
              <a:rPr lang="en-US" sz="8600">
                <a:solidFill>
                  <a:srgbClr val="000000"/>
                </a:solidFill>
                <a:latin typeface="TAN Meringue"/>
                <a:ea typeface="TAN Meringue"/>
                <a:cs typeface="TAN Meringue"/>
                <a:sym typeface="TAN Meringue"/>
              </a:rPr>
              <a:t>FLOURISH EVIDENCES</a:t>
            </a:r>
          </a:p>
        </p:txBody>
      </p:sp>
      <p:sp>
        <p:nvSpPr>
          <p:cNvPr id="8" name="Freeform 8"/>
          <p:cNvSpPr/>
          <p:nvPr/>
        </p:nvSpPr>
        <p:spPr>
          <a:xfrm>
            <a:off x="1028700" y="1909967"/>
            <a:ext cx="7734458" cy="4258043"/>
          </a:xfrm>
          <a:custGeom>
            <a:avLst/>
            <a:gdLst/>
            <a:ahLst/>
            <a:cxnLst/>
            <a:rect l="l" t="t" r="r" b="b"/>
            <a:pathLst>
              <a:path w="7734458" h="4258043">
                <a:moveTo>
                  <a:pt x="0" y="0"/>
                </a:moveTo>
                <a:lnTo>
                  <a:pt x="7734458" y="0"/>
                </a:lnTo>
                <a:lnTo>
                  <a:pt x="7734458" y="4258043"/>
                </a:lnTo>
                <a:lnTo>
                  <a:pt x="0" y="4258043"/>
                </a:lnTo>
                <a:lnTo>
                  <a:pt x="0" y="0"/>
                </a:lnTo>
                <a:close/>
              </a:path>
            </a:pathLst>
          </a:custGeom>
          <a:blipFill>
            <a:blip r:embed="rId5"/>
            <a:stretch>
              <a:fillRect b="-1210"/>
            </a:stretch>
          </a:blipFill>
        </p:spPr>
      </p:sp>
      <p:sp>
        <p:nvSpPr>
          <p:cNvPr id="9" name="Freeform 9"/>
          <p:cNvSpPr/>
          <p:nvPr/>
        </p:nvSpPr>
        <p:spPr>
          <a:xfrm>
            <a:off x="10928796" y="1909967"/>
            <a:ext cx="6641612" cy="4202602"/>
          </a:xfrm>
          <a:custGeom>
            <a:avLst/>
            <a:gdLst/>
            <a:ahLst/>
            <a:cxnLst/>
            <a:rect l="l" t="t" r="r" b="b"/>
            <a:pathLst>
              <a:path w="6641612" h="4202602">
                <a:moveTo>
                  <a:pt x="0" y="0"/>
                </a:moveTo>
                <a:lnTo>
                  <a:pt x="6641612" y="0"/>
                </a:lnTo>
                <a:lnTo>
                  <a:pt x="6641612" y="4202602"/>
                </a:lnTo>
                <a:lnTo>
                  <a:pt x="0" y="4202602"/>
                </a:lnTo>
                <a:lnTo>
                  <a:pt x="0" y="0"/>
                </a:lnTo>
                <a:close/>
              </a:path>
            </a:pathLst>
          </a:custGeom>
          <a:blipFill>
            <a:blip r:embed="rId6"/>
            <a:stretch>
              <a:fillRect/>
            </a:stretch>
          </a:blipFill>
        </p:spPr>
      </p:sp>
      <p:sp>
        <p:nvSpPr>
          <p:cNvPr id="10" name="Freeform 10"/>
          <p:cNvSpPr/>
          <p:nvPr/>
        </p:nvSpPr>
        <p:spPr>
          <a:xfrm>
            <a:off x="6193244" y="6112569"/>
            <a:ext cx="6990718" cy="4276373"/>
          </a:xfrm>
          <a:custGeom>
            <a:avLst/>
            <a:gdLst/>
            <a:ahLst/>
            <a:cxnLst/>
            <a:rect l="l" t="t" r="r" b="b"/>
            <a:pathLst>
              <a:path w="6990718" h="4276373">
                <a:moveTo>
                  <a:pt x="0" y="0"/>
                </a:moveTo>
                <a:lnTo>
                  <a:pt x="6990719" y="0"/>
                </a:lnTo>
                <a:lnTo>
                  <a:pt x="6990719" y="4276374"/>
                </a:lnTo>
                <a:lnTo>
                  <a:pt x="0" y="4276374"/>
                </a:lnTo>
                <a:lnTo>
                  <a:pt x="0" y="0"/>
                </a:lnTo>
                <a:close/>
              </a:path>
            </a:pathLst>
          </a:custGeom>
          <a:blipFill>
            <a:blip r:embed="rId7"/>
            <a:stretch>
              <a:fillRect/>
            </a:stretch>
          </a:blipFill>
        </p:spPr>
      </p:sp>
      <p:sp>
        <p:nvSpPr>
          <p:cNvPr id="11" name="TextBox 11"/>
          <p:cNvSpPr txBox="1"/>
          <p:nvPr/>
        </p:nvSpPr>
        <p:spPr>
          <a:xfrm>
            <a:off x="9144000" y="3413147"/>
            <a:ext cx="1550491" cy="887095"/>
          </a:xfrm>
          <a:prstGeom prst="rect">
            <a:avLst/>
          </a:prstGeom>
        </p:spPr>
        <p:txBody>
          <a:bodyPr lIns="0" tIns="0" rIns="0" bIns="0" rtlCol="0" anchor="t">
            <a:spAutoFit/>
          </a:bodyPr>
          <a:lstStyle/>
          <a:p>
            <a:pPr algn="ctr">
              <a:lnSpc>
                <a:spcPts val="7279"/>
              </a:lnSpc>
            </a:pPr>
            <a:r>
              <a:rPr lang="en-US" sz="5199" b="1" u="sng">
                <a:solidFill>
                  <a:srgbClr val="0F5734"/>
                </a:solidFill>
                <a:latin typeface="Canva Sans Bold"/>
                <a:ea typeface="Canva Sans Bold"/>
                <a:cs typeface="Canva Sans Bold"/>
                <a:sym typeface="Canva Sans Bold"/>
                <a:hlinkClick r:id="rId8" tooltip="https://drive.google.com/drive/folders/1Yo0hbi1Zvh2DYiQ54qWAAm1q88sllc-P"/>
              </a:rPr>
              <a:t>LINK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Freeform 7"/>
          <p:cNvSpPr/>
          <p:nvPr/>
        </p:nvSpPr>
        <p:spPr>
          <a:xfrm>
            <a:off x="830219" y="1028700"/>
            <a:ext cx="16627563" cy="8492786"/>
          </a:xfrm>
          <a:custGeom>
            <a:avLst/>
            <a:gdLst/>
            <a:ahLst/>
            <a:cxnLst/>
            <a:rect l="l" t="t" r="r" b="b"/>
            <a:pathLst>
              <a:path w="16627563" h="8492786">
                <a:moveTo>
                  <a:pt x="0" y="0"/>
                </a:moveTo>
                <a:lnTo>
                  <a:pt x="16627562" y="0"/>
                </a:lnTo>
                <a:lnTo>
                  <a:pt x="16627562" y="8492786"/>
                </a:lnTo>
                <a:lnTo>
                  <a:pt x="0" y="8492786"/>
                </a:lnTo>
                <a:lnTo>
                  <a:pt x="0" y="0"/>
                </a:lnTo>
                <a:close/>
              </a:path>
            </a:pathLst>
          </a:custGeom>
          <a:blipFill>
            <a:blip r:embed="rId5"/>
            <a:stretch>
              <a:fillRect/>
            </a:stretch>
          </a:blipFill>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3866138" y="374629"/>
            <a:ext cx="10555724" cy="1038203"/>
          </a:xfrm>
          <a:prstGeom prst="rect">
            <a:avLst/>
          </a:prstGeom>
        </p:spPr>
        <p:txBody>
          <a:bodyPr lIns="0" tIns="0" rIns="0" bIns="0" rtlCol="0" anchor="t">
            <a:spAutoFit/>
          </a:bodyPr>
          <a:lstStyle/>
          <a:p>
            <a:pPr algn="ctr">
              <a:lnSpc>
                <a:spcPts val="8400"/>
              </a:lnSpc>
            </a:pPr>
            <a:r>
              <a:rPr lang="en-US" sz="6000">
                <a:solidFill>
                  <a:srgbClr val="000000"/>
                </a:solidFill>
                <a:latin typeface="TAN Meringue"/>
                <a:ea typeface="TAN Meringue"/>
                <a:cs typeface="TAN Meringue"/>
                <a:sym typeface="TAN Meringue"/>
              </a:rPr>
              <a:t>STORY</a:t>
            </a:r>
          </a:p>
        </p:txBody>
      </p:sp>
      <p:sp>
        <p:nvSpPr>
          <p:cNvPr id="8" name="TextBox 8"/>
          <p:cNvSpPr txBox="1"/>
          <p:nvPr/>
        </p:nvSpPr>
        <p:spPr>
          <a:xfrm>
            <a:off x="1821438" y="1216533"/>
            <a:ext cx="14595248" cy="6224286"/>
          </a:xfrm>
          <a:prstGeom prst="rect">
            <a:avLst/>
          </a:prstGeom>
        </p:spPr>
        <p:txBody>
          <a:bodyPr lIns="0" tIns="0" rIns="0" bIns="0" rtlCol="0" anchor="t">
            <a:spAutoFit/>
          </a:bodyPr>
          <a:lstStyle/>
          <a:p>
            <a:pPr marL="788598" lvl="1" indent="-394299" algn="just">
              <a:lnSpc>
                <a:spcPts val="4419"/>
              </a:lnSpc>
              <a:buFont typeface="Arial"/>
              <a:buChar char="•"/>
            </a:pPr>
            <a:r>
              <a:rPr lang="en-US" sz="3652">
                <a:solidFill>
                  <a:srgbClr val="30281A"/>
                </a:solidFill>
                <a:latin typeface="Katibeh"/>
                <a:ea typeface="Katibeh"/>
                <a:cs typeface="Katibeh"/>
                <a:sym typeface="Katibeh"/>
              </a:rPr>
              <a:t>As the new Data Analyst at the struggling startup QuickBazaar, I was tasked with fixing our delivery crisis. With customer complaints soaring and growth stalled, I used data to find the root cause.</a:t>
            </a:r>
          </a:p>
          <a:p>
            <a:pPr marL="788598" lvl="1" indent="-394299" algn="just">
              <a:lnSpc>
                <a:spcPts val="4419"/>
              </a:lnSpc>
              <a:buFont typeface="Arial"/>
              <a:buChar char="•"/>
            </a:pPr>
            <a:r>
              <a:rPr lang="en-US" sz="3652">
                <a:solidFill>
                  <a:srgbClr val="30281A"/>
                </a:solidFill>
                <a:latin typeface="Katibeh"/>
                <a:ea typeface="Katibeh"/>
                <a:cs typeface="Katibeh"/>
                <a:sym typeface="Katibeh"/>
              </a:rPr>
              <a:t>In Google Sheets, I discovered our average (mean) delivery time was a high 48 minutes, but the median was only 28. This high variance showed that a few disastrously late orders were skewing the numbers. Using a tool called Orange, I found a strong correlation between delays and orders placed after 6 PM.</a:t>
            </a:r>
          </a:p>
          <a:p>
            <a:pPr marL="788598" lvl="1" indent="-394299" algn="just">
              <a:lnSpc>
                <a:spcPts val="4419"/>
              </a:lnSpc>
              <a:buFont typeface="Arial"/>
              <a:buChar char="•"/>
            </a:pPr>
            <a:r>
              <a:rPr lang="en-US" sz="3652">
                <a:solidFill>
                  <a:srgbClr val="30281A"/>
                </a:solidFill>
                <a:latin typeface="Katibeh"/>
                <a:ea typeface="Katibeh"/>
                <a:cs typeface="Katibeh"/>
                <a:sym typeface="Katibeh"/>
              </a:rPr>
              <a:t>To see where this was happening, I mapped the late orders on GeoGebra, revealing three specific "hotspot" neighborhoods. The probability of a late delivery in these zones during peak hours was over 70%.</a:t>
            </a:r>
          </a:p>
          <a:p>
            <a:pPr marL="788598" lvl="1" indent="-394299" algn="just">
              <a:lnSpc>
                <a:spcPts val="4419"/>
              </a:lnSpc>
              <a:buFont typeface="Arial"/>
              <a:buChar char="•"/>
            </a:pPr>
            <a:r>
              <a:rPr lang="en-US" sz="3652">
                <a:solidFill>
                  <a:srgbClr val="30281A"/>
                </a:solidFill>
                <a:latin typeface="Katibeh"/>
                <a:ea typeface="Katibeh"/>
                <a:cs typeface="Katibeh"/>
                <a:sym typeface="Katibeh"/>
              </a:rPr>
              <a:t>The problem wasn't random; it was a predictable bottleneck.</a:t>
            </a:r>
          </a:p>
        </p:txBody>
      </p:sp>
      <p:sp>
        <p:nvSpPr>
          <p:cNvPr id="9" name="TextBox 9"/>
          <p:cNvSpPr txBox="1"/>
          <p:nvPr/>
        </p:nvSpPr>
        <p:spPr>
          <a:xfrm>
            <a:off x="2199199" y="7297945"/>
            <a:ext cx="14848930" cy="2677518"/>
          </a:xfrm>
          <a:prstGeom prst="rect">
            <a:avLst/>
          </a:prstGeom>
        </p:spPr>
        <p:txBody>
          <a:bodyPr lIns="0" tIns="0" rIns="0" bIns="0" rtlCol="0" anchor="t">
            <a:spAutoFit/>
          </a:bodyPr>
          <a:lstStyle/>
          <a:p>
            <a:pPr algn="l">
              <a:lnSpc>
                <a:spcPts val="5179"/>
              </a:lnSpc>
              <a:spcBef>
                <a:spcPct val="0"/>
              </a:spcBef>
            </a:pPr>
            <a:r>
              <a:rPr lang="en-US" sz="3699">
                <a:solidFill>
                  <a:srgbClr val="30281A"/>
                </a:solidFill>
                <a:latin typeface="Katibeh"/>
                <a:ea typeface="Katibeh"/>
                <a:cs typeface="Katibeh"/>
                <a:sym typeface="Katibeh"/>
              </a:rPr>
              <a:t>I used Flourish to visualize a targeted recovery plan: pre-position riders near hotspots before the evening rush, batch orders in dense areas, and offer off-peak discounts. The data-driven strategy was approved, and within weeks, our delivery times stabilized, customer satisfaction rose, and QuickBazaar was back on the path to success.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grpSp>
        <p:nvGrpSpPr>
          <p:cNvPr id="7" name="Group 7"/>
          <p:cNvGrpSpPr/>
          <p:nvPr/>
        </p:nvGrpSpPr>
        <p:grpSpPr>
          <a:xfrm>
            <a:off x="0" y="2946140"/>
            <a:ext cx="20712978" cy="5430893"/>
            <a:chOff x="0" y="0"/>
            <a:chExt cx="27617305" cy="7241190"/>
          </a:xfrm>
        </p:grpSpPr>
        <p:sp>
          <p:nvSpPr>
            <p:cNvPr id="8" name="TextBox 8"/>
            <p:cNvSpPr txBox="1"/>
            <p:nvPr/>
          </p:nvSpPr>
          <p:spPr>
            <a:xfrm>
              <a:off x="0" y="1141815"/>
              <a:ext cx="9888765" cy="3070953"/>
            </a:xfrm>
            <a:prstGeom prst="rect">
              <a:avLst/>
            </a:prstGeom>
          </p:spPr>
          <p:txBody>
            <a:bodyPr lIns="0" tIns="0" rIns="0" bIns="0" rtlCol="0" anchor="t">
              <a:spAutoFit/>
            </a:bodyPr>
            <a:lstStyle/>
            <a:p>
              <a:pPr algn="r">
                <a:lnSpc>
                  <a:spcPts val="14311"/>
                </a:lnSpc>
              </a:pPr>
              <a:r>
                <a:rPr lang="en-US" sz="19081">
                  <a:solidFill>
                    <a:srgbClr val="000000"/>
                  </a:solidFill>
                  <a:latin typeface="Amoresa"/>
                  <a:ea typeface="Amoresa"/>
                  <a:cs typeface="Amoresa"/>
                  <a:sym typeface="Amoresa"/>
                </a:rPr>
                <a:t>T</a:t>
              </a:r>
            </a:p>
          </p:txBody>
        </p:sp>
        <p:sp>
          <p:nvSpPr>
            <p:cNvPr id="9" name="TextBox 9"/>
            <p:cNvSpPr txBox="1"/>
            <p:nvPr/>
          </p:nvSpPr>
          <p:spPr>
            <a:xfrm>
              <a:off x="1345147" y="4416902"/>
              <a:ext cx="10130300" cy="2824289"/>
            </a:xfrm>
            <a:prstGeom prst="rect">
              <a:avLst/>
            </a:prstGeom>
          </p:spPr>
          <p:txBody>
            <a:bodyPr lIns="0" tIns="0" rIns="0" bIns="0" rtlCol="0" anchor="t">
              <a:spAutoFit/>
            </a:bodyPr>
            <a:lstStyle/>
            <a:p>
              <a:pPr algn="r">
                <a:lnSpc>
                  <a:spcPts val="13102"/>
                </a:lnSpc>
              </a:pPr>
              <a:r>
                <a:rPr lang="en-US" sz="17469">
                  <a:solidFill>
                    <a:srgbClr val="000000"/>
                  </a:solidFill>
                  <a:latin typeface="Amoresa"/>
                  <a:ea typeface="Amoresa"/>
                  <a:cs typeface="Amoresa"/>
                  <a:sym typeface="Amoresa"/>
                </a:rPr>
                <a:t>Y</a:t>
              </a:r>
            </a:p>
          </p:txBody>
        </p:sp>
        <p:sp>
          <p:nvSpPr>
            <p:cNvPr id="10" name="TextBox 10"/>
            <p:cNvSpPr txBox="1"/>
            <p:nvPr/>
          </p:nvSpPr>
          <p:spPr>
            <a:xfrm>
              <a:off x="9902981" y="628650"/>
              <a:ext cx="17335839" cy="3724465"/>
            </a:xfrm>
            <a:prstGeom prst="rect">
              <a:avLst/>
            </a:prstGeom>
          </p:spPr>
          <p:txBody>
            <a:bodyPr lIns="0" tIns="0" rIns="0" bIns="0" rtlCol="0" anchor="t">
              <a:spAutoFit/>
            </a:bodyPr>
            <a:lstStyle/>
            <a:p>
              <a:pPr algn="l">
                <a:lnSpc>
                  <a:spcPts val="17130"/>
                </a:lnSpc>
              </a:pPr>
              <a:r>
                <a:rPr lang="en-US" sz="21684" spc="-433">
                  <a:solidFill>
                    <a:srgbClr val="000000"/>
                  </a:solidFill>
                  <a:latin typeface="Perandory SemiCondensed"/>
                  <a:ea typeface="Perandory SemiCondensed"/>
                  <a:cs typeface="Perandory SemiCondensed"/>
                  <a:sym typeface="Perandory SemiCondensed"/>
                </a:rPr>
                <a:t>HANK</a:t>
              </a:r>
            </a:p>
          </p:txBody>
        </p:sp>
        <p:sp>
          <p:nvSpPr>
            <p:cNvPr id="11" name="TextBox 11"/>
            <p:cNvSpPr txBox="1"/>
            <p:nvPr/>
          </p:nvSpPr>
          <p:spPr>
            <a:xfrm>
              <a:off x="11758983" y="3439200"/>
              <a:ext cx="15858321" cy="3777350"/>
            </a:xfrm>
            <a:prstGeom prst="rect">
              <a:avLst/>
            </a:prstGeom>
          </p:spPr>
          <p:txBody>
            <a:bodyPr lIns="0" tIns="0" rIns="0" bIns="0" rtlCol="0" anchor="t">
              <a:spAutoFit/>
            </a:bodyPr>
            <a:lstStyle/>
            <a:p>
              <a:pPr algn="l">
                <a:lnSpc>
                  <a:spcPts val="17130"/>
                </a:lnSpc>
              </a:pPr>
              <a:r>
                <a:rPr lang="en-US" sz="21684" spc="-433">
                  <a:solidFill>
                    <a:srgbClr val="000000"/>
                  </a:solidFill>
                  <a:latin typeface="Perandory SemiCondensed"/>
                  <a:ea typeface="Perandory SemiCondensed"/>
                  <a:cs typeface="Perandory SemiCondensed"/>
                  <a:sym typeface="Perandory SemiCondensed"/>
                </a:rPr>
                <a:t>oU</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930460" y="1738517"/>
            <a:ext cx="20148919" cy="1460439"/>
          </a:xfrm>
          <a:prstGeom prst="rect">
            <a:avLst/>
          </a:prstGeom>
        </p:spPr>
        <p:txBody>
          <a:bodyPr lIns="0" tIns="0" rIns="0" bIns="0" rtlCol="0" anchor="t">
            <a:spAutoFit/>
          </a:bodyPr>
          <a:lstStyle/>
          <a:p>
            <a:pPr algn="ctr">
              <a:lnSpc>
                <a:spcPts val="11900"/>
              </a:lnSpc>
            </a:pPr>
            <a:r>
              <a:rPr lang="en-US" sz="8500">
                <a:solidFill>
                  <a:srgbClr val="000000"/>
                </a:solidFill>
                <a:latin typeface="TAN Meringue"/>
                <a:ea typeface="TAN Meringue"/>
                <a:cs typeface="TAN Meringue"/>
                <a:sym typeface="TAN Meringue"/>
              </a:rPr>
              <a:t> Meet Our TEAM MEMBERS </a:t>
            </a:r>
          </a:p>
        </p:txBody>
      </p:sp>
      <p:sp>
        <p:nvSpPr>
          <p:cNvPr id="8" name="TextBox 8"/>
          <p:cNvSpPr txBox="1"/>
          <p:nvPr/>
        </p:nvSpPr>
        <p:spPr>
          <a:xfrm>
            <a:off x="2540733" y="3801132"/>
            <a:ext cx="7556344" cy="4160931"/>
          </a:xfrm>
          <a:prstGeom prst="rect">
            <a:avLst/>
          </a:prstGeom>
        </p:spPr>
        <p:txBody>
          <a:bodyPr lIns="0" tIns="0" rIns="0" bIns="0" rtlCol="0" anchor="t">
            <a:spAutoFit/>
          </a:bodyPr>
          <a:lstStyle/>
          <a:p>
            <a:pPr algn="just">
              <a:lnSpc>
                <a:spcPts val="6671"/>
              </a:lnSpc>
            </a:pPr>
            <a:r>
              <a:rPr lang="en-US" sz="4799" spc="470">
                <a:solidFill>
                  <a:srgbClr val="000000"/>
                </a:solidFill>
                <a:latin typeface="Crimson Pro"/>
                <a:ea typeface="Crimson Pro"/>
                <a:cs typeface="Crimson Pro"/>
                <a:sym typeface="Crimson Pro"/>
              </a:rPr>
              <a:t>MEMBERS:- </a:t>
            </a:r>
          </a:p>
          <a:p>
            <a:pPr algn="just">
              <a:lnSpc>
                <a:spcPts val="6671"/>
              </a:lnSpc>
            </a:pPr>
            <a:r>
              <a:rPr lang="en-US" sz="4799" spc="470">
                <a:solidFill>
                  <a:srgbClr val="000000"/>
                </a:solidFill>
                <a:latin typeface="Crimson Pro"/>
                <a:ea typeface="Crimson Pro"/>
                <a:cs typeface="Crimson Pro"/>
                <a:sym typeface="Crimson Pro"/>
              </a:rPr>
              <a:t>SAMIKSHA KAUSHIK</a:t>
            </a:r>
          </a:p>
          <a:p>
            <a:pPr algn="just">
              <a:lnSpc>
                <a:spcPts val="6671"/>
              </a:lnSpc>
            </a:pPr>
            <a:r>
              <a:rPr lang="en-US" sz="4799" spc="470">
                <a:solidFill>
                  <a:srgbClr val="000000"/>
                </a:solidFill>
                <a:latin typeface="Crimson Pro"/>
                <a:ea typeface="Crimson Pro"/>
                <a:cs typeface="Crimson Pro"/>
                <a:sym typeface="Crimson Pro"/>
              </a:rPr>
              <a:t>SURESH JANGID</a:t>
            </a:r>
          </a:p>
          <a:p>
            <a:pPr algn="just">
              <a:lnSpc>
                <a:spcPts val="6671"/>
              </a:lnSpc>
            </a:pPr>
            <a:r>
              <a:rPr lang="en-US" sz="4799" spc="470">
                <a:solidFill>
                  <a:srgbClr val="000000"/>
                </a:solidFill>
                <a:latin typeface="Crimson Pro"/>
                <a:ea typeface="Crimson Pro"/>
                <a:cs typeface="Crimson Pro"/>
                <a:sym typeface="Crimson Pro"/>
              </a:rPr>
              <a:t>KRISHNA PRATAP SINGH</a:t>
            </a:r>
          </a:p>
          <a:p>
            <a:pPr algn="just">
              <a:lnSpc>
                <a:spcPts val="6671"/>
              </a:lnSpc>
            </a:pPr>
            <a:r>
              <a:rPr lang="en-US" sz="4799">
                <a:solidFill>
                  <a:srgbClr val="000000"/>
                </a:solidFill>
                <a:latin typeface="Crimson Pro"/>
                <a:ea typeface="Crimson Pro"/>
                <a:cs typeface="Crimson Pro"/>
                <a:sym typeface="Crimson Pro"/>
              </a:rPr>
              <a:t>ISHITA  CHAUDHARY</a:t>
            </a:r>
          </a:p>
        </p:txBody>
      </p:sp>
      <p:sp>
        <p:nvSpPr>
          <p:cNvPr id="9" name="TextBox 9"/>
          <p:cNvSpPr txBox="1"/>
          <p:nvPr/>
        </p:nvSpPr>
        <p:spPr>
          <a:xfrm>
            <a:off x="10373302" y="3782082"/>
            <a:ext cx="4382772" cy="4901392"/>
          </a:xfrm>
          <a:prstGeom prst="rect">
            <a:avLst/>
          </a:prstGeom>
        </p:spPr>
        <p:txBody>
          <a:bodyPr lIns="0" tIns="0" rIns="0" bIns="0" rtlCol="0" anchor="t">
            <a:spAutoFit/>
          </a:bodyPr>
          <a:lstStyle/>
          <a:p>
            <a:pPr algn="ctr">
              <a:lnSpc>
                <a:spcPts val="6513"/>
              </a:lnSpc>
            </a:pPr>
            <a:r>
              <a:rPr lang="en-US" sz="4652" dirty="0">
                <a:solidFill>
                  <a:srgbClr val="000000"/>
                </a:solidFill>
                <a:latin typeface="Crimson Pro"/>
                <a:ea typeface="Crimson Pro"/>
                <a:cs typeface="Crimson Pro"/>
                <a:sym typeface="Crimson Pro"/>
              </a:rPr>
              <a:t>ROLL NUMBERS: </a:t>
            </a:r>
          </a:p>
          <a:p>
            <a:pPr algn="ctr">
              <a:lnSpc>
                <a:spcPts val="6513"/>
              </a:lnSpc>
            </a:pPr>
            <a:r>
              <a:rPr lang="en-US" sz="4652" dirty="0">
                <a:solidFill>
                  <a:srgbClr val="000000"/>
                </a:solidFill>
                <a:latin typeface="Crimson Pro"/>
                <a:ea typeface="Crimson Pro"/>
                <a:cs typeface="Crimson Pro"/>
                <a:sym typeface="Crimson Pro"/>
              </a:rPr>
              <a:t>B24BS2312</a:t>
            </a:r>
          </a:p>
          <a:p>
            <a:pPr algn="ctr">
              <a:lnSpc>
                <a:spcPts val="6513"/>
              </a:lnSpc>
            </a:pPr>
            <a:r>
              <a:rPr lang="en-US" sz="4652" dirty="0">
                <a:solidFill>
                  <a:srgbClr val="000000"/>
                </a:solidFill>
                <a:latin typeface="Crimson Pro"/>
                <a:ea typeface="Crimson Pro"/>
                <a:cs typeface="Crimson Pro"/>
                <a:sym typeface="Crimson Pro"/>
              </a:rPr>
              <a:t>B24BS2371</a:t>
            </a:r>
          </a:p>
          <a:p>
            <a:pPr algn="ctr">
              <a:lnSpc>
                <a:spcPts val="6513"/>
              </a:lnSpc>
            </a:pPr>
            <a:r>
              <a:rPr lang="en-US" sz="4652" dirty="0">
                <a:solidFill>
                  <a:srgbClr val="000000"/>
                </a:solidFill>
                <a:latin typeface="Crimson Pro"/>
                <a:ea typeface="Crimson Pro"/>
                <a:cs typeface="Crimson Pro"/>
                <a:sym typeface="Crimson Pro"/>
              </a:rPr>
              <a:t>B24BS2167</a:t>
            </a:r>
          </a:p>
          <a:p>
            <a:pPr algn="ctr">
              <a:lnSpc>
                <a:spcPts val="6513"/>
              </a:lnSpc>
            </a:pPr>
            <a:r>
              <a:rPr lang="en-US" sz="4652" dirty="0">
                <a:solidFill>
                  <a:srgbClr val="000000"/>
                </a:solidFill>
                <a:latin typeface="Crimson Pro"/>
                <a:ea typeface="Crimson Pro"/>
                <a:cs typeface="Crimson Pro"/>
                <a:sym typeface="Crimson Pro"/>
              </a:rPr>
              <a:t>B24BS2137</a:t>
            </a:r>
          </a:p>
          <a:p>
            <a:pPr algn="ctr">
              <a:lnSpc>
                <a:spcPts val="6513"/>
              </a:lnSpc>
            </a:pPr>
            <a:endParaRPr lang="en-US" sz="4652" dirty="0">
              <a:solidFill>
                <a:srgbClr val="000000"/>
              </a:solidFill>
              <a:latin typeface="Crimson Pro"/>
              <a:ea typeface="Crimson Pro"/>
              <a:cs typeface="Crimson Pro"/>
              <a:sym typeface="Crimson P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3866138" y="1095166"/>
            <a:ext cx="11164738"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INTRODUCTION</a:t>
            </a:r>
          </a:p>
        </p:txBody>
      </p:sp>
      <p:sp>
        <p:nvSpPr>
          <p:cNvPr id="8" name="TextBox 8"/>
          <p:cNvSpPr txBox="1"/>
          <p:nvPr/>
        </p:nvSpPr>
        <p:spPr>
          <a:xfrm>
            <a:off x="2264160" y="2958543"/>
            <a:ext cx="13929774" cy="5290983"/>
          </a:xfrm>
          <a:prstGeom prst="rect">
            <a:avLst/>
          </a:prstGeom>
        </p:spPr>
        <p:txBody>
          <a:bodyPr lIns="0" tIns="0" rIns="0" bIns="0" rtlCol="0" anchor="t">
            <a:spAutoFit/>
          </a:bodyPr>
          <a:lstStyle/>
          <a:p>
            <a:pPr algn="just">
              <a:lnSpc>
                <a:spcPts val="5800"/>
              </a:lnSpc>
            </a:pPr>
            <a:r>
              <a:rPr lang="en-US" sz="5800">
                <a:solidFill>
                  <a:srgbClr val="30281A"/>
                </a:solidFill>
                <a:latin typeface="Katibeh"/>
                <a:ea typeface="Katibeh"/>
                <a:cs typeface="Katibeh"/>
                <a:sym typeface="Katibeh"/>
              </a:rPr>
              <a:t>The project is a data analysis and strategy-building exercise for a quick-commerce startup facing operational issues. The team's task is to use statistical tools and data visualization to analyze company data, identify the root causes of problems like declining revenue and customer churn, and present a data-backed plan to improve delivery efficiency and customer retention.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3257124" y="687793"/>
            <a:ext cx="12275259"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DATA ANALYSIS</a:t>
            </a:r>
          </a:p>
        </p:txBody>
      </p:sp>
      <p:sp>
        <p:nvSpPr>
          <p:cNvPr id="8" name="TextBox 8"/>
          <p:cNvSpPr txBox="1"/>
          <p:nvPr/>
        </p:nvSpPr>
        <p:spPr>
          <a:xfrm>
            <a:off x="1498153" y="2727766"/>
            <a:ext cx="15291694" cy="6145763"/>
          </a:xfrm>
          <a:prstGeom prst="rect">
            <a:avLst/>
          </a:prstGeom>
        </p:spPr>
        <p:txBody>
          <a:bodyPr lIns="0" tIns="0" rIns="0" bIns="0" rtlCol="0" anchor="t">
            <a:spAutoFit/>
          </a:bodyPr>
          <a:lstStyle/>
          <a:p>
            <a:pPr algn="just">
              <a:lnSpc>
                <a:spcPts val="4743"/>
              </a:lnSpc>
            </a:pPr>
            <a:r>
              <a:rPr lang="en-US" sz="4743">
                <a:solidFill>
                  <a:srgbClr val="30281A"/>
                </a:solidFill>
                <a:latin typeface="Katibeh"/>
                <a:ea typeface="Katibeh"/>
                <a:cs typeface="Katibeh"/>
                <a:sym typeface="Katibeh"/>
              </a:rPr>
              <a:t>What the Numbers Tell Us?</a:t>
            </a:r>
          </a:p>
          <a:p>
            <a:pPr marL="1024203" lvl="1" indent="-512101" algn="just">
              <a:lnSpc>
                <a:spcPts val="4743"/>
              </a:lnSpc>
              <a:buFont typeface="Arial"/>
              <a:buChar char="•"/>
            </a:pPr>
            <a:r>
              <a:rPr lang="en-US" sz="4743">
                <a:solidFill>
                  <a:srgbClr val="30281A"/>
                </a:solidFill>
                <a:latin typeface="Katibeh"/>
                <a:ea typeface="Katibeh"/>
                <a:cs typeface="Katibeh"/>
                <a:sym typeface="Katibeh"/>
              </a:rPr>
              <a:t>Customer Feedback Analysis: A summary of customer feedback reveals the top complaints are late deliveries and item unavailability. This directly correlates with a sharp increase in customer churn and app uninstalls.</a:t>
            </a:r>
          </a:p>
          <a:p>
            <a:pPr marL="1024203" lvl="1" indent="-512101" algn="just">
              <a:lnSpc>
                <a:spcPts val="4743"/>
              </a:lnSpc>
              <a:buFont typeface="Arial"/>
              <a:buChar char="•"/>
            </a:pPr>
            <a:r>
              <a:rPr lang="en-US" sz="4743">
                <a:solidFill>
                  <a:srgbClr val="30281A"/>
                </a:solidFill>
                <a:latin typeface="Katibeh"/>
                <a:ea typeface="Katibeh"/>
                <a:cs typeface="Katibeh"/>
                <a:sym typeface="Katibeh"/>
              </a:rPr>
              <a:t>AOV Decline: Our analysis confirms a significant decline in AOV over the last two quarters, indicating customers are spending less per order.</a:t>
            </a:r>
          </a:p>
          <a:p>
            <a:pPr marL="1024203" lvl="1" indent="-512101" algn="just">
              <a:lnSpc>
                <a:spcPts val="4743"/>
              </a:lnSpc>
              <a:buFont typeface="Arial"/>
              <a:buChar char="•"/>
            </a:pPr>
            <a:r>
              <a:rPr lang="en-US" sz="4743">
                <a:solidFill>
                  <a:srgbClr val="30281A"/>
                </a:solidFill>
                <a:latin typeface="Katibeh"/>
                <a:ea typeface="Katibeh"/>
                <a:cs typeface="Katibeh"/>
                <a:sym typeface="Katibeh"/>
              </a:rPr>
              <a:t>Benchmarking: When compared to industry benchmarks like Zepto and Blinkit, our average delivery times are 2x higher in specific high-traffic zones.</a:t>
            </a:r>
          </a:p>
          <a:p>
            <a:pPr algn="just">
              <a:lnSpc>
                <a:spcPts val="4743"/>
              </a:lnSpc>
            </a:pPr>
            <a:endParaRPr lang="en-US" sz="4743">
              <a:solidFill>
                <a:srgbClr val="30281A"/>
              </a:solidFill>
              <a:latin typeface="Katibeh"/>
              <a:ea typeface="Katibeh"/>
              <a:cs typeface="Katibeh"/>
              <a:sym typeface="Katibe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3866138" y="1108350"/>
            <a:ext cx="10555724"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PROBLEMS</a:t>
            </a:r>
          </a:p>
        </p:txBody>
      </p:sp>
      <p:sp>
        <p:nvSpPr>
          <p:cNvPr id="8" name="TextBox 8"/>
          <p:cNvSpPr txBox="1"/>
          <p:nvPr/>
        </p:nvSpPr>
        <p:spPr>
          <a:xfrm>
            <a:off x="2405919" y="3403622"/>
            <a:ext cx="5922444" cy="4670772"/>
          </a:xfrm>
          <a:prstGeom prst="rect">
            <a:avLst/>
          </a:prstGeom>
        </p:spPr>
        <p:txBody>
          <a:bodyPr lIns="0" tIns="0" rIns="0" bIns="0" rtlCol="0" anchor="t">
            <a:spAutoFit/>
          </a:bodyPr>
          <a:lstStyle/>
          <a:p>
            <a:pPr algn="just">
              <a:lnSpc>
                <a:spcPts val="6050"/>
              </a:lnSpc>
            </a:pPr>
            <a:r>
              <a:rPr lang="en-US" sz="5000">
                <a:solidFill>
                  <a:srgbClr val="30281A"/>
                </a:solidFill>
                <a:latin typeface="Katibeh"/>
                <a:ea typeface="Katibeh"/>
                <a:cs typeface="Katibeh"/>
                <a:sym typeface="Katibeh"/>
              </a:rPr>
              <a:t>Inefficient Delivery Logistics: There is a strong correlation between long delivery times in specific areas and negative customer ratings, leading to dissatisfaction.</a:t>
            </a:r>
          </a:p>
        </p:txBody>
      </p:sp>
      <p:sp>
        <p:nvSpPr>
          <p:cNvPr id="9" name="TextBox 9"/>
          <p:cNvSpPr txBox="1"/>
          <p:nvPr/>
        </p:nvSpPr>
        <p:spPr>
          <a:xfrm>
            <a:off x="9824933" y="3403622"/>
            <a:ext cx="6137174" cy="4670772"/>
          </a:xfrm>
          <a:prstGeom prst="rect">
            <a:avLst/>
          </a:prstGeom>
        </p:spPr>
        <p:txBody>
          <a:bodyPr lIns="0" tIns="0" rIns="0" bIns="0" rtlCol="0" anchor="t">
            <a:spAutoFit/>
          </a:bodyPr>
          <a:lstStyle/>
          <a:p>
            <a:pPr algn="just">
              <a:lnSpc>
                <a:spcPts val="6050"/>
              </a:lnSpc>
            </a:pPr>
            <a:r>
              <a:rPr lang="en-US" sz="5000">
                <a:solidFill>
                  <a:srgbClr val="30281A"/>
                </a:solidFill>
                <a:latin typeface="Katibeh"/>
                <a:ea typeface="Katibeh"/>
                <a:cs typeface="Katibeh"/>
                <a:sym typeface="Katibeh"/>
              </a:rPr>
              <a:t>Poor Inventory Management: The company frequently runs out of stock for high-demand products, resulting in a poor customer experience and abandoned orders.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3866138" y="838200"/>
            <a:ext cx="10555724"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GOALS</a:t>
            </a:r>
          </a:p>
        </p:txBody>
      </p:sp>
      <p:sp>
        <p:nvSpPr>
          <p:cNvPr id="8" name="TextBox 8"/>
          <p:cNvSpPr txBox="1"/>
          <p:nvPr/>
        </p:nvSpPr>
        <p:spPr>
          <a:xfrm>
            <a:off x="1574665" y="2633899"/>
            <a:ext cx="15138669" cy="7059619"/>
          </a:xfrm>
          <a:prstGeom prst="rect">
            <a:avLst/>
          </a:prstGeom>
        </p:spPr>
        <p:txBody>
          <a:bodyPr lIns="0" tIns="0" rIns="0" bIns="0" rtlCol="0" anchor="t">
            <a:spAutoFit/>
          </a:bodyPr>
          <a:lstStyle/>
          <a:p>
            <a:pPr algn="ctr">
              <a:lnSpc>
                <a:spcPts val="7865"/>
              </a:lnSpc>
            </a:pPr>
            <a:r>
              <a:rPr lang="en-US" sz="6500">
                <a:solidFill>
                  <a:srgbClr val="30281A"/>
                </a:solidFill>
                <a:latin typeface="Katibeh"/>
                <a:ea typeface="Katibeh"/>
                <a:cs typeface="Katibeh"/>
                <a:sym typeface="Katibeh"/>
              </a:rPr>
              <a:t>The primary goals of this project are to diagnose the core operational problems at QuickBazaar using a data-driven approach, apply statistical concepts to analyze delivery and customer data, and then present a recovery strategy to management based on the findings. The ultimate objective is to improve customer satisfaction and increase growth by solving the underlying issues.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2476119" y="587763"/>
            <a:ext cx="12971430"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THE STRATEGY</a:t>
            </a:r>
          </a:p>
        </p:txBody>
      </p:sp>
      <p:sp>
        <p:nvSpPr>
          <p:cNvPr id="8" name="TextBox 8"/>
          <p:cNvSpPr txBox="1"/>
          <p:nvPr/>
        </p:nvSpPr>
        <p:spPr>
          <a:xfrm>
            <a:off x="2476119" y="6829007"/>
            <a:ext cx="14361449" cy="2106388"/>
          </a:xfrm>
          <a:prstGeom prst="rect">
            <a:avLst/>
          </a:prstGeom>
        </p:spPr>
        <p:txBody>
          <a:bodyPr lIns="0" tIns="0" rIns="0" bIns="0" rtlCol="0" anchor="t">
            <a:spAutoFit/>
          </a:bodyPr>
          <a:lstStyle/>
          <a:p>
            <a:pPr algn="just">
              <a:lnSpc>
                <a:spcPts val="7865"/>
              </a:lnSpc>
            </a:pPr>
            <a:r>
              <a:rPr lang="en-US" sz="6500">
                <a:solidFill>
                  <a:srgbClr val="30281A"/>
                </a:solidFill>
                <a:latin typeface="Katibeh"/>
                <a:ea typeface="Katibeh"/>
                <a:cs typeface="Katibeh"/>
                <a:sym typeface="Katibeh"/>
              </a:rPr>
              <a:t>Using the Google Sheets assigned the to each other set the deadlines And planned accordingly</a:t>
            </a:r>
          </a:p>
        </p:txBody>
      </p:sp>
      <p:sp>
        <p:nvSpPr>
          <p:cNvPr id="9" name="Freeform 9"/>
          <p:cNvSpPr/>
          <p:nvPr/>
        </p:nvSpPr>
        <p:spPr>
          <a:xfrm>
            <a:off x="4099537" y="2688071"/>
            <a:ext cx="10088926" cy="3491115"/>
          </a:xfrm>
          <a:custGeom>
            <a:avLst/>
            <a:gdLst/>
            <a:ahLst/>
            <a:cxnLst/>
            <a:rect l="l" t="t" r="r" b="b"/>
            <a:pathLst>
              <a:path w="10088926" h="3491115">
                <a:moveTo>
                  <a:pt x="0" y="0"/>
                </a:moveTo>
                <a:lnTo>
                  <a:pt x="10088926" y="0"/>
                </a:lnTo>
                <a:lnTo>
                  <a:pt x="10088926" y="3491114"/>
                </a:lnTo>
                <a:lnTo>
                  <a:pt x="0" y="3491114"/>
                </a:lnTo>
                <a:lnTo>
                  <a:pt x="0" y="0"/>
                </a:lnTo>
                <a:close/>
              </a:path>
            </a:pathLst>
          </a:custGeom>
          <a:blipFill>
            <a:blip r:embed="rId5"/>
            <a:stretch>
              <a:fillRect l="-81069" b="-138748"/>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Freeform 7"/>
          <p:cNvSpPr/>
          <p:nvPr/>
        </p:nvSpPr>
        <p:spPr>
          <a:xfrm>
            <a:off x="1821438" y="6642340"/>
            <a:ext cx="4203314" cy="2615960"/>
          </a:xfrm>
          <a:custGeom>
            <a:avLst/>
            <a:gdLst/>
            <a:ahLst/>
            <a:cxnLst/>
            <a:rect l="l" t="t" r="r" b="b"/>
            <a:pathLst>
              <a:path w="4203314" h="2615960">
                <a:moveTo>
                  <a:pt x="0" y="0"/>
                </a:moveTo>
                <a:lnTo>
                  <a:pt x="4203313" y="0"/>
                </a:lnTo>
                <a:lnTo>
                  <a:pt x="4203313" y="2615960"/>
                </a:lnTo>
                <a:lnTo>
                  <a:pt x="0" y="261596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TextBox 8"/>
          <p:cNvSpPr txBox="1"/>
          <p:nvPr/>
        </p:nvSpPr>
        <p:spPr>
          <a:xfrm>
            <a:off x="4171640" y="121038"/>
            <a:ext cx="10948704" cy="3321094"/>
          </a:xfrm>
          <a:prstGeom prst="rect">
            <a:avLst/>
          </a:prstGeom>
        </p:spPr>
        <p:txBody>
          <a:bodyPr lIns="0" tIns="0" rIns="0" bIns="0" rtlCol="0" anchor="t">
            <a:spAutoFit/>
          </a:bodyPr>
          <a:lstStyle/>
          <a:p>
            <a:pPr algn="l">
              <a:lnSpc>
                <a:spcPts val="13300"/>
              </a:lnSpc>
            </a:pPr>
            <a:r>
              <a:rPr lang="en-US" sz="9500">
                <a:solidFill>
                  <a:srgbClr val="000000"/>
                </a:solidFill>
                <a:latin typeface="TAN Meringue"/>
                <a:ea typeface="TAN Meringue"/>
                <a:cs typeface="TAN Meringue"/>
                <a:sym typeface="TAN Meringue"/>
              </a:rPr>
              <a:t>Order Journey Map</a:t>
            </a:r>
          </a:p>
        </p:txBody>
      </p:sp>
      <p:grpSp>
        <p:nvGrpSpPr>
          <p:cNvPr id="9" name="Group 9"/>
          <p:cNvGrpSpPr/>
          <p:nvPr/>
        </p:nvGrpSpPr>
        <p:grpSpPr>
          <a:xfrm>
            <a:off x="2378451" y="1597704"/>
            <a:ext cx="13209438" cy="7509593"/>
            <a:chOff x="0" y="0"/>
            <a:chExt cx="3285378" cy="1867744"/>
          </a:xfrm>
        </p:grpSpPr>
        <p:sp>
          <p:nvSpPr>
            <p:cNvPr id="10" name="Freeform 10"/>
            <p:cNvSpPr/>
            <p:nvPr/>
          </p:nvSpPr>
          <p:spPr>
            <a:xfrm>
              <a:off x="0" y="0"/>
              <a:ext cx="3285378" cy="1867744"/>
            </a:xfrm>
            <a:custGeom>
              <a:avLst/>
              <a:gdLst/>
              <a:ahLst/>
              <a:cxnLst/>
              <a:rect l="l" t="t" r="r" b="b"/>
              <a:pathLst>
                <a:path w="3285378" h="1867744">
                  <a:moveTo>
                    <a:pt x="3125358" y="0"/>
                  </a:moveTo>
                  <a:lnTo>
                    <a:pt x="160020" y="0"/>
                  </a:lnTo>
                  <a:lnTo>
                    <a:pt x="0" y="160020"/>
                  </a:lnTo>
                  <a:lnTo>
                    <a:pt x="0" y="1707724"/>
                  </a:lnTo>
                  <a:lnTo>
                    <a:pt x="160020" y="1867744"/>
                  </a:lnTo>
                  <a:lnTo>
                    <a:pt x="3125358" y="1867744"/>
                  </a:lnTo>
                  <a:lnTo>
                    <a:pt x="3285378" y="1707724"/>
                  </a:lnTo>
                  <a:lnTo>
                    <a:pt x="3285378" y="160020"/>
                  </a:lnTo>
                  <a:lnTo>
                    <a:pt x="3125358" y="0"/>
                  </a:lnTo>
                  <a:close/>
                </a:path>
              </a:pathLst>
            </a:custGeom>
            <a:solidFill>
              <a:srgbClr val="000000"/>
            </a:solidFill>
            <a:ln w="47625" cap="sq">
              <a:solidFill>
                <a:srgbClr val="000000"/>
              </a:solidFill>
              <a:prstDash val="solid"/>
              <a:miter/>
            </a:ln>
          </p:spPr>
        </p:sp>
        <p:sp>
          <p:nvSpPr>
            <p:cNvPr id="11" name="TextBox 11"/>
            <p:cNvSpPr txBox="1"/>
            <p:nvPr/>
          </p:nvSpPr>
          <p:spPr>
            <a:xfrm>
              <a:off x="63500" y="25400"/>
              <a:ext cx="3158378" cy="1778844"/>
            </a:xfrm>
            <a:prstGeom prst="rect">
              <a:avLst/>
            </a:prstGeom>
          </p:spPr>
          <p:txBody>
            <a:bodyPr lIns="50800" tIns="50800" rIns="50800" bIns="50800" rtlCol="0" anchor="ctr"/>
            <a:lstStyle/>
            <a:p>
              <a:pPr algn="ctr">
                <a:lnSpc>
                  <a:spcPts val="2659"/>
                </a:lnSpc>
                <a:spcBef>
                  <a:spcPct val="0"/>
                </a:spcBef>
              </a:pPr>
              <a:endParaRPr/>
            </a:p>
          </p:txBody>
        </p:sp>
      </p:grpSp>
      <p:sp>
        <p:nvSpPr>
          <p:cNvPr id="12" name="Freeform 12"/>
          <p:cNvSpPr/>
          <p:nvPr/>
        </p:nvSpPr>
        <p:spPr>
          <a:xfrm>
            <a:off x="3015149" y="1597704"/>
            <a:ext cx="12257703" cy="7091591"/>
          </a:xfrm>
          <a:custGeom>
            <a:avLst/>
            <a:gdLst/>
            <a:ahLst/>
            <a:cxnLst/>
            <a:rect l="l" t="t" r="r" b="b"/>
            <a:pathLst>
              <a:path w="12257703" h="7091591">
                <a:moveTo>
                  <a:pt x="0" y="0"/>
                </a:moveTo>
                <a:lnTo>
                  <a:pt x="12257702" y="0"/>
                </a:lnTo>
                <a:lnTo>
                  <a:pt x="12257702" y="7091592"/>
                </a:lnTo>
                <a:lnTo>
                  <a:pt x="0" y="7091592"/>
                </a:lnTo>
                <a:lnTo>
                  <a:pt x="0" y="0"/>
                </a:lnTo>
                <a:close/>
              </a:path>
            </a:pathLst>
          </a:custGeom>
          <a:blipFill>
            <a:blip r:embed="rId7"/>
            <a:stretch>
              <a:fillRect t="-39550" b="-33297"/>
            </a:stretch>
          </a:blipFill>
        </p:spPr>
      </p:sp>
      <p:sp>
        <p:nvSpPr>
          <p:cNvPr id="13" name="TextBox 13"/>
          <p:cNvSpPr txBox="1"/>
          <p:nvPr/>
        </p:nvSpPr>
        <p:spPr>
          <a:xfrm>
            <a:off x="8983170" y="9124950"/>
            <a:ext cx="6137174" cy="1115741"/>
          </a:xfrm>
          <a:prstGeom prst="rect">
            <a:avLst/>
          </a:prstGeom>
        </p:spPr>
        <p:txBody>
          <a:bodyPr lIns="0" tIns="0" rIns="0" bIns="0" rtlCol="0" anchor="t">
            <a:spAutoFit/>
          </a:bodyPr>
          <a:lstStyle/>
          <a:p>
            <a:pPr algn="just">
              <a:lnSpc>
                <a:spcPts val="7865"/>
              </a:lnSpc>
            </a:pPr>
            <a:r>
              <a:rPr lang="en-US" sz="6500">
                <a:solidFill>
                  <a:srgbClr val="30281A"/>
                </a:solidFill>
                <a:latin typeface="Katibeh"/>
                <a:ea typeface="Katibeh"/>
                <a:cs typeface="Katibeh"/>
                <a:sym typeface="Katibeh"/>
              </a:rPr>
              <a:t>Made using Napkin 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1833" y="-1231280"/>
            <a:ext cx="19211667" cy="12749561"/>
          </a:xfrm>
          <a:custGeom>
            <a:avLst/>
            <a:gdLst/>
            <a:ahLst/>
            <a:cxnLst/>
            <a:rect l="l" t="t" r="r" b="b"/>
            <a:pathLst>
              <a:path w="19211667" h="12749561">
                <a:moveTo>
                  <a:pt x="0" y="0"/>
                </a:moveTo>
                <a:lnTo>
                  <a:pt x="19211666" y="0"/>
                </a:lnTo>
                <a:lnTo>
                  <a:pt x="19211666" y="12749560"/>
                </a:lnTo>
                <a:lnTo>
                  <a:pt x="0" y="1274956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5030876"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b="-157427"/>
            </a:stretch>
          </a:blipFill>
        </p:spPr>
      </p:sp>
      <p:sp>
        <p:nvSpPr>
          <p:cNvPr id="4" name="Freeform 4"/>
          <p:cNvSpPr/>
          <p:nvPr/>
        </p:nvSpPr>
        <p:spPr>
          <a:xfrm>
            <a:off x="385752" y="311538"/>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r="-143856" b="-157427"/>
            </a:stretch>
          </a:blipFill>
        </p:spPr>
      </p:sp>
      <p:sp>
        <p:nvSpPr>
          <p:cNvPr id="5" name="Freeform 5"/>
          <p:cNvSpPr/>
          <p:nvPr/>
        </p:nvSpPr>
        <p:spPr>
          <a:xfrm>
            <a:off x="15030876"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l="-143856" t="-157427"/>
            </a:stretch>
          </a:blipFill>
        </p:spPr>
      </p:sp>
      <p:sp>
        <p:nvSpPr>
          <p:cNvPr id="6" name="Freeform 6"/>
          <p:cNvSpPr/>
          <p:nvPr/>
        </p:nvSpPr>
        <p:spPr>
          <a:xfrm>
            <a:off x="385752" y="6778603"/>
            <a:ext cx="2871372" cy="3196859"/>
          </a:xfrm>
          <a:custGeom>
            <a:avLst/>
            <a:gdLst/>
            <a:ahLst/>
            <a:cxnLst/>
            <a:rect l="l" t="t" r="r" b="b"/>
            <a:pathLst>
              <a:path w="2871372" h="3196859">
                <a:moveTo>
                  <a:pt x="0" y="0"/>
                </a:moveTo>
                <a:lnTo>
                  <a:pt x="2871372" y="0"/>
                </a:lnTo>
                <a:lnTo>
                  <a:pt x="2871372" y="3196859"/>
                </a:lnTo>
                <a:lnTo>
                  <a:pt x="0" y="3196859"/>
                </a:lnTo>
                <a:lnTo>
                  <a:pt x="0" y="0"/>
                </a:lnTo>
                <a:close/>
              </a:path>
            </a:pathLst>
          </a:custGeom>
          <a:blipFill>
            <a:blip r:embed="rId4">
              <a:alphaModFix amt="81000"/>
            </a:blip>
            <a:stretch>
              <a:fillRect t="-157427" r="-143856"/>
            </a:stretch>
          </a:blipFill>
        </p:spPr>
      </p:sp>
      <p:sp>
        <p:nvSpPr>
          <p:cNvPr id="7" name="TextBox 7"/>
          <p:cNvSpPr txBox="1"/>
          <p:nvPr/>
        </p:nvSpPr>
        <p:spPr>
          <a:xfrm>
            <a:off x="1636795" y="3585149"/>
            <a:ext cx="14543246" cy="5406449"/>
          </a:xfrm>
          <a:prstGeom prst="rect">
            <a:avLst/>
          </a:prstGeom>
        </p:spPr>
        <p:txBody>
          <a:bodyPr lIns="0" tIns="0" rIns="0" bIns="0" rtlCol="0" anchor="t">
            <a:spAutoFit/>
          </a:bodyPr>
          <a:lstStyle/>
          <a:p>
            <a:pPr marL="755654" lvl="1" indent="-377827" algn="l">
              <a:lnSpc>
                <a:spcPts val="4235"/>
              </a:lnSpc>
              <a:buFont typeface="Arial"/>
              <a:buChar char="•"/>
            </a:pPr>
            <a:r>
              <a:rPr lang="en-US" sz="3500">
                <a:solidFill>
                  <a:srgbClr val="30281A"/>
                </a:solidFill>
                <a:latin typeface="Katibeh"/>
                <a:ea typeface="Katibeh"/>
                <a:cs typeface="Katibeh"/>
                <a:sym typeface="Katibeh"/>
              </a:rPr>
              <a:t>Importing the Datasets: The first step is to import the provided datasets—Order &amp; Customer Data, Delivery &amp; Operations Data, and Inventory Data—into the Orange visual programming environment.</a:t>
            </a:r>
          </a:p>
          <a:p>
            <a:pPr marL="755654" lvl="1" indent="-377827" algn="l">
              <a:lnSpc>
                <a:spcPts val="4235"/>
              </a:lnSpc>
              <a:buFont typeface="Arial"/>
              <a:buChar char="•"/>
            </a:pPr>
            <a:r>
              <a:rPr lang="en-US" sz="3500">
                <a:solidFill>
                  <a:srgbClr val="30281A"/>
                </a:solidFill>
                <a:latin typeface="Katibeh"/>
                <a:ea typeface="Katibeh"/>
                <a:cs typeface="Katibeh"/>
                <a:sym typeface="Katibeh"/>
              </a:rPr>
              <a:t>Using Distribution Widgets: The handout instructs the use of Orange's "Distributions" widget to visualize the spread and patterns of key variables, such as delivery times and customer ratings. This helps in understanding the data's overall behavior.</a:t>
            </a:r>
          </a:p>
          <a:p>
            <a:pPr marL="755654" lvl="1" indent="-377827" algn="l">
              <a:lnSpc>
                <a:spcPts val="4235"/>
              </a:lnSpc>
              <a:buFont typeface="Arial"/>
              <a:buChar char="•"/>
            </a:pPr>
            <a:r>
              <a:rPr lang="en-US" sz="3500">
                <a:solidFill>
                  <a:srgbClr val="30281A"/>
                </a:solidFill>
                <a:latin typeface="Katibeh"/>
                <a:ea typeface="Katibeh"/>
                <a:cs typeface="Katibeh"/>
                <a:sym typeface="Katibeh"/>
              </a:rPr>
              <a:t>Creating a Heatmap: A heatmap is used to identify initial correlations between different variables. A specific use case mentioned is to see the relationship between "Pincode" and the frequency of "Late Deliveries." This visual analysis helps in quickly spotting problem areas, which can then be further investigated with more precise statistical methods.</a:t>
            </a:r>
          </a:p>
        </p:txBody>
      </p:sp>
      <p:sp>
        <p:nvSpPr>
          <p:cNvPr id="8" name="TextBox 8"/>
          <p:cNvSpPr txBox="1"/>
          <p:nvPr/>
        </p:nvSpPr>
        <p:spPr>
          <a:xfrm>
            <a:off x="3866138" y="1095166"/>
            <a:ext cx="10555724" cy="1708133"/>
          </a:xfrm>
          <a:prstGeom prst="rect">
            <a:avLst/>
          </a:prstGeom>
        </p:spPr>
        <p:txBody>
          <a:bodyPr lIns="0" tIns="0" rIns="0" bIns="0" rtlCol="0" anchor="t">
            <a:spAutoFit/>
          </a:bodyPr>
          <a:lstStyle/>
          <a:p>
            <a:pPr algn="ctr">
              <a:lnSpc>
                <a:spcPts val="13999"/>
              </a:lnSpc>
            </a:pPr>
            <a:r>
              <a:rPr lang="en-US" sz="9999">
                <a:solidFill>
                  <a:srgbClr val="000000"/>
                </a:solidFill>
                <a:latin typeface="TAN Meringue"/>
                <a:ea typeface="TAN Meringue"/>
                <a:cs typeface="TAN Meringue"/>
                <a:sym typeface="TAN Meringue"/>
              </a:rPr>
              <a:t>ORANGE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679</Words>
  <Application>Microsoft Office PowerPoint</Application>
  <PresentationFormat>Custom</PresentationFormat>
  <Paragraphs>50</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TAN Meringue</vt:lpstr>
      <vt:lpstr>Calibri</vt:lpstr>
      <vt:lpstr>Amoresa</vt:lpstr>
      <vt:lpstr>Arial</vt:lpstr>
      <vt:lpstr>Canva Sans Bold</vt:lpstr>
      <vt:lpstr>Katibeh</vt:lpstr>
      <vt:lpstr>Crimson Pro</vt:lpstr>
      <vt:lpstr>Perandory SemiCondensed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FSP Project</dc:title>
  <cp:lastModifiedBy>Suresh Jangid</cp:lastModifiedBy>
  <cp:revision>2</cp:revision>
  <dcterms:created xsi:type="dcterms:W3CDTF">2006-08-16T00:00:00Z</dcterms:created>
  <dcterms:modified xsi:type="dcterms:W3CDTF">2025-08-31T14:51:58Z</dcterms:modified>
  <dc:identifier>DAGxpRgFe2w</dc:identifier>
</cp:coreProperties>
</file>