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varScale="1">
        <p:scale>
          <a:sx n="84" d="100"/>
          <a:sy n="84"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7"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9/10/2024</a:t>
            </a:fld>
            <a:endParaRPr lang="zh-CN" altLang="en-US" sz="1200">
              <a:latin typeface="Calibri" pitchFamily="0" charset="0"/>
              <a:ea typeface="等线" pitchFamily="0" charset="0"/>
              <a:cs typeface="Calibri" pitchFamily="0" charset="0"/>
            </a:endParaRPr>
          </a:p>
        </p:txBody>
      </p:sp>
      <p:sp>
        <p:nvSpPr>
          <p:cNvPr id="19"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0"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1"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57412219"/>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574048411"/>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883109732"/>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
        <p:nvSpPr>
          <p:cNvPr id="170"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171"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430458926"/>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304285752"/>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032243226"/>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357212439"/>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
        <p:nvSpPr>
          <p:cNvPr id="116"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117"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531424597"/>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002341845"/>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371260671"/>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49399421"/>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
        <p:nvSpPr>
          <p:cNvPr id="144"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14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995641553"/>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
        <p:nvSpPr>
          <p:cNvPr id="155"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156"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68427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136975776"/>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04269866"/>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12722966"/>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37"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36"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35"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34"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3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2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2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25"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p>
        </p:txBody>
      </p:sp>
      <p:sp>
        <p:nvSpPr>
          <p:cNvPr id="2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2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515034951"/>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62"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61"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60"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9"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4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a:p>
        </p:txBody>
      </p:sp>
      <p:sp>
        <p:nvSpPr>
          <p:cNvPr id="50"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p>
        </p:txBody>
      </p:sp>
      <p:sp>
        <p:nvSpPr>
          <p:cNvPr id="5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5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715478700"/>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49277399"/>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77876072"/>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64748312"/>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31631828"/>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0009649"/>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54064127"/>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74316406"/>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20556584"/>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4"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3" name="文本框"/>
          <p:cNvSpPr>
            <a:spLocks noGrp="1"/>
          </p:cNvSpPr>
          <p:nvPr>
            <p:ph type="body" idx="1"/>
          </p:nvPr>
        </p:nvSpPr>
        <p:spPr>
          <a:xfrm rot="0">
            <a:off x="609600" y="1577340"/>
            <a:ext cx="10972800" cy="4526279"/>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40"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9/10/2024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539246627"/>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slideLayout" Target="../slideLayouts/slideLayout1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image" Target="../media/11.png"/><Relationship Id="rId3" Type="http://schemas.openxmlformats.org/officeDocument/2006/relationships/slideLayout" Target="../slideLayouts/slideLayout13.xml"/><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e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8.jpe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9.jpeg"/><Relationship Id="rId2" Type="http://schemas.openxmlformats.org/officeDocument/2006/relationships/slideLayout" Target="../slideLayouts/slideLayout13.xml"/><Relationship Id="rId3"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5" cy="1333500"/>
            <a:chOff x="876298" y="990599"/>
            <a:chExt cx="1743075"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3"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5" cy="1438275"/>
          </a:xfrm>
          <a:custGeom>
            <a:gdLst>
              <a:gd name="T1" fmla="*/ 0 w 21600"/>
              <a:gd name="T2" fmla="*/ 0 h 21600"/>
              <a:gd name="T3" fmla="*/ 21600 w 21600"/>
              <a:gd name="T4" fmla="*/ 21600 h 21600"/>
            </a:gd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1832453" y="1266824"/>
            <a:ext cx="11989756" cy="104521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600" b="1" i="0" u="none" strike="noStrike" kern="0" cap="none" spc="0" baseline="0">
                <a:solidFill>
                  <a:srgbClr val="0F0F0F"/>
                </a:solidFill>
                <a:latin typeface="Times New Roman" pitchFamily="18" charset="0"/>
                <a:ea typeface="宋体" pitchFamily="0" charset="0"/>
                <a:cs typeface="Times New Roman" pitchFamily="18" charset="0"/>
              </a:rPr>
              <a:t>E</a:t>
            </a:r>
            <a:r>
              <a:rPr lang="en-US" altLang="zh-CN" sz="3600" b="1" i="0" u="none" strike="noStrike" kern="0" cap="none" spc="0" baseline="0">
                <a:solidFill>
                  <a:srgbClr val="0F0F0F"/>
                </a:solidFill>
                <a:latin typeface="Times New Roman" pitchFamily="18" charset="0"/>
                <a:ea typeface="宋体" pitchFamily="0" charset="0"/>
                <a:cs typeface="Times New Roman" pitchFamily="18" charset="0"/>
              </a:rPr>
              <a:t>M</a:t>
            </a:r>
            <a:r>
              <a:rPr lang="en-US" altLang="zh-CN" sz="3600" b="1" i="0" u="none" strike="noStrike" kern="0" cap="none" spc="0" baseline="0">
                <a:solidFill>
                  <a:srgbClr val="0F0F0F"/>
                </a:solidFill>
                <a:latin typeface="Times New Roman" pitchFamily="18" charset="0"/>
                <a:ea typeface="宋体" pitchFamily="0" charset="0"/>
                <a:cs typeface="Times New Roman" pitchFamily="18" charset="0"/>
              </a:rPr>
              <a:t>P</a:t>
            </a:r>
            <a:r>
              <a:rPr lang="en-US" altLang="zh-CN" sz="3600" b="1" i="0" u="none" strike="noStrike" kern="0" cap="none" spc="0" baseline="0">
                <a:solidFill>
                  <a:srgbClr val="0F0F0F"/>
                </a:solidFill>
                <a:latin typeface="Times New Roman" pitchFamily="18" charset="0"/>
                <a:ea typeface="宋体" pitchFamily="0" charset="0"/>
                <a:cs typeface="Times New Roman" pitchFamily="18" charset="0"/>
              </a:rPr>
              <a:t>L</a:t>
            </a:r>
            <a:r>
              <a:rPr lang="en-US" altLang="zh-CN" sz="3600" b="1" i="0" u="none" strike="noStrike" kern="0" cap="none" spc="0" baseline="0">
                <a:solidFill>
                  <a:srgbClr val="0F0F0F"/>
                </a:solidFill>
                <a:latin typeface="Times New Roman" pitchFamily="18" charset="0"/>
                <a:ea typeface="宋体" pitchFamily="0" charset="0"/>
                <a:cs typeface="Times New Roman" pitchFamily="18" charset="0"/>
              </a:rPr>
              <a:t>O</a:t>
            </a:r>
            <a:r>
              <a:rPr lang="en-US" altLang="zh-CN" sz="3600" b="1" i="0" u="none" strike="noStrike" kern="0" cap="none" spc="0" baseline="0">
                <a:solidFill>
                  <a:srgbClr val="0F0F0F"/>
                </a:solidFill>
                <a:latin typeface="Times New Roman" pitchFamily="18" charset="0"/>
                <a:ea typeface="宋体" pitchFamily="0" charset="0"/>
                <a:cs typeface="Times New Roman" pitchFamily="18" charset="0"/>
              </a:rPr>
              <a:t>Y</a:t>
            </a:r>
            <a:r>
              <a:rPr lang="en-US" altLang="zh-CN" sz="3600" b="1" i="0" u="none" strike="noStrike" kern="0" cap="none" spc="0" baseline="0">
                <a:solidFill>
                  <a:srgbClr val="0F0F0F"/>
                </a:solidFill>
                <a:latin typeface="Times New Roman" pitchFamily="18" charset="0"/>
                <a:ea typeface="宋体" pitchFamily="0" charset="0"/>
                <a:cs typeface="Times New Roman" pitchFamily="18" charset="0"/>
              </a:rPr>
              <a:t>E</a:t>
            </a:r>
            <a:r>
              <a:rPr lang="en-US" altLang="zh-CN" sz="3600" b="1" i="0" u="none" strike="noStrike" kern="0" cap="none" spc="0" baseline="0">
                <a:solidFill>
                  <a:srgbClr val="0F0F0F"/>
                </a:solidFill>
                <a:latin typeface="Times New Roman" pitchFamily="18" charset="0"/>
                <a:ea typeface="宋体" pitchFamily="0" charset="0"/>
                <a:cs typeface="Times New Roman" pitchFamily="18" charset="0"/>
              </a:rPr>
              <a:t>E</a:t>
            </a:r>
            <a:r>
              <a:rPr lang="en-US" altLang="zh-CN" sz="3600" b="1" i="0" u="none" strike="noStrike" kern="0" cap="none" spc="0" baseline="0">
                <a:solidFill>
                  <a:srgbClr val="0F0F0F"/>
                </a:solidFill>
                <a:latin typeface="Times New Roman" pitchFamily="18" charset="0"/>
                <a:ea typeface="宋体" pitchFamily="0" charset="0"/>
                <a:cs typeface="Times New Roman" pitchFamily="18" charset="0"/>
              </a:rPr>
              <a:t> </a:t>
            </a:r>
            <a:r>
              <a:rPr lang="en-US" altLang="zh-CN" sz="3600" b="1" i="0" u="none" strike="noStrike" kern="0" cap="none" spc="0" baseline="0">
                <a:solidFill>
                  <a:srgbClr val="0F0F0F"/>
                </a:solidFill>
                <a:latin typeface="Times New Roman" pitchFamily="18" charset="0"/>
                <a:ea typeface="宋体" pitchFamily="0" charset="0"/>
                <a:cs typeface="Times New Roman" pitchFamily="18" charset="0"/>
              </a:rPr>
              <a:t>D</a:t>
            </a:r>
            <a:r>
              <a:rPr lang="en-US" altLang="zh-CN" sz="3600" b="1" i="0" u="none" strike="noStrike" kern="0" cap="none" spc="0" baseline="0">
                <a:solidFill>
                  <a:srgbClr val="0F0F0F"/>
                </a:solidFill>
                <a:latin typeface="Times New Roman" pitchFamily="18" charset="0"/>
                <a:ea typeface="宋体" pitchFamily="0" charset="0"/>
                <a:cs typeface="Times New Roman" pitchFamily="18" charset="0"/>
              </a:rPr>
              <a:t>A</a:t>
            </a:r>
            <a:r>
              <a:rPr lang="en-US" altLang="zh-CN" sz="3600" b="1" i="0" u="none" strike="noStrike" kern="0" cap="none" spc="0" baseline="0">
                <a:solidFill>
                  <a:srgbClr val="0F0F0F"/>
                </a:solidFill>
                <a:latin typeface="Times New Roman" pitchFamily="18" charset="0"/>
                <a:ea typeface="宋体" pitchFamily="0" charset="0"/>
                <a:cs typeface="Times New Roman" pitchFamily="18" charset="0"/>
              </a:rPr>
              <a:t>T</a:t>
            </a:r>
            <a:r>
              <a:rPr lang="en-US" altLang="zh-CN" sz="3600" b="1" i="0" u="none" strike="noStrike" kern="0" cap="none" spc="0" baseline="0">
                <a:solidFill>
                  <a:srgbClr val="0F0F0F"/>
                </a:solidFill>
                <a:latin typeface="Times New Roman" pitchFamily="18" charset="0"/>
                <a:ea typeface="宋体" pitchFamily="0" charset="0"/>
                <a:cs typeface="Times New Roman" pitchFamily="18" charset="0"/>
              </a:rPr>
              <a:t>A</a:t>
            </a:r>
            <a:r>
              <a:rPr lang="en-US" altLang="zh-CN" sz="3600" b="1" i="0" u="none" strike="noStrike" kern="0" cap="none" spc="0" baseline="0">
                <a:solidFill>
                  <a:srgbClr val="0F0F0F"/>
                </a:solidFill>
                <a:latin typeface="Times New Roman" pitchFamily="18" charset="0"/>
                <a:ea typeface="宋体" pitchFamily="0" charset="0"/>
                <a:cs typeface="Times New Roman" pitchFamily="18" charset="0"/>
              </a:rPr>
              <a:t> A</a:t>
            </a:r>
            <a:r>
              <a:rPr lang="en-US" altLang="zh-CN" sz="3600" b="1" i="0" u="none" strike="noStrike" kern="0" cap="none" spc="0" baseline="0">
                <a:solidFill>
                  <a:srgbClr val="0F0F0F"/>
                </a:solidFill>
                <a:latin typeface="Times New Roman" pitchFamily="18" charset="0"/>
                <a:ea typeface="宋体" pitchFamily="0" charset="0"/>
                <a:cs typeface="Times New Roman" pitchFamily="18" charset="0"/>
              </a:rPr>
              <a:t>N</a:t>
            </a:r>
            <a:r>
              <a:rPr lang="en-US" altLang="zh-CN" sz="3600" b="1" i="0" u="none" strike="noStrike" kern="0" cap="none" spc="0" baseline="0">
                <a:solidFill>
                  <a:srgbClr val="0F0F0F"/>
                </a:solidFill>
                <a:latin typeface="Times New Roman" pitchFamily="18" charset="0"/>
                <a:ea typeface="宋体" pitchFamily="0" charset="0"/>
                <a:cs typeface="Times New Roman" pitchFamily="18" charset="0"/>
              </a:rPr>
              <a:t>A</a:t>
            </a:r>
            <a:r>
              <a:rPr lang="en-US" altLang="zh-CN" sz="3600" b="1" i="0" u="none" strike="noStrike" kern="0" cap="none" spc="0" baseline="0">
                <a:solidFill>
                  <a:srgbClr val="0F0F0F"/>
                </a:solidFill>
                <a:latin typeface="Times New Roman" pitchFamily="18" charset="0"/>
                <a:ea typeface="宋体" pitchFamily="0" charset="0"/>
                <a:cs typeface="Times New Roman" pitchFamily="18" charset="0"/>
              </a:rPr>
              <a:t>L</a:t>
            </a:r>
            <a:r>
              <a:rPr lang="en-US" altLang="zh-CN" sz="3600" b="1" i="0" u="none" strike="noStrike" kern="0" cap="none" spc="0" baseline="0">
                <a:solidFill>
                  <a:srgbClr val="0F0F0F"/>
                </a:solidFill>
                <a:latin typeface="Times New Roman" pitchFamily="18" charset="0"/>
                <a:ea typeface="宋体" pitchFamily="0" charset="0"/>
                <a:cs typeface="Times New Roman" pitchFamily="18" charset="0"/>
              </a:rPr>
              <a:t>Y</a:t>
            </a:r>
            <a:r>
              <a:rPr lang="en-US" altLang="zh-CN" sz="3600" b="1" i="0" u="none" strike="noStrike" kern="0" cap="none" spc="0" baseline="0">
                <a:solidFill>
                  <a:srgbClr val="0F0F0F"/>
                </a:solidFill>
                <a:latin typeface="Times New Roman" pitchFamily="18" charset="0"/>
                <a:ea typeface="宋体" pitchFamily="0" charset="0"/>
                <a:cs typeface="Times New Roman" pitchFamily="18" charset="0"/>
              </a:rPr>
              <a:t>S</a:t>
            </a:r>
            <a:r>
              <a:rPr lang="en-US" altLang="zh-CN" sz="3600" b="1" i="0" u="none" strike="noStrike" kern="0" cap="none" spc="0" baseline="0">
                <a:solidFill>
                  <a:srgbClr val="0F0F0F"/>
                </a:solidFill>
                <a:latin typeface="Times New Roman" pitchFamily="18" charset="0"/>
                <a:ea typeface="宋体" pitchFamily="0" charset="0"/>
                <a:cs typeface="Times New Roman" pitchFamily="18" charset="0"/>
              </a:rPr>
              <a:t>I</a:t>
            </a:r>
            <a:r>
              <a:rPr lang="en-US" altLang="zh-CN" sz="3600" b="1" i="0" u="none" strike="noStrike" kern="0" cap="none" spc="0" baseline="0">
                <a:solidFill>
                  <a:srgbClr val="0F0F0F"/>
                </a:solidFill>
                <a:latin typeface="Times New Roman" pitchFamily="18" charset="0"/>
                <a:ea typeface="宋体" pitchFamily="0" charset="0"/>
                <a:cs typeface="Times New Roman" pitchFamily="18" charset="0"/>
              </a:rPr>
              <a:t>S</a:t>
            </a:r>
            <a:r>
              <a:rPr lang="en-US" altLang="zh-CN" sz="3600" b="1" i="0" u="none" strike="noStrike" kern="0" cap="none" spc="0" baseline="0">
                <a:solidFill>
                  <a:srgbClr val="0F0F0F"/>
                </a:solidFill>
                <a:latin typeface="Times New Roman" pitchFamily="18" charset="0"/>
                <a:ea typeface="宋体" pitchFamily="0" charset="0"/>
                <a:cs typeface="Times New Roman" pitchFamily="18" charset="0"/>
              </a:rPr>
              <a:t> </a:t>
            </a:r>
            <a:r>
              <a:rPr lang="en-US" altLang="zh-CN" sz="3600" b="1" i="0" u="none" strike="noStrike" kern="0" cap="none" spc="0" baseline="0">
                <a:solidFill>
                  <a:srgbClr val="0F0F0F"/>
                </a:solidFill>
                <a:latin typeface="Times New Roman" pitchFamily="18" charset="0"/>
                <a:ea typeface="宋体" pitchFamily="0" charset="0"/>
                <a:cs typeface="Times New Roman" pitchFamily="18" charset="0"/>
              </a:rPr>
              <a:t>U</a:t>
            </a:r>
            <a:r>
              <a:rPr lang="en-US" altLang="zh-CN" sz="3600" b="1" i="0" u="none" strike="noStrike" kern="0" cap="none" spc="0" baseline="0">
                <a:solidFill>
                  <a:srgbClr val="0F0F0F"/>
                </a:solidFill>
                <a:latin typeface="Times New Roman" pitchFamily="18" charset="0"/>
                <a:ea typeface="宋体" pitchFamily="0" charset="0"/>
                <a:cs typeface="Times New Roman" pitchFamily="18" charset="0"/>
              </a:rPr>
              <a:t>S</a:t>
            </a:r>
            <a:r>
              <a:rPr lang="en-US" altLang="zh-CN" sz="3600" b="1" i="0" u="none" strike="noStrike" kern="0" cap="none" spc="0" baseline="0">
                <a:solidFill>
                  <a:srgbClr val="0F0F0F"/>
                </a:solidFill>
                <a:latin typeface="Times New Roman" pitchFamily="18" charset="0"/>
                <a:ea typeface="宋体" pitchFamily="0" charset="0"/>
                <a:cs typeface="Times New Roman" pitchFamily="18" charset="0"/>
              </a:rPr>
              <a:t>I</a:t>
            </a:r>
            <a:r>
              <a:rPr lang="en-US" altLang="zh-CN" sz="3600" b="1" i="0" u="none" strike="noStrike" kern="0" cap="none" spc="0" baseline="0">
                <a:solidFill>
                  <a:srgbClr val="0F0F0F"/>
                </a:solidFill>
                <a:latin typeface="Times New Roman" pitchFamily="18" charset="0"/>
                <a:ea typeface="宋体" pitchFamily="0" charset="0"/>
                <a:cs typeface="Times New Roman" pitchFamily="18" charset="0"/>
              </a:rPr>
              <a:t>N</a:t>
            </a:r>
            <a:r>
              <a:rPr lang="en-US" altLang="zh-CN" sz="3600" b="1" i="0" u="none" strike="noStrike" kern="0" cap="none" spc="0" baseline="0">
                <a:solidFill>
                  <a:srgbClr val="0F0F0F"/>
                </a:solidFill>
                <a:latin typeface="Times New Roman" pitchFamily="18" charset="0"/>
                <a:ea typeface="宋体" pitchFamily="0" charset="0"/>
                <a:cs typeface="Times New Roman" pitchFamily="18" charset="0"/>
              </a:rPr>
              <a:t>G</a:t>
            </a:r>
            <a:r>
              <a:rPr lang="en-US" altLang="zh-CN" sz="3600" b="1" i="0" u="none" strike="noStrike" kern="0" cap="none" spc="0" baseline="0">
                <a:solidFill>
                  <a:srgbClr val="0F0F0F"/>
                </a:solidFill>
                <a:latin typeface="Times New Roman" pitchFamily="18" charset="0"/>
                <a:ea typeface="宋体" pitchFamily="0" charset="0"/>
                <a:cs typeface="Times New Roman" pitchFamily="18" charset="0"/>
              </a:rPr>
              <a:t> </a:t>
            </a:r>
            <a:r>
              <a:rPr lang="en-US" altLang="zh-CN" sz="3600" b="1" i="0" u="none" strike="noStrike" kern="0" cap="none" spc="0" baseline="0">
                <a:solidFill>
                  <a:srgbClr val="0F0F0F"/>
                </a:solidFill>
                <a:latin typeface="Times New Roman" pitchFamily="18" charset="0"/>
                <a:ea typeface="宋体" pitchFamily="0" charset="0"/>
                <a:cs typeface="Times New Roman" pitchFamily="18" charset="0"/>
              </a:rPr>
              <a:t>E</a:t>
            </a:r>
            <a:r>
              <a:rPr lang="en-US" altLang="zh-CN" sz="3600" b="1" i="0" u="none" strike="noStrike" kern="0" cap="none" spc="0" baseline="0">
                <a:solidFill>
                  <a:srgbClr val="0F0F0F"/>
                </a:solidFill>
                <a:latin typeface="Times New Roman" pitchFamily="18" charset="0"/>
                <a:ea typeface="宋体" pitchFamily="0" charset="0"/>
                <a:cs typeface="Times New Roman" pitchFamily="18" charset="0"/>
              </a:rPr>
              <a:t>X</a:t>
            </a:r>
            <a:r>
              <a:rPr lang="en-US" altLang="zh-CN" sz="3600" b="1" i="0" u="none" strike="noStrike" kern="0" cap="none" spc="0" baseline="0">
                <a:solidFill>
                  <a:srgbClr val="0F0F0F"/>
                </a:solidFill>
                <a:latin typeface="Times New Roman" pitchFamily="18" charset="0"/>
                <a:ea typeface="宋体" pitchFamily="0" charset="0"/>
                <a:cs typeface="Times New Roman" pitchFamily="18" charset="0"/>
              </a:rPr>
              <a:t>C</a:t>
            </a:r>
            <a:r>
              <a:rPr lang="en-US" altLang="zh-CN" sz="3600" b="1" i="0" u="none" strike="noStrike" kern="0" cap="none" spc="0" baseline="0">
                <a:solidFill>
                  <a:srgbClr val="0F0F0F"/>
                </a:solidFill>
                <a:latin typeface="Times New Roman" pitchFamily="18" charset="0"/>
                <a:ea typeface="宋体" pitchFamily="0" charset="0"/>
                <a:cs typeface="Times New Roman" pitchFamily="18" charset="0"/>
              </a:rPr>
              <a:t>E</a:t>
            </a:r>
            <a:r>
              <a:rPr lang="en-US" altLang="zh-CN" sz="3600" b="1" i="0" u="none" strike="noStrike" kern="0" cap="none" spc="0" baseline="0">
                <a:solidFill>
                  <a:srgbClr val="0F0F0F"/>
                </a:solidFill>
                <a:latin typeface="Times New Roman" pitchFamily="18" charset="0"/>
                <a:ea typeface="宋体" pitchFamily="0" charset="0"/>
                <a:cs typeface="Times New Roman" pitchFamily="18" charset="0"/>
              </a:rPr>
              <a:t>L</a:t>
            </a:r>
            <a:r>
              <a:rPr lang="en-US" altLang="zh-CN" sz="3600" b="1" i="0" u="none" strike="noStrike" kern="0" cap="none" spc="0" baseline="0">
                <a:solidFill>
                  <a:srgbClr val="0F0F0F"/>
                </a:solidFill>
                <a:latin typeface="Times New Roman" pitchFamily="18" charset="0"/>
                <a:ea typeface="宋体" pitchFamily="0" charset="0"/>
                <a:cs typeface="Times New Roman" pitchFamily="18" charset="0"/>
              </a:rPr>
              <a:t> </a:t>
            </a:r>
            <a:br>
              <a:rPr lang="zh-CN" altLang="en-US" sz="36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1"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2554541" y="3314150"/>
            <a:ext cx="8610599" cy="19011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NAME</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M.suresh kumar</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NO</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a:t>
            </a:r>
            <a:r>
              <a:rPr lang="en-US" altLang="zh-CN" sz="2400" b="0" i="0" u="none" strike="noStrike" kern="1200" cap="none" spc="0" baseline="0">
                <a:solidFill>
                  <a:schemeClr val="tx1"/>
                </a:solidFill>
                <a:latin typeface="Calibri" pitchFamily="0" charset="0"/>
                <a:ea typeface="宋体" pitchFamily="0" charset="0"/>
                <a:cs typeface="Calibri" pitchFamily="0" charset="0"/>
              </a:rPr>
              <a:t> 3122105</a:t>
            </a:r>
            <a:r>
              <a:rPr lang="en-US" altLang="zh-CN" sz="2400" b="0" i="0" u="none" strike="noStrike" kern="1200" cap="none" spc="0" baseline="0">
                <a:solidFill>
                  <a:schemeClr val="tx1"/>
                </a:solidFill>
                <a:latin typeface="Calibri" pitchFamily="0" charset="0"/>
                <a:ea typeface="宋体" pitchFamily="0" charset="0"/>
                <a:cs typeface="Calibri" pitchFamily="0" charset="0"/>
              </a:rPr>
              <a:t>47</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B.COM(A&amp;F)</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COLLEGE</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SRM ARTS AND SCIENCE COLLEGE</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100700153"/>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58"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59"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0" name="矩形"/>
          <p:cNvSpPr>
            <a:spLocks/>
          </p:cNvSpPr>
          <p:nvPr/>
        </p:nvSpPr>
        <p:spPr>
          <a:xfrm rot="0">
            <a:off x="739774" y="291147"/>
            <a:ext cx="3303904" cy="6737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4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4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4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4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4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4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4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4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1"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62" name="矩形"/>
          <p:cNvSpPr>
            <a:spLocks/>
          </p:cNvSpPr>
          <p:nvPr/>
        </p:nvSpPr>
        <p:spPr>
          <a:xfrm rot="0">
            <a:off x="1219200" y="1600200"/>
            <a:ext cx="7924800" cy="32410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Calibri" pitchFamily="0" charset="0"/>
                <a:ea typeface="宋体" pitchFamily="0" charset="0"/>
                <a:cs typeface="Calibri" pitchFamily="0" charset="0"/>
              </a:rPr>
              <a:t>Data Cleaning:</a:t>
            </a:r>
            <a:r>
              <a:rPr lang="en-US" altLang="zh-CN" sz="2000" b="0" i="0" u="none" strike="noStrike" kern="1200" cap="none" spc="0" baseline="0">
                <a:solidFill>
                  <a:schemeClr val="tx1"/>
                </a:solidFill>
                <a:latin typeface="Calibri" pitchFamily="0" charset="0"/>
                <a:ea typeface="宋体" pitchFamily="0" charset="0"/>
                <a:cs typeface="Calibri" pitchFamily="0" charset="0"/>
              </a:rPr>
              <a:t> Removing duplicates, handling missing values, and ensuring data consistency.</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Calibri" pitchFamily="0" charset="0"/>
                <a:ea typeface="宋体" pitchFamily="0" charset="0"/>
                <a:cs typeface="Calibri" pitchFamily="0" charset="0"/>
              </a:rPr>
              <a:t>Exploratory Data Analysis (EDA):</a:t>
            </a:r>
            <a:r>
              <a:rPr lang="en-US" altLang="zh-CN" sz="2000" b="0" i="0" u="none" strike="noStrike" kern="1200" cap="none" spc="0" baseline="0">
                <a:solidFill>
                  <a:schemeClr val="tx1"/>
                </a:solidFill>
                <a:latin typeface="Calibri" pitchFamily="0" charset="0"/>
                <a:ea typeface="宋体" pitchFamily="0" charset="0"/>
                <a:cs typeface="Calibri" pitchFamily="0" charset="0"/>
              </a:rPr>
              <a:t> Understanding the data distribution and </a:t>
            </a:r>
            <a:r>
              <a:rPr lang="en-US" altLang="zh-CN" sz="2400" b="0" i="0" u="none" strike="noStrike" kern="1200" cap="none" spc="0" baseline="0">
                <a:solidFill>
                  <a:schemeClr val="tx1"/>
                </a:solidFill>
                <a:latin typeface="Calibri" pitchFamily="0" charset="0"/>
                <a:ea typeface="宋体" pitchFamily="0" charset="0"/>
                <a:cs typeface="Calibri" pitchFamily="0" charset="0"/>
              </a:rPr>
              <a:t>identifying</a:t>
            </a:r>
            <a:r>
              <a:rPr lang="en-US" altLang="zh-CN" sz="2000" b="0" i="0" u="none" strike="noStrike" kern="1200" cap="none" spc="0" baseline="0">
                <a:solidFill>
                  <a:schemeClr val="tx1"/>
                </a:solidFill>
                <a:latin typeface="Calibri" pitchFamily="0" charset="0"/>
                <a:ea typeface="宋体" pitchFamily="0" charset="0"/>
                <a:cs typeface="Calibri" pitchFamily="0" charset="0"/>
              </a:rPr>
              <a:t> initial patterns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Calibri" pitchFamily="0" charset="0"/>
              </a:rPr>
              <a:t>.</a:t>
            </a:r>
            <a:r>
              <a:rPr lang="en-US" altLang="zh-CN" sz="2000" b="1" i="0" u="none" strike="noStrike" kern="1200" cap="none" spc="0" baseline="0">
                <a:solidFill>
                  <a:schemeClr val="tx1"/>
                </a:solidFill>
                <a:latin typeface="Calibri" pitchFamily="0" charset="0"/>
                <a:ea typeface="宋体" pitchFamily="0" charset="0"/>
                <a:cs typeface="Calibri" pitchFamily="0" charset="0"/>
              </a:rPr>
              <a:t>Statistical Analysis:</a:t>
            </a:r>
            <a:r>
              <a:rPr lang="en-US" altLang="zh-CN" sz="2000" b="0" i="0" u="none" strike="noStrike" kern="1200" cap="none" spc="0" baseline="0">
                <a:solidFill>
                  <a:schemeClr val="tx1"/>
                </a:solidFill>
                <a:latin typeface="Calibri" pitchFamily="0" charset="0"/>
                <a:ea typeface="宋体" pitchFamily="0" charset="0"/>
                <a:cs typeface="Calibri" pitchFamily="0" charset="0"/>
              </a:rPr>
              <a:t> Calculating turnover rates and correlating attrition with various factors.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Calibri" pitchFamily="0" charset="0"/>
                <a:ea typeface="宋体" pitchFamily="0" charset="0"/>
                <a:cs typeface="Calibri" pitchFamily="0" charset="0"/>
              </a:rPr>
              <a:t>Visualization</a:t>
            </a:r>
            <a:r>
              <a:rPr lang="en-US" altLang="zh-CN" sz="2000" b="1" i="0" u="none" strike="noStrike" kern="1200" cap="none" spc="0" baseline="0">
                <a:solidFill>
                  <a:schemeClr val="tx1"/>
                </a:solidFill>
                <a:latin typeface="Calibri" pitchFamily="0" charset="0"/>
                <a:ea typeface="宋体" pitchFamily="0" charset="0"/>
                <a:cs typeface="Calibri" pitchFamily="0" charset="0"/>
              </a:rPr>
              <a:t> Creation:</a:t>
            </a:r>
            <a:r>
              <a:rPr lang="en-US" altLang="zh-CN" sz="2000" b="0" i="0" u="none" strike="noStrike" kern="1200" cap="none" spc="0" baseline="0">
                <a:solidFill>
                  <a:schemeClr val="tx1"/>
                </a:solidFill>
                <a:latin typeface="Calibri" pitchFamily="0" charset="0"/>
                <a:ea typeface="宋体" pitchFamily="0" charset="0"/>
                <a:cs typeface="Calibri" pitchFamily="0" charset="0"/>
              </a:rPr>
              <a:t> Developing charts, graphs, and other visual elements to represent the data effectively.</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Calibri" pitchFamily="0" charset="0"/>
                <a:ea typeface="宋体" pitchFamily="0" charset="0"/>
                <a:cs typeface="Calibri" pitchFamily="0" charset="0"/>
              </a:rPr>
              <a:t>Trend Analysis:</a:t>
            </a:r>
            <a:r>
              <a:rPr lang="en-US" altLang="zh-CN" sz="2000" b="0" i="0" u="none" strike="noStrike" kern="1200" cap="none" spc="0" baseline="0">
                <a:solidFill>
                  <a:schemeClr val="tx1"/>
                </a:solidFill>
                <a:latin typeface="Calibri" pitchFamily="0" charset="0"/>
                <a:ea typeface="宋体" pitchFamily="0" charset="0"/>
                <a:cs typeface="Calibri" pitchFamily="0" charset="0"/>
              </a:rPr>
              <a:t> Analyzing historical data to identify patterns and predict future attrition trends.</a:t>
            </a:r>
            <a:endParaRPr lang="zh-CN" altLang="en-US" sz="20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058533579"/>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3"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6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6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66"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67" name="文本框"/>
          <p:cNvSpPr>
            <a:spLocks noGrp="1"/>
          </p:cNvSpPr>
          <p:nvPr>
            <p:ph type="title"/>
          </p:nvPr>
        </p:nvSpPr>
        <p:spPr>
          <a:xfrm rot="0">
            <a:off x="755332" y="385444"/>
            <a:ext cx="2437130" cy="673736"/>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4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4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4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4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4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4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4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68"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pic>
        <p:nvPicPr>
          <p:cNvPr id="169" name="图片" descr="ppt.PNG"/>
          <p:cNvPicPr>
            <a:picLocks noChangeAspect="1"/>
          </p:cNvPicPr>
          <p:nvPr/>
        </p:nvPicPr>
        <p:blipFill>
          <a:blip r:embed="rId2" cstate="print"/>
          <a:stretch>
            <a:fillRect/>
          </a:stretch>
        </p:blipFill>
        <p:spPr>
          <a:xfrm rot="0">
            <a:off x="1524000" y="1188108"/>
            <a:ext cx="7705244" cy="4978389"/>
          </a:xfrm>
          <a:prstGeom prst="rect"/>
          <a:noFill/>
          <a:ln w="12700" cmpd="sng" cap="flat">
            <a:noFill/>
            <a:prstDash val="solid"/>
            <a:miter/>
          </a:ln>
        </p:spPr>
      </p:pic>
    </p:spTree>
    <p:extLst>
      <p:ext uri="{BB962C8B-B14F-4D97-AF65-F5344CB8AC3E}">
        <p14:creationId xmlns:p14="http://schemas.microsoft.com/office/powerpoint/2010/main" val="265151827"/>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2" name="文本框"/>
          <p:cNvSpPr>
            <a:spLocks noGrp="1"/>
          </p:cNvSpPr>
          <p:nvPr>
            <p:ph type="title"/>
          </p:nvPr>
        </p:nvSpPr>
        <p:spPr>
          <a:xfrm rot="0">
            <a:off x="755332" y="385444"/>
            <a:ext cx="10681335" cy="723901"/>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pitchFamily="0" charset="0"/>
                <a:cs typeface="Times New Roman" pitchFamily="18" charset="0"/>
              </a:rPr>
              <a:t>C</a:t>
            </a:r>
            <a:r>
              <a:rPr lang="en-US" altLang="zh-CN" sz="4800" b="1" i="0" u="none" strike="noStrike" kern="0" cap="none" spc="0" baseline="0">
                <a:solidFill>
                  <a:schemeClr val="tx1"/>
                </a:solidFill>
                <a:latin typeface="Times New Roman" pitchFamily="18" charset="0"/>
                <a:ea typeface="宋体" pitchFamily="0" charset="0"/>
                <a:cs typeface="Times New Roman" pitchFamily="18" charset="0"/>
              </a:rPr>
              <a:t>O</a:t>
            </a:r>
            <a:r>
              <a:rPr lang="en-US" altLang="zh-CN" sz="4800" b="1" i="0" u="none" strike="noStrike" kern="0" cap="none" spc="0" baseline="0">
                <a:solidFill>
                  <a:schemeClr val="tx1"/>
                </a:solidFill>
                <a:latin typeface="Times New Roman" pitchFamily="18" charset="0"/>
                <a:ea typeface="宋体" pitchFamily="0" charset="0"/>
                <a:cs typeface="Times New Roman" pitchFamily="18" charset="0"/>
              </a:rPr>
              <a:t>N</a:t>
            </a:r>
            <a:r>
              <a:rPr lang="en-US" altLang="zh-CN" sz="4800" b="1" i="0" u="none" strike="noStrike" kern="0" cap="none" spc="0" baseline="0">
                <a:solidFill>
                  <a:schemeClr val="tx1"/>
                </a:solidFill>
                <a:latin typeface="Times New Roman" pitchFamily="18" charset="0"/>
                <a:ea typeface="宋体" pitchFamily="0" charset="0"/>
                <a:cs typeface="Times New Roman" pitchFamily="18" charset="0"/>
              </a:rPr>
              <a:t>C</a:t>
            </a:r>
            <a:r>
              <a:rPr lang="en-US" altLang="zh-CN" sz="4800" b="1" i="0" u="none" strike="noStrike" kern="0" cap="none" spc="0" baseline="0">
                <a:solidFill>
                  <a:schemeClr val="tx1"/>
                </a:solidFill>
                <a:latin typeface="Times New Roman" pitchFamily="18" charset="0"/>
                <a:ea typeface="宋体" pitchFamily="0" charset="0"/>
                <a:cs typeface="Times New Roman" pitchFamily="18" charset="0"/>
              </a:rPr>
              <a:t>L</a:t>
            </a:r>
            <a:r>
              <a:rPr lang="en-US" altLang="zh-CN" sz="4800" b="1" i="0" u="none" strike="noStrike" kern="0" cap="none" spc="0" baseline="0">
                <a:solidFill>
                  <a:schemeClr val="tx1"/>
                </a:solidFill>
                <a:latin typeface="Times New Roman" pitchFamily="18" charset="0"/>
                <a:ea typeface="宋体" pitchFamily="0" charset="0"/>
                <a:cs typeface="Times New Roman" pitchFamily="18" charset="0"/>
              </a:rPr>
              <a:t>U</a:t>
            </a:r>
            <a:r>
              <a:rPr lang="en-US" altLang="zh-CN" sz="4800" b="1" i="0" u="none" strike="noStrike" kern="0" cap="none" spc="0" baseline="0">
                <a:solidFill>
                  <a:schemeClr val="tx1"/>
                </a:solidFill>
                <a:latin typeface="Times New Roman" pitchFamily="18" charset="0"/>
                <a:ea typeface="宋体" pitchFamily="0" charset="0"/>
                <a:cs typeface="Times New Roman" pitchFamily="18" charset="0"/>
              </a:rPr>
              <a:t>S</a:t>
            </a:r>
            <a:r>
              <a:rPr lang="en-US" altLang="zh-CN" sz="4800" b="1" i="0" u="none" strike="noStrike" kern="0" cap="none" spc="0" baseline="0">
                <a:solidFill>
                  <a:schemeClr val="tx1"/>
                </a:solidFill>
                <a:latin typeface="Times New Roman" pitchFamily="18" charset="0"/>
                <a:ea typeface="宋体" pitchFamily="0" charset="0"/>
                <a:cs typeface="Times New Roman" pitchFamily="18" charset="0"/>
              </a:rPr>
              <a:t>I</a:t>
            </a:r>
            <a:r>
              <a:rPr lang="en-US" altLang="zh-CN" sz="4800" b="1" i="0" u="none" strike="noStrike" kern="0" cap="none" spc="0" baseline="0">
                <a:solidFill>
                  <a:schemeClr val="tx1"/>
                </a:solidFill>
                <a:latin typeface="Times New Roman" pitchFamily="18" charset="0"/>
                <a:ea typeface="宋体" pitchFamily="0" charset="0"/>
                <a:cs typeface="Times New Roman" pitchFamily="18" charset="0"/>
              </a:rPr>
              <a:t>O</a:t>
            </a:r>
            <a:r>
              <a:rPr lang="en-US" altLang="zh-CN" sz="4800" b="1" i="0" u="none" strike="noStrike" kern="0" cap="none" spc="0" baseline="0">
                <a:solidFill>
                  <a:schemeClr val="tx1"/>
                </a:solidFill>
                <a:latin typeface="Times New Roman" pitchFamily="18" charset="0"/>
                <a:ea typeface="宋体" pitchFamily="0" charset="0"/>
                <a:cs typeface="Times New Roman" pitchFamily="18" charset="0"/>
              </a:rPr>
              <a:t>N</a:t>
            </a:r>
            <a:endParaRPr lang="zh-CN" altLang="en-US" sz="4800" b="1"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173" name="矩形"/>
          <p:cNvSpPr>
            <a:spLocks/>
          </p:cNvSpPr>
          <p:nvPr/>
        </p:nvSpPr>
        <p:spPr>
          <a:xfrm rot="0">
            <a:off x="1143000" y="1600200"/>
            <a:ext cx="7467600" cy="27965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Calibri" pitchFamily="0" charset="0"/>
              </a:rPr>
              <a:t>The Excel dashboard provides a powerful tool for analyzing employee attrition, offering valuable insights that can help improve employee retention strategies. By leveraging the data visualizations and metrics, organizations can identify key factors contributing to attrition and implement targeted interventions to enhance employee satisfaction and reduce turnover. Future work may involve incorporating more advanced analytics or integrating with other data sources to refine the analysis further.</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350001594"/>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3"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3" name="组合"/>
          <p:cNvGrpSpPr>
            <a:grpSpLocks/>
          </p:cNvGrpSpPr>
          <p:nvPr/>
        </p:nvGrpSpPr>
        <p:grpSpPr>
          <a:xfrm>
            <a:off x="7448612" y="0"/>
            <a:ext cx="4743795" cy="6858466"/>
            <a:chOff x="7448612" y="0"/>
            <a:chExt cx="4743795" cy="6858466"/>
          </a:xfrm>
        </p:grpSpPr>
        <p:sp>
          <p:nvSpPr>
            <p:cNvPr id="64"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66"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7"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9"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71"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8"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2"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3" name="矩形"/>
          <p:cNvSpPr>
            <a:spLocks/>
          </p:cNvSpPr>
          <p:nvPr/>
        </p:nvSpPr>
        <p:spPr>
          <a:xfrm rot="0">
            <a:off x="1217522" y="2123271"/>
            <a:ext cx="8593228" cy="14249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Employee Attrition Analysis</a:t>
            </a:r>
            <a:endPar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Using Excel Dashboard </a:t>
            </a:r>
            <a:endParaRPr lang="zh-CN" altLang="en-US" sz="2800" b="0" i="0" u="none" strike="noStrike" kern="1200" cap="none" spc="0" baseline="0">
              <a:solidFill>
                <a:srgbClr val="7030A0"/>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518094554"/>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4"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F1F1F1"/>
          </a:solidFill>
          <a:ln cmpd="sng" cap="flat">
            <a:noFill/>
            <a:prstDash val="solid"/>
            <a:miter/>
          </a:ln>
        </p:spPr>
      </p:sp>
      <p:grpSp>
        <p:nvGrpSpPr>
          <p:cNvPr id="94" name="组合"/>
          <p:cNvGrpSpPr>
            <a:grpSpLocks/>
          </p:cNvGrpSpPr>
          <p:nvPr/>
        </p:nvGrpSpPr>
        <p:grpSpPr>
          <a:xfrm>
            <a:off x="7448612" y="0"/>
            <a:ext cx="4743795" cy="6858466"/>
            <a:chOff x="7448612" y="0"/>
            <a:chExt cx="4743795" cy="6858466"/>
          </a:xfrm>
        </p:grpSpPr>
        <p:sp>
          <p:nvSpPr>
            <p:cNvPr id="85"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86"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87"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88"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89"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0"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91"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2"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93"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5"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6"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7"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mpd="sng" cap="flat">
            <a:noFill/>
            <a:prstDash val="solid"/>
            <a:miter/>
          </a:ln>
        </p:spPr>
      </p:sp>
      <p:sp>
        <p:nvSpPr>
          <p:cNvPr id="98"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mpd="sng" cap="flat">
            <a:noFill/>
            <a:prstDash val="solid"/>
            <a:miter/>
          </a:ln>
        </p:spPr>
      </p:sp>
      <p:pic>
        <p:nvPicPr>
          <p:cNvPr id="99" name="图片"/>
          <p:cNvPicPr>
            <a:picLocks/>
          </p:cNvPicPr>
          <p:nvPr/>
        </p:nvPicPr>
        <p:blipFill>
          <a:blip r:embed="rId1" cstate="print"/>
          <a:stretch>
            <a:fillRect/>
          </a:stretch>
        </p:blipFill>
        <p:spPr>
          <a:xfrm rot="0">
            <a:off x="10687050" y="6134100"/>
            <a:ext cx="247649" cy="247650"/>
          </a:xfrm>
          <a:prstGeom prst="rect"/>
          <a:noFill/>
          <a:ln w="12700" cmpd="sng" cap="flat">
            <a:noFill/>
            <a:prstDash val="solid"/>
            <a:miter/>
          </a:ln>
        </p:spPr>
      </p:pic>
      <p:grpSp>
        <p:nvGrpSpPr>
          <p:cNvPr id="102" name="组合"/>
          <p:cNvGrpSpPr>
            <a:grpSpLocks/>
          </p:cNvGrpSpPr>
          <p:nvPr/>
        </p:nvGrpSpPr>
        <p:grpSpPr>
          <a:xfrm>
            <a:off x="47625" y="3819523"/>
            <a:ext cx="4124324" cy="3009897"/>
            <a:chOff x="47625" y="3819523"/>
            <a:chExt cx="4124324" cy="3009897"/>
          </a:xfrm>
        </p:grpSpPr>
        <p:pic>
          <p:nvPicPr>
            <p:cNvPr id="10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1" name="图片"/>
            <p:cNvPicPr>
              <a:picLocks/>
            </p:cNvPicPr>
            <p:nvPr/>
          </p:nvPicPr>
          <p:blipFill>
            <a:blip r:embed="rId3" cstate="print"/>
            <a:stretch>
              <a:fillRect/>
            </a:stretch>
          </p:blipFill>
          <p:spPr>
            <a:xfrm rot="0">
              <a:off x="47625" y="3819523"/>
              <a:ext cx="1733550" cy="3009897"/>
            </a:xfrm>
            <a:prstGeom prst="rect"/>
            <a:noFill/>
            <a:ln w="12700" cmpd="sng" cap="flat">
              <a:noFill/>
              <a:prstDash val="solid"/>
              <a:miter/>
            </a:ln>
          </p:spPr>
        </p:pic>
      </p:grpSp>
      <p:sp>
        <p:nvSpPr>
          <p:cNvPr id="103" name="文本框"/>
          <p:cNvSpPr>
            <a:spLocks noGrp="1"/>
          </p:cNvSpPr>
          <p:nvPr>
            <p:ph type="title"/>
          </p:nvPr>
        </p:nvSpPr>
        <p:spPr>
          <a:xfrm rot="0">
            <a:off x="739774" y="445387"/>
            <a:ext cx="2357120" cy="68008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4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4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4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4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4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4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4"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5" name="矩形"/>
          <p:cNvSpPr>
            <a:spLocks/>
          </p:cNvSpPr>
          <p:nvPr/>
        </p:nvSpPr>
        <p:spPr>
          <a:xfrm rot="0">
            <a:off x="2509806" y="1041533"/>
            <a:ext cx="5029200" cy="4377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Our Solution and Proposition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Dataset Description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Modelling Approach</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Discussion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972218226"/>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09" name="组合"/>
          <p:cNvGrpSpPr>
            <a:grpSpLocks/>
          </p:cNvGrpSpPr>
          <p:nvPr/>
        </p:nvGrpSpPr>
        <p:grpSpPr>
          <a:xfrm>
            <a:off x="7991475" y="2933700"/>
            <a:ext cx="2762249" cy="3257550"/>
            <a:chOff x="7991475" y="2933700"/>
            <a:chExt cx="2762249" cy="3257550"/>
          </a:xfrm>
        </p:grpSpPr>
        <p:sp>
          <p:nvSpPr>
            <p:cNvPr id="10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0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08"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10" name="曲线"/>
          <p:cNvSpPr>
            <a:spLocks/>
          </p:cNvSpPr>
          <p:nvPr/>
        </p:nvSpPr>
        <p:spPr>
          <a:xfrm rot="0">
            <a:off x="7086600" y="1248178"/>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1" name="文本框"/>
          <p:cNvSpPr>
            <a:spLocks noGrp="1"/>
          </p:cNvSpPr>
          <p:nvPr>
            <p:ph type="title"/>
          </p:nvPr>
        </p:nvSpPr>
        <p:spPr>
          <a:xfrm rot="0">
            <a:off x="834071" y="575055"/>
            <a:ext cx="5636895" cy="6134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00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00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00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0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00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00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0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00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00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00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00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00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00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2"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13"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14" name="矩形"/>
          <p:cNvSpPr>
            <a:spLocks/>
          </p:cNvSpPr>
          <p:nvPr/>
        </p:nvSpPr>
        <p:spPr>
          <a:xfrm rot="0">
            <a:off x="762000" y="1295399"/>
            <a:ext cx="9448800" cy="63436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just">
              <a:lnSpc>
                <a:spcPct val="15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
        <p:nvSpPr>
          <p:cNvPr id="115" name="矩形"/>
          <p:cNvSpPr>
            <a:spLocks/>
          </p:cNvSpPr>
          <p:nvPr/>
        </p:nvSpPr>
        <p:spPr>
          <a:xfrm rot="0">
            <a:off x="1143000" y="1618565"/>
            <a:ext cx="5562600" cy="30441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Calibri" pitchFamily="0" charset="0"/>
              </a:rPr>
              <a:t>In today's competitive business environment, employee attrition can significantly impact an organization's operational efficiency and financial health. High turnover rates may indicate underlying issues within the company, such as job dissatisfaction, inadequate compensation, or poor work environment. This project aims to analyze employee attrition patterns to identify the factors contributing to turnover and develop actionable insights to reduce attrition rates.</a:t>
            </a:r>
            <a:endParaRPr lang="zh-CN" altLang="en-US" sz="20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960147895"/>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21" name="组合"/>
          <p:cNvGrpSpPr>
            <a:grpSpLocks/>
          </p:cNvGrpSpPr>
          <p:nvPr/>
        </p:nvGrpSpPr>
        <p:grpSpPr>
          <a:xfrm>
            <a:off x="8658225" y="2647950"/>
            <a:ext cx="3533775" cy="3810000"/>
            <a:chOff x="8658225" y="2647950"/>
            <a:chExt cx="3533775" cy="3810000"/>
          </a:xfrm>
        </p:grpSpPr>
        <p:sp>
          <p:nvSpPr>
            <p:cNvPr id="118"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9"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20"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22" name="曲线"/>
          <p:cNvSpPr>
            <a:spLocks/>
          </p:cNvSpPr>
          <p:nvPr/>
        </p:nvSpPr>
        <p:spPr>
          <a:xfrm flipH="1" rot="0">
            <a:off x="7467600" y="1183957"/>
            <a:ext cx="457200" cy="323849"/>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3" name="文本框"/>
          <p:cNvSpPr>
            <a:spLocks noGrp="1"/>
          </p:cNvSpPr>
          <p:nvPr>
            <p:ph type="title"/>
          </p:nvPr>
        </p:nvSpPr>
        <p:spPr>
          <a:xfrm rot="0">
            <a:off x="739774" y="829626"/>
            <a:ext cx="5263514" cy="6134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00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0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40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40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400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4"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25"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6" name="矩形"/>
          <p:cNvSpPr>
            <a:spLocks/>
          </p:cNvSpPr>
          <p:nvPr/>
        </p:nvSpPr>
        <p:spPr>
          <a:xfrm rot="0">
            <a:off x="739774" y="2133600"/>
            <a:ext cx="6324599" cy="24536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Calibri" pitchFamily="0" charset="0"/>
              </a:rPr>
              <a:t>This project involves creating an Excel dashboard to analyze and visualize employee attrition data. The goal is to provide a comprehensive tool that helps HR managers and decision-makers understand attrition trends, identify key factors influencing turnover, and develop strategies to improve employee retention. The dashboard will display various metrics and visualizations to facilitate data-driven decision-making.</a:t>
            </a:r>
            <a:endParaRPr lang="zh-CN" altLang="en-US" sz="20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812651236"/>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27" name="曲线"/>
          <p:cNvSpPr>
            <a:spLocks/>
          </p:cNvSpPr>
          <p:nvPr/>
        </p:nvSpPr>
        <p:spPr>
          <a:xfrm flipH="1" flipV="1" rot="0">
            <a:off x="8301180" y="4310206"/>
            <a:ext cx="1052369" cy="1052369"/>
          </a:xfrm>
          <a:custGeom>
            <a:gdLst>
              <a:gd name="T1" fmla="*/ 0 w 21600"/>
              <a:gd name="T2" fmla="*/ -21600 h 21600"/>
              <a:gd name="T3" fmla="*/ 21600 w 21600"/>
              <a:gd name="T4" fmla="*/ 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8" name="曲线"/>
          <p:cNvSpPr>
            <a:spLocks/>
          </p:cNvSpPr>
          <p:nvPr/>
        </p:nvSpPr>
        <p:spPr>
          <a:xfrm rot="0">
            <a:off x="7391400" y="1150872"/>
            <a:ext cx="1242222" cy="1279864"/>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9"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30" name="文本框"/>
          <p:cNvSpPr>
            <a:spLocks noGrp="1"/>
          </p:cNvSpPr>
          <p:nvPr>
            <p:ph type="title"/>
          </p:nvPr>
        </p:nvSpPr>
        <p:spPr>
          <a:xfrm rot="0">
            <a:off x="699452" y="891793"/>
            <a:ext cx="5014595" cy="50228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1"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32"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3" name="矩形"/>
          <p:cNvSpPr>
            <a:spLocks/>
          </p:cNvSpPr>
          <p:nvPr/>
        </p:nvSpPr>
        <p:spPr>
          <a:xfrm rot="0">
            <a:off x="609600" y="1828800"/>
            <a:ext cx="5410200" cy="413956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Calibri" pitchFamily="0" charset="0"/>
                <a:ea typeface="宋体" pitchFamily="0" charset="0"/>
                <a:cs typeface="Calibri" pitchFamily="0" charset="0"/>
              </a:rPr>
              <a:t>HR Managers:</a:t>
            </a:r>
            <a:r>
              <a:rPr lang="en-US" altLang="zh-CN" sz="2000" b="0" i="0" u="none" strike="noStrike" kern="1200" cap="none" spc="0" baseline="0">
                <a:solidFill>
                  <a:schemeClr val="tx1"/>
                </a:solidFill>
                <a:latin typeface="Calibri" pitchFamily="0" charset="0"/>
                <a:ea typeface="宋体" pitchFamily="0" charset="0"/>
                <a:cs typeface="Calibri" pitchFamily="0" charset="0"/>
              </a:rPr>
              <a:t> To gain insights into attrition trends and identify areas for intervention</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Calibri" pitchFamily="0" charset="0"/>
              </a:rPr>
              <a:t>.</a:t>
            </a:r>
            <a:r>
              <a:rPr lang="en-US" altLang="zh-CN" sz="2000" b="1" i="0" u="none" strike="noStrike" kern="1200" cap="none" spc="0" baseline="0">
                <a:solidFill>
                  <a:schemeClr val="tx1"/>
                </a:solidFill>
                <a:latin typeface="Calibri" pitchFamily="0" charset="0"/>
                <a:ea typeface="宋体" pitchFamily="0" charset="0"/>
                <a:cs typeface="Calibri" pitchFamily="0" charset="0"/>
              </a:rPr>
              <a:t>Department Heads:</a:t>
            </a:r>
            <a:r>
              <a:rPr lang="en-US" altLang="zh-CN" sz="2000" b="0" i="0" u="none" strike="noStrike" kern="1200" cap="none" spc="0" baseline="0">
                <a:solidFill>
                  <a:schemeClr val="tx1"/>
                </a:solidFill>
                <a:latin typeface="Calibri" pitchFamily="0" charset="0"/>
                <a:ea typeface="宋体" pitchFamily="0" charset="0"/>
                <a:cs typeface="Calibri" pitchFamily="0" charset="0"/>
              </a:rPr>
              <a:t> To understand turnover patterns within their specific departments and address concerns</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Calibri" pitchFamily="0" charset="0"/>
              </a:rPr>
              <a:t>.</a:t>
            </a:r>
            <a:r>
              <a:rPr lang="en-US" altLang="zh-CN" sz="2000" b="1" i="0" u="none" strike="noStrike" kern="1200" cap="none" spc="0" baseline="0">
                <a:solidFill>
                  <a:schemeClr val="tx1"/>
                </a:solidFill>
                <a:latin typeface="Calibri" pitchFamily="0" charset="0"/>
                <a:ea typeface="宋体" pitchFamily="0" charset="0"/>
                <a:cs typeface="Calibri" pitchFamily="0" charset="0"/>
              </a:rPr>
              <a:t>Executives:</a:t>
            </a:r>
            <a:r>
              <a:rPr lang="en-US" altLang="zh-CN" sz="2000" b="0" i="0" u="none" strike="noStrike" kern="1200" cap="none" spc="0" baseline="0">
                <a:solidFill>
                  <a:schemeClr val="tx1"/>
                </a:solidFill>
                <a:latin typeface="Calibri" pitchFamily="0" charset="0"/>
                <a:ea typeface="宋体" pitchFamily="0" charset="0"/>
                <a:cs typeface="Calibri" pitchFamily="0" charset="0"/>
              </a:rPr>
              <a:t> To make strategic decisions related to employee retention and overall organizational health</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Calibri" pitchFamily="0" charset="0"/>
              </a:rPr>
              <a:t>.</a:t>
            </a:r>
            <a:r>
              <a:rPr lang="en-US" altLang="zh-CN" sz="2000" b="1" i="0" u="none" strike="noStrike" kern="1200" cap="none" spc="0" baseline="0">
                <a:solidFill>
                  <a:schemeClr val="tx1"/>
                </a:solidFill>
                <a:latin typeface="Calibri" pitchFamily="0" charset="0"/>
                <a:ea typeface="宋体" pitchFamily="0" charset="0"/>
                <a:cs typeface="Calibri" pitchFamily="0" charset="0"/>
              </a:rPr>
              <a:t>Data Analysts:</a:t>
            </a:r>
            <a:r>
              <a:rPr lang="en-US" altLang="zh-CN" sz="2000" b="0" i="0" u="none" strike="noStrike" kern="1200" cap="none" spc="0" baseline="0">
                <a:solidFill>
                  <a:schemeClr val="tx1"/>
                </a:solidFill>
                <a:latin typeface="Calibri" pitchFamily="0" charset="0"/>
                <a:ea typeface="宋体" pitchFamily="0" charset="0"/>
                <a:cs typeface="Calibri" pitchFamily="0" charset="0"/>
              </a:rPr>
              <a:t> To perform detailed analysis and generate reports based on the dashboard findings.</a:t>
            </a:r>
            <a:endParaRPr lang="zh-CN" altLang="en-US" sz="20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253271347"/>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34" name="图片"/>
          <p:cNvPicPr>
            <a:picLocks/>
          </p:cNvPicPr>
          <p:nvPr/>
        </p:nvPicPr>
        <p:blipFill>
          <a:blip r:embed="rId1" cstate="print"/>
          <a:stretch>
            <a:fillRect/>
          </a:stretch>
        </p:blipFill>
        <p:spPr>
          <a:xfrm rot="0">
            <a:off x="400050" y="1640307"/>
            <a:ext cx="2695574" cy="3248025"/>
          </a:xfrm>
          <a:prstGeom prst="rect"/>
          <a:noFill/>
          <a:ln w="12700" cmpd="sng" cap="flat">
            <a:noFill/>
            <a:prstDash val="solid"/>
            <a:miter/>
          </a:ln>
        </p:spPr>
      </p:pic>
      <p:sp>
        <p:nvSpPr>
          <p:cNvPr id="135" name="曲线"/>
          <p:cNvSpPr>
            <a:spLocks/>
          </p:cNvSpPr>
          <p:nvPr/>
        </p:nvSpPr>
        <p:spPr>
          <a:xfrm rot="0">
            <a:off x="8743246" y="3428999"/>
            <a:ext cx="610304" cy="610304"/>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6" name="曲线"/>
          <p:cNvSpPr>
            <a:spLocks/>
          </p:cNvSpPr>
          <p:nvPr/>
        </p:nvSpPr>
        <p:spPr>
          <a:xfrm rot="0">
            <a:off x="6477000" y="30480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3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38" name="文本框"/>
          <p:cNvSpPr>
            <a:spLocks noGrp="1"/>
          </p:cNvSpPr>
          <p:nvPr>
            <p:ph type="title"/>
          </p:nvPr>
        </p:nvSpPr>
        <p:spPr>
          <a:xfrm rot="0">
            <a:off x="558165" y="857885"/>
            <a:ext cx="9763125" cy="546736"/>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9"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40" name="文本框"/>
          <p:cNvSpPr>
            <a:spLocks noGrp="1"/>
          </p:cNvSpPr>
          <p:nvPr>
            <p:ph type="sldNum" idx="7"/>
          </p:nvPr>
        </p:nvSpPr>
        <p:spPr>
          <a:xfrm rot="0">
            <a:off x="11353418" y="6473336"/>
            <a:ext cx="151129" cy="191770"/>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41" name="矩形"/>
          <p:cNvSpPr>
            <a:spLocks/>
          </p:cNvSpPr>
          <p:nvPr/>
        </p:nvSpPr>
        <p:spPr>
          <a:xfrm rot="0">
            <a:off x="3274756" y="1730085"/>
            <a:ext cx="6324599" cy="50825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Calibri" pitchFamily="0" charset="0"/>
              </a:rPr>
              <a:t>Our solution involves designing an interactive Excel dashboard that integrates various data visualization techniques to provide a clear and actionable analysis of employee attrition. The dashboard will feature:</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Calibri" pitchFamily="0" charset="0"/>
                <a:ea typeface="宋体" pitchFamily="0" charset="0"/>
                <a:cs typeface="Calibri" pitchFamily="0" charset="0"/>
              </a:rPr>
              <a:t>Visualizations:</a:t>
            </a:r>
            <a:r>
              <a:rPr lang="en-US" altLang="zh-CN" sz="2000" b="0" i="0" u="none" strike="noStrike" kern="1200" cap="none" spc="0" baseline="0">
                <a:solidFill>
                  <a:schemeClr val="tx1"/>
                </a:solidFill>
                <a:latin typeface="Calibri" pitchFamily="0" charset="0"/>
                <a:ea typeface="宋体" pitchFamily="0" charset="0"/>
                <a:cs typeface="Calibri" pitchFamily="0" charset="0"/>
              </a:rPr>
              <a:t> Charts and graphs to represent attrition rates, trends, and key factors.</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Calibri" pitchFamily="0" charset="0"/>
                <a:ea typeface="宋体" pitchFamily="0" charset="0"/>
                <a:cs typeface="Calibri" pitchFamily="0" charset="0"/>
              </a:rPr>
              <a:t>Filters:</a:t>
            </a:r>
            <a:r>
              <a:rPr lang="en-US" altLang="zh-CN" sz="2000" b="0" i="0" u="none" strike="noStrike" kern="1200" cap="none" spc="0" baseline="0">
                <a:solidFill>
                  <a:schemeClr val="tx1"/>
                </a:solidFill>
                <a:latin typeface="Calibri" pitchFamily="0" charset="0"/>
                <a:ea typeface="宋体" pitchFamily="0" charset="0"/>
                <a:cs typeface="Calibri" pitchFamily="0" charset="0"/>
              </a:rPr>
              <a:t> Options to drill down into specific departments, job roles, or time periods.</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Calibri" pitchFamily="0" charset="0"/>
                <a:ea typeface="宋体" pitchFamily="0" charset="0"/>
                <a:cs typeface="Calibri" pitchFamily="0" charset="0"/>
              </a:rPr>
              <a:t>Metrics:</a:t>
            </a:r>
            <a:r>
              <a:rPr lang="en-US" altLang="zh-CN" sz="2000" b="0" i="0" u="none" strike="noStrike" kern="1200" cap="none" spc="0" baseline="0">
                <a:solidFill>
                  <a:schemeClr val="tx1"/>
                </a:solidFill>
                <a:latin typeface="Calibri" pitchFamily="0" charset="0"/>
                <a:ea typeface="宋体" pitchFamily="0" charset="0"/>
                <a:cs typeface="Calibri" pitchFamily="0" charset="0"/>
              </a:rPr>
              <a:t> Key performance indicators (KPIs) such as turnover rate, average tenure, and reasons for leaving</a:t>
            </a:r>
            <a:r>
              <a:rPr lang="en-US" altLang="zh-CN" sz="2000" b="0" i="0" u="none" strike="noStrike" kern="1200" cap="none" spc="0" baseline="0">
                <a:solidFill>
                  <a:schemeClr val="tx1"/>
                </a:solidFill>
                <a:latin typeface="Calibri" pitchFamily="0" charset="0"/>
                <a:ea typeface="宋体" pitchFamily="0" charset="0"/>
                <a:cs typeface="Calibri" pitchFamily="0" charset="0"/>
              </a:rPr>
              <a:t>.</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Calibri" pitchFamily="0" charset="0"/>
                <a:ea typeface="宋体" pitchFamily="0" charset="0"/>
                <a:cs typeface="Calibri" pitchFamily="0" charset="0"/>
              </a:rPr>
              <a:t>Predictive Analysis:</a:t>
            </a:r>
            <a:r>
              <a:rPr lang="en-US" altLang="zh-CN" sz="2000" b="0" i="0" u="none" strike="noStrike" kern="1200" cap="none" spc="0" baseline="0">
                <a:solidFill>
                  <a:schemeClr val="tx1"/>
                </a:solidFill>
                <a:latin typeface="Calibri" pitchFamily="0" charset="0"/>
                <a:ea typeface="宋体" pitchFamily="0" charset="0"/>
                <a:cs typeface="Calibri" pitchFamily="0" charset="0"/>
              </a:rPr>
              <a:t> Basic forecasting of potential future attrition trends based on historical data.</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727981358"/>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2" name="文本框"/>
          <p:cNvSpPr>
            <a:spLocks noGrp="1"/>
          </p:cNvSpPr>
          <p:nvPr>
            <p:ph type="title"/>
          </p:nvPr>
        </p:nvSpPr>
        <p:spPr>
          <a:xfrm rot="0">
            <a:off x="755332" y="385444"/>
            <a:ext cx="10681335" cy="723901"/>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 D</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C</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I</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P</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I</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43" name="矩形"/>
          <p:cNvSpPr>
            <a:spLocks/>
          </p:cNvSpPr>
          <p:nvPr/>
        </p:nvSpPr>
        <p:spPr>
          <a:xfrm rot="21595252">
            <a:off x="755332" y="1600200"/>
            <a:ext cx="8636722" cy="53873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Calibri" pitchFamily="0" charset="0"/>
              </a:rPr>
              <a:t>The dataset used for this analysis includes employee records with attributes such as:</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Calibri" pitchFamily="0" charset="0"/>
                <a:ea typeface="宋体" pitchFamily="0" charset="0"/>
                <a:cs typeface="Calibri" pitchFamily="0" charset="0"/>
              </a:rPr>
              <a:t>Employee ID:</a:t>
            </a:r>
            <a:r>
              <a:rPr lang="en-US" altLang="zh-CN" sz="2000" b="0" i="0" u="none" strike="noStrike" kern="1200" cap="none" spc="0" baseline="0">
                <a:solidFill>
                  <a:schemeClr val="tx1"/>
                </a:solidFill>
                <a:latin typeface="Calibri" pitchFamily="0" charset="0"/>
                <a:ea typeface="宋体" pitchFamily="0" charset="0"/>
                <a:cs typeface="Calibri" pitchFamily="0" charset="0"/>
              </a:rPr>
              <a:t> Unique identifier for each employee</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Calibri" pitchFamily="0" charset="0"/>
              </a:rPr>
              <a:t>.</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Calibri" pitchFamily="0" charset="0"/>
                <a:ea typeface="宋体" pitchFamily="0" charset="0"/>
                <a:cs typeface="Calibri" pitchFamily="0" charset="0"/>
              </a:rPr>
              <a:t>Department:</a:t>
            </a:r>
            <a:r>
              <a:rPr lang="en-US" altLang="zh-CN" sz="2000" b="0" i="0" u="none" strike="noStrike" kern="1200" cap="none" spc="0" baseline="0">
                <a:solidFill>
                  <a:schemeClr val="tx1"/>
                </a:solidFill>
                <a:latin typeface="Calibri" pitchFamily="0" charset="0"/>
                <a:ea typeface="宋体" pitchFamily="0" charset="0"/>
                <a:cs typeface="Calibri" pitchFamily="0" charset="0"/>
              </a:rPr>
              <a:t> Department to which the employee belongs.</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Calibri" pitchFamily="0" charset="0"/>
                <a:ea typeface="宋体" pitchFamily="0" charset="0"/>
                <a:cs typeface="Calibri" pitchFamily="0" charset="0"/>
              </a:rPr>
              <a:t>Job Role:</a:t>
            </a:r>
            <a:r>
              <a:rPr lang="en-US" altLang="zh-CN" sz="2000" b="0" i="0" u="none" strike="noStrike" kern="1200" cap="none" spc="0" baseline="0">
                <a:solidFill>
                  <a:schemeClr val="tx1"/>
                </a:solidFill>
                <a:latin typeface="Calibri" pitchFamily="0" charset="0"/>
                <a:ea typeface="宋体" pitchFamily="0" charset="0"/>
                <a:cs typeface="Calibri" pitchFamily="0" charset="0"/>
              </a:rPr>
              <a:t> The role or position of the employee.</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Calibri" pitchFamily="0" charset="0"/>
                <a:ea typeface="宋体" pitchFamily="0" charset="0"/>
                <a:cs typeface="Calibri" pitchFamily="0" charset="0"/>
              </a:rPr>
              <a:t>Tenure:</a:t>
            </a:r>
            <a:r>
              <a:rPr lang="en-US" altLang="zh-CN" sz="2000" b="0" i="0" u="none" strike="noStrike" kern="1200" cap="none" spc="0" baseline="0">
                <a:solidFill>
                  <a:schemeClr val="tx1"/>
                </a:solidFill>
                <a:latin typeface="Calibri" pitchFamily="0" charset="0"/>
                <a:ea typeface="宋体" pitchFamily="0" charset="0"/>
                <a:cs typeface="Calibri" pitchFamily="0" charset="0"/>
              </a:rPr>
              <a:t> Length of time the employee has been with the company.</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Calibri" pitchFamily="0" charset="0"/>
                <a:ea typeface="宋体" pitchFamily="0" charset="0"/>
                <a:cs typeface="Calibri" pitchFamily="0" charset="0"/>
              </a:rPr>
              <a:t>Attrition Status:</a:t>
            </a:r>
            <a:r>
              <a:rPr lang="en-US" altLang="zh-CN" sz="2000" b="0" i="0" u="none" strike="noStrike" kern="1200" cap="none" spc="0" baseline="0">
                <a:solidFill>
                  <a:schemeClr val="tx1"/>
                </a:solidFill>
                <a:latin typeface="Calibri" pitchFamily="0" charset="0"/>
                <a:ea typeface="宋体" pitchFamily="0" charset="0"/>
                <a:cs typeface="Calibri" pitchFamily="0" charset="0"/>
              </a:rPr>
              <a:t> Whether the employee has left the company or is still employed.</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Calibri" pitchFamily="0" charset="0"/>
                <a:ea typeface="宋体" pitchFamily="0" charset="0"/>
                <a:cs typeface="Calibri" pitchFamily="0" charset="0"/>
              </a:rPr>
              <a:t>Reason for Leaving:</a:t>
            </a:r>
            <a:r>
              <a:rPr lang="en-US" altLang="zh-CN" sz="2000" b="0" i="0" u="none" strike="noStrike" kern="1200" cap="none" spc="0" baseline="0">
                <a:solidFill>
                  <a:schemeClr val="tx1"/>
                </a:solidFill>
                <a:latin typeface="Calibri" pitchFamily="0" charset="0"/>
                <a:ea typeface="宋体" pitchFamily="0" charset="0"/>
                <a:cs typeface="Calibri" pitchFamily="0" charset="0"/>
              </a:rPr>
              <a:t> Categories such as personal reasons, career advancement, or job dissatisfaction</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Calibri" pitchFamily="0" charset="0"/>
              </a:rPr>
              <a:t>.</a:t>
            </a:r>
            <a:r>
              <a:rPr lang="en-US" altLang="zh-CN" sz="2000" b="1" i="0" u="none" strike="noStrike" kern="1200" cap="none" spc="0" baseline="0">
                <a:solidFill>
                  <a:schemeClr val="tx1"/>
                </a:solidFill>
                <a:latin typeface="Calibri" pitchFamily="0" charset="0"/>
                <a:ea typeface="宋体" pitchFamily="0" charset="0"/>
                <a:cs typeface="Calibri" pitchFamily="0" charset="0"/>
              </a:rPr>
              <a:t>Performance Metrics:</a:t>
            </a:r>
            <a:r>
              <a:rPr lang="en-US" altLang="zh-CN" sz="2000" b="0" i="0" u="none" strike="noStrike" kern="1200" cap="none" spc="0" baseline="0">
                <a:solidFill>
                  <a:schemeClr val="tx1"/>
                </a:solidFill>
                <a:latin typeface="Calibri" pitchFamily="0" charset="0"/>
                <a:ea typeface="宋体" pitchFamily="0" charset="0"/>
                <a:cs typeface="Calibri" pitchFamily="0" charset="0"/>
              </a:rPr>
              <a:t> Performance ratings or reviews.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zh-CN" altLang="en-US" sz="20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97263773"/>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6"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7"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8" name="曲线"/>
          <p:cNvSpPr>
            <a:spLocks/>
          </p:cNvSpPr>
          <p:nvPr/>
        </p:nvSpPr>
        <p:spPr>
          <a:xfrm rot="0">
            <a:off x="983379" y="2067724"/>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49"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50" name="图片"/>
          <p:cNvPicPr>
            <a:picLocks/>
          </p:cNvPicPr>
          <p:nvPr/>
        </p:nvPicPr>
        <p:blipFill>
          <a:blip r:embed="rId1" cstate="print"/>
          <a:stretch>
            <a:fillRect/>
          </a:stretch>
        </p:blipFill>
        <p:spPr>
          <a:xfrm rot="0">
            <a:off x="66675" y="3381373"/>
            <a:ext cx="2466975" cy="3419474"/>
          </a:xfrm>
          <a:prstGeom prst="rect"/>
          <a:noFill/>
          <a:ln w="12700" cmpd="sng" cap="flat">
            <a:noFill/>
            <a:prstDash val="solid"/>
            <a:miter/>
          </a:ln>
        </p:spPr>
      </p:pic>
      <p:sp>
        <p:nvSpPr>
          <p:cNvPr id="151" name="文本框"/>
          <p:cNvSpPr>
            <a:spLocks noGrp="1"/>
          </p:cNvSpPr>
          <p:nvPr>
            <p:ph type="title"/>
          </p:nvPr>
        </p:nvSpPr>
        <p:spPr>
          <a:xfrm rot="0">
            <a:off x="739774" y="654938"/>
            <a:ext cx="8480425" cy="6388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THE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WOW</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IN</a:t>
            </a:r>
            <a:r>
              <a:rPr lang="en-US" altLang="zh-CN" sz="425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OUR</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SOLUTION</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52"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3" name="矩形"/>
          <p:cNvSpPr>
            <a:spLocks/>
          </p:cNvSpPr>
          <p:nvPr/>
        </p:nvSpPr>
        <p:spPr>
          <a:xfrm rot="0">
            <a:off x="2743200" y="2354703"/>
            <a:ext cx="8534019" cy="954106"/>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54" name="矩形"/>
          <p:cNvSpPr>
            <a:spLocks/>
          </p:cNvSpPr>
          <p:nvPr/>
        </p:nvSpPr>
        <p:spPr>
          <a:xfrm rot="0">
            <a:off x="2362200" y="1697655"/>
            <a:ext cx="6477000" cy="23774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1" i="0" u="none" strike="noStrike" kern="1200" cap="none" spc="0" baseline="0">
                <a:solidFill>
                  <a:schemeClr val="tx1"/>
                </a:solidFill>
                <a:latin typeface="Calibri" pitchFamily="0" charset="0"/>
                <a:ea typeface="宋体" pitchFamily="0" charset="0"/>
                <a:cs typeface="Calibri" pitchFamily="0" charset="0"/>
              </a:rPr>
              <a:t>=J2</a:t>
            </a:r>
            <a:r>
              <a:rPr lang="en-US" altLang="zh-CN" sz="3200" b="1" i="0" u="none" strike="noStrike" kern="1200" cap="none" spc="0" baseline="0">
                <a:solidFill>
                  <a:schemeClr val="tx1"/>
                </a:solidFill>
                <a:latin typeface="Calibri" pitchFamily="0" charset="0"/>
                <a:ea typeface="宋体" pitchFamily="0" charset="0"/>
                <a:cs typeface="Calibri" pitchFamily="0" charset="0"/>
              </a:rPr>
              <a:t> </a:t>
            </a:r>
            <a:r>
              <a:rPr lang="en-US" altLang="zh-CN" sz="3200" b="1" i="0" u="none" strike="noStrike" kern="1200" cap="none" spc="0" baseline="0">
                <a:solidFill>
                  <a:schemeClr val="tx1"/>
                </a:solidFill>
                <a:latin typeface="Calibri" pitchFamily="0" charset="0"/>
                <a:ea typeface="宋体" pitchFamily="0" charset="0"/>
                <a:cs typeface="Calibri" pitchFamily="0" charset="0"/>
              </a:rPr>
              <a:t>+</a:t>
            </a:r>
            <a:r>
              <a:rPr lang="en-US" altLang="zh-CN" sz="3200" b="1" i="0" u="none" strike="noStrike" kern="1200" cap="none" spc="0" baseline="0">
                <a:solidFill>
                  <a:schemeClr val="tx1"/>
                </a:solidFill>
                <a:latin typeface="Calibri" pitchFamily="0" charset="0"/>
                <a:ea typeface="宋体" pitchFamily="0" charset="0"/>
                <a:cs typeface="Calibri" pitchFamily="0" charset="0"/>
              </a:rPr>
              <a:t> </a:t>
            </a:r>
            <a:r>
              <a:rPr lang="en-US" altLang="zh-CN" sz="3200" b="1" i="0" u="none" strike="noStrike" kern="1200" cap="none" spc="0" baseline="0">
                <a:solidFill>
                  <a:schemeClr val="tx1"/>
                </a:solidFill>
                <a:latin typeface="Calibri" pitchFamily="0" charset="0"/>
                <a:ea typeface="宋体" pitchFamily="0" charset="0"/>
                <a:cs typeface="Calibri" pitchFamily="0" charset="0"/>
              </a:rPr>
              <a:t>K2</a:t>
            </a:r>
            <a:r>
              <a:rPr lang="en-US" altLang="zh-CN" sz="3200" b="1" i="0" u="none" strike="noStrike" kern="1200" cap="none" spc="0" baseline="0">
                <a:solidFill>
                  <a:schemeClr val="tx1"/>
                </a:solidFill>
                <a:latin typeface="Calibri" pitchFamily="0" charset="0"/>
                <a:ea typeface="宋体" pitchFamily="0" charset="0"/>
                <a:cs typeface="Calibri" pitchFamily="0" charset="0"/>
              </a:rPr>
              <a:t> </a:t>
            </a:r>
            <a:r>
              <a:rPr lang="en-US" altLang="zh-CN" sz="3200" b="1" i="0" u="none" strike="noStrike" kern="1200" cap="none" spc="0" baseline="0">
                <a:solidFill>
                  <a:schemeClr val="tx1"/>
                </a:solidFill>
                <a:latin typeface="Calibri" pitchFamily="0" charset="0"/>
                <a:ea typeface="宋体" pitchFamily="0" charset="0"/>
                <a:cs typeface="Calibri" pitchFamily="0" charset="0"/>
              </a:rPr>
              <a:t>+</a:t>
            </a:r>
            <a:r>
              <a:rPr lang="en-US" altLang="zh-CN" sz="3200" b="1" i="0" u="none" strike="noStrike" kern="1200" cap="none" spc="0" baseline="0">
                <a:solidFill>
                  <a:schemeClr val="tx1"/>
                </a:solidFill>
                <a:latin typeface="Calibri" pitchFamily="0" charset="0"/>
                <a:ea typeface="宋体" pitchFamily="0" charset="0"/>
                <a:cs typeface="Calibri" pitchFamily="0" charset="0"/>
              </a:rPr>
              <a:t> </a:t>
            </a:r>
            <a:r>
              <a:rPr lang="en-US" altLang="zh-CN" sz="3200" b="1" i="0" u="none" strike="noStrike" kern="1200" cap="none" spc="0" baseline="0">
                <a:solidFill>
                  <a:schemeClr val="tx1"/>
                </a:solidFill>
                <a:latin typeface="Calibri" pitchFamily="0" charset="0"/>
                <a:ea typeface="宋体" pitchFamily="0" charset="0"/>
                <a:cs typeface="Calibri" pitchFamily="0" charset="0"/>
              </a:rPr>
              <a:t>L2</a:t>
            </a:r>
            <a:r>
              <a:rPr lang="en-US" altLang="zh-CN" sz="3200" b="1" i="0" u="none" strike="noStrike" kern="1200" cap="none" spc="0" baseline="0">
                <a:solidFill>
                  <a:schemeClr val="tx1"/>
                </a:solidFill>
                <a:latin typeface="Calibri" pitchFamily="0" charset="0"/>
                <a:ea typeface="宋体" pitchFamily="0" charset="0"/>
                <a:cs typeface="Calibri" pitchFamily="0" charset="0"/>
              </a:rPr>
              <a:t> </a:t>
            </a:r>
            <a:r>
              <a:rPr lang="en-US" altLang="zh-CN" sz="3200" b="1" i="0" u="none" strike="noStrike" kern="1200" cap="none" spc="0" baseline="0">
                <a:solidFill>
                  <a:schemeClr val="tx1"/>
                </a:solidFill>
                <a:latin typeface="Calibri" pitchFamily="0" charset="0"/>
                <a:ea typeface="宋体" pitchFamily="0" charset="0"/>
                <a:cs typeface="Calibri" pitchFamily="0" charset="0"/>
              </a:rPr>
              <a:t>+</a:t>
            </a:r>
            <a:r>
              <a:rPr lang="en-US" altLang="zh-CN" sz="3200" b="1" i="0" u="none" strike="noStrike" kern="1200" cap="none" spc="0" baseline="0">
                <a:solidFill>
                  <a:schemeClr val="tx1"/>
                </a:solidFill>
                <a:latin typeface="Calibri" pitchFamily="0" charset="0"/>
                <a:ea typeface="宋体" pitchFamily="0" charset="0"/>
                <a:cs typeface="Calibri" pitchFamily="0" charset="0"/>
              </a:rPr>
              <a:t> </a:t>
            </a:r>
            <a:r>
              <a:rPr lang="en-US" altLang="zh-CN" sz="3200" b="1" i="0" u="none" strike="noStrike" kern="1200" cap="none" spc="0" baseline="0">
                <a:solidFill>
                  <a:schemeClr val="tx1"/>
                </a:solidFill>
                <a:latin typeface="Calibri" pitchFamily="0" charset="0"/>
                <a:ea typeface="宋体" pitchFamily="0" charset="0"/>
                <a:cs typeface="Calibri" pitchFamily="0" charset="0"/>
              </a:rPr>
              <a:t>other components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3200" b="1" i="0" u="none" strike="noStrike" kern="1200" cap="none" spc="0" baseline="0">
                <a:solidFill>
                  <a:schemeClr val="tx1"/>
                </a:solidFill>
                <a:latin typeface="Calibri" pitchFamily="0" charset="0"/>
                <a:ea typeface="宋体" pitchFamily="0" charset="0"/>
                <a:cs typeface="Calibri" pitchFamily="0" charset="0"/>
              </a:rPr>
              <a:t>=J2</a:t>
            </a:r>
            <a:r>
              <a:rPr lang="en-US" altLang="zh-CN" sz="3200" b="1" i="0" u="none" strike="noStrike" kern="1200" cap="none" spc="0" baseline="0">
                <a:solidFill>
                  <a:schemeClr val="tx1"/>
                </a:solidFill>
                <a:latin typeface="Calibri" pitchFamily="0" charset="0"/>
                <a:ea typeface="宋体" pitchFamily="0" charset="0"/>
                <a:cs typeface="Calibri" pitchFamily="0" charset="0"/>
              </a:rPr>
              <a:t> </a:t>
            </a:r>
            <a:r>
              <a:rPr lang="en-US" altLang="zh-CN" sz="3200" b="1" i="0" u="none" strike="noStrike" kern="1200" cap="none" spc="0" baseline="0">
                <a:solidFill>
                  <a:schemeClr val="tx1"/>
                </a:solidFill>
                <a:latin typeface="Calibri" pitchFamily="0" charset="0"/>
                <a:ea typeface="宋体" pitchFamily="0" charset="0"/>
                <a:cs typeface="Calibri" pitchFamily="0" charset="0"/>
              </a:rPr>
              <a:t>+</a:t>
            </a:r>
            <a:r>
              <a:rPr lang="en-US" altLang="zh-CN" sz="3200" b="1" i="0" u="none" strike="noStrike" kern="1200" cap="none" spc="0" baseline="0">
                <a:solidFill>
                  <a:schemeClr val="tx1"/>
                </a:solidFill>
                <a:latin typeface="Calibri" pitchFamily="0" charset="0"/>
                <a:ea typeface="宋体" pitchFamily="0" charset="0"/>
                <a:cs typeface="Calibri" pitchFamily="0" charset="0"/>
              </a:rPr>
              <a:t> </a:t>
            </a:r>
            <a:r>
              <a:rPr lang="en-US" altLang="zh-CN" sz="3200" b="1" i="0" u="none" strike="noStrike" kern="1200" cap="none" spc="0" baseline="0">
                <a:solidFill>
                  <a:schemeClr val="tx1"/>
                </a:solidFill>
                <a:latin typeface="Calibri" pitchFamily="0" charset="0"/>
                <a:ea typeface="宋体" pitchFamily="0" charset="0"/>
                <a:cs typeface="Calibri" pitchFamily="0" charset="0"/>
              </a:rPr>
              <a:t>K2</a:t>
            </a:r>
            <a:r>
              <a:rPr lang="en-US" altLang="zh-CN" sz="3200" b="1" i="0" u="none" strike="noStrike" kern="1200" cap="none" spc="0" baseline="0">
                <a:solidFill>
                  <a:schemeClr val="tx1"/>
                </a:solidFill>
                <a:latin typeface="Calibri" pitchFamily="0" charset="0"/>
                <a:ea typeface="宋体" pitchFamily="0" charset="0"/>
                <a:cs typeface="Calibri" pitchFamily="0" charset="0"/>
              </a:rPr>
              <a:t> </a:t>
            </a:r>
            <a:r>
              <a:rPr lang="en-US" altLang="zh-CN" sz="3200" b="1" i="0" u="none" strike="noStrike" kern="1200" cap="none" spc="0" baseline="0">
                <a:solidFill>
                  <a:schemeClr val="tx1"/>
                </a:solidFill>
                <a:latin typeface="Calibri" pitchFamily="0" charset="0"/>
                <a:ea typeface="宋体" pitchFamily="0" charset="0"/>
                <a:cs typeface="Calibri" pitchFamily="0" charset="0"/>
              </a:rPr>
              <a:t>+</a:t>
            </a:r>
            <a:r>
              <a:rPr lang="en-US" altLang="zh-CN" sz="3200" b="1" i="0" u="none" strike="noStrike" kern="1200" cap="none" spc="0" baseline="0">
                <a:solidFill>
                  <a:schemeClr val="tx1"/>
                </a:solidFill>
                <a:latin typeface="Calibri" pitchFamily="0" charset="0"/>
                <a:ea typeface="宋体" pitchFamily="0" charset="0"/>
                <a:cs typeface="Calibri" pitchFamily="0" charset="0"/>
              </a:rPr>
              <a:t> </a:t>
            </a:r>
            <a:r>
              <a:rPr lang="en-US" altLang="zh-CN" sz="3200" b="1" i="0" u="none" strike="noStrike" kern="1200" cap="none" spc="0" baseline="0">
                <a:solidFill>
                  <a:schemeClr val="tx1"/>
                </a:solidFill>
                <a:latin typeface="Calibri" pitchFamily="0" charset="0"/>
                <a:ea typeface="宋体" pitchFamily="0" charset="0"/>
                <a:cs typeface="Calibri" pitchFamily="0" charset="0"/>
              </a:rPr>
              <a:t>L2</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3200" b="1" i="0" u="none" strike="noStrike" kern="1200" cap="none" spc="0" baseline="0">
                <a:solidFill>
                  <a:schemeClr val="tx1"/>
                </a:solidFill>
                <a:latin typeface="Calibri" pitchFamily="0" charset="0"/>
                <a:ea typeface="宋体" pitchFamily="0" charset="0"/>
                <a:cs typeface="Calibri" pitchFamily="0" charset="0"/>
              </a:rPr>
              <a:t>=F2-(G2+H2+I2)</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zh-CN" altLang="en-US" sz="20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299699327"/>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1</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root</cp:lastModifiedBy>
  <cp:revision>0</cp:revision>
  <dcterms:created xsi:type="dcterms:W3CDTF">2024-03-28T06:07:22Z</dcterms:created>
  <dcterms:modified xsi:type="dcterms:W3CDTF">2024-09-10T03:10:48Z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y fmtid="{D5CDD505-2E9C-101B-9397-08002B2CF9AE}" pid="4" name="ICV">
    <vt:lpwstr>77a86545e05f4055a72dcdaf0b126225</vt:lpwstr>
  </property>
</Properties>
</file>