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sjad99/chicago-air-pollu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2"/>
          <p:cNvSpPr txBox="1"/>
          <p:nvPr/>
        </p:nvSpPr>
        <p:spPr>
          <a:xfrm>
            <a:off x="954000" y="1890000"/>
            <a:ext cx="10030680" cy="359640"/>
          </a:xfrm>
          <a:prstGeom prst="rect">
            <a:avLst/>
          </a:prstGeom>
          <a:noFill/>
          <a:ln>
            <a:noFill/>
          </a:ln>
        </p:spPr>
        <p:txBody>
          <a:bodyPr lIns="0" tIns="0" rIns="0" bIns="0" anchor="t">
            <a:noAutofit/>
          </a:bodyPr>
          <a:lstStyle/>
          <a:p>
            <a:pPr>
              <a:lnSpc>
                <a:spcPts val="2880"/>
              </a:lnSpc>
              <a:spcAft>
                <a:spcPts val="992"/>
              </a:spcAft>
              <a:tabLst>
                <a:tab pos="0" algn="l"/>
              </a:tabLst>
            </a:pPr>
            <a:r>
              <a:rPr lang="en-US" sz="2000" b="1" strike="noStrike" spc="-100" dirty="0">
                <a:solidFill>
                  <a:srgbClr val="FFFFFF"/>
                </a:solidFill>
                <a:latin typeface="Arial"/>
              </a:rPr>
              <a:t>Group Name: A_group135                        Name of Student Presenting: </a:t>
            </a:r>
            <a:r>
              <a:rPr lang="en-US" sz="2000" spc="-1" dirty="0">
                <a:solidFill>
                  <a:srgbClr val="000000"/>
                </a:solidFill>
                <a:latin typeface="Arial"/>
              </a:rPr>
              <a:t>Suresh Kumar </a:t>
            </a:r>
            <a:r>
              <a:rPr lang="en-US" sz="2000" spc="-1" dirty="0" err="1">
                <a:solidFill>
                  <a:srgbClr val="000000"/>
                </a:solidFill>
                <a:latin typeface="Arial"/>
              </a:rPr>
              <a:t>Mettela</a:t>
            </a:r>
            <a:endParaRPr lang="en-US" sz="2000" b="0" strike="noStrike" spc="-1" dirty="0" err="1">
              <a:latin typeface="Arial"/>
            </a:endParaRPr>
          </a:p>
        </p:txBody>
      </p:sp>
      <p:sp>
        <p:nvSpPr>
          <p:cNvPr id="94" name="TextShape 3"/>
          <p:cNvSpPr txBox="1"/>
          <p:nvPr/>
        </p:nvSpPr>
        <p:spPr>
          <a:xfrm>
            <a:off x="965160" y="218049"/>
            <a:ext cx="10455120" cy="735840"/>
          </a:xfrm>
          <a:prstGeom prst="rect">
            <a:avLst/>
          </a:prstGeom>
          <a:noFill/>
          <a:ln>
            <a:noFill/>
          </a:ln>
        </p:spPr>
        <p:txBody>
          <a:bodyPr lIns="0" tIns="0" rIns="0" bIns="0" anchor="t">
            <a:noAutofit/>
          </a:bodyPr>
          <a:lstStyle/>
          <a:p>
            <a:r>
              <a:rPr lang="en-GB" sz="1500" b="0" strike="noStrike" spc="-1" dirty="0">
                <a:solidFill>
                  <a:srgbClr val="FFFFFF"/>
                </a:solidFill>
                <a:latin typeface="Arial"/>
              </a:rPr>
              <a:t>7COM1079-2024  Student Group No: </a:t>
            </a:r>
            <a:r>
              <a:rPr lang="en-GB" sz="1500" spc="-1" dirty="0">
                <a:solidFill>
                  <a:srgbClr val="FFFFFF"/>
                </a:solidFill>
                <a:latin typeface="Arial"/>
              </a:rPr>
              <a:t>A_</a:t>
            </a:r>
            <a:r>
              <a:rPr lang="en-GB" sz="1500" b="0" strike="noStrike" spc="-1" dirty="0">
                <a:solidFill>
                  <a:srgbClr val="FFFFFF"/>
                </a:solidFill>
                <a:latin typeface="Arial"/>
              </a:rPr>
              <a:t>group135                   Names of Student Attendees: </a:t>
            </a:r>
            <a:r>
              <a:rPr lang="en-GB" sz="1500" spc="-1" dirty="0">
                <a:solidFill>
                  <a:srgbClr val="FFFFFF"/>
                </a:solidFill>
                <a:latin typeface="Arial"/>
              </a:rPr>
              <a:t>Pavani, Venkatesh, Chandu,                                  </a:t>
            </a:r>
            <a:endParaRPr lang="en-US" sz="1500" spc="-1" dirty="0">
              <a:solidFill>
                <a:srgbClr val="000000"/>
              </a:solidFill>
              <a:latin typeface="Times New Roman"/>
            </a:endParaRPr>
          </a:p>
          <a:p>
            <a:r>
              <a:rPr lang="en-GB" sz="1500" spc="-1" dirty="0">
                <a:solidFill>
                  <a:srgbClr val="FFFFFF"/>
                </a:solidFill>
                <a:latin typeface="Arial"/>
              </a:rPr>
              <a:t>                                                                                                                                                        Niteesh Reddy , Suresh.</a:t>
            </a:r>
            <a:endParaRPr lang="en-US" sz="1500" b="0" strike="noStrike" spc="-1" dirty="0">
              <a:latin typeface="Times New Roman"/>
            </a:endParaRPr>
          </a:p>
        </p:txBody>
      </p:sp>
      <p:sp>
        <p:nvSpPr>
          <p:cNvPr id="3" name="TextBox 2">
            <a:extLst>
              <a:ext uri="{FF2B5EF4-FFF2-40B4-BE49-F238E27FC236}">
                <a16:creationId xmlns:a16="http://schemas.microsoft.com/office/drawing/2014/main" id="{817DCE42-FDBC-C065-6778-761CA4B7D1EF}"/>
              </a:ext>
            </a:extLst>
          </p:cNvPr>
          <p:cNvSpPr txBox="1"/>
          <p:nvPr/>
        </p:nvSpPr>
        <p:spPr>
          <a:xfrm>
            <a:off x="965160" y="2694039"/>
            <a:ext cx="10194454" cy="1301703"/>
          </a:xfrm>
          <a:prstGeom prst="rect">
            <a:avLst/>
          </a:prstGeom>
          <a:noFill/>
        </p:spPr>
        <p:txBody>
          <a:bodyPr wrap="square">
            <a:spAutoFit/>
          </a:bodyPr>
          <a:lstStyle/>
          <a:p>
            <a:pPr>
              <a:lnSpc>
                <a:spcPts val="2880"/>
              </a:lnSpc>
              <a:spcAft>
                <a:spcPts val="992"/>
              </a:spcAft>
              <a:tabLst>
                <a:tab pos="0" algn="l"/>
              </a:tabLst>
            </a:pPr>
            <a:r>
              <a:rPr lang="en-US" sz="2000" b="1" strike="noStrike" spc="-1" dirty="0">
                <a:solidFill>
                  <a:schemeClr val="bg1"/>
                </a:solidFill>
                <a:latin typeface="Arial"/>
              </a:rPr>
              <a:t>Research Question :</a:t>
            </a:r>
          </a:p>
          <a:p>
            <a:pPr>
              <a:lnSpc>
                <a:spcPts val="2880"/>
              </a:lnSpc>
              <a:spcAft>
                <a:spcPts val="992"/>
              </a:spcAft>
              <a:tabLst>
                <a:tab pos="0" algn="l"/>
              </a:tabLst>
            </a:pPr>
            <a:r>
              <a:rPr lang="en-US" sz="2000" b="1" spc="-1" dirty="0">
                <a:latin typeface="Arial"/>
              </a:rPr>
              <a:t>Is There a correlation between Ozone reading and Temperature readings in Chicago.?</a:t>
            </a:r>
            <a:endParaRPr lang="en-US" sz="2000" b="1"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739018" y="1118830"/>
            <a:ext cx="10109880" cy="587520"/>
          </a:xfrm>
          <a:prstGeom prst="rect">
            <a:avLst/>
          </a:prstGeom>
          <a:noFill/>
          <a:ln>
            <a:noFill/>
          </a:ln>
        </p:spPr>
        <p:txBody>
          <a:bodyPr lIns="0" tIns="0" rIns="0" bIns="0" anchor="t">
            <a:noAutofit/>
          </a:bodyPr>
          <a:lstStyle/>
          <a:p>
            <a:pPr>
              <a:lnSpc>
                <a:spcPts val="2880"/>
              </a:lnSpc>
              <a:spcAft>
                <a:spcPts val="992"/>
              </a:spcAft>
              <a:tabLst>
                <a:tab pos="0" algn="l"/>
              </a:tabLst>
            </a:pPr>
            <a:r>
              <a:rPr lang="en-US" sz="3600" b="1" strike="noStrike" spc="-100" dirty="0">
                <a:solidFill>
                  <a:srgbClr val="203232"/>
                </a:solidFill>
                <a:latin typeface="Arial"/>
              </a:rPr>
              <a:t>Dataset </a:t>
            </a:r>
            <a:r>
              <a:rPr lang="en-US" b="1" spc="-100" dirty="0">
                <a:solidFill>
                  <a:schemeClr val="accent3">
                    <a:lumMod val="60000"/>
                    <a:lumOff val="40000"/>
                  </a:schemeClr>
                </a:solidFill>
                <a:hlinkClick r:id="rId3">
                  <a:extLst>
                    <a:ext uri="{A12FA001-AC4F-418D-AE19-62706E023703}">
                      <ahyp:hlinkClr xmlns:ahyp="http://schemas.microsoft.com/office/drawing/2018/hyperlinkcolor" val="tx"/>
                    </a:ext>
                  </a:extLst>
                </a:hlinkClick>
              </a:rPr>
              <a:t>URL:https://www.kaggle.com/datasets/asjad99/chicago-air-pollution</a:t>
            </a:r>
            <a:r>
              <a:rPr lang="en-US" b="1" spc="-100" dirty="0">
                <a:solidFill>
                  <a:schemeClr val="accent3">
                    <a:lumMod val="60000"/>
                    <a:lumOff val="40000"/>
                  </a:schemeClr>
                </a:solidFill>
              </a:rPr>
              <a:t>,</a:t>
            </a:r>
            <a:r>
              <a:rPr lang="en-US" b="1" spc="-100" dirty="0">
                <a:solidFill>
                  <a:schemeClr val="accent3">
                    <a:lumMod val="60000"/>
                    <a:lumOff val="40000"/>
                  </a:schemeClr>
                </a:solidFill>
                <a:cs typeface="Arial"/>
              </a:rPr>
              <a:t> </a:t>
            </a:r>
            <a:r>
              <a:rPr lang="en-US" b="1" spc="-100" dirty="0"/>
              <a:t>and DS110</a:t>
            </a:r>
            <a:r>
              <a:rPr lang="en-US" sz="3600" b="1" spc="-100" dirty="0">
                <a:solidFill>
                  <a:srgbClr val="203232"/>
                </a:solidFill>
              </a:rPr>
              <a:t> </a:t>
            </a:r>
            <a:endParaRPr lang="en-US" sz="2000" b="0" strike="noStrike" spc="-1" dirty="0">
              <a:latin typeface="Arial"/>
            </a:endParaRPr>
          </a:p>
        </p:txBody>
      </p:sp>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3" name="TextBox 2">
            <a:extLst>
              <a:ext uri="{FF2B5EF4-FFF2-40B4-BE49-F238E27FC236}">
                <a16:creationId xmlns:a16="http://schemas.microsoft.com/office/drawing/2014/main" id="{4A119B02-E0F5-117C-57A2-171AD5B41024}"/>
              </a:ext>
            </a:extLst>
          </p:cNvPr>
          <p:cNvSpPr txBox="1"/>
          <p:nvPr/>
        </p:nvSpPr>
        <p:spPr>
          <a:xfrm>
            <a:off x="1682914" y="2231920"/>
            <a:ext cx="6802325" cy="2308324"/>
          </a:xfrm>
          <a:prstGeom prst="rect">
            <a:avLst/>
          </a:prstGeom>
          <a:noFill/>
        </p:spPr>
        <p:txBody>
          <a:bodyPr wrap="square">
            <a:spAutoFit/>
          </a:bodyPr>
          <a:lstStyle/>
          <a:p>
            <a:pPr marL="342900" indent="-342900">
              <a:buFont typeface="Wingdings" panose="05000000000000000000" pitchFamily="2" charset="2"/>
              <a:buChar char="v"/>
            </a:pPr>
            <a:r>
              <a:rPr lang="en-US" sz="2400" b="0" strike="noStrike" spc="-202" dirty="0">
                <a:solidFill>
                  <a:srgbClr val="203232"/>
                </a:solidFill>
                <a:latin typeface="Calibri"/>
              </a:rPr>
              <a:t>Our  Independent variable is:  </a:t>
            </a:r>
            <a:r>
              <a:rPr lang="en-US" sz="2400" b="1" strike="noStrike" spc="-202" dirty="0" err="1">
                <a:solidFill>
                  <a:srgbClr val="203232"/>
                </a:solidFill>
                <a:latin typeface="Calibri"/>
              </a:rPr>
              <a:t>Tmpd</a:t>
            </a:r>
            <a:r>
              <a:rPr lang="en-US" sz="2400" b="0" strike="noStrike" spc="-202" dirty="0">
                <a:solidFill>
                  <a:srgbClr val="203232"/>
                </a:solidFill>
                <a:latin typeface="Calibri"/>
              </a:rPr>
              <a:t> </a:t>
            </a:r>
            <a:r>
              <a:rPr lang="en-GB" sz="2400" b="1" i="0" dirty="0">
                <a:solidFill>
                  <a:srgbClr val="202124"/>
                </a:solidFill>
                <a:effectLst/>
                <a:latin typeface="Inter"/>
              </a:rPr>
              <a:t>( </a:t>
            </a:r>
            <a:r>
              <a:rPr lang="en-GB" sz="2400" b="1" dirty="0">
                <a:solidFill>
                  <a:srgbClr val="202124"/>
                </a:solidFill>
                <a:latin typeface="Inter"/>
              </a:rPr>
              <a:t>Temperature readings</a:t>
            </a:r>
            <a:r>
              <a:rPr lang="en-GB" sz="2400" b="1" i="0" dirty="0">
                <a:solidFill>
                  <a:srgbClr val="202124"/>
                </a:solidFill>
                <a:effectLst/>
                <a:latin typeface="Inter"/>
              </a:rPr>
              <a:t>)</a:t>
            </a:r>
            <a:br>
              <a:rPr lang="en-US" sz="2400" dirty="0"/>
            </a:br>
            <a:r>
              <a:rPr lang="en-US" sz="2400" b="0" strike="noStrike" spc="-202" dirty="0">
                <a:solidFill>
                  <a:srgbClr val="FF0000"/>
                </a:solidFill>
                <a:latin typeface="Calibri"/>
              </a:rPr>
              <a:t>                   </a:t>
            </a:r>
            <a:r>
              <a:rPr lang="en-US" sz="2400" b="0" strike="noStrike" spc="-202" dirty="0">
                <a:solidFill>
                  <a:srgbClr val="203232"/>
                </a:solidFill>
                <a:latin typeface="Calibri"/>
              </a:rPr>
              <a:t>This  Independent variable datatype is : </a:t>
            </a:r>
            <a:r>
              <a:rPr lang="en-US" sz="2400" b="1" spc="-202" dirty="0">
                <a:latin typeface="Calibri"/>
              </a:rPr>
              <a:t>Ordinal</a:t>
            </a:r>
          </a:p>
          <a:p>
            <a:endParaRPr lang="en-US" sz="2400" b="1" spc="-202" dirty="0">
              <a:latin typeface="Calibri"/>
            </a:endParaRPr>
          </a:p>
          <a:p>
            <a:pPr marL="342900" indent="-342900">
              <a:buFont typeface="Wingdings" panose="05000000000000000000" pitchFamily="2" charset="2"/>
              <a:buChar char="v"/>
            </a:pPr>
            <a:r>
              <a:rPr lang="en-US" sz="2400" b="0" strike="noStrike" spc="-202" dirty="0">
                <a:solidFill>
                  <a:srgbClr val="203232"/>
                </a:solidFill>
                <a:latin typeface="Calibri"/>
              </a:rPr>
              <a:t>Our Dependent variable is: </a:t>
            </a:r>
            <a:r>
              <a:rPr lang="en-GB" sz="2400" b="1" i="0" dirty="0">
                <a:solidFill>
                  <a:srgbClr val="202124"/>
                </a:solidFill>
                <a:effectLst/>
                <a:latin typeface="Inter"/>
              </a:rPr>
              <a:t>o3tmean2 (Ozone Reading)</a:t>
            </a:r>
            <a:br>
              <a:rPr lang="en-US" sz="2400" dirty="0"/>
            </a:br>
            <a:r>
              <a:rPr lang="en-US" sz="2400" b="0" strike="noStrike" spc="-202" dirty="0">
                <a:solidFill>
                  <a:srgbClr val="FF0000"/>
                </a:solidFill>
                <a:latin typeface="Calibri"/>
              </a:rPr>
              <a:t>                   </a:t>
            </a:r>
            <a:r>
              <a:rPr lang="en-US" sz="2400" b="0" strike="noStrike" spc="-202" dirty="0">
                <a:solidFill>
                  <a:srgbClr val="203232"/>
                </a:solidFill>
                <a:latin typeface="Calibri"/>
              </a:rPr>
              <a:t>This Dependent variable datatype is : </a:t>
            </a:r>
            <a:r>
              <a:rPr lang="en-US" sz="2400" b="1" strike="noStrike" spc="-202" dirty="0">
                <a:solidFill>
                  <a:srgbClr val="203232"/>
                </a:solidFill>
                <a:latin typeface="Calibri"/>
              </a:rPr>
              <a:t>Ordinal </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65160" y="1147680"/>
            <a:ext cx="9753120" cy="230400"/>
          </a:xfrm>
          <a:prstGeom prst="rect">
            <a:avLst/>
          </a:prstGeom>
          <a:noFill/>
          <a:ln>
            <a:noFill/>
          </a:ln>
        </p:spPr>
        <p:txBody>
          <a:bodyPr lIns="0" tIns="0" rIns="0" bIns="0">
            <a:noAutofit/>
          </a:bodyPr>
          <a:lstStyle/>
          <a:p>
            <a:pPr>
              <a:lnSpc>
                <a:spcPts val="2880"/>
              </a:lnSpc>
              <a:tabLst>
                <a:tab pos="0" algn="l"/>
              </a:tabLst>
            </a:pPr>
            <a:r>
              <a:rPr lang="en-GB" sz="3600" b="1" strike="noStrike" spc="-100" dirty="0">
                <a:solidFill>
                  <a:srgbClr val="203232"/>
                </a:solidFill>
                <a:latin typeface="Arial"/>
              </a:rPr>
              <a:t>Our Research Question is</a:t>
            </a:r>
            <a:endParaRPr lang="en-US" sz="1800" b="0" strike="noStrike" spc="-1" dirty="0">
              <a:latin typeface="Arial"/>
            </a:endParaRPr>
          </a:p>
        </p:txBody>
      </p:sp>
      <p:sp>
        <p:nvSpPr>
          <p:cNvPr id="101" name="TextShape 2"/>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 7COM1079-2024  Student Group No:  </a:t>
            </a:r>
            <a:r>
              <a:rPr lang="en-GB" sz="1500" spc="-1" dirty="0">
                <a:solidFill>
                  <a:srgbClr val="B3B9B9"/>
                </a:solidFill>
                <a:latin typeface="Arial"/>
              </a:rPr>
              <a:t>a_group135</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965160" y="1893960"/>
            <a:ext cx="10676234" cy="3356466"/>
          </a:xfrm>
          <a:prstGeom prst="rect">
            <a:avLst/>
          </a:prstGeom>
          <a:noFill/>
          <a:ln>
            <a:noFill/>
          </a:ln>
        </p:spPr>
        <p:txBody>
          <a:bodyPr lIns="0" tIns="0" rIns="0" bIns="0">
            <a:noAutofit/>
          </a:bodyPr>
          <a:lstStyle/>
          <a:p>
            <a:r>
              <a:rPr lang="en-US" sz="2000" b="1" spc="-1" dirty="0">
                <a:solidFill>
                  <a:schemeClr val="accent3">
                    <a:lumMod val="75000"/>
                  </a:schemeClr>
                </a:solidFill>
                <a:latin typeface="Arial"/>
              </a:rPr>
              <a:t>Is There a correlation between No2(</a:t>
            </a:r>
            <a:r>
              <a:rPr lang="en-GB" sz="2000" b="1" i="0" dirty="0">
                <a:solidFill>
                  <a:schemeClr val="accent3">
                    <a:lumMod val="75000"/>
                  </a:schemeClr>
                </a:solidFill>
                <a:effectLst/>
                <a:latin typeface="Inter"/>
              </a:rPr>
              <a:t>no2tmean2</a:t>
            </a:r>
            <a:r>
              <a:rPr lang="en-US" sz="2000" b="1" spc="-1" dirty="0">
                <a:solidFill>
                  <a:schemeClr val="accent3">
                    <a:lumMod val="75000"/>
                  </a:schemeClr>
                </a:solidFill>
                <a:latin typeface="Arial"/>
              </a:rPr>
              <a:t>)and Ozone Reading(</a:t>
            </a:r>
            <a:r>
              <a:rPr lang="en-GB" sz="2000" b="1" i="0" dirty="0">
                <a:solidFill>
                  <a:schemeClr val="accent3">
                    <a:lumMod val="75000"/>
                  </a:schemeClr>
                </a:solidFill>
                <a:effectLst/>
                <a:latin typeface="Inter"/>
              </a:rPr>
              <a:t>o3tmean2</a:t>
            </a:r>
            <a:r>
              <a:rPr lang="en-US" sz="2000" b="1" spc="-1" dirty="0">
                <a:solidFill>
                  <a:schemeClr val="accent3">
                    <a:lumMod val="75000"/>
                  </a:schemeClr>
                </a:solidFill>
                <a:latin typeface="Arial"/>
              </a:rPr>
              <a:t>) in Chicago air quality analysis ?</a:t>
            </a:r>
            <a:endParaRPr lang="en-US" sz="2000" b="1" strike="noStrike" spc="-1" dirty="0">
              <a:solidFill>
                <a:schemeClr val="accent3">
                  <a:lumMod val="75000"/>
                </a:schemeClr>
              </a:solidFill>
              <a:latin typeface="Arial"/>
            </a:endParaRPr>
          </a:p>
          <a:p>
            <a:pPr>
              <a:lnSpc>
                <a:spcPct val="100000"/>
              </a:lnSpc>
            </a:pPr>
            <a:endParaRPr lang="en-IE" sz="2800" spc="-202" dirty="0">
              <a:solidFill>
                <a:srgbClr val="0070C0"/>
              </a:solidFill>
              <a:latin typeface="Calibri"/>
            </a:endParaRPr>
          </a:p>
          <a:p>
            <a:pPr marL="514350" indent="-514350">
              <a:buAutoNum type="arabicPeriod"/>
            </a:pPr>
            <a:r>
              <a:rPr lang="en-US" sz="2600" spc="-1" dirty="0">
                <a:solidFill>
                  <a:srgbClr val="203232"/>
                </a:solidFill>
              </a:rPr>
              <a:t>Null hypothesis (H</a:t>
            </a:r>
            <a:r>
              <a:rPr lang="en-US" sz="2600" i="1" spc="-1" baseline="-25000" dirty="0">
                <a:solidFill>
                  <a:srgbClr val="203232"/>
                </a:solidFill>
              </a:rPr>
              <a:t>o</a:t>
            </a:r>
            <a:r>
              <a:rPr lang="en-US" sz="2600" spc="-1" dirty="0">
                <a:solidFill>
                  <a:srgbClr val="203232"/>
                </a:solidFill>
              </a:rPr>
              <a:t>): </a:t>
            </a:r>
            <a:r>
              <a:rPr lang="en-US" sz="2400" spc="-1" dirty="0">
                <a:solidFill>
                  <a:srgbClr val="203232"/>
                </a:solidFill>
              </a:rPr>
              <a:t>T</a:t>
            </a:r>
            <a:r>
              <a:rPr lang="en-US" sz="2400" spc="-1" dirty="0"/>
              <a:t>here </a:t>
            </a:r>
            <a:r>
              <a:rPr lang="en-US" sz="2400" b="1" spc="-1" dirty="0"/>
              <a:t>is no </a:t>
            </a:r>
            <a:r>
              <a:rPr lang="en-US" sz="2400" spc="-1" dirty="0"/>
              <a:t>difference between Ozone readings and Temperature readings in Chicago.</a:t>
            </a:r>
            <a:endParaRPr lang="en-US" sz="2400" spc="-1" dirty="0">
              <a:latin typeface="Arial"/>
            </a:endParaRPr>
          </a:p>
          <a:p>
            <a:pPr marL="514350" indent="-514350">
              <a:buFontTx/>
              <a:buAutoNum type="arabicPeriod"/>
            </a:pPr>
            <a:r>
              <a:rPr lang="en-US" sz="2600" spc="-1" dirty="0"/>
              <a:t>Alternative hypothesis (H</a:t>
            </a:r>
            <a:r>
              <a:rPr lang="en-US" sz="2600" spc="-1" baseline="-25000" dirty="0"/>
              <a:t>1</a:t>
            </a:r>
            <a:r>
              <a:rPr lang="en-US" sz="2600" spc="-1" dirty="0"/>
              <a:t>); </a:t>
            </a:r>
            <a:r>
              <a:rPr lang="en-US" sz="2400" spc="-1" dirty="0"/>
              <a:t>There </a:t>
            </a:r>
            <a:r>
              <a:rPr lang="en-US" sz="2400" b="1" spc="-1" dirty="0"/>
              <a:t>is a </a:t>
            </a:r>
            <a:r>
              <a:rPr lang="en-US" sz="2400" spc="-1" dirty="0"/>
              <a:t>difference between Ozone readings and Temperature readings in Chicago.</a:t>
            </a:r>
            <a:endParaRPr lang="en-US" sz="2800" b="0" strike="noStrike" spc="-1" dirty="0">
              <a:solidFill>
                <a:srgbClr val="20323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3DC22-8DE4-E071-2BE4-0FF3D4A75D34}"/>
              </a:ext>
            </a:extLst>
          </p:cNvPr>
          <p:cNvSpPr txBox="1"/>
          <p:nvPr/>
        </p:nvSpPr>
        <p:spPr>
          <a:xfrm>
            <a:off x="570271" y="619432"/>
            <a:ext cx="5860025" cy="795731"/>
          </a:xfrm>
          <a:prstGeom prst="rect">
            <a:avLst/>
          </a:prstGeom>
          <a:noFill/>
        </p:spPr>
        <p:txBody>
          <a:bodyPr wrap="square">
            <a:spAutoFit/>
          </a:bodyPr>
          <a:lstStyle/>
          <a:p>
            <a:pPr>
              <a:lnSpc>
                <a:spcPts val="2880"/>
              </a:lnSpc>
              <a:spcAft>
                <a:spcPts val="992"/>
              </a:spcAft>
              <a:tabLst>
                <a:tab pos="0" algn="l"/>
              </a:tabLst>
            </a:pPr>
            <a:r>
              <a:rPr lang="en-US" sz="2400" b="1" strike="noStrike" spc="-100" dirty="0">
                <a:latin typeface="Arial"/>
              </a:rPr>
              <a:t>Visualization</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6" name="Picture 5">
            <a:extLst>
              <a:ext uri="{FF2B5EF4-FFF2-40B4-BE49-F238E27FC236}">
                <a16:creationId xmlns:a16="http://schemas.microsoft.com/office/drawing/2014/main" id="{32F48B54-4E25-407A-B12D-E64E5B5D0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685" y="1336709"/>
            <a:ext cx="6576630" cy="3901778"/>
          </a:xfrm>
          <a:prstGeom prst="rect">
            <a:avLst/>
          </a:prstGeom>
        </p:spPr>
      </p:pic>
    </p:spTree>
    <p:extLst>
      <p:ext uri="{BB962C8B-B14F-4D97-AF65-F5344CB8AC3E}">
        <p14:creationId xmlns:p14="http://schemas.microsoft.com/office/powerpoint/2010/main" val="29771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81DDA-5365-37AB-E4A6-E97C220EFABC}"/>
              </a:ext>
            </a:extLst>
          </p:cNvPr>
          <p:cNvSpPr txBox="1"/>
          <p:nvPr/>
        </p:nvSpPr>
        <p:spPr>
          <a:xfrm>
            <a:off x="707922" y="723013"/>
            <a:ext cx="6096000" cy="795731"/>
          </a:xfrm>
          <a:prstGeom prst="rect">
            <a:avLst/>
          </a:prstGeom>
          <a:noFill/>
        </p:spPr>
        <p:txBody>
          <a:bodyPr wrap="square">
            <a:spAutoFit/>
          </a:bodyPr>
          <a:lstStyle/>
          <a:p>
            <a:pPr>
              <a:lnSpc>
                <a:spcPts val="2880"/>
              </a:lnSpc>
              <a:spcAft>
                <a:spcPts val="992"/>
              </a:spcAft>
              <a:tabLst>
                <a:tab pos="0" algn="l"/>
              </a:tabLst>
            </a:pPr>
            <a:r>
              <a:rPr lang="en-US" sz="2400" b="1" spc="-100" dirty="0">
                <a:latin typeface="Arial"/>
              </a:rPr>
              <a:t>Histogram</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4" name="Picture 3" descr="A graph of a normal distribution&#10;&#10;Description automatically generated">
            <a:extLst>
              <a:ext uri="{FF2B5EF4-FFF2-40B4-BE49-F238E27FC236}">
                <a16:creationId xmlns:a16="http://schemas.microsoft.com/office/drawing/2014/main" id="{0273C01F-56C5-34D2-C2AB-463E9FD3B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302" y="228600"/>
            <a:ext cx="5592097" cy="5592097"/>
          </a:xfrm>
          <a:prstGeom prst="rect">
            <a:avLst/>
          </a:prstGeom>
        </p:spPr>
      </p:pic>
    </p:spTree>
    <p:extLst>
      <p:ext uri="{BB962C8B-B14F-4D97-AF65-F5344CB8AC3E}">
        <p14:creationId xmlns:p14="http://schemas.microsoft.com/office/powerpoint/2010/main" val="183481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preadsheet">
            <a:extLst>
              <a:ext uri="{FF2B5EF4-FFF2-40B4-BE49-F238E27FC236}">
                <a16:creationId xmlns:a16="http://schemas.microsoft.com/office/drawing/2014/main" id="{31AD1813-144C-938E-22F5-AF4F37E59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65" y="1407076"/>
            <a:ext cx="8996475" cy="3937885"/>
          </a:xfrm>
          <a:prstGeom prst="rect">
            <a:avLst/>
          </a:prstGeom>
        </p:spPr>
      </p:pic>
      <p:sp>
        <p:nvSpPr>
          <p:cNvPr id="5" name="TextBox 4">
            <a:extLst>
              <a:ext uri="{FF2B5EF4-FFF2-40B4-BE49-F238E27FC236}">
                <a16:creationId xmlns:a16="http://schemas.microsoft.com/office/drawing/2014/main" id="{377D2A92-B202-ADA6-5C84-97E78CBF63D1}"/>
              </a:ext>
            </a:extLst>
          </p:cNvPr>
          <p:cNvSpPr txBox="1"/>
          <p:nvPr/>
        </p:nvSpPr>
        <p:spPr>
          <a:xfrm>
            <a:off x="914400" y="742677"/>
            <a:ext cx="6096000" cy="795731"/>
          </a:xfrm>
          <a:prstGeom prst="rect">
            <a:avLst/>
          </a:prstGeom>
          <a:noFill/>
        </p:spPr>
        <p:txBody>
          <a:bodyPr wrap="square">
            <a:spAutoFit/>
          </a:bodyPr>
          <a:lstStyle/>
          <a:p>
            <a:pPr>
              <a:lnSpc>
                <a:spcPts val="2880"/>
              </a:lnSpc>
              <a:spcAft>
                <a:spcPts val="992"/>
              </a:spcAft>
              <a:tabLst>
                <a:tab pos="0" algn="l"/>
              </a:tabLst>
            </a:pPr>
            <a:r>
              <a:rPr lang="en-US" sz="2400" b="1" spc="-100" dirty="0">
                <a:latin typeface="Arial"/>
              </a:rPr>
              <a:t>Dataset</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spTree>
    <p:extLst>
      <p:ext uri="{BB962C8B-B14F-4D97-AF65-F5344CB8AC3E}">
        <p14:creationId xmlns:p14="http://schemas.microsoft.com/office/powerpoint/2010/main" val="379142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3892</TotalTime>
  <Words>397</Words>
  <Application>Microsoft Office PowerPoint</Application>
  <PresentationFormat>Widescreen</PresentationFormat>
  <Paragraphs>25</Paragraphs>
  <Slides>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DejaVu Sans</vt:lpstr>
      <vt:lpstr>Inter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Srikanth Tatikonda [Student-PECS]</cp:lastModifiedBy>
  <cp:revision>199</cp:revision>
  <dcterms:created xsi:type="dcterms:W3CDTF">2019-10-01T08:37:56Z</dcterms:created>
  <dcterms:modified xsi:type="dcterms:W3CDTF">2025-01-07T00:08:00Z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