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B7EB69B-721F-4578-ADC5-F8ACEB3C111C}" type="datetimeFigureOut">
              <a:rPr lang="en-US" smtClean="0"/>
              <a:pPr/>
              <a:t>5/13/2020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FF411D1-62A9-4735-B620-438171397A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7EB69B-721F-4578-ADC5-F8ACEB3C111C}"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411D1-62A9-4735-B620-438171397A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7EB69B-721F-4578-ADC5-F8ACEB3C111C}"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411D1-62A9-4735-B620-438171397A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7EB69B-721F-4578-ADC5-F8ACEB3C111C}"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411D1-62A9-4735-B620-438171397A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7EB69B-721F-4578-ADC5-F8ACEB3C111C}"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411D1-62A9-4735-B620-438171397A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7EB69B-721F-4578-ADC5-F8ACEB3C111C}"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411D1-62A9-4735-B620-438171397A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B7EB69B-721F-4578-ADC5-F8ACEB3C111C}" type="datetimeFigureOut">
              <a:rPr lang="en-US" smtClean="0"/>
              <a:pPr/>
              <a:t>5/13/2020</a:t>
            </a:fld>
            <a:endParaRPr lang="en-US"/>
          </a:p>
        </p:txBody>
      </p:sp>
      <p:sp>
        <p:nvSpPr>
          <p:cNvPr id="27" name="Slide Number Placeholder 26"/>
          <p:cNvSpPr>
            <a:spLocks noGrp="1"/>
          </p:cNvSpPr>
          <p:nvPr>
            <p:ph type="sldNum" sz="quarter" idx="11"/>
          </p:nvPr>
        </p:nvSpPr>
        <p:spPr/>
        <p:txBody>
          <a:bodyPr rtlCol="0"/>
          <a:lstStyle/>
          <a:p>
            <a:fld id="{AFF411D1-62A9-4735-B620-438171397A9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B7EB69B-721F-4578-ADC5-F8ACEB3C111C}" type="datetimeFigureOut">
              <a:rPr lang="en-US" smtClean="0"/>
              <a:pPr/>
              <a:t>5/13/2020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FF411D1-62A9-4735-B620-438171397A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EB69B-721F-4578-ADC5-F8ACEB3C111C}" type="datetimeFigureOut">
              <a:rPr lang="en-US" smtClean="0"/>
              <a:pPr/>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F411D1-62A9-4735-B620-438171397A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7EB69B-721F-4578-ADC5-F8ACEB3C111C}"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411D1-62A9-4735-B620-438171397A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7EB69B-721F-4578-ADC5-F8ACEB3C111C}"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411D1-62A9-4735-B620-438171397A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B7EB69B-721F-4578-ADC5-F8ACEB3C111C}" type="datetimeFigureOut">
              <a:rPr lang="en-US" smtClean="0"/>
              <a:pPr/>
              <a:t>5/13/2020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FF411D1-62A9-4735-B620-438171397A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ny.gov/api/views/bui8-bb6g/rows.csv?accessType=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524000"/>
            <a:ext cx="2819400" cy="443462"/>
          </a:xfrm>
        </p:spPr>
        <p:txBody>
          <a:bodyPr>
            <a:normAutofit/>
          </a:bodyPr>
          <a:lstStyle/>
          <a:p>
            <a:r>
              <a:rPr lang="en-US" sz="1600" dirty="0" err="1" smtClean="0">
                <a:solidFill>
                  <a:schemeClr val="bg1"/>
                </a:solidFill>
              </a:rPr>
              <a:t>CapStone</a:t>
            </a:r>
            <a:r>
              <a:rPr lang="en-US" sz="1600" dirty="0" smtClean="0">
                <a:solidFill>
                  <a:schemeClr val="bg1"/>
                </a:solidFill>
              </a:rPr>
              <a:t> Project</a:t>
            </a:r>
            <a:endParaRPr lang="en-US" sz="1600" dirty="0">
              <a:solidFill>
                <a:schemeClr val="bg1"/>
              </a:solidFill>
            </a:endParaRPr>
          </a:p>
        </p:txBody>
      </p:sp>
      <p:sp>
        <p:nvSpPr>
          <p:cNvPr id="4" name="Rectangle 3"/>
          <p:cNvSpPr/>
          <p:nvPr/>
        </p:nvSpPr>
        <p:spPr>
          <a:xfrm>
            <a:off x="533400" y="2286000"/>
            <a:ext cx="6781800" cy="461665"/>
          </a:xfrm>
          <a:prstGeom prst="rect">
            <a:avLst/>
          </a:prstGeom>
        </p:spPr>
        <p:txBody>
          <a:bodyPr wrap="square">
            <a:spAutoFit/>
          </a:bodyPr>
          <a:lstStyle/>
          <a:p>
            <a:r>
              <a:rPr lang="en-US" sz="2400" dirty="0">
                <a:solidFill>
                  <a:schemeClr val="bg1"/>
                </a:solidFill>
              </a:rPr>
              <a:t>Launching a Hair Salon Business in New York</a:t>
            </a:r>
          </a:p>
        </p:txBody>
      </p:sp>
      <p:sp>
        <p:nvSpPr>
          <p:cNvPr id="5" name="Subtitle 2"/>
          <p:cNvSpPr txBox="1">
            <a:spLocks/>
          </p:cNvSpPr>
          <p:nvPr/>
        </p:nvSpPr>
        <p:spPr>
          <a:xfrm>
            <a:off x="6553200" y="4495800"/>
            <a:ext cx="2133600" cy="443462"/>
          </a:xfrm>
          <a:prstGeom prst="rect">
            <a:avLst/>
          </a:prstGeom>
        </p:spPr>
        <p:txBody>
          <a:bodyPr vert="horz">
            <a:normAutofit/>
          </a:bodyPr>
          <a:lstStyle/>
          <a:p>
            <a:pPr marL="64008" marR="0" lvl="0" indent="0" algn="l" defTabSz="914400" rtl="0" eaLnBrk="1" fontAlgn="auto" latinLnBrk="0" hangingPunct="1">
              <a:lnSpc>
                <a:spcPct val="100000"/>
              </a:lnSpc>
              <a:spcBef>
                <a:spcPts val="300"/>
              </a:spcBef>
              <a:spcAft>
                <a:spcPts val="0"/>
              </a:spcAft>
              <a:buClr>
                <a:schemeClr val="accent3"/>
              </a:buClr>
              <a:buSzTx/>
              <a:buFont typeface="Georgia"/>
              <a:buNone/>
              <a:tabLst/>
              <a:defRPr/>
            </a:pPr>
            <a:r>
              <a:rPr lang="en-US" sz="1600" dirty="0" smtClean="0">
                <a:solidFill>
                  <a:srgbClr val="0070C0"/>
                </a:solidFill>
              </a:rPr>
              <a:t>Suresh </a:t>
            </a:r>
            <a:r>
              <a:rPr lang="en-US" sz="1600" dirty="0" err="1" smtClean="0">
                <a:solidFill>
                  <a:srgbClr val="0070C0"/>
                </a:solidFill>
              </a:rPr>
              <a:t>Packirisamy</a:t>
            </a:r>
            <a:endParaRPr kumimoji="0" lang="en-US" sz="1600" b="0" i="0" u="none" strike="noStrike" kern="1200" cap="none" spc="0" normalizeH="0" baseline="0" noProof="0" dirty="0">
              <a:ln>
                <a:noFill/>
              </a:ln>
              <a:solidFill>
                <a:srgbClr val="0070C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1447800"/>
            <a:ext cx="7239000" cy="609600"/>
          </a:xfrm>
          <a:prstGeom prst="rect">
            <a:avLst/>
          </a:prstGeom>
        </p:spPr>
        <p:txBody>
          <a:bodyPr vert="horz" anchor="ctr">
            <a:no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lang="en-US" sz="1600" dirty="0" smtClean="0">
                <a:solidFill>
                  <a:schemeClr val="tx2"/>
                </a:solidFill>
                <a:latin typeface="+mj-lt"/>
                <a:ea typeface="+mj-ea"/>
                <a:cs typeface="+mj-cs"/>
              </a:rPr>
              <a:t>Crime Data Report - Optional</a:t>
            </a:r>
            <a:endParaRPr lang="en-US" sz="1600" dirty="0">
              <a:solidFill>
                <a:schemeClr val="tx2"/>
              </a:solidFill>
              <a:latin typeface="+mj-lt"/>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lang="en-US" sz="1600" dirty="0" smtClean="0">
                <a:solidFill>
                  <a:schemeClr val="tx2"/>
                </a:solidFill>
                <a:latin typeface="+mj-lt"/>
                <a:ea typeface="+mj-ea"/>
                <a:cs typeface="+mj-cs"/>
              </a:rPr>
              <a:t>The spa owner might be interested in Crime Data to make sure the amount of risk is less.</a:t>
            </a:r>
            <a:endParaRPr lang="en-US" sz="1600" dirty="0">
              <a:solidFill>
                <a:schemeClr val="tx2"/>
              </a:solidFill>
              <a:latin typeface="+mj-lt"/>
              <a:ea typeface="+mj-ea"/>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457200" y="2362200"/>
            <a:ext cx="5638800" cy="407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066800"/>
            <a:ext cx="7239000" cy="5410200"/>
          </a:xfrm>
          <a:prstGeom prst="rect">
            <a:avLst/>
          </a:prstGeom>
        </p:spPr>
        <p:txBody>
          <a:bodyPr vert="horz" anchor="ctr">
            <a:no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lang="en-US" sz="1600" b="1" dirty="0" smtClean="0">
                <a:solidFill>
                  <a:schemeClr val="tx2"/>
                </a:solidFill>
                <a:latin typeface="+mj-lt"/>
                <a:ea typeface="+mj-ea"/>
                <a:cs typeface="+mj-cs"/>
              </a:rPr>
              <a:t>Conclusion:</a:t>
            </a:r>
          </a:p>
          <a:p>
            <a:pPr marL="0" marR="0" lvl="0" indent="0" algn="l" defTabSz="914400" rtl="0" eaLnBrk="1" fontAlgn="auto" latinLnBrk="0" hangingPunct="1">
              <a:lnSpc>
                <a:spcPct val="150000"/>
              </a:lnSpc>
              <a:spcBef>
                <a:spcPct val="0"/>
              </a:spcBef>
              <a:spcAft>
                <a:spcPts val="0"/>
              </a:spcAft>
              <a:buClrTx/>
              <a:buSzTx/>
              <a:buFontTx/>
              <a:buNone/>
              <a:tabLst/>
              <a:defRPr/>
            </a:pPr>
            <a:endParaRPr lang="en-US" sz="1600" dirty="0" smtClean="0">
              <a:solidFill>
                <a:schemeClr val="tx2"/>
              </a:solidFill>
              <a:latin typeface="+mj-lt"/>
              <a:ea typeface="+mj-ea"/>
              <a:cs typeface="+mj-cs"/>
            </a:endParaRPr>
          </a:p>
          <a:p>
            <a:pPr marL="0" marR="0" lvl="0" indent="0" algn="l" defTabSz="914400" rtl="0" eaLnBrk="1" fontAlgn="auto" latinLnBrk="0" hangingPunct="1">
              <a:lnSpc>
                <a:spcPct val="150000"/>
              </a:lnSpc>
              <a:spcBef>
                <a:spcPct val="0"/>
              </a:spcBef>
              <a:spcAft>
                <a:spcPts val="0"/>
              </a:spcAft>
              <a:buClrTx/>
              <a:buSzTx/>
              <a:buFontTx/>
              <a:buChar char="-"/>
              <a:tabLst/>
              <a:defRPr/>
            </a:pPr>
            <a:r>
              <a:rPr lang="en-US" sz="1600" dirty="0" smtClean="0">
                <a:solidFill>
                  <a:schemeClr val="tx2"/>
                </a:solidFill>
                <a:latin typeface="+mj-lt"/>
                <a:ea typeface="+mj-ea"/>
                <a:cs typeface="+mj-cs"/>
              </a:rPr>
              <a:t>Listed out top 25 locations around </a:t>
            </a:r>
            <a:r>
              <a:rPr lang="en-US" sz="1600" dirty="0" smtClean="0">
                <a:solidFill>
                  <a:schemeClr val="tx2"/>
                </a:solidFill>
                <a:latin typeface="+mj-lt"/>
                <a:ea typeface="+mj-ea"/>
                <a:cs typeface="+mj-cs"/>
              </a:rPr>
              <a:t>N</a:t>
            </a:r>
            <a:r>
              <a:rPr lang="en-US" sz="1600" dirty="0" smtClean="0">
                <a:solidFill>
                  <a:schemeClr val="tx2"/>
                </a:solidFill>
                <a:latin typeface="+mj-lt"/>
                <a:ea typeface="+mj-ea"/>
                <a:cs typeface="+mj-cs"/>
              </a:rPr>
              <a:t>ew </a:t>
            </a:r>
            <a:r>
              <a:rPr lang="en-US" sz="1600" dirty="0" err="1" smtClean="0">
                <a:solidFill>
                  <a:schemeClr val="tx2"/>
                </a:solidFill>
                <a:latin typeface="+mj-lt"/>
                <a:ea typeface="+mj-ea"/>
                <a:cs typeface="+mj-cs"/>
              </a:rPr>
              <a:t>york</a:t>
            </a:r>
            <a:r>
              <a:rPr lang="en-US" sz="1600" dirty="0" smtClean="0">
                <a:solidFill>
                  <a:schemeClr val="tx2"/>
                </a:solidFill>
                <a:latin typeface="+mj-lt"/>
                <a:ea typeface="+mj-ea"/>
                <a:cs typeface="+mj-cs"/>
              </a:rPr>
              <a:t> state with neighborhood locations</a:t>
            </a:r>
          </a:p>
          <a:p>
            <a:pPr marL="0" marR="0" lvl="0" indent="0" algn="l" defTabSz="914400" rtl="0" eaLnBrk="1" fontAlgn="auto" latinLnBrk="0" hangingPunct="1">
              <a:lnSpc>
                <a:spcPct val="150000"/>
              </a:lnSpc>
              <a:spcBef>
                <a:spcPct val="0"/>
              </a:spcBef>
              <a:spcAft>
                <a:spcPts val="0"/>
              </a:spcAft>
              <a:buClrTx/>
              <a:buSzTx/>
              <a:buFontTx/>
              <a:buChar char="-"/>
              <a:tabLst/>
              <a:defRPr/>
            </a:pPr>
            <a:r>
              <a:rPr lang="en-US" sz="1600" dirty="0" smtClean="0">
                <a:solidFill>
                  <a:schemeClr val="tx2"/>
                </a:solidFill>
                <a:latin typeface="+mj-lt"/>
                <a:ea typeface="+mj-ea"/>
                <a:cs typeface="+mj-cs"/>
              </a:rPr>
              <a:t> </a:t>
            </a:r>
            <a:r>
              <a:rPr lang="en-US" sz="1600" dirty="0" smtClean="0">
                <a:solidFill>
                  <a:schemeClr val="tx2"/>
                </a:solidFill>
                <a:latin typeface="+mj-lt"/>
                <a:ea typeface="+mj-ea"/>
                <a:cs typeface="+mj-cs"/>
              </a:rPr>
              <a:t>Provided the list of places to avoid based on the Crime Data Rate and number of existing salons</a:t>
            </a:r>
          </a:p>
          <a:p>
            <a:pPr marL="0" marR="0" lvl="0" indent="0" algn="l" defTabSz="914400" rtl="0" eaLnBrk="1" fontAlgn="auto" latinLnBrk="0" hangingPunct="1">
              <a:lnSpc>
                <a:spcPct val="150000"/>
              </a:lnSpc>
              <a:spcBef>
                <a:spcPct val="0"/>
              </a:spcBef>
              <a:spcAft>
                <a:spcPts val="0"/>
              </a:spcAft>
              <a:buClrTx/>
              <a:buSzTx/>
              <a:buFontTx/>
              <a:buChar char="-"/>
              <a:tabLst/>
              <a:defRPr/>
            </a:pPr>
            <a:r>
              <a:rPr lang="en-US" sz="1600" dirty="0" smtClean="0">
                <a:solidFill>
                  <a:schemeClr val="tx2"/>
                </a:solidFill>
                <a:latin typeface="+mj-lt"/>
                <a:ea typeface="+mj-ea"/>
                <a:cs typeface="+mj-cs"/>
              </a:rPr>
              <a:t> </a:t>
            </a:r>
            <a:r>
              <a:rPr lang="en-US" sz="1600" dirty="0" smtClean="0">
                <a:solidFill>
                  <a:schemeClr val="tx2"/>
                </a:solidFill>
                <a:latin typeface="+mj-lt"/>
                <a:ea typeface="+mj-ea"/>
                <a:cs typeface="+mj-cs"/>
              </a:rPr>
              <a:t>Provided the interactive map with the place holder for chosen locations</a:t>
            </a:r>
          </a:p>
          <a:p>
            <a:pPr marL="0" marR="0" lvl="0" indent="0" algn="l" defTabSz="914400" rtl="0" eaLnBrk="1" fontAlgn="auto" latinLnBrk="0" hangingPunct="1">
              <a:lnSpc>
                <a:spcPct val="150000"/>
              </a:lnSpc>
              <a:spcBef>
                <a:spcPct val="0"/>
              </a:spcBef>
              <a:spcAft>
                <a:spcPts val="0"/>
              </a:spcAft>
              <a:buClrTx/>
              <a:buSzTx/>
              <a:buFontTx/>
              <a:buChar char="-"/>
              <a:tabLst/>
              <a:defRPr/>
            </a:pPr>
            <a:r>
              <a:rPr lang="en-US" sz="1600" dirty="0" smtClean="0">
                <a:solidFill>
                  <a:schemeClr val="tx2"/>
                </a:solidFill>
                <a:latin typeface="+mj-lt"/>
                <a:ea typeface="+mj-ea"/>
                <a:cs typeface="+mj-cs"/>
              </a:rPr>
              <a:t> </a:t>
            </a:r>
            <a:r>
              <a:rPr lang="en-US" sz="1600" dirty="0" smtClean="0">
                <a:solidFill>
                  <a:schemeClr val="tx2"/>
                </a:solidFill>
                <a:latin typeface="+mj-lt"/>
                <a:ea typeface="+mj-ea"/>
                <a:cs typeface="+mj-cs"/>
              </a:rPr>
              <a:t>The owner can explore more using this map</a:t>
            </a:r>
            <a:endParaRPr lang="en-US" sz="1600" dirty="0" smtClean="0">
              <a:solidFill>
                <a:schemeClr val="tx2"/>
              </a:solidFill>
              <a:latin typeface="+mj-lt"/>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endParaRPr lang="en-US" sz="1600" dirty="0" smtClean="0">
              <a:solidFill>
                <a:schemeClr val="tx2"/>
              </a:solidFill>
              <a:latin typeface="+mj-lt"/>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endParaRPr lang="en-US" sz="160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7800"/>
            <a:ext cx="8077200" cy="2438400"/>
          </a:xfrm>
        </p:spPr>
        <p:txBody>
          <a:bodyPr>
            <a:normAutofit fontScale="90000"/>
          </a:bodyPr>
          <a:lstStyle/>
          <a:p>
            <a:pPr>
              <a:lnSpc>
                <a:spcPct val="150000"/>
              </a:lnSpc>
            </a:pPr>
            <a:r>
              <a:rPr lang="en-US" sz="2000" b="1" dirty="0" smtClean="0"/>
              <a:t>Business Summary</a:t>
            </a:r>
            <a:r>
              <a:rPr lang="en-US" sz="1800" dirty="0" smtClean="0"/>
              <a:t/>
            </a:r>
            <a:br>
              <a:rPr lang="en-US" sz="1800" dirty="0" smtClean="0"/>
            </a:br>
            <a:r>
              <a:rPr lang="en-US" sz="1800" dirty="0" smtClean="0"/>
              <a:t/>
            </a:r>
            <a:br>
              <a:rPr lang="en-US" sz="1800" dirty="0" smtClean="0"/>
            </a:br>
            <a:r>
              <a:rPr lang="en-US" sz="1800" dirty="0" smtClean="0"/>
              <a:t>The salon industry is growing steadily and is projected to continue growing. They estimate that the global spa and beauty salon market should reach approximately 190.81 billion USD in 2024. In the U.S. alone, the salon industry is estimated to be worth $47.1 billion, and the market size is expected to increase by 1.5 percent in 2020.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0"/>
            <a:ext cx="7391400" cy="3352800"/>
          </a:xfrm>
        </p:spPr>
        <p:txBody>
          <a:bodyPr>
            <a:normAutofit fontScale="90000"/>
          </a:bodyPr>
          <a:lstStyle/>
          <a:p>
            <a:pPr>
              <a:lnSpc>
                <a:spcPct val="150000"/>
              </a:lnSpc>
            </a:pPr>
            <a:r>
              <a:rPr lang="en-US" sz="2200" b="1" dirty="0" smtClean="0"/>
              <a:t>Problem Statement</a:t>
            </a:r>
            <a:r>
              <a:rPr lang="en-US" sz="1800" dirty="0" smtClean="0"/>
              <a:t/>
            </a:r>
            <a:br>
              <a:rPr lang="en-US" sz="1800" dirty="0" smtClean="0"/>
            </a:br>
            <a:r>
              <a:rPr lang="en-US" sz="1800" dirty="0" smtClean="0"/>
              <a:t/>
            </a:r>
            <a:br>
              <a:rPr lang="en-US" sz="1800" dirty="0" smtClean="0"/>
            </a:br>
            <a:r>
              <a:rPr lang="en-US" sz="1600" dirty="0" smtClean="0"/>
              <a:t>A hair salon / spa owner wants to relocate to the New York state from California. There are lots of key factors have to be analyzed before he gets relocated to New York and starts his business. The first question that needs to be answered is the Location of the Shop.  Is the location is well populated, does it have good neighborhoods around, what is the crime rate of this location, how many salons are there on the same city. Also the salon should be in close proximity of metro stations as it would attract the commuters.  Considering all these factors, applying data science in this process would help in decision making process. </a:t>
            </a:r>
            <a:br>
              <a:rPr lang="en-US" sz="1600" dirty="0" smtClean="0"/>
            </a:b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2514600" cy="457200"/>
          </a:xfrm>
        </p:spPr>
        <p:txBody>
          <a:bodyPr>
            <a:normAutofit fontScale="90000"/>
          </a:bodyPr>
          <a:lstStyle/>
          <a:p>
            <a:pPr>
              <a:lnSpc>
                <a:spcPct val="150000"/>
              </a:lnSpc>
            </a:pPr>
            <a:r>
              <a:rPr lang="en-US" sz="2200" b="1" dirty="0" smtClean="0"/>
              <a:t>Data Set</a:t>
            </a:r>
            <a:r>
              <a:rPr lang="en-US" sz="1800" dirty="0" smtClean="0"/>
              <a:t/>
            </a:r>
            <a:br>
              <a:rPr lang="en-US" sz="1800" dirty="0" smtClean="0"/>
            </a:br>
            <a:endParaRPr lang="en-US" sz="1800" dirty="0"/>
          </a:p>
        </p:txBody>
      </p:sp>
      <p:graphicFrame>
        <p:nvGraphicFramePr>
          <p:cNvPr id="4" name="Table 3"/>
          <p:cNvGraphicFramePr>
            <a:graphicFrameLocks noGrp="1"/>
          </p:cNvGraphicFramePr>
          <p:nvPr/>
        </p:nvGraphicFramePr>
        <p:xfrm>
          <a:off x="914400" y="1295400"/>
          <a:ext cx="7543801" cy="5034280"/>
        </p:xfrm>
        <a:graphic>
          <a:graphicData uri="http://schemas.openxmlformats.org/drawingml/2006/table">
            <a:tbl>
              <a:tblPr firstRow="1" bandRow="1">
                <a:tableStyleId>{5C22544A-7EE6-4342-B048-85BDC9FD1C3A}</a:tableStyleId>
              </a:tblPr>
              <a:tblGrid>
                <a:gridCol w="1791653"/>
                <a:gridCol w="5752148"/>
              </a:tblGrid>
              <a:tr h="370840">
                <a:tc>
                  <a:txBody>
                    <a:bodyPr/>
                    <a:lstStyle/>
                    <a:p>
                      <a:r>
                        <a:rPr lang="en-US" sz="1200" b="0" dirty="0" smtClean="0"/>
                        <a:t>Data Set</a:t>
                      </a:r>
                      <a:endParaRPr lang="en-US" sz="1200" b="0" dirty="0"/>
                    </a:p>
                  </a:txBody>
                  <a:tcPr/>
                </a:tc>
                <a:tc>
                  <a:txBody>
                    <a:bodyPr/>
                    <a:lstStyle/>
                    <a:p>
                      <a:r>
                        <a:rPr lang="en-US" sz="1200" b="0" dirty="0" smtClean="0"/>
                        <a:t>Description</a:t>
                      </a:r>
                      <a:endParaRPr lang="en-US" sz="1200" b="0" dirty="0"/>
                    </a:p>
                  </a:txBody>
                  <a:tcPr/>
                </a:tc>
              </a:tr>
              <a:tr h="370840">
                <a:tc>
                  <a:txBody>
                    <a:bodyPr/>
                    <a:lstStyle/>
                    <a:p>
                      <a:r>
                        <a:rPr lang="en-US" sz="1200" b="0" dirty="0" smtClean="0"/>
                        <a:t>Total Population</a:t>
                      </a:r>
                    </a:p>
                  </a:txBody>
                  <a:tcPr/>
                </a:tc>
                <a:tc>
                  <a:txBody>
                    <a:bodyPr/>
                    <a:lstStyle/>
                    <a:p>
                      <a:pPr algn="just"/>
                      <a:r>
                        <a:rPr lang="en-US" sz="1200" b="0" dirty="0" smtClean="0"/>
                        <a:t>We would need the detailed data on population with the postal code to predict where the business owner would get more clients. This will be the base master data set and it can be obtained from the open source population data from New York City website. </a:t>
                      </a:r>
                    </a:p>
                    <a:p>
                      <a:endParaRPr lang="en-US" sz="1200" b="0" dirty="0" smtClean="0"/>
                    </a:p>
                    <a:p>
                      <a:r>
                        <a:rPr lang="en-US" sz="1200" b="0" dirty="0" smtClean="0"/>
                        <a:t>https://data.cityofnewyork.us/resource/swpk-hqdp.csv</a:t>
                      </a:r>
                    </a:p>
                    <a:p>
                      <a:r>
                        <a:rPr lang="en-US" sz="1200" b="0" dirty="0" smtClean="0"/>
                        <a:t>https://www.newyork-demographics.com/cities_by_population</a:t>
                      </a:r>
                    </a:p>
                    <a:p>
                      <a:endParaRPr lang="en-US" sz="1200" b="0" dirty="0"/>
                    </a:p>
                  </a:txBody>
                  <a:tcPr/>
                </a:tc>
              </a:tr>
              <a:tr h="370840">
                <a:tc>
                  <a:txBody>
                    <a:bodyPr/>
                    <a:lstStyle/>
                    <a:p>
                      <a:r>
                        <a:rPr lang="en-US" sz="1200" b="0" dirty="0" smtClean="0"/>
                        <a:t>Existing Salon Count</a:t>
                      </a:r>
                    </a:p>
                  </a:txBody>
                  <a:tcPr/>
                </a:tc>
                <a:tc>
                  <a:txBody>
                    <a:bodyPr/>
                    <a:lstStyle/>
                    <a:p>
                      <a:pPr algn="just"/>
                      <a:r>
                        <a:rPr lang="en-US" sz="1200" b="0" dirty="0" smtClean="0"/>
                        <a:t>NYC.gov provides the list of businesses with the location details. This would help to determine how many salons exist in the selected locations. The more shops would increase the competition to the business. The spa owner will be more interested in the locations with less salons / spa. We would get the total number of salons by grouping the city. At the end, this data will be merged with the master data set.</a:t>
                      </a:r>
                    </a:p>
                    <a:p>
                      <a:endParaRPr 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https://data.ny.gov/api/views/84h5zxa9/rows.json?accessType=DOWNLOAD&amp;sorting=true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https://data.ny.gov/Economic-Development/Upstate-New-York-Hair-Salons/84h5-zxa9</a:t>
                      </a:r>
                      <a:endParaRPr lang="en-US" sz="1200" b="0" dirty="0"/>
                    </a:p>
                  </a:txBody>
                  <a:tcPr/>
                </a:tc>
              </a:tr>
              <a:tr h="370840">
                <a:tc>
                  <a:txBody>
                    <a:bodyPr/>
                    <a:lstStyle/>
                    <a:p>
                      <a:r>
                        <a:rPr lang="en-US" sz="1200" b="0" dirty="0" smtClean="0"/>
                        <a:t>Income Data</a:t>
                      </a:r>
                    </a:p>
                  </a:txBody>
                  <a:tcPr/>
                </a:tc>
                <a:tc>
                  <a:txBody>
                    <a:bodyPr/>
                    <a:lstStyle/>
                    <a:p>
                      <a:r>
                        <a:rPr kumimoji="0" lang="en-US" sz="1200" b="0" kern="1200" dirty="0" smtClean="0">
                          <a:solidFill>
                            <a:schemeClr val="dk1"/>
                          </a:solidFill>
                          <a:latin typeface="+mn-lt"/>
                          <a:ea typeface="+mn-ea"/>
                          <a:cs typeface="+mn-cs"/>
                        </a:rPr>
                        <a:t>Good economy is a key factor to run the business successfully with out any loss. Hence we are considering the income level of the community where owner planning to start the business.</a:t>
                      </a:r>
                    </a:p>
                    <a:p>
                      <a:r>
                        <a:rPr kumimoji="0" lang="en-US" sz="1200" b="0" kern="1200" dirty="0" smtClean="0">
                          <a:solidFill>
                            <a:schemeClr val="dk1"/>
                          </a:solidFill>
                          <a:latin typeface="+mn-lt"/>
                          <a:ea typeface="+mn-ea"/>
                          <a:cs typeface="+mn-cs"/>
                          <a:hlinkClick r:id="rId2"/>
                        </a:rPr>
                        <a:t>https://data.ny.gov/api/views/bui8-bb6g/rows.csv?accessType=DOWNLOAD</a:t>
                      </a:r>
                      <a:endParaRPr kumimoji="0" lang="en-US" sz="1200" b="0" kern="1200" dirty="0" smtClean="0">
                        <a:solidFill>
                          <a:schemeClr val="dk1"/>
                        </a:solidFill>
                        <a:latin typeface="+mn-lt"/>
                        <a:ea typeface="+mn-ea"/>
                        <a:cs typeface="+mn-cs"/>
                      </a:endParaRPr>
                    </a:p>
                    <a:p>
                      <a:endParaRPr lang="en-US" sz="1200" b="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2514600" cy="457200"/>
          </a:xfrm>
        </p:spPr>
        <p:txBody>
          <a:bodyPr>
            <a:normAutofit fontScale="90000"/>
          </a:bodyPr>
          <a:lstStyle/>
          <a:p>
            <a:pPr>
              <a:lnSpc>
                <a:spcPct val="150000"/>
              </a:lnSpc>
            </a:pPr>
            <a:r>
              <a:rPr lang="en-US" sz="2200" b="1" dirty="0" smtClean="0"/>
              <a:t>Approach</a:t>
            </a:r>
            <a:r>
              <a:rPr lang="en-US" sz="1800" dirty="0" smtClean="0"/>
              <a:t/>
            </a:r>
            <a:br>
              <a:rPr lang="en-US" sz="1800" dirty="0" smtClean="0"/>
            </a:br>
            <a:endParaRPr lang="en-US" sz="1800" dirty="0"/>
          </a:p>
        </p:txBody>
      </p:sp>
      <p:sp>
        <p:nvSpPr>
          <p:cNvPr id="5" name="Title 1"/>
          <p:cNvSpPr txBox="1">
            <a:spLocks/>
          </p:cNvSpPr>
          <p:nvPr/>
        </p:nvSpPr>
        <p:spPr>
          <a:xfrm>
            <a:off x="533400" y="1143000"/>
            <a:ext cx="8458200" cy="1066800"/>
          </a:xfrm>
          <a:prstGeom prst="rect">
            <a:avLst/>
          </a:prstGeom>
        </p:spPr>
        <p:txBody>
          <a:bodyPr vert="horz" anchor="ctr">
            <a:normAutofit fontScale="90000"/>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lang="en-US" sz="1600" dirty="0">
                <a:solidFill>
                  <a:schemeClr val="tx2"/>
                </a:solidFill>
                <a:latin typeface="+mj-lt"/>
                <a:ea typeface="+mj-ea"/>
                <a:cs typeface="+mj-cs"/>
              </a:rPr>
              <a:t>Get the list of all the cities with population </a:t>
            </a:r>
            <a:r>
              <a:rPr lang="en-US" sz="1600" dirty="0" smtClean="0">
                <a:solidFill>
                  <a:schemeClr val="tx2"/>
                </a:solidFill>
                <a:latin typeface="+mj-lt"/>
                <a:ea typeface="+mj-ea"/>
                <a:cs typeface="+mj-cs"/>
              </a:rPr>
              <a:t>details and Identify top 25 Cities with high population</a:t>
            </a:r>
            <a:r>
              <a:rPr kumimoji="0" lang="en-US" sz="1800" b="0" i="0" u="none" strike="noStrike" kern="1200" cap="none" spc="0" normalizeH="0" baseline="0" noProof="0" dirty="0" smtClean="0">
                <a:ln>
                  <a:noFill/>
                </a:ln>
                <a:solidFill>
                  <a:schemeClr val="tx2"/>
                </a:solidFill>
                <a:effectLst/>
                <a:uLnTx/>
                <a:uFillTx/>
                <a:latin typeface="+mj-lt"/>
                <a:ea typeface="+mj-ea"/>
                <a:cs typeface="+mj-cs"/>
              </a:rPr>
              <a:t/>
            </a:r>
            <a:br>
              <a:rPr kumimoji="0" lang="en-US" sz="1800" b="0" i="0" u="none" strike="noStrike" kern="1200" cap="none" spc="0" normalizeH="0" baseline="0" noProof="0" dirty="0" smtClean="0">
                <a:ln>
                  <a:noFill/>
                </a:ln>
                <a:solidFill>
                  <a:schemeClr val="tx2"/>
                </a:solidFill>
                <a:effectLst/>
                <a:uLnTx/>
                <a:uFillTx/>
                <a:latin typeface="+mj-lt"/>
                <a:ea typeface="+mj-ea"/>
                <a:cs typeface="+mj-cs"/>
              </a:rPr>
            </a:br>
            <a:endParaRPr kumimoji="0" lang="en-US" sz="1800" b="0" i="0" u="none" strike="noStrike" kern="1200" cap="none" spc="0" normalizeH="0" baseline="0" noProof="0" dirty="0">
              <a:ln>
                <a:noFill/>
              </a:ln>
              <a:solidFill>
                <a:schemeClr val="tx2"/>
              </a:solidFill>
              <a:effectLst/>
              <a:uLnTx/>
              <a:uFillTx/>
              <a:latin typeface="+mj-lt"/>
              <a:ea typeface="+mj-ea"/>
              <a:cs typeface="+mj-cs"/>
            </a:endParaRPr>
          </a:p>
        </p:txBody>
      </p:sp>
      <p:pic>
        <p:nvPicPr>
          <p:cNvPr id="1027" name="Picture 3"/>
          <p:cNvPicPr>
            <a:picLocks noChangeAspect="1" noChangeArrowheads="1"/>
          </p:cNvPicPr>
          <p:nvPr/>
        </p:nvPicPr>
        <p:blipFill>
          <a:blip r:embed="rId2" cstate="print"/>
          <a:srcRect/>
          <a:stretch>
            <a:fillRect/>
          </a:stretch>
        </p:blipFill>
        <p:spPr bwMode="auto">
          <a:xfrm>
            <a:off x="1219200" y="1828800"/>
            <a:ext cx="5334000" cy="44860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600" y="1981200"/>
            <a:ext cx="8691494" cy="2743200"/>
          </a:xfrm>
          <a:prstGeom prst="rect">
            <a:avLst/>
          </a:prstGeom>
          <a:noFill/>
          <a:ln w="9525">
            <a:noFill/>
            <a:miter lim="800000"/>
            <a:headEnd/>
            <a:tailEnd/>
          </a:ln>
        </p:spPr>
      </p:pic>
      <p:sp>
        <p:nvSpPr>
          <p:cNvPr id="5" name="Title 1"/>
          <p:cNvSpPr txBox="1">
            <a:spLocks/>
          </p:cNvSpPr>
          <p:nvPr/>
        </p:nvSpPr>
        <p:spPr>
          <a:xfrm>
            <a:off x="152400" y="762000"/>
            <a:ext cx="8458200" cy="1066800"/>
          </a:xfrm>
          <a:prstGeom prst="rect">
            <a:avLst/>
          </a:prstGeom>
        </p:spPr>
        <p:txBody>
          <a:bodyPr vert="horz" anchor="ctr">
            <a:normAutofit fontScale="97500"/>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lang="en-US" sz="1600" dirty="0" smtClean="0">
                <a:solidFill>
                  <a:schemeClr val="tx2"/>
                </a:solidFill>
                <a:latin typeface="+mj-lt"/>
                <a:ea typeface="+mj-ea"/>
                <a:cs typeface="+mj-cs"/>
              </a:rPr>
              <a:t>Project the top 25 cities with high population using Bar chart for better analysis</a:t>
            </a:r>
            <a:endParaRPr kumimoji="0" lang="en-US" sz="1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762000"/>
            <a:ext cx="8458200" cy="1066800"/>
          </a:xfrm>
          <a:prstGeom prst="rect">
            <a:avLst/>
          </a:prstGeom>
        </p:spPr>
        <p:txBody>
          <a:bodyPr vert="horz" anchor="ctr">
            <a:normAutofit fontScale="97500"/>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lang="en-US" sz="1600" dirty="0" smtClean="0">
                <a:solidFill>
                  <a:schemeClr val="tx2"/>
                </a:solidFill>
                <a:latin typeface="+mj-lt"/>
                <a:ea typeface="+mj-ea"/>
                <a:cs typeface="+mj-cs"/>
              </a:rPr>
              <a:t>Get the Latitude and Longitude of the locations to explore the neighborhood.</a:t>
            </a:r>
            <a:endParaRPr kumimoji="0" lang="en-US" sz="1800" b="0" i="0" u="none" strike="noStrike" kern="1200" cap="none" spc="0" normalizeH="0" baseline="0" noProof="0" dirty="0">
              <a:ln>
                <a:noFill/>
              </a:ln>
              <a:solidFill>
                <a:schemeClr val="tx2"/>
              </a:solidFill>
              <a:effectLst/>
              <a:uLnTx/>
              <a:uFillTx/>
              <a:latin typeface="+mj-lt"/>
              <a:ea typeface="+mj-ea"/>
              <a:cs typeface="+mj-cs"/>
            </a:endParaRPr>
          </a:p>
        </p:txBody>
      </p:sp>
      <p:pic>
        <p:nvPicPr>
          <p:cNvPr id="3074" name="Picture 2"/>
          <p:cNvPicPr>
            <a:picLocks noChangeAspect="1" noChangeArrowheads="1"/>
          </p:cNvPicPr>
          <p:nvPr/>
        </p:nvPicPr>
        <p:blipFill>
          <a:blip r:embed="rId2" cstate="print"/>
          <a:srcRect/>
          <a:stretch>
            <a:fillRect/>
          </a:stretch>
        </p:blipFill>
        <p:spPr bwMode="auto">
          <a:xfrm>
            <a:off x="280988" y="1890713"/>
            <a:ext cx="8582025"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t="1522"/>
          <a:stretch>
            <a:fillRect/>
          </a:stretch>
        </p:blipFill>
        <p:spPr bwMode="auto">
          <a:xfrm>
            <a:off x="304800" y="1447800"/>
            <a:ext cx="5056476" cy="4930493"/>
          </a:xfrm>
          <a:prstGeom prst="rect">
            <a:avLst/>
          </a:prstGeom>
          <a:noFill/>
          <a:ln w="9525">
            <a:noFill/>
            <a:miter lim="800000"/>
            <a:headEnd/>
            <a:tailEnd/>
          </a:ln>
        </p:spPr>
      </p:pic>
      <p:sp>
        <p:nvSpPr>
          <p:cNvPr id="5" name="Title 1"/>
          <p:cNvSpPr txBox="1">
            <a:spLocks/>
          </p:cNvSpPr>
          <p:nvPr/>
        </p:nvSpPr>
        <p:spPr>
          <a:xfrm>
            <a:off x="381000" y="685800"/>
            <a:ext cx="5257800" cy="609600"/>
          </a:xfrm>
          <a:prstGeom prst="rect">
            <a:avLst/>
          </a:prstGeom>
        </p:spPr>
        <p:txBody>
          <a:bodyPr vert="horz" anchor="ctr">
            <a:normAutofit fontScale="97500"/>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lang="en-US" sz="1600" dirty="0" smtClean="0">
                <a:solidFill>
                  <a:schemeClr val="tx2"/>
                </a:solidFill>
                <a:latin typeface="+mj-lt"/>
                <a:ea typeface="+mj-ea"/>
                <a:cs typeface="+mj-cs"/>
              </a:rPr>
              <a:t>Explore the neighborhood using folium map</a:t>
            </a:r>
            <a:endParaRPr kumimoji="0" lang="en-US" sz="1800" b="0" i="0" u="none" strike="noStrike" kern="1200" cap="none" spc="0" normalizeH="0" baseline="0" noProof="0" dirty="0">
              <a:ln>
                <a:noFill/>
              </a:ln>
              <a:solidFill>
                <a:schemeClr val="tx2"/>
              </a:solidFill>
              <a:effectLst/>
              <a:uLnTx/>
              <a:uFillTx/>
              <a:latin typeface="+mj-lt"/>
              <a:ea typeface="+mj-ea"/>
              <a:cs typeface="+mj-cs"/>
            </a:endParaRPr>
          </a:p>
        </p:txBody>
      </p:sp>
      <p:pic>
        <p:nvPicPr>
          <p:cNvPr id="4099" name="Picture 3"/>
          <p:cNvPicPr>
            <a:picLocks noChangeAspect="1" noChangeArrowheads="1"/>
          </p:cNvPicPr>
          <p:nvPr/>
        </p:nvPicPr>
        <p:blipFill>
          <a:blip r:embed="rId3" cstate="print"/>
          <a:srcRect t="2532" r="25731"/>
          <a:stretch>
            <a:fillRect/>
          </a:stretch>
        </p:blipFill>
        <p:spPr bwMode="auto">
          <a:xfrm>
            <a:off x="6096000" y="2590800"/>
            <a:ext cx="2419350" cy="2933700"/>
          </a:xfrm>
          <a:prstGeom prst="rect">
            <a:avLst/>
          </a:prstGeom>
          <a:noFill/>
          <a:ln w="9525">
            <a:noFill/>
            <a:miter lim="800000"/>
            <a:headEnd/>
            <a:tailEnd/>
          </a:ln>
        </p:spPr>
      </p:pic>
      <p:sp>
        <p:nvSpPr>
          <p:cNvPr id="7" name="Title 1"/>
          <p:cNvSpPr txBox="1">
            <a:spLocks/>
          </p:cNvSpPr>
          <p:nvPr/>
        </p:nvSpPr>
        <p:spPr>
          <a:xfrm>
            <a:off x="5943600" y="1828800"/>
            <a:ext cx="2286000" cy="609600"/>
          </a:xfrm>
          <a:prstGeom prst="rect">
            <a:avLst/>
          </a:prstGeom>
        </p:spPr>
        <p:txBody>
          <a:bodyPr vert="horz" anchor="ctr">
            <a:normAutofit fontScale="97500"/>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lang="en-US" sz="1600" dirty="0" smtClean="0">
                <a:solidFill>
                  <a:schemeClr val="tx2"/>
                </a:solidFill>
                <a:latin typeface="+mj-lt"/>
                <a:ea typeface="+mj-ea"/>
                <a:cs typeface="+mj-cs"/>
              </a:rPr>
              <a:t>Neighborhood Area’s</a:t>
            </a:r>
            <a:endParaRPr kumimoji="0" lang="en-US" sz="1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1447800"/>
            <a:ext cx="7239000" cy="609600"/>
          </a:xfrm>
          <a:prstGeom prst="rect">
            <a:avLst/>
          </a:prstGeom>
        </p:spPr>
        <p:txBody>
          <a:bodyPr vert="horz" anchor="ctr">
            <a:no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lang="en-US" sz="1600" dirty="0" smtClean="0">
                <a:solidFill>
                  <a:schemeClr val="tx2"/>
                </a:solidFill>
                <a:latin typeface="+mj-lt"/>
                <a:ea typeface="+mj-ea"/>
                <a:cs typeface="+mj-cs"/>
              </a:rPr>
              <a:t>1. Get </a:t>
            </a:r>
            <a:r>
              <a:rPr lang="en-US" sz="1600" dirty="0">
                <a:solidFill>
                  <a:schemeClr val="tx2"/>
                </a:solidFill>
                <a:latin typeface="+mj-lt"/>
                <a:ea typeface="+mj-ea"/>
                <a:cs typeface="+mj-cs"/>
              </a:rPr>
              <a:t>the exisiting Salon Count – Less number of shops attracts more businesses</a:t>
            </a:r>
          </a:p>
          <a:p>
            <a:pPr marL="0" marR="0" lvl="0" indent="0" algn="l" defTabSz="914400" rtl="0" eaLnBrk="1" fontAlgn="auto" latinLnBrk="0" hangingPunct="1">
              <a:lnSpc>
                <a:spcPct val="150000"/>
              </a:lnSpc>
              <a:spcBef>
                <a:spcPct val="0"/>
              </a:spcBef>
              <a:spcAft>
                <a:spcPts val="0"/>
              </a:spcAft>
              <a:buClrTx/>
              <a:buSzTx/>
              <a:buFontTx/>
              <a:buNone/>
              <a:tabLst/>
              <a:defRPr/>
            </a:pPr>
            <a:r>
              <a:rPr lang="en-US" sz="1600" dirty="0" smtClean="0">
                <a:solidFill>
                  <a:schemeClr val="tx2"/>
                </a:solidFill>
                <a:latin typeface="+mj-lt"/>
                <a:ea typeface="+mj-ea"/>
                <a:cs typeface="+mj-cs"/>
              </a:rPr>
              <a:t>2. Identify the boroughs that has more population for better opportunity</a:t>
            </a:r>
            <a:endParaRPr lang="en-US" sz="1600" dirty="0">
              <a:solidFill>
                <a:schemeClr val="tx2"/>
              </a:solidFill>
              <a:latin typeface="+mj-lt"/>
              <a:ea typeface="+mj-ea"/>
              <a:cs typeface="+mj-cs"/>
            </a:endParaRPr>
          </a:p>
        </p:txBody>
      </p:sp>
      <p:pic>
        <p:nvPicPr>
          <p:cNvPr id="5122" name="Picture 2"/>
          <p:cNvPicPr>
            <a:picLocks noChangeAspect="1" noChangeArrowheads="1"/>
          </p:cNvPicPr>
          <p:nvPr/>
        </p:nvPicPr>
        <p:blipFill>
          <a:blip r:embed="rId2" cstate="print"/>
          <a:srcRect/>
          <a:stretch>
            <a:fillRect/>
          </a:stretch>
        </p:blipFill>
        <p:spPr bwMode="auto">
          <a:xfrm>
            <a:off x="762000" y="3352800"/>
            <a:ext cx="2857500" cy="2838450"/>
          </a:xfrm>
          <a:prstGeom prst="rect">
            <a:avLst/>
          </a:prstGeom>
          <a:noFill/>
          <a:ln w="9525">
            <a:noFill/>
            <a:miter lim="800000"/>
            <a:headEnd/>
            <a:tailEnd/>
          </a:ln>
        </p:spPr>
      </p:pic>
      <p:sp>
        <p:nvSpPr>
          <p:cNvPr id="5" name="Rectangle 4"/>
          <p:cNvSpPr/>
          <p:nvPr/>
        </p:nvSpPr>
        <p:spPr>
          <a:xfrm>
            <a:off x="304800" y="2743200"/>
            <a:ext cx="1814920" cy="376257"/>
          </a:xfrm>
          <a:prstGeom prst="rect">
            <a:avLst/>
          </a:prstGeom>
        </p:spPr>
        <p:txBody>
          <a:bodyPr wrap="none">
            <a:spAutoFit/>
          </a:bodyPr>
          <a:lstStyle/>
          <a:p>
            <a:pPr lvl="0">
              <a:lnSpc>
                <a:spcPct val="150000"/>
              </a:lnSpc>
              <a:spcBef>
                <a:spcPct val="0"/>
              </a:spcBef>
              <a:defRPr/>
            </a:pPr>
            <a:r>
              <a:rPr lang="en-US" sz="1400" dirty="0">
                <a:solidFill>
                  <a:schemeClr val="tx2"/>
                </a:solidFill>
              </a:rPr>
              <a:t>Cities to be Avoided:</a:t>
            </a:r>
          </a:p>
        </p:txBody>
      </p:sp>
      <p:sp>
        <p:nvSpPr>
          <p:cNvPr id="6" name="Rectangle 5"/>
          <p:cNvSpPr/>
          <p:nvPr/>
        </p:nvSpPr>
        <p:spPr>
          <a:xfrm>
            <a:off x="5029200" y="2743200"/>
            <a:ext cx="2504212" cy="415498"/>
          </a:xfrm>
          <a:prstGeom prst="rect">
            <a:avLst/>
          </a:prstGeom>
        </p:spPr>
        <p:txBody>
          <a:bodyPr wrap="none">
            <a:spAutoFit/>
          </a:bodyPr>
          <a:lstStyle/>
          <a:p>
            <a:pPr lvl="0">
              <a:lnSpc>
                <a:spcPct val="150000"/>
              </a:lnSpc>
              <a:spcBef>
                <a:spcPct val="0"/>
              </a:spcBef>
              <a:defRPr/>
            </a:pPr>
            <a:r>
              <a:rPr lang="en-US" sz="1400" dirty="0" smtClean="0">
                <a:solidFill>
                  <a:schemeClr val="tx2"/>
                </a:solidFill>
              </a:rPr>
              <a:t>Borough needs to be focused:</a:t>
            </a:r>
            <a:endParaRPr lang="en-US" sz="1400" dirty="0">
              <a:solidFill>
                <a:schemeClr val="tx2"/>
              </a:solidFill>
            </a:endParaRPr>
          </a:p>
        </p:txBody>
      </p:sp>
      <p:pic>
        <p:nvPicPr>
          <p:cNvPr id="6146" name="Picture 2"/>
          <p:cNvPicPr>
            <a:picLocks noChangeAspect="1" noChangeArrowheads="1"/>
          </p:cNvPicPr>
          <p:nvPr/>
        </p:nvPicPr>
        <p:blipFill>
          <a:blip r:embed="rId3" cstate="print"/>
          <a:srcRect/>
          <a:stretch>
            <a:fillRect/>
          </a:stretch>
        </p:blipFill>
        <p:spPr bwMode="auto">
          <a:xfrm>
            <a:off x="3810000" y="2819400"/>
            <a:ext cx="3990975"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136</TotalTime>
  <Words>375</Words>
  <Application>Microsoft Office PowerPoint</Application>
  <PresentationFormat>On-screen Show (4:3)</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Slide 1</vt:lpstr>
      <vt:lpstr>Business Summary  The salon industry is growing steadily and is projected to continue growing. They estimate that the global spa and beauty salon market should reach approximately 190.81 billion USD in 2024. In the U.S. alone, the salon industry is estimated to be worth $47.1 billion, and the market size is expected to increase by 1.5 percent in 2020.  </vt:lpstr>
      <vt:lpstr>Problem Statement  A hair salon / spa owner wants to relocate to the New York state from California. There are lots of key factors have to be analyzed before he gets relocated to New York and starts his business. The first question that needs to be answered is the Location of the Shop.  Is the location is well populated, does it have good neighborhoods around, what is the crime rate of this location, how many salons are there on the same city. Also the salon should be in close proximity of metro stations as it would attract the commuters.  Considering all these factors, applying data science in this process would help in decision making process.   </vt:lpstr>
      <vt:lpstr>Data Set </vt:lpstr>
      <vt:lpstr>Approach </vt:lpstr>
      <vt:lpstr>Slide 6</vt:lpstr>
      <vt:lpstr>Slide 7</vt:lpstr>
      <vt:lpstr>Slide 8</vt:lpstr>
      <vt:lpstr>Slide 9</vt:lpstr>
      <vt:lpstr>Slide 10</vt:lpstr>
      <vt:lpstr>Slide 11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Suresh P</dc:creator>
  <cp:lastModifiedBy>Suresh P</cp:lastModifiedBy>
  <cp:revision>41</cp:revision>
  <dcterms:created xsi:type="dcterms:W3CDTF">2020-05-13T22:11:23Z</dcterms:created>
  <dcterms:modified xsi:type="dcterms:W3CDTF">2020-05-14T01:36:55Z</dcterms:modified>
</cp:coreProperties>
</file>