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5" r:id="rId2"/>
    <p:sldId id="296" r:id="rId3"/>
    <p:sldId id="302" r:id="rId4"/>
    <p:sldId id="298" r:id="rId5"/>
    <p:sldId id="303" r:id="rId6"/>
    <p:sldId id="306" r:id="rId7"/>
    <p:sldId id="308" r:id="rId8"/>
    <p:sldId id="304" r:id="rId9"/>
    <p:sldId id="307" r:id="rId10"/>
    <p:sldId id="309" r:id="rId11"/>
    <p:sldId id="312" r:id="rId12"/>
    <p:sldId id="316" r:id="rId13"/>
    <p:sldId id="315" r:id="rId14"/>
    <p:sldId id="314" r:id="rId15"/>
    <p:sldId id="313" r:id="rId16"/>
    <p:sldId id="311" r:id="rId17"/>
    <p:sldId id="266" r:id="rId18"/>
  </p:sldIdLst>
  <p:sldSz cx="12192000" cy="6858000"/>
  <p:notesSz cx="6797675" cy="987266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i Bose" initials="SB" lastIdx="13" clrIdx="0">
    <p:extLst>
      <p:ext uri="{19B8F6BF-5375-455C-9EA6-DF929625EA0E}">
        <p15:presenceInfo xmlns:p15="http://schemas.microsoft.com/office/powerpoint/2012/main" userId="S-1-5-21-2907768322-3930775362-3992051393-27660" providerId="AD"/>
      </p:ext>
    </p:extLst>
  </p:cmAuthor>
  <p:cmAuthor id="2" name="Tirtha Chakraborty" initials="TC" lastIdx="10" clrIdx="1">
    <p:extLst>
      <p:ext uri="{19B8F6BF-5375-455C-9EA6-DF929625EA0E}">
        <p15:presenceInfo xmlns:p15="http://schemas.microsoft.com/office/powerpoint/2012/main" userId="S-1-5-21-2907768322-3930775362-3992051393-38248" providerId="AD"/>
      </p:ext>
    </p:extLst>
  </p:cmAuthor>
  <p:cmAuthor id="3" name="Bibhuti Bhusan Sekhardeo" initials="BBS" lastIdx="1" clrIdx="2">
    <p:extLst>
      <p:ext uri="{19B8F6BF-5375-455C-9EA6-DF929625EA0E}">
        <p15:presenceInfo xmlns:p15="http://schemas.microsoft.com/office/powerpoint/2012/main" userId="Bibhuti Bhusan Sekharde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78534" autoAdjust="0"/>
  </p:normalViewPr>
  <p:slideViewPr>
    <p:cSldViewPr snapToGrid="0" showGuides="1">
      <p:cViewPr varScale="1">
        <p:scale>
          <a:sx n="58" d="100"/>
          <a:sy n="58" d="100"/>
        </p:scale>
        <p:origin x="396" y="60"/>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50443" y="0"/>
            <a:ext cx="2945659" cy="495348"/>
          </a:xfrm>
          <a:prstGeom prst="rect">
            <a:avLst/>
          </a:prstGeom>
        </p:spPr>
        <p:txBody>
          <a:bodyPr vert="horz" lIns="91440" tIns="45720" rIns="91440" bIns="45720" rtlCol="0"/>
          <a:lstStyle>
            <a:lvl1pPr algn="r">
              <a:defRPr sz="1200"/>
            </a:lvl1pPr>
          </a:lstStyle>
          <a:p>
            <a:fld id="{387D4A6F-2290-4AEF-BCE6-0DE9A413849A}" type="datetimeFigureOut">
              <a:rPr lang="en-MY" smtClean="0"/>
              <a:t>10/7/2025</a:t>
            </a:fld>
            <a:endParaRPr lang="en-MY"/>
          </a:p>
        </p:txBody>
      </p:sp>
      <p:sp>
        <p:nvSpPr>
          <p:cNvPr id="4" name="Footer Placeholder 3"/>
          <p:cNvSpPr>
            <a:spLocks noGrp="1"/>
          </p:cNvSpPr>
          <p:nvPr>
            <p:ph type="ftr" sz="quarter" idx="2"/>
          </p:nvPr>
        </p:nvSpPr>
        <p:spPr>
          <a:xfrm>
            <a:off x="0" y="9377317"/>
            <a:ext cx="2945659" cy="49534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50443" y="9377317"/>
            <a:ext cx="2945659" cy="495347"/>
          </a:xfrm>
          <a:prstGeom prst="rect">
            <a:avLst/>
          </a:prstGeom>
        </p:spPr>
        <p:txBody>
          <a:bodyPr vert="horz" lIns="91440" tIns="45720" rIns="91440" bIns="45720" rtlCol="0" anchor="b"/>
          <a:lstStyle>
            <a:lvl1pPr algn="r">
              <a:defRPr sz="1200"/>
            </a:lvl1pPr>
          </a:lstStyle>
          <a:p>
            <a:fld id="{512FF14D-567D-48DD-84A3-20BC2E6DABAB}" type="slidenum">
              <a:rPr lang="en-MY" smtClean="0"/>
              <a:t>‹#›</a:t>
            </a:fld>
            <a:endParaRPr lang="en-MY"/>
          </a:p>
        </p:txBody>
      </p:sp>
    </p:spTree>
    <p:extLst>
      <p:ext uri="{BB962C8B-B14F-4D97-AF65-F5344CB8AC3E}">
        <p14:creationId xmlns:p14="http://schemas.microsoft.com/office/powerpoint/2010/main" val="1703265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640279A4-E2DA-4EE3-9099-D7F02F6EE067}" type="datetimeFigureOut">
              <a:rPr lang="en-MY" smtClean="0"/>
              <a:t>10/7/2025</a:t>
            </a:fld>
            <a:endParaRPr lang="en-MY"/>
          </a:p>
        </p:txBody>
      </p:sp>
      <p:sp>
        <p:nvSpPr>
          <p:cNvPr id="4" name="Slide Image Placeholder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880B9B82-8FC2-4628-8BB5-A80F0A0BF4C9}" type="slidenum">
              <a:rPr lang="en-MY" smtClean="0"/>
              <a:t>‹#›</a:t>
            </a:fld>
            <a:endParaRPr lang="en-MY"/>
          </a:p>
        </p:txBody>
      </p:sp>
    </p:spTree>
    <p:extLst>
      <p:ext uri="{BB962C8B-B14F-4D97-AF65-F5344CB8AC3E}">
        <p14:creationId xmlns:p14="http://schemas.microsoft.com/office/powerpoint/2010/main" val="83510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80B9B82-8FC2-4628-8BB5-A80F0A0BF4C9}" type="slidenum">
              <a:rPr lang="en-MY" smtClean="0"/>
              <a:t>1</a:t>
            </a:fld>
            <a:endParaRPr lang="en-MY" dirty="0"/>
          </a:p>
        </p:txBody>
      </p:sp>
    </p:spTree>
    <p:extLst>
      <p:ext uri="{BB962C8B-B14F-4D97-AF65-F5344CB8AC3E}">
        <p14:creationId xmlns:p14="http://schemas.microsoft.com/office/powerpoint/2010/main" val="197110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10</a:t>
            </a:fld>
            <a:endParaRPr lang="en-MY"/>
          </a:p>
        </p:txBody>
      </p:sp>
    </p:spTree>
    <p:extLst>
      <p:ext uri="{BB962C8B-B14F-4D97-AF65-F5344CB8AC3E}">
        <p14:creationId xmlns:p14="http://schemas.microsoft.com/office/powerpoint/2010/main" val="4129023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11</a:t>
            </a:fld>
            <a:endParaRPr lang="en-MY"/>
          </a:p>
        </p:txBody>
      </p:sp>
    </p:spTree>
    <p:extLst>
      <p:ext uri="{BB962C8B-B14F-4D97-AF65-F5344CB8AC3E}">
        <p14:creationId xmlns:p14="http://schemas.microsoft.com/office/powerpoint/2010/main" val="13555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12</a:t>
            </a:fld>
            <a:endParaRPr lang="en-MY"/>
          </a:p>
        </p:txBody>
      </p:sp>
    </p:spTree>
    <p:extLst>
      <p:ext uri="{BB962C8B-B14F-4D97-AF65-F5344CB8AC3E}">
        <p14:creationId xmlns:p14="http://schemas.microsoft.com/office/powerpoint/2010/main" val="17248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13</a:t>
            </a:fld>
            <a:endParaRPr lang="en-MY"/>
          </a:p>
        </p:txBody>
      </p:sp>
    </p:spTree>
    <p:extLst>
      <p:ext uri="{BB962C8B-B14F-4D97-AF65-F5344CB8AC3E}">
        <p14:creationId xmlns:p14="http://schemas.microsoft.com/office/powerpoint/2010/main" val="28812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14</a:t>
            </a:fld>
            <a:endParaRPr lang="en-MY"/>
          </a:p>
        </p:txBody>
      </p:sp>
    </p:spTree>
    <p:extLst>
      <p:ext uri="{BB962C8B-B14F-4D97-AF65-F5344CB8AC3E}">
        <p14:creationId xmlns:p14="http://schemas.microsoft.com/office/powerpoint/2010/main" val="2178466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15</a:t>
            </a:fld>
            <a:endParaRPr lang="en-MY"/>
          </a:p>
        </p:txBody>
      </p:sp>
    </p:spTree>
    <p:extLst>
      <p:ext uri="{BB962C8B-B14F-4D97-AF65-F5344CB8AC3E}">
        <p14:creationId xmlns:p14="http://schemas.microsoft.com/office/powerpoint/2010/main" val="256422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16</a:t>
            </a:fld>
            <a:endParaRPr lang="en-MY"/>
          </a:p>
        </p:txBody>
      </p:sp>
    </p:spTree>
    <p:extLst>
      <p:ext uri="{BB962C8B-B14F-4D97-AF65-F5344CB8AC3E}">
        <p14:creationId xmlns:p14="http://schemas.microsoft.com/office/powerpoint/2010/main" val="49900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2</a:t>
            </a:fld>
            <a:endParaRPr lang="en-MY"/>
          </a:p>
        </p:txBody>
      </p:sp>
    </p:spTree>
    <p:extLst>
      <p:ext uri="{BB962C8B-B14F-4D97-AF65-F5344CB8AC3E}">
        <p14:creationId xmlns:p14="http://schemas.microsoft.com/office/powerpoint/2010/main" val="403895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3</a:t>
            </a:fld>
            <a:endParaRPr lang="en-MY"/>
          </a:p>
        </p:txBody>
      </p:sp>
    </p:spTree>
    <p:extLst>
      <p:ext uri="{BB962C8B-B14F-4D97-AF65-F5344CB8AC3E}">
        <p14:creationId xmlns:p14="http://schemas.microsoft.com/office/powerpoint/2010/main" val="1312204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4</a:t>
            </a:fld>
            <a:endParaRPr lang="en-MY"/>
          </a:p>
        </p:txBody>
      </p:sp>
    </p:spTree>
    <p:extLst>
      <p:ext uri="{BB962C8B-B14F-4D97-AF65-F5344CB8AC3E}">
        <p14:creationId xmlns:p14="http://schemas.microsoft.com/office/powerpoint/2010/main" val="39917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5</a:t>
            </a:fld>
            <a:endParaRPr lang="en-MY"/>
          </a:p>
        </p:txBody>
      </p:sp>
    </p:spTree>
    <p:extLst>
      <p:ext uri="{BB962C8B-B14F-4D97-AF65-F5344CB8AC3E}">
        <p14:creationId xmlns:p14="http://schemas.microsoft.com/office/powerpoint/2010/main" val="197595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6</a:t>
            </a:fld>
            <a:endParaRPr lang="en-MY"/>
          </a:p>
        </p:txBody>
      </p:sp>
    </p:spTree>
    <p:extLst>
      <p:ext uri="{BB962C8B-B14F-4D97-AF65-F5344CB8AC3E}">
        <p14:creationId xmlns:p14="http://schemas.microsoft.com/office/powerpoint/2010/main" val="298727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7</a:t>
            </a:fld>
            <a:endParaRPr lang="en-MY"/>
          </a:p>
        </p:txBody>
      </p:sp>
    </p:spTree>
    <p:extLst>
      <p:ext uri="{BB962C8B-B14F-4D97-AF65-F5344CB8AC3E}">
        <p14:creationId xmlns:p14="http://schemas.microsoft.com/office/powerpoint/2010/main" val="2375378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8</a:t>
            </a:fld>
            <a:endParaRPr lang="en-MY"/>
          </a:p>
        </p:txBody>
      </p:sp>
    </p:spTree>
    <p:extLst>
      <p:ext uri="{BB962C8B-B14F-4D97-AF65-F5344CB8AC3E}">
        <p14:creationId xmlns:p14="http://schemas.microsoft.com/office/powerpoint/2010/main" val="87644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B9B82-8FC2-4628-8BB5-A80F0A0BF4C9}" type="slidenum">
              <a:rPr lang="en-MY" smtClean="0"/>
              <a:t>9</a:t>
            </a:fld>
            <a:endParaRPr lang="en-MY"/>
          </a:p>
        </p:txBody>
      </p:sp>
    </p:spTree>
    <p:extLst>
      <p:ext uri="{BB962C8B-B14F-4D97-AF65-F5344CB8AC3E}">
        <p14:creationId xmlns:p14="http://schemas.microsoft.com/office/powerpoint/2010/main" val="15202770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11" name="Picture 10"/>
          <p:cNvPicPr>
            <a:picLocks noChangeAspect="1"/>
          </p:cNvPicPr>
          <p:nvPr userDrawn="1"/>
        </p:nvPicPr>
        <p:blipFill>
          <a:blip r:embed="rId2">
            <a:extLst>
              <a:ext uri="{BEBA8EAE-BF5A-486C-A8C5-ECC9F3942E4B}">
                <a14:imgProps xmlns:a14="http://schemas.microsoft.com/office/drawing/2010/main">
                  <a14:imgLayer r:embed="rId3">
                    <a14:imgEffect>
                      <a14:sharpenSoften amount="74000"/>
                    </a14:imgEffect>
                    <a14:imgEffect>
                      <a14:brightnessContrast bright="-1000" contrast="-31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flipH="1">
            <a:off x="0" y="-2"/>
            <a:ext cx="12192000" cy="6858002"/>
          </a:xfrm>
          <a:prstGeom prst="rect">
            <a:avLst/>
          </a:prstGeom>
        </p:spPr>
      </p:pic>
    </p:spTree>
    <p:extLst>
      <p:ext uri="{BB962C8B-B14F-4D97-AF65-F5344CB8AC3E}">
        <p14:creationId xmlns:p14="http://schemas.microsoft.com/office/powerpoint/2010/main" val="27661535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14" name="Rectangle 13"/>
          <p:cNvSpPr/>
          <p:nvPr userDrawn="1"/>
        </p:nvSpPr>
        <p:spPr>
          <a:xfrm>
            <a:off x="5247861" y="2398666"/>
            <a:ext cx="6533455" cy="1007441"/>
          </a:xfrm>
          <a:prstGeom prst="rect">
            <a:avLst/>
          </a:prstGeom>
          <a:solidFill>
            <a:schemeClr val="bg2">
              <a:lumMod val="9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351"/>
          </a:p>
        </p:txBody>
      </p:sp>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spTree>
    <p:extLst>
      <p:ext uri="{BB962C8B-B14F-4D97-AF65-F5344CB8AC3E}">
        <p14:creationId xmlns:p14="http://schemas.microsoft.com/office/powerpoint/2010/main" val="16765127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3252"/>
            <a:ext cx="12192000" cy="6871252"/>
          </a:xfrm>
          <a:prstGeom prst="rect">
            <a:avLst/>
          </a:prstGeom>
        </p:spPr>
      </p:pic>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5066" y="894837"/>
            <a:ext cx="4386505" cy="807295"/>
          </a:xfrm>
          <a:prstGeom prst="rect">
            <a:avLst/>
          </a:prstGeom>
        </p:spPr>
      </p:pic>
      <p:sp>
        <p:nvSpPr>
          <p:cNvPr id="14" name="Rectangle 13"/>
          <p:cNvSpPr/>
          <p:nvPr userDrawn="1"/>
        </p:nvSpPr>
        <p:spPr>
          <a:xfrm>
            <a:off x="0" y="2351251"/>
            <a:ext cx="12192000" cy="1320205"/>
          </a:xfrm>
          <a:prstGeom prst="rect">
            <a:avLst/>
          </a:prstGeom>
          <a:solidFill>
            <a:schemeClr val="bg2">
              <a:lumMod val="9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351"/>
          </a:p>
        </p:txBody>
      </p:sp>
      <p:sp>
        <p:nvSpPr>
          <p:cNvPr id="9" name="Rectangle 8"/>
          <p:cNvSpPr/>
          <p:nvPr userDrawn="1"/>
        </p:nvSpPr>
        <p:spPr>
          <a:xfrm>
            <a:off x="7435469" y="1543899"/>
            <a:ext cx="4366103" cy="507831"/>
          </a:xfrm>
          <a:prstGeom prst="rect">
            <a:avLst/>
          </a:prstGeom>
        </p:spPr>
        <p:txBody>
          <a:bodyPr wrap="square">
            <a:spAutoFit/>
          </a:bodyPr>
          <a:lstStyle/>
          <a:p>
            <a:pPr algn="r"/>
            <a:r>
              <a:rPr lang="en-US" sz="2700" b="1" dirty="0">
                <a:latin typeface="Corbel" panose="020B0503020204020204" pitchFamily="34" charset="0"/>
                <a:ea typeface="MS UI Gothic" panose="020B0600070205080204" pitchFamily="34" charset="-128"/>
                <a:cs typeface="Aharoni" panose="02010803020104030203" pitchFamily="2" charset="-79"/>
              </a:rPr>
              <a:t>Group </a:t>
            </a:r>
            <a:r>
              <a:rPr lang="en-US" sz="2400" b="1" dirty="0">
                <a:latin typeface="Corbel" panose="020B0503020204020204" pitchFamily="34" charset="0"/>
                <a:ea typeface="MS UI Gothic" panose="020B0600070205080204" pitchFamily="34" charset="-128"/>
                <a:cs typeface="Aharoni" panose="02010803020104030203" pitchFamily="2" charset="-79"/>
              </a:rPr>
              <a:t>Technology</a:t>
            </a:r>
            <a:endParaRPr lang="en-MY" sz="2400" b="1" dirty="0">
              <a:latin typeface="Corbel" panose="020B0503020204020204" pitchFamily="34" charset="0"/>
              <a:ea typeface="MS UI Gothic" panose="020B0600070205080204" pitchFamily="34" charset="-128"/>
              <a:cs typeface="Aharoni" panose="02010803020104030203" pitchFamily="2" charset="-79"/>
            </a:endParaRPr>
          </a:p>
        </p:txBody>
      </p:sp>
    </p:spTree>
    <p:extLst>
      <p:ext uri="{BB962C8B-B14F-4D97-AF65-F5344CB8AC3E}">
        <p14:creationId xmlns:p14="http://schemas.microsoft.com/office/powerpoint/2010/main" val="41829242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695" y="1081435"/>
            <a:ext cx="11697253" cy="47774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739F7B-898D-4EB0-8D91-1B2BB684D6DA}" type="datetimeFigureOut">
              <a:rPr lang="en-MY" smtClean="0"/>
              <a:t>10/7/2025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DFF1CB5-D48E-48F1-A14F-7D1CB1FFE462}" type="slidenum">
              <a:rPr lang="en-MY" smtClean="0"/>
              <a:t>‹#›</a:t>
            </a:fld>
            <a:endParaRPr lang="en-MY"/>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38200"/>
          </a:xfrm>
          <a:prstGeom prst="rect">
            <a:avLst/>
          </a:prstGeom>
        </p:spPr>
      </p:pic>
      <p:sp>
        <p:nvSpPr>
          <p:cNvPr id="2" name="Title 1"/>
          <p:cNvSpPr>
            <a:spLocks noGrp="1"/>
          </p:cNvSpPr>
          <p:nvPr>
            <p:ph type="title"/>
          </p:nvPr>
        </p:nvSpPr>
        <p:spPr>
          <a:xfrm>
            <a:off x="0" y="176974"/>
            <a:ext cx="10515600" cy="525392"/>
          </a:xfrm>
        </p:spPr>
        <p:txBody>
          <a:bodyPr>
            <a:normAutofit/>
          </a:bodyPr>
          <a:lstStyle>
            <a:lvl1pPr>
              <a:defRPr sz="2400" b="1">
                <a:solidFill>
                  <a:schemeClr val="bg1"/>
                </a:soli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63681"/>
            <a:ext cx="12192000" cy="386540"/>
          </a:xfrm>
          <a:prstGeom prst="rect">
            <a:avLst/>
          </a:prstGeom>
        </p:spPr>
      </p:pic>
    </p:spTree>
    <p:extLst>
      <p:ext uri="{BB962C8B-B14F-4D97-AF65-F5344CB8AC3E}">
        <p14:creationId xmlns:p14="http://schemas.microsoft.com/office/powerpoint/2010/main" val="1495783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39F7B-898D-4EB0-8D91-1B2BB684D6DA}" type="datetimeFigureOut">
              <a:rPr lang="en-MY" smtClean="0"/>
              <a:t>10/7/2025</a:t>
            </a:fld>
            <a:endParaRPr lang="en-MY"/>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F1CB5-D48E-48F1-A14F-7D1CB1FFE462}" type="slidenum">
              <a:rPr lang="en-MY" smtClean="0"/>
              <a:t>‹#›</a:t>
            </a:fld>
            <a:endParaRPr lang="en-MY"/>
          </a:p>
        </p:txBody>
      </p:sp>
    </p:spTree>
    <p:extLst>
      <p:ext uri="{BB962C8B-B14F-4D97-AF65-F5344CB8AC3E}">
        <p14:creationId xmlns:p14="http://schemas.microsoft.com/office/powerpoint/2010/main" val="276123376"/>
      </p:ext>
    </p:extLst>
  </p:cSld>
  <p:clrMap bg1="lt1" tx1="dk1" bg2="lt2" tx2="dk2" accent1="accent1" accent2="accent2" accent3="accent3" accent4="accent4" accent5="accent5" accent6="accent6" hlink="hlink" folHlink="folHlink"/>
  <p:sldLayoutIdLst>
    <p:sldLayoutId id="2147483666" r:id="rId1"/>
    <p:sldLayoutId id="2147483653" r:id="rId2"/>
    <p:sldLayoutId id="2147483667" r:id="rId3"/>
    <p:sldLayoutId id="2147483654" r:id="rId4"/>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p:cNvSpPr txBox="1">
            <a:spLocks/>
          </p:cNvSpPr>
          <p:nvPr/>
        </p:nvSpPr>
        <p:spPr>
          <a:xfrm>
            <a:off x="5203767" y="2357151"/>
            <a:ext cx="6533803" cy="9845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2400" b="1" dirty="0" smtClean="0">
                <a:latin typeface="Trebuchet MS" panose="020B0603020202020204" pitchFamily="34" charset="0"/>
              </a:rPr>
              <a:t>Automation Testing </a:t>
            </a:r>
          </a:p>
          <a:p>
            <a:r>
              <a:rPr lang="en-MY" sz="2400" b="1" dirty="0" smtClean="0">
                <a:latin typeface="Trebuchet MS" panose="020B0603020202020204" pitchFamily="34" charset="0"/>
              </a:rPr>
              <a:t>	Suresh Kumar Srinivasan</a:t>
            </a:r>
          </a:p>
          <a:p>
            <a:pPr algn="ctr"/>
            <a:r>
              <a:rPr lang="en-MY" sz="2400" b="1" dirty="0">
                <a:latin typeface="Trebuchet MS" panose="020B0603020202020204" pitchFamily="34" charset="0"/>
              </a:rPr>
              <a:t> </a:t>
            </a:r>
            <a:r>
              <a:rPr lang="en-MY" sz="2400" b="1" dirty="0" smtClean="0">
                <a:latin typeface="Trebuchet MS" panose="020B0603020202020204" pitchFamily="34" charset="0"/>
              </a:rPr>
              <a:t>   (Lead Product Efficiency Engineer</a:t>
            </a:r>
            <a:r>
              <a:rPr lang="en-MY" sz="2400" b="1" dirty="0">
                <a:latin typeface="Trebuchet MS" panose="020B0603020202020204" pitchFamily="34" charset="0"/>
              </a:rPr>
              <a:t>)</a:t>
            </a:r>
            <a:endParaRPr lang="en-MY" sz="2400" b="1" dirty="0" smtClean="0">
              <a:latin typeface="Trebuchet MS" panose="020B0603020202020204" pitchFamily="34" charset="0"/>
            </a:endParaRPr>
          </a:p>
          <a:p>
            <a:pPr algn="ctr"/>
            <a:endParaRPr lang="en-IN" sz="2400" b="1" dirty="0">
              <a:latin typeface="Trebuchet MS" panose="020B0603020202020204" pitchFamily="34" charset="0"/>
            </a:endParaRPr>
          </a:p>
          <a:p>
            <a:pPr algn="ctr"/>
            <a:endParaRPr lang="en-US" sz="2400" b="1" dirty="0">
              <a:latin typeface="Trebuchet MS" panose="020B0603020202020204" pitchFamily="34" charset="0"/>
            </a:endParaRPr>
          </a:p>
        </p:txBody>
      </p:sp>
      <p:sp>
        <p:nvSpPr>
          <p:cNvPr id="5" name="Date Placeholder 4"/>
          <p:cNvSpPr>
            <a:spLocks noGrp="1"/>
          </p:cNvSpPr>
          <p:nvPr>
            <p:ph type="dt" sz="half" idx="10"/>
          </p:nvPr>
        </p:nvSpPr>
        <p:spPr/>
        <p:txBody>
          <a:bodyPr/>
          <a:lstStyle/>
          <a:p>
            <a:fld id="{53DE20E5-26B1-4C00-83D1-E41238F9F33E}" type="datetime3">
              <a:rPr lang="en-MY" smtClean="0"/>
              <a:t>10 July 2025</a:t>
            </a:fld>
            <a:endParaRPr lang="en-MY" dirty="0"/>
          </a:p>
        </p:txBody>
      </p:sp>
    </p:spTree>
    <p:extLst>
      <p:ext uri="{BB962C8B-B14F-4D97-AF65-F5344CB8AC3E}">
        <p14:creationId xmlns:p14="http://schemas.microsoft.com/office/powerpoint/2010/main" val="23248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Functions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235085" y="836312"/>
            <a:ext cx="10538975"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Parent</a:t>
            </a:r>
            <a:r>
              <a:rPr lang="en-US" altLang="en-US" dirty="0">
                <a:latin typeface="+mn-lt"/>
              </a:rPr>
              <a:t> is a method used to retrieve the parent node of the current node selected in the web page.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Xpath=//*[@id='</a:t>
            </a:r>
            <a:r>
              <a:rPr lang="en-US" altLang="en-US" dirty="0" err="1">
                <a:latin typeface="+mn-lt"/>
              </a:rPr>
              <a:t>rt</a:t>
            </a:r>
            <a:r>
              <a:rPr lang="en-US" altLang="en-US" dirty="0">
                <a:latin typeface="+mn-lt"/>
              </a:rPr>
              <a:t>-feature']//parent::div</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Following</a:t>
            </a:r>
            <a:r>
              <a:rPr lang="en-US" altLang="en-US" dirty="0">
                <a:latin typeface="+mn-lt"/>
              </a:rPr>
              <a:t> will return the immediate element of the particular component.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Xpath=//*[@type='text']//following::input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Following-Sibling</a:t>
            </a:r>
            <a:r>
              <a:rPr lang="en-US" altLang="en-US" dirty="0">
                <a:latin typeface="+mn-lt"/>
              </a:rPr>
              <a:t> is a function used to fetch a web element which is a sibling to the parent element</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Example: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"//div[@class='canvas- graph']//a[@</a:t>
            </a:r>
            <a:r>
              <a:rPr lang="en-US" altLang="en-US" dirty="0" err="1">
                <a:latin typeface="+mn-lt"/>
              </a:rPr>
              <a:t>href</a:t>
            </a:r>
            <a:r>
              <a:rPr lang="en-US" altLang="en-US" dirty="0">
                <a:latin typeface="+mn-lt"/>
              </a:rPr>
              <a:t>='/accounting.html'][i[@class='icon-</a:t>
            </a:r>
            <a:r>
              <a:rPr lang="en-US" altLang="en-US" dirty="0" err="1">
                <a:latin typeface="+mn-lt"/>
              </a:rPr>
              <a:t>usd</a:t>
            </a:r>
            <a:r>
              <a:rPr lang="en-US" altLang="en-US" dirty="0">
                <a:latin typeface="+mn-lt"/>
              </a:rPr>
              <a:t>']]/following-sibling::h4“</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b="1" dirty="0">
                <a:latin typeface="+mn-lt"/>
              </a:rPr>
              <a:t>Ancestor</a:t>
            </a:r>
            <a:r>
              <a:rPr lang="en-US" altLang="en-US" dirty="0">
                <a:latin typeface="+mn-lt"/>
              </a:rPr>
              <a:t> is to find an element on the basis of the parent element we can use ancestor attribute of XPath.</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smtClean="0">
                <a:latin typeface="+mn-lt"/>
              </a:rPr>
              <a:t>Example:</a:t>
            </a:r>
            <a:r>
              <a:rPr lang="en-US" altLang="en-US" dirty="0">
                <a:latin typeface="+mn-lt"/>
              </a:rPr>
              <a:t>	</a:t>
            </a:r>
            <a:endParaRPr lang="en-US" altLang="en-US"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mn-lt"/>
              </a:rPr>
              <a:t>	</a:t>
            </a:r>
            <a:r>
              <a:rPr lang="en-US" altLang="en-US" dirty="0" smtClean="0">
                <a:latin typeface="+mn-lt"/>
              </a:rPr>
              <a:t>"//</a:t>
            </a:r>
            <a:r>
              <a:rPr lang="en-US" altLang="en-US" dirty="0">
                <a:latin typeface="+mn-lt"/>
              </a:rPr>
              <a:t>div[.//a[text()='SELENIUM']]/ancestor::div[@class='rt-grid-2 </a:t>
            </a:r>
            <a:r>
              <a:rPr lang="en-US" altLang="en-US" dirty="0" err="1">
                <a:latin typeface="+mn-lt"/>
              </a:rPr>
              <a:t>rt</a:t>
            </a:r>
            <a:r>
              <a:rPr lang="en-US" altLang="en-US" dirty="0">
                <a:latin typeface="+mn-lt"/>
              </a:rPr>
              <a:t>-omega']/following-sibling::</a:t>
            </a:r>
            <a:r>
              <a:rPr lang="en-US" altLang="en-US" dirty="0" smtClean="0">
                <a:latin typeface="+mn-lt"/>
              </a:rPr>
              <a:t>div“</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MY" altLang="en-US" dirty="0">
              <a:latin typeface="+mn-lt"/>
            </a:endParaRPr>
          </a:p>
          <a:p>
            <a:pPr lvl="0"/>
            <a:r>
              <a:rPr lang="en-MY" altLang="en-US" b="1" dirty="0" smtClean="0">
                <a:latin typeface="+mn-lt"/>
              </a:rPr>
              <a:t>Preceding</a:t>
            </a:r>
            <a:r>
              <a:rPr lang="en-MY" altLang="en-US" dirty="0" smtClean="0">
                <a:latin typeface="+mn-lt"/>
              </a:rPr>
              <a:t> </a:t>
            </a:r>
            <a:r>
              <a:rPr lang="en-MY" altLang="en-US" dirty="0">
                <a:latin typeface="+mn-lt"/>
              </a:rPr>
              <a:t>is the function will return the preceding element of the particular element</a:t>
            </a:r>
            <a:r>
              <a:rPr lang="en-MY" altLang="en-US" dirty="0" smtClean="0">
                <a:latin typeface="+mn-lt"/>
              </a:rPr>
              <a:t>.</a:t>
            </a:r>
          </a:p>
          <a:p>
            <a:pPr lvl="0"/>
            <a:r>
              <a:rPr lang="en-US" altLang="en-US" dirty="0">
                <a:latin typeface="+mn-lt"/>
              </a:rPr>
              <a:t>Example</a:t>
            </a:r>
            <a:r>
              <a:rPr lang="en-US" altLang="en-US" dirty="0" smtClean="0">
                <a:latin typeface="+mn-lt"/>
              </a:rPr>
              <a:t>:</a:t>
            </a:r>
          </a:p>
          <a:p>
            <a:pPr lvl="0"/>
            <a:r>
              <a:rPr lang="en-MY" altLang="en-US" dirty="0" smtClean="0">
                <a:latin typeface="+mn-lt"/>
              </a:rPr>
              <a:t>	Xpath</a:t>
            </a:r>
            <a:r>
              <a:rPr lang="en-MY" altLang="en-US" dirty="0">
                <a:latin typeface="+mn-lt"/>
              </a:rPr>
              <a:t>= //*[@type='submit']//preceding::input</a:t>
            </a:r>
            <a:endParaRPr lang="en-US" altLang="en-US"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smtClean="0">
                <a:latin typeface="+mn-lt"/>
              </a:rPr>
              <a:t> </a:t>
            </a:r>
            <a:endParaRPr lang="en-US" altLang="en-US" dirty="0">
              <a:latin typeface="+mn-lt"/>
            </a:endParaRPr>
          </a:p>
        </p:txBody>
      </p:sp>
    </p:spTree>
    <p:extLst>
      <p:ext uri="{BB962C8B-B14F-4D97-AF65-F5344CB8AC3E}">
        <p14:creationId xmlns:p14="http://schemas.microsoft.com/office/powerpoint/2010/main" val="3713102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W</a:t>
            </a:r>
            <a:r>
              <a:rPr lang="en-MY" sz="2800" dirty="0" smtClean="0"/>
              <a:t>aits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10060382" cy="4834144"/>
          </a:xfrm>
          <a:prstGeom prst="rect">
            <a:avLst/>
          </a:prstGeom>
        </p:spPr>
        <p:txBody>
          <a:bodyPr wrap="square">
            <a:spAutoFit/>
          </a:bodyPr>
          <a:lstStyle/>
          <a:p>
            <a:pPr fontAlgn="base">
              <a:lnSpc>
                <a:spcPct val="107000"/>
              </a:lnSpc>
              <a:spcAft>
                <a:spcPts val="0"/>
              </a:spcAft>
            </a:pPr>
            <a:r>
              <a:rPr lang="en-MY" dirty="0" smtClean="0"/>
              <a:t>Selenium </a:t>
            </a:r>
            <a:r>
              <a:rPr lang="en-MY" dirty="0"/>
              <a:t>Waits are commands that help wait for a certain condition to happen before proceeding further in the code</a:t>
            </a:r>
            <a:r>
              <a:rPr lang="en-MY" dirty="0" smtClean="0"/>
              <a:t>.</a:t>
            </a:r>
          </a:p>
          <a:p>
            <a:pPr fontAlgn="base">
              <a:lnSpc>
                <a:spcPct val="107000"/>
              </a:lnSpc>
              <a:spcAft>
                <a:spcPts val="0"/>
              </a:spcAft>
            </a:pPr>
            <a:endParaRPr lang="en-MY" dirty="0"/>
          </a:p>
          <a:p>
            <a:pPr fontAlgn="base">
              <a:lnSpc>
                <a:spcPct val="107000"/>
              </a:lnSpc>
              <a:spcAft>
                <a:spcPts val="0"/>
              </a:spcAft>
            </a:pPr>
            <a:r>
              <a:rPr lang="en-MY" b="1" dirty="0" smtClean="0"/>
              <a:t>Implicit Wait: </a:t>
            </a:r>
          </a:p>
          <a:p>
            <a:pPr fontAlgn="base">
              <a:lnSpc>
                <a:spcPct val="107000"/>
              </a:lnSpc>
              <a:spcAft>
                <a:spcPts val="0"/>
              </a:spcAft>
            </a:pPr>
            <a:r>
              <a:rPr lang="en-MY" dirty="0"/>
              <a:t>The </a:t>
            </a:r>
            <a:r>
              <a:rPr lang="en-MY" dirty="0" smtClean="0"/>
              <a:t>WebDriver directs </a:t>
            </a:r>
            <a:r>
              <a:rPr lang="en-MY" dirty="0"/>
              <a:t>the Selenium WebDriver to wait for a certain measure of time before throwing an exception. Once this time is set, WebDriver will wait for the element before the exception occurs</a:t>
            </a:r>
            <a:r>
              <a:rPr lang="en-MY" dirty="0" smtClean="0"/>
              <a:t>.</a:t>
            </a:r>
          </a:p>
          <a:p>
            <a:pPr fontAlgn="base">
              <a:lnSpc>
                <a:spcPct val="107000"/>
              </a:lnSpc>
              <a:spcAft>
                <a:spcPts val="0"/>
              </a:spcAft>
            </a:pPr>
            <a:endParaRPr lang="en-MY" dirty="0"/>
          </a:p>
          <a:p>
            <a:pPr fontAlgn="base">
              <a:lnSpc>
                <a:spcPct val="107000"/>
              </a:lnSpc>
              <a:spcAft>
                <a:spcPts val="0"/>
              </a:spcAft>
            </a:pPr>
            <a:r>
              <a:rPr lang="en-MY" dirty="0" smtClean="0"/>
              <a:t>Syntax:</a:t>
            </a:r>
          </a:p>
          <a:p>
            <a:pPr fontAlgn="base">
              <a:lnSpc>
                <a:spcPct val="107000"/>
              </a:lnSpc>
              <a:spcAft>
                <a:spcPts val="0"/>
              </a:spcAft>
            </a:pPr>
            <a:r>
              <a:rPr lang="en-US" dirty="0" smtClean="0"/>
              <a:t>	</a:t>
            </a:r>
            <a:r>
              <a:rPr lang="en-US" dirty="0" err="1" smtClean="0"/>
              <a:t>driver.manage</a:t>
            </a:r>
            <a:r>
              <a:rPr lang="en-US" dirty="0"/>
              <a:t>().timeouts().</a:t>
            </a:r>
            <a:r>
              <a:rPr lang="en-US" dirty="0" err="1"/>
              <a:t>implicitlyWait</a:t>
            </a:r>
            <a:r>
              <a:rPr lang="en-US" dirty="0"/>
              <a:t>(10, </a:t>
            </a:r>
            <a:r>
              <a:rPr lang="en-US" dirty="0" err="1"/>
              <a:t>TimeUnit.SECONDS</a:t>
            </a:r>
            <a:r>
              <a:rPr lang="en-US" dirty="0" smtClean="0"/>
              <a:t>);</a:t>
            </a:r>
          </a:p>
          <a:p>
            <a:pPr fontAlgn="base">
              <a:lnSpc>
                <a:spcPct val="107000"/>
              </a:lnSpc>
              <a:spcAft>
                <a:spcPts val="0"/>
              </a:spcAft>
            </a:pPr>
            <a:endParaRPr lang="en-MY" dirty="0"/>
          </a:p>
          <a:p>
            <a:pPr fontAlgn="base">
              <a:lnSpc>
                <a:spcPct val="107000"/>
              </a:lnSpc>
              <a:spcAft>
                <a:spcPts val="0"/>
              </a:spcAft>
            </a:pPr>
            <a:r>
              <a:rPr lang="en-MY" b="1" dirty="0" smtClean="0"/>
              <a:t>Explicit Wait:</a:t>
            </a:r>
          </a:p>
          <a:p>
            <a:pPr fontAlgn="base">
              <a:lnSpc>
                <a:spcPct val="107000"/>
              </a:lnSpc>
              <a:spcAft>
                <a:spcPts val="0"/>
              </a:spcAft>
            </a:pPr>
            <a:r>
              <a:rPr lang="en-MY" dirty="0" smtClean="0"/>
              <a:t>The </a:t>
            </a:r>
            <a:r>
              <a:rPr lang="en-MY" dirty="0"/>
              <a:t>WebDriver is directed to wait until a certain condition occurs before proceeding with executing the code</a:t>
            </a:r>
            <a:r>
              <a:rPr lang="en-MY" dirty="0" smtClean="0"/>
              <a:t>.</a:t>
            </a:r>
          </a:p>
          <a:p>
            <a:pPr fontAlgn="base">
              <a:lnSpc>
                <a:spcPct val="107000"/>
              </a:lnSpc>
              <a:spcAft>
                <a:spcPts val="0"/>
              </a:spcAft>
            </a:pPr>
            <a:endParaRPr lang="en-MY" dirty="0" smtClean="0"/>
          </a:p>
          <a:p>
            <a:pPr fontAlgn="base">
              <a:lnSpc>
                <a:spcPct val="107000"/>
              </a:lnSpc>
              <a:spcAft>
                <a:spcPts val="0"/>
              </a:spcAft>
            </a:pPr>
            <a:r>
              <a:rPr lang="en-MY" dirty="0" smtClean="0"/>
              <a:t>Syntax:</a:t>
            </a:r>
          </a:p>
          <a:p>
            <a:pPr fontAlgn="base">
              <a:lnSpc>
                <a:spcPct val="107000"/>
              </a:lnSpc>
              <a:spcAft>
                <a:spcPts val="0"/>
              </a:spcAft>
            </a:pPr>
            <a:r>
              <a:rPr lang="en-US" dirty="0" smtClean="0"/>
              <a:t>	</a:t>
            </a:r>
            <a:r>
              <a:rPr lang="en-MY" dirty="0" err="1" smtClean="0"/>
              <a:t>wait.until</a:t>
            </a:r>
            <a:r>
              <a:rPr lang="en-MY" dirty="0" smtClean="0"/>
              <a:t>(</a:t>
            </a:r>
            <a:r>
              <a:rPr lang="en-MY" dirty="0" err="1" smtClean="0"/>
              <a:t>ExpectedConditions.visibilityOfElementLocated</a:t>
            </a:r>
            <a:r>
              <a:rPr lang="en-MY" dirty="0" smtClean="0"/>
              <a:t>(</a:t>
            </a:r>
            <a:r>
              <a:rPr lang="en-MY" dirty="0" err="1" smtClean="0"/>
              <a:t>By.xpath</a:t>
            </a:r>
            <a:r>
              <a:rPr lang="en-MY" dirty="0" smtClean="0"/>
              <a:t>(‘</a:t>
            </a:r>
            <a:r>
              <a:rPr lang="en-MY" dirty="0" smtClean="0">
                <a:sym typeface="Wingdings" panose="05000000000000000000" pitchFamily="2" charset="2"/>
              </a:rPr>
              <a:t>//</a:t>
            </a:r>
            <a:r>
              <a:rPr lang="en-MY" dirty="0" err="1" smtClean="0">
                <a:sym typeface="Wingdings" panose="05000000000000000000" pitchFamily="2" charset="2"/>
              </a:rPr>
              <a:t>tagname</a:t>
            </a:r>
            <a:r>
              <a:rPr lang="en-MY" dirty="0">
                <a:sym typeface="Wingdings" panose="05000000000000000000" pitchFamily="2" charset="2"/>
              </a:rPr>
              <a:t>[</a:t>
            </a:r>
            <a:r>
              <a:rPr lang="en-MY" dirty="0" smtClean="0">
                <a:sym typeface="Wingdings" panose="05000000000000000000" pitchFamily="2" charset="2"/>
              </a:rPr>
              <a:t>@</a:t>
            </a:r>
            <a:r>
              <a:rPr lang="en-MY" dirty="0" err="1" smtClean="0">
                <a:sym typeface="Wingdings" panose="05000000000000000000" pitchFamily="2" charset="2"/>
              </a:rPr>
              <a:t>attr</a:t>
            </a:r>
            <a:r>
              <a:rPr lang="en-MY" dirty="0" smtClean="0">
                <a:sym typeface="Wingdings" panose="05000000000000000000" pitchFamily="2" charset="2"/>
              </a:rPr>
              <a:t>=‘’value’]</a:t>
            </a:r>
            <a:endParaRPr lang="en-US" dirty="0"/>
          </a:p>
        </p:txBody>
      </p:sp>
    </p:spTree>
    <p:extLst>
      <p:ext uri="{BB962C8B-B14F-4D97-AF65-F5344CB8AC3E}">
        <p14:creationId xmlns:p14="http://schemas.microsoft.com/office/powerpoint/2010/main" val="153676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W</a:t>
            </a:r>
            <a:r>
              <a:rPr lang="en-MY" sz="2800" dirty="0" smtClean="0"/>
              <a:t>aits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pic>
        <p:nvPicPr>
          <p:cNvPr id="4" name="Picture 3"/>
          <p:cNvPicPr>
            <a:picLocks noChangeAspect="1"/>
          </p:cNvPicPr>
          <p:nvPr/>
        </p:nvPicPr>
        <p:blipFill>
          <a:blip r:embed="rId3"/>
          <a:stretch>
            <a:fillRect/>
          </a:stretch>
        </p:blipFill>
        <p:spPr>
          <a:xfrm>
            <a:off x="235085" y="839345"/>
            <a:ext cx="7757448" cy="5308711"/>
          </a:xfrm>
          <a:prstGeom prst="rect">
            <a:avLst/>
          </a:prstGeom>
        </p:spPr>
      </p:pic>
    </p:spTree>
    <p:extLst>
      <p:ext uri="{BB962C8B-B14F-4D97-AF65-F5344CB8AC3E}">
        <p14:creationId xmlns:p14="http://schemas.microsoft.com/office/powerpoint/2010/main" val="362774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Windows </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8908915" cy="4330866"/>
          </a:xfrm>
          <a:prstGeom prst="rect">
            <a:avLst/>
          </a:prstGeom>
        </p:spPr>
        <p:txBody>
          <a:bodyPr wrap="square">
            <a:spAutoFit/>
          </a:bodyPr>
          <a:lstStyle/>
          <a:p>
            <a:pPr fontAlgn="base">
              <a:lnSpc>
                <a:spcPct val="107000"/>
              </a:lnSpc>
              <a:spcAft>
                <a:spcPts val="0"/>
              </a:spcAft>
            </a:pPr>
            <a:r>
              <a:rPr lang="en-US" b="1" dirty="0"/>
              <a:t>Window</a:t>
            </a:r>
            <a:r>
              <a:rPr lang="en-US" dirty="0"/>
              <a:t>:</a:t>
            </a:r>
          </a:p>
          <a:p>
            <a:pPr fontAlgn="base">
              <a:lnSpc>
                <a:spcPct val="107000"/>
              </a:lnSpc>
              <a:spcAft>
                <a:spcPts val="0"/>
              </a:spcAft>
            </a:pPr>
            <a:r>
              <a:rPr lang="en-US" dirty="0"/>
              <a:t>Sometimes when we click on a particular web element it opens a new window. To locate the web elements on the new window webpage, we need to shift the focus of selenium from the current page (parent window) to the new page (child window).</a:t>
            </a:r>
          </a:p>
          <a:p>
            <a:pPr fontAlgn="base">
              <a:lnSpc>
                <a:spcPct val="107000"/>
              </a:lnSpc>
              <a:spcAft>
                <a:spcPts val="0"/>
              </a:spcAft>
            </a:pPr>
            <a:r>
              <a:rPr lang="en-US" dirty="0"/>
              <a:t> </a:t>
            </a:r>
          </a:p>
          <a:p>
            <a:pPr fontAlgn="base">
              <a:lnSpc>
                <a:spcPct val="107000"/>
              </a:lnSpc>
              <a:spcAft>
                <a:spcPts val="0"/>
              </a:spcAft>
            </a:pPr>
            <a:r>
              <a:rPr lang="en-US" b="1" dirty="0" smtClean="0"/>
              <a:t>Syntax</a:t>
            </a:r>
            <a:r>
              <a:rPr lang="en-US" dirty="0" smtClean="0"/>
              <a:t>:</a:t>
            </a:r>
            <a:r>
              <a:rPr lang="en-US" dirty="0"/>
              <a:t> </a:t>
            </a:r>
          </a:p>
          <a:p>
            <a:pPr lvl="1" fontAlgn="base">
              <a:lnSpc>
                <a:spcPct val="107000"/>
              </a:lnSpc>
            </a:pPr>
            <a:r>
              <a:rPr lang="en-US" dirty="0" err="1"/>
              <a:t>driver.switchTo</a:t>
            </a:r>
            <a:r>
              <a:rPr lang="en-US" dirty="0"/>
              <a:t>().</a:t>
            </a:r>
            <a:r>
              <a:rPr lang="en-US" dirty="0" smtClean="0"/>
              <a:t>window(ID</a:t>
            </a:r>
            <a:r>
              <a:rPr lang="en-US" dirty="0"/>
              <a:t>);</a:t>
            </a:r>
          </a:p>
          <a:p>
            <a:pPr lvl="1" fontAlgn="base">
              <a:lnSpc>
                <a:spcPct val="107000"/>
              </a:lnSpc>
            </a:pPr>
            <a:r>
              <a:rPr lang="en-US" dirty="0" err="1"/>
              <a:t>driver.switchTo</a:t>
            </a:r>
            <a:r>
              <a:rPr lang="en-US" dirty="0"/>
              <a:t>().window(name);</a:t>
            </a:r>
          </a:p>
          <a:p>
            <a:pPr lvl="1" fontAlgn="base">
              <a:lnSpc>
                <a:spcPct val="107000"/>
              </a:lnSpc>
            </a:pPr>
            <a:r>
              <a:rPr lang="en-US" dirty="0" err="1"/>
              <a:t>driver.switchTo</a:t>
            </a:r>
            <a:r>
              <a:rPr lang="en-US" dirty="0"/>
              <a:t>().window(index);</a:t>
            </a:r>
          </a:p>
          <a:p>
            <a:pPr fontAlgn="base">
              <a:lnSpc>
                <a:spcPct val="107000"/>
              </a:lnSpc>
              <a:spcAft>
                <a:spcPts val="0"/>
              </a:spcAft>
            </a:pPr>
            <a:r>
              <a:rPr lang="en-US" dirty="0"/>
              <a:t> </a:t>
            </a:r>
          </a:p>
          <a:p>
            <a:pPr fontAlgn="base">
              <a:lnSpc>
                <a:spcPct val="107000"/>
              </a:lnSpc>
              <a:spcAft>
                <a:spcPts val="800"/>
              </a:spcAft>
            </a:pPr>
            <a:r>
              <a:rPr lang="en-US" b="1" dirty="0"/>
              <a:t>ID/</a:t>
            </a:r>
            <a:r>
              <a:rPr lang="en-US" b="1" dirty="0" err="1"/>
              <a:t>Name,Index</a:t>
            </a:r>
            <a:r>
              <a:rPr lang="en-US" b="1" dirty="0"/>
              <a:t> </a:t>
            </a:r>
            <a:r>
              <a:rPr lang="en-US" dirty="0"/>
              <a:t>of a particular window on which you need the change the focus of selenium.</a:t>
            </a:r>
          </a:p>
          <a:p>
            <a:pPr fontAlgn="base">
              <a:lnSpc>
                <a:spcPct val="107000"/>
              </a:lnSpc>
              <a:spcAft>
                <a:spcPts val="0"/>
              </a:spcAft>
            </a:pPr>
            <a:r>
              <a:rPr lang="en-US" dirty="0"/>
              <a:t>To get the ID of Windows we will use the following method. </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dirty="0" err="1"/>
              <a:t>driver.getWindowHandle</a:t>
            </a:r>
            <a:r>
              <a:rPr lang="en-US" dirty="0"/>
              <a:t>(): To get the ID of the parent window (main window)</a:t>
            </a:r>
          </a:p>
          <a:p>
            <a:pPr marL="342900" lvl="0" indent="-342900" fontAlgn="base">
              <a:lnSpc>
                <a:spcPct val="107000"/>
              </a:lnSpc>
              <a:spcAft>
                <a:spcPts val="0"/>
              </a:spcAft>
              <a:buSzPts val="1000"/>
              <a:buFont typeface="Symbol" panose="05050102010706020507" pitchFamily="18" charset="2"/>
              <a:buChar char=""/>
              <a:tabLst>
                <a:tab pos="457200" algn="l"/>
              </a:tabLst>
            </a:pPr>
            <a:r>
              <a:rPr lang="en-US" dirty="0" err="1"/>
              <a:t>driver.getWindowHandles</a:t>
            </a:r>
            <a:r>
              <a:rPr lang="en-US" dirty="0"/>
              <a:t>(): To get the ID of child windows (new window)</a:t>
            </a:r>
          </a:p>
        </p:txBody>
      </p:sp>
    </p:spTree>
    <p:extLst>
      <p:ext uri="{BB962C8B-B14F-4D97-AF65-F5344CB8AC3E}">
        <p14:creationId xmlns:p14="http://schemas.microsoft.com/office/powerpoint/2010/main" val="943357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Frames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2" name="Rectangle 1"/>
          <p:cNvSpPr/>
          <p:nvPr/>
        </p:nvSpPr>
        <p:spPr>
          <a:xfrm>
            <a:off x="235085" y="974811"/>
            <a:ext cx="8908915" cy="2759602"/>
          </a:xfrm>
          <a:prstGeom prst="rect">
            <a:avLst/>
          </a:prstGeom>
        </p:spPr>
        <p:txBody>
          <a:bodyPr wrap="square">
            <a:spAutoFit/>
          </a:bodyPr>
          <a:lstStyle/>
          <a:p>
            <a:pPr fontAlgn="base">
              <a:lnSpc>
                <a:spcPct val="107000"/>
              </a:lnSpc>
            </a:pPr>
            <a:r>
              <a:rPr lang="en-US" dirty="0" smtClean="0"/>
              <a:t>Frames </a:t>
            </a:r>
            <a:r>
              <a:rPr lang="en-US" dirty="0"/>
              <a:t>in Selenium are segments of an HTML document, also known as iframes, that contain individual HTML documents, frequently used when a webpage has several sections or pages that must be displayed or interacted with independently</a:t>
            </a:r>
            <a:r>
              <a:rPr lang="en-US" dirty="0" smtClean="0"/>
              <a:t>.</a:t>
            </a:r>
          </a:p>
          <a:p>
            <a:pPr fontAlgn="base">
              <a:lnSpc>
                <a:spcPct val="107000"/>
              </a:lnSpc>
            </a:pPr>
            <a:endParaRPr lang="en-US" dirty="0"/>
          </a:p>
          <a:p>
            <a:pPr fontAlgn="base">
              <a:lnSpc>
                <a:spcPct val="107000"/>
              </a:lnSpc>
            </a:pPr>
            <a:r>
              <a:rPr lang="en-US" b="1" dirty="0"/>
              <a:t>Syntax: </a:t>
            </a:r>
            <a:endParaRPr lang="en-US" b="1" dirty="0" smtClean="0"/>
          </a:p>
          <a:p>
            <a:pPr fontAlgn="base">
              <a:lnSpc>
                <a:spcPct val="107000"/>
              </a:lnSpc>
            </a:pPr>
            <a:endParaRPr lang="en-US" b="1" dirty="0"/>
          </a:p>
          <a:p>
            <a:pPr lvl="1" fontAlgn="base">
              <a:lnSpc>
                <a:spcPct val="107000"/>
              </a:lnSpc>
            </a:pPr>
            <a:r>
              <a:rPr lang="en-US" dirty="0" err="1"/>
              <a:t>driver.switchTo</a:t>
            </a:r>
            <a:r>
              <a:rPr lang="en-US" dirty="0"/>
              <a:t>().frame(ID);</a:t>
            </a:r>
          </a:p>
          <a:p>
            <a:pPr lvl="1" fontAlgn="base">
              <a:lnSpc>
                <a:spcPct val="107000"/>
              </a:lnSpc>
            </a:pPr>
            <a:r>
              <a:rPr lang="en-US" dirty="0" err="1"/>
              <a:t>driver.switchTo</a:t>
            </a:r>
            <a:r>
              <a:rPr lang="en-US" dirty="0"/>
              <a:t>().frame(name);</a:t>
            </a:r>
          </a:p>
          <a:p>
            <a:pPr lvl="1" fontAlgn="base">
              <a:lnSpc>
                <a:spcPct val="107000"/>
              </a:lnSpc>
            </a:pPr>
            <a:r>
              <a:rPr lang="en-US" dirty="0" err="1"/>
              <a:t>driver.switchTo</a:t>
            </a:r>
            <a:r>
              <a:rPr lang="en-US" dirty="0"/>
              <a:t>().frame(index);</a:t>
            </a:r>
          </a:p>
        </p:txBody>
      </p:sp>
    </p:spTree>
    <p:extLst>
      <p:ext uri="{BB962C8B-B14F-4D97-AF65-F5344CB8AC3E}">
        <p14:creationId xmlns:p14="http://schemas.microsoft.com/office/powerpoint/2010/main" val="528800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Close and Quit</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235085" y="1134544"/>
            <a:ext cx="6804748"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MY" b="1" dirty="0">
                <a:latin typeface="+mn-lt"/>
              </a:rPr>
              <a:t>Close</a:t>
            </a:r>
            <a:r>
              <a:rPr lang="en-MY" dirty="0">
                <a:latin typeface="+mn-lt"/>
              </a:rPr>
              <a:t>:</a:t>
            </a:r>
          </a:p>
          <a:p>
            <a:r>
              <a:rPr lang="en-MY" dirty="0">
                <a:latin typeface="+mn-lt"/>
              </a:rPr>
              <a:t>To close the current window or </a:t>
            </a:r>
            <a:r>
              <a:rPr lang="en-MY" dirty="0" smtClean="0">
                <a:latin typeface="+mn-lt"/>
              </a:rPr>
              <a:t>tab.</a:t>
            </a:r>
            <a:endParaRPr lang="en-MY" dirty="0">
              <a:latin typeface="+mn-lt"/>
            </a:endParaRPr>
          </a:p>
          <a:p>
            <a:endParaRPr lang="en-MY" dirty="0">
              <a:latin typeface="+mn-lt"/>
            </a:endParaRPr>
          </a:p>
          <a:p>
            <a:r>
              <a:rPr lang="en-MY" dirty="0">
                <a:latin typeface="+mn-lt"/>
              </a:rPr>
              <a:t>	</a:t>
            </a:r>
            <a:r>
              <a:rPr lang="en-MY" dirty="0" err="1">
                <a:latin typeface="+mn-lt"/>
              </a:rPr>
              <a:t>Driver.close</a:t>
            </a:r>
            <a:r>
              <a:rPr lang="en-MY" dirty="0">
                <a:latin typeface="+mn-lt"/>
              </a:rPr>
              <a:t>();</a:t>
            </a:r>
          </a:p>
          <a:p>
            <a:endParaRPr lang="en-MY" dirty="0">
              <a:latin typeface="+mn-lt"/>
            </a:endParaRPr>
          </a:p>
          <a:p>
            <a:r>
              <a:rPr lang="en-MY" b="1" dirty="0" smtClean="0">
                <a:latin typeface="+mn-lt"/>
              </a:rPr>
              <a:t>Quit</a:t>
            </a:r>
            <a:r>
              <a:rPr lang="en-MY" dirty="0" smtClean="0">
                <a:latin typeface="+mn-lt"/>
              </a:rPr>
              <a:t>:</a:t>
            </a:r>
            <a:endParaRPr lang="en-MY" dirty="0">
              <a:latin typeface="+mn-lt"/>
            </a:endParaRPr>
          </a:p>
          <a:p>
            <a:r>
              <a:rPr lang="en-MY" dirty="0">
                <a:latin typeface="+mn-lt"/>
              </a:rPr>
              <a:t>Close all the windows and tabs associated with that WebDriver session</a:t>
            </a:r>
          </a:p>
          <a:p>
            <a:r>
              <a:rPr lang="en-MY" dirty="0">
                <a:latin typeface="+mn-lt"/>
              </a:rPr>
              <a:t>Close the browser process</a:t>
            </a:r>
          </a:p>
          <a:p>
            <a:r>
              <a:rPr lang="en-MY" dirty="0">
                <a:latin typeface="+mn-lt"/>
              </a:rPr>
              <a:t>Close the background driver process</a:t>
            </a:r>
          </a:p>
          <a:p>
            <a:endParaRPr lang="en-MY" dirty="0">
              <a:latin typeface="+mn-lt"/>
            </a:endParaRPr>
          </a:p>
          <a:p>
            <a:r>
              <a:rPr lang="en-MY" dirty="0">
                <a:latin typeface="+mn-lt"/>
              </a:rPr>
              <a:t>	</a:t>
            </a:r>
            <a:r>
              <a:rPr lang="en-MY" dirty="0" err="1">
                <a:latin typeface="+mn-lt"/>
              </a:rPr>
              <a:t>Driver.quit</a:t>
            </a:r>
            <a:r>
              <a:rPr lang="en-MY" dirty="0">
                <a:latin typeface="+mn-lt"/>
              </a:rPr>
              <a:t>();</a:t>
            </a:r>
          </a:p>
        </p:txBody>
      </p:sp>
    </p:spTree>
    <p:extLst>
      <p:ext uri="{BB962C8B-B14F-4D97-AF65-F5344CB8AC3E}">
        <p14:creationId xmlns:p14="http://schemas.microsoft.com/office/powerpoint/2010/main" val="131488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8" name="Rectangle 4"/>
          <p:cNvSpPr>
            <a:spLocks noChangeArrowheads="1"/>
          </p:cNvSpPr>
          <p:nvPr/>
        </p:nvSpPr>
        <p:spPr bwMode="auto">
          <a:xfrm>
            <a:off x="3503218" y="2421418"/>
            <a:ext cx="6723444"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MY" altLang="en-US" sz="8800" b="1" dirty="0" smtClean="0">
                <a:latin typeface="+mn-lt"/>
              </a:rPr>
              <a:t>Questions ???</a:t>
            </a:r>
            <a:endParaRPr lang="en-US" altLang="en-US" sz="8800" dirty="0" smtClean="0">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800" dirty="0" smtClean="0">
                <a:latin typeface="+mn-lt"/>
              </a:rPr>
              <a:t> </a:t>
            </a:r>
            <a:endParaRPr lang="en-US" altLang="en-US" sz="8800" dirty="0">
              <a:latin typeface="+mn-lt"/>
            </a:endParaRPr>
          </a:p>
        </p:txBody>
      </p:sp>
    </p:spTree>
    <p:extLst>
      <p:ext uri="{BB962C8B-B14F-4D97-AF65-F5344CB8AC3E}">
        <p14:creationId xmlns:p14="http://schemas.microsoft.com/office/powerpoint/2010/main" val="3327291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flipH="1">
            <a:off x="3757107" y="2837329"/>
            <a:ext cx="3692564" cy="707886"/>
          </a:xfrm>
          <a:prstGeom prst="rect">
            <a:avLst/>
          </a:prstGeom>
          <a:noFill/>
        </p:spPr>
        <p:txBody>
          <a:bodyPr wrap="square" rtlCol="0">
            <a:spAutoFit/>
          </a:bodyPr>
          <a:lstStyle/>
          <a:p>
            <a:r>
              <a:rPr lang="en-US" sz="4000" b="1" dirty="0" smtClean="0"/>
              <a:t>THANK YOU</a:t>
            </a:r>
            <a:endParaRPr lang="en-IN" sz="4000" b="1" dirty="0"/>
          </a:p>
        </p:txBody>
      </p:sp>
    </p:spTree>
    <p:extLst>
      <p:ext uri="{BB962C8B-B14F-4D97-AF65-F5344CB8AC3E}">
        <p14:creationId xmlns:p14="http://schemas.microsoft.com/office/powerpoint/2010/main" val="864022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176974"/>
            <a:ext cx="10515600" cy="364893"/>
          </a:xfrm>
        </p:spPr>
        <p:txBody>
          <a:bodyPr numCol="2">
            <a:normAutofit fontScale="90000"/>
          </a:bodyPr>
          <a:lstStyle/>
          <a:p>
            <a:pPr>
              <a:lnSpc>
                <a:spcPct val="100000"/>
              </a:lnSpc>
            </a:pPr>
            <a:r>
              <a:rPr lang="en-US" sz="3100" dirty="0" smtClean="0"/>
              <a:t>Selenium</a:t>
            </a:r>
            <a:r>
              <a:rPr lang="en-US" dirty="0"/>
              <a:t/>
            </a:r>
            <a:br>
              <a:rPr lang="en-US" dirty="0"/>
            </a:br>
            <a:endParaRPr lang="en-US" dirty="0"/>
          </a:p>
        </p:txBody>
      </p:sp>
      <p:sp>
        <p:nvSpPr>
          <p:cNvPr id="6" name="Rectangle 5"/>
          <p:cNvSpPr/>
          <p:nvPr/>
        </p:nvSpPr>
        <p:spPr>
          <a:xfrm>
            <a:off x="302819" y="970497"/>
            <a:ext cx="11110248" cy="4216539"/>
          </a:xfrm>
          <a:prstGeom prst="rect">
            <a:avLst/>
          </a:prstGeom>
        </p:spPr>
        <p:txBody>
          <a:bodyPr wrap="square">
            <a:spAutoFit/>
          </a:bodyPr>
          <a:lstStyle/>
          <a:p>
            <a:pPr lvl="0"/>
            <a:r>
              <a:rPr lang="en-US" sz="2400" b="1" dirty="0"/>
              <a:t>What is Selenium</a:t>
            </a:r>
            <a:r>
              <a:rPr lang="en-US" sz="2400" b="1" dirty="0" smtClean="0"/>
              <a:t>?</a:t>
            </a:r>
          </a:p>
          <a:p>
            <a:pPr marL="342900" lvl="0" indent="-342900">
              <a:buFont typeface="Arial" panose="020B0604020202020204" pitchFamily="34" charset="0"/>
              <a:buChar char="•"/>
            </a:pPr>
            <a:endParaRPr lang="en-US" sz="2000" b="1" dirty="0" smtClean="0"/>
          </a:p>
          <a:p>
            <a:pPr marL="285750" lvl="0" indent="-285750">
              <a:buFont typeface="Arial" panose="020B0604020202020204" pitchFamily="34" charset="0"/>
              <a:buChar char="•"/>
            </a:pPr>
            <a:r>
              <a:rPr lang="en-MY" sz="2000" dirty="0"/>
              <a:t>Selenium is one of the most widely used open source Web UI (User Interface) automation testing suite</a:t>
            </a:r>
            <a:r>
              <a:rPr lang="en-MY" sz="2000" dirty="0" smtClean="0"/>
              <a:t>.</a:t>
            </a:r>
          </a:p>
          <a:p>
            <a:pPr marL="285750" lvl="0" indent="-285750">
              <a:buFont typeface="Arial" panose="020B0604020202020204" pitchFamily="34" charset="0"/>
              <a:buChar char="•"/>
            </a:pPr>
            <a:r>
              <a:rPr lang="en-MY" sz="2000" dirty="0"/>
              <a:t>Selenium supports automation across different browsers, platforms and programming languages</a:t>
            </a:r>
            <a:r>
              <a:rPr lang="en-MY" sz="2000" dirty="0" smtClean="0"/>
              <a:t>.</a:t>
            </a:r>
          </a:p>
          <a:p>
            <a:r>
              <a:rPr lang="en-MY" sz="2000" b="1" dirty="0"/>
              <a:t> </a:t>
            </a:r>
            <a:r>
              <a:rPr lang="en-MY" sz="2000" b="1" dirty="0" smtClean="0"/>
              <a:t>     </a:t>
            </a:r>
          </a:p>
          <a:p>
            <a:r>
              <a:rPr lang="en-US" sz="2000" dirty="0" smtClean="0"/>
              <a:t>Following </a:t>
            </a:r>
            <a:r>
              <a:rPr lang="en-US" sz="2000" dirty="0"/>
              <a:t>is the list</a:t>
            </a:r>
            <a:r>
              <a:rPr lang="en-US" sz="2000" dirty="0" smtClean="0"/>
              <a:t>:</a:t>
            </a:r>
          </a:p>
          <a:p>
            <a:endParaRPr lang="en-US" sz="2000" dirty="0"/>
          </a:p>
          <a:p>
            <a:pPr lvl="1"/>
            <a:r>
              <a:rPr lang="en-US" sz="2000" b="1" dirty="0"/>
              <a:t>Programming Languages:</a:t>
            </a:r>
            <a:r>
              <a:rPr lang="en-US" sz="2000" dirty="0"/>
              <a:t> C#, Java, Python, PHP, Ruby, Perl, and </a:t>
            </a:r>
            <a:r>
              <a:rPr lang="en-US" sz="2000" dirty="0" smtClean="0"/>
              <a:t>JavaScript</a:t>
            </a:r>
          </a:p>
          <a:p>
            <a:pPr lvl="1"/>
            <a:endParaRPr lang="en-US" sz="2000" dirty="0"/>
          </a:p>
          <a:p>
            <a:pPr lvl="1"/>
            <a:r>
              <a:rPr lang="en-US" sz="2000" b="1" dirty="0"/>
              <a:t>Operating Systems</a:t>
            </a:r>
            <a:r>
              <a:rPr lang="en-US" sz="2000" b="1"/>
              <a:t>: </a:t>
            </a:r>
            <a:r>
              <a:rPr lang="en-US" sz="2000" smtClean="0"/>
              <a:t>Windows</a:t>
            </a:r>
            <a:r>
              <a:rPr lang="en-US" sz="2000" dirty="0"/>
              <a:t>, Linux, Mac, Solaris</a:t>
            </a:r>
            <a:r>
              <a:rPr lang="en-US" sz="2000" dirty="0" smtClean="0"/>
              <a:t>.</a:t>
            </a:r>
          </a:p>
          <a:p>
            <a:pPr lvl="1"/>
            <a:endParaRPr lang="en-US" sz="2000" dirty="0"/>
          </a:p>
          <a:p>
            <a:pPr lvl="1"/>
            <a:r>
              <a:rPr lang="en-US" sz="2000" b="1" dirty="0"/>
              <a:t>Browsers: </a:t>
            </a:r>
            <a:r>
              <a:rPr lang="en-US" sz="2000" dirty="0"/>
              <a:t>Google Chrome, Mozilla Firefox, Internet Explorer, Edge, Opera, Safari, etc.</a:t>
            </a:r>
          </a:p>
          <a:p>
            <a:pPr lvl="0"/>
            <a:endParaRPr lang="en-US" sz="2400" b="1" dirty="0"/>
          </a:p>
        </p:txBody>
      </p:sp>
    </p:spTree>
    <p:extLst>
      <p:ext uri="{BB962C8B-B14F-4D97-AF65-F5344CB8AC3E}">
        <p14:creationId xmlns:p14="http://schemas.microsoft.com/office/powerpoint/2010/main" val="1672270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0" y="176974"/>
            <a:ext cx="10515600" cy="364893"/>
          </a:xfrm>
        </p:spPr>
        <p:txBody>
          <a:bodyPr numCol="2">
            <a:normAutofit fontScale="90000"/>
          </a:bodyPr>
          <a:lstStyle/>
          <a:p>
            <a:pPr>
              <a:lnSpc>
                <a:spcPct val="100000"/>
              </a:lnSpc>
            </a:pPr>
            <a:r>
              <a:rPr lang="en-US" sz="3100" dirty="0"/>
              <a:t>Selenium Suite :</a:t>
            </a:r>
            <a:r>
              <a:rPr lang="en-US" dirty="0"/>
              <a:t/>
            </a:r>
            <a:br>
              <a:rPr lang="en-US" dirty="0"/>
            </a:br>
            <a:endParaRPr lang="en-US" dirty="0"/>
          </a:p>
        </p:txBody>
      </p:sp>
      <p:sp>
        <p:nvSpPr>
          <p:cNvPr id="6" name="Rectangle 5"/>
          <p:cNvSpPr/>
          <p:nvPr/>
        </p:nvSpPr>
        <p:spPr>
          <a:xfrm>
            <a:off x="302819" y="970498"/>
            <a:ext cx="8993581" cy="1692771"/>
          </a:xfrm>
          <a:prstGeom prst="rect">
            <a:avLst/>
          </a:prstGeom>
        </p:spPr>
        <p:txBody>
          <a:bodyPr wrap="square">
            <a:spAutoFit/>
          </a:bodyPr>
          <a:lstStyle/>
          <a:p>
            <a:pPr marL="342900" indent="-342900">
              <a:buFont typeface="+mj-lt"/>
              <a:buAutoNum type="arabicPeriod"/>
            </a:pPr>
            <a:r>
              <a:rPr lang="en-MY" sz="2000" dirty="0"/>
              <a:t>Selenium Integrated Development Environment (IDE)</a:t>
            </a:r>
          </a:p>
          <a:p>
            <a:pPr marL="342900" indent="-342900">
              <a:buFont typeface="+mj-lt"/>
              <a:buAutoNum type="arabicPeriod"/>
            </a:pPr>
            <a:r>
              <a:rPr lang="en-MY" sz="2000" dirty="0"/>
              <a:t>Selenium Remote Control (Now Deprecated)</a:t>
            </a:r>
          </a:p>
          <a:p>
            <a:pPr marL="342900" indent="-342900">
              <a:buFont typeface="+mj-lt"/>
              <a:buAutoNum type="arabicPeriod"/>
            </a:pPr>
            <a:r>
              <a:rPr lang="en-MY" sz="2000" dirty="0" smtClean="0"/>
              <a:t>Selenium WebDriver</a:t>
            </a:r>
            <a:endParaRPr lang="en-MY" sz="2000" dirty="0"/>
          </a:p>
          <a:p>
            <a:pPr marL="342900" indent="-342900">
              <a:buFont typeface="+mj-lt"/>
              <a:buAutoNum type="arabicPeriod"/>
            </a:pPr>
            <a:r>
              <a:rPr lang="en-MY" sz="2000" dirty="0"/>
              <a:t>Selenium Grid</a:t>
            </a:r>
          </a:p>
          <a:p>
            <a:pPr lvl="0"/>
            <a:endParaRPr lang="en-US" sz="2400" b="1" dirty="0"/>
          </a:p>
        </p:txBody>
      </p:sp>
      <p:pic>
        <p:nvPicPr>
          <p:cNvPr id="4" name="Picture 3"/>
          <p:cNvPicPr>
            <a:picLocks noChangeAspect="1"/>
          </p:cNvPicPr>
          <p:nvPr/>
        </p:nvPicPr>
        <p:blipFill>
          <a:blip r:embed="rId3"/>
          <a:stretch>
            <a:fillRect/>
          </a:stretch>
        </p:blipFill>
        <p:spPr>
          <a:xfrm>
            <a:off x="1657350" y="2336800"/>
            <a:ext cx="7200900" cy="3776133"/>
          </a:xfrm>
          <a:prstGeom prst="rect">
            <a:avLst/>
          </a:prstGeom>
        </p:spPr>
      </p:pic>
    </p:spTree>
    <p:extLst>
      <p:ext uri="{BB962C8B-B14F-4D97-AF65-F5344CB8AC3E}">
        <p14:creationId xmlns:p14="http://schemas.microsoft.com/office/powerpoint/2010/main" val="3670037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Components: </a:t>
            </a:r>
            <a:endParaRPr lang="en-US" sz="2800" dirty="0"/>
          </a:p>
        </p:txBody>
      </p:sp>
      <p:sp>
        <p:nvSpPr>
          <p:cNvPr id="6" name="Rectangle 5"/>
          <p:cNvSpPr/>
          <p:nvPr/>
        </p:nvSpPr>
        <p:spPr>
          <a:xfrm>
            <a:off x="235085" y="974811"/>
            <a:ext cx="11956915" cy="5386090"/>
          </a:xfrm>
          <a:prstGeom prst="rect">
            <a:avLst/>
          </a:prstGeom>
        </p:spPr>
        <p:txBody>
          <a:bodyPr wrap="square">
            <a:spAutoFit/>
          </a:bodyPr>
          <a:lstStyle/>
          <a:p>
            <a:r>
              <a:rPr lang="en-MY" sz="2000" b="1" dirty="0" smtClean="0"/>
              <a:t>Selenium IDE: </a:t>
            </a:r>
          </a:p>
          <a:p>
            <a:pPr marL="285750" indent="-285750">
              <a:buFont typeface="Arial" panose="020B0604020202020204" pitchFamily="34" charset="0"/>
              <a:buChar char="•"/>
            </a:pPr>
            <a:r>
              <a:rPr lang="en-MY" sz="2000" dirty="0"/>
              <a:t>Selenium IDE is implemented as Firefox extension which provides record and playback functionality on test scripts. It allows testers to export recorded scripts in many languages like HTML, Java, </a:t>
            </a:r>
            <a:r>
              <a:rPr lang="en-MY" sz="2000" dirty="0" smtClean="0"/>
              <a:t>Ruby, Python and </a:t>
            </a:r>
            <a:r>
              <a:rPr lang="en-MY" sz="2000" dirty="0"/>
              <a:t>C</a:t>
            </a:r>
            <a:r>
              <a:rPr lang="en-MY" sz="2000" dirty="0" smtClean="0"/>
              <a:t>#.</a:t>
            </a:r>
            <a:r>
              <a:rPr lang="en-MY" sz="2000" dirty="0"/>
              <a:t> </a:t>
            </a:r>
            <a:endParaRPr lang="en-MY" sz="2000" dirty="0" smtClean="0"/>
          </a:p>
          <a:p>
            <a:endParaRPr lang="en-MY" sz="2000" b="1" dirty="0"/>
          </a:p>
          <a:p>
            <a:r>
              <a:rPr lang="en-MY" sz="2000" b="1" dirty="0" smtClean="0"/>
              <a:t>Selenium RC:</a:t>
            </a:r>
          </a:p>
          <a:p>
            <a:pPr marL="285750" indent="-285750">
              <a:buFont typeface="Arial" panose="020B0604020202020204" pitchFamily="34" charset="0"/>
              <a:buChar char="•"/>
            </a:pPr>
            <a:r>
              <a:rPr lang="en-MY" sz="2000" dirty="0"/>
              <a:t>Selenium RC (officially deprecated by selenium)allows testers to write automated web application UI test in any of the supported programming languages. </a:t>
            </a:r>
            <a:endParaRPr lang="en-MY" sz="2000" dirty="0" smtClean="0"/>
          </a:p>
          <a:p>
            <a:endParaRPr lang="en-MY" sz="2000" dirty="0"/>
          </a:p>
          <a:p>
            <a:r>
              <a:rPr lang="en-MY" sz="2000" b="1" dirty="0" smtClean="0"/>
              <a:t>Selenium Web Driver:</a:t>
            </a:r>
          </a:p>
          <a:p>
            <a:pPr marL="342900" indent="-342900">
              <a:buFont typeface="Arial" panose="020B0604020202020204" pitchFamily="34" charset="0"/>
              <a:buChar char="•"/>
            </a:pPr>
            <a:r>
              <a:rPr lang="en-MY" sz="2000" dirty="0" smtClean="0"/>
              <a:t>Selenium web driver does not require server installation, test scripts interact directly with the browser.</a:t>
            </a:r>
          </a:p>
          <a:p>
            <a:endParaRPr lang="en-MY" sz="2000" dirty="0"/>
          </a:p>
          <a:p>
            <a:r>
              <a:rPr lang="en-MY" sz="2000" b="1" dirty="0" smtClean="0"/>
              <a:t>Limitations:</a:t>
            </a:r>
          </a:p>
          <a:p>
            <a:pPr marL="342900" indent="-342900">
              <a:buFont typeface="Arial" panose="020B0604020202020204" pitchFamily="34" charset="0"/>
              <a:buChar char="•"/>
            </a:pPr>
            <a:r>
              <a:rPr lang="en-MY" sz="2000" dirty="0" smtClean="0"/>
              <a:t>Selenium </a:t>
            </a:r>
            <a:r>
              <a:rPr lang="en-MY" sz="2000" dirty="0"/>
              <a:t>does not support automation testing for desktop applications.</a:t>
            </a:r>
          </a:p>
          <a:p>
            <a:pPr marL="342900" indent="-342900">
              <a:buFont typeface="Arial" panose="020B0604020202020204" pitchFamily="34" charset="0"/>
              <a:buChar char="•"/>
            </a:pPr>
            <a:r>
              <a:rPr lang="en-MY" sz="2000" dirty="0"/>
              <a:t>Selenium requires high skill sets in order to automate tests more effectively.</a:t>
            </a:r>
          </a:p>
          <a:p>
            <a:pPr marL="342900" indent="-342900">
              <a:buFont typeface="Arial" panose="020B0604020202020204" pitchFamily="34" charset="0"/>
              <a:buChar char="•"/>
            </a:pPr>
            <a:r>
              <a:rPr lang="en-MY" sz="2000" dirty="0"/>
              <a:t>Since Selenium is open source software, you have to rely on community forums to get your technical issues resolved.</a:t>
            </a:r>
          </a:p>
          <a:p>
            <a:pPr lvl="0"/>
            <a:endParaRPr lang="en-US" sz="2400" b="1" dirty="0"/>
          </a:p>
        </p:txBody>
      </p:sp>
    </p:spTree>
    <p:extLst>
      <p:ext uri="{BB962C8B-B14F-4D97-AF65-F5344CB8AC3E}">
        <p14:creationId xmlns:p14="http://schemas.microsoft.com/office/powerpoint/2010/main" val="254090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Locators</a:t>
            </a:r>
            <a:endParaRPr lang="en-US" sz="2800" dirty="0"/>
          </a:p>
        </p:txBody>
      </p:sp>
      <p:sp>
        <p:nvSpPr>
          <p:cNvPr id="6" name="Rectangle 5"/>
          <p:cNvSpPr/>
          <p:nvPr/>
        </p:nvSpPr>
        <p:spPr>
          <a:xfrm>
            <a:off x="235085" y="974811"/>
            <a:ext cx="11956915" cy="3847207"/>
          </a:xfrm>
          <a:prstGeom prst="rect">
            <a:avLst/>
          </a:prstGeom>
        </p:spPr>
        <p:txBody>
          <a:bodyPr wrap="square">
            <a:spAutoFit/>
          </a:bodyPr>
          <a:lstStyle/>
          <a:p>
            <a:r>
              <a:rPr lang="en-MY" sz="2400" b="1" dirty="0" smtClean="0"/>
              <a:t>Types of locators:</a:t>
            </a:r>
          </a:p>
          <a:p>
            <a:pPr marL="285750" indent="-285750">
              <a:buFont typeface="Arial" panose="020B0604020202020204" pitchFamily="34" charset="0"/>
              <a:buChar char="•"/>
            </a:pPr>
            <a:endParaRPr lang="en-MY" sz="2000" dirty="0"/>
          </a:p>
          <a:p>
            <a:pPr marL="285750" indent="-285750">
              <a:buFont typeface="Arial" panose="020B0604020202020204" pitchFamily="34" charset="0"/>
              <a:buChar char="•"/>
            </a:pPr>
            <a:r>
              <a:rPr lang="en-MY" sz="2000" dirty="0" smtClean="0"/>
              <a:t>Selenium Web Driver </a:t>
            </a:r>
            <a:r>
              <a:rPr lang="en-MY" sz="2000" dirty="0"/>
              <a:t>has 8 </a:t>
            </a:r>
            <a:r>
              <a:rPr lang="en-MY" sz="2000" dirty="0" smtClean="0"/>
              <a:t>locators </a:t>
            </a:r>
            <a:r>
              <a:rPr lang="en-MY" sz="2000" dirty="0"/>
              <a:t>which helps us to locate the web elements on DOM</a:t>
            </a:r>
            <a:endParaRPr lang="en-US" sz="2000" b="1" dirty="0"/>
          </a:p>
          <a:p>
            <a:endParaRPr lang="en-MY" sz="2000" dirty="0"/>
          </a:p>
          <a:p>
            <a:pPr marL="800100" lvl="1" indent="-342900">
              <a:buAutoNum type="arabicPeriod"/>
            </a:pPr>
            <a:r>
              <a:rPr lang="en-MY" sz="2000" dirty="0" smtClean="0"/>
              <a:t>ID</a:t>
            </a:r>
          </a:p>
          <a:p>
            <a:pPr marL="800100" lvl="1" indent="-342900">
              <a:buAutoNum type="arabicPeriod"/>
            </a:pPr>
            <a:r>
              <a:rPr lang="en-MY" sz="2000" dirty="0" smtClean="0"/>
              <a:t>Name</a:t>
            </a:r>
            <a:endParaRPr lang="en-MY" sz="2000" dirty="0"/>
          </a:p>
          <a:p>
            <a:pPr marL="800100" lvl="1" indent="-342900">
              <a:buAutoNum type="arabicPeriod"/>
            </a:pPr>
            <a:r>
              <a:rPr lang="en-MY" sz="2000" dirty="0" smtClean="0"/>
              <a:t>Class</a:t>
            </a:r>
          </a:p>
          <a:p>
            <a:pPr marL="800100" lvl="1" indent="-342900">
              <a:buAutoNum type="arabicPeriod"/>
            </a:pPr>
            <a:r>
              <a:rPr lang="en-MY" sz="2000" dirty="0" smtClean="0"/>
              <a:t>Xpath</a:t>
            </a:r>
          </a:p>
          <a:p>
            <a:pPr marL="800100" lvl="1" indent="-342900">
              <a:buAutoNum type="arabicPeriod"/>
            </a:pPr>
            <a:r>
              <a:rPr lang="en-MY" sz="2000" dirty="0" err="1" smtClean="0"/>
              <a:t>CssSelectors</a:t>
            </a:r>
            <a:endParaRPr lang="en-MY" sz="2000" dirty="0" smtClean="0"/>
          </a:p>
          <a:p>
            <a:pPr marL="800100" lvl="1" indent="-342900">
              <a:buAutoNum type="arabicPeriod"/>
            </a:pPr>
            <a:r>
              <a:rPr lang="en-MY" sz="2000" dirty="0" err="1" smtClean="0"/>
              <a:t>LinkText</a:t>
            </a:r>
            <a:r>
              <a:rPr lang="en-MY" sz="2000" dirty="0" smtClean="0"/>
              <a:t> </a:t>
            </a:r>
          </a:p>
          <a:p>
            <a:pPr marL="800100" lvl="1" indent="-342900">
              <a:buAutoNum type="arabicPeriod"/>
            </a:pPr>
            <a:r>
              <a:rPr lang="en-MY" sz="2000" dirty="0" err="1" smtClean="0"/>
              <a:t>PartialLinkText</a:t>
            </a:r>
            <a:endParaRPr lang="en-MY" sz="2000" dirty="0" smtClean="0"/>
          </a:p>
          <a:p>
            <a:pPr marL="800100" lvl="1" indent="-342900">
              <a:buAutoNum type="arabicPeriod"/>
            </a:pPr>
            <a:r>
              <a:rPr lang="en-MY" sz="2000" dirty="0" err="1" smtClean="0"/>
              <a:t>TagName</a:t>
            </a:r>
            <a:r>
              <a:rPr lang="en-MY" sz="2000" dirty="0"/>
              <a:t> </a:t>
            </a:r>
            <a:endParaRPr lang="en-US" sz="2000" b="1" dirty="0"/>
          </a:p>
        </p:txBody>
      </p:sp>
    </p:spTree>
    <p:extLst>
      <p:ext uri="{BB962C8B-B14F-4D97-AF65-F5344CB8AC3E}">
        <p14:creationId xmlns:p14="http://schemas.microsoft.com/office/powerpoint/2010/main" val="4254915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a:t>Type of Locators:</a:t>
            </a:r>
            <a:endParaRPr lang="en-US" sz="2800" dirty="0"/>
          </a:p>
        </p:txBody>
      </p:sp>
      <p:pic>
        <p:nvPicPr>
          <p:cNvPr id="2" name="Picture 1"/>
          <p:cNvPicPr>
            <a:picLocks noChangeAspect="1"/>
          </p:cNvPicPr>
          <p:nvPr/>
        </p:nvPicPr>
        <p:blipFill>
          <a:blip r:embed="rId3"/>
          <a:stretch>
            <a:fillRect/>
          </a:stretch>
        </p:blipFill>
        <p:spPr>
          <a:xfrm>
            <a:off x="1482725" y="903817"/>
            <a:ext cx="7908876" cy="5327650"/>
          </a:xfrm>
          <a:prstGeom prst="rect">
            <a:avLst/>
          </a:prstGeom>
        </p:spPr>
      </p:pic>
    </p:spTree>
    <p:extLst>
      <p:ext uri="{BB962C8B-B14F-4D97-AF65-F5344CB8AC3E}">
        <p14:creationId xmlns:p14="http://schemas.microsoft.com/office/powerpoint/2010/main" val="341848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Type of Locators:</a:t>
            </a:r>
            <a:endParaRPr lang="en-US" sz="2800" dirty="0"/>
          </a:p>
        </p:txBody>
      </p:sp>
      <p:pic>
        <p:nvPicPr>
          <p:cNvPr id="4" name="Picture 3"/>
          <p:cNvPicPr>
            <a:picLocks noChangeAspect="1"/>
          </p:cNvPicPr>
          <p:nvPr/>
        </p:nvPicPr>
        <p:blipFill>
          <a:blip r:embed="rId3"/>
          <a:stretch>
            <a:fillRect/>
          </a:stretch>
        </p:blipFill>
        <p:spPr>
          <a:xfrm>
            <a:off x="1515004" y="1239837"/>
            <a:ext cx="6181725" cy="4581525"/>
          </a:xfrm>
          <a:prstGeom prst="rect">
            <a:avLst/>
          </a:prstGeom>
        </p:spPr>
      </p:pic>
    </p:spTree>
    <p:extLst>
      <p:ext uri="{BB962C8B-B14F-4D97-AF65-F5344CB8AC3E}">
        <p14:creationId xmlns:p14="http://schemas.microsoft.com/office/powerpoint/2010/main" val="326308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MY" sz="2800" dirty="0" smtClean="0"/>
              <a:t>Xpaths</a:t>
            </a:r>
            <a:endParaRPr lang="en-US" sz="2800" dirty="0"/>
          </a:p>
        </p:txBody>
      </p:sp>
      <p:sp>
        <p:nvSpPr>
          <p:cNvPr id="6" name="Rectangle 5"/>
          <p:cNvSpPr/>
          <p:nvPr/>
        </p:nvSpPr>
        <p:spPr>
          <a:xfrm>
            <a:off x="235085" y="974811"/>
            <a:ext cx="11956915" cy="6155531"/>
          </a:xfrm>
          <a:prstGeom prst="rect">
            <a:avLst/>
          </a:prstGeom>
        </p:spPr>
        <p:txBody>
          <a:bodyPr wrap="square">
            <a:spAutoFit/>
          </a:bodyPr>
          <a:lstStyle/>
          <a:p>
            <a:r>
              <a:rPr lang="en-US" b="1" dirty="0" smtClean="0"/>
              <a:t>Xpath </a:t>
            </a:r>
            <a:r>
              <a:rPr lang="en-US" dirty="0" smtClean="0"/>
              <a:t>stands </a:t>
            </a:r>
            <a:r>
              <a:rPr lang="en-US" dirty="0"/>
              <a:t>for XML Path Language. It uses a non-XML syntax to provide a flexible way of addressing (pointing to) different parts of an XML document. It can also be used to test addressed nodes within a document to determine whether they match a pattern or </a:t>
            </a:r>
            <a:r>
              <a:rPr lang="en-US" dirty="0" smtClean="0"/>
              <a:t>not.</a:t>
            </a:r>
            <a:endParaRPr lang="en-US" dirty="0"/>
          </a:p>
          <a:p>
            <a:r>
              <a:rPr lang="en-US" b="1" dirty="0"/>
              <a:t>Format</a:t>
            </a:r>
            <a:r>
              <a:rPr lang="en-US" dirty="0"/>
              <a:t>: </a:t>
            </a:r>
          </a:p>
          <a:p>
            <a:r>
              <a:rPr lang="en-US" dirty="0"/>
              <a:t>	</a:t>
            </a:r>
            <a:r>
              <a:rPr lang="en-US" dirty="0" smtClean="0"/>
              <a:t>“//</a:t>
            </a:r>
            <a:r>
              <a:rPr lang="en-US" dirty="0"/>
              <a:t>tagname[@</a:t>
            </a:r>
            <a:r>
              <a:rPr lang="en-US" dirty="0" smtClean="0"/>
              <a:t>attr , ’value</a:t>
            </a:r>
            <a:r>
              <a:rPr lang="en-US" dirty="0"/>
              <a:t>’]</a:t>
            </a:r>
          </a:p>
          <a:p>
            <a:r>
              <a:rPr lang="en-US" b="1" dirty="0" smtClean="0"/>
              <a:t>Example</a:t>
            </a:r>
            <a:r>
              <a:rPr lang="en-US" dirty="0"/>
              <a:t>: </a:t>
            </a:r>
          </a:p>
          <a:p>
            <a:r>
              <a:rPr lang="en-US" dirty="0"/>
              <a:t>	"//h4[@id='SAP M']</a:t>
            </a:r>
          </a:p>
          <a:p>
            <a:endParaRPr lang="en-MY" sz="2400" b="1" dirty="0" smtClean="0"/>
          </a:p>
          <a:p>
            <a:r>
              <a:rPr lang="en-MY" sz="2400" b="1" dirty="0" smtClean="0"/>
              <a:t>Types of Xpaths:</a:t>
            </a:r>
          </a:p>
          <a:p>
            <a:pPr marL="457200" indent="-457200">
              <a:buFont typeface="+mj-lt"/>
              <a:buAutoNum type="arabicPeriod"/>
            </a:pPr>
            <a:endParaRPr lang="en-MY" sz="2000" dirty="0"/>
          </a:p>
          <a:p>
            <a:pPr marL="457200" indent="-457200">
              <a:buFont typeface="+mj-lt"/>
              <a:buAutoNum type="arabicPeriod"/>
            </a:pPr>
            <a:r>
              <a:rPr lang="en-MY" sz="2000" b="1" dirty="0"/>
              <a:t>Absolute XPath: </a:t>
            </a:r>
            <a:r>
              <a:rPr lang="en-MY" sz="2000" dirty="0"/>
              <a:t>Begins from the root of the HTML document and specifies the complete path to the element. It's not as flexible and can break if the page structure changes</a:t>
            </a:r>
            <a:r>
              <a:rPr lang="en-MY" sz="2000" dirty="0" smtClean="0"/>
              <a:t>.</a:t>
            </a:r>
            <a:endParaRPr lang="en-MY" sz="2000" dirty="0"/>
          </a:p>
          <a:p>
            <a:pPr lvl="1"/>
            <a:r>
              <a:rPr lang="en-MY" sz="2000" b="1" dirty="0"/>
              <a:t>Example</a:t>
            </a:r>
            <a:r>
              <a:rPr lang="en-MY" sz="2000" dirty="0"/>
              <a:t>:  The absolute xpath </a:t>
            </a:r>
            <a:r>
              <a:rPr lang="en-MY" sz="2000" dirty="0" smtClean="0"/>
              <a:t>is “/</a:t>
            </a:r>
            <a:r>
              <a:rPr lang="en-MY" sz="2000" dirty="0"/>
              <a:t>html/body/div[1]/div/div[1]/</a:t>
            </a:r>
            <a:r>
              <a:rPr lang="en-MY" sz="2000" dirty="0" smtClean="0"/>
              <a:t>a”</a:t>
            </a:r>
            <a:endParaRPr lang="en-MY" sz="2000" dirty="0"/>
          </a:p>
          <a:p>
            <a:pPr marL="914400" lvl="1" indent="-457200">
              <a:buFont typeface="+mj-lt"/>
              <a:buAutoNum type="arabicPeriod"/>
            </a:pPr>
            <a:endParaRPr lang="en-MY" sz="2000" dirty="0" smtClean="0"/>
          </a:p>
          <a:p>
            <a:pPr marL="457200" indent="-457200">
              <a:buFont typeface="+mj-lt"/>
              <a:buAutoNum type="arabicPeriod"/>
            </a:pPr>
            <a:r>
              <a:rPr lang="en-MY" sz="2000" b="1" dirty="0" smtClean="0"/>
              <a:t>Relative </a:t>
            </a:r>
            <a:r>
              <a:rPr lang="en-MY" sz="2000" b="1" dirty="0"/>
              <a:t>XPath: </a:t>
            </a:r>
            <a:r>
              <a:rPr lang="en-MY" sz="2000" dirty="0"/>
              <a:t>Starts from a specific element and navigates through the DOM hierarchy to locate the desired </a:t>
            </a:r>
            <a:r>
              <a:rPr lang="en-MY" sz="2000" dirty="0" smtClean="0"/>
              <a:t>element.</a:t>
            </a:r>
            <a:endParaRPr lang="en-MY" sz="2000" dirty="0"/>
          </a:p>
          <a:p>
            <a:r>
              <a:rPr lang="en-MY" sz="2000" dirty="0"/>
              <a:t>         </a:t>
            </a:r>
            <a:r>
              <a:rPr lang="en-MY" sz="2000" b="1" dirty="0"/>
              <a:t>Example</a:t>
            </a:r>
            <a:r>
              <a:rPr lang="en-MY" sz="2000" dirty="0"/>
              <a:t>:  A relative xpath starts with the </a:t>
            </a:r>
            <a:r>
              <a:rPr lang="en-MY" sz="2000" dirty="0" smtClean="0"/>
              <a:t>“//”</a:t>
            </a:r>
            <a:endParaRPr lang="en-MY" sz="2000" dirty="0"/>
          </a:p>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Tree>
    <p:extLst>
      <p:ext uri="{BB962C8B-B14F-4D97-AF65-F5344CB8AC3E}">
        <p14:creationId xmlns:p14="http://schemas.microsoft.com/office/powerpoint/2010/main" val="103314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MY" sz="2800" dirty="0" smtClean="0"/>
              <a:t>Functions</a:t>
            </a:r>
            <a:endParaRPr lang="en-US" sz="2800" dirty="0"/>
          </a:p>
        </p:txBody>
      </p:sp>
      <p:sp>
        <p:nvSpPr>
          <p:cNvPr id="6" name="Rectangle 5"/>
          <p:cNvSpPr/>
          <p:nvPr/>
        </p:nvSpPr>
        <p:spPr>
          <a:xfrm>
            <a:off x="235085" y="974811"/>
            <a:ext cx="11956915" cy="1015663"/>
          </a:xfrm>
          <a:prstGeom prst="rect">
            <a:avLst/>
          </a:prstGeom>
        </p:spPr>
        <p:txBody>
          <a:bodyPr wrap="square">
            <a:spAutoFit/>
          </a:bodyPr>
          <a:lstStyle/>
          <a:p>
            <a:pPr marL="342900" indent="-342900">
              <a:buFont typeface="+mj-lt"/>
              <a:buAutoNum type="arabicPeriod"/>
            </a:pPr>
            <a:endParaRPr lang="en-MY" sz="2000" b="1" dirty="0"/>
          </a:p>
          <a:p>
            <a:pPr marL="342900" indent="-342900">
              <a:buFont typeface="+mj-lt"/>
              <a:buAutoNum type="arabicPeriod"/>
            </a:pPr>
            <a:endParaRPr lang="en-MY" sz="2000" b="1" dirty="0" smtClean="0"/>
          </a:p>
          <a:p>
            <a:pPr marL="342900" indent="-342900">
              <a:buFont typeface="+mj-lt"/>
              <a:buAutoNum type="arabicPeriod"/>
            </a:pPr>
            <a:endParaRPr lang="en-MY" sz="2000" dirty="0"/>
          </a:p>
        </p:txBody>
      </p:sp>
      <p:sp>
        <p:nvSpPr>
          <p:cNvPr id="5" name="Rectangle 4"/>
          <p:cNvSpPr/>
          <p:nvPr/>
        </p:nvSpPr>
        <p:spPr>
          <a:xfrm>
            <a:off x="133484" y="702366"/>
            <a:ext cx="12160115" cy="6274218"/>
          </a:xfrm>
          <a:prstGeom prst="rect">
            <a:avLst/>
          </a:prstGeom>
        </p:spPr>
        <p:txBody>
          <a:bodyPr wrap="square">
            <a:spAutoFit/>
          </a:bodyPr>
          <a:lstStyle/>
          <a:p>
            <a:pPr>
              <a:lnSpc>
                <a:spcPct val="107000"/>
              </a:lnSpc>
              <a:spcAft>
                <a:spcPts val="800"/>
              </a:spcAft>
            </a:pPr>
            <a:r>
              <a:rPr lang="en-US" b="1" dirty="0" smtClean="0"/>
              <a:t>Contains</a:t>
            </a:r>
            <a:r>
              <a:rPr lang="en-US" dirty="0"/>
              <a:t> is a function used to search for the web elements that contain a particular text. </a:t>
            </a:r>
            <a:endParaRPr lang="en-US" dirty="0" smtClean="0"/>
          </a:p>
          <a:p>
            <a:pPr>
              <a:lnSpc>
                <a:spcPct val="107000"/>
              </a:lnSpc>
              <a:spcAft>
                <a:spcPts val="800"/>
              </a:spcAft>
            </a:pPr>
            <a:r>
              <a:rPr lang="en-US" dirty="0" smtClean="0"/>
              <a:t>Example</a:t>
            </a:r>
            <a:r>
              <a:rPr lang="en-US" dirty="0"/>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"//h4//a[contains(text(),'SAP M')]"</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Starts-with and Ends-with </a:t>
            </a:r>
            <a:r>
              <a:rPr lang="en-US" dirty="0"/>
              <a:t>are to find the elements whose attribute dynamically changes on refresh </a:t>
            </a:r>
            <a:r>
              <a:rPr lang="en-US" dirty="0" smtClean="0"/>
              <a:t>or other operations </a:t>
            </a:r>
            <a:r>
              <a:rPr lang="en-US" dirty="0"/>
              <a:t>like click, submit, etc.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Example: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Xpath=//label[starts-with(@</a:t>
            </a:r>
            <a:r>
              <a:rPr lang="en-US" dirty="0" err="1"/>
              <a:t>id,'message</a:t>
            </a:r>
            <a:r>
              <a:rPr lang="en-US"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	Xpath=//label[ends-with(@</a:t>
            </a:r>
            <a:r>
              <a:rPr lang="en-US" dirty="0" err="1"/>
              <a:t>id,'message</a:t>
            </a:r>
            <a:r>
              <a:rPr lang="en-US"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dirty="0"/>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b="1" dirty="0"/>
              <a:t>AND</a:t>
            </a:r>
            <a:r>
              <a:rPr lang="en-MY" dirty="0"/>
              <a:t> finds the element in case of both the conditions are true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Example:</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Xpath=//input[@type='submit' AND @name='</a:t>
            </a:r>
            <a:r>
              <a:rPr lang="en-MY" dirty="0" err="1"/>
              <a:t>btnLogin</a:t>
            </a:r>
            <a:r>
              <a:rPr lang="en-MY"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dirty="0"/>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b="1" dirty="0"/>
              <a:t>OR</a:t>
            </a:r>
            <a:r>
              <a:rPr lang="en-MY" dirty="0"/>
              <a:t> finds the element in case of any one of the conditions is true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Example:</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MY" dirty="0"/>
              <a:t>Xpath=//*[@type='submit' OR @name='</a:t>
            </a:r>
            <a:r>
              <a:rPr lang="en-MY" dirty="0" err="1"/>
              <a:t>btnReset</a:t>
            </a:r>
            <a:r>
              <a:rPr lang="en-MY" dirty="0"/>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smtClean="0">
              <a:solidFill>
                <a:srgbClr val="222222"/>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MY" sz="1400"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88479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quot;/&gt;&lt;property id=&quot;20307&quot; value=&quot;265&quot;/&gt;&lt;/object&gt;&lt;object type=&quot;3&quot; unique_id=&quot;10004&quot;&gt;&lt;property id=&quot;20148&quot; value=&quot;5&quot;/&gt;&lt;property id=&quot;20300&quot; value=&quot;Slide 2&quot;/&gt;&lt;property id=&quot;20307&quot; value=&quot;267&quot;/&gt;&lt;/object&gt;&lt;object type=&quot;3&quot; unique_id=&quot;10005&quot;&gt;&lt;property id=&quot;20148&quot; value=&quot;5&quot;/&gt;&lt;property id=&quot;20300&quot; value=&quot;Slide 3 - &amp;quot;DMS – Background and Evolution of the Concept&amp;quot;&quot;/&gt;&lt;property id=&quot;20307&quot; value=&quot;268&quot;/&gt;&lt;/object&gt;&lt;object type=&quot;3&quot; unique_id=&quot;10006&quot;&gt;&lt;property id=&quot;20148&quot; value=&quot;5&quot;/&gt;&lt;property id=&quot;20300&quot; value=&quot;Slide 4 - &amp;quot;DMS – An Introduction&amp;quot;&quot;/&gt;&lt;property id=&quot;20307&quot; value=&quot;269&quot;/&gt;&lt;/object&gt;&lt;object type=&quot;3&quot; unique_id=&quot;10007&quot;&gt;&lt;property id=&quot;20148&quot; value=&quot;5&quot;/&gt;&lt;property id=&quot;20300&quot; value=&quot;Slide 5 - &amp;quot;Need for Document Management System&amp;quot;&quot;/&gt;&lt;property id=&quot;20307&quot; value=&quot;290&quot;/&gt;&lt;/object&gt;&lt;object type=&quot;3&quot; unique_id=&quot;10008&quot;&gt;&lt;property id=&quot;20148&quot; value=&quot;5&quot;/&gt;&lt;property id=&quot;20300&quot; value=&quot;Slide 6 - &amp;quot;DMS – Feature Overview&amp;quot;&quot;/&gt;&lt;property id=&quot;20307&quot; value=&quot;270&quot;/&gt;&lt;/object&gt;&lt;object type=&quot;3&quot; unique_id=&quot;10009&quot;&gt;&lt;property id=&quot;20148&quot; value=&quot;5&quot;/&gt;&lt;property id=&quot;20300&quot; value=&quot;Slide 7 - &amp;quot;DMS – System Integration Diagram&amp;quot;&quot;/&gt;&lt;property id=&quot;20307&quot; value=&quot;271&quot;/&gt;&lt;/object&gt;&lt;object type=&quot;3&quot; unique_id=&quot;10010&quot;&gt;&lt;property id=&quot;20148&quot; value=&quot;5&quot;/&gt;&lt;property id=&quot;20300&quot; value=&quot;Slide 8&quot;/&gt;&lt;property id=&quot;20307&quot; value=&quot;279&quot;/&gt;&lt;/object&gt;&lt;object type=&quot;3&quot; unique_id=&quot;10011&quot;&gt;&lt;property id=&quot;20148&quot; value=&quot;5&quot;/&gt;&lt;property id=&quot;20300&quot; value=&quot;Slide 9 - &amp;quot;DMS – Screen Navigation&amp;quot;&quot;/&gt;&lt;property id=&quot;20307&quot; value=&quot;274&quot;/&gt;&lt;/object&gt;&lt;object type=&quot;3&quot; unique_id=&quot;10012&quot;&gt;&lt;property id=&quot;20148&quot; value=&quot;5&quot;/&gt;&lt;property id=&quot;20300&quot; value=&quot;Slide 10 - &amp;quot;DMS – Component Dashboard&amp;quot;&quot;/&gt;&lt;property id=&quot;20307&quot; value=&quot;280&quot;/&gt;&lt;/object&gt;&lt;object type=&quot;3&quot; unique_id=&quot;10013&quot;&gt;&lt;property id=&quot;20148&quot; value=&quot;5&quot;/&gt;&lt;property id=&quot;20300&quot; value=&quot;Slide 11&quot;/&gt;&lt;property id=&quot;20307&quot; value=&quot;286&quot;/&gt;&lt;/object&gt;&lt;object type=&quot;3&quot; unique_id=&quot;10014&quot;&gt;&lt;property id=&quot;20148&quot; value=&quot;5&quot;/&gt;&lt;property id=&quot;20300&quot; value=&quot;Slide 12 - &amp;quot;Document Configurator&amp;quot;&quot;/&gt;&lt;property id=&quot;20307&quot; value=&quot;291&quot;/&gt;&lt;/object&gt;&lt;object type=&quot;3&quot; unique_id=&quot;10015&quot;&gt;&lt;property id=&quot;20148&quot; value=&quot;5&quot;/&gt;&lt;property id=&quot;20300&quot; value=&quot;Slide 13 - &amp;quot;Document Configurator (Contd...)&amp;quot;&quot;/&gt;&lt;property id=&quot;20307&quot; value=&quot;292&quot;/&gt;&lt;/object&gt;&lt;object type=&quot;3&quot; unique_id=&quot;10016&quot;&gt;&lt;property id=&quot;20148&quot; value=&quot;5&quot;/&gt;&lt;property id=&quot;20300&quot; value=&quot;Slide 14 - &amp;quot;DMS – Doc Configurator Dashboard&amp;quot;&quot;/&gt;&lt;property id=&quot;20307&quot; value=&quot;281&quot;/&gt;&lt;/object&gt;&lt;object type=&quot;3&quot; unique_id=&quot;10017&quot;&gt;&lt;property id=&quot;20148&quot; value=&quot;5&quot;/&gt;&lt;property id=&quot;20300&quot; value=&quot;Slide 15 - &amp;quot;DMS – Doc Configurator Panel&amp;quot;&quot;/&gt;&lt;property id=&quot;20307&quot; value=&quot;282&quot;/&gt;&lt;/object&gt;&lt;object type=&quot;3&quot; unique_id=&quot;10018&quot;&gt;&lt;property id=&quot;20148&quot; value=&quot;5&quot;/&gt;&lt;property id=&quot;20300&quot; value=&quot;Slide 16 - &amp;quot;Document Configuration Panel&amp;quot;&quot;/&gt;&lt;property id=&quot;20307&quot; value=&quot;283&quot;/&gt;&lt;/object&gt;&lt;object type=&quot;3&quot; unique_id=&quot;10019&quot;&gt;&lt;property id=&quot;20148&quot; value=&quot;5&quot;/&gt;&lt;property id=&quot;20300&quot; value=&quot;Slide 17 - &amp;quot;Document Configuration Step&amp;quot;&quot;/&gt;&lt;property id=&quot;20307&quot; value=&quot;284&quot;/&gt;&lt;/object&gt;&lt;object type=&quot;3&quot; unique_id=&quot;10020&quot;&gt;&lt;property id=&quot;20148&quot; value=&quot;5&quot;/&gt;&lt;property id=&quot;20300&quot; value=&quot;Slide 18&quot;/&gt;&lt;property id=&quot;20307&quot; value=&quot;287&quot;/&gt;&lt;/object&gt;&lt;object type=&quot;3&quot; unique_id=&quot;10021&quot;&gt;&lt;property id=&quot;20148&quot; value=&quot;5&quot;/&gt;&lt;property id=&quot;20300&quot; value=&quot;Slide 19 - &amp;quot;Document Capture&amp;quot;&quot;/&gt;&lt;property id=&quot;20307&quot; value=&quot;293&quot;/&gt;&lt;/object&gt;&lt;object type=&quot;3&quot; unique_id=&quot;10022&quot;&gt;&lt;property id=&quot;20148&quot; value=&quot;5&quot;/&gt;&lt;property id=&quot;20300&quot; value=&quot;Slide 20 - &amp;quot;Document Capture&amp;quot;&quot;/&gt;&lt;property id=&quot;20307&quot; value=&quot;294&quot;/&gt;&lt;/object&gt;&lt;object type=&quot;3&quot; unique_id=&quot;10023&quot;&gt;&lt;property id=&quot;20148&quot; value=&quot;5&quot;/&gt;&lt;property id=&quot;20300&quot; value=&quot;Slide 21 - &amp;quot;Document Capture&amp;quot;&quot;/&gt;&lt;property id=&quot;20307&quot; value=&quot;285&quot;/&gt;&lt;/object&gt;&lt;object type=&quot;3&quot; unique_id=&quot;10024&quot;&gt;&lt;property id=&quot;20148&quot; value=&quot;5&quot;/&gt;&lt;property id=&quot;20300&quot; value=&quot;Slide 22 - &amp;quot;Document Capture Component&amp;quot;&quot;/&gt;&lt;property id=&quot;20307&quot; value=&quot;288&quot;/&gt;&lt;/object&gt;&lt;object type=&quot;3&quot; unique_id=&quot;10025&quot;&gt;&lt;property id=&quot;20148&quot; value=&quot;5&quot;/&gt;&lt;property id=&quot;20300&quot; value=&quot;Slide 23 - &amp;quot;Document Capture Component- Added Features&amp;quot;&quot;/&gt;&lt;property id=&quot;20307&quot; value=&quot;289&quot;/&gt;&lt;/object&gt;&lt;object type=&quot;3&quot; unique_id=&quot;10026&quot;&gt;&lt;property id=&quot;20148&quot; value=&quot;5&quot;/&gt;&lt;property id=&quot;20300&quot; value=&quot;Slide 24 - &amp;quot;Document Capture Component- Added Features(Contd.)&amp;quot;&quot;/&gt;&lt;property id=&quot;20307&quot; value=&quot;296&quot;/&gt;&lt;/object&gt;&lt;object type=&quot;3&quot; unique_id=&quot;10027&quot;&gt;&lt;property id=&quot;20148&quot; value=&quot;5&quot;/&gt;&lt;property id=&quot;20300&quot; value=&quot;Slide 25 - &amp;quot;Document Capture Component- Functional Component View&amp;quot;&quot;/&gt;&lt;property id=&quot;20307&quot; value=&quot;295&quot;/&gt;&lt;/object&gt;&lt;object type=&quot;3&quot; unique_id=&quot;10028&quot;&gt;&lt;property id=&quot;20148&quot; value=&quot;5&quot;/&gt;&lt;property id=&quot;20300&quot; value=&quot;Slide 28&quot;/&gt;&lt;property id=&quot;20307&quot; value=&quot;297&quot;/&gt;&lt;/object&gt;&lt;object type=&quot;3&quot; unique_id=&quot;10029&quot;&gt;&lt;property id=&quot;20148&quot; value=&quot;5&quot;/&gt;&lt;property id=&quot;20300&quot; value=&quot;Slide 29 - &amp;quot;Template Configurator - Overview&amp;quot;&quot;/&gt;&lt;property id=&quot;20307&quot; value=&quot;302&quot;/&gt;&lt;/object&gt;&lt;object type=&quot;3&quot; unique_id=&quot;10030&quot;&gt;&lt;property id=&quot;20148&quot; value=&quot;5&quot;/&gt;&lt;property id=&quot;20300&quot; value=&quot;Slide 30 - &amp;quot;Template Configurator - Features&amp;quot;&quot;/&gt;&lt;property id=&quot;20307&quot; value=&quot;303&quot;/&gt;&lt;/object&gt;&lt;object type=&quot;3&quot; unique_id=&quot;10031&quot;&gt;&lt;property id=&quot;20148&quot; value=&quot;5&quot;/&gt;&lt;property id=&quot;20300&quot; value=&quot;Slide 31 - &amp;quot;DMS – Template Configurator Dashboard&amp;quot;&quot;/&gt;&lt;property id=&quot;20307&quot; value=&quot;298&quot;/&gt;&lt;/object&gt;&lt;object type=&quot;3&quot; unique_id=&quot;10032&quot;&gt;&lt;property id=&quot;20148&quot; value=&quot;5&quot;/&gt;&lt;property id=&quot;20300&quot; value=&quot;Slide 32 - &amp;quot;DMS – Template Configurator Panel&amp;quot;&quot;/&gt;&lt;property id=&quot;20307&quot; value=&quot;299&quot;/&gt;&lt;/object&gt;&lt;object type=&quot;3&quot; unique_id=&quot;10033&quot;&gt;&lt;property id=&quot;20148&quot; value=&quot;5&quot;/&gt;&lt;property id=&quot;20300&quot; value=&quot;Slide 33 - &amp;quot;Template Configuration Steps:&amp;quot;&quot;/&gt;&lt;property id=&quot;20307&quot; value=&quot;300&quot;/&gt;&lt;/object&gt;&lt;object type=&quot;3&quot; unique_id=&quot;10034&quot;&gt;&lt;property id=&quot;20148&quot; value=&quot;5&quot;/&gt;&lt;property id=&quot;20300&quot; value=&quot;Slide 35 - &amp;quot;Template Configuration Steps:&amp;quot;&quot;/&gt;&lt;property id=&quot;20307&quot; value=&quot;304&quot;/&gt;&lt;/object&gt;&lt;object type=&quot;3&quot; unique_id=&quot;10035&quot;&gt;&lt;property id=&quot;20148&quot; value=&quot;5&quot;/&gt;&lt;property id=&quot;20300&quot; value=&quot;Slide 42 - &amp;quot;Template Configuration High Level Steps&amp;quot;&quot;/&gt;&lt;property id=&quot;20307&quot; value=&quot;301&quot;/&gt;&lt;/object&gt;&lt;object type=&quot;3&quot; unique_id=&quot;10036&quot;&gt;&lt;property id=&quot;20148&quot; value=&quot;5&quot;/&gt;&lt;property id=&quot;20300&quot; value=&quot;Slide 43&quot;/&gt;&lt;property id=&quot;20307&quot; value=&quot;266&quot;/&gt;&lt;/object&gt;&lt;object type=&quot;3&quot; unique_id=&quot;10073&quot;&gt;&lt;property id=&quot;20148&quot; value=&quot;5&quot;/&gt;&lt;property id=&quot;20300&quot; value=&quot;Slide 26 - &amp;quot;DMS Utility Apps&amp;quot;&quot;/&gt;&lt;property id=&quot;20307&quot; value=&quot;305&quot;/&gt;&lt;/object&gt;&lt;object type=&quot;3&quot; unique_id=&quot;10074&quot;&gt;&lt;property id=&quot;20148&quot; value=&quot;5&quot;/&gt;&lt;property id=&quot;20300&quot; value=&quot;Slide 27 - &amp;quot;PDF Merger Utility&amp;quot;&quot;/&gt;&lt;property id=&quot;20307&quot; value=&quot;306&quot;/&gt;&lt;/object&gt;&lt;object type=&quot;3&quot; unique_id=&quot;10075&quot;&gt;&lt;property id=&quot;20148&quot; value=&quot;5&quot;/&gt;&lt;property id=&quot;20300&quot; value=&quot;Slide 36 - &amp;quot;Step 2: Parsed Template Elements&amp;quot;&quot;/&gt;&lt;property id=&quot;20307&quot; value=&quot;308&quot;/&gt;&lt;/object&gt;&lt;object type=&quot;3&quot; unique_id=&quot;10076&quot;&gt;&lt;property id=&quot;20148&quot; value=&quot;5&quot;/&gt;&lt;property id=&quot;20300&quot; value=&quot;Slide 37 - &amp;quot;Template Configuration Steps:&amp;quot;&quot;/&gt;&lt;property id=&quot;20307&quot; value=&quot;307&quot;/&gt;&lt;/object&gt;&lt;object type=&quot;3&quot; unique_id=&quot;10077&quot;&gt;&lt;property id=&quot;20148&quot; value=&quot;5&quot;/&gt;&lt;property id=&quot;20300&quot; value=&quot;Slide 38 - &amp;quot;Template Configuration Steps:&amp;quot;&quot;/&gt;&lt;property id=&quot;20307&quot; value=&quot;309&quot;/&gt;&lt;/object&gt;&lt;object type=&quot;3&quot; unique_id=&quot;10079&quot;&gt;&lt;property id=&quot;20148&quot; value=&quot;5&quot;/&gt;&lt;property id=&quot;20300&quot; value=&quot;Slide 34 - &amp;quot;Template Configuration Steps:&amp;quot;&quot;/&gt;&lt;property id=&quot;20307&quot; value=&quot;311&quot;/&gt;&lt;/object&gt;&lt;object type=&quot;3&quot; unique_id=&quot;10080&quot;&gt;&lt;property id=&quot;20148&quot; value=&quot;5&quot;/&gt;&lt;property id=&quot;20300&quot; value=&quot;Slide 39 - &amp;quot;Template Configuration Steps:&amp;quot;&quot;/&gt;&lt;property id=&quot;20307&quot; value=&quot;310&quot;/&gt;&lt;/object&gt;&lt;object type=&quot;3&quot; unique_id=&quot;10081&quot;&gt;&lt;property id=&quot;20148&quot; value=&quot;5&quot;/&gt;&lt;property id=&quot;20300&quot; value=&quot;Slide 40 - &amp;quot;Template Configuration Steps:&amp;quot;&quot;/&gt;&lt;property id=&quot;20307&quot; value=&quot;312&quot;/&gt;&lt;/object&gt;&lt;object type=&quot;3&quot; unique_id=&quot;10082&quot;&gt;&lt;property id=&quot;20148&quot; value=&quot;5&quot;/&gt;&lt;property id=&quot;20300&quot; value=&quot;Slide 41 - &amp;quot;Template Configuration Steps:&amp;quot;&quot;/&gt;&lt;property id=&quot;20307&quot; value=&quot;313&quot;/&gt;&lt;/object&gt;&lt;/object&gt;&lt;object type=&quot;8&quot; unique_id=&quot;10072&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2978196-18C5-4068-B310-4FA5ACA4892B}" vid="{6FEA2CA1-4CD4-4144-86AC-7E7CDDB307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SME App_FunctionalOverviewUpd_v1.0</Template>
  <TotalTime>10390</TotalTime>
  <Words>369</Words>
  <Application>Microsoft Office PowerPoint</Application>
  <PresentationFormat>Widescreen</PresentationFormat>
  <Paragraphs>181</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MS UI Gothic</vt:lpstr>
      <vt:lpstr>Aharoni</vt:lpstr>
      <vt:lpstr>Arial</vt:lpstr>
      <vt:lpstr>Calibri</vt:lpstr>
      <vt:lpstr>Calibri Light</vt:lpstr>
      <vt:lpstr>Corbel</vt:lpstr>
      <vt:lpstr>Symbol</vt:lpstr>
      <vt:lpstr>Times New Roman</vt:lpstr>
      <vt:lpstr>Trebuchet MS</vt:lpstr>
      <vt:lpstr>Wingdings</vt:lpstr>
      <vt:lpstr>Office Theme</vt:lpstr>
      <vt:lpstr>PowerPoint Presentation</vt:lpstr>
      <vt:lpstr>Selenium </vt:lpstr>
      <vt:lpstr>Selenium Suite : </vt:lpstr>
      <vt:lpstr>Components: </vt:lpstr>
      <vt:lpstr>Locators</vt:lpstr>
      <vt:lpstr>Type of Locators:</vt:lpstr>
      <vt:lpstr>Type of Locators:</vt:lpstr>
      <vt:lpstr>Xpaths</vt:lpstr>
      <vt:lpstr>Functions</vt:lpstr>
      <vt:lpstr>Functions</vt:lpstr>
      <vt:lpstr>Waits</vt:lpstr>
      <vt:lpstr>Waits</vt:lpstr>
      <vt:lpstr>Windows </vt:lpstr>
      <vt:lpstr>Frames</vt:lpstr>
      <vt:lpstr>Close and Quit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shruti.patel@maybank.com</dc:creator>
  <cp:lastModifiedBy>sureshkumar.srinivasan@maybank.com</cp:lastModifiedBy>
  <cp:revision>779</cp:revision>
  <cp:lastPrinted>2016-08-19T02:43:48Z</cp:lastPrinted>
  <dcterms:created xsi:type="dcterms:W3CDTF">2018-08-21T08:36:44Z</dcterms:created>
  <dcterms:modified xsi:type="dcterms:W3CDTF">2025-07-10T05:27:05Z</dcterms:modified>
</cp:coreProperties>
</file>