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82" r:id="rId6"/>
    <p:sldId id="285" r:id="rId7"/>
    <p:sldId id="303" r:id="rId8"/>
    <p:sldId id="308" r:id="rId9"/>
    <p:sldId id="306" r:id="rId10"/>
    <p:sldId id="304" r:id="rId11"/>
    <p:sldId id="305" r:id="rId12"/>
    <p:sldId id="302" r:id="rId13"/>
    <p:sldId id="307" r:id="rId14"/>
    <p:sldId id="309" r:id="rId15"/>
    <p:sldId id="310" r:id="rId16"/>
    <p:sldId id="288" r:id="rId17"/>
    <p:sldId id="312" r:id="rId18"/>
    <p:sldId id="286" r:id="rId19"/>
    <p:sldId id="294" r:id="rId20"/>
    <p:sldId id="299" r:id="rId21"/>
    <p:sldId id="298" r:id="rId22"/>
    <p:sldId id="301" r:id="rId23"/>
    <p:sldId id="260" r:id="rId24"/>
  </p:sldIdLst>
  <p:sldSz cx="12195175" cy="6859588"/>
  <p:notesSz cx="6858000" cy="9144000"/>
  <p:defaultTextStyle>
    <a:defPPr>
      <a:defRPr lang="nb-NO"/>
    </a:defPPr>
    <a:lvl1pPr marL="0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2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5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69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1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4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38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59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2" algn="l" defTabSz="9144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ys stil 2 – uthev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 autoAdjust="0"/>
    <p:restoredTop sz="59414" autoAdjust="0"/>
  </p:normalViewPr>
  <p:slideViewPr>
    <p:cSldViewPr snapToGrid="0">
      <p:cViewPr varScale="1">
        <p:scale>
          <a:sx n="51" d="100"/>
          <a:sy n="51" d="100"/>
        </p:scale>
        <p:origin x="828" y="7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1A2D-D132-4521-9BDE-0FEA2C3E8BE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B02EE-C5AB-4811-BB0A-3D298FD8ED8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5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Dart-Code.dart-code" TargetMode="External"/><Relationship Id="rId3" Type="http://schemas.openxmlformats.org/officeDocument/2006/relationships/hyperlink" Target="https://www.dartlang.org/tools/sdk" TargetMode="External"/><Relationship Id="rId7" Type="http://schemas.openxmlformats.org/officeDocument/2006/relationships/hyperlink" Target="https://marketplace.visualstudio.com/items?itemName=Dart-Code.flutt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flutter.io/docs/get-started/install" TargetMode="External"/><Relationship Id="rId9" Type="http://schemas.openxmlformats.org/officeDocument/2006/relationships/hyperlink" Target="https://flutter.io/docs/get-started/editor?tab=vscode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io/get-started/test-drive#androidstudio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Install Dart </a:t>
            </a:r>
            <a:r>
              <a:rPr lang="en-US" sz="1200" dirty="0">
                <a:hlinkClick r:id="rId3"/>
              </a:rPr>
              <a:t>https://www.dartlang.org/tools/sdk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Install Flutter </a:t>
            </a:r>
            <a:r>
              <a:rPr lang="en-US" sz="1200" dirty="0">
                <a:hlinkClick r:id="rId4"/>
              </a:rPr>
              <a:t>https://flutter.io/docs/get-started/install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Git </a:t>
            </a:r>
            <a:r>
              <a:rPr lang="en-US" sz="1200" dirty="0">
                <a:hlinkClick r:id="rId5"/>
              </a:rPr>
              <a:t>https://git-scm.com/download/win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Browser – Chrome, Safari or Firefox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IDE – VS Code or other </a:t>
            </a:r>
            <a:r>
              <a:rPr lang="en-US" sz="1200" dirty="0">
                <a:hlinkClick r:id="rId6"/>
              </a:rPr>
              <a:t>https://code.visualstudio.com/download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>
                <a:hlinkClick r:id="rId7"/>
              </a:rPr>
              <a:t>https://marketplace.visualstudio.com/items?itemName=Dart-Code.flutter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>
                <a:hlinkClick r:id="rId8"/>
              </a:rPr>
              <a:t>https://marketplace.visualstudio.com/items?itemName=Dart-Code.dart-code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>
                <a:hlinkClick r:id="rId9"/>
              </a:rPr>
              <a:t>https://flutter.io/docs/get-started/editor?tab=vscode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https://dartcode.org/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https://medium.com/@randombites/running-android-emulator-and-docker-simultaneously-on-windows-df570cfe3fd1</a:t>
            </a: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Flutter's hot reload helps you quickly and easily experiment, build UIs, add features, and fix bugs faster. Experience sub-second reload times, without losing state, on emulators, simulators, and hardware for iOS and Android.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Delight your users with Flutter's built-in beautiful Material Design and Cupertino (iOS-flavor) widgets, rich motion APIs, smooth natural scrolling, and platform awareness.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Flutter’s widgets incorporate all critical platform differences such as scrolling, navigation, icons and fonts to provide full native performance on both iOS and Android.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up an editor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https://flutter.io/docs/get-started/editor?tab=androidstudio</a:t>
            </a:r>
          </a:p>
          <a:p>
            <a:r>
              <a:rPr lang="en-US" dirty="0"/>
              <a:t>https://flutter.io/docs/get-started/editor?tab=vscode</a:t>
            </a: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37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&gt; Command Palette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“flutter”, and select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Flutter: New Project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a project name, such as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press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or select the parent directory for the new project folder.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 for project creation to complete and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main.dart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to appear.</a:t>
            </a: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flutter_nau_itera_client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 create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flutter_nau_itera_client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"flutter doctor" for information about installing additional components.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to run your application, type: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cd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flutter_nau_itera_client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flutter run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application code is in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flutter_nau_itera_client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\lib\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main.dart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https://flutter.io/docs/get-started/codelab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mostly be editing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main.dart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the Dart code lives.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contents of lib/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main.dart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all of the code from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main.dart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with the following code, which displays “Hello World” in the center of the screen.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Run the app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clicking the green arrow in the IDE. You should see either Android or iOS output, depending on your device.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https://flutter.io/get-started/test-drive#androidstudio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https://flutter.io/docs/get-started/editor?tab=vscode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B02EE-C5AB-4811-BB0A-3D298FD8ED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7" name="Tittel 6"/>
          <p:cNvSpPr>
            <a:spLocks noGrp="1"/>
          </p:cNvSpPr>
          <p:nvPr>
            <p:ph type="title" hasCustomPrompt="1"/>
          </p:nvPr>
        </p:nvSpPr>
        <p:spPr>
          <a:xfrm>
            <a:off x="486218" y="4069451"/>
            <a:ext cx="3241460" cy="1662378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9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4379655" y="0"/>
            <a:ext cx="7815520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8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4192289" y="1"/>
            <a:ext cx="8002887" cy="686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/>
          <a:p>
            <a:pPr algn="ctr"/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7" name="Plassholder for innhold 6"/>
          <p:cNvSpPr>
            <a:spLocks noGrp="1"/>
          </p:cNvSpPr>
          <p:nvPr>
            <p:ph sz="quarter" idx="19"/>
          </p:nvPr>
        </p:nvSpPr>
        <p:spPr>
          <a:xfrm>
            <a:off x="4948629" y="486174"/>
            <a:ext cx="6906110" cy="576205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dk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66302" y="1512540"/>
            <a:ext cx="10894907" cy="657357"/>
          </a:xfrm>
          <a:noFill/>
        </p:spPr>
        <p:txBody>
          <a:bodyPr bIns="270000">
            <a:spAutoFit/>
          </a:bodyPr>
          <a:lstStyle>
            <a:lvl1pPr>
              <a:defRPr sz="2500" b="0" cap="none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cxnSp>
        <p:nvCxnSpPr>
          <p:cNvPr id="21" name="Rett linje 20"/>
          <p:cNvCxnSpPr/>
          <p:nvPr userDrawn="1"/>
        </p:nvCxnSpPr>
        <p:spPr>
          <a:xfrm>
            <a:off x="4190488" y="3133117"/>
            <a:ext cx="0" cy="3016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 userDrawn="1"/>
        </p:nvCxnSpPr>
        <p:spPr>
          <a:xfrm>
            <a:off x="8157674" y="3133117"/>
            <a:ext cx="0" cy="3016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tekst 2"/>
          <p:cNvSpPr>
            <a:spLocks noGrp="1"/>
          </p:cNvSpPr>
          <p:nvPr>
            <p:ph type="body" sz="quarter" idx="26"/>
          </p:nvPr>
        </p:nvSpPr>
        <p:spPr>
          <a:xfrm>
            <a:off x="666300" y="3133117"/>
            <a:ext cx="2881298" cy="301607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20" name="Plassholder for tekst 19"/>
          <p:cNvSpPr>
            <a:spLocks noGrp="1"/>
          </p:cNvSpPr>
          <p:nvPr>
            <p:ph type="body" sz="quarter" idx="27"/>
          </p:nvPr>
        </p:nvSpPr>
        <p:spPr>
          <a:xfrm>
            <a:off x="8679909" y="3133117"/>
            <a:ext cx="2881298" cy="301833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23" name="Plassholder for tekst 22"/>
          <p:cNvSpPr>
            <a:spLocks noGrp="1"/>
          </p:cNvSpPr>
          <p:nvPr>
            <p:ph type="body" sz="quarter" idx="28"/>
          </p:nvPr>
        </p:nvSpPr>
        <p:spPr>
          <a:xfrm>
            <a:off x="4700116" y="3133117"/>
            <a:ext cx="2881298" cy="301833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tekst 6"/>
          <p:cNvSpPr>
            <a:spLocks noGrp="1"/>
          </p:cNvSpPr>
          <p:nvPr>
            <p:ph type="body" sz="quarter" idx="29"/>
          </p:nvPr>
        </p:nvSpPr>
        <p:spPr>
          <a:xfrm>
            <a:off x="666301" y="540193"/>
            <a:ext cx="10894908" cy="6926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07338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66302" y="540193"/>
            <a:ext cx="10894907" cy="965134"/>
          </a:xfrm>
          <a:noFill/>
        </p:spPr>
        <p:txBody>
          <a:bodyPr bIns="270000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30"/>
          </p:nvPr>
        </p:nvSpPr>
        <p:spPr>
          <a:xfrm>
            <a:off x="666301" y="2520899"/>
            <a:ext cx="5082625" cy="336631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2" name="Plassholder for tekst 11"/>
          <p:cNvSpPr>
            <a:spLocks noGrp="1"/>
          </p:cNvSpPr>
          <p:nvPr>
            <p:ph type="body" sz="quarter" idx="31"/>
          </p:nvPr>
        </p:nvSpPr>
        <p:spPr>
          <a:xfrm>
            <a:off x="6463325" y="2520899"/>
            <a:ext cx="5097882" cy="3366314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31083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dk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dk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8247715" y="0"/>
            <a:ext cx="3947460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9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622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195891" y="0"/>
            <a:ext cx="4069833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751942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dk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dk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9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3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1" y="0"/>
            <a:ext cx="4195889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499829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lt1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20"/>
          </p:nvPr>
        </p:nvSpPr>
        <p:spPr>
          <a:xfrm>
            <a:off x="4844181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46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large imag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375971" y="0"/>
            <a:ext cx="7819204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499829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20"/>
          </p:nvPr>
        </p:nvSpPr>
        <p:spPr>
          <a:xfrm>
            <a:off x="4844181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61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image &amp; 2 whit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375971" y="1"/>
            <a:ext cx="7819204" cy="5509964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481821" y="2718112"/>
            <a:ext cx="3115403" cy="4141476"/>
          </a:xfrm>
          <a:prstGeom prst="rect">
            <a:avLst/>
          </a:prstGeom>
          <a:solidFill>
            <a:schemeClr val="lt1"/>
          </a:solidFill>
        </p:spPr>
        <p:txBody>
          <a:bodyPr lIns="180018" tIns="180018" rIns="180018" bIns="180018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20"/>
          </p:nvPr>
        </p:nvSpPr>
        <p:spPr>
          <a:xfrm>
            <a:off x="4844181" y="2718112"/>
            <a:ext cx="3115403" cy="4141476"/>
          </a:xfrm>
          <a:prstGeom prst="rect">
            <a:avLst/>
          </a:prstGeom>
          <a:solidFill>
            <a:schemeClr val="lt1"/>
          </a:solidFill>
        </p:spPr>
        <p:txBody>
          <a:bodyPr lIns="180018" tIns="180018" rIns="180018" bIns="180018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dark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4192289" y="1"/>
            <a:ext cx="8002887" cy="686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/>
          <a:p>
            <a:pPr algn="ctr"/>
            <a:endParaRPr lang="nb-NO">
              <a:solidFill>
                <a:schemeClr val="tx2"/>
              </a:solidFill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8247715" y="0"/>
            <a:ext cx="3947460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38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slide dar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5175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0244" y="2441671"/>
            <a:ext cx="5222352" cy="180064"/>
          </a:xfrm>
        </p:spPr>
        <p:txBody>
          <a:bodyPr>
            <a:normAutofit/>
          </a:bodyPr>
          <a:lstStyle>
            <a:lvl1pPr marL="0" indent="0">
              <a:buNone/>
              <a:defRPr sz="1100" cap="all" baseline="0">
                <a:solidFill>
                  <a:schemeClr val="accent2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7" name="Tittel 6"/>
          <p:cNvSpPr>
            <a:spLocks noGrp="1"/>
          </p:cNvSpPr>
          <p:nvPr>
            <p:ph type="title" hasCustomPrompt="1"/>
          </p:nvPr>
        </p:nvSpPr>
        <p:spPr>
          <a:xfrm>
            <a:off x="540244" y="2890030"/>
            <a:ext cx="5222352" cy="2720684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7500">
                <a:solidFill>
                  <a:schemeClr val="accent2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8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1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image &amp; dar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4192289" y="1"/>
            <a:ext cx="8002887" cy="6860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/>
          <a:p>
            <a:pPr algn="ctr"/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8499829" y="1080386"/>
            <a:ext cx="3061379" cy="48617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192288" y="0"/>
            <a:ext cx="3947460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9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2 images &amp; 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 hasCustomPrompt="1"/>
          </p:nvPr>
        </p:nvSpPr>
        <p:spPr>
          <a:xfrm>
            <a:off x="9178817" y="994856"/>
            <a:ext cx="2124957" cy="144051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2" name="Plassholder for bilde 1"/>
          <p:cNvSpPr>
            <a:spLocks noGrp="1"/>
          </p:cNvSpPr>
          <p:nvPr>
            <p:ph type="pic" sz="quarter" idx="19"/>
          </p:nvPr>
        </p:nvSpPr>
        <p:spPr>
          <a:xfrm>
            <a:off x="4379655" y="2"/>
            <a:ext cx="3907760" cy="3430223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720072" anchor="b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10" name="Plassholder for bilde 1"/>
          <p:cNvSpPr>
            <a:spLocks noGrp="1"/>
          </p:cNvSpPr>
          <p:nvPr>
            <p:ph type="pic" sz="quarter" idx="20"/>
          </p:nvPr>
        </p:nvSpPr>
        <p:spPr>
          <a:xfrm>
            <a:off x="8287415" y="3429365"/>
            <a:ext cx="3907760" cy="3430223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720072" anchor="b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sz="quarter" idx="21" hasCustomPrompt="1"/>
          </p:nvPr>
        </p:nvSpPr>
        <p:spPr>
          <a:xfrm>
            <a:off x="5271057" y="994856"/>
            <a:ext cx="2124957" cy="144051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13" name="Plassholder for tekst 2"/>
          <p:cNvSpPr>
            <a:spLocks noGrp="1"/>
          </p:cNvSpPr>
          <p:nvPr>
            <p:ph type="body" sz="quarter" idx="22" hasCustomPrompt="1"/>
          </p:nvPr>
        </p:nvSpPr>
        <p:spPr>
          <a:xfrm>
            <a:off x="5271056" y="4424650"/>
            <a:ext cx="2124957" cy="144051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sz="quarter" idx="23" hasCustomPrompt="1"/>
          </p:nvPr>
        </p:nvSpPr>
        <p:spPr>
          <a:xfrm>
            <a:off x="9178817" y="4424650"/>
            <a:ext cx="2124957" cy="144051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</a:lstStyle>
          <a:p>
            <a:pPr lvl="0"/>
            <a:r>
              <a:rPr lang="nb-NO" dirty="0"/>
              <a:t>XX</a:t>
            </a:r>
          </a:p>
        </p:txBody>
      </p:sp>
      <p:cxnSp>
        <p:nvCxnSpPr>
          <p:cNvPr id="8" name="Rett linje 7"/>
          <p:cNvCxnSpPr/>
          <p:nvPr userDrawn="1"/>
        </p:nvCxnSpPr>
        <p:spPr>
          <a:xfrm flipV="1">
            <a:off x="4379654" y="0"/>
            <a:ext cx="0" cy="685958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13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 &amp;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4195889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2160216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lt1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 flipV="1">
            <a:off x="8211698" y="0"/>
            <a:ext cx="0" cy="685958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ssholder for innhold 6"/>
          <p:cNvSpPr>
            <a:spLocks noGrp="1"/>
          </p:cNvSpPr>
          <p:nvPr>
            <p:ph sz="quarter" idx="25"/>
          </p:nvPr>
        </p:nvSpPr>
        <p:spPr>
          <a:xfrm>
            <a:off x="4195889" y="1"/>
            <a:ext cx="3979793" cy="3430223"/>
          </a:xfrm>
          <a:prstGeom prst="rect">
            <a:avLst/>
          </a:prstGeom>
        </p:spPr>
        <p:txBody>
          <a:bodyPr lIns="0" tIns="0" rIns="0" bIns="720072" anchor="ctr"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innhold 8"/>
          <p:cNvSpPr>
            <a:spLocks noGrp="1"/>
          </p:cNvSpPr>
          <p:nvPr>
            <p:ph sz="quarter" idx="26"/>
          </p:nvPr>
        </p:nvSpPr>
        <p:spPr>
          <a:xfrm>
            <a:off x="8215382" y="3429365"/>
            <a:ext cx="3979793" cy="3430223"/>
          </a:xfrm>
          <a:prstGeom prst="rect">
            <a:avLst/>
          </a:prstGeom>
        </p:spPr>
        <p:txBody>
          <a:bodyPr lIns="0" tIns="0" rIns="0" bIns="720072" anchor="ctr"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7" name="Plassholder for innhold 6"/>
          <p:cNvSpPr>
            <a:spLocks noGrp="1"/>
          </p:cNvSpPr>
          <p:nvPr>
            <p:ph sz="quarter" idx="27"/>
          </p:nvPr>
        </p:nvSpPr>
        <p:spPr>
          <a:xfrm>
            <a:off x="4195889" y="3430224"/>
            <a:ext cx="3979793" cy="3430223"/>
          </a:xfrm>
          <a:prstGeom prst="rect">
            <a:avLst/>
          </a:prstGeom>
        </p:spPr>
        <p:txBody>
          <a:bodyPr lIns="0" tIns="0" rIns="0" bIns="720072" anchor="ctr"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9" name="Plassholder for innhold 8"/>
          <p:cNvSpPr>
            <a:spLocks noGrp="1"/>
          </p:cNvSpPr>
          <p:nvPr>
            <p:ph sz="quarter" idx="28"/>
          </p:nvPr>
        </p:nvSpPr>
        <p:spPr>
          <a:xfrm>
            <a:off x="8215382" y="1"/>
            <a:ext cx="3979793" cy="3430223"/>
          </a:xfrm>
          <a:prstGeom prst="rect">
            <a:avLst/>
          </a:prstGeom>
        </p:spPr>
        <p:txBody>
          <a:bodyPr lIns="0" tIns="0" rIns="0" bIns="720072" anchor="ctr"/>
          <a:lstStyle>
            <a:lvl1pPr algn="ctr">
              <a:defRPr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cxnSp>
        <p:nvCxnSpPr>
          <p:cNvPr id="20" name="Rett linje 19"/>
          <p:cNvCxnSpPr>
            <a:cxnSpLocks/>
          </p:cNvCxnSpPr>
          <p:nvPr userDrawn="1"/>
        </p:nvCxnSpPr>
        <p:spPr>
          <a:xfrm>
            <a:off x="4195889" y="3417072"/>
            <a:ext cx="799928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31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66301" y="2520898"/>
            <a:ext cx="5222352" cy="3376204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38855" y="2520898"/>
            <a:ext cx="5222352" cy="337620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66301" y="2520899"/>
            <a:ext cx="5222352" cy="33831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8" indent="0">
              <a:buNone/>
              <a:defRPr sz="1600" b="1"/>
            </a:lvl7pPr>
            <a:lvl8pPr marL="3200559" indent="0">
              <a:buNone/>
              <a:defRPr sz="1600" b="1"/>
            </a:lvl8pPr>
            <a:lvl9pPr marL="3657782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66301" y="2877218"/>
            <a:ext cx="5222352" cy="30198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38855" y="2520898"/>
            <a:ext cx="5222352" cy="33831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22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8" indent="0">
              <a:buNone/>
              <a:defRPr sz="1600" b="1"/>
            </a:lvl7pPr>
            <a:lvl8pPr marL="3200559" indent="0">
              <a:buNone/>
              <a:defRPr sz="1600" b="1"/>
            </a:lvl8pPr>
            <a:lvl9pPr marL="3657782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38855" y="2859210"/>
            <a:ext cx="5222352" cy="303789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1"/>
          <p:cNvSpPr>
            <a:spLocks noGrp="1"/>
          </p:cNvSpPr>
          <p:nvPr>
            <p:ph type="pic" sz="quarter" idx="19" hasCustomPrompt="1"/>
          </p:nvPr>
        </p:nvSpPr>
        <p:spPr>
          <a:xfrm>
            <a:off x="1" y="0"/>
            <a:ext cx="12195175" cy="6859588"/>
          </a:xfrm>
          <a:prstGeom prst="rect">
            <a:avLst/>
          </a:prstGeom>
          <a:solidFill>
            <a:schemeClr val="accent5"/>
          </a:solidFill>
        </p:spPr>
        <p:txBody>
          <a:bodyPr lIns="0" tIns="1800180" rIns="0" bIns="0" anchor="t" anchorCtr="1"/>
          <a:lstStyle>
            <a:lvl1pPr marL="0" indent="0">
              <a:buNone/>
              <a:defRPr sz="1800"/>
            </a:lvl1pPr>
          </a:lstStyle>
          <a:p>
            <a:r>
              <a:rPr lang="nb-NO" dirty="0"/>
              <a:t>Bruk knappen i menyen for å sette inn bilde</a:t>
            </a: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20" hasCustomPrompt="1"/>
          </p:nvPr>
        </p:nvSpPr>
        <p:spPr>
          <a:xfrm>
            <a:off x="4448003" y="2736977"/>
            <a:ext cx="3318835" cy="162953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000000"/>
                </a:solidFill>
              </a:defRPr>
            </a:lvl1pPr>
            <a:lvl2pPr>
              <a:defRPr sz="100">
                <a:solidFill>
                  <a:srgbClr val="000000"/>
                </a:solidFill>
              </a:defRPr>
            </a:lvl2pPr>
            <a:lvl3pPr>
              <a:defRPr sz="100">
                <a:solidFill>
                  <a:srgbClr val="000000"/>
                </a:solidFill>
              </a:defRPr>
            </a:lvl3pPr>
            <a:lvl4pPr>
              <a:defRPr sz="100">
                <a:solidFill>
                  <a:srgbClr val="000000"/>
                </a:solidFill>
              </a:defRPr>
            </a:lvl4pPr>
            <a:lvl5pPr>
              <a:defRPr sz="100">
                <a:solidFill>
                  <a:srgbClr val="000000"/>
                </a:solidFill>
              </a:defRPr>
            </a:lvl5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4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9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7" name="noColor"/>
          <p:cNvSpPr/>
          <p:nvPr userDrawn="1"/>
        </p:nvSpPr>
        <p:spPr>
          <a:xfrm>
            <a:off x="5839570" y="511555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5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slide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5175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0244" y="2441671"/>
            <a:ext cx="5222352" cy="180064"/>
          </a:xfrm>
        </p:spPr>
        <p:txBody>
          <a:bodyPr>
            <a:normAutofit/>
          </a:bodyPr>
          <a:lstStyle>
            <a:lvl1pPr marL="0" indent="0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7" name="Tittel 6"/>
          <p:cNvSpPr>
            <a:spLocks noGrp="1"/>
          </p:cNvSpPr>
          <p:nvPr>
            <p:ph type="title" hasCustomPrompt="1"/>
          </p:nvPr>
        </p:nvSpPr>
        <p:spPr>
          <a:xfrm>
            <a:off x="540244" y="2890030"/>
            <a:ext cx="5222352" cy="2720684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7500">
                <a:solidFill>
                  <a:schemeClr val="lt1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8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t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bilde 8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5175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40243" y="2441671"/>
            <a:ext cx="9364218" cy="180064"/>
          </a:xfrm>
        </p:spPr>
        <p:txBody>
          <a:bodyPr>
            <a:normAutofit/>
          </a:bodyPr>
          <a:lstStyle>
            <a:lvl1pPr marL="0" indent="0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540243" y="2890030"/>
            <a:ext cx="9364218" cy="2720684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7500" cap="none" baseline="0">
                <a:solidFill>
                  <a:schemeClr val="lt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192364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86219" y="4069451"/>
            <a:ext cx="3241460" cy="1674597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lt1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7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lt1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4851386" y="1001719"/>
            <a:ext cx="6690013" cy="50406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1080108">
              <a:lnSpc>
                <a:spcPct val="120000"/>
              </a:lnSpc>
              <a:spcBef>
                <a:spcPts val="1000"/>
              </a:spcBef>
              <a:spcAft>
                <a:spcPts val="750"/>
              </a:spcAft>
              <a:buSzPct val="120000"/>
              <a:buFont typeface="+mj-lt"/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0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2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192364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86219" y="4069451"/>
            <a:ext cx="3241460" cy="1674597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lt1"/>
                </a:solidFill>
              </a:defRPr>
            </a:lvl1pPr>
          </a:lstStyle>
          <a:p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5222352" y="1314469"/>
            <a:ext cx="5042271" cy="432154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1" name="noColor"/>
          <p:cNvSpPr/>
          <p:nvPr userDrawn="1"/>
        </p:nvSpPr>
        <p:spPr>
          <a:xfrm>
            <a:off x="5763345" y="435337"/>
            <a:ext cx="142535" cy="8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5" tIns="22863" rIns="45725" bIns="22863" rtlCol="0" anchor="ctr"/>
          <a:lstStyle>
            <a:defPPr>
              <a:defRPr lang="nb-NO"/>
            </a:defPPr>
            <a:lvl1pPr marL="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42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192364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3151124"/>
            <a:ext cx="6663001" cy="261093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486219" y="4069450"/>
            <a:ext cx="3241460" cy="1108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9" name="Tittel 18"/>
          <p:cNvSpPr>
            <a:spLocks noGrp="1"/>
          </p:cNvSpPr>
          <p:nvPr>
            <p:ph type="title"/>
          </p:nvPr>
        </p:nvSpPr>
        <p:spPr>
          <a:xfrm>
            <a:off x="4844181" y="597356"/>
            <a:ext cx="6663001" cy="657357"/>
          </a:xfrm>
          <a:noFill/>
        </p:spPr>
        <p:txBody>
          <a:bodyPr bIns="270000">
            <a:spAutoFit/>
          </a:bodyPr>
          <a:lstStyle>
            <a:lvl1pPr>
              <a:defRPr sz="2500" b="0" cap="none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21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6219" y="5221862"/>
            <a:ext cx="3241460" cy="54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lt1"/>
                </a:solidFill>
              </a:defRPr>
            </a:lvl1pPr>
          </a:lstStyle>
          <a:p>
            <a:pPr lvl="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947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, title, subtitl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8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192364" cy="6860446"/>
          </a:xfrm>
          <a:solidFill>
            <a:schemeClr val="accent5"/>
          </a:solidFill>
        </p:spPr>
        <p:txBody>
          <a:bodyPr tIns="2520252"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3151124"/>
            <a:ext cx="2953330" cy="261093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486219" y="4069450"/>
            <a:ext cx="3241460" cy="11082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19" name="Tittel 18"/>
          <p:cNvSpPr>
            <a:spLocks noGrp="1"/>
          </p:cNvSpPr>
          <p:nvPr>
            <p:ph type="title"/>
          </p:nvPr>
        </p:nvSpPr>
        <p:spPr>
          <a:xfrm>
            <a:off x="4844181" y="597356"/>
            <a:ext cx="6663001" cy="657357"/>
          </a:xfrm>
          <a:noFill/>
        </p:spPr>
        <p:txBody>
          <a:bodyPr bIns="270000">
            <a:spAutoFit/>
          </a:bodyPr>
          <a:lstStyle>
            <a:lvl1pPr>
              <a:defRPr sz="2500" b="0" cap="none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20" name="Plassholder for tekst 2"/>
          <p:cNvSpPr>
            <a:spLocks noGrp="1"/>
          </p:cNvSpPr>
          <p:nvPr>
            <p:ph type="body" sz="quarter" idx="18"/>
          </p:nvPr>
        </p:nvSpPr>
        <p:spPr>
          <a:xfrm>
            <a:off x="8553853" y="3151124"/>
            <a:ext cx="2953330" cy="26109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21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6219" y="5221862"/>
            <a:ext cx="3241460" cy="54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500">
                <a:solidFill>
                  <a:schemeClr val="lt1"/>
                </a:solidFill>
              </a:defRPr>
            </a:lvl1pPr>
          </a:lstStyle>
          <a:p>
            <a:pPr lvl="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99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1F3-9B16-40C6-B209-3688FC9C95F6}" type="datetimeFigureOut">
              <a:rPr lang="nb-NO" smtClean="0"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‹№›</a:t>
            </a:fld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6"/>
          </p:nvPr>
        </p:nvSpPr>
        <p:spPr>
          <a:xfrm>
            <a:off x="4844181" y="3151124"/>
            <a:ext cx="2953330" cy="261093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8" name="Plassholder for tekst 2"/>
          <p:cNvSpPr>
            <a:spLocks noGrp="1"/>
          </p:cNvSpPr>
          <p:nvPr>
            <p:ph type="body" sz="quarter" idx="17"/>
          </p:nvPr>
        </p:nvSpPr>
        <p:spPr>
          <a:xfrm>
            <a:off x="486219" y="4069450"/>
            <a:ext cx="3241460" cy="16745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80000"/>
              </a:lnSpc>
              <a:buNone/>
              <a:defRPr sz="4500" b="1" cap="all" baseline="0">
                <a:solidFill>
                  <a:schemeClr val="tx2"/>
                </a:solidFill>
              </a:defRPr>
            </a:lvl1pPr>
          </a:lstStyle>
          <a:p>
            <a:pPr lvl="0"/>
            <a:endParaRPr lang="nb-NO" dirty="0"/>
          </a:p>
        </p:txBody>
      </p:sp>
      <p:sp>
        <p:nvSpPr>
          <p:cNvPr id="19" name="Tittel 18"/>
          <p:cNvSpPr>
            <a:spLocks noGrp="1"/>
          </p:cNvSpPr>
          <p:nvPr>
            <p:ph type="title"/>
          </p:nvPr>
        </p:nvSpPr>
        <p:spPr>
          <a:xfrm>
            <a:off x="4844181" y="597356"/>
            <a:ext cx="6663001" cy="657357"/>
          </a:xfrm>
          <a:noFill/>
        </p:spPr>
        <p:txBody>
          <a:bodyPr bIns="270000">
            <a:spAutoFit/>
          </a:bodyPr>
          <a:lstStyle>
            <a:lvl1pPr>
              <a:defRPr sz="2500" b="0" cap="none" baseline="0"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20" name="Plassholder for tekst 2"/>
          <p:cNvSpPr>
            <a:spLocks noGrp="1"/>
          </p:cNvSpPr>
          <p:nvPr>
            <p:ph type="body" sz="quarter" idx="18"/>
          </p:nvPr>
        </p:nvSpPr>
        <p:spPr>
          <a:xfrm>
            <a:off x="8553853" y="3151124"/>
            <a:ext cx="2953330" cy="26109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1" name="Undertittel 2"/>
          <p:cNvSpPr>
            <a:spLocks noGrp="1"/>
          </p:cNvSpPr>
          <p:nvPr>
            <p:ph type="subTitle" idx="13"/>
          </p:nvPr>
        </p:nvSpPr>
        <p:spPr>
          <a:xfrm>
            <a:off x="486219" y="3774146"/>
            <a:ext cx="3241460" cy="259293"/>
          </a:xfrm>
        </p:spPr>
        <p:txBody>
          <a:bodyPr>
            <a:normAutofit/>
          </a:bodyPr>
          <a:lstStyle>
            <a:lvl1pPr marL="0" indent="0" algn="l">
              <a:buNone/>
              <a:defRPr sz="1100" cap="all" baseline="0">
                <a:solidFill>
                  <a:schemeClr val="tx2"/>
                </a:solidFill>
              </a:defRPr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59" indent="0" algn="ctr">
              <a:buNone/>
              <a:defRPr sz="1600"/>
            </a:lvl8pPr>
            <a:lvl9pPr marL="3657782" indent="0" algn="ctr">
              <a:buNone/>
              <a:defRPr sz="1600"/>
            </a:lvl9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53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66302" y="540193"/>
            <a:ext cx="10894907" cy="6926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66301" y="2520898"/>
            <a:ext cx="10894908" cy="33762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64392" y="6554337"/>
            <a:ext cx="540243" cy="180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983651F3-9B16-40C6-B209-3688FC9C95F6}" type="datetimeFigureOut">
              <a:rPr lang="nb-NO" smtClean="0"/>
              <a:pPr/>
              <a:t>28.11.2018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8697" y="6554337"/>
            <a:ext cx="3601622" cy="180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522237" y="6554337"/>
            <a:ext cx="180081" cy="18006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‹№›</a:t>
            </a:fld>
            <a:endParaRPr lang="nb-NO" dirty="0"/>
          </a:p>
        </p:txBody>
      </p:sp>
      <p:pic>
        <p:nvPicPr>
          <p:cNvPr id="7" name="Strek_rod" hidden="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1714" cy="7017841"/>
          </a:xfrm>
          <a:prstGeom prst="rect">
            <a:avLst/>
          </a:prstGeom>
        </p:spPr>
      </p:pic>
      <p:pic>
        <p:nvPicPr>
          <p:cNvPr id="8" name="Strek_sort" hidden="1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441714" cy="70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58" r:id="rId4"/>
    <p:sldLayoutId id="2147483659" r:id="rId5"/>
    <p:sldLayoutId id="2147483661" r:id="rId6"/>
    <p:sldLayoutId id="2147483662" r:id="rId7"/>
    <p:sldLayoutId id="2147483660" r:id="rId8"/>
    <p:sldLayoutId id="2147483663" r:id="rId9"/>
    <p:sldLayoutId id="2147483664" r:id="rId10"/>
    <p:sldLayoutId id="2147483650" r:id="rId11"/>
    <p:sldLayoutId id="2147483656" r:id="rId12"/>
    <p:sldLayoutId id="2147483657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52" r:id="rId23"/>
    <p:sldLayoutId id="2147483653" r:id="rId24"/>
    <p:sldLayoutId id="2147483674" r:id="rId25"/>
    <p:sldLayoutId id="2147483654" r:id="rId26"/>
    <p:sldLayoutId id="2147483655" r:id="rId27"/>
  </p:sldLayoutIdLst>
  <p:txStyles>
    <p:titleStyle>
      <a:lvl1pPr algn="l" defTabSz="914445" rtl="0" eaLnBrk="1" latinLnBrk="0" hangingPunct="1">
        <a:lnSpc>
          <a:spcPct val="100000"/>
        </a:lnSpc>
        <a:spcBef>
          <a:spcPct val="0"/>
        </a:spcBef>
        <a:buNone/>
        <a:defRPr sz="4500" b="1" kern="1200" cap="all" baseline="0">
          <a:solidFill>
            <a:schemeClr val="dk2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34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58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80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502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725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5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OU2XLYxmsIJ7dsVN4iRuA7BT8XHzGtCr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editorconfig.org/#file-format-details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geek-blog.i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questions-itera-nau.herokuapp.com/questions?page=0&amp;size=2" TargetMode="External"/><Relationship Id="rId2" Type="http://schemas.openxmlformats.org/officeDocument/2006/relationships/hyperlink" Target="https://questions-itera-nau.herokuapp.com/question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questions-itera-nau.herokuapp.com/questions/1000" TargetMode="External"/><Relationship Id="rId4" Type="http://schemas.openxmlformats.org/officeDocument/2006/relationships/hyperlink" Target="https://questions-itera-nau.herokuapp.com/questions/1051/answer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A_re-introduction_to_JavaScript" TargetMode="External"/><Relationship Id="rId2" Type="http://schemas.openxmlformats.org/officeDocument/2006/relationships/hyperlink" Target="https://github.com/SurfV/questions-itera-nau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restfulapi.net/hateoas/" TargetMode="External"/><Relationship Id="rId4" Type="http://schemas.openxmlformats.org/officeDocument/2006/relationships/hyperlink" Target="https://reactjs.org/tutorial/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hyperlink" Target="http://www.mrscienceshow.com/2010/06/bring-us-your-burning-science-question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hyperlink" Target="http://business-technology-roundtable.blogspot.com/2013/11/big-data-and-predictive-analytics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io/" TargetMode="External"/><Relationship Id="rId2" Type="http://schemas.openxmlformats.org/officeDocument/2006/relationships/hyperlink" Target="https://flutter.io/docs/get-started/install/windows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youtu.be/fq4N0hgOWz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/>
          <p:cNvSpPr>
            <a:spLocks noGrp="1"/>
          </p:cNvSpPr>
          <p:nvPr>
            <p:ph type="title"/>
          </p:nvPr>
        </p:nvSpPr>
        <p:spPr>
          <a:xfrm>
            <a:off x="165100" y="495300"/>
            <a:ext cx="3494339" cy="6232815"/>
          </a:xfrm>
        </p:spPr>
        <p:txBody>
          <a:bodyPr>
            <a:normAutofit/>
          </a:bodyPr>
          <a:lstStyle/>
          <a:p>
            <a:br>
              <a:rPr lang="nb-NO" sz="20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nb-NO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NATIVE DEVELOPMENT WITH FLUTTER</a:t>
            </a:r>
            <a:endParaRPr lang="nb-NO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BC4267C8-F0C9-4209-9F80-B02E57A9FC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4" r="17964"/>
          <a:stretch>
            <a:fillRect/>
          </a:stretch>
        </p:blipFill>
        <p:spPr>
          <a:xfrm>
            <a:off x="3922520" y="0"/>
            <a:ext cx="8272655" cy="6859588"/>
          </a:xfrm>
        </p:spPr>
      </p:pic>
    </p:spTree>
    <p:extLst>
      <p:ext uri="{BB962C8B-B14F-4D97-AF65-F5344CB8AC3E}">
        <p14:creationId xmlns:p14="http://schemas.microsoft.com/office/powerpoint/2010/main" val="301502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199FE-41AC-4B94-BE64-7090813D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on 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B778E9-EDC4-4D0C-9FC9-1C6FC691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https://www.youtube.com/playlist?list=PLOU2XLYxmsIJ7dsVN4iRuA7BT8XHzGtCr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3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4457F-0DE1-4A5B-88D7-096D2DBBD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59038" y="1397481"/>
            <a:ext cx="2239962" cy="22468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67C32F-7230-4B7C-8547-8BFA6F1C3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25104" y="1051804"/>
            <a:ext cx="3810000" cy="381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B4D6B-0818-4F0E-A0AA-EB9D007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IDE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6E05D81-68B1-4935-ADA3-D2312818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Android 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Studio offers </a:t>
            </a:r>
            <a:r>
              <a:rPr lang="en-US" sz="3600" dirty="0"/>
              <a:t>a complete, integrated IDE experience for Flutter.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VS Code is a light-weight editor with Flutter app execution and debug support.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556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9C6D2-C82A-41C5-92D1-F2012206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C13F71-5E87-44C8-88EE-72A90072D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193" y="2384001"/>
            <a:ext cx="11267123" cy="31547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Invoke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View &gt; Command Palette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Type “flutter”, and select 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Flutter: New Project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Enter a project name, such as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F83"/>
                </a:solidFill>
                <a:effectLst/>
                <a:latin typeface="Roboto Mono"/>
              </a:rPr>
              <a:t>myapp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, and press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Create or select the parent directory for the new project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Wait for project creation to complete and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F83"/>
                </a:solidFill>
                <a:effectLst/>
                <a:latin typeface="Roboto Mono"/>
              </a:rPr>
              <a:t>main.dart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 file to appear.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8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642-C819-4F27-B922-6448261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D249-BD97-4ED0-B5C2-07443F40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1" y="1490597"/>
            <a:ext cx="10894908" cy="440650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328013-4D8A-4928-BE8E-3C220567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01" y="1943982"/>
            <a:ext cx="10738151" cy="39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642-C819-4F27-B922-6448261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flutter APP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D249-BD97-4ED0-B5C2-07443F40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1" y="1490597"/>
            <a:ext cx="10894908" cy="440650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89721D-A824-49F4-8926-701284E2A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49" y="2419350"/>
            <a:ext cx="11197475" cy="34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4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642-C819-4F27-B922-6448261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FLUTTER APP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0BD0ACFD-1330-428E-BF27-5572AACE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302" y="1739290"/>
            <a:ext cx="6423815" cy="47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642-C819-4F27-B922-6448261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ITEGRATE WITH REST API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D249-BD97-4ED0-B5C2-07443F40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1" y="1490597"/>
            <a:ext cx="10894908" cy="440650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918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642-C819-4F27-B922-6448261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D249-BD97-4ED0-B5C2-07443F40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1" y="1490597"/>
            <a:ext cx="10894908" cy="440650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FE56600B-5D2D-4D9D-A55B-A35E817471F9}"/>
              </a:ext>
            </a:extLst>
          </p:cNvPr>
          <p:cNvSpPr/>
          <p:nvPr/>
        </p:nvSpPr>
        <p:spPr>
          <a:xfrm>
            <a:off x="666301" y="1585519"/>
            <a:ext cx="84792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POST </a:t>
            </a:r>
            <a:r>
              <a:rPr lang="en-US" dirty="0">
                <a:hlinkClick r:id="rId2"/>
              </a:rPr>
              <a:t>https://questions-itera-nau.herokuapp.com/questions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</a:t>
            </a:r>
            <a:r>
              <a:rPr lang="en-US" dirty="0">
                <a:hlinkClick r:id="rId3"/>
              </a:rPr>
              <a:t>http://questions-itera-nau.herokuapp.com/questions?page=0&amp;size=2</a:t>
            </a:r>
            <a:endParaRPr lang="en-US" dirty="0"/>
          </a:p>
          <a:p>
            <a:endParaRPr lang="en-US" dirty="0"/>
          </a:p>
          <a:p>
            <a:r>
              <a:rPr lang="en-US" dirty="0"/>
              <a:t>POST </a:t>
            </a:r>
            <a:r>
              <a:rPr lang="en-US" dirty="0">
                <a:hlinkClick r:id="rId4"/>
              </a:rPr>
              <a:t>https://questions-itera-nau.herokuapp.com/questions/1051/answers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</a:t>
            </a:r>
            <a:r>
              <a:rPr lang="en-US" dirty="0">
                <a:hlinkClick r:id="rId4"/>
              </a:rPr>
              <a:t>https://questions-itera-nau.herokuapp.com/questions/1051/answers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DELETE </a:t>
            </a:r>
            <a:r>
              <a:rPr lang="en-US" dirty="0">
                <a:hlinkClick r:id="rId5"/>
              </a:rPr>
              <a:t>https://questions-itera-nau.herokuapp.com/questions/1000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9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642-C819-4F27-B922-6448261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REST CALL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D249-BD97-4ED0-B5C2-07443F40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2" y="1540572"/>
            <a:ext cx="8318307" cy="440650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1E9DC6-1BB9-4F53-940E-730DD60B4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66" y="1214008"/>
            <a:ext cx="1115975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React, {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PropTypes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"prop-types"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axios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"axios"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"./Question"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questionsUrl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'http://questions-itera-nau.herokuapp.com/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questions?page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=0&amp;size=2'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newQuestions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res.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 =&gt; 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({},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newQuestions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 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(error=&gt; {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(error);});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&gt;{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(c=&gt;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/&gt;)}&lt;/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&gt;);}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1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226BE-B10A-46D6-B84B-8AE113E0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A5B67C-4584-47EA-BFEE-B0775EF0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2" y="2558998"/>
            <a:ext cx="10894908" cy="337620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https://flutter.io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https://www.youtube.com/watch?v=zKXz3pUkw9A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US" dirty="0"/>
          </a:p>
          <a:p>
            <a:r>
              <a:rPr lang="en-US" dirty="0">
                <a:hlinkClick r:id="rId3"/>
              </a:rPr>
              <a:t>https://developer.mozilla.org/en-US/docs/Web/JavaScript/A_re-introduction_to_JavaScript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https://reactjs.org/tutorial/tutorial.html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https://restfulapi.net/hateoas/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642-C819-4F27-B922-6448261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D249-BD97-4ED0-B5C2-07443F40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1" y="1490597"/>
            <a:ext cx="10894908" cy="4406505"/>
          </a:xfrm>
        </p:spPr>
        <p:txBody>
          <a:bodyPr/>
          <a:lstStyle/>
          <a:p>
            <a:r>
              <a:rPr lang="en-US" dirty="0"/>
              <a:t>Prerequisites</a:t>
            </a:r>
          </a:p>
          <a:p>
            <a:endParaRPr lang="en-US" dirty="0"/>
          </a:p>
          <a:p>
            <a:r>
              <a:rPr lang="en-US" dirty="0"/>
              <a:t>Create flutter APP</a:t>
            </a:r>
          </a:p>
          <a:p>
            <a:endParaRPr lang="en-US" dirty="0"/>
          </a:p>
          <a:p>
            <a:r>
              <a:rPr lang="en-US" dirty="0"/>
              <a:t>Integrate with REST API </a:t>
            </a:r>
          </a:p>
        </p:txBody>
      </p:sp>
    </p:spTree>
    <p:extLst>
      <p:ext uri="{BB962C8B-B14F-4D97-AF65-F5344CB8AC3E}">
        <p14:creationId xmlns:p14="http://schemas.microsoft.com/office/powerpoint/2010/main" val="379201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810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642-C819-4F27-B922-64482615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D249-BD97-4ED0-B5C2-07443F40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1" y="1490597"/>
            <a:ext cx="10894908" cy="44065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Install Dart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Flutter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Git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Browser – Chrome, Safari or Firefox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IDE – VS Code or other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Install Flutter and Dart plugins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85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07E9-AC7A-4F03-A71E-8FC59D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flutTer</a:t>
            </a:r>
            <a:r>
              <a:rPr lang="en-US" dirty="0"/>
              <a:t>?</a:t>
            </a:r>
          </a:p>
        </p:txBody>
      </p:sp>
      <p:pic>
        <p:nvPicPr>
          <p:cNvPr id="14" name="Місце для вмісту 13">
            <a:extLst>
              <a:ext uri="{FF2B5EF4-FFF2-40B4-BE49-F238E27FC236}">
                <a16:creationId xmlns:a16="http://schemas.microsoft.com/office/drawing/2014/main" id="{47EBC527-E52C-4FEE-AC67-2F7F1E694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25950" y="2520950"/>
            <a:ext cx="3376613" cy="3376613"/>
          </a:xfrm>
        </p:spPr>
      </p:pic>
    </p:spTree>
    <p:extLst>
      <p:ext uri="{BB962C8B-B14F-4D97-AF65-F5344CB8AC3E}">
        <p14:creationId xmlns:p14="http://schemas.microsoft.com/office/powerpoint/2010/main" val="237120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E7B76-97D6-4CB1-AE1B-582D19D4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flutter?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B9DA3D-85CE-41BB-8D1D-E28C943E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Flutter is Google’s mobile UI framework for crafting high-quality native interfaces on iOS and Android in record time. </a:t>
            </a:r>
          </a:p>
          <a:p>
            <a:endParaRPr lang="en-US" sz="3200" dirty="0"/>
          </a:p>
          <a:p>
            <a:r>
              <a:rPr lang="en-US" sz="3200" dirty="0"/>
              <a:t>Flutter works with existing code, is used by developers and organizations around the world, and is free and open source.</a:t>
            </a:r>
          </a:p>
        </p:txBody>
      </p:sp>
    </p:spTree>
    <p:extLst>
      <p:ext uri="{BB962C8B-B14F-4D97-AF65-F5344CB8AC3E}">
        <p14:creationId xmlns:p14="http://schemas.microsoft.com/office/powerpoint/2010/main" val="329263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F710B2-8921-4916-B7F1-9CACED768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0367" y="1405419"/>
            <a:ext cx="10960842" cy="51371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07E9-AC7A-4F03-A71E-8FC59D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flutTer</a:t>
            </a:r>
            <a:r>
              <a:rPr lang="en-US" dirty="0"/>
              <a:t>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17F6E27-3AD1-4BFC-94AE-524ADE4D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1" y="2520898"/>
            <a:ext cx="10894908" cy="33762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Fast Development</a:t>
            </a:r>
          </a:p>
          <a:p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Paint your app to life in milliseconds with stateful Hot Reload.</a:t>
            </a:r>
          </a:p>
          <a:p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Use a rich set of fully-customizable widgets to build native interfaces in minutes.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043B6E-484D-46C4-BCE7-148267586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517" y="1777948"/>
            <a:ext cx="752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2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90EFD-E5F6-470A-8776-BC1D75AE0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48000"/>
                    </a14:imgEffect>
                    <a14:imgEffect>
                      <a14:brightnessContrast bright="46000" contrast="-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0312" y="443706"/>
            <a:ext cx="9734550" cy="59721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07E9-AC7A-4F03-A71E-8FC59D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Expressive and Flexible UI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17F6E27-3AD1-4BFC-94AE-524ADE4D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1" y="2520898"/>
            <a:ext cx="10894908" cy="33762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3200" dirty="0"/>
              <a:t>Quickly ship features with a focus on native end-user experiences.</a:t>
            </a:r>
          </a:p>
          <a:p>
            <a:r>
              <a:rPr lang="en-US" sz="3200" dirty="0"/>
              <a:t>Layered architecture allows for full customization, which results in incredibly fast rendering and expressive and flexible designs.</a:t>
            </a:r>
            <a:endParaRPr lang="en-US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082906-09E6-4429-A575-9DC46EE9D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517" y="1806523"/>
            <a:ext cx="7524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2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07E9-AC7A-4F03-A71E-8FC59D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Native Performance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17F6E27-3AD1-4BFC-94AE-524ADE4D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01" y="2520898"/>
            <a:ext cx="10894908" cy="33762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4600" dirty="0"/>
              <a:t>Flutter’s widgets incorporate all critical platform differences such as </a:t>
            </a:r>
          </a:p>
          <a:p>
            <a:pPr lvl="1"/>
            <a:r>
              <a:rPr lang="en-US" sz="3600" dirty="0"/>
              <a:t>Scrolling</a:t>
            </a:r>
          </a:p>
          <a:p>
            <a:pPr lvl="1"/>
            <a:r>
              <a:rPr lang="en-US" sz="3600" dirty="0"/>
              <a:t>Navigation</a:t>
            </a:r>
          </a:p>
          <a:p>
            <a:pPr lvl="1"/>
            <a:r>
              <a:rPr lang="en-US" sz="3600" dirty="0"/>
              <a:t>Icons </a:t>
            </a:r>
          </a:p>
          <a:p>
            <a:pPr lvl="1"/>
            <a:r>
              <a:rPr lang="en-US" sz="3600" dirty="0"/>
              <a:t>Fonts</a:t>
            </a:r>
          </a:p>
          <a:p>
            <a:r>
              <a:rPr lang="en-US" sz="4600" dirty="0"/>
              <a:t> to provide full native performance on both iOS and Android.</a:t>
            </a:r>
            <a:endParaRPr lang="en-US" sz="57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944A07-C732-4126-AED7-D1BB5D836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201" y="1702542"/>
            <a:ext cx="7524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F39CC-26AF-4706-A2FD-1A39391C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Flutter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99B7F24-EAF7-4ADD-8573-57CF4F06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https://flutter.io/docs/get-started/install/windows</a:t>
            </a:r>
            <a:endParaRPr lang="en-US" dirty="0"/>
          </a:p>
          <a:p>
            <a:r>
              <a:rPr lang="en-US" dirty="0">
                <a:hlinkClick r:id="rId3"/>
              </a:rPr>
              <a:t>https://flutter.io/</a:t>
            </a:r>
            <a:endParaRPr lang="en-US" dirty="0"/>
          </a:p>
          <a:p>
            <a:r>
              <a:rPr lang="en-US" dirty="0">
                <a:hlinkClick r:id="rId4"/>
              </a:rPr>
              <a:t>https://youtu.be/fq4N0hgOWzU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0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Itera">
      <a:dk1>
        <a:srgbClr val="414042"/>
      </a:dk1>
      <a:lt1>
        <a:sysClr val="window" lastClr="FFFFFF"/>
      </a:lt1>
      <a:dk2>
        <a:srgbClr val="414042"/>
      </a:dk2>
      <a:lt2>
        <a:srgbClr val="50C3E7"/>
      </a:lt2>
      <a:accent1>
        <a:srgbClr val="D7090C"/>
      </a:accent1>
      <a:accent2>
        <a:srgbClr val="414042"/>
      </a:accent2>
      <a:accent3>
        <a:srgbClr val="707071"/>
      </a:accent3>
      <a:accent4>
        <a:srgbClr val="969697"/>
      </a:accent4>
      <a:accent5>
        <a:srgbClr val="C6C6C6"/>
      </a:accent5>
      <a:accent6>
        <a:srgbClr val="E2E2E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tera_PPTmalV3.potx" id="{5FE15F8A-053D-486A-9CB7-7AE36CF2F724}" vid="{ECB42020-C0FE-4CED-8F5F-2D0596815E36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BCBA58992E0469F469B98DCBAB5F2" ma:contentTypeVersion="16" ma:contentTypeDescription="Create a new document." ma:contentTypeScope="" ma:versionID="1414718b281e08ecfa39c1dc02aeb6dd">
  <xsd:schema xmlns:xsd="http://www.w3.org/2001/XMLSchema" xmlns:xs="http://www.w3.org/2001/XMLSchema" xmlns:p="http://schemas.microsoft.com/office/2006/metadata/properties" xmlns:ns2="0cd14e2b-1db8-42d3-8296-f24b0f4c3281" xmlns:ns3="d31dd846-fda5-4f28-85da-0d66c0e25965" targetNamespace="http://schemas.microsoft.com/office/2006/metadata/properties" ma:root="true" ma:fieldsID="c3fabfa67ac469ce586963ce9770bc81" ns2:_="" ns3:_="">
    <xsd:import namespace="0cd14e2b-1db8-42d3-8296-f24b0f4c3281"/>
    <xsd:import namespace="d31dd846-fda5-4f28-85da-0d66c0e25965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Framework" minOccurs="0"/>
                <xsd:element ref="ns2:Scope" minOccurs="0"/>
                <xsd:element ref="ns2:Category" minOccurs="0"/>
                <xsd:element ref="ns2:Status" minOccurs="0"/>
                <xsd:element ref="ns2:Responsible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14e2b-1db8-42d3-8296-f24b0f4c3281" elementFormDefault="qualified">
    <xsd:import namespace="http://schemas.microsoft.com/office/2006/documentManagement/types"/>
    <xsd:import namespace="http://schemas.microsoft.com/office/infopath/2007/PartnerControls"/>
    <xsd:element name="Description0" ma:index="4" nillable="true" ma:displayName="Description" ma:description="Description of the artifact" ma:internalName="Description0" ma:readOnly="false">
      <xsd:simpleType>
        <xsd:restriction base="dms:Text">
          <xsd:maxLength value="255"/>
        </xsd:restriction>
      </xsd:simpleType>
    </xsd:element>
    <xsd:element name="Framework" ma:index="5" nillable="true" ma:displayName="Framework" ma:internalName="Framework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eneral"/>
                    <xsd:enumeration value="Sales"/>
                    <xsd:enumeration value="Delivery"/>
                    <xsd:enumeration value="Operations"/>
                    <xsd:enumeration value="Governance"/>
                    <xsd:enumeration value="Finances"/>
                    <xsd:enumeration value="HR"/>
                    <xsd:enumeration value="QA"/>
                    <xsd:enumeration value="IS"/>
                    <xsd:enumeration value="Communication"/>
                    <xsd:enumeration value="IteraAcademy"/>
                    <xsd:enumeration value="Travel Management Office"/>
                  </xsd:restriction>
                </xsd:simpleType>
              </xsd:element>
            </xsd:sequence>
          </xsd:extension>
        </xsd:complexContent>
      </xsd:complexType>
    </xsd:element>
    <xsd:element name="Scope" ma:index="6" nillable="true" ma:displayName="Scope" ma:description="Area within Framework (e.g SW Development, Operations, Communication, General). For Itera Academy deocuments write the name of the course." ma:internalName="Scope" ma:readOnly="false">
      <xsd:simpleType>
        <xsd:restriction base="dms:Text">
          <xsd:maxLength value="255"/>
        </xsd:restriction>
      </xsd:simpleType>
    </xsd:element>
    <xsd:element name="Category" ma:index="7" nillable="true" ma:displayName="Category" ma:format="Dropdown" ma:internalName="Category" ma:readOnly="false">
      <xsd:simpleType>
        <xsd:restriction base="dms:Choice">
          <xsd:enumeration value="Sales and bid material"/>
          <xsd:enumeration value="Template"/>
          <xsd:enumeration value="Guideline"/>
          <xsd:enumeration value="Procedure"/>
          <xsd:enumeration value="Process"/>
          <xsd:enumeration value="Logo/Picture"/>
          <xsd:enumeration value="List/Overview"/>
          <xsd:enumeration value="Training"/>
        </xsd:restriction>
      </xsd:simpleType>
    </xsd:element>
    <xsd:element name="Status" ma:index="8" nillable="true" ma:displayName="Status" ma:format="Dropdown" ma:internalName="Status" ma:readOnly="false">
      <xsd:simpleType>
        <xsd:restriction base="dms:Choice">
          <xsd:enumeration value="TBD"/>
          <xsd:enumeration value="Draft"/>
          <xsd:enumeration value="Approved"/>
          <xsd:enumeration value="Under Change"/>
          <xsd:enumeration value="Archive"/>
        </xsd:restriction>
      </xsd:simpleType>
    </xsd:element>
    <xsd:element name="Responsible" ma:index="9" nillable="true" ma:displayName="Responsible" ma:description="Owner of the document" ma:list="UserInfo" ma:SharePointGroup="0" ma:internalName="Responsible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dd846-fda5-4f28-85da-0d66c0e2596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cope xmlns="0cd14e2b-1db8-42d3-8296-f24b0f4c3281">IteraTemplate</Scope>
    <Framework xmlns="0cd14e2b-1db8-42d3-8296-f24b0f4c3281">
      <Value>Communication</Value>
    </Framework>
    <Category xmlns="0cd14e2b-1db8-42d3-8296-f24b0f4c3281">Template</Category>
    <Status xmlns="0cd14e2b-1db8-42d3-8296-f24b0f4c3281">Approved</Status>
    <Description0 xmlns="0cd14e2b-1db8-42d3-8296-f24b0f4c3281">Itera PowerPoint Template</Description0>
    <Responsible xmlns="0cd14e2b-1db8-42d3-8296-f24b0f4c3281">
      <UserInfo>
        <DisplayName>Ane Gjennestad</DisplayName>
        <AccountId>51</AccountId>
        <AccountType/>
      </UserInfo>
    </Responsible>
    <SharedWithUsers xmlns="d31dd846-fda5-4f28-85da-0d66c0e25965">
      <UserInfo>
        <DisplayName>All in Itera ASA Communication</DisplayName>
        <AccountId>663</AccountId>
        <AccountType/>
      </UserInfo>
      <UserInfo>
        <DisplayName>Merete Jordal</DisplayName>
        <AccountId>22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CFF1AF-C1DC-4141-A8CF-DBD2BA06A7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14e2b-1db8-42d3-8296-f24b0f4c3281"/>
    <ds:schemaRef ds:uri="d31dd846-fda5-4f28-85da-0d66c0e259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B0AF60-3273-4A0E-ADC4-99CE0FB7D317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d31dd846-fda5-4f28-85da-0d66c0e25965"/>
    <ds:schemaRef ds:uri="http://purl.org/dc/terms/"/>
    <ds:schemaRef ds:uri="0cd14e2b-1db8-42d3-8296-f24b0f4c328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87AFB5-2F5E-400F-8B53-F4BB0AF8E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21394</TotalTime>
  <Words>717</Words>
  <Application>Microsoft Office PowerPoint</Application>
  <PresentationFormat>Довільний</PresentationFormat>
  <Paragraphs>145</Paragraphs>
  <Slides>20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Roboto</vt:lpstr>
      <vt:lpstr>Roboto Mono</vt:lpstr>
      <vt:lpstr>Office-tema</vt:lpstr>
      <vt:lpstr>  NATIVE DEVELOPMENT WITH FLUTTER</vt:lpstr>
      <vt:lpstr>Agenda</vt:lpstr>
      <vt:lpstr>Prerequisites</vt:lpstr>
      <vt:lpstr>WHY flutTer?</vt:lpstr>
      <vt:lpstr>What is flutter?</vt:lpstr>
      <vt:lpstr>WHY flutTer?</vt:lpstr>
      <vt:lpstr>Expressive and Flexible UI</vt:lpstr>
      <vt:lpstr>Native Performance</vt:lpstr>
      <vt:lpstr>Setup Flutter</vt:lpstr>
      <vt:lpstr>Flutter on youtube</vt:lpstr>
      <vt:lpstr>SETUP YOUR IDE</vt:lpstr>
      <vt:lpstr>CREATE new project</vt:lpstr>
      <vt:lpstr>CREATE REACT APP</vt:lpstr>
      <vt:lpstr>CREATE flutter APP</vt:lpstr>
      <vt:lpstr>CREATE FLUTTER APP</vt:lpstr>
      <vt:lpstr>ITEGRATE WITH REST API</vt:lpstr>
      <vt:lpstr>REST API</vt:lpstr>
      <vt:lpstr>ADD REST CALL</vt:lpstr>
      <vt:lpstr>REFERENCES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Kredinor.potx</dc:title>
  <dc:creator>Irina.Hubar@itera.no</dc:creator>
  <cp:lastModifiedBy>Vasyl Borovyk</cp:lastModifiedBy>
  <cp:revision>137</cp:revision>
  <dcterms:created xsi:type="dcterms:W3CDTF">2017-02-06T13:27:30Z</dcterms:created>
  <dcterms:modified xsi:type="dcterms:W3CDTF">2018-11-28T23:58:48Z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0x0101003FABCBA58992E0469F469B98DCBAB5F2</vt:lpwstr>
  </property>
</Properties>
</file>