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57"/>
  </p:notesMasterIdLst>
  <p:handoutMasterIdLst>
    <p:handoutMasterId r:id="rId58"/>
  </p:handoutMasterIdLst>
  <p:sldIdLst>
    <p:sldId id="284" r:id="rId3"/>
    <p:sldId id="285" r:id="rId4"/>
    <p:sldId id="321" r:id="rId5"/>
    <p:sldId id="289" r:id="rId6"/>
    <p:sldId id="288" r:id="rId7"/>
    <p:sldId id="259" r:id="rId8"/>
    <p:sldId id="333" r:id="rId9"/>
    <p:sldId id="287" r:id="rId10"/>
    <p:sldId id="260" r:id="rId11"/>
    <p:sldId id="290" r:id="rId12"/>
    <p:sldId id="291" r:id="rId13"/>
    <p:sldId id="263" r:id="rId14"/>
    <p:sldId id="293" r:id="rId15"/>
    <p:sldId id="322" r:id="rId16"/>
    <p:sldId id="323" r:id="rId17"/>
    <p:sldId id="324" r:id="rId18"/>
    <p:sldId id="269" r:id="rId19"/>
    <p:sldId id="294" r:id="rId20"/>
    <p:sldId id="270" r:id="rId21"/>
    <p:sldId id="295" r:id="rId22"/>
    <p:sldId id="272" r:id="rId23"/>
    <p:sldId id="265" r:id="rId24"/>
    <p:sldId id="281" r:id="rId25"/>
    <p:sldId id="264" r:id="rId26"/>
    <p:sldId id="266" r:id="rId27"/>
    <p:sldId id="267" r:id="rId28"/>
    <p:sldId id="297" r:id="rId29"/>
    <p:sldId id="330" r:id="rId30"/>
    <p:sldId id="331" r:id="rId31"/>
    <p:sldId id="329" r:id="rId32"/>
    <p:sldId id="328" r:id="rId33"/>
    <p:sldId id="332" r:id="rId34"/>
    <p:sldId id="327" r:id="rId35"/>
    <p:sldId id="273" r:id="rId36"/>
    <p:sldId id="326" r:id="rId37"/>
    <p:sldId id="274" r:id="rId38"/>
    <p:sldId id="334" r:id="rId39"/>
    <p:sldId id="296" r:id="rId40"/>
    <p:sldId id="298" r:id="rId41"/>
    <p:sldId id="335" r:id="rId42"/>
    <p:sldId id="282" r:id="rId43"/>
    <p:sldId id="302" r:id="rId44"/>
    <p:sldId id="303" r:id="rId45"/>
    <p:sldId id="283" r:id="rId46"/>
    <p:sldId id="275" r:id="rId47"/>
    <p:sldId id="276" r:id="rId48"/>
    <p:sldId id="299" r:id="rId49"/>
    <p:sldId id="300" r:id="rId50"/>
    <p:sldId id="305" r:id="rId51"/>
    <p:sldId id="316" r:id="rId52"/>
    <p:sldId id="320" r:id="rId53"/>
    <p:sldId id="268" r:id="rId54"/>
    <p:sldId id="325" r:id="rId55"/>
    <p:sldId id="271" r:id="rId56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9933"/>
    <a:srgbClr val="FF00FF"/>
    <a:srgbClr val="99CC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4" autoAdjust="0"/>
    <p:restoredTop sz="92606" autoAdjust="0"/>
  </p:normalViewPr>
  <p:slideViewPr>
    <p:cSldViewPr snapToGrid="0">
      <p:cViewPr>
        <p:scale>
          <a:sx n="70" d="100"/>
          <a:sy n="70" d="100"/>
        </p:scale>
        <p:origin x="11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9.xml"/><Relationship Id="rId3" Type="http://schemas.openxmlformats.org/officeDocument/2006/relationships/slide" Target="slides/slide13.xml"/><Relationship Id="rId7" Type="http://schemas.openxmlformats.org/officeDocument/2006/relationships/slide" Target="slides/slide48.xml"/><Relationship Id="rId2" Type="http://schemas.openxmlformats.org/officeDocument/2006/relationships/slide" Target="slides/slide9.xml"/><Relationship Id="rId1" Type="http://schemas.openxmlformats.org/officeDocument/2006/relationships/slide" Target="slides/slide6.xml"/><Relationship Id="rId6" Type="http://schemas.openxmlformats.org/officeDocument/2006/relationships/slide" Target="slides/slide26.xml"/><Relationship Id="rId5" Type="http://schemas.openxmlformats.org/officeDocument/2006/relationships/slide" Target="slides/slide24.xml"/><Relationship Id="rId10" Type="http://schemas.openxmlformats.org/officeDocument/2006/relationships/slide" Target="slides/slide54.xml"/><Relationship Id="rId4" Type="http://schemas.openxmlformats.org/officeDocument/2006/relationships/slide" Target="slides/slide19.xml"/><Relationship Id="rId9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60" tIns="48980" rIns="97960" bIns="48980" numCol="1" anchor="t" anchorCtr="0" compatLnSpc="1">
            <a:prstTxWarp prst="textNoShape">
              <a:avLst/>
            </a:prstTxWarp>
          </a:bodyPr>
          <a:lstStyle>
            <a:lvl1pPr defTabSz="9794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60" tIns="48980" rIns="97960" bIns="48980" numCol="1" anchor="t" anchorCtr="0" compatLnSpc="1">
            <a:prstTxWarp prst="textNoShape">
              <a:avLst/>
            </a:prstTxWarp>
          </a:bodyPr>
          <a:lstStyle>
            <a:lvl1pPr algn="r" defTabSz="9794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60" tIns="48980" rIns="97960" bIns="48980" numCol="1" anchor="b" anchorCtr="0" compatLnSpc="1">
            <a:prstTxWarp prst="textNoShape">
              <a:avLst/>
            </a:prstTxWarp>
          </a:bodyPr>
          <a:lstStyle>
            <a:lvl1pPr defTabSz="9794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60" tIns="48980" rIns="97960" bIns="48980" numCol="1" anchor="b" anchorCtr="0" compatLnSpc="1">
            <a:prstTxWarp prst="textNoShape">
              <a:avLst/>
            </a:prstTxWarp>
          </a:bodyPr>
          <a:lstStyle>
            <a:lvl1pPr algn="r" defTabSz="979488">
              <a:defRPr sz="1300" smtClean="0"/>
            </a:lvl1pPr>
          </a:lstStyle>
          <a:p>
            <a:pPr>
              <a:defRPr/>
            </a:pPr>
            <a:fld id="{3AA19492-4B23-4C1B-93F5-A80CFDBDC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9T23:27:20.3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31 24575,'1073'0'0,"-1049"-1"-102,0-2-1,0 0 1,-1-2-1,27-8 0,-30 8-749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9T23:27:25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24575,'731'0'-1365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9T23:27:33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60" tIns="48980" rIns="97960" bIns="48980" numCol="1" anchor="t" anchorCtr="0" compatLnSpc="1">
            <a:prstTxWarp prst="textNoShape">
              <a:avLst/>
            </a:prstTxWarp>
          </a:bodyPr>
          <a:lstStyle>
            <a:lvl1pPr defTabSz="9794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60" tIns="48980" rIns="97960" bIns="48980" numCol="1" anchor="t" anchorCtr="0" compatLnSpc="1">
            <a:prstTxWarp prst="textNoShape">
              <a:avLst/>
            </a:prstTxWarp>
          </a:bodyPr>
          <a:lstStyle>
            <a:lvl1pPr algn="r" defTabSz="9794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60" tIns="48980" rIns="97960" bIns="489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60" tIns="48980" rIns="97960" bIns="48980" numCol="1" anchor="b" anchorCtr="0" compatLnSpc="1">
            <a:prstTxWarp prst="textNoShape">
              <a:avLst/>
            </a:prstTxWarp>
          </a:bodyPr>
          <a:lstStyle>
            <a:lvl1pPr defTabSz="9794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60" tIns="48980" rIns="97960" bIns="48980" numCol="1" anchor="b" anchorCtr="0" compatLnSpc="1">
            <a:prstTxWarp prst="textNoShape">
              <a:avLst/>
            </a:prstTxWarp>
          </a:bodyPr>
          <a:lstStyle>
            <a:lvl1pPr algn="r" defTabSz="979488">
              <a:defRPr sz="1300" smtClean="0"/>
            </a:lvl1pPr>
          </a:lstStyle>
          <a:p>
            <a:pPr>
              <a:defRPr/>
            </a:pPr>
            <a:fld id="{01FFB30E-E087-4C6F-8CCE-A27357B3A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https://www.researchgate.net/figure/Structure-of-Kogge-Stone-Adder-D-Han-Carlson-Adder-Han-Carlson-adder-uses-the-best-of_fig4_340811132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B30E-E087-4C6F-8CCE-A27357B3AC8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https://commons.wikimedia.org/wiki/File:Kogge-stone-8-bit.png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B30E-E087-4C6F-8CCE-A27357B3AC8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https://pages.hmc.edu/harris/class/e85/old/fall07/DDCA_Ch5.pdf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B30E-E087-4C6F-8CCE-A27357B3AC8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https://www.researchgate.net/figure/below-shows-the-structure-of-the-Sklansky-PPA_fig3_340811132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B30E-E087-4C6F-8CCE-A27357B3AC8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8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https://www.elprocus.com/brent-kung-adder/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B30E-E087-4C6F-8CCE-A27357B3AC8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https://pages.hmc.edu/harris/research/taxonomy.pdf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B30E-E087-4C6F-8CCE-A27357B3AC8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B09DC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963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963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dt" sz="quarter" idx="2"/>
          </p:nvPr>
        </p:nvSpPr>
        <p:spPr>
          <a:xfrm>
            <a:off x="4800600" y="6248400"/>
            <a:ext cx="2819400" cy="474663"/>
          </a:xfrm>
        </p:spPr>
        <p:txBody>
          <a:bodyPr anchor="b"/>
          <a:lstStyle>
            <a:lvl1pPr>
              <a:defRPr/>
            </a:lvl1pPr>
          </a:lstStyle>
          <a:p>
            <a:fld id="{CC7DDCA0-016A-4C0F-88DD-92A64010900D}" type="datetime1">
              <a:rPr lang="en-US" smtClean="0"/>
              <a:t>2/9/2025</a:t>
            </a:fld>
            <a:endParaRPr lang="en-US"/>
          </a:p>
        </p:txBody>
      </p:sp>
      <p:sp>
        <p:nvSpPr>
          <p:cNvPr id="6964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C2EA4D-732F-435F-9250-50AED53B18D0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01E7B-56A1-414F-89F3-B6C7032F83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1981200" cy="578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791200" cy="578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1A3D14-2AC7-4249-9D53-BD26660B6011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9397F-CEDA-48D5-BD8C-AEA2D45356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524000"/>
            <a:ext cx="7693025" cy="45624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C3E0F717-7387-4ABE-8324-A286F21756C3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2E671B2F-1C99-4FE4-BA01-E7FD1576D2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524000"/>
            <a:ext cx="3770312" cy="456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479931AA-4A2C-47E5-8CE7-E9631F8F6FB0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158FB94B-310E-4488-A02A-EEA058C97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524000"/>
            <a:ext cx="3770312" cy="220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3881438"/>
            <a:ext cx="3770312" cy="2205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fld id="{3ADAB9E8-6264-46FE-857C-B73DF0252A00}" type="datetime1">
              <a:rPr lang="en-US" smtClean="0"/>
              <a:t>2/9/2025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191A6391-E052-4C84-A0B9-E42B7D1643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54075-6973-4A5D-8901-E95CAF16C078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2DFC-E9AA-468A-A662-D752A626E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DE3A-6AD4-4109-A7C8-E662D6ED7BA8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2DFC-E9AA-468A-A662-D752A626E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E914-D190-435E-9E9B-A258DB4124AF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2DFC-E9AA-468A-A662-D752A626E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D964-BD42-48A8-B642-70228E8BF424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2DFC-E9AA-468A-A662-D752A626E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D6B2-DD83-41DA-A9BA-915967326DE3}" type="datetime1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2DFC-E9AA-468A-A662-D752A626E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CF038D-58FE-47D0-A31B-2F4DD95504FF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AE433-2354-447F-AC9C-E3BA53A2E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C7BA-8FEC-46AF-B980-2423703260F8}" type="datetime1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2DFC-E9AA-468A-A662-D752A626E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1DD0-7E73-4852-A495-48F6E6A17264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2DFC-E9AA-468A-A662-D752A626E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882B-1108-4902-B083-D3BD459DAD86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2DFC-E9AA-468A-A662-D752A626E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9CCA-116A-4540-8A17-191854143EC6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2DFC-E9AA-468A-A662-D752A626E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3AA4-6568-4A1A-993E-C2296CD90F27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2DFC-E9AA-468A-A662-D752A626E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A61C-E643-42B4-B7CA-D87DD086CAFD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2DFC-E9AA-468A-A662-D752A626E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BF9BD-7E12-4CA7-99CB-65E0FFC467A1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E3F87-C530-494E-9DEB-A06277A2E0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524000"/>
            <a:ext cx="3770312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9D2A6-B1F9-4E74-B6E6-7C4671C2F846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93930-8D3E-46B4-9CFD-3C99D89E8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10F382-3599-463E-8136-27A184167B8F}" type="datetime1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AF876-FBA0-445E-8008-364E6B9A3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A71AF3-01CE-46B6-B2A6-39E362BB9243}" type="datetime1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76461-077E-41AC-BF9A-19ECFE564D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6CC8EF-CA96-4911-8666-33EE94CB7FE2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F663B-019F-483E-92A6-D542894393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2D4313-0B07-43CE-86E8-41FE0FD12785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8F860-577C-4D45-8676-D9CE0A20FC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17E467-C15D-4EAF-A10C-663164C8ECE5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F06F0-6D57-4597-B33A-FFD4A22869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B09D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457200" y="0"/>
            <a:ext cx="2743200" cy="457200"/>
          </a:xfrm>
          <a:custGeom>
            <a:avLst/>
            <a:gdLst/>
            <a:ahLst/>
            <a:cxnLst>
              <a:cxn ang="0">
                <a:pos x="1728" y="0"/>
              </a:cxn>
              <a:cxn ang="0">
                <a:pos x="1728" y="480"/>
              </a:cxn>
              <a:cxn ang="0">
                <a:pos x="380" y="482"/>
              </a:cxn>
              <a:cxn ang="0">
                <a:pos x="354" y="480"/>
              </a:cxn>
              <a:cxn ang="0">
                <a:pos x="308" y="489"/>
              </a:cxn>
              <a:cxn ang="0">
                <a:pos x="246" y="531"/>
              </a:cxn>
              <a:cxn ang="0">
                <a:pos x="206" y="597"/>
              </a:cxn>
              <a:cxn ang="0">
                <a:pos x="192" y="666"/>
              </a:cxn>
              <a:cxn ang="0">
                <a:pos x="192" y="735"/>
              </a:cxn>
              <a:cxn ang="0">
                <a:pos x="0" y="735"/>
              </a:cxn>
              <a:cxn ang="0">
                <a:pos x="0" y="480"/>
              </a:cxn>
              <a:cxn ang="0">
                <a:pos x="0" y="0"/>
              </a:cxn>
              <a:cxn ang="0">
                <a:pos x="1728" y="0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rgbClr val="B09DC9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128713"/>
            <a:ext cx="7391400" cy="319087"/>
            <a:chOff x="144" y="1248"/>
            <a:chExt cx="4656" cy="201"/>
          </a:xfrm>
        </p:grpSpPr>
        <p:sp>
          <p:nvSpPr>
            <p:cNvPr id="68615" name="AutoShape 7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AutoShape 8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1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924800" cy="762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86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76930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6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5532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DA8CE93-136A-4C30-BC98-DF00818F35D4}" type="datetime1">
              <a:rPr lang="en-US" smtClean="0"/>
              <a:t>2/9/2025</a:t>
            </a:fld>
            <a:endParaRPr lang="en-US"/>
          </a:p>
        </p:txBody>
      </p:sp>
      <p:sp>
        <p:nvSpPr>
          <p:cNvPr id="686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5564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400"/>
            </a:lvl1pPr>
          </a:lstStyle>
          <a:p>
            <a:r>
              <a:rPr lang="en-US"/>
              <a:t>CIS 240 Sp2025</a:t>
            </a:r>
          </a:p>
        </p:txBody>
      </p:sp>
      <p:sp>
        <p:nvSpPr>
          <p:cNvPr id="686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42050"/>
            <a:ext cx="8270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07E44221-0658-4A54-A9D6-6D6CA4EC74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1ECF-C0DF-4446-A0EA-0EDB0C0E47FF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240 Sp2025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2DFC-E9AA-468A-A662-D752A626E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5.wmf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customXml" Target="../ink/ink1.xml"/><Relationship Id="rId9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2/10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676400"/>
            <a:ext cx="9144000" cy="1143000"/>
          </a:xfrm>
        </p:spPr>
        <p:txBody>
          <a:bodyPr/>
          <a:lstStyle/>
          <a:p>
            <a:pPr eaLnBrk="1" hangingPunct="1"/>
            <a:r>
              <a:rPr lang="en-US" b="1"/>
              <a:t>Arithmetic Circuits </a:t>
            </a:r>
            <a:br>
              <a:rPr lang="en-US" b="1"/>
            </a:br>
            <a:r>
              <a:rPr lang="en-US" b="1"/>
              <a:t>Adders and Multipliers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1542E-32B1-6FDA-995F-B7679FB91ABE}"/>
              </a:ext>
            </a:extLst>
          </p:cNvPr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6FF22C9A-E840-4C56-B649-0FA02744E64E}" type="datetime1">
              <a:rPr lang="en-US" smtClean="0"/>
              <a:t>2/9/2025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through the second stage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003C-72C7-4A58-8346-790DD79F69F1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973" y="1665685"/>
            <a:ext cx="8148395" cy="41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850969" y="1906292"/>
            <a:ext cx="3569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delay: Doesn’t change</a:t>
            </a:r>
          </a:p>
          <a:p>
            <a:r>
              <a:rPr lang="en-US" dirty="0"/>
              <a:t>Carry: AND+AND+OR</a:t>
            </a:r>
          </a:p>
        </p:txBody>
      </p:sp>
    </p:spTree>
    <p:extLst>
      <p:ext uri="{BB962C8B-B14F-4D97-AF65-F5344CB8AC3E}">
        <p14:creationId xmlns:p14="http://schemas.microsoft.com/office/powerpoint/2010/main" val="269990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 through 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Carry=AND+(N-1)*(AND+OR)</a:t>
            </a:r>
          </a:p>
          <a:p>
            <a:endParaRPr lang="en-US" dirty="0"/>
          </a:p>
          <a:p>
            <a:r>
              <a:rPr lang="en-US" dirty="0"/>
              <a:t>Each bit adds (AND+OR) delay to WORST CASE path = “CRITICAL PATH”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FE16-4E3B-43FB-93A9-E04C6BA033E3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to do?</a:t>
            </a:r>
          </a:p>
        </p:txBody>
      </p:sp>
      <p:grpSp>
        <p:nvGrpSpPr>
          <p:cNvPr id="84" name="Group 83"/>
          <p:cNvGrpSpPr/>
          <p:nvPr/>
        </p:nvGrpSpPr>
        <p:grpSpPr>
          <a:xfrm flipH="1">
            <a:off x="827088" y="2019300"/>
            <a:ext cx="8018462" cy="2251075"/>
            <a:chOff x="579438" y="2019300"/>
            <a:chExt cx="8018462" cy="2251075"/>
          </a:xfrm>
        </p:grpSpPr>
        <p:grpSp>
          <p:nvGrpSpPr>
            <p:cNvPr id="21507" name="Group 13"/>
            <p:cNvGrpSpPr>
              <a:grpSpLocks/>
            </p:cNvGrpSpPr>
            <p:nvPr/>
          </p:nvGrpSpPr>
          <p:grpSpPr bwMode="auto">
            <a:xfrm>
              <a:off x="579438" y="2019300"/>
              <a:ext cx="906462" cy="2251075"/>
              <a:chOff x="617" y="1281"/>
              <a:chExt cx="571" cy="1418"/>
            </a:xfrm>
          </p:grpSpPr>
          <p:sp>
            <p:nvSpPr>
              <p:cNvPr id="21581" name="Rectangle 3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Half</a:t>
                </a:r>
              </a:p>
              <a:p>
                <a:pPr algn="ctr"/>
                <a:r>
                  <a:rPr lang="en-US" sz="1600" dirty="0"/>
                  <a:t>Adder</a:t>
                </a:r>
              </a:p>
            </p:txBody>
          </p:sp>
          <p:sp>
            <p:nvSpPr>
              <p:cNvPr id="21582" name="Line 4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3" name="Line 5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4" name="Line 6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5" name="Line 7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6" name="Text Box 8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S0</a:t>
                </a:r>
              </a:p>
            </p:txBody>
          </p:sp>
          <p:sp>
            <p:nvSpPr>
              <p:cNvPr id="21587" name="Text Box 12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A0 B0</a:t>
                </a:r>
              </a:p>
            </p:txBody>
          </p:sp>
        </p:grpSp>
        <p:grpSp>
          <p:nvGrpSpPr>
            <p:cNvPr id="21508" name="Group 14"/>
            <p:cNvGrpSpPr>
              <a:grpSpLocks/>
            </p:cNvGrpSpPr>
            <p:nvPr/>
          </p:nvGrpSpPr>
          <p:grpSpPr bwMode="auto">
            <a:xfrm>
              <a:off x="1370013" y="2019300"/>
              <a:ext cx="906462" cy="2251075"/>
              <a:chOff x="617" y="1281"/>
              <a:chExt cx="571" cy="1418"/>
            </a:xfrm>
          </p:grpSpPr>
          <p:sp>
            <p:nvSpPr>
              <p:cNvPr id="21574" name="Rectangle 15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75" name="Line 16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6" name="Line 17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7" name="Line 18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8" name="Line 19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9" name="Text Box 20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S1</a:t>
                </a:r>
              </a:p>
            </p:txBody>
          </p:sp>
          <p:sp>
            <p:nvSpPr>
              <p:cNvPr id="21580" name="Text Box 21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A1 B1</a:t>
                </a:r>
              </a:p>
            </p:txBody>
          </p:sp>
        </p:grpSp>
        <p:grpSp>
          <p:nvGrpSpPr>
            <p:cNvPr id="21509" name="Group 22"/>
            <p:cNvGrpSpPr>
              <a:grpSpLocks/>
            </p:cNvGrpSpPr>
            <p:nvPr/>
          </p:nvGrpSpPr>
          <p:grpSpPr bwMode="auto">
            <a:xfrm>
              <a:off x="2160588" y="2019300"/>
              <a:ext cx="906462" cy="2251075"/>
              <a:chOff x="617" y="1281"/>
              <a:chExt cx="571" cy="1418"/>
            </a:xfrm>
          </p:grpSpPr>
          <p:sp>
            <p:nvSpPr>
              <p:cNvPr id="21567" name="Rectangle 23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68" name="Line 24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9" name="Line 25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0" name="Line 26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1" name="Line 27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2" name="Text Box 28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S2</a:t>
                </a:r>
              </a:p>
            </p:txBody>
          </p:sp>
          <p:sp>
            <p:nvSpPr>
              <p:cNvPr id="21573" name="Text Box 29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A2 B2</a:t>
                </a:r>
              </a:p>
            </p:txBody>
          </p:sp>
        </p:grpSp>
        <p:grpSp>
          <p:nvGrpSpPr>
            <p:cNvPr id="21510" name="Group 30"/>
            <p:cNvGrpSpPr>
              <a:grpSpLocks/>
            </p:cNvGrpSpPr>
            <p:nvPr/>
          </p:nvGrpSpPr>
          <p:grpSpPr bwMode="auto">
            <a:xfrm>
              <a:off x="2951163" y="2019300"/>
              <a:ext cx="906462" cy="2251075"/>
              <a:chOff x="617" y="1281"/>
              <a:chExt cx="571" cy="1418"/>
            </a:xfrm>
          </p:grpSpPr>
          <p:sp>
            <p:nvSpPr>
              <p:cNvPr id="21560" name="Rectangle 31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61" name="Line 32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2" name="Line 33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3" name="Line 34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4" name="Line 35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5" name="Text Box 36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S3</a:t>
                </a:r>
              </a:p>
            </p:txBody>
          </p:sp>
          <p:sp>
            <p:nvSpPr>
              <p:cNvPr id="21566" name="Text Box 37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A3 B3</a:t>
                </a:r>
              </a:p>
            </p:txBody>
          </p:sp>
        </p:grpSp>
        <p:grpSp>
          <p:nvGrpSpPr>
            <p:cNvPr id="21511" name="Group 38"/>
            <p:cNvGrpSpPr>
              <a:grpSpLocks/>
            </p:cNvGrpSpPr>
            <p:nvPr/>
          </p:nvGrpSpPr>
          <p:grpSpPr bwMode="auto">
            <a:xfrm>
              <a:off x="3741738" y="2019300"/>
              <a:ext cx="906462" cy="2251075"/>
              <a:chOff x="617" y="1281"/>
              <a:chExt cx="571" cy="1418"/>
            </a:xfrm>
          </p:grpSpPr>
          <p:sp>
            <p:nvSpPr>
              <p:cNvPr id="21553" name="Rectangle 39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54" name="Line 40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5" name="Line 41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6" name="Line 42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7" name="Line 43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8" name="Text Box 44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S4</a:t>
                </a:r>
              </a:p>
            </p:txBody>
          </p:sp>
          <p:sp>
            <p:nvSpPr>
              <p:cNvPr id="21559" name="Text Box 45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A4 B4</a:t>
                </a:r>
              </a:p>
            </p:txBody>
          </p:sp>
        </p:grpSp>
        <p:grpSp>
          <p:nvGrpSpPr>
            <p:cNvPr id="21512" name="Group 46"/>
            <p:cNvGrpSpPr>
              <a:grpSpLocks/>
            </p:cNvGrpSpPr>
            <p:nvPr/>
          </p:nvGrpSpPr>
          <p:grpSpPr bwMode="auto">
            <a:xfrm>
              <a:off x="4530725" y="2019300"/>
              <a:ext cx="906463" cy="2251075"/>
              <a:chOff x="617" y="1281"/>
              <a:chExt cx="571" cy="1418"/>
            </a:xfrm>
          </p:grpSpPr>
          <p:sp>
            <p:nvSpPr>
              <p:cNvPr id="21546" name="Rectangle 47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47" name="Line 48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Line 49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9" name="Line 50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0" name="Line 51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1" name="Text Box 52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S5</a:t>
                </a:r>
              </a:p>
            </p:txBody>
          </p:sp>
          <p:sp>
            <p:nvSpPr>
              <p:cNvPr id="21552" name="Text Box 53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A5 B5</a:t>
                </a:r>
              </a:p>
            </p:txBody>
          </p:sp>
        </p:grpSp>
        <p:grpSp>
          <p:nvGrpSpPr>
            <p:cNvPr id="21513" name="Group 54"/>
            <p:cNvGrpSpPr>
              <a:grpSpLocks/>
            </p:cNvGrpSpPr>
            <p:nvPr/>
          </p:nvGrpSpPr>
          <p:grpSpPr bwMode="auto">
            <a:xfrm>
              <a:off x="5321300" y="2019300"/>
              <a:ext cx="906463" cy="2251075"/>
              <a:chOff x="617" y="1281"/>
              <a:chExt cx="571" cy="1418"/>
            </a:xfrm>
          </p:grpSpPr>
          <p:sp>
            <p:nvSpPr>
              <p:cNvPr id="21539" name="Rectangle 55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40" name="Line 56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Line 57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Line 58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Line 59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Text Box 60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S6</a:t>
                </a:r>
              </a:p>
            </p:txBody>
          </p:sp>
          <p:sp>
            <p:nvSpPr>
              <p:cNvPr id="21545" name="Text Box 61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A6 B6</a:t>
                </a:r>
              </a:p>
            </p:txBody>
          </p:sp>
        </p:grpSp>
        <p:grpSp>
          <p:nvGrpSpPr>
            <p:cNvPr id="21514" name="Group 62"/>
            <p:cNvGrpSpPr>
              <a:grpSpLocks/>
            </p:cNvGrpSpPr>
            <p:nvPr/>
          </p:nvGrpSpPr>
          <p:grpSpPr bwMode="auto">
            <a:xfrm>
              <a:off x="6111875" y="2019300"/>
              <a:ext cx="906463" cy="2251075"/>
              <a:chOff x="617" y="1281"/>
              <a:chExt cx="571" cy="1418"/>
            </a:xfrm>
          </p:grpSpPr>
          <p:sp>
            <p:nvSpPr>
              <p:cNvPr id="21532" name="Rectangle 63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33" name="Line 64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4" name="Line 65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5" name="Line 66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Line 67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Text Box 68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S7</a:t>
                </a:r>
              </a:p>
            </p:txBody>
          </p:sp>
          <p:sp>
            <p:nvSpPr>
              <p:cNvPr id="21538" name="Text Box 69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A7 B7</a:t>
                </a:r>
              </a:p>
            </p:txBody>
          </p:sp>
        </p:grpSp>
        <p:grpSp>
          <p:nvGrpSpPr>
            <p:cNvPr id="21515" name="Group 70"/>
            <p:cNvGrpSpPr>
              <a:grpSpLocks/>
            </p:cNvGrpSpPr>
            <p:nvPr/>
          </p:nvGrpSpPr>
          <p:grpSpPr bwMode="auto">
            <a:xfrm>
              <a:off x="6902450" y="2019300"/>
              <a:ext cx="906463" cy="2251075"/>
              <a:chOff x="617" y="1281"/>
              <a:chExt cx="571" cy="1418"/>
            </a:xfrm>
          </p:grpSpPr>
          <p:sp>
            <p:nvSpPr>
              <p:cNvPr id="21525" name="Rectangle 71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26" name="Line 72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7" name="Line 73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8" name="Line 74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" name="Line 75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0" name="Text Box 76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S8</a:t>
                </a:r>
              </a:p>
            </p:txBody>
          </p:sp>
          <p:sp>
            <p:nvSpPr>
              <p:cNvPr id="21531" name="Text Box 77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A8 B8</a:t>
                </a:r>
              </a:p>
            </p:txBody>
          </p:sp>
        </p:grpSp>
        <p:grpSp>
          <p:nvGrpSpPr>
            <p:cNvPr id="21516" name="Group 78"/>
            <p:cNvGrpSpPr>
              <a:grpSpLocks/>
            </p:cNvGrpSpPr>
            <p:nvPr/>
          </p:nvGrpSpPr>
          <p:grpSpPr bwMode="auto">
            <a:xfrm>
              <a:off x="7691438" y="2019300"/>
              <a:ext cx="906462" cy="2251075"/>
              <a:chOff x="617" y="1281"/>
              <a:chExt cx="571" cy="1418"/>
            </a:xfrm>
          </p:grpSpPr>
          <p:sp>
            <p:nvSpPr>
              <p:cNvPr id="21518" name="Rectangle 79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19" name="Line 80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0" name="Line 81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1" name="Line 82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2" name="Line 83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3" name="Text Box 84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S9</a:t>
                </a:r>
              </a:p>
            </p:txBody>
          </p:sp>
          <p:sp>
            <p:nvSpPr>
              <p:cNvPr id="21524" name="Text Box 85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A9 B9</a:t>
                </a:r>
              </a:p>
            </p:txBody>
          </p:sp>
        </p:grpSp>
      </p:grpSp>
      <p:sp>
        <p:nvSpPr>
          <p:cNvPr id="21517" name="Text Box 86"/>
          <p:cNvSpPr txBox="1">
            <a:spLocks noChangeArrowheads="1"/>
          </p:cNvSpPr>
          <p:nvPr/>
        </p:nvSpPr>
        <p:spPr bwMode="auto">
          <a:xfrm>
            <a:off x="1811338" y="4956175"/>
            <a:ext cx="5051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How do you make this faster?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71EA0-84D2-4DB6-5CFD-03C40BF8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5730-125D-479E-8F73-5FFD832BF521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E5F07-0F82-888D-FB33-A5D67EAD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6D2BF-FB5D-7E00-421D-842D23D8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1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487129" y="0"/>
          <a:ext cx="6656871" cy="461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334745" imgH="4048690" progId="PBrush">
                  <p:embed/>
                </p:oleObj>
              </mc:Choice>
              <mc:Fallback>
                <p:oleObj name="Bitmap Image" r:id="rId2" imgW="5334745" imgH="4048690" progId="PBrush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129" y="0"/>
                        <a:ext cx="6656871" cy="4618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2542903" cy="762000"/>
          </a:xfrm>
          <a:solidFill>
            <a:schemeClr val="bg1"/>
          </a:solidFill>
          <a:ln w="41275"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Full adder</a:t>
            </a:r>
          </a:p>
        </p:txBody>
      </p:sp>
      <p:grpSp>
        <p:nvGrpSpPr>
          <p:cNvPr id="7" name="Group 6"/>
          <p:cNvGrpSpPr/>
          <p:nvPr/>
        </p:nvGrpSpPr>
        <p:grpSpPr>
          <a:xfrm flipH="1">
            <a:off x="827412" y="4606925"/>
            <a:ext cx="8018462" cy="2251075"/>
            <a:chOff x="579438" y="2019300"/>
            <a:chExt cx="8018462" cy="2251075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579440" y="2019302"/>
              <a:ext cx="906463" cy="2251077"/>
              <a:chOff x="617" y="1281"/>
              <a:chExt cx="571" cy="1418"/>
            </a:xfrm>
          </p:grpSpPr>
          <p:sp>
            <p:nvSpPr>
              <p:cNvPr id="81" name="Rectangle 3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Half</a:t>
                </a:r>
              </a:p>
              <a:p>
                <a:pPr algn="ctr"/>
                <a:r>
                  <a:rPr lang="en-US" sz="1600" dirty="0"/>
                  <a:t>Adder</a:t>
                </a:r>
              </a:p>
            </p:txBody>
          </p:sp>
          <p:sp>
            <p:nvSpPr>
              <p:cNvPr id="82" name="Line 4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5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6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S0</a:t>
                </a:r>
              </a:p>
            </p:txBody>
          </p:sp>
          <p:sp>
            <p:nvSpPr>
              <p:cNvPr id="87" name="Text Box 12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A0 B0</a:t>
                </a:r>
              </a:p>
            </p:txBody>
          </p:sp>
        </p:grp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370015" y="2019302"/>
              <a:ext cx="906463" cy="2251077"/>
              <a:chOff x="617" y="1281"/>
              <a:chExt cx="571" cy="1418"/>
            </a:xfrm>
          </p:grpSpPr>
          <p:sp>
            <p:nvSpPr>
              <p:cNvPr id="74" name="Rectangle 15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Full</a:t>
                </a:r>
              </a:p>
              <a:p>
                <a:pPr algn="ctr"/>
                <a:r>
                  <a:rPr lang="en-US" sz="1600" dirty="0"/>
                  <a:t>Adder</a:t>
                </a:r>
              </a:p>
            </p:txBody>
          </p:sp>
          <p:sp>
            <p:nvSpPr>
              <p:cNvPr id="75" name="Line 16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7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8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20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S1</a:t>
                </a:r>
              </a:p>
            </p:txBody>
          </p:sp>
          <p:sp>
            <p:nvSpPr>
              <p:cNvPr id="80" name="Text Box 21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A1 B1</a:t>
                </a:r>
              </a:p>
            </p:txBody>
          </p: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2160590" y="2019302"/>
              <a:ext cx="906463" cy="2251077"/>
              <a:chOff x="617" y="1281"/>
              <a:chExt cx="571" cy="1418"/>
            </a:xfrm>
          </p:grpSpPr>
          <p:sp>
            <p:nvSpPr>
              <p:cNvPr id="67" name="Rectangle 23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25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6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7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28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S2</a:t>
                </a:r>
              </a:p>
            </p:txBody>
          </p:sp>
          <p:sp>
            <p:nvSpPr>
              <p:cNvPr id="73" name="Text Box 29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A2 B2</a:t>
                </a: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951165" y="2019302"/>
              <a:ext cx="906463" cy="2251077"/>
              <a:chOff x="617" y="1281"/>
              <a:chExt cx="571" cy="1418"/>
            </a:xfrm>
          </p:grpSpPr>
          <p:sp>
            <p:nvSpPr>
              <p:cNvPr id="60" name="Rectangle 31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61" name="Line 32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33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34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35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 Box 36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S3</a:t>
                </a:r>
              </a:p>
            </p:txBody>
          </p:sp>
          <p:sp>
            <p:nvSpPr>
              <p:cNvPr id="66" name="Text Box 37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A3 B3</a:t>
                </a:r>
              </a:p>
            </p:txBody>
          </p: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3741740" y="2019302"/>
              <a:ext cx="906463" cy="2251077"/>
              <a:chOff x="617" y="1281"/>
              <a:chExt cx="571" cy="1418"/>
            </a:xfrm>
          </p:grpSpPr>
          <p:sp>
            <p:nvSpPr>
              <p:cNvPr id="53" name="Rectangle 39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54" name="Line 40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1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2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3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44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S4</a:t>
                </a:r>
              </a:p>
            </p:txBody>
          </p:sp>
          <p:sp>
            <p:nvSpPr>
              <p:cNvPr id="59" name="Text Box 45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A4 B4</a:t>
                </a:r>
              </a:p>
            </p:txBody>
          </p:sp>
        </p:grpSp>
        <p:grpSp>
          <p:nvGrpSpPr>
            <p:cNvPr id="13" name="Group 46"/>
            <p:cNvGrpSpPr>
              <a:grpSpLocks/>
            </p:cNvGrpSpPr>
            <p:nvPr/>
          </p:nvGrpSpPr>
          <p:grpSpPr bwMode="auto">
            <a:xfrm>
              <a:off x="4530725" y="2019302"/>
              <a:ext cx="906463" cy="2251077"/>
              <a:chOff x="617" y="1281"/>
              <a:chExt cx="571" cy="1418"/>
            </a:xfrm>
          </p:grpSpPr>
          <p:sp>
            <p:nvSpPr>
              <p:cNvPr id="46" name="Rectangle 47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50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51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 Box 52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S5</a:t>
                </a:r>
              </a:p>
            </p:txBody>
          </p:sp>
          <p:sp>
            <p:nvSpPr>
              <p:cNvPr id="52" name="Text Box 53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A5 B5</a:t>
                </a:r>
              </a:p>
            </p:txBody>
          </p:sp>
        </p:grp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5321300" y="2019302"/>
              <a:ext cx="906463" cy="2251077"/>
              <a:chOff x="617" y="1281"/>
              <a:chExt cx="571" cy="1418"/>
            </a:xfrm>
          </p:grpSpPr>
          <p:sp>
            <p:nvSpPr>
              <p:cNvPr id="39" name="Rectangle 55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40" name="Line 56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57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58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59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 Box 60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S6</a:t>
                </a:r>
              </a:p>
            </p:txBody>
          </p:sp>
          <p:sp>
            <p:nvSpPr>
              <p:cNvPr id="45" name="Text Box 61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A6 B6</a:t>
                </a:r>
              </a:p>
            </p:txBody>
          </p: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>
              <a:off x="6111875" y="2019302"/>
              <a:ext cx="906463" cy="2251077"/>
              <a:chOff x="617" y="1281"/>
              <a:chExt cx="571" cy="1418"/>
            </a:xfrm>
          </p:grpSpPr>
          <p:sp>
            <p:nvSpPr>
              <p:cNvPr id="32" name="Rectangle 63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33" name="Line 64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65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66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67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68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S7</a:t>
                </a:r>
              </a:p>
            </p:txBody>
          </p:sp>
          <p:sp>
            <p:nvSpPr>
              <p:cNvPr id="38" name="Text Box 69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A7 B7</a:t>
                </a:r>
              </a:p>
            </p:txBody>
          </p:sp>
        </p:grpSp>
        <p:grpSp>
          <p:nvGrpSpPr>
            <p:cNvPr id="16" name="Group 70"/>
            <p:cNvGrpSpPr>
              <a:grpSpLocks/>
            </p:cNvGrpSpPr>
            <p:nvPr/>
          </p:nvGrpSpPr>
          <p:grpSpPr bwMode="auto">
            <a:xfrm>
              <a:off x="6902450" y="2019302"/>
              <a:ext cx="906463" cy="2251077"/>
              <a:chOff x="617" y="1281"/>
              <a:chExt cx="571" cy="1418"/>
            </a:xfrm>
          </p:grpSpPr>
          <p:sp>
            <p:nvSpPr>
              <p:cNvPr id="25" name="Rectangle 71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6" name="Line 72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73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76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S8</a:t>
                </a:r>
              </a:p>
            </p:txBody>
          </p:sp>
          <p:sp>
            <p:nvSpPr>
              <p:cNvPr id="31" name="Text Box 77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A8 B8</a:t>
                </a:r>
              </a:p>
            </p:txBody>
          </p:sp>
        </p:grpSp>
        <p:grpSp>
          <p:nvGrpSpPr>
            <p:cNvPr id="17" name="Group 78"/>
            <p:cNvGrpSpPr>
              <a:grpSpLocks/>
            </p:cNvGrpSpPr>
            <p:nvPr/>
          </p:nvGrpSpPr>
          <p:grpSpPr bwMode="auto">
            <a:xfrm>
              <a:off x="7691440" y="2019302"/>
              <a:ext cx="906463" cy="2251077"/>
              <a:chOff x="617" y="1281"/>
              <a:chExt cx="571" cy="1418"/>
            </a:xfrm>
          </p:grpSpPr>
          <p:sp>
            <p:nvSpPr>
              <p:cNvPr id="18" name="Rectangle 79"/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19" name="Line 80"/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81"/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82"/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83"/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 Box 84"/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S9</a:t>
                </a:r>
              </a:p>
            </p:txBody>
          </p:sp>
          <p:sp>
            <p:nvSpPr>
              <p:cNvPr id="24" name="Text Box 85"/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A9 B9</a:t>
                </a:r>
              </a:p>
            </p:txBody>
          </p:sp>
        </p:grp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C59F3-6A1C-B162-6FE9-FD045F8A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E7C0B-7C9C-E0AA-8111-1DA9A8EC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5B30-3260-4772-930B-4D8ECEC3ED44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C25A7-9F01-A078-94EE-4081A11D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6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E30F-4E13-FAD6-659A-EA6A104B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E67B-F9E5-0FA7-4AA4-2FA1F775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2" y="1524000"/>
            <a:ext cx="8955740" cy="5207000"/>
          </a:xfrm>
          <a:solidFill>
            <a:schemeClr val="bg1"/>
          </a:solidFill>
        </p:spPr>
        <p:txBody>
          <a:bodyPr numCol="2"/>
          <a:lstStyle/>
          <a:p>
            <a:r>
              <a:rPr lang="en-US" sz="2400" dirty="0">
                <a:latin typeface="HelveticaNeue Regular"/>
              </a:rPr>
              <a:t>Ripple Carry Adder (RCA) </a:t>
            </a:r>
          </a:p>
          <a:p>
            <a:r>
              <a:rPr lang="en-US" sz="2400" dirty="0">
                <a:latin typeface="HelveticaNeue Regular"/>
              </a:rPr>
              <a:t>Carry Skip Adder (CSA) (=Carry bypass)</a:t>
            </a:r>
          </a:p>
          <a:p>
            <a:r>
              <a:rPr lang="en-US" sz="2400" dirty="0">
                <a:latin typeface="HelveticaNeue Regular"/>
              </a:rPr>
              <a:t>Parallel prefix adders </a:t>
            </a:r>
          </a:p>
          <a:p>
            <a:r>
              <a:rPr lang="en-US" sz="2400" dirty="0">
                <a:latin typeface="HelveticaNeue Regular"/>
              </a:rPr>
              <a:t>Carry increment</a:t>
            </a:r>
          </a:p>
          <a:p>
            <a:r>
              <a:rPr lang="en-US" sz="2400" dirty="0">
                <a:latin typeface="HelveticaNeue Regular"/>
              </a:rPr>
              <a:t>Spanning Tree Adder (STA) </a:t>
            </a:r>
          </a:p>
          <a:p>
            <a:r>
              <a:rPr lang="en-US" sz="2400" dirty="0">
                <a:latin typeface="HelveticaNeue Regular"/>
              </a:rPr>
              <a:t>Sparse </a:t>
            </a:r>
            <a:r>
              <a:rPr lang="en-US" sz="2400" dirty="0" err="1">
                <a:latin typeface="HelveticaNeue Regular"/>
              </a:rPr>
              <a:t>Kogge</a:t>
            </a:r>
            <a:r>
              <a:rPr lang="en-US" sz="2400" dirty="0">
                <a:latin typeface="HelveticaNeue Regular"/>
              </a:rPr>
              <a:t> Stone Adder (SKA) </a:t>
            </a:r>
          </a:p>
          <a:p>
            <a:r>
              <a:rPr lang="en-US" sz="2400" dirty="0">
                <a:latin typeface="HelveticaNeue Regular"/>
              </a:rPr>
              <a:t>Brent Kung Adder (BKA)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HelveticaNeue Regular"/>
              </a:rPr>
              <a:t>Ling adders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HelveticaNeue Regular"/>
              </a:rPr>
              <a:t>Carry select adder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HelveticaNeue Regular"/>
              </a:rPr>
              <a:t>Square root carry select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>
                <a:latin typeface="HelveticaNeue Regular"/>
              </a:rPr>
              <a:t>Sklansky</a:t>
            </a:r>
            <a:r>
              <a:rPr lang="en-US" sz="2400" dirty="0">
                <a:latin typeface="HelveticaNeue Regular"/>
              </a:rPr>
              <a:t> adder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HelveticaNeue Regular"/>
              </a:rPr>
              <a:t>Carry Lookahead (CLA)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Neue Regular"/>
                <a:ea typeface="+mn-ea"/>
                <a:cs typeface="+mn-cs"/>
              </a:rPr>
              <a:t>Logarithmic carry lookahead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Neue Regular"/>
                <a:ea typeface="+mn-ea"/>
                <a:cs typeface="+mn-cs"/>
              </a:rPr>
              <a:t>Lookahead trees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HelveticaNeue Regular"/>
              </a:rPr>
              <a:t>Tree adders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Neue Regular"/>
                <a:ea typeface="+mn-ea"/>
                <a:cs typeface="+mn-cs"/>
              </a:rPr>
              <a:t>(Radix-2) </a:t>
            </a:r>
            <a:r>
              <a:rPr lang="en-US" dirty="0" err="1">
                <a:latin typeface="HelveticaNeue Regular"/>
                <a:ea typeface="+mn-ea"/>
                <a:cs typeface="+mn-cs"/>
              </a:rPr>
              <a:t>Kogge</a:t>
            </a:r>
            <a:r>
              <a:rPr lang="en-US" dirty="0">
                <a:latin typeface="HelveticaNeue Regular"/>
                <a:ea typeface="+mn-ea"/>
                <a:cs typeface="+mn-cs"/>
              </a:rPr>
              <a:t>-Stone tree adder (KSA)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Neue Regular"/>
                <a:ea typeface="+mn-ea"/>
                <a:cs typeface="+mn-cs"/>
              </a:rPr>
              <a:t>Brent-Kung tree adder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HelveticaNeue Regular"/>
              </a:rPr>
              <a:t>Transistor level topologies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Neue Regular"/>
                <a:ea typeface="+mn-ea"/>
                <a:cs typeface="+mn-cs"/>
              </a:rPr>
              <a:t>Manchester carry chain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HelveticaNeue Regular"/>
                <a:ea typeface="+mn-ea"/>
                <a:cs typeface="+mn-cs"/>
              </a:rPr>
              <a:t>Domino adders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4637-F12C-7EAA-2E6F-429A8CE2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8024-A92E-452C-8A1F-CA4450D36EE8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C447B-F5D1-703D-2CA9-73A6E37C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F2CF-9A10-FD89-2BDE-E457DCD5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9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952E7-E6DE-0526-9A9D-BA0C43FD8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5A6E-EEAF-567D-2FEF-D389CAC4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30B9-E12B-4A01-5F45-F7C77367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Array multiplier</a:t>
            </a:r>
          </a:p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Braun multiplier</a:t>
            </a:r>
          </a:p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Wallace tree multiplier</a:t>
            </a:r>
          </a:p>
          <a:p>
            <a:r>
              <a:rPr lang="en-US" dirty="0" err="1">
                <a:solidFill>
                  <a:srgbClr val="333333"/>
                </a:solidFill>
                <a:latin typeface="HelveticaNeue Regular"/>
              </a:rPr>
              <a:t>Dadda</a:t>
            </a:r>
            <a:r>
              <a:rPr lang="en-US" dirty="0">
                <a:solidFill>
                  <a:srgbClr val="333333"/>
                </a:solidFill>
                <a:latin typeface="HelveticaNeue Regular"/>
              </a:rPr>
              <a:t> multiplier</a:t>
            </a:r>
          </a:p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Baugh-Wooley multiplier</a:t>
            </a:r>
          </a:p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Booth  multiplier</a:t>
            </a:r>
          </a:p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Modified Booth multiplier</a:t>
            </a:r>
          </a:p>
          <a:p>
            <a:r>
              <a:rPr lang="en-US" sz="2800" dirty="0">
                <a:solidFill>
                  <a:srgbClr val="333333"/>
                </a:solidFill>
                <a:latin typeface="HelveticaNeue Regular"/>
                <a:ea typeface="+mn-ea"/>
                <a:cs typeface="+mn-cs"/>
              </a:rPr>
              <a:t>Carry-save multiplier</a:t>
            </a:r>
          </a:p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Pipelining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5EF7-D764-0A4A-A235-4CAF9BF6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E458-BC8D-4E4F-B54C-23EF378DC727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DA82-F90C-4E3E-CA13-7333F923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0B19E-02F8-EC3B-5569-0079DAA8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0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0D06-59C3-8C9B-B0C2-24AEC34B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D08D-32CD-6FC5-D081-657B237F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Dividers</a:t>
            </a:r>
          </a:p>
          <a:p>
            <a:pPr lvl="1"/>
            <a:r>
              <a:rPr lang="en-US" dirty="0"/>
              <a:t>Attempt-subtraction divider</a:t>
            </a:r>
          </a:p>
          <a:p>
            <a:r>
              <a:rPr lang="en-US" dirty="0"/>
              <a:t>Square root</a:t>
            </a:r>
          </a:p>
          <a:p>
            <a:pPr lvl="1"/>
            <a:r>
              <a:rPr lang="en-US" dirty="0" err="1"/>
              <a:t>Samovi</a:t>
            </a:r>
            <a:r>
              <a:rPr lang="en-US" dirty="0"/>
              <a:t> Square root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ADB4-423A-3414-37F8-3B4F22B8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C1D0-1F7D-48E2-9B93-4B8BBCA3E97F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D1E3-F681-891D-7A72-51AB0EE2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EA9B4-A428-58E5-7018-97D21E4F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2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1479"/>
            <a:ext cx="4583113" cy="914400"/>
          </a:xfrm>
        </p:spPr>
        <p:txBody>
          <a:bodyPr/>
          <a:lstStyle/>
          <a:p>
            <a:pPr eaLnBrk="1" hangingPunct="1"/>
            <a:r>
              <a:rPr lang="en-US" dirty="0"/>
              <a:t>Carry Select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376613" y="3400425"/>
          <a:ext cx="40005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001058" imgH="2476190" progId="PBrush">
                  <p:embed/>
                </p:oleObj>
              </mc:Choice>
              <mc:Fallback>
                <p:oleObj name="Bitmap Image" r:id="rId2" imgW="4001058" imgH="2476190" progId="PBrush">
                  <p:embed/>
                  <p:pic>
                    <p:nvPicPr>
                      <p:cNvPr id="112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3400425"/>
                        <a:ext cx="40005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912813" y="2138363"/>
          <a:ext cx="31813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180952" imgH="1028844" progId="PBrush">
                  <p:embed/>
                </p:oleObj>
              </mc:Choice>
              <mc:Fallback>
                <p:oleObj name="Bitmap Image" r:id="rId4" imgW="3180952" imgH="1028844" progId="PBrush">
                  <p:embed/>
                  <p:pic>
                    <p:nvPicPr>
                      <p:cNvPr id="112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138363"/>
                        <a:ext cx="31813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47775" y="2076450"/>
            <a:ext cx="2695575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/>
              <a:t>A0   B0         A1   B1         A2   B2         A3  B3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904875" y="2465388"/>
            <a:ext cx="379413" cy="674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167188" y="218122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03</a:t>
            </a:r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4054475" y="2743200"/>
            <a:ext cx="2651125" cy="1052513"/>
          </a:xfrm>
          <a:custGeom>
            <a:avLst/>
            <a:gdLst>
              <a:gd name="T0" fmla="*/ 0 w 1670"/>
              <a:gd name="T1" fmla="*/ 0 h 663"/>
              <a:gd name="T2" fmla="*/ 1670 w 1670"/>
              <a:gd name="T3" fmla="*/ 0 h 663"/>
              <a:gd name="T4" fmla="*/ 1670 w 1670"/>
              <a:gd name="T5" fmla="*/ 663 h 663"/>
              <a:gd name="T6" fmla="*/ 0 60000 65536"/>
              <a:gd name="T7" fmla="*/ 0 60000 65536"/>
              <a:gd name="T8" fmla="*/ 0 60000 65536"/>
              <a:gd name="T9" fmla="*/ 0 w 1670"/>
              <a:gd name="T10" fmla="*/ 0 h 663"/>
              <a:gd name="T11" fmla="*/ 1670 w 1670"/>
              <a:gd name="T12" fmla="*/ 663 h 6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0" h="663">
                <a:moveTo>
                  <a:pt x="0" y="0"/>
                </a:moveTo>
                <a:lnTo>
                  <a:pt x="1670" y="0"/>
                </a:lnTo>
                <a:lnTo>
                  <a:pt x="1670" y="663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7045325" y="4283075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07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708400" y="3346450"/>
            <a:ext cx="2695575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/>
              <a:t>A4   B4         A5   B5         A6    B6         A7  B7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3759200" y="4533900"/>
            <a:ext cx="2695575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/>
              <a:t>A4   B4         A5   B5         A6    B6         A7  B7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168650" y="3760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3173413" y="4967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grpSp>
        <p:nvGrpSpPr>
          <p:cNvPr id="11278" name="Group 16"/>
          <p:cNvGrpSpPr>
            <a:grpSpLocks/>
          </p:cNvGrpSpPr>
          <p:nvPr/>
        </p:nvGrpSpPr>
        <p:grpSpPr bwMode="auto">
          <a:xfrm>
            <a:off x="1370013" y="3038475"/>
            <a:ext cx="371475" cy="631825"/>
            <a:chOff x="863" y="1914"/>
            <a:chExt cx="234" cy="398"/>
          </a:xfrm>
        </p:grpSpPr>
        <p:sp>
          <p:nvSpPr>
            <p:cNvPr id="11301" name="Line 14"/>
            <p:cNvSpPr>
              <a:spLocks noChangeShapeType="1"/>
            </p:cNvSpPr>
            <p:nvPr/>
          </p:nvSpPr>
          <p:spPr bwMode="auto">
            <a:xfrm>
              <a:off x="983" y="1914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Text Box 15"/>
            <p:cNvSpPr txBox="1">
              <a:spLocks noChangeArrowheads="1"/>
            </p:cNvSpPr>
            <p:nvPr/>
          </p:nvSpPr>
          <p:spPr bwMode="auto">
            <a:xfrm>
              <a:off x="863" y="2120"/>
              <a:ext cx="2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S0</a:t>
              </a:r>
            </a:p>
          </p:txBody>
        </p:sp>
      </p:grpSp>
      <p:grpSp>
        <p:nvGrpSpPr>
          <p:cNvPr id="11279" name="Group 17"/>
          <p:cNvGrpSpPr>
            <a:grpSpLocks/>
          </p:cNvGrpSpPr>
          <p:nvPr/>
        </p:nvGrpSpPr>
        <p:grpSpPr bwMode="auto">
          <a:xfrm>
            <a:off x="2039938" y="3060700"/>
            <a:ext cx="371475" cy="631825"/>
            <a:chOff x="863" y="1914"/>
            <a:chExt cx="234" cy="398"/>
          </a:xfrm>
        </p:grpSpPr>
        <p:sp>
          <p:nvSpPr>
            <p:cNvPr id="11299" name="Line 18"/>
            <p:cNvSpPr>
              <a:spLocks noChangeShapeType="1"/>
            </p:cNvSpPr>
            <p:nvPr/>
          </p:nvSpPr>
          <p:spPr bwMode="auto">
            <a:xfrm>
              <a:off x="983" y="1914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Text Box 19"/>
            <p:cNvSpPr txBox="1">
              <a:spLocks noChangeArrowheads="1"/>
            </p:cNvSpPr>
            <p:nvPr/>
          </p:nvSpPr>
          <p:spPr bwMode="auto">
            <a:xfrm>
              <a:off x="863" y="2120"/>
              <a:ext cx="2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S1</a:t>
              </a:r>
            </a:p>
          </p:txBody>
        </p:sp>
      </p:grpSp>
      <p:grpSp>
        <p:nvGrpSpPr>
          <p:cNvPr id="11280" name="Group 20"/>
          <p:cNvGrpSpPr>
            <a:grpSpLocks/>
          </p:cNvGrpSpPr>
          <p:nvPr/>
        </p:nvGrpSpPr>
        <p:grpSpPr bwMode="auto">
          <a:xfrm>
            <a:off x="2727325" y="3048000"/>
            <a:ext cx="371475" cy="631825"/>
            <a:chOff x="863" y="1914"/>
            <a:chExt cx="234" cy="398"/>
          </a:xfrm>
        </p:grpSpPr>
        <p:sp>
          <p:nvSpPr>
            <p:cNvPr id="11297" name="Line 21"/>
            <p:cNvSpPr>
              <a:spLocks noChangeShapeType="1"/>
            </p:cNvSpPr>
            <p:nvPr/>
          </p:nvSpPr>
          <p:spPr bwMode="auto">
            <a:xfrm>
              <a:off x="983" y="1914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Text Box 22"/>
            <p:cNvSpPr txBox="1">
              <a:spLocks noChangeArrowheads="1"/>
            </p:cNvSpPr>
            <p:nvPr/>
          </p:nvSpPr>
          <p:spPr bwMode="auto">
            <a:xfrm>
              <a:off x="863" y="2120"/>
              <a:ext cx="2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S2</a:t>
              </a:r>
            </a:p>
          </p:txBody>
        </p:sp>
      </p:grpSp>
      <p:grpSp>
        <p:nvGrpSpPr>
          <p:cNvPr id="11281" name="Group 23"/>
          <p:cNvGrpSpPr>
            <a:grpSpLocks/>
          </p:cNvGrpSpPr>
          <p:nvPr/>
        </p:nvGrpSpPr>
        <p:grpSpPr bwMode="auto">
          <a:xfrm>
            <a:off x="3425825" y="3033713"/>
            <a:ext cx="371475" cy="631825"/>
            <a:chOff x="863" y="1914"/>
            <a:chExt cx="234" cy="398"/>
          </a:xfrm>
        </p:grpSpPr>
        <p:sp>
          <p:nvSpPr>
            <p:cNvPr id="11295" name="Line 24"/>
            <p:cNvSpPr>
              <a:spLocks noChangeShapeType="1"/>
            </p:cNvSpPr>
            <p:nvPr/>
          </p:nvSpPr>
          <p:spPr bwMode="auto">
            <a:xfrm>
              <a:off x="983" y="1914"/>
              <a:ext cx="0" cy="2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Text Box 25"/>
            <p:cNvSpPr txBox="1">
              <a:spLocks noChangeArrowheads="1"/>
            </p:cNvSpPr>
            <p:nvPr/>
          </p:nvSpPr>
          <p:spPr bwMode="auto">
            <a:xfrm>
              <a:off x="863" y="2120"/>
              <a:ext cx="2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/>
                <a:t>S3</a:t>
              </a:r>
            </a:p>
          </p:txBody>
        </p:sp>
      </p:grpSp>
      <p:grpSp>
        <p:nvGrpSpPr>
          <p:cNvPr id="11282" name="Group 42"/>
          <p:cNvGrpSpPr>
            <a:grpSpLocks/>
          </p:cNvGrpSpPr>
          <p:nvPr/>
        </p:nvGrpSpPr>
        <p:grpSpPr bwMode="auto">
          <a:xfrm>
            <a:off x="4017963" y="4276725"/>
            <a:ext cx="2586037" cy="184150"/>
            <a:chOff x="2531" y="2694"/>
            <a:chExt cx="1629" cy="116"/>
          </a:xfrm>
        </p:grpSpPr>
        <p:sp>
          <p:nvSpPr>
            <p:cNvPr id="11291" name="Freeform 38"/>
            <p:cNvSpPr>
              <a:spLocks/>
            </p:cNvSpPr>
            <p:nvPr/>
          </p:nvSpPr>
          <p:spPr bwMode="auto">
            <a:xfrm>
              <a:off x="2531" y="2694"/>
              <a:ext cx="1629" cy="116"/>
            </a:xfrm>
            <a:custGeom>
              <a:avLst/>
              <a:gdLst>
                <a:gd name="T0" fmla="*/ 0 w 1629"/>
                <a:gd name="T1" fmla="*/ 0 h 116"/>
                <a:gd name="T2" fmla="*/ 0 w 1629"/>
                <a:gd name="T3" fmla="*/ 116 h 116"/>
                <a:gd name="T4" fmla="*/ 1629 w 1629"/>
                <a:gd name="T5" fmla="*/ 116 h 116"/>
                <a:gd name="T6" fmla="*/ 0 60000 65536"/>
                <a:gd name="T7" fmla="*/ 0 60000 65536"/>
                <a:gd name="T8" fmla="*/ 0 60000 65536"/>
                <a:gd name="T9" fmla="*/ 0 w 1629"/>
                <a:gd name="T10" fmla="*/ 0 h 116"/>
                <a:gd name="T11" fmla="*/ 1629 w 1629"/>
                <a:gd name="T12" fmla="*/ 116 h 1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9" h="116">
                  <a:moveTo>
                    <a:pt x="0" y="0"/>
                  </a:moveTo>
                  <a:lnTo>
                    <a:pt x="0" y="116"/>
                  </a:lnTo>
                  <a:lnTo>
                    <a:pt x="1629" y="11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39"/>
            <p:cNvSpPr>
              <a:spLocks noChangeShapeType="1"/>
            </p:cNvSpPr>
            <p:nvPr/>
          </p:nvSpPr>
          <p:spPr bwMode="auto">
            <a:xfrm>
              <a:off x="2985" y="2700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40"/>
            <p:cNvSpPr>
              <a:spLocks noChangeShapeType="1"/>
            </p:cNvSpPr>
            <p:nvPr/>
          </p:nvSpPr>
          <p:spPr bwMode="auto">
            <a:xfrm>
              <a:off x="3424" y="2703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41"/>
            <p:cNvSpPr>
              <a:spLocks noChangeShapeType="1"/>
            </p:cNvSpPr>
            <p:nvPr/>
          </p:nvSpPr>
          <p:spPr bwMode="auto">
            <a:xfrm>
              <a:off x="3869" y="2700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3" name="Freeform 44"/>
          <p:cNvSpPr>
            <a:spLocks/>
          </p:cNvSpPr>
          <p:nvPr/>
        </p:nvSpPr>
        <p:spPr bwMode="auto">
          <a:xfrm>
            <a:off x="3967163" y="5464175"/>
            <a:ext cx="2409825" cy="184150"/>
          </a:xfrm>
          <a:custGeom>
            <a:avLst/>
            <a:gdLst>
              <a:gd name="T0" fmla="*/ 0 w 1629"/>
              <a:gd name="T1" fmla="*/ 0 h 116"/>
              <a:gd name="T2" fmla="*/ 0 w 1629"/>
              <a:gd name="T3" fmla="*/ 116 h 116"/>
              <a:gd name="T4" fmla="*/ 1629 w 1629"/>
              <a:gd name="T5" fmla="*/ 116 h 116"/>
              <a:gd name="T6" fmla="*/ 0 60000 65536"/>
              <a:gd name="T7" fmla="*/ 0 60000 65536"/>
              <a:gd name="T8" fmla="*/ 0 60000 65536"/>
              <a:gd name="T9" fmla="*/ 0 w 1629"/>
              <a:gd name="T10" fmla="*/ 0 h 116"/>
              <a:gd name="T11" fmla="*/ 1629 w 1629"/>
              <a:gd name="T12" fmla="*/ 116 h 1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9" h="116">
                <a:moveTo>
                  <a:pt x="0" y="0"/>
                </a:moveTo>
                <a:lnTo>
                  <a:pt x="0" y="116"/>
                </a:lnTo>
                <a:lnTo>
                  <a:pt x="1629" y="11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45"/>
          <p:cNvSpPr>
            <a:spLocks noChangeShapeType="1"/>
          </p:cNvSpPr>
          <p:nvPr/>
        </p:nvSpPr>
        <p:spPr bwMode="auto">
          <a:xfrm>
            <a:off x="4687888" y="5473700"/>
            <a:ext cx="0" cy="165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Line 46"/>
          <p:cNvSpPr>
            <a:spLocks noChangeShapeType="1"/>
          </p:cNvSpPr>
          <p:nvPr/>
        </p:nvSpPr>
        <p:spPr bwMode="auto">
          <a:xfrm>
            <a:off x="5384800" y="5478463"/>
            <a:ext cx="0" cy="165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6" name="Line 47"/>
          <p:cNvSpPr>
            <a:spLocks noChangeShapeType="1"/>
          </p:cNvSpPr>
          <p:nvPr/>
        </p:nvSpPr>
        <p:spPr bwMode="auto">
          <a:xfrm>
            <a:off x="6091238" y="5473700"/>
            <a:ext cx="0" cy="165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Freeform 48"/>
          <p:cNvSpPr>
            <a:spLocks/>
          </p:cNvSpPr>
          <p:nvPr/>
        </p:nvSpPr>
        <p:spPr bwMode="auto">
          <a:xfrm>
            <a:off x="6308725" y="4572000"/>
            <a:ext cx="295275" cy="1081088"/>
          </a:xfrm>
          <a:custGeom>
            <a:avLst/>
            <a:gdLst>
              <a:gd name="T0" fmla="*/ 0 w 186"/>
              <a:gd name="T1" fmla="*/ 681 h 681"/>
              <a:gd name="T2" fmla="*/ 70 w 186"/>
              <a:gd name="T3" fmla="*/ 681 h 681"/>
              <a:gd name="T4" fmla="*/ 70 w 186"/>
              <a:gd name="T5" fmla="*/ 0 h 681"/>
              <a:gd name="T6" fmla="*/ 186 w 186"/>
              <a:gd name="T7" fmla="*/ 0 h 681"/>
              <a:gd name="T8" fmla="*/ 0 60000 65536"/>
              <a:gd name="T9" fmla="*/ 0 60000 65536"/>
              <a:gd name="T10" fmla="*/ 0 60000 65536"/>
              <a:gd name="T11" fmla="*/ 0 60000 65536"/>
              <a:gd name="T12" fmla="*/ 0 w 186"/>
              <a:gd name="T13" fmla="*/ 0 h 681"/>
              <a:gd name="T14" fmla="*/ 186 w 186"/>
              <a:gd name="T15" fmla="*/ 681 h 6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" h="681">
                <a:moveTo>
                  <a:pt x="0" y="681"/>
                </a:moveTo>
                <a:lnTo>
                  <a:pt x="70" y="681"/>
                </a:lnTo>
                <a:lnTo>
                  <a:pt x="70" y="0"/>
                </a:lnTo>
                <a:lnTo>
                  <a:pt x="18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Line 49"/>
          <p:cNvSpPr>
            <a:spLocks noChangeShapeType="1"/>
          </p:cNvSpPr>
          <p:nvPr/>
        </p:nvSpPr>
        <p:spPr bwMode="auto">
          <a:xfrm>
            <a:off x="6816725" y="4849813"/>
            <a:ext cx="119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9" name="Text Box 50"/>
          <p:cNvSpPr txBox="1">
            <a:spLocks noChangeArrowheads="1"/>
          </p:cNvSpPr>
          <p:nvPr/>
        </p:nvSpPr>
        <p:spPr bwMode="auto">
          <a:xfrm>
            <a:off x="7000875" y="4675188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S[7:4]</a:t>
            </a:r>
          </a:p>
        </p:txBody>
      </p:sp>
      <p:pic>
        <p:nvPicPr>
          <p:cNvPr id="11290" name="Picture 5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30850" y="158750"/>
            <a:ext cx="3475038" cy="2316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B1A11-CF20-7901-1841-19844231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86BF-BE66-4A56-BCF2-CE19F2E874E3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68037-B375-9072-1823-D8B6D9BD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C422F-BF77-5769-9304-5629C41D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1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Select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66C3-F83A-4499-B5D5-D5ACA0F8C81F}" type="datetime1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468" y="1733142"/>
            <a:ext cx="6446837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862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082675" y="790575"/>
          <a:ext cx="6980238" cy="527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980952" imgH="5276190" progId="PBrush">
                  <p:embed/>
                </p:oleObj>
              </mc:Choice>
              <mc:Fallback>
                <p:oleObj name="Bitmap Image" r:id="rId2" imgW="6980952" imgH="5276190" progId="PBrush">
                  <p:embed/>
                  <p:pic>
                    <p:nvPicPr>
                      <p:cNvPr id="122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790575"/>
                        <a:ext cx="6980238" cy="527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27979-5815-98BD-80A5-79B75017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978E-4DB5-4599-9A4A-52A129E50434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D99D4-45A0-0E28-6740-EFA2D8B7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2F188-ABAA-2C82-BE39-9526AA76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7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180522" cy="762000"/>
          </a:xfrm>
        </p:spPr>
        <p:txBody>
          <a:bodyPr/>
          <a:lstStyle/>
          <a:p>
            <a:r>
              <a:rPr lang="en-US" dirty="0"/>
              <a:t>Computers / General Digital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CB44A-7347-4CA3-8041-6A26C68ED1CF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30957"/>
          <a:stretch>
            <a:fillRect/>
          </a:stretch>
        </p:blipFill>
        <p:spPr bwMode="auto">
          <a:xfrm>
            <a:off x="0" y="1440541"/>
            <a:ext cx="7281458" cy="33035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93874" y="4907466"/>
            <a:ext cx="7733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three types of blocks that are important to understand how to build a computer:</a:t>
            </a:r>
          </a:p>
          <a:p>
            <a:pPr algn="ctr"/>
            <a:r>
              <a:rPr lang="en-US" b="1" dirty="0"/>
              <a:t>Memory, Combinational Logic, Sequential Logic</a:t>
            </a:r>
          </a:p>
          <a:p>
            <a:r>
              <a:rPr lang="en-US" dirty="0"/>
              <a:t>If you know these you can build almost any digital circuit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236592" y="1826327"/>
            <a:ext cx="1481496" cy="693683"/>
            <a:chOff x="6978869" y="1933903"/>
            <a:chExt cx="1481496" cy="693683"/>
          </a:xfrm>
        </p:grpSpPr>
        <p:sp>
          <p:nvSpPr>
            <p:cNvPr id="9" name="TextBox 8"/>
            <p:cNvSpPr txBox="1"/>
            <p:nvPr/>
          </p:nvSpPr>
          <p:spPr>
            <a:xfrm>
              <a:off x="6978869" y="1933903"/>
              <a:ext cx="14814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199587" y="2417379"/>
              <a:ext cx="273269" cy="147145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879522" y="3889384"/>
            <a:ext cx="3834172" cy="1015663"/>
            <a:chOff x="4879522" y="3889384"/>
            <a:chExt cx="3834172" cy="1015663"/>
          </a:xfrm>
        </p:grpSpPr>
        <p:sp>
          <p:nvSpPr>
            <p:cNvPr id="14" name="TextBox 13"/>
            <p:cNvSpPr txBox="1"/>
            <p:nvPr/>
          </p:nvSpPr>
          <p:spPr>
            <a:xfrm>
              <a:off x="5444790" y="3889384"/>
              <a:ext cx="32689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Combinational or Sequential (We’ll look at combinational here)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10800000">
              <a:off x="4879522" y="4477159"/>
              <a:ext cx="467028" cy="10559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322729" y="1763574"/>
            <a:ext cx="1481496" cy="936595"/>
            <a:chOff x="322729" y="1763574"/>
            <a:chExt cx="1481496" cy="936595"/>
          </a:xfrm>
        </p:grpSpPr>
        <p:sp>
          <p:nvSpPr>
            <p:cNvPr id="21" name="TextBox 20"/>
            <p:cNvSpPr txBox="1"/>
            <p:nvPr/>
          </p:nvSpPr>
          <p:spPr>
            <a:xfrm>
              <a:off x="322729" y="1763574"/>
              <a:ext cx="14814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rot="16200000" flipH="1">
              <a:off x="1091901" y="2329030"/>
              <a:ext cx="462578" cy="279699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carry select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69EE-F695-497F-BF1A-80D1A57F74BB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065" y="1538985"/>
            <a:ext cx="7979778" cy="4627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825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819203" y="398355"/>
          <a:ext cx="7966681" cy="603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980952" imgH="5285714" progId="PBrush">
                  <p:embed/>
                </p:oleObj>
              </mc:Choice>
              <mc:Fallback>
                <p:oleObj name="Bitmap Image" r:id="rId2" imgW="6980952" imgH="5285714" progId="PBrush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203" y="398355"/>
                        <a:ext cx="7966681" cy="6033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1E361-4AFD-1B07-70F8-8F276B4E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9E55-BF8A-429D-8D6F-88CF72C6BBD3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8C223-F759-CA11-8D68-B3B6AEF2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FBDD3-D0B8-6BB3-954B-959BADAD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663B-019F-483E-92A6-D542894393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1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804916" y="402955"/>
          <a:ext cx="8165417" cy="607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09524" imgH="5315692" progId="PBrush">
                  <p:embed/>
                </p:oleObj>
              </mc:Choice>
              <mc:Fallback>
                <p:oleObj name="Bitmap Image" r:id="rId2" imgW="7009524" imgH="5315692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916" y="402955"/>
                        <a:ext cx="8165417" cy="607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90995-4F0E-E41B-4722-775B12CF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C32B-83C2-4DF2-873D-32D5F8DC0199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34A88-104F-2FE6-6EFF-FA0B533B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C7F1-E4AB-0E4C-0594-09165CCD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that means in hardware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31753" y="1659072"/>
          <a:ext cx="3851275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1117440" progId="Equation.3">
                  <p:embed/>
                </p:oleObj>
              </mc:Choice>
              <mc:Fallback>
                <p:oleObj name="Equation" r:id="rId2" imgW="1054080" imgH="1117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753" y="1659072"/>
                        <a:ext cx="3851275" cy="408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2957" y="5920353"/>
            <a:ext cx="8369084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NOTE: Can be expressed in terms of “Delete” too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ABE85-0C37-CF33-C147-22D3E58B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11DE3-34E6-4FEA-8F44-70FFFA66E84B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F22D-22C0-A964-832B-53EFE1AE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67648-4922-A0F9-5821-B59AFAD0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963988" y="151864"/>
            <a:ext cx="5005387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Carry-skip</a:t>
            </a:r>
            <a:br>
              <a:rPr lang="en-US" sz="4000" dirty="0"/>
            </a:br>
            <a:r>
              <a:rPr lang="en-US" sz="4000" dirty="0"/>
              <a:t>(Or carry-bypass)</a:t>
            </a:r>
          </a:p>
        </p:txBody>
      </p:sp>
      <p:pic>
        <p:nvPicPr>
          <p:cNvPr id="7172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3200"/>
            <a:ext cx="3475038" cy="2316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846263" y="1844675"/>
          <a:ext cx="7069137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078063" imgH="5323810" progId="PBrush">
                  <p:embed/>
                </p:oleObj>
              </mc:Choice>
              <mc:Fallback>
                <p:oleObj name="Bitmap Image" r:id="rId3" imgW="7078063" imgH="532381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1844675"/>
                        <a:ext cx="7069137" cy="474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324604" y="2649484"/>
          <a:ext cx="2768600" cy="335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1371600" progId="Equation.3">
                  <p:embed/>
                </p:oleObj>
              </mc:Choice>
              <mc:Fallback>
                <p:oleObj name="Equation" r:id="rId5" imgW="1130040" imgH="1371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04" y="2649484"/>
                        <a:ext cx="2768600" cy="3357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C0079-450D-6D6E-6ACD-A5AD705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8B4C-E923-44A8-906E-725DE3E7A936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88604-BDEC-C8A7-B6AA-0F8D9A8F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1597E-2FA6-D740-4448-20F96BAD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Carry-skip (Or carry-bypass)</a:t>
            </a:r>
          </a:p>
        </p:txBody>
      </p:sp>
      <p:grpSp>
        <p:nvGrpSpPr>
          <p:cNvPr id="8197" name="Group 22"/>
          <p:cNvGrpSpPr>
            <a:grpSpLocks/>
          </p:cNvGrpSpPr>
          <p:nvPr/>
        </p:nvGrpSpPr>
        <p:grpSpPr bwMode="auto">
          <a:xfrm>
            <a:off x="645278" y="1523677"/>
            <a:ext cx="7889875" cy="1933575"/>
            <a:chOff x="412" y="1562"/>
            <a:chExt cx="4970" cy="1218"/>
          </a:xfrm>
        </p:grpSpPr>
        <p:graphicFrame>
          <p:nvGraphicFramePr>
            <p:cNvPr id="8194" name="Object 4"/>
            <p:cNvGraphicFramePr>
              <a:graphicFrameLocks noChangeAspect="1"/>
            </p:cNvGraphicFramePr>
            <p:nvPr/>
          </p:nvGraphicFramePr>
          <p:xfrm>
            <a:off x="2708" y="1850"/>
            <a:ext cx="2619" cy="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4933333" imgH="1476190" progId="PBrush">
                    <p:embed/>
                  </p:oleObj>
                </mc:Choice>
                <mc:Fallback>
                  <p:oleObj name="Bitmap Image" r:id="rId2" imgW="4933333" imgH="1476190" progId="PBrush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" y="1850"/>
                          <a:ext cx="2619" cy="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3"/>
            <p:cNvGraphicFramePr>
              <a:graphicFrameLocks noChangeAspect="1"/>
            </p:cNvGraphicFramePr>
            <p:nvPr/>
          </p:nvGraphicFramePr>
          <p:xfrm>
            <a:off x="412" y="1562"/>
            <a:ext cx="2619" cy="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4933333" imgH="1476190" progId="PBrush">
                    <p:embed/>
                  </p:oleObj>
                </mc:Choice>
                <mc:Fallback>
                  <p:oleObj name="Bitmap Image" r:id="rId4" imgW="4933333" imgH="1476190" progId="PBrush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" y="1562"/>
                          <a:ext cx="2619" cy="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Freeform 5"/>
            <p:cNvSpPr>
              <a:spLocks/>
            </p:cNvSpPr>
            <p:nvPr/>
          </p:nvSpPr>
          <p:spPr bwMode="auto">
            <a:xfrm>
              <a:off x="2641" y="2153"/>
              <a:ext cx="373" cy="139"/>
            </a:xfrm>
            <a:custGeom>
              <a:avLst/>
              <a:gdLst>
                <a:gd name="T0" fmla="*/ 0 w 373"/>
                <a:gd name="T1" fmla="*/ 11 h 139"/>
                <a:gd name="T2" fmla="*/ 163 w 373"/>
                <a:gd name="T3" fmla="*/ 0 h 139"/>
                <a:gd name="T4" fmla="*/ 163 w 373"/>
                <a:gd name="T5" fmla="*/ 139 h 139"/>
                <a:gd name="T6" fmla="*/ 373 w 373"/>
                <a:gd name="T7" fmla="*/ 139 h 1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3"/>
                <a:gd name="T13" fmla="*/ 0 h 139"/>
                <a:gd name="T14" fmla="*/ 373 w 373"/>
                <a:gd name="T15" fmla="*/ 139 h 1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3" h="139">
                  <a:moveTo>
                    <a:pt x="0" y="11"/>
                  </a:moveTo>
                  <a:lnTo>
                    <a:pt x="163" y="0"/>
                  </a:lnTo>
                  <a:lnTo>
                    <a:pt x="163" y="139"/>
                  </a:lnTo>
                  <a:lnTo>
                    <a:pt x="373" y="139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Line 6"/>
            <p:cNvSpPr>
              <a:spLocks noChangeShapeType="1"/>
            </p:cNvSpPr>
            <p:nvPr/>
          </p:nvSpPr>
          <p:spPr bwMode="auto">
            <a:xfrm flipV="1">
              <a:off x="2996" y="2287"/>
              <a:ext cx="0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Text Box 7"/>
            <p:cNvSpPr txBox="1">
              <a:spLocks noChangeArrowheads="1"/>
            </p:cNvSpPr>
            <p:nvPr/>
          </p:nvSpPr>
          <p:spPr bwMode="auto">
            <a:xfrm>
              <a:off x="3026" y="1884"/>
              <a:ext cx="1698" cy="1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 b="1"/>
                <a:t>P4   G4         P5   G5         P6   G6         P7  G7</a:t>
              </a:r>
            </a:p>
          </p:txBody>
        </p:sp>
        <p:sp>
          <p:nvSpPr>
            <p:cNvPr id="8210" name="Rectangle 8"/>
            <p:cNvSpPr>
              <a:spLocks noChangeArrowheads="1"/>
            </p:cNvSpPr>
            <p:nvPr/>
          </p:nvSpPr>
          <p:spPr bwMode="auto">
            <a:xfrm>
              <a:off x="3386" y="2043"/>
              <a:ext cx="93" cy="20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Rectangle 9"/>
            <p:cNvSpPr>
              <a:spLocks noChangeArrowheads="1"/>
            </p:cNvSpPr>
            <p:nvPr/>
          </p:nvSpPr>
          <p:spPr bwMode="auto">
            <a:xfrm>
              <a:off x="4227" y="2040"/>
              <a:ext cx="93" cy="20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Rectangle 10"/>
            <p:cNvSpPr>
              <a:spLocks noChangeArrowheads="1"/>
            </p:cNvSpPr>
            <p:nvPr/>
          </p:nvSpPr>
          <p:spPr bwMode="auto">
            <a:xfrm>
              <a:off x="3805" y="2054"/>
              <a:ext cx="93" cy="20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Text Box 11"/>
            <p:cNvSpPr txBox="1">
              <a:spLocks noChangeArrowheads="1"/>
            </p:cNvSpPr>
            <p:nvPr/>
          </p:nvSpPr>
          <p:spPr bwMode="auto">
            <a:xfrm>
              <a:off x="5020" y="2293"/>
              <a:ext cx="33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</a:t>
              </a:r>
              <a:r>
                <a:rPr lang="en-US" sz="1800" b="1" baseline="-25000"/>
                <a:t>0,7</a:t>
              </a:r>
            </a:p>
          </p:txBody>
        </p:sp>
        <p:sp>
          <p:nvSpPr>
            <p:cNvPr id="8214" name="Text Box 12"/>
            <p:cNvSpPr txBox="1">
              <a:spLocks noChangeArrowheads="1"/>
            </p:cNvSpPr>
            <p:nvPr/>
          </p:nvSpPr>
          <p:spPr bwMode="auto">
            <a:xfrm>
              <a:off x="4724" y="1933"/>
              <a:ext cx="658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BP=P</a:t>
              </a:r>
              <a:r>
                <a:rPr lang="en-US" sz="1200" b="1" baseline="-25000"/>
                <a:t>4</a:t>
              </a:r>
              <a:r>
                <a:rPr lang="en-US" sz="1200" b="1"/>
                <a:t>P</a:t>
              </a:r>
              <a:r>
                <a:rPr lang="en-US" sz="1200" b="1" baseline="-25000"/>
                <a:t>5</a:t>
              </a:r>
              <a:r>
                <a:rPr lang="en-US" sz="1200" b="1"/>
                <a:t>P</a:t>
              </a:r>
              <a:r>
                <a:rPr lang="en-US" sz="1200" b="1" baseline="-25000"/>
                <a:t>6</a:t>
              </a:r>
              <a:r>
                <a:rPr lang="en-US" sz="1200" b="1"/>
                <a:t>P</a:t>
              </a:r>
              <a:r>
                <a:rPr lang="en-US" sz="1200" b="1" baseline="-25000"/>
                <a:t>7</a:t>
              </a:r>
            </a:p>
          </p:txBody>
        </p:sp>
      </p:grpSp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1191755" y="3112981"/>
          <a:ext cx="2768600" cy="335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1371600" progId="Equation.3">
                  <p:embed/>
                </p:oleObj>
              </mc:Choice>
              <mc:Fallback>
                <p:oleObj name="Equation" r:id="rId5" imgW="1130040" imgH="1371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755" y="3112981"/>
                        <a:ext cx="2768600" cy="3357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2457D-5490-DA45-971B-0FFF8FDB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F13D-6246-47EB-AE3B-E4C9D2C62412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A0A08-3F04-4932-FDC9-6573DA05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1442-21AB-31B8-5A81-99820FEC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678418" y="257740"/>
          <a:ext cx="7059612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59010" imgH="5380952" progId="PBrush">
                  <p:embed/>
                </p:oleObj>
              </mc:Choice>
              <mc:Fallback>
                <p:oleObj name="Bitmap Image" r:id="rId2" imgW="7059010" imgH="5380952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418" y="257740"/>
                        <a:ext cx="7059612" cy="538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369829" y="3936570"/>
          <a:ext cx="2180180" cy="264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1371600" progId="Equation.3">
                  <p:embed/>
                </p:oleObj>
              </mc:Choice>
              <mc:Fallback>
                <p:oleObj name="Equation" r:id="rId4" imgW="1130040" imgH="1371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29" y="3936570"/>
                        <a:ext cx="2180180" cy="264396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17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5E5EE-7800-4168-2B0D-E493BD1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61F5-3DF0-4092-A28A-C17BA4C2ECD5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40593-4DAF-BACA-78E4-C4C028BC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98F6E-6520-1E10-69AF-9FA91B9B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</a:t>
            </a:r>
            <a:r>
              <a:rPr lang="en-US" dirty="0" err="1"/>
              <a:t>lookahead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43E9-054F-4BD8-8FCB-E5E4EB5F9329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2479" y="1259342"/>
            <a:ext cx="49911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88432" y="4740926"/>
            <a:ext cx="7593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= G</a:t>
            </a:r>
            <a:r>
              <a:rPr lang="en-US" baseline="-25000" dirty="0"/>
              <a:t>0</a:t>
            </a:r>
            <a:r>
              <a:rPr lang="en-US" dirty="0"/>
              <a:t> + P</a:t>
            </a:r>
            <a:r>
              <a:rPr lang="en-US" baseline="-25000" dirty="0"/>
              <a:t>0</a:t>
            </a:r>
            <a:r>
              <a:rPr lang="en-US" dirty="0"/>
              <a:t>.C</a:t>
            </a:r>
            <a:r>
              <a:rPr lang="en-US" baseline="-25000" dirty="0"/>
              <a:t>0</a:t>
            </a:r>
            <a:r>
              <a:rPr lang="en-US" dirty="0"/>
              <a:t>                                                                       </a:t>
            </a:r>
            <a:br>
              <a:rPr lang="en-US" dirty="0"/>
            </a:b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 = G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1</a:t>
            </a:r>
            <a:r>
              <a:rPr lang="en-US" dirty="0"/>
              <a:t>.C</a:t>
            </a:r>
            <a:r>
              <a:rPr lang="en-US" baseline="-25000" dirty="0"/>
              <a:t>1</a:t>
            </a:r>
            <a:r>
              <a:rPr lang="en-US" dirty="0"/>
              <a:t> = G</a:t>
            </a:r>
            <a:r>
              <a:rPr lang="en-US" baseline="-25000" dirty="0"/>
              <a:t>1</a:t>
            </a:r>
            <a:r>
              <a:rPr lang="en-US" dirty="0"/>
              <a:t> + P1.G</a:t>
            </a:r>
            <a:r>
              <a:rPr lang="en-US" baseline="-25000" dirty="0"/>
              <a:t>0</a:t>
            </a:r>
            <a:r>
              <a:rPr lang="en-US" dirty="0"/>
              <a:t> + P</a:t>
            </a:r>
            <a:r>
              <a:rPr lang="en-US" baseline="-25000" dirty="0"/>
              <a:t>1</a:t>
            </a:r>
            <a:r>
              <a:rPr lang="en-US" dirty="0"/>
              <a:t>.P</a:t>
            </a:r>
            <a:r>
              <a:rPr lang="en-US" baseline="-25000" dirty="0"/>
              <a:t>0</a:t>
            </a:r>
            <a:r>
              <a:rPr lang="en-US" dirty="0"/>
              <a:t>.C</a:t>
            </a:r>
            <a:r>
              <a:rPr lang="en-US" baseline="-25000" dirty="0"/>
              <a:t>0</a:t>
            </a:r>
            <a:r>
              <a:rPr lang="en-US" dirty="0"/>
              <a:t>                               </a:t>
            </a:r>
            <a:br>
              <a:rPr lang="en-US" dirty="0"/>
            </a:br>
            <a:r>
              <a:rPr lang="en-US" dirty="0"/>
              <a:t>C</a:t>
            </a:r>
            <a:r>
              <a:rPr lang="en-US" baseline="-25000" dirty="0"/>
              <a:t>3</a:t>
            </a:r>
            <a:r>
              <a:rPr lang="en-US" dirty="0"/>
              <a:t> = G</a:t>
            </a:r>
            <a:r>
              <a:rPr lang="en-US" baseline="-25000" dirty="0"/>
              <a:t>2</a:t>
            </a:r>
            <a:r>
              <a:rPr lang="en-US" dirty="0"/>
              <a:t> + P</a:t>
            </a:r>
            <a:r>
              <a:rPr lang="en-US" baseline="-25000" dirty="0"/>
              <a:t>2</a:t>
            </a:r>
            <a:r>
              <a:rPr lang="en-US" dirty="0"/>
              <a:t>.G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2</a:t>
            </a:r>
            <a:r>
              <a:rPr lang="en-US" dirty="0"/>
              <a:t>.P</a:t>
            </a:r>
            <a:r>
              <a:rPr lang="en-US" baseline="-25000" dirty="0"/>
              <a:t>1</a:t>
            </a:r>
            <a:r>
              <a:rPr lang="en-US" dirty="0"/>
              <a:t>.G</a:t>
            </a:r>
            <a:r>
              <a:rPr lang="en-US" baseline="-25000" dirty="0"/>
              <a:t>0</a:t>
            </a:r>
            <a:r>
              <a:rPr lang="en-US" dirty="0"/>
              <a:t> + P</a:t>
            </a:r>
            <a:r>
              <a:rPr lang="en-US" baseline="-25000" dirty="0"/>
              <a:t>2</a:t>
            </a:r>
            <a:r>
              <a:rPr lang="en-US" dirty="0"/>
              <a:t>.P</a:t>
            </a:r>
            <a:r>
              <a:rPr lang="en-US" baseline="-25000" dirty="0"/>
              <a:t>1</a:t>
            </a:r>
            <a:r>
              <a:rPr lang="en-US" dirty="0"/>
              <a:t>.P</a:t>
            </a:r>
            <a:r>
              <a:rPr lang="en-US" baseline="-25000" dirty="0"/>
              <a:t>0</a:t>
            </a:r>
            <a:r>
              <a:rPr lang="en-US" dirty="0"/>
              <a:t>.C</a:t>
            </a:r>
            <a:r>
              <a:rPr lang="en-US" baseline="-25000" dirty="0"/>
              <a:t>0</a:t>
            </a:r>
            <a:r>
              <a:rPr lang="en-US" dirty="0"/>
              <a:t>                               </a:t>
            </a:r>
            <a:br>
              <a:rPr lang="en-US" dirty="0"/>
            </a:br>
            <a:r>
              <a:rPr lang="en-US" dirty="0"/>
              <a:t>C</a:t>
            </a:r>
            <a:r>
              <a:rPr lang="en-US" baseline="-25000" dirty="0"/>
              <a:t>4</a:t>
            </a:r>
            <a:r>
              <a:rPr lang="en-US" dirty="0"/>
              <a:t> = G</a:t>
            </a:r>
            <a:r>
              <a:rPr lang="en-US" baseline="-25000" dirty="0"/>
              <a:t>3</a:t>
            </a:r>
            <a:r>
              <a:rPr lang="en-US" dirty="0"/>
              <a:t> + P</a:t>
            </a:r>
            <a:r>
              <a:rPr lang="en-US" baseline="-25000" dirty="0"/>
              <a:t>3</a:t>
            </a:r>
            <a:r>
              <a:rPr lang="en-US" dirty="0"/>
              <a:t>.G</a:t>
            </a:r>
            <a:r>
              <a:rPr lang="en-US" baseline="-25000" dirty="0"/>
              <a:t>2</a:t>
            </a:r>
            <a:r>
              <a:rPr lang="en-US" dirty="0"/>
              <a:t> + P</a:t>
            </a:r>
            <a:r>
              <a:rPr lang="en-US" baseline="-25000" dirty="0"/>
              <a:t>3</a:t>
            </a:r>
            <a:r>
              <a:rPr lang="en-US" dirty="0"/>
              <a:t>.P</a:t>
            </a:r>
            <a:r>
              <a:rPr lang="en-US" baseline="-25000" dirty="0"/>
              <a:t>2</a:t>
            </a:r>
            <a:r>
              <a:rPr lang="en-US" dirty="0"/>
              <a:t>.G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3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.P</a:t>
            </a:r>
            <a:r>
              <a:rPr lang="en-US" baseline="-25000" dirty="0"/>
              <a:t>1</a:t>
            </a:r>
            <a:r>
              <a:rPr lang="en-US" dirty="0"/>
              <a:t>.G</a:t>
            </a:r>
            <a:r>
              <a:rPr lang="en-US" baseline="-25000" dirty="0"/>
              <a:t>0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.P</a:t>
            </a:r>
            <a:r>
              <a:rPr lang="en-US" baseline="-25000" dirty="0"/>
              <a:t>1</a:t>
            </a:r>
            <a:r>
              <a:rPr lang="en-US" dirty="0"/>
              <a:t>.P</a:t>
            </a:r>
            <a:r>
              <a:rPr lang="en-US" baseline="-25000" dirty="0"/>
              <a:t>0</a:t>
            </a:r>
            <a:r>
              <a:rPr lang="en-US" dirty="0"/>
              <a:t>.C</a:t>
            </a:r>
            <a:r>
              <a:rPr lang="en-US" baseline="-25000" dirty="0"/>
              <a:t>0</a:t>
            </a:r>
            <a:r>
              <a:rPr lang="en-US" dirty="0"/>
              <a:t>    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B6E1-3197-888F-F56E-D46C169C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Kogge</a:t>
            </a:r>
            <a:r>
              <a:rPr lang="en-US" dirty="0"/>
              <a:t> Stone adder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2094-3990-C189-8F40-259B5A92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36DA-F789-4B20-8AFB-483390A26695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ED50B-5422-7D76-BFCB-38949B73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00F83-E297-078B-1665-ADDBD850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9C531E-7F83-B993-99DC-892F8244D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08" y="1940234"/>
            <a:ext cx="8799384" cy="4705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4135CE-A906-45FB-A42E-66BC593668A5}"/>
              </a:ext>
            </a:extLst>
          </p:cNvPr>
          <p:cNvSpPr txBox="1"/>
          <p:nvPr/>
        </p:nvSpPr>
        <p:spPr>
          <a:xfrm>
            <a:off x="1246095" y="1557832"/>
            <a:ext cx="5474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square is P&amp;G. Gray square is just P.</a:t>
            </a:r>
          </a:p>
        </p:txBody>
      </p:sp>
    </p:spTree>
    <p:extLst>
      <p:ext uri="{BB962C8B-B14F-4D97-AF65-F5344CB8AC3E}">
        <p14:creationId xmlns:p14="http://schemas.microsoft.com/office/powerpoint/2010/main" val="1490935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0648-5874-FA27-BB6A-005CE5FA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Kogge</a:t>
            </a:r>
            <a:r>
              <a:rPr lang="en-US" dirty="0"/>
              <a:t> Stone adder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045B-E066-5FEE-3A3F-D87764AA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018D-1A18-46AC-9B71-817B6F488E55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CA0E-69B3-4051-1751-36B7B807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6E2F-273A-5FB4-4F8E-0FEADB7B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14989-1DF8-C661-88BC-A8CC67EF7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04" y="1337150"/>
            <a:ext cx="6257420" cy="47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7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EB4D-00A6-8DC9-A964-FA56D685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38C7-4344-A677-2BE2-B2686C86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000"/>
            <a:ext cx="7848600" cy="4562475"/>
          </a:xfrm>
        </p:spPr>
        <p:txBody>
          <a:bodyPr/>
          <a:lstStyle/>
          <a:p>
            <a:r>
              <a:rPr lang="en-US" dirty="0"/>
              <a:t>You’ve seen a basic processor.</a:t>
            </a:r>
          </a:p>
          <a:p>
            <a:r>
              <a:rPr lang="en-US" dirty="0"/>
              <a:t>Today (2/10) we’ll look at improving and expanding ALU.</a:t>
            </a:r>
          </a:p>
          <a:p>
            <a:r>
              <a:rPr lang="en-US" dirty="0"/>
              <a:t>Wednesday (2/12) we’ll look at one more type of circuit you can build with gates. (Sequential circuits)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BD34-157F-44B3-3794-D64A90C0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B331-BF71-4C5E-A8F9-8136B2DA94C6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6846-874D-295C-CA82-C1562ECC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8798-E050-0ED9-4C52-4A1D2AE8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74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9F635-759F-5A2F-08A9-B10AD4201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51BC-12BB-356C-C7B3-0176ED9B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adder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CD8F-392B-9709-0445-239586BD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D651-8765-4BD7-82C5-3B48E85F1D92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B5CA-D76F-D036-8A2F-A0E3AF66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8B9B9-49A6-A35C-5680-21E81930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361D71-3CF8-F4FD-DEDB-DB2603289B2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346713"/>
              </p:ext>
            </p:extLst>
          </p:nvPr>
        </p:nvGraphicFramePr>
        <p:xfrm>
          <a:off x="6144422" y="1762498"/>
          <a:ext cx="1607994" cy="11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634680" progId="Equation.DSMT4">
                  <p:embed/>
                </p:oleObj>
              </mc:Choice>
              <mc:Fallback>
                <p:oleObj name="Equation" r:id="rId2" imgW="876240" imgH="634680" progId="Equation.DSMT4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:a16="http://schemas.microsoft.com/office/drawing/2014/main" id="{009EBD18-305B-0561-57D9-E1BE48E520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4422" y="1762498"/>
                        <a:ext cx="1607994" cy="116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95835F9-05B7-1532-8C2C-9EE76DAEC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111036"/>
              </p:ext>
            </p:extLst>
          </p:nvPr>
        </p:nvGraphicFramePr>
        <p:xfrm>
          <a:off x="1094300" y="2313920"/>
          <a:ext cx="6811963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88960" imgH="1269720" progId="Equation.DSMT4">
                  <p:embed/>
                </p:oleObj>
              </mc:Choice>
              <mc:Fallback>
                <p:oleObj name="Equation" r:id="rId4" imgW="3288960" imgH="12697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C8E7404-D1C2-E17C-CB4B-94F5B73C01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4300" y="2313920"/>
                        <a:ext cx="6811963" cy="261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10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03B5-1434-7678-1ABB-6C33CFA9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6045-7D7E-5050-5677-D0E4CEC8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3E89-5E0B-AF67-F83B-0ADAAFE2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9C547-2211-4A8D-B012-749319D3B3E0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335B-D793-65F2-7B30-AFFA2736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B2411-49D6-726F-C7F0-A6F7150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4834E-FBD4-4912-8C10-DEA19170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51" y="236192"/>
            <a:ext cx="8720133" cy="62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56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22AA-5EB2-2036-7FAF-CD3BCFA5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Sklansky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adder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911B8-67D7-B536-1836-2AA2D53A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C833-B790-47C5-91B8-E5FA71881BA5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AE25-9076-44F3-C64B-15DE3787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56CD-9042-B387-DF50-C1FFD714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137E6-625C-E9B8-8C71-4FB792CA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5" y="1656489"/>
            <a:ext cx="8531775" cy="42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33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1BE00-59A2-A584-1ABB-0162AD9A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Brent/Kung adder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EC0D-5C60-18AD-ECF1-F95CFF5D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5377-45C0-4E53-A82A-20DBA05A4E5D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2CB45-16B8-B1D6-8687-13C4644D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5504-50EE-B5FF-080E-AC069072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3C6D4-C05A-DD05-F599-9A0DC14E1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2" y="1530311"/>
            <a:ext cx="9174335" cy="1898689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09EBD18-305B-0561-57D9-E1BE48E5208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210616"/>
              </p:ext>
            </p:extLst>
          </p:nvPr>
        </p:nvGraphicFramePr>
        <p:xfrm>
          <a:off x="7426375" y="0"/>
          <a:ext cx="1607994" cy="11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634680" progId="Equation.DSMT4">
                  <p:embed/>
                </p:oleObj>
              </mc:Choice>
              <mc:Fallback>
                <p:oleObj name="Equation" r:id="rId4" imgW="8762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26375" y="0"/>
                        <a:ext cx="1607994" cy="116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AE2DF93-0C76-B971-8E92-A43A05D05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3678" y="3205554"/>
            <a:ext cx="4220322" cy="34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70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Addition Speed-up Methods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Lookahead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Logarithmic carry lookahead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Lookahead trees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Tree adders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Radix-2 </a:t>
            </a:r>
            <a:r>
              <a:rPr lang="en-US" sz="2400" dirty="0" err="1"/>
              <a:t>Kogge</a:t>
            </a:r>
            <a:r>
              <a:rPr lang="en-US" sz="2400" dirty="0"/>
              <a:t>-Stone tree adder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Brent-Kung tree adder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Transistor level speed up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Manchester carry chain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Domino adders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Ling Adders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45CAC-874D-4928-42DB-DACF5C1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640F-52A0-42D0-B1A4-D7D9C58B2858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C1DF0-5197-A3F5-23B7-F18F7610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6DC2B-90AF-F984-AAEB-988D131E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F06C-59AE-6874-E131-4379C9D9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41C93-20D7-BE33-5B5C-ABB81ABB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09D85-B14F-4098-B2EB-50CA6572C95C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C313-4BD9-151F-3057-0DF4FFDE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0DF4E-EC54-2760-37EE-992F59FA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2151D-1C06-C056-793F-EDB3C1458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" y="8149"/>
            <a:ext cx="4258864" cy="4558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6EEE4-09EA-1B82-A6B2-F9E9FCF1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0238"/>
          <a:stretch/>
        </p:blipFill>
        <p:spPr>
          <a:xfrm>
            <a:off x="0" y="4558825"/>
            <a:ext cx="4519555" cy="2349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48EC2-DB23-8B55-38BF-5CBFC0441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771" y="2349995"/>
            <a:ext cx="4057277" cy="4558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3E1632-F18C-784A-541F-42D54D4DFF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968"/>
          <a:stretch/>
        </p:blipFill>
        <p:spPr>
          <a:xfrm>
            <a:off x="4846322" y="8149"/>
            <a:ext cx="4246176" cy="23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9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227611"/>
              </p:ext>
            </p:extLst>
          </p:nvPr>
        </p:nvGraphicFramePr>
        <p:xfrm>
          <a:off x="1261738" y="516367"/>
          <a:ext cx="7066458" cy="532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575160" imgH="2692440" progId="Paint.Picture">
                  <p:embed/>
                </p:oleObj>
              </mc:Choice>
              <mc:Fallback>
                <p:oleObj name="Bitmap Image" r:id="rId2" imgW="3575160" imgH="269244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738" y="516367"/>
                        <a:ext cx="7066458" cy="5320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12FC2-F006-3742-28F2-4B2F6E72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42E-88BE-4A88-86E1-C709C4B29FC8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8ABB4-9403-C949-2954-62EB5C46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6504F-29C8-07EF-9376-C4D1E394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663B-019F-483E-92A6-D54289439382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C3385C-BD57-677E-C443-A9197F511B20}"/>
                  </a:ext>
                </a:extLst>
              </p14:cNvPr>
              <p14:cNvContentPartPr/>
              <p14:nvPr/>
            </p14:nvContentPartPr>
            <p14:xfrm>
              <a:off x="4463979" y="2669358"/>
              <a:ext cx="446040" cy="1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C3385C-BD57-677E-C443-A9197F511B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1339" y="2606718"/>
                <a:ext cx="5716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645A38-6E7B-E6E5-5DD7-79EDC1FB368B}"/>
                  </a:ext>
                </a:extLst>
              </p14:cNvPr>
              <p14:cNvContentPartPr/>
              <p14:nvPr/>
            </p14:nvContentPartPr>
            <p14:xfrm>
              <a:off x="4455339" y="2259318"/>
              <a:ext cx="26352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645A38-6E7B-E6E5-5DD7-79EDC1FB36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2699" y="2196318"/>
                <a:ext cx="389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37D46E-B690-8598-C215-33372EA4F521}"/>
                  </a:ext>
                </a:extLst>
              </p14:cNvPr>
              <p14:cNvContentPartPr/>
              <p14:nvPr/>
            </p14:nvContentPartPr>
            <p14:xfrm>
              <a:off x="9959739" y="291343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37D46E-B690-8598-C215-33372EA4F5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50739" y="29044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D2E33D8-917C-34D9-B700-84C71877C5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0" y="2392933"/>
            <a:ext cx="114427" cy="1961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420CB9-6593-4B8F-45A4-A2C8D8209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2769" y="2272714"/>
            <a:ext cx="189439" cy="4041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5ED33C-849C-8F4A-9979-BE6F2159B6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2029" y="2312907"/>
            <a:ext cx="123899" cy="35621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35D7C-EE6C-236D-9677-F31280268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1CC2-12BC-DB24-062B-9D80BC68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B3FF-4B54-DD90-3113-87CA0E4E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Array multiplier</a:t>
            </a:r>
          </a:p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Braun multiplier</a:t>
            </a:r>
          </a:p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Wallace tree multiplier</a:t>
            </a:r>
          </a:p>
          <a:p>
            <a:r>
              <a:rPr lang="en-US" dirty="0" err="1">
                <a:solidFill>
                  <a:srgbClr val="333333"/>
                </a:solidFill>
                <a:latin typeface="HelveticaNeue Regular"/>
              </a:rPr>
              <a:t>Dadda</a:t>
            </a:r>
            <a:r>
              <a:rPr lang="en-US" dirty="0">
                <a:solidFill>
                  <a:srgbClr val="333333"/>
                </a:solidFill>
                <a:latin typeface="HelveticaNeue Regular"/>
              </a:rPr>
              <a:t> multiplier</a:t>
            </a:r>
          </a:p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Baugh-Wooley multiplier</a:t>
            </a:r>
          </a:p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Booth  multiplier</a:t>
            </a:r>
          </a:p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Modified Booth multiplier</a:t>
            </a:r>
          </a:p>
          <a:p>
            <a:r>
              <a:rPr lang="en-US" sz="2800" dirty="0">
                <a:solidFill>
                  <a:srgbClr val="333333"/>
                </a:solidFill>
                <a:latin typeface="HelveticaNeue Regular"/>
                <a:ea typeface="+mn-ea"/>
                <a:cs typeface="+mn-cs"/>
              </a:rPr>
              <a:t>Carry-save multiplier</a:t>
            </a:r>
          </a:p>
          <a:p>
            <a:r>
              <a:rPr lang="en-US" dirty="0">
                <a:solidFill>
                  <a:srgbClr val="333333"/>
                </a:solidFill>
                <a:latin typeface="HelveticaNeue Regular"/>
              </a:rPr>
              <a:t>Pipelining</a:t>
            </a:r>
            <a:endParaRPr lang="en-US" sz="2800" dirty="0">
              <a:solidFill>
                <a:srgbClr val="333333"/>
              </a:solidFill>
              <a:latin typeface="HelveticaNeue Regular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B2EE-BC3B-17FE-D2C2-3552A627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33C5-7E1A-460F-A16C-0B85334C0750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66E5-E7D9-E805-8838-52EA2246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61D6E-744A-34C1-7B30-CFDE574E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5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inputs and gates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These pass their input to their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always pass the same value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5ADA-3B54-4303-80BA-18D31A0993C1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663B-019F-483E-92A6-D5428943938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595" y="2156187"/>
            <a:ext cx="6853239" cy="117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930" y="4407762"/>
            <a:ext cx="6959727" cy="119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9088" y="98425"/>
            <a:ext cx="4910137" cy="869950"/>
          </a:xfrm>
        </p:spPr>
        <p:txBody>
          <a:bodyPr/>
          <a:lstStyle/>
          <a:p>
            <a:pPr eaLnBrk="1" hangingPunct="1"/>
            <a:r>
              <a:rPr lang="en-US"/>
              <a:t>Array Multiplier</a:t>
            </a:r>
          </a:p>
        </p:txBody>
      </p:sp>
      <p:sp>
        <p:nvSpPr>
          <p:cNvPr id="25629" name="Text Box 218"/>
          <p:cNvSpPr txBox="1">
            <a:spLocks noChangeArrowheads="1"/>
          </p:cNvSpPr>
          <p:nvPr/>
        </p:nvSpPr>
        <p:spPr bwMode="auto">
          <a:xfrm>
            <a:off x="234950" y="2785156"/>
            <a:ext cx="12509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   1001</a:t>
            </a:r>
          </a:p>
          <a:p>
            <a:r>
              <a:rPr lang="en-US" u="sng" dirty="0"/>
              <a:t>x  0110</a:t>
            </a:r>
          </a:p>
          <a:p>
            <a:r>
              <a:rPr lang="en-US" dirty="0"/>
              <a:t>    0000 </a:t>
            </a:r>
          </a:p>
          <a:p>
            <a:r>
              <a:rPr lang="en-US" dirty="0"/>
              <a:t>   1001</a:t>
            </a:r>
          </a:p>
          <a:p>
            <a:r>
              <a:rPr lang="en-US" dirty="0"/>
              <a:t>  1001</a:t>
            </a:r>
          </a:p>
          <a:p>
            <a:r>
              <a:rPr lang="en-US" u="sng" dirty="0"/>
              <a:t>0000   .  </a:t>
            </a:r>
          </a:p>
          <a:p>
            <a:r>
              <a:rPr lang="en-US" dirty="0"/>
              <a:t>0110110</a:t>
            </a:r>
          </a:p>
          <a:p>
            <a:endParaRPr lang="en-US" dirty="0"/>
          </a:p>
        </p:txBody>
      </p:sp>
      <p:sp>
        <p:nvSpPr>
          <p:cNvPr id="25630" name="Text Box 219"/>
          <p:cNvSpPr txBox="1">
            <a:spLocks noChangeArrowheads="1"/>
          </p:cNvSpPr>
          <p:nvPr/>
        </p:nvSpPr>
        <p:spPr bwMode="auto">
          <a:xfrm>
            <a:off x="2249488" y="922338"/>
            <a:ext cx="509836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9 x 6 = 54: </a:t>
            </a:r>
          </a:p>
          <a:p>
            <a:r>
              <a:rPr lang="en-US" dirty="0"/>
              <a:t>9 is the multiplicand</a:t>
            </a:r>
          </a:p>
          <a:p>
            <a:r>
              <a:rPr lang="en-US" dirty="0"/>
              <a:t>6 is the multiplier</a:t>
            </a:r>
          </a:p>
          <a:p>
            <a:r>
              <a:rPr lang="en-US" dirty="0"/>
              <a:t>54 is the product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8" name="Table 137"/>
          <p:cNvGraphicFramePr>
            <a:graphicFrameLocks noGrp="1"/>
          </p:cNvGraphicFramePr>
          <p:nvPr/>
        </p:nvGraphicFramePr>
        <p:xfrm>
          <a:off x="2296886" y="3421743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FF00FF"/>
                          </a:solidFill>
                        </a:rPr>
                        <a:t>1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/>
                        <a:t>•1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/>
                        <a:t>•0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/>
                        <a:t>•0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/>
                        <a:t>•1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  <a:r>
                        <a:rPr lang="en-US" dirty="0"/>
                        <a:t>•1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  <a:r>
                        <a:rPr lang="en-US" dirty="0"/>
                        <a:t>•0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  <a:r>
                        <a:rPr lang="en-US" dirty="0"/>
                        <a:t>•0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FF"/>
                          </a:solidFill>
                        </a:rPr>
                        <a:t>1</a:t>
                      </a:r>
                      <a:r>
                        <a:rPr lang="en-US" dirty="0"/>
                        <a:t>•1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CCFF"/>
                          </a:solidFill>
                        </a:rPr>
                        <a:t>1</a:t>
                      </a:r>
                      <a:r>
                        <a:rPr lang="en-US" dirty="0"/>
                        <a:t>•1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CCFF"/>
                          </a:solidFill>
                        </a:rPr>
                        <a:t>1</a:t>
                      </a:r>
                      <a:r>
                        <a:rPr lang="en-US" dirty="0"/>
                        <a:t>•0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CCFF"/>
                          </a:solidFill>
                        </a:rPr>
                        <a:t>1</a:t>
                      </a:r>
                      <a:r>
                        <a:rPr lang="en-US" dirty="0"/>
                        <a:t>•0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CCFF"/>
                          </a:solidFill>
                        </a:rPr>
                        <a:t>1</a:t>
                      </a:r>
                      <a:r>
                        <a:rPr lang="en-US" dirty="0"/>
                        <a:t>•1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en-US" dirty="0"/>
                        <a:t>•1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en-US" dirty="0"/>
                        <a:t>•0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en-US" dirty="0"/>
                        <a:t>•0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en-US" dirty="0"/>
                        <a:t>•1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39FD4-4366-113B-26D0-E50F4E1B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BF3F-8B60-4E7F-8900-7CB20D025236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E30DB-690C-A393-28C1-4A3C53C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54F75-F535-E2B4-07DC-17BC35E1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3180" y="6553200"/>
            <a:ext cx="2130425" cy="474663"/>
          </a:xfrm>
        </p:spPr>
        <p:txBody>
          <a:bodyPr/>
          <a:lstStyle/>
          <a:p>
            <a:fld id="{722E818A-16B9-4654-B876-F17A7CE93165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9180" y="6553200"/>
            <a:ext cx="5564188" cy="474663"/>
          </a:xfrm>
        </p:spPr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11447" y="2063426"/>
          <a:ext cx="6095999" cy="1737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7237697" y="1766807"/>
            <a:ext cx="914400" cy="2293749"/>
          </a:xfrm>
          <a:prstGeom prst="round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6617766" y="4587499"/>
            <a:ext cx="1162373" cy="387458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766508" y="5284922"/>
            <a:ext cx="2749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Half adder</a:t>
            </a:r>
          </a:p>
          <a:p>
            <a:pPr algn="ctr"/>
            <a:r>
              <a:rPr lang="en-US" sz="3600" b="1" dirty="0"/>
              <a:t>(No carry in)</a:t>
            </a:r>
          </a:p>
        </p:txBody>
      </p:sp>
      <p:cxnSp>
        <p:nvCxnSpPr>
          <p:cNvPr id="13" name="Straight Arrow Connector 12"/>
          <p:cNvCxnSpPr>
            <a:endCxn id="18" idx="2"/>
          </p:cNvCxnSpPr>
          <p:nvPr/>
        </p:nvCxnSpPr>
        <p:spPr bwMode="auto">
          <a:xfrm rot="16200000" flipV="1">
            <a:off x="2659884" y="4659177"/>
            <a:ext cx="1322524" cy="264764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894213" y="5375328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Full adder</a:t>
            </a:r>
          </a:p>
          <a:p>
            <a:pPr algn="ctr"/>
            <a:r>
              <a:rPr lang="en-US" sz="3600" b="1" dirty="0"/>
              <a:t>(Carry in exists)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2913670" y="1836548"/>
            <a:ext cx="550188" cy="2293749"/>
          </a:xfrm>
          <a:prstGeom prst="roundRect">
            <a:avLst/>
          </a:prstGeom>
          <a:noFill/>
          <a:ln w="635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809989" y="1818467"/>
            <a:ext cx="550188" cy="2293749"/>
          </a:xfrm>
          <a:prstGeom prst="roundRect">
            <a:avLst/>
          </a:prstGeom>
          <a:noFill/>
          <a:ln w="635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675311" y="1800386"/>
            <a:ext cx="550188" cy="2293749"/>
          </a:xfrm>
          <a:prstGeom prst="roundRect">
            <a:avLst/>
          </a:prstGeom>
          <a:noFill/>
          <a:ln w="635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5556131" y="1797803"/>
            <a:ext cx="550188" cy="2293749"/>
          </a:xfrm>
          <a:prstGeom prst="roundRect">
            <a:avLst/>
          </a:prstGeom>
          <a:noFill/>
          <a:ln w="635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6483446" y="1810717"/>
            <a:ext cx="550188" cy="2293749"/>
          </a:xfrm>
          <a:prstGeom prst="roundRect">
            <a:avLst/>
          </a:prstGeom>
          <a:noFill/>
          <a:ln w="635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3541351" y="4280116"/>
            <a:ext cx="1389682" cy="1074549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3905562" y="4169045"/>
            <a:ext cx="1611824" cy="1348352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4076043" y="4169042"/>
            <a:ext cx="2654083" cy="1348355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4" idx="0"/>
          </p:cNvCxnSpPr>
          <p:nvPr/>
        </p:nvCxnSpPr>
        <p:spPr bwMode="auto">
          <a:xfrm rot="5400000" flipH="1" flipV="1">
            <a:off x="3167667" y="4575442"/>
            <a:ext cx="1221769" cy="378005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Arc 33"/>
          <p:cNvSpPr/>
          <p:nvPr/>
        </p:nvSpPr>
        <p:spPr bwMode="auto">
          <a:xfrm>
            <a:off x="6846182" y="1309165"/>
            <a:ext cx="694840" cy="914400"/>
          </a:xfrm>
          <a:prstGeom prst="arc">
            <a:avLst>
              <a:gd name="adj1" fmla="val 11185125"/>
              <a:gd name="adj2" fmla="val 0"/>
            </a:avLst>
          </a:prstGeom>
          <a:noFill/>
          <a:ln w="730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triangle" w="lg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Arc 34"/>
          <p:cNvSpPr/>
          <p:nvPr/>
        </p:nvSpPr>
        <p:spPr bwMode="auto">
          <a:xfrm>
            <a:off x="3146145" y="1283776"/>
            <a:ext cx="694840" cy="914400"/>
          </a:xfrm>
          <a:prstGeom prst="arc">
            <a:avLst>
              <a:gd name="adj1" fmla="val 11185125"/>
              <a:gd name="adj2" fmla="val 0"/>
            </a:avLst>
          </a:prstGeom>
          <a:noFill/>
          <a:ln w="730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triangle" w="lg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Arc 35"/>
          <p:cNvSpPr/>
          <p:nvPr/>
        </p:nvSpPr>
        <p:spPr bwMode="auto">
          <a:xfrm>
            <a:off x="4119956" y="1296692"/>
            <a:ext cx="694840" cy="914400"/>
          </a:xfrm>
          <a:prstGeom prst="arc">
            <a:avLst>
              <a:gd name="adj1" fmla="val 11185125"/>
              <a:gd name="adj2" fmla="val 0"/>
            </a:avLst>
          </a:prstGeom>
          <a:noFill/>
          <a:ln w="730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triangle" w="lg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Arc 36"/>
          <p:cNvSpPr/>
          <p:nvPr/>
        </p:nvSpPr>
        <p:spPr bwMode="auto">
          <a:xfrm>
            <a:off x="5093766" y="1294108"/>
            <a:ext cx="694840" cy="914400"/>
          </a:xfrm>
          <a:prstGeom prst="arc">
            <a:avLst>
              <a:gd name="adj1" fmla="val 11185125"/>
              <a:gd name="adj2" fmla="val 0"/>
            </a:avLst>
          </a:prstGeom>
          <a:noFill/>
          <a:ln w="730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triangle" w="lg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4266" y="542440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80788" y="539857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17310" y="552772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53832" y="565687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Co</a:t>
            </a:r>
          </a:p>
        </p:txBody>
      </p:sp>
      <p:sp>
        <p:nvSpPr>
          <p:cNvPr id="42" name="Arc 41"/>
          <p:cNvSpPr/>
          <p:nvPr/>
        </p:nvSpPr>
        <p:spPr bwMode="auto">
          <a:xfrm>
            <a:off x="2306673" y="1250200"/>
            <a:ext cx="694840" cy="914400"/>
          </a:xfrm>
          <a:prstGeom prst="arc">
            <a:avLst>
              <a:gd name="adj1" fmla="val 11185125"/>
              <a:gd name="adj2" fmla="val 0"/>
            </a:avLst>
          </a:prstGeom>
          <a:noFill/>
          <a:ln w="730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triangle" w="lg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4360" y="532111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Co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 rot="5400000">
            <a:off x="1557580" y="2642461"/>
            <a:ext cx="1487837" cy="15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Arc 45"/>
          <p:cNvSpPr/>
          <p:nvPr/>
        </p:nvSpPr>
        <p:spPr bwMode="auto">
          <a:xfrm>
            <a:off x="6214810" y="1500753"/>
            <a:ext cx="694840" cy="914400"/>
          </a:xfrm>
          <a:prstGeom prst="arc">
            <a:avLst>
              <a:gd name="adj1" fmla="val 11185125"/>
              <a:gd name="adj2" fmla="val 0"/>
            </a:avLst>
          </a:prstGeom>
          <a:noFill/>
          <a:ln w="730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triangle" w="lg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22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21774-0A45-99EE-96A6-3FBAECED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BAE2-4C80-41FA-9935-EA91C2B2D330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D0B5D-5E23-F182-9ACB-480971B9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7CBE-2F4A-C1D0-F224-990BB510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8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9088" y="98425"/>
            <a:ext cx="4910137" cy="869950"/>
          </a:xfrm>
        </p:spPr>
        <p:txBody>
          <a:bodyPr/>
          <a:lstStyle/>
          <a:p>
            <a:pPr eaLnBrk="1" hangingPunct="1"/>
            <a:r>
              <a:rPr lang="en-US"/>
              <a:t>Array Multiplier</a:t>
            </a:r>
          </a:p>
        </p:txBody>
      </p:sp>
      <p:sp>
        <p:nvSpPr>
          <p:cNvPr id="25604" name="Line 105"/>
          <p:cNvSpPr>
            <a:spLocks noChangeShapeType="1"/>
          </p:cNvSpPr>
          <p:nvPr/>
        </p:nvSpPr>
        <p:spPr bwMode="auto">
          <a:xfrm>
            <a:off x="8153400" y="3146425"/>
            <a:ext cx="14416" cy="130200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Text Box 218"/>
          <p:cNvSpPr txBox="1">
            <a:spLocks noChangeArrowheads="1"/>
          </p:cNvSpPr>
          <p:nvPr/>
        </p:nvSpPr>
        <p:spPr bwMode="auto">
          <a:xfrm>
            <a:off x="387350" y="303213"/>
            <a:ext cx="133882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     1001</a:t>
            </a:r>
          </a:p>
          <a:p>
            <a:r>
              <a:rPr lang="en-US" u="sng" dirty="0"/>
              <a:t>x    0110</a:t>
            </a:r>
          </a:p>
          <a:p>
            <a:r>
              <a:rPr lang="en-US" dirty="0"/>
              <a:t>      0000 </a:t>
            </a:r>
          </a:p>
          <a:p>
            <a:r>
              <a:rPr lang="en-US" dirty="0"/>
              <a:t>    1001</a:t>
            </a:r>
          </a:p>
          <a:p>
            <a:r>
              <a:rPr lang="en-US" dirty="0"/>
              <a:t>  1001</a:t>
            </a:r>
          </a:p>
          <a:p>
            <a:r>
              <a:rPr lang="en-US" u="sng" dirty="0"/>
              <a:t>0000   .  </a:t>
            </a:r>
          </a:p>
          <a:p>
            <a:r>
              <a:rPr lang="en-US" dirty="0"/>
              <a:t>0110110</a:t>
            </a:r>
          </a:p>
          <a:p>
            <a:endParaRPr lang="en-US" dirty="0"/>
          </a:p>
        </p:txBody>
      </p:sp>
      <p:sp>
        <p:nvSpPr>
          <p:cNvPr id="25630" name="Text Box 219"/>
          <p:cNvSpPr txBox="1">
            <a:spLocks noChangeArrowheads="1"/>
          </p:cNvSpPr>
          <p:nvPr/>
        </p:nvSpPr>
        <p:spPr bwMode="auto">
          <a:xfrm>
            <a:off x="2249488" y="922338"/>
            <a:ext cx="2676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 x 6 = 54: </a:t>
            </a:r>
          </a:p>
          <a:p>
            <a:r>
              <a:rPr lang="en-US"/>
              <a:t>9 is the multiplicand</a:t>
            </a:r>
          </a:p>
          <a:p>
            <a:r>
              <a:rPr lang="en-US"/>
              <a:t>6 is the multiplier</a:t>
            </a:r>
          </a:p>
          <a:p>
            <a:r>
              <a:rPr lang="en-US"/>
              <a:t>54 is the product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7913915" y="2601686"/>
            <a:ext cx="339498" cy="552677"/>
            <a:chOff x="7913915" y="2601686"/>
            <a:chExt cx="339498" cy="552677"/>
          </a:xfrm>
        </p:grpSpPr>
        <p:grpSp>
          <p:nvGrpSpPr>
            <p:cNvPr id="25621" name="Group 170"/>
            <p:cNvGrpSpPr>
              <a:grpSpLocks/>
            </p:cNvGrpSpPr>
            <p:nvPr/>
          </p:nvGrpSpPr>
          <p:grpSpPr bwMode="auto">
            <a:xfrm>
              <a:off x="8024813" y="2762250"/>
              <a:ext cx="228600" cy="392113"/>
              <a:chOff x="3957" y="1068"/>
              <a:chExt cx="192" cy="364"/>
            </a:xfrm>
          </p:grpSpPr>
          <p:sp>
            <p:nvSpPr>
              <p:cNvPr id="25709" name="AutoShape 171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5710" name="Line 172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1" name="Line 173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1" name="Oval 220"/>
            <p:cNvSpPr>
              <a:spLocks noChangeArrowheads="1"/>
            </p:cNvSpPr>
            <p:nvPr/>
          </p:nvSpPr>
          <p:spPr bwMode="auto">
            <a:xfrm>
              <a:off x="7913915" y="2601686"/>
              <a:ext cx="214086" cy="19548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1</a:t>
              </a:r>
              <a:endParaRPr lang="en-US" dirty="0"/>
            </a:p>
          </p:txBody>
        </p:sp>
        <p:sp>
          <p:nvSpPr>
            <p:cNvPr id="25636" name="Rectangle 225"/>
            <p:cNvSpPr>
              <a:spLocks noChangeArrowheads="1"/>
            </p:cNvSpPr>
            <p:nvPr/>
          </p:nvSpPr>
          <p:spPr bwMode="auto">
            <a:xfrm>
              <a:off x="8143875" y="2679700"/>
              <a:ext cx="107950" cy="10953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0" name="Rectangle 169"/>
          <p:cNvSpPr>
            <a:spLocks noChangeArrowheads="1"/>
          </p:cNvSpPr>
          <p:nvPr/>
        </p:nvSpPr>
        <p:spPr bwMode="auto">
          <a:xfrm>
            <a:off x="3778250" y="2994025"/>
            <a:ext cx="260350" cy="3476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7" name="Group 216"/>
          <p:cNvGrpSpPr/>
          <p:nvPr/>
        </p:nvGrpSpPr>
        <p:grpSpPr>
          <a:xfrm>
            <a:off x="7166920" y="2557849"/>
            <a:ext cx="313380" cy="563176"/>
            <a:chOff x="7166920" y="2557849"/>
            <a:chExt cx="313380" cy="563176"/>
          </a:xfrm>
        </p:grpSpPr>
        <p:grpSp>
          <p:nvGrpSpPr>
            <p:cNvPr id="25623" name="Group 178"/>
            <p:cNvGrpSpPr>
              <a:grpSpLocks/>
            </p:cNvGrpSpPr>
            <p:nvPr/>
          </p:nvGrpSpPr>
          <p:grpSpPr bwMode="auto">
            <a:xfrm>
              <a:off x="7251700" y="2728913"/>
              <a:ext cx="228600" cy="392112"/>
              <a:chOff x="3957" y="1068"/>
              <a:chExt cx="192" cy="364"/>
            </a:xfrm>
          </p:grpSpPr>
          <p:sp>
            <p:nvSpPr>
              <p:cNvPr id="25703" name="AutoShape 179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5704" name="Line 180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5" name="Line 181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2" name="Oval 221"/>
            <p:cNvSpPr>
              <a:spLocks noChangeArrowheads="1"/>
            </p:cNvSpPr>
            <p:nvPr/>
          </p:nvSpPr>
          <p:spPr bwMode="auto">
            <a:xfrm>
              <a:off x="7166920" y="2557849"/>
              <a:ext cx="176856" cy="20598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/>
                <a:t>2</a:t>
              </a:r>
              <a:endParaRPr lang="en-US" dirty="0"/>
            </a:p>
          </p:txBody>
        </p:sp>
        <p:sp>
          <p:nvSpPr>
            <p:cNvPr id="25637" name="Rectangle 226"/>
            <p:cNvSpPr>
              <a:spLocks noChangeArrowheads="1"/>
            </p:cNvSpPr>
            <p:nvPr/>
          </p:nvSpPr>
          <p:spPr bwMode="auto">
            <a:xfrm>
              <a:off x="7358063" y="2657475"/>
              <a:ext cx="107950" cy="109538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993028" y="2607276"/>
            <a:ext cx="323635" cy="515337"/>
            <a:chOff x="5993028" y="2607276"/>
            <a:chExt cx="323635" cy="515337"/>
          </a:xfrm>
        </p:grpSpPr>
        <p:grpSp>
          <p:nvGrpSpPr>
            <p:cNvPr id="25627" name="Group 210"/>
            <p:cNvGrpSpPr>
              <a:grpSpLocks/>
            </p:cNvGrpSpPr>
            <p:nvPr/>
          </p:nvGrpSpPr>
          <p:grpSpPr bwMode="auto">
            <a:xfrm>
              <a:off x="6088063" y="2730500"/>
              <a:ext cx="228600" cy="392113"/>
              <a:chOff x="3957" y="1068"/>
              <a:chExt cx="192" cy="364"/>
            </a:xfrm>
          </p:grpSpPr>
          <p:sp>
            <p:nvSpPr>
              <p:cNvPr id="25691" name="AutoShape 211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5692" name="Line 212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3" name="Line 213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4" name="Oval 223"/>
            <p:cNvSpPr>
              <a:spLocks noChangeArrowheads="1"/>
            </p:cNvSpPr>
            <p:nvPr/>
          </p:nvSpPr>
          <p:spPr bwMode="auto">
            <a:xfrm>
              <a:off x="5993028" y="2607276"/>
              <a:ext cx="188698" cy="2010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 dirty="0"/>
                <a:t>3</a:t>
              </a:r>
              <a:endParaRPr lang="en-US" dirty="0"/>
            </a:p>
          </p:txBody>
        </p:sp>
        <p:sp>
          <p:nvSpPr>
            <p:cNvPr id="25638" name="Rectangle 227"/>
            <p:cNvSpPr>
              <a:spLocks noChangeArrowheads="1"/>
            </p:cNvSpPr>
            <p:nvPr/>
          </p:nvSpPr>
          <p:spPr bwMode="auto">
            <a:xfrm>
              <a:off x="6203950" y="2690813"/>
              <a:ext cx="107950" cy="10953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6954838" y="2578100"/>
            <a:ext cx="239712" cy="522288"/>
            <a:chOff x="6954838" y="2578100"/>
            <a:chExt cx="239712" cy="522288"/>
          </a:xfrm>
        </p:grpSpPr>
        <p:grpSp>
          <p:nvGrpSpPr>
            <p:cNvPr id="25622" name="Group 174"/>
            <p:cNvGrpSpPr>
              <a:grpSpLocks/>
            </p:cNvGrpSpPr>
            <p:nvPr/>
          </p:nvGrpSpPr>
          <p:grpSpPr bwMode="auto">
            <a:xfrm>
              <a:off x="6954838" y="2728913"/>
              <a:ext cx="239712" cy="371475"/>
              <a:chOff x="3957" y="1068"/>
              <a:chExt cx="192" cy="364"/>
            </a:xfrm>
          </p:grpSpPr>
          <p:sp>
            <p:nvSpPr>
              <p:cNvPr id="25706" name="AutoShape 175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7" name="Line 176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8" name="Line 177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3" name="Oval 222"/>
            <p:cNvSpPr>
              <a:spLocks noChangeArrowheads="1"/>
            </p:cNvSpPr>
            <p:nvPr/>
          </p:nvSpPr>
          <p:spPr bwMode="auto">
            <a:xfrm>
              <a:off x="6964363" y="2654300"/>
              <a:ext cx="96837" cy="1095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AutoShape 228"/>
            <p:cNvSpPr>
              <a:spLocks noChangeArrowheads="1"/>
            </p:cNvSpPr>
            <p:nvPr/>
          </p:nvSpPr>
          <p:spPr bwMode="auto">
            <a:xfrm>
              <a:off x="7072313" y="2578100"/>
              <a:ext cx="119062" cy="195263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5799138" y="2633663"/>
            <a:ext cx="252412" cy="477837"/>
            <a:chOff x="5799138" y="2633663"/>
            <a:chExt cx="252412" cy="477837"/>
          </a:xfrm>
        </p:grpSpPr>
        <p:grpSp>
          <p:nvGrpSpPr>
            <p:cNvPr id="25628" name="Group 214"/>
            <p:cNvGrpSpPr>
              <a:grpSpLocks/>
            </p:cNvGrpSpPr>
            <p:nvPr/>
          </p:nvGrpSpPr>
          <p:grpSpPr bwMode="auto">
            <a:xfrm>
              <a:off x="5811838" y="2740025"/>
              <a:ext cx="239712" cy="371475"/>
              <a:chOff x="3957" y="1068"/>
              <a:chExt cx="192" cy="364"/>
            </a:xfrm>
          </p:grpSpPr>
          <p:sp>
            <p:nvSpPr>
              <p:cNvPr id="25688" name="AutoShape 215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9" name="Line 216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0" name="Line 217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35" name="Oval 224"/>
            <p:cNvSpPr>
              <a:spLocks noChangeArrowheads="1"/>
            </p:cNvSpPr>
            <p:nvPr/>
          </p:nvSpPr>
          <p:spPr bwMode="auto">
            <a:xfrm>
              <a:off x="5799138" y="2698750"/>
              <a:ext cx="96837" cy="1095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AutoShape 229"/>
            <p:cNvSpPr>
              <a:spLocks noChangeArrowheads="1"/>
            </p:cNvSpPr>
            <p:nvPr/>
          </p:nvSpPr>
          <p:spPr bwMode="auto">
            <a:xfrm>
              <a:off x="5908675" y="2633663"/>
              <a:ext cx="119063" cy="195262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4831492" y="2570205"/>
            <a:ext cx="342171" cy="550820"/>
            <a:chOff x="4831492" y="2570205"/>
            <a:chExt cx="342171" cy="550820"/>
          </a:xfrm>
        </p:grpSpPr>
        <p:grpSp>
          <p:nvGrpSpPr>
            <p:cNvPr id="25625" name="Group 202"/>
            <p:cNvGrpSpPr>
              <a:grpSpLocks/>
            </p:cNvGrpSpPr>
            <p:nvPr/>
          </p:nvGrpSpPr>
          <p:grpSpPr bwMode="auto">
            <a:xfrm>
              <a:off x="4945063" y="2728913"/>
              <a:ext cx="228600" cy="392112"/>
              <a:chOff x="3957" y="1068"/>
              <a:chExt cx="192" cy="364"/>
            </a:xfrm>
          </p:grpSpPr>
          <p:sp>
            <p:nvSpPr>
              <p:cNvPr id="25697" name="AutoShape 203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5698" name="Line 204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9" name="Line 205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41" name="Oval 230"/>
            <p:cNvSpPr>
              <a:spLocks noChangeArrowheads="1"/>
            </p:cNvSpPr>
            <p:nvPr/>
          </p:nvSpPr>
          <p:spPr bwMode="auto">
            <a:xfrm>
              <a:off x="4831492" y="2570205"/>
              <a:ext cx="196121" cy="21585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/>
                <a:t>4</a:t>
              </a:r>
              <a:endParaRPr lang="en-US" dirty="0"/>
            </a:p>
          </p:txBody>
        </p:sp>
        <p:sp>
          <p:nvSpPr>
            <p:cNvPr id="25643" name="Rectangle 232"/>
            <p:cNvSpPr>
              <a:spLocks noChangeArrowheads="1"/>
            </p:cNvSpPr>
            <p:nvPr/>
          </p:nvSpPr>
          <p:spPr bwMode="auto">
            <a:xfrm>
              <a:off x="5049838" y="2668588"/>
              <a:ext cx="107950" cy="109537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4633913" y="2611438"/>
            <a:ext cx="242887" cy="520700"/>
            <a:chOff x="4633913" y="2611438"/>
            <a:chExt cx="242887" cy="520700"/>
          </a:xfrm>
        </p:grpSpPr>
        <p:grpSp>
          <p:nvGrpSpPr>
            <p:cNvPr id="25624" name="Group 198"/>
            <p:cNvGrpSpPr>
              <a:grpSpLocks/>
            </p:cNvGrpSpPr>
            <p:nvPr/>
          </p:nvGrpSpPr>
          <p:grpSpPr bwMode="auto">
            <a:xfrm>
              <a:off x="4637088" y="2760663"/>
              <a:ext cx="239712" cy="371475"/>
              <a:chOff x="3957" y="1068"/>
              <a:chExt cx="192" cy="364"/>
            </a:xfrm>
          </p:grpSpPr>
          <p:sp>
            <p:nvSpPr>
              <p:cNvPr id="25700" name="AutoShape 199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1" name="Line 200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Line 201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42" name="Oval 231"/>
            <p:cNvSpPr>
              <a:spLocks noChangeArrowheads="1"/>
            </p:cNvSpPr>
            <p:nvPr/>
          </p:nvSpPr>
          <p:spPr bwMode="auto">
            <a:xfrm>
              <a:off x="4633913" y="2676525"/>
              <a:ext cx="96837" cy="1095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4" name="AutoShape 233"/>
            <p:cNvSpPr>
              <a:spLocks noChangeArrowheads="1"/>
            </p:cNvSpPr>
            <p:nvPr/>
          </p:nvSpPr>
          <p:spPr bwMode="auto">
            <a:xfrm>
              <a:off x="4743450" y="2611438"/>
              <a:ext cx="119063" cy="195262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3494088" y="2622550"/>
            <a:ext cx="239712" cy="530225"/>
            <a:chOff x="3494088" y="2622550"/>
            <a:chExt cx="239712" cy="530225"/>
          </a:xfrm>
        </p:grpSpPr>
        <p:grpSp>
          <p:nvGrpSpPr>
            <p:cNvPr id="25626" name="Group 206"/>
            <p:cNvGrpSpPr>
              <a:grpSpLocks/>
            </p:cNvGrpSpPr>
            <p:nvPr/>
          </p:nvGrpSpPr>
          <p:grpSpPr bwMode="auto">
            <a:xfrm>
              <a:off x="3494088" y="2781300"/>
              <a:ext cx="239712" cy="371475"/>
              <a:chOff x="3957" y="1068"/>
              <a:chExt cx="192" cy="364"/>
            </a:xfrm>
          </p:grpSpPr>
          <p:sp>
            <p:nvSpPr>
              <p:cNvPr id="25694" name="AutoShape 207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5" name="Line 208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6" name="Line 209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45" name="Oval 234"/>
            <p:cNvSpPr>
              <a:spLocks noChangeArrowheads="1"/>
            </p:cNvSpPr>
            <p:nvPr/>
          </p:nvSpPr>
          <p:spPr bwMode="auto">
            <a:xfrm>
              <a:off x="3502025" y="2687638"/>
              <a:ext cx="96838" cy="1095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AutoShape 235"/>
            <p:cNvSpPr>
              <a:spLocks noChangeArrowheads="1"/>
            </p:cNvSpPr>
            <p:nvPr/>
          </p:nvSpPr>
          <p:spPr bwMode="auto">
            <a:xfrm>
              <a:off x="3611563" y="2622550"/>
              <a:ext cx="119062" cy="195263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55" name="Text Box 244"/>
          <p:cNvSpPr txBox="1">
            <a:spLocks noChangeArrowheads="1"/>
          </p:cNvSpPr>
          <p:nvPr/>
        </p:nvSpPr>
        <p:spPr bwMode="auto">
          <a:xfrm>
            <a:off x="6808788" y="290513"/>
            <a:ext cx="206178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Multiplicand</a:t>
            </a:r>
          </a:p>
          <a:p>
            <a:r>
              <a:rPr lang="en-US" dirty="0"/>
              <a:t>Multiplier bit 1</a:t>
            </a:r>
          </a:p>
          <a:p>
            <a:r>
              <a:rPr lang="en-US" dirty="0"/>
              <a:t>Multiplier bit 2</a:t>
            </a:r>
          </a:p>
          <a:p>
            <a:r>
              <a:rPr lang="en-US" dirty="0"/>
              <a:t>Multiplier bit 3</a:t>
            </a:r>
          </a:p>
          <a:p>
            <a:r>
              <a:rPr lang="en-US" dirty="0"/>
              <a:t>Multiplier bit 4</a:t>
            </a:r>
          </a:p>
        </p:txBody>
      </p:sp>
      <p:pic>
        <p:nvPicPr>
          <p:cNvPr id="25737" name="Picture 1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933" y="3130120"/>
            <a:ext cx="54292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56" name="Oval 245"/>
          <p:cNvSpPr>
            <a:spLocks noChangeArrowheads="1"/>
          </p:cNvSpPr>
          <p:nvPr/>
        </p:nvSpPr>
        <p:spPr bwMode="auto">
          <a:xfrm>
            <a:off x="6543675" y="401638"/>
            <a:ext cx="261938" cy="2730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Rectangle 246"/>
          <p:cNvSpPr>
            <a:spLocks noChangeArrowheads="1"/>
          </p:cNvSpPr>
          <p:nvPr/>
        </p:nvSpPr>
        <p:spPr bwMode="auto">
          <a:xfrm>
            <a:off x="6542088" y="741363"/>
            <a:ext cx="273050" cy="2714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AutoShape 247"/>
          <p:cNvSpPr>
            <a:spLocks noChangeArrowheads="1"/>
          </p:cNvSpPr>
          <p:nvPr/>
        </p:nvSpPr>
        <p:spPr bwMode="auto">
          <a:xfrm>
            <a:off x="6532563" y="1077913"/>
            <a:ext cx="282575" cy="347662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3416" name="AutoShape 248"/>
          <p:cNvSpPr>
            <a:spLocks noChangeArrowheads="1"/>
          </p:cNvSpPr>
          <p:nvPr/>
        </p:nvSpPr>
        <p:spPr bwMode="auto">
          <a:xfrm>
            <a:off x="6534150" y="1492250"/>
            <a:ext cx="260350" cy="282575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5673" name="Group 264"/>
          <p:cNvGrpSpPr>
            <a:grpSpLocks/>
          </p:cNvGrpSpPr>
          <p:nvPr/>
        </p:nvGrpSpPr>
        <p:grpSpPr bwMode="auto">
          <a:xfrm>
            <a:off x="6618288" y="1860550"/>
            <a:ext cx="120650" cy="142875"/>
            <a:chOff x="322" y="2235"/>
            <a:chExt cx="76" cy="90"/>
          </a:xfrm>
        </p:grpSpPr>
        <p:sp>
          <p:nvSpPr>
            <p:cNvPr id="25686" name="Line 262"/>
            <p:cNvSpPr>
              <a:spLocks noChangeShapeType="1"/>
            </p:cNvSpPr>
            <p:nvPr/>
          </p:nvSpPr>
          <p:spPr bwMode="auto">
            <a:xfrm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7" name="Line 263"/>
            <p:cNvSpPr>
              <a:spLocks noChangeShapeType="1"/>
            </p:cNvSpPr>
            <p:nvPr/>
          </p:nvSpPr>
          <p:spPr bwMode="auto">
            <a:xfrm flipH="1"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098979" y="4210822"/>
            <a:ext cx="5314950" cy="1352550"/>
            <a:chOff x="1098979" y="4210822"/>
            <a:chExt cx="5314950" cy="1352550"/>
          </a:xfrm>
        </p:grpSpPr>
        <p:pic>
          <p:nvPicPr>
            <p:cNvPr id="25739" name="Picture 13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8979" y="4210822"/>
              <a:ext cx="5314950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6" name="Line 106"/>
            <p:cNvSpPr>
              <a:spLocks noChangeShapeType="1"/>
            </p:cNvSpPr>
            <p:nvPr/>
          </p:nvSpPr>
          <p:spPr bwMode="auto">
            <a:xfrm>
              <a:off x="5913907" y="5014784"/>
              <a:ext cx="9096" cy="500449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-52605" y="5264578"/>
            <a:ext cx="5314950" cy="1352550"/>
            <a:chOff x="1098979" y="4210822"/>
            <a:chExt cx="5314950" cy="1352550"/>
          </a:xfrm>
        </p:grpSpPr>
        <p:pic>
          <p:nvPicPr>
            <p:cNvPr id="169" name="Picture 13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8979" y="4210822"/>
              <a:ext cx="5314950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0" name="Line 106"/>
            <p:cNvSpPr>
              <a:spLocks noChangeShapeType="1"/>
            </p:cNvSpPr>
            <p:nvPr/>
          </p:nvSpPr>
          <p:spPr bwMode="auto">
            <a:xfrm>
              <a:off x="6025120" y="5014784"/>
              <a:ext cx="9096" cy="500449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7924800" y="447040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6972300" y="3886200"/>
            <a:ext cx="510076" cy="982365"/>
            <a:chOff x="6972300" y="3886200"/>
            <a:chExt cx="510076" cy="982365"/>
          </a:xfrm>
        </p:grpSpPr>
        <p:sp>
          <p:nvSpPr>
            <p:cNvPr id="25605" name="Line 106"/>
            <p:cNvSpPr>
              <a:spLocks noChangeShapeType="1"/>
            </p:cNvSpPr>
            <p:nvPr/>
          </p:nvSpPr>
          <p:spPr bwMode="auto">
            <a:xfrm>
              <a:off x="7207250" y="3886200"/>
              <a:ext cx="9096" cy="500449"/>
            </a:xfrm>
            <a:prstGeom prst="line">
              <a:avLst/>
            </a:prstGeom>
            <a:noFill/>
            <a:ln w="44450">
              <a:solidFill>
                <a:schemeClr val="tx1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972300" y="440690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5956300" y="5227935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644900" y="6396335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S4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800600" y="6396335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463800" y="6396335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S5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371600" y="6396335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S6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90500" y="6396335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S7</a:t>
            </a:r>
          </a:p>
        </p:txBody>
      </p:sp>
      <p:grpSp>
        <p:nvGrpSpPr>
          <p:cNvPr id="212" name="Group 211"/>
          <p:cNvGrpSpPr/>
          <p:nvPr/>
        </p:nvGrpSpPr>
        <p:grpSpPr>
          <a:xfrm>
            <a:off x="1458913" y="4879289"/>
            <a:ext cx="3724275" cy="415925"/>
            <a:chOff x="1458913" y="4879289"/>
            <a:chExt cx="3724275" cy="415925"/>
          </a:xfrm>
        </p:grpSpPr>
        <p:grpSp>
          <p:nvGrpSpPr>
            <p:cNvPr id="180" name="Group 136"/>
            <p:cNvGrpSpPr>
              <a:grpSpLocks/>
            </p:cNvGrpSpPr>
            <p:nvPr/>
          </p:nvGrpSpPr>
          <p:grpSpPr bwMode="auto">
            <a:xfrm>
              <a:off x="4932363" y="4944377"/>
              <a:ext cx="217487" cy="349250"/>
              <a:chOff x="3957" y="1068"/>
              <a:chExt cx="192" cy="364"/>
            </a:xfrm>
          </p:grpSpPr>
          <p:sp>
            <p:nvSpPr>
              <p:cNvPr id="181" name="AutoShape 137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82" name="Line 138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139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" name="Group 140"/>
            <p:cNvGrpSpPr>
              <a:grpSpLocks/>
            </p:cNvGrpSpPr>
            <p:nvPr/>
          </p:nvGrpSpPr>
          <p:grpSpPr bwMode="auto">
            <a:xfrm>
              <a:off x="3756025" y="4945964"/>
              <a:ext cx="217488" cy="349250"/>
              <a:chOff x="3957" y="1068"/>
              <a:chExt cx="192" cy="364"/>
            </a:xfrm>
          </p:grpSpPr>
          <p:sp>
            <p:nvSpPr>
              <p:cNvPr id="185" name="AutoShape 141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Line 142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143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8" name="Group 144"/>
            <p:cNvGrpSpPr>
              <a:grpSpLocks/>
            </p:cNvGrpSpPr>
            <p:nvPr/>
          </p:nvGrpSpPr>
          <p:grpSpPr bwMode="auto">
            <a:xfrm>
              <a:off x="2624138" y="4945964"/>
              <a:ext cx="217487" cy="349250"/>
              <a:chOff x="3957" y="1068"/>
              <a:chExt cx="192" cy="364"/>
            </a:xfrm>
          </p:grpSpPr>
          <p:sp>
            <p:nvSpPr>
              <p:cNvPr id="189" name="AutoShape 145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146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47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2" name="Group 148"/>
            <p:cNvGrpSpPr>
              <a:grpSpLocks/>
            </p:cNvGrpSpPr>
            <p:nvPr/>
          </p:nvGrpSpPr>
          <p:grpSpPr bwMode="auto">
            <a:xfrm>
              <a:off x="1458913" y="4938585"/>
              <a:ext cx="217487" cy="349250"/>
              <a:chOff x="3957" y="1068"/>
              <a:chExt cx="192" cy="364"/>
            </a:xfrm>
          </p:grpSpPr>
          <p:sp>
            <p:nvSpPr>
              <p:cNvPr id="193" name="AutoShape 149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50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151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" name="Oval 258"/>
            <p:cNvSpPr>
              <a:spLocks noChangeArrowheads="1"/>
            </p:cNvSpPr>
            <p:nvPr/>
          </p:nvSpPr>
          <p:spPr bwMode="auto">
            <a:xfrm>
              <a:off x="4938713" y="4912627"/>
              <a:ext cx="96837" cy="1095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259"/>
            <p:cNvSpPr>
              <a:spLocks noChangeArrowheads="1"/>
            </p:cNvSpPr>
            <p:nvPr/>
          </p:nvSpPr>
          <p:spPr bwMode="auto">
            <a:xfrm>
              <a:off x="3773488" y="4923739"/>
              <a:ext cx="96837" cy="1095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Oval 260"/>
            <p:cNvSpPr>
              <a:spLocks noChangeArrowheads="1"/>
            </p:cNvSpPr>
            <p:nvPr/>
          </p:nvSpPr>
          <p:spPr bwMode="auto">
            <a:xfrm>
              <a:off x="2641600" y="4912627"/>
              <a:ext cx="96838" cy="1095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Oval 261"/>
            <p:cNvSpPr>
              <a:spLocks noChangeArrowheads="1"/>
            </p:cNvSpPr>
            <p:nvPr/>
          </p:nvSpPr>
          <p:spPr bwMode="auto">
            <a:xfrm>
              <a:off x="1476375" y="4927473"/>
              <a:ext cx="96838" cy="1095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" name="Group 265"/>
            <p:cNvGrpSpPr>
              <a:grpSpLocks/>
            </p:cNvGrpSpPr>
            <p:nvPr/>
          </p:nvGrpSpPr>
          <p:grpSpPr bwMode="auto">
            <a:xfrm>
              <a:off x="1577975" y="4883023"/>
              <a:ext cx="120650" cy="142875"/>
              <a:chOff x="322" y="2235"/>
              <a:chExt cx="76" cy="90"/>
            </a:xfrm>
          </p:grpSpPr>
          <p:sp>
            <p:nvSpPr>
              <p:cNvPr id="201" name="Line 266"/>
              <p:cNvSpPr>
                <a:spLocks noChangeShapeType="1"/>
              </p:cNvSpPr>
              <p:nvPr/>
            </p:nvSpPr>
            <p:spPr bwMode="auto">
              <a:xfrm flipV="1">
                <a:off x="322" y="2235"/>
                <a:ext cx="76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267"/>
              <p:cNvSpPr>
                <a:spLocks noChangeShapeType="1"/>
              </p:cNvSpPr>
              <p:nvPr/>
            </p:nvSpPr>
            <p:spPr bwMode="auto">
              <a:xfrm flipH="1" flipV="1">
                <a:off x="322" y="2235"/>
                <a:ext cx="76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3" name="Group 268"/>
            <p:cNvGrpSpPr>
              <a:grpSpLocks/>
            </p:cNvGrpSpPr>
            <p:nvPr/>
          </p:nvGrpSpPr>
          <p:grpSpPr bwMode="auto">
            <a:xfrm>
              <a:off x="2774950" y="4899927"/>
              <a:ext cx="120650" cy="142875"/>
              <a:chOff x="322" y="2235"/>
              <a:chExt cx="76" cy="90"/>
            </a:xfrm>
          </p:grpSpPr>
          <p:sp>
            <p:nvSpPr>
              <p:cNvPr id="204" name="Line 269"/>
              <p:cNvSpPr>
                <a:spLocks noChangeShapeType="1"/>
              </p:cNvSpPr>
              <p:nvPr/>
            </p:nvSpPr>
            <p:spPr bwMode="auto">
              <a:xfrm flipV="1">
                <a:off x="322" y="2235"/>
                <a:ext cx="76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270"/>
              <p:cNvSpPr>
                <a:spLocks noChangeShapeType="1"/>
              </p:cNvSpPr>
              <p:nvPr/>
            </p:nvSpPr>
            <p:spPr bwMode="auto">
              <a:xfrm flipH="1" flipV="1">
                <a:off x="322" y="2235"/>
                <a:ext cx="76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" name="Group 271"/>
            <p:cNvGrpSpPr>
              <a:grpSpLocks/>
            </p:cNvGrpSpPr>
            <p:nvPr/>
          </p:nvGrpSpPr>
          <p:grpSpPr bwMode="auto">
            <a:xfrm>
              <a:off x="3906838" y="4899927"/>
              <a:ext cx="120650" cy="142875"/>
              <a:chOff x="322" y="2235"/>
              <a:chExt cx="76" cy="90"/>
            </a:xfrm>
          </p:grpSpPr>
          <p:sp>
            <p:nvSpPr>
              <p:cNvPr id="207" name="Line 272"/>
              <p:cNvSpPr>
                <a:spLocks noChangeShapeType="1"/>
              </p:cNvSpPr>
              <p:nvPr/>
            </p:nvSpPr>
            <p:spPr bwMode="auto">
              <a:xfrm flipV="1">
                <a:off x="322" y="2235"/>
                <a:ext cx="76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273"/>
              <p:cNvSpPr>
                <a:spLocks noChangeShapeType="1"/>
              </p:cNvSpPr>
              <p:nvPr/>
            </p:nvSpPr>
            <p:spPr bwMode="auto">
              <a:xfrm flipH="1" flipV="1">
                <a:off x="322" y="2235"/>
                <a:ext cx="76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9" name="Group 274"/>
            <p:cNvGrpSpPr>
              <a:grpSpLocks/>
            </p:cNvGrpSpPr>
            <p:nvPr/>
          </p:nvGrpSpPr>
          <p:grpSpPr bwMode="auto">
            <a:xfrm>
              <a:off x="5062538" y="4879289"/>
              <a:ext cx="120650" cy="142875"/>
              <a:chOff x="322" y="2235"/>
              <a:chExt cx="76" cy="90"/>
            </a:xfrm>
          </p:grpSpPr>
          <p:sp>
            <p:nvSpPr>
              <p:cNvPr id="210" name="Line 275"/>
              <p:cNvSpPr>
                <a:spLocks noChangeShapeType="1"/>
              </p:cNvSpPr>
              <p:nvPr/>
            </p:nvSpPr>
            <p:spPr bwMode="auto">
              <a:xfrm flipV="1">
                <a:off x="322" y="2235"/>
                <a:ext cx="76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276"/>
              <p:cNvSpPr>
                <a:spLocks noChangeShapeType="1"/>
              </p:cNvSpPr>
              <p:nvPr/>
            </p:nvSpPr>
            <p:spPr bwMode="auto">
              <a:xfrm flipH="1" flipV="1">
                <a:off x="322" y="2235"/>
                <a:ext cx="76" cy="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2633663" y="3853166"/>
            <a:ext cx="3729037" cy="426734"/>
            <a:chOff x="2633663" y="3853166"/>
            <a:chExt cx="3729037" cy="426734"/>
          </a:xfrm>
        </p:grpSpPr>
        <p:grpSp>
          <p:nvGrpSpPr>
            <p:cNvPr id="141" name="Group 116"/>
            <p:cNvGrpSpPr>
              <a:grpSpLocks/>
            </p:cNvGrpSpPr>
            <p:nvPr/>
          </p:nvGrpSpPr>
          <p:grpSpPr bwMode="auto">
            <a:xfrm>
              <a:off x="6084888" y="3919538"/>
              <a:ext cx="217487" cy="349250"/>
              <a:chOff x="3957" y="1068"/>
              <a:chExt cx="192" cy="364"/>
            </a:xfrm>
          </p:grpSpPr>
          <p:sp>
            <p:nvSpPr>
              <p:cNvPr id="142" name="AutoShape 117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3" name="Line 118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19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" name="Group 120"/>
            <p:cNvGrpSpPr>
              <a:grpSpLocks/>
            </p:cNvGrpSpPr>
            <p:nvPr/>
          </p:nvGrpSpPr>
          <p:grpSpPr bwMode="auto">
            <a:xfrm>
              <a:off x="4953000" y="3910013"/>
              <a:ext cx="217488" cy="349250"/>
              <a:chOff x="3957" y="1068"/>
              <a:chExt cx="192" cy="364"/>
            </a:xfrm>
          </p:grpSpPr>
          <p:sp>
            <p:nvSpPr>
              <p:cNvPr id="146" name="AutoShape 121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122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23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9" name="Group 124"/>
            <p:cNvGrpSpPr>
              <a:grpSpLocks/>
            </p:cNvGrpSpPr>
            <p:nvPr/>
          </p:nvGrpSpPr>
          <p:grpSpPr bwMode="auto">
            <a:xfrm>
              <a:off x="3789363" y="3930650"/>
              <a:ext cx="217487" cy="349250"/>
              <a:chOff x="3957" y="1068"/>
              <a:chExt cx="192" cy="364"/>
            </a:xfrm>
          </p:grpSpPr>
          <p:sp>
            <p:nvSpPr>
              <p:cNvPr id="150" name="AutoShape 125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126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27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3" name="Group 128"/>
            <p:cNvGrpSpPr>
              <a:grpSpLocks/>
            </p:cNvGrpSpPr>
            <p:nvPr/>
          </p:nvGrpSpPr>
          <p:grpSpPr bwMode="auto">
            <a:xfrm>
              <a:off x="2635250" y="3927779"/>
              <a:ext cx="217488" cy="349250"/>
              <a:chOff x="3957" y="1068"/>
              <a:chExt cx="192" cy="364"/>
            </a:xfrm>
          </p:grpSpPr>
          <p:sp>
            <p:nvSpPr>
              <p:cNvPr id="154" name="AutoShape 129"/>
              <p:cNvSpPr>
                <a:spLocks noChangeArrowheads="1"/>
              </p:cNvSpPr>
              <p:nvPr/>
            </p:nvSpPr>
            <p:spPr bwMode="auto">
              <a:xfrm rot="5400000">
                <a:off x="3950" y="1233"/>
                <a:ext cx="206" cy="192"/>
              </a:xfrm>
              <a:prstGeom prst="flowChartDelay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130"/>
              <p:cNvSpPr>
                <a:spLocks noChangeShapeType="1"/>
              </p:cNvSpPr>
              <p:nvPr/>
            </p:nvSpPr>
            <p:spPr bwMode="auto">
              <a:xfrm>
                <a:off x="4011" y="1070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31"/>
              <p:cNvSpPr>
                <a:spLocks noChangeShapeType="1"/>
              </p:cNvSpPr>
              <p:nvPr/>
            </p:nvSpPr>
            <p:spPr bwMode="auto">
              <a:xfrm>
                <a:off x="4093" y="1068"/>
                <a:ext cx="0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7" name="Oval 236"/>
            <p:cNvSpPr>
              <a:spLocks noChangeArrowheads="1"/>
            </p:cNvSpPr>
            <p:nvPr/>
          </p:nvSpPr>
          <p:spPr bwMode="auto">
            <a:xfrm>
              <a:off x="2633663" y="3896029"/>
              <a:ext cx="96837" cy="1095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AutoShape 237"/>
            <p:cNvSpPr>
              <a:spLocks noChangeArrowheads="1"/>
            </p:cNvSpPr>
            <p:nvPr/>
          </p:nvSpPr>
          <p:spPr bwMode="auto">
            <a:xfrm>
              <a:off x="2687638" y="3853166"/>
              <a:ext cx="195262" cy="163513"/>
            </a:xfrm>
            <a:prstGeom prst="star5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238"/>
            <p:cNvSpPr>
              <a:spLocks noChangeArrowheads="1"/>
            </p:cNvSpPr>
            <p:nvPr/>
          </p:nvSpPr>
          <p:spPr bwMode="auto">
            <a:xfrm>
              <a:off x="3775075" y="3921125"/>
              <a:ext cx="96838" cy="1095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utoShape 239"/>
            <p:cNvSpPr>
              <a:spLocks noChangeArrowheads="1"/>
            </p:cNvSpPr>
            <p:nvPr/>
          </p:nvSpPr>
          <p:spPr bwMode="auto">
            <a:xfrm>
              <a:off x="3851275" y="3878263"/>
              <a:ext cx="195263" cy="163512"/>
            </a:xfrm>
            <a:prstGeom prst="star5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240"/>
            <p:cNvSpPr>
              <a:spLocks noChangeArrowheads="1"/>
            </p:cNvSpPr>
            <p:nvPr/>
          </p:nvSpPr>
          <p:spPr bwMode="auto">
            <a:xfrm>
              <a:off x="4949825" y="3929063"/>
              <a:ext cx="96838" cy="1095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utoShape 241"/>
            <p:cNvSpPr>
              <a:spLocks noChangeArrowheads="1"/>
            </p:cNvSpPr>
            <p:nvPr/>
          </p:nvSpPr>
          <p:spPr bwMode="auto">
            <a:xfrm>
              <a:off x="5026025" y="3886200"/>
              <a:ext cx="195263" cy="163513"/>
            </a:xfrm>
            <a:prstGeom prst="star5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242"/>
            <p:cNvSpPr>
              <a:spLocks noChangeArrowheads="1"/>
            </p:cNvSpPr>
            <p:nvPr/>
          </p:nvSpPr>
          <p:spPr bwMode="auto">
            <a:xfrm>
              <a:off x="6091238" y="3937000"/>
              <a:ext cx="96837" cy="1095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AutoShape 243"/>
            <p:cNvSpPr>
              <a:spLocks noChangeArrowheads="1"/>
            </p:cNvSpPr>
            <p:nvPr/>
          </p:nvSpPr>
          <p:spPr bwMode="auto">
            <a:xfrm>
              <a:off x="6167438" y="3894138"/>
              <a:ext cx="195262" cy="163512"/>
            </a:xfrm>
            <a:prstGeom prst="star5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2B790-E220-B5F5-37B5-FC5814C2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6B005-8FDC-4E0F-9006-8EC784EA1FED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462DF-5D57-B97A-5779-ADBAA8E6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B0A1C-94E5-8885-E456-48B0CBB1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  <p:bldP spid="172" grpId="0"/>
      <p:bldP spid="174" grpId="0"/>
      <p:bldP spid="175" grpId="0"/>
      <p:bldP spid="176" grpId="0"/>
      <p:bldP spid="177" grpId="0"/>
      <p:bldP spid="178" grpId="0"/>
      <p:bldP spid="17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9088" y="98425"/>
            <a:ext cx="4910137" cy="869950"/>
          </a:xfrm>
        </p:spPr>
        <p:txBody>
          <a:bodyPr/>
          <a:lstStyle/>
          <a:p>
            <a:pPr eaLnBrk="1" hangingPunct="1"/>
            <a:r>
              <a:rPr lang="en-US"/>
              <a:t>Array Multiplier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2987675"/>
            <a:ext cx="7132637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Line 105"/>
          <p:cNvSpPr>
            <a:spLocks noChangeShapeType="1"/>
          </p:cNvSpPr>
          <p:nvPr/>
        </p:nvSpPr>
        <p:spPr bwMode="auto">
          <a:xfrm>
            <a:off x="8153400" y="3146425"/>
            <a:ext cx="11113" cy="3265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Line 106"/>
          <p:cNvSpPr>
            <a:spLocks noChangeShapeType="1"/>
          </p:cNvSpPr>
          <p:nvPr/>
        </p:nvSpPr>
        <p:spPr bwMode="auto">
          <a:xfrm>
            <a:off x="7207250" y="3886200"/>
            <a:ext cx="0" cy="2503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Line 107"/>
          <p:cNvSpPr>
            <a:spLocks noChangeShapeType="1"/>
          </p:cNvSpPr>
          <p:nvPr/>
        </p:nvSpPr>
        <p:spPr bwMode="auto">
          <a:xfrm>
            <a:off x="6075363" y="4887913"/>
            <a:ext cx="11112" cy="1490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6084888" y="3919538"/>
            <a:ext cx="217487" cy="349250"/>
            <a:chOff x="3957" y="1068"/>
            <a:chExt cx="192" cy="364"/>
          </a:xfrm>
        </p:grpSpPr>
        <p:sp>
          <p:nvSpPr>
            <p:cNvPr id="25733" name="AutoShape 117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 sz="2000"/>
            </a:p>
          </p:txBody>
        </p:sp>
        <p:sp>
          <p:nvSpPr>
            <p:cNvPr id="25734" name="Line 118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5" name="Line 119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4953000" y="3910013"/>
            <a:ext cx="217488" cy="349250"/>
            <a:chOff x="3957" y="1068"/>
            <a:chExt cx="192" cy="364"/>
          </a:xfrm>
        </p:grpSpPr>
        <p:sp>
          <p:nvSpPr>
            <p:cNvPr id="25730" name="AutoShape 121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1" name="Line 122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2" name="Line 123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4"/>
          <p:cNvGrpSpPr>
            <a:grpSpLocks/>
          </p:cNvGrpSpPr>
          <p:nvPr/>
        </p:nvGrpSpPr>
        <p:grpSpPr bwMode="auto">
          <a:xfrm>
            <a:off x="3789363" y="3930650"/>
            <a:ext cx="217487" cy="349250"/>
            <a:chOff x="3957" y="1068"/>
            <a:chExt cx="192" cy="364"/>
          </a:xfrm>
        </p:grpSpPr>
        <p:sp>
          <p:nvSpPr>
            <p:cNvPr id="25727" name="AutoShape 125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8" name="Line 126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9" name="Line 127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28"/>
          <p:cNvGrpSpPr>
            <a:grpSpLocks/>
          </p:cNvGrpSpPr>
          <p:nvPr/>
        </p:nvGrpSpPr>
        <p:grpSpPr bwMode="auto">
          <a:xfrm>
            <a:off x="2635250" y="3767138"/>
            <a:ext cx="217488" cy="349250"/>
            <a:chOff x="3957" y="1068"/>
            <a:chExt cx="192" cy="364"/>
          </a:xfrm>
        </p:grpSpPr>
        <p:sp>
          <p:nvSpPr>
            <p:cNvPr id="25724" name="AutoShape 129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5" name="Line 130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6" name="Line 131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4932363" y="4919663"/>
            <a:ext cx="217487" cy="349250"/>
            <a:chOff x="3957" y="1068"/>
            <a:chExt cx="192" cy="364"/>
          </a:xfrm>
        </p:grpSpPr>
        <p:sp>
          <p:nvSpPr>
            <p:cNvPr id="25721" name="AutoShape 137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 sz="2000"/>
            </a:p>
          </p:txBody>
        </p:sp>
        <p:sp>
          <p:nvSpPr>
            <p:cNvPr id="25722" name="Line 138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3" name="Line 139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40"/>
          <p:cNvGrpSpPr>
            <a:grpSpLocks/>
          </p:cNvGrpSpPr>
          <p:nvPr/>
        </p:nvGrpSpPr>
        <p:grpSpPr bwMode="auto">
          <a:xfrm>
            <a:off x="3756025" y="4921250"/>
            <a:ext cx="217488" cy="349250"/>
            <a:chOff x="3957" y="1068"/>
            <a:chExt cx="192" cy="364"/>
          </a:xfrm>
        </p:grpSpPr>
        <p:sp>
          <p:nvSpPr>
            <p:cNvPr id="25718" name="AutoShape 141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9" name="Line 142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0" name="Line 143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44"/>
          <p:cNvGrpSpPr>
            <a:grpSpLocks/>
          </p:cNvGrpSpPr>
          <p:nvPr/>
        </p:nvGrpSpPr>
        <p:grpSpPr bwMode="auto">
          <a:xfrm>
            <a:off x="2624138" y="4921250"/>
            <a:ext cx="217487" cy="349250"/>
            <a:chOff x="3957" y="1068"/>
            <a:chExt cx="192" cy="364"/>
          </a:xfrm>
        </p:grpSpPr>
        <p:sp>
          <p:nvSpPr>
            <p:cNvPr id="25715" name="AutoShape 145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6" name="Line 146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7" name="Line 147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1458913" y="4876800"/>
            <a:ext cx="217487" cy="349250"/>
            <a:chOff x="3957" y="1068"/>
            <a:chExt cx="192" cy="364"/>
          </a:xfrm>
        </p:grpSpPr>
        <p:sp>
          <p:nvSpPr>
            <p:cNvPr id="25712" name="AutoShape 149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3" name="Line 150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4" name="Line 151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5" name="Line 152"/>
          <p:cNvSpPr>
            <a:spLocks noChangeShapeType="1"/>
          </p:cNvSpPr>
          <p:nvPr/>
        </p:nvSpPr>
        <p:spPr bwMode="auto">
          <a:xfrm>
            <a:off x="4910138" y="5932488"/>
            <a:ext cx="11112" cy="598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Line 153"/>
          <p:cNvSpPr>
            <a:spLocks noChangeShapeType="1"/>
          </p:cNvSpPr>
          <p:nvPr/>
        </p:nvSpPr>
        <p:spPr bwMode="auto">
          <a:xfrm>
            <a:off x="3756025" y="5930900"/>
            <a:ext cx="11113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7" name="Line 154"/>
          <p:cNvSpPr>
            <a:spLocks noChangeShapeType="1"/>
          </p:cNvSpPr>
          <p:nvPr/>
        </p:nvSpPr>
        <p:spPr bwMode="auto">
          <a:xfrm>
            <a:off x="2590800" y="5929313"/>
            <a:ext cx="11113" cy="598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Line 155"/>
          <p:cNvSpPr>
            <a:spLocks noChangeShapeType="1"/>
          </p:cNvSpPr>
          <p:nvPr/>
        </p:nvSpPr>
        <p:spPr bwMode="auto">
          <a:xfrm>
            <a:off x="1416050" y="5918200"/>
            <a:ext cx="11113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Freeform 156"/>
          <p:cNvSpPr>
            <a:spLocks/>
          </p:cNvSpPr>
          <p:nvPr/>
        </p:nvSpPr>
        <p:spPr bwMode="auto">
          <a:xfrm>
            <a:off x="730250" y="5670550"/>
            <a:ext cx="381000" cy="795338"/>
          </a:xfrm>
          <a:custGeom>
            <a:avLst/>
            <a:gdLst>
              <a:gd name="T0" fmla="*/ 240 w 240"/>
              <a:gd name="T1" fmla="*/ 0 h 501"/>
              <a:gd name="T2" fmla="*/ 0 w 240"/>
              <a:gd name="T3" fmla="*/ 0 h 501"/>
              <a:gd name="T4" fmla="*/ 0 w 240"/>
              <a:gd name="T5" fmla="*/ 501 h 501"/>
              <a:gd name="T6" fmla="*/ 0 60000 65536"/>
              <a:gd name="T7" fmla="*/ 0 60000 65536"/>
              <a:gd name="T8" fmla="*/ 0 60000 65536"/>
              <a:gd name="T9" fmla="*/ 0 w 240"/>
              <a:gd name="T10" fmla="*/ 0 h 501"/>
              <a:gd name="T11" fmla="*/ 240 w 240"/>
              <a:gd name="T12" fmla="*/ 501 h 5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501">
                <a:moveTo>
                  <a:pt x="240" y="0"/>
                </a:moveTo>
                <a:lnTo>
                  <a:pt x="0" y="0"/>
                </a:lnTo>
                <a:lnTo>
                  <a:pt x="0" y="5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Rectangle 169"/>
          <p:cNvSpPr>
            <a:spLocks noChangeArrowheads="1"/>
          </p:cNvSpPr>
          <p:nvPr/>
        </p:nvSpPr>
        <p:spPr bwMode="auto">
          <a:xfrm>
            <a:off x="3778250" y="2994025"/>
            <a:ext cx="260350" cy="3476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170"/>
          <p:cNvGrpSpPr>
            <a:grpSpLocks/>
          </p:cNvGrpSpPr>
          <p:nvPr/>
        </p:nvGrpSpPr>
        <p:grpSpPr bwMode="auto">
          <a:xfrm>
            <a:off x="8024813" y="2762250"/>
            <a:ext cx="228600" cy="392113"/>
            <a:chOff x="3957" y="1068"/>
            <a:chExt cx="192" cy="364"/>
          </a:xfrm>
        </p:grpSpPr>
        <p:sp>
          <p:nvSpPr>
            <p:cNvPr id="25709" name="AutoShape 171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710" name="Line 172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1" name="Line 173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74"/>
          <p:cNvGrpSpPr>
            <a:grpSpLocks/>
          </p:cNvGrpSpPr>
          <p:nvPr/>
        </p:nvGrpSpPr>
        <p:grpSpPr bwMode="auto">
          <a:xfrm>
            <a:off x="6954838" y="2728913"/>
            <a:ext cx="239712" cy="371475"/>
            <a:chOff x="3957" y="1068"/>
            <a:chExt cx="192" cy="364"/>
          </a:xfrm>
        </p:grpSpPr>
        <p:sp>
          <p:nvSpPr>
            <p:cNvPr id="25706" name="AutoShape 175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7" name="Line 176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8" name="Line 177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78"/>
          <p:cNvGrpSpPr>
            <a:grpSpLocks/>
          </p:cNvGrpSpPr>
          <p:nvPr/>
        </p:nvGrpSpPr>
        <p:grpSpPr bwMode="auto">
          <a:xfrm>
            <a:off x="7251700" y="2728913"/>
            <a:ext cx="228600" cy="392112"/>
            <a:chOff x="3957" y="1068"/>
            <a:chExt cx="192" cy="364"/>
          </a:xfrm>
        </p:grpSpPr>
        <p:sp>
          <p:nvSpPr>
            <p:cNvPr id="25703" name="AutoShape 179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704" name="Line 180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5" name="Line 181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98"/>
          <p:cNvGrpSpPr>
            <a:grpSpLocks/>
          </p:cNvGrpSpPr>
          <p:nvPr/>
        </p:nvGrpSpPr>
        <p:grpSpPr bwMode="auto">
          <a:xfrm>
            <a:off x="4637088" y="2760663"/>
            <a:ext cx="239712" cy="371475"/>
            <a:chOff x="3957" y="1068"/>
            <a:chExt cx="192" cy="364"/>
          </a:xfrm>
        </p:grpSpPr>
        <p:sp>
          <p:nvSpPr>
            <p:cNvPr id="25700" name="AutoShape 199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1" name="Line 200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2" name="Line 201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02"/>
          <p:cNvGrpSpPr>
            <a:grpSpLocks/>
          </p:cNvGrpSpPr>
          <p:nvPr/>
        </p:nvGrpSpPr>
        <p:grpSpPr bwMode="auto">
          <a:xfrm>
            <a:off x="4945063" y="2728913"/>
            <a:ext cx="228600" cy="392112"/>
            <a:chOff x="3957" y="1068"/>
            <a:chExt cx="192" cy="364"/>
          </a:xfrm>
        </p:grpSpPr>
        <p:sp>
          <p:nvSpPr>
            <p:cNvPr id="25697" name="AutoShape 203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98" name="Line 204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9" name="Line 205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206"/>
          <p:cNvGrpSpPr>
            <a:grpSpLocks/>
          </p:cNvGrpSpPr>
          <p:nvPr/>
        </p:nvGrpSpPr>
        <p:grpSpPr bwMode="auto">
          <a:xfrm>
            <a:off x="3494088" y="2781300"/>
            <a:ext cx="239712" cy="371475"/>
            <a:chOff x="3957" y="1068"/>
            <a:chExt cx="192" cy="364"/>
          </a:xfrm>
        </p:grpSpPr>
        <p:sp>
          <p:nvSpPr>
            <p:cNvPr id="25694" name="AutoShape 207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5" name="Line 208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6" name="Line 209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210"/>
          <p:cNvGrpSpPr>
            <a:grpSpLocks/>
          </p:cNvGrpSpPr>
          <p:nvPr/>
        </p:nvGrpSpPr>
        <p:grpSpPr bwMode="auto">
          <a:xfrm>
            <a:off x="6088063" y="2730500"/>
            <a:ext cx="228600" cy="392113"/>
            <a:chOff x="3957" y="1068"/>
            <a:chExt cx="192" cy="364"/>
          </a:xfrm>
        </p:grpSpPr>
        <p:sp>
          <p:nvSpPr>
            <p:cNvPr id="25691" name="AutoShape 211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92" name="Line 212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3" name="Line 213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214"/>
          <p:cNvGrpSpPr>
            <a:grpSpLocks/>
          </p:cNvGrpSpPr>
          <p:nvPr/>
        </p:nvGrpSpPr>
        <p:grpSpPr bwMode="auto">
          <a:xfrm>
            <a:off x="5811838" y="2740025"/>
            <a:ext cx="239712" cy="371475"/>
            <a:chOff x="3957" y="1068"/>
            <a:chExt cx="192" cy="364"/>
          </a:xfrm>
        </p:grpSpPr>
        <p:sp>
          <p:nvSpPr>
            <p:cNvPr id="25688" name="AutoShape 215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9" name="Line 216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Line 217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9" name="Text Box 218"/>
          <p:cNvSpPr txBox="1">
            <a:spLocks noChangeArrowheads="1"/>
          </p:cNvSpPr>
          <p:nvPr/>
        </p:nvSpPr>
        <p:spPr bwMode="auto">
          <a:xfrm>
            <a:off x="387350" y="303213"/>
            <a:ext cx="12509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1001</a:t>
            </a:r>
          </a:p>
          <a:p>
            <a:r>
              <a:rPr lang="en-US" u="sng"/>
              <a:t>x  0110</a:t>
            </a:r>
          </a:p>
          <a:p>
            <a:r>
              <a:rPr lang="en-US"/>
              <a:t>    0000 </a:t>
            </a:r>
          </a:p>
          <a:p>
            <a:r>
              <a:rPr lang="en-US"/>
              <a:t>   1001</a:t>
            </a:r>
          </a:p>
          <a:p>
            <a:r>
              <a:rPr lang="en-US"/>
              <a:t>  1001</a:t>
            </a:r>
          </a:p>
          <a:p>
            <a:r>
              <a:rPr lang="en-US" u="sng"/>
              <a:t>0000   .  </a:t>
            </a:r>
          </a:p>
          <a:p>
            <a:r>
              <a:rPr lang="en-US"/>
              <a:t>0110110</a:t>
            </a:r>
          </a:p>
          <a:p>
            <a:endParaRPr lang="en-US"/>
          </a:p>
        </p:txBody>
      </p:sp>
      <p:sp>
        <p:nvSpPr>
          <p:cNvPr id="25630" name="Text Box 219"/>
          <p:cNvSpPr txBox="1">
            <a:spLocks noChangeArrowheads="1"/>
          </p:cNvSpPr>
          <p:nvPr/>
        </p:nvSpPr>
        <p:spPr bwMode="auto">
          <a:xfrm>
            <a:off x="2249488" y="922338"/>
            <a:ext cx="2676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 x 6 = 54: </a:t>
            </a:r>
          </a:p>
          <a:p>
            <a:r>
              <a:rPr lang="en-US"/>
              <a:t>9 is the multiplicand</a:t>
            </a:r>
          </a:p>
          <a:p>
            <a:r>
              <a:rPr lang="en-US"/>
              <a:t>6 is the multiplier</a:t>
            </a:r>
          </a:p>
          <a:p>
            <a:r>
              <a:rPr lang="en-US"/>
              <a:t>54 is the product</a:t>
            </a:r>
          </a:p>
        </p:txBody>
      </p:sp>
      <p:sp>
        <p:nvSpPr>
          <p:cNvPr id="25631" name="Oval 220"/>
          <p:cNvSpPr>
            <a:spLocks noChangeArrowheads="1"/>
          </p:cNvSpPr>
          <p:nvPr/>
        </p:nvSpPr>
        <p:spPr bwMode="auto">
          <a:xfrm>
            <a:off x="7913915" y="2601686"/>
            <a:ext cx="214086" cy="195489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/>
              <a:t>1</a:t>
            </a:r>
            <a:endParaRPr lang="en-US" dirty="0"/>
          </a:p>
        </p:txBody>
      </p:sp>
      <p:sp>
        <p:nvSpPr>
          <p:cNvPr id="25632" name="Oval 221"/>
          <p:cNvSpPr>
            <a:spLocks noChangeArrowheads="1"/>
          </p:cNvSpPr>
          <p:nvPr/>
        </p:nvSpPr>
        <p:spPr bwMode="auto">
          <a:xfrm>
            <a:off x="7246938" y="2654300"/>
            <a:ext cx="96837" cy="1095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Oval 222"/>
          <p:cNvSpPr>
            <a:spLocks noChangeArrowheads="1"/>
          </p:cNvSpPr>
          <p:nvPr/>
        </p:nvSpPr>
        <p:spPr bwMode="auto">
          <a:xfrm>
            <a:off x="6964363" y="2654300"/>
            <a:ext cx="96837" cy="1095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Oval 223"/>
          <p:cNvSpPr>
            <a:spLocks noChangeArrowheads="1"/>
          </p:cNvSpPr>
          <p:nvPr/>
        </p:nvSpPr>
        <p:spPr bwMode="auto">
          <a:xfrm>
            <a:off x="6084888" y="2698750"/>
            <a:ext cx="96837" cy="1095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Oval 224"/>
          <p:cNvSpPr>
            <a:spLocks noChangeArrowheads="1"/>
          </p:cNvSpPr>
          <p:nvPr/>
        </p:nvSpPr>
        <p:spPr bwMode="auto">
          <a:xfrm>
            <a:off x="5799138" y="2698750"/>
            <a:ext cx="96837" cy="1095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Rectangle 225"/>
          <p:cNvSpPr>
            <a:spLocks noChangeArrowheads="1"/>
          </p:cNvSpPr>
          <p:nvPr/>
        </p:nvSpPr>
        <p:spPr bwMode="auto">
          <a:xfrm>
            <a:off x="8143875" y="2679700"/>
            <a:ext cx="107950" cy="1095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Rectangle 226"/>
          <p:cNvSpPr>
            <a:spLocks noChangeArrowheads="1"/>
          </p:cNvSpPr>
          <p:nvPr/>
        </p:nvSpPr>
        <p:spPr bwMode="auto">
          <a:xfrm>
            <a:off x="7358063" y="2657475"/>
            <a:ext cx="107950" cy="1095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Rectangle 227"/>
          <p:cNvSpPr>
            <a:spLocks noChangeArrowheads="1"/>
          </p:cNvSpPr>
          <p:nvPr/>
        </p:nvSpPr>
        <p:spPr bwMode="auto">
          <a:xfrm>
            <a:off x="6203950" y="2690813"/>
            <a:ext cx="107950" cy="1095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AutoShape 228"/>
          <p:cNvSpPr>
            <a:spLocks noChangeArrowheads="1"/>
          </p:cNvSpPr>
          <p:nvPr/>
        </p:nvSpPr>
        <p:spPr bwMode="auto">
          <a:xfrm>
            <a:off x="7072313" y="2578100"/>
            <a:ext cx="119062" cy="195263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AutoShape 229"/>
          <p:cNvSpPr>
            <a:spLocks noChangeArrowheads="1"/>
          </p:cNvSpPr>
          <p:nvPr/>
        </p:nvSpPr>
        <p:spPr bwMode="auto">
          <a:xfrm>
            <a:off x="5908675" y="2633663"/>
            <a:ext cx="119063" cy="195262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Oval 230"/>
          <p:cNvSpPr>
            <a:spLocks noChangeArrowheads="1"/>
          </p:cNvSpPr>
          <p:nvPr/>
        </p:nvSpPr>
        <p:spPr bwMode="auto">
          <a:xfrm>
            <a:off x="4930775" y="2676525"/>
            <a:ext cx="96838" cy="1095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Oval 231"/>
          <p:cNvSpPr>
            <a:spLocks noChangeArrowheads="1"/>
          </p:cNvSpPr>
          <p:nvPr/>
        </p:nvSpPr>
        <p:spPr bwMode="auto">
          <a:xfrm>
            <a:off x="4633913" y="2676525"/>
            <a:ext cx="96837" cy="1095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Rectangle 232"/>
          <p:cNvSpPr>
            <a:spLocks noChangeArrowheads="1"/>
          </p:cNvSpPr>
          <p:nvPr/>
        </p:nvSpPr>
        <p:spPr bwMode="auto">
          <a:xfrm>
            <a:off x="5049838" y="2668588"/>
            <a:ext cx="107950" cy="1095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AutoShape 233"/>
          <p:cNvSpPr>
            <a:spLocks noChangeArrowheads="1"/>
          </p:cNvSpPr>
          <p:nvPr/>
        </p:nvSpPr>
        <p:spPr bwMode="auto">
          <a:xfrm>
            <a:off x="4743450" y="2611438"/>
            <a:ext cx="119063" cy="195262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Oval 234"/>
          <p:cNvSpPr>
            <a:spLocks noChangeArrowheads="1"/>
          </p:cNvSpPr>
          <p:nvPr/>
        </p:nvSpPr>
        <p:spPr bwMode="auto">
          <a:xfrm>
            <a:off x="3502025" y="2687638"/>
            <a:ext cx="96838" cy="1095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AutoShape 235"/>
          <p:cNvSpPr>
            <a:spLocks noChangeArrowheads="1"/>
          </p:cNvSpPr>
          <p:nvPr/>
        </p:nvSpPr>
        <p:spPr bwMode="auto">
          <a:xfrm>
            <a:off x="3611563" y="2622550"/>
            <a:ext cx="119062" cy="195263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Oval 236"/>
          <p:cNvSpPr>
            <a:spLocks noChangeArrowheads="1"/>
          </p:cNvSpPr>
          <p:nvPr/>
        </p:nvSpPr>
        <p:spPr bwMode="auto">
          <a:xfrm>
            <a:off x="2633663" y="3735388"/>
            <a:ext cx="96837" cy="1095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3405" name="AutoShape 237"/>
          <p:cNvSpPr>
            <a:spLocks noChangeArrowheads="1"/>
          </p:cNvSpPr>
          <p:nvPr/>
        </p:nvSpPr>
        <p:spPr bwMode="auto">
          <a:xfrm>
            <a:off x="2687638" y="3692525"/>
            <a:ext cx="195262" cy="163513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649" name="Oval 238"/>
          <p:cNvSpPr>
            <a:spLocks noChangeArrowheads="1"/>
          </p:cNvSpPr>
          <p:nvPr/>
        </p:nvSpPr>
        <p:spPr bwMode="auto">
          <a:xfrm>
            <a:off x="3775075" y="3921125"/>
            <a:ext cx="96838" cy="1095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3407" name="AutoShape 239"/>
          <p:cNvSpPr>
            <a:spLocks noChangeArrowheads="1"/>
          </p:cNvSpPr>
          <p:nvPr/>
        </p:nvSpPr>
        <p:spPr bwMode="auto">
          <a:xfrm>
            <a:off x="3851275" y="3878263"/>
            <a:ext cx="195263" cy="163512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651" name="Oval 240"/>
          <p:cNvSpPr>
            <a:spLocks noChangeArrowheads="1"/>
          </p:cNvSpPr>
          <p:nvPr/>
        </p:nvSpPr>
        <p:spPr bwMode="auto">
          <a:xfrm>
            <a:off x="4949825" y="3929063"/>
            <a:ext cx="96838" cy="1095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3409" name="AutoShape 241"/>
          <p:cNvSpPr>
            <a:spLocks noChangeArrowheads="1"/>
          </p:cNvSpPr>
          <p:nvPr/>
        </p:nvSpPr>
        <p:spPr bwMode="auto">
          <a:xfrm>
            <a:off x="5026025" y="3886200"/>
            <a:ext cx="195263" cy="163513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653" name="Oval 242"/>
          <p:cNvSpPr>
            <a:spLocks noChangeArrowheads="1"/>
          </p:cNvSpPr>
          <p:nvPr/>
        </p:nvSpPr>
        <p:spPr bwMode="auto">
          <a:xfrm>
            <a:off x="6091238" y="3937000"/>
            <a:ext cx="96837" cy="1095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3411" name="AutoShape 243"/>
          <p:cNvSpPr>
            <a:spLocks noChangeArrowheads="1"/>
          </p:cNvSpPr>
          <p:nvPr/>
        </p:nvSpPr>
        <p:spPr bwMode="auto">
          <a:xfrm>
            <a:off x="6167438" y="3894138"/>
            <a:ext cx="195262" cy="163512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655" name="Text Box 244"/>
          <p:cNvSpPr txBox="1">
            <a:spLocks noChangeArrowheads="1"/>
          </p:cNvSpPr>
          <p:nvPr/>
        </p:nvSpPr>
        <p:spPr bwMode="auto">
          <a:xfrm>
            <a:off x="6808788" y="290513"/>
            <a:ext cx="204311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Multiplicand</a:t>
            </a:r>
          </a:p>
          <a:p>
            <a:r>
              <a:rPr lang="en-US"/>
              <a:t>Multiplier bit 1</a:t>
            </a:r>
          </a:p>
          <a:p>
            <a:r>
              <a:rPr lang="en-US"/>
              <a:t>Multiplier bit 2</a:t>
            </a:r>
          </a:p>
          <a:p>
            <a:r>
              <a:rPr lang="en-US"/>
              <a:t>Multiplier bit 3</a:t>
            </a:r>
          </a:p>
          <a:p>
            <a:r>
              <a:rPr lang="en-US"/>
              <a:t>Multiplier bit 4</a:t>
            </a:r>
          </a:p>
          <a:p>
            <a:r>
              <a:rPr lang="en-US"/>
              <a:t>Product</a:t>
            </a:r>
          </a:p>
        </p:txBody>
      </p:sp>
      <p:sp>
        <p:nvSpPr>
          <p:cNvPr id="25656" name="Oval 245"/>
          <p:cNvSpPr>
            <a:spLocks noChangeArrowheads="1"/>
          </p:cNvSpPr>
          <p:nvPr/>
        </p:nvSpPr>
        <p:spPr bwMode="auto">
          <a:xfrm>
            <a:off x="6543675" y="401638"/>
            <a:ext cx="261938" cy="2730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Rectangle 246"/>
          <p:cNvSpPr>
            <a:spLocks noChangeArrowheads="1"/>
          </p:cNvSpPr>
          <p:nvPr/>
        </p:nvSpPr>
        <p:spPr bwMode="auto">
          <a:xfrm>
            <a:off x="6542088" y="741363"/>
            <a:ext cx="273050" cy="2714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AutoShape 247"/>
          <p:cNvSpPr>
            <a:spLocks noChangeArrowheads="1"/>
          </p:cNvSpPr>
          <p:nvPr/>
        </p:nvSpPr>
        <p:spPr bwMode="auto">
          <a:xfrm>
            <a:off x="6532563" y="1077913"/>
            <a:ext cx="282575" cy="347662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3416" name="AutoShape 248"/>
          <p:cNvSpPr>
            <a:spLocks noChangeArrowheads="1"/>
          </p:cNvSpPr>
          <p:nvPr/>
        </p:nvSpPr>
        <p:spPr bwMode="auto">
          <a:xfrm>
            <a:off x="6534150" y="1492250"/>
            <a:ext cx="260350" cy="282575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660" name="AutoShape 249"/>
          <p:cNvSpPr>
            <a:spLocks noChangeArrowheads="1"/>
          </p:cNvSpPr>
          <p:nvPr/>
        </p:nvSpPr>
        <p:spPr bwMode="auto">
          <a:xfrm>
            <a:off x="6499225" y="2184400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1" name="AutoShape 250"/>
          <p:cNvSpPr>
            <a:spLocks noChangeArrowheads="1"/>
          </p:cNvSpPr>
          <p:nvPr/>
        </p:nvSpPr>
        <p:spPr bwMode="auto">
          <a:xfrm>
            <a:off x="7978775" y="6281738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2" name="AutoShape 251"/>
          <p:cNvSpPr>
            <a:spLocks noChangeArrowheads="1"/>
          </p:cNvSpPr>
          <p:nvPr/>
        </p:nvSpPr>
        <p:spPr bwMode="auto">
          <a:xfrm>
            <a:off x="3559175" y="6324600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3" name="AutoShape 252"/>
          <p:cNvSpPr>
            <a:spLocks noChangeArrowheads="1"/>
          </p:cNvSpPr>
          <p:nvPr/>
        </p:nvSpPr>
        <p:spPr bwMode="auto">
          <a:xfrm>
            <a:off x="2438400" y="6346825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4" name="AutoShape 253"/>
          <p:cNvSpPr>
            <a:spLocks noChangeArrowheads="1"/>
          </p:cNvSpPr>
          <p:nvPr/>
        </p:nvSpPr>
        <p:spPr bwMode="auto">
          <a:xfrm>
            <a:off x="1250950" y="6303963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5" name="AutoShape 254"/>
          <p:cNvSpPr>
            <a:spLocks noChangeArrowheads="1"/>
          </p:cNvSpPr>
          <p:nvPr/>
        </p:nvSpPr>
        <p:spPr bwMode="auto">
          <a:xfrm>
            <a:off x="544513" y="6335713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6" name="AutoShape 255"/>
          <p:cNvSpPr>
            <a:spLocks noChangeArrowheads="1"/>
          </p:cNvSpPr>
          <p:nvPr/>
        </p:nvSpPr>
        <p:spPr bwMode="auto">
          <a:xfrm>
            <a:off x="4724400" y="6380163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7" name="AutoShape 256"/>
          <p:cNvSpPr>
            <a:spLocks noChangeArrowheads="1"/>
          </p:cNvSpPr>
          <p:nvPr/>
        </p:nvSpPr>
        <p:spPr bwMode="auto">
          <a:xfrm>
            <a:off x="5932488" y="6302375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AutoShape 257"/>
          <p:cNvSpPr>
            <a:spLocks noChangeArrowheads="1"/>
          </p:cNvSpPr>
          <p:nvPr/>
        </p:nvSpPr>
        <p:spPr bwMode="auto">
          <a:xfrm>
            <a:off x="7043738" y="6248400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9" name="Oval 258"/>
          <p:cNvSpPr>
            <a:spLocks noChangeArrowheads="1"/>
          </p:cNvSpPr>
          <p:nvPr/>
        </p:nvSpPr>
        <p:spPr bwMode="auto">
          <a:xfrm>
            <a:off x="4938713" y="4887913"/>
            <a:ext cx="96837" cy="1095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0" name="Oval 259"/>
          <p:cNvSpPr>
            <a:spLocks noChangeArrowheads="1"/>
          </p:cNvSpPr>
          <p:nvPr/>
        </p:nvSpPr>
        <p:spPr bwMode="auto">
          <a:xfrm>
            <a:off x="3773488" y="4899025"/>
            <a:ext cx="96837" cy="1095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Oval 260"/>
          <p:cNvSpPr>
            <a:spLocks noChangeArrowheads="1"/>
          </p:cNvSpPr>
          <p:nvPr/>
        </p:nvSpPr>
        <p:spPr bwMode="auto">
          <a:xfrm>
            <a:off x="2641600" y="4887913"/>
            <a:ext cx="96838" cy="1095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72" name="Oval 261"/>
          <p:cNvSpPr>
            <a:spLocks noChangeArrowheads="1"/>
          </p:cNvSpPr>
          <p:nvPr/>
        </p:nvSpPr>
        <p:spPr bwMode="auto">
          <a:xfrm>
            <a:off x="1476375" y="4865688"/>
            <a:ext cx="96838" cy="1095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264"/>
          <p:cNvGrpSpPr>
            <a:grpSpLocks/>
          </p:cNvGrpSpPr>
          <p:nvPr/>
        </p:nvGrpSpPr>
        <p:grpSpPr bwMode="auto">
          <a:xfrm>
            <a:off x="6618288" y="1860550"/>
            <a:ext cx="120650" cy="142875"/>
            <a:chOff x="322" y="2235"/>
            <a:chExt cx="76" cy="90"/>
          </a:xfrm>
        </p:grpSpPr>
        <p:sp>
          <p:nvSpPr>
            <p:cNvPr id="25686" name="Line 262"/>
            <p:cNvSpPr>
              <a:spLocks noChangeShapeType="1"/>
            </p:cNvSpPr>
            <p:nvPr/>
          </p:nvSpPr>
          <p:spPr bwMode="auto">
            <a:xfrm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7" name="Line 263"/>
            <p:cNvSpPr>
              <a:spLocks noChangeShapeType="1"/>
            </p:cNvSpPr>
            <p:nvPr/>
          </p:nvSpPr>
          <p:spPr bwMode="auto">
            <a:xfrm flipH="1"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265"/>
          <p:cNvGrpSpPr>
            <a:grpSpLocks/>
          </p:cNvGrpSpPr>
          <p:nvPr/>
        </p:nvGrpSpPr>
        <p:grpSpPr bwMode="auto">
          <a:xfrm>
            <a:off x="1577975" y="4821238"/>
            <a:ext cx="120650" cy="142875"/>
            <a:chOff x="322" y="2235"/>
            <a:chExt cx="76" cy="90"/>
          </a:xfrm>
        </p:grpSpPr>
        <p:sp>
          <p:nvSpPr>
            <p:cNvPr id="25684" name="Line 266"/>
            <p:cNvSpPr>
              <a:spLocks noChangeShapeType="1"/>
            </p:cNvSpPr>
            <p:nvPr/>
          </p:nvSpPr>
          <p:spPr bwMode="auto">
            <a:xfrm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5" name="Line 267"/>
            <p:cNvSpPr>
              <a:spLocks noChangeShapeType="1"/>
            </p:cNvSpPr>
            <p:nvPr/>
          </p:nvSpPr>
          <p:spPr bwMode="auto">
            <a:xfrm flipH="1"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68"/>
          <p:cNvGrpSpPr>
            <a:grpSpLocks/>
          </p:cNvGrpSpPr>
          <p:nvPr/>
        </p:nvGrpSpPr>
        <p:grpSpPr bwMode="auto">
          <a:xfrm>
            <a:off x="2774950" y="4875213"/>
            <a:ext cx="120650" cy="142875"/>
            <a:chOff x="322" y="2235"/>
            <a:chExt cx="76" cy="90"/>
          </a:xfrm>
        </p:grpSpPr>
        <p:sp>
          <p:nvSpPr>
            <p:cNvPr id="25682" name="Line 269"/>
            <p:cNvSpPr>
              <a:spLocks noChangeShapeType="1"/>
            </p:cNvSpPr>
            <p:nvPr/>
          </p:nvSpPr>
          <p:spPr bwMode="auto">
            <a:xfrm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3" name="Line 270"/>
            <p:cNvSpPr>
              <a:spLocks noChangeShapeType="1"/>
            </p:cNvSpPr>
            <p:nvPr/>
          </p:nvSpPr>
          <p:spPr bwMode="auto">
            <a:xfrm flipH="1"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71"/>
          <p:cNvGrpSpPr>
            <a:grpSpLocks/>
          </p:cNvGrpSpPr>
          <p:nvPr/>
        </p:nvGrpSpPr>
        <p:grpSpPr bwMode="auto">
          <a:xfrm>
            <a:off x="3906838" y="4875213"/>
            <a:ext cx="120650" cy="142875"/>
            <a:chOff x="322" y="2235"/>
            <a:chExt cx="76" cy="90"/>
          </a:xfrm>
        </p:grpSpPr>
        <p:sp>
          <p:nvSpPr>
            <p:cNvPr id="25680" name="Line 272"/>
            <p:cNvSpPr>
              <a:spLocks noChangeShapeType="1"/>
            </p:cNvSpPr>
            <p:nvPr/>
          </p:nvSpPr>
          <p:spPr bwMode="auto">
            <a:xfrm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273"/>
            <p:cNvSpPr>
              <a:spLocks noChangeShapeType="1"/>
            </p:cNvSpPr>
            <p:nvPr/>
          </p:nvSpPr>
          <p:spPr bwMode="auto">
            <a:xfrm flipH="1"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74"/>
          <p:cNvGrpSpPr>
            <a:grpSpLocks/>
          </p:cNvGrpSpPr>
          <p:nvPr/>
        </p:nvGrpSpPr>
        <p:grpSpPr bwMode="auto">
          <a:xfrm>
            <a:off x="5062538" y="4854575"/>
            <a:ext cx="120650" cy="142875"/>
            <a:chOff x="322" y="2235"/>
            <a:chExt cx="76" cy="90"/>
          </a:xfrm>
        </p:grpSpPr>
        <p:sp>
          <p:nvSpPr>
            <p:cNvPr id="25678" name="Line 275"/>
            <p:cNvSpPr>
              <a:spLocks noChangeShapeType="1"/>
            </p:cNvSpPr>
            <p:nvPr/>
          </p:nvSpPr>
          <p:spPr bwMode="auto">
            <a:xfrm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Line 276"/>
            <p:cNvSpPr>
              <a:spLocks noChangeShapeType="1"/>
            </p:cNvSpPr>
            <p:nvPr/>
          </p:nvSpPr>
          <p:spPr bwMode="auto">
            <a:xfrm flipH="1"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B779BCE1-8AA8-9F8B-FAA4-46F03C14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A7B3-1987-4AF1-B57F-CC4E528BE58B}" type="datetime1">
              <a:rPr lang="en-US" smtClean="0"/>
              <a:t>2/9/2025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C7234793-695D-1845-74C2-8B75BE29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A6B54A9-E2DE-65E1-F3C1-588DF994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9088" y="98425"/>
            <a:ext cx="4910137" cy="869950"/>
          </a:xfrm>
        </p:spPr>
        <p:txBody>
          <a:bodyPr/>
          <a:lstStyle/>
          <a:p>
            <a:pPr eaLnBrk="1" hangingPunct="1"/>
            <a:r>
              <a:rPr lang="en-US"/>
              <a:t>Array Multiplier</a:t>
            </a:r>
          </a:p>
        </p:txBody>
      </p:sp>
      <p:sp>
        <p:nvSpPr>
          <p:cNvPr id="25630" name="Text Box 219"/>
          <p:cNvSpPr txBox="1">
            <a:spLocks noChangeArrowheads="1"/>
          </p:cNvSpPr>
          <p:nvPr/>
        </p:nvSpPr>
        <p:spPr bwMode="auto">
          <a:xfrm>
            <a:off x="2249488" y="922338"/>
            <a:ext cx="2676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 x 6 = 54: </a:t>
            </a:r>
          </a:p>
          <a:p>
            <a:r>
              <a:rPr lang="en-US"/>
              <a:t>9 is the multiplicand</a:t>
            </a:r>
          </a:p>
          <a:p>
            <a:r>
              <a:rPr lang="en-US"/>
              <a:t>6 is the multiplier</a:t>
            </a:r>
          </a:p>
          <a:p>
            <a:r>
              <a:rPr lang="en-US"/>
              <a:t>54 is the product</a:t>
            </a:r>
          </a:p>
        </p:txBody>
      </p:sp>
      <p:sp>
        <p:nvSpPr>
          <p:cNvPr id="25655" name="Text Box 244"/>
          <p:cNvSpPr txBox="1">
            <a:spLocks noChangeArrowheads="1"/>
          </p:cNvSpPr>
          <p:nvPr/>
        </p:nvSpPr>
        <p:spPr bwMode="auto">
          <a:xfrm>
            <a:off x="6808788" y="290513"/>
            <a:ext cx="2043112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Multiplicand</a:t>
            </a:r>
          </a:p>
          <a:p>
            <a:r>
              <a:rPr lang="en-US"/>
              <a:t>Multiplier bit 1</a:t>
            </a:r>
          </a:p>
          <a:p>
            <a:r>
              <a:rPr lang="en-US"/>
              <a:t>Multiplier bit 2</a:t>
            </a:r>
          </a:p>
          <a:p>
            <a:r>
              <a:rPr lang="en-US"/>
              <a:t>Multiplier bit 3</a:t>
            </a:r>
          </a:p>
          <a:p>
            <a:r>
              <a:rPr lang="en-US"/>
              <a:t>Multiplier bit 4</a:t>
            </a:r>
          </a:p>
          <a:p>
            <a:r>
              <a:rPr lang="en-US"/>
              <a:t>Product</a:t>
            </a:r>
          </a:p>
        </p:txBody>
      </p:sp>
      <p:sp>
        <p:nvSpPr>
          <p:cNvPr id="25656" name="Oval 245"/>
          <p:cNvSpPr>
            <a:spLocks noChangeArrowheads="1"/>
          </p:cNvSpPr>
          <p:nvPr/>
        </p:nvSpPr>
        <p:spPr bwMode="auto">
          <a:xfrm>
            <a:off x="6543675" y="401638"/>
            <a:ext cx="261938" cy="2730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Rectangle 246"/>
          <p:cNvSpPr>
            <a:spLocks noChangeArrowheads="1"/>
          </p:cNvSpPr>
          <p:nvPr/>
        </p:nvSpPr>
        <p:spPr bwMode="auto">
          <a:xfrm>
            <a:off x="6542088" y="741363"/>
            <a:ext cx="273050" cy="2714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AutoShape 247"/>
          <p:cNvSpPr>
            <a:spLocks noChangeArrowheads="1"/>
          </p:cNvSpPr>
          <p:nvPr/>
        </p:nvSpPr>
        <p:spPr bwMode="auto">
          <a:xfrm>
            <a:off x="6532563" y="1077913"/>
            <a:ext cx="282575" cy="347662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3416" name="AutoShape 248"/>
          <p:cNvSpPr>
            <a:spLocks noChangeArrowheads="1"/>
          </p:cNvSpPr>
          <p:nvPr/>
        </p:nvSpPr>
        <p:spPr bwMode="auto">
          <a:xfrm>
            <a:off x="6534150" y="1492250"/>
            <a:ext cx="260350" cy="282575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660" name="AutoShape 249"/>
          <p:cNvSpPr>
            <a:spLocks noChangeArrowheads="1"/>
          </p:cNvSpPr>
          <p:nvPr/>
        </p:nvSpPr>
        <p:spPr bwMode="auto">
          <a:xfrm>
            <a:off x="6499225" y="2184400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264"/>
          <p:cNvGrpSpPr>
            <a:grpSpLocks/>
          </p:cNvGrpSpPr>
          <p:nvPr/>
        </p:nvGrpSpPr>
        <p:grpSpPr bwMode="auto">
          <a:xfrm>
            <a:off x="6618288" y="1860550"/>
            <a:ext cx="120650" cy="142875"/>
            <a:chOff x="322" y="2235"/>
            <a:chExt cx="76" cy="90"/>
          </a:xfrm>
        </p:grpSpPr>
        <p:sp>
          <p:nvSpPr>
            <p:cNvPr id="25686" name="Line 262"/>
            <p:cNvSpPr>
              <a:spLocks noChangeShapeType="1"/>
            </p:cNvSpPr>
            <p:nvPr/>
          </p:nvSpPr>
          <p:spPr bwMode="auto">
            <a:xfrm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7" name="Line 263"/>
            <p:cNvSpPr>
              <a:spLocks noChangeShapeType="1"/>
            </p:cNvSpPr>
            <p:nvPr/>
          </p:nvSpPr>
          <p:spPr bwMode="auto">
            <a:xfrm flipH="1" flipV="1">
              <a:off x="322" y="2235"/>
              <a:ext cx="76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048" y="2513851"/>
            <a:ext cx="6289054" cy="41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29" name="Text Box 218"/>
          <p:cNvSpPr txBox="1">
            <a:spLocks noChangeArrowheads="1"/>
          </p:cNvSpPr>
          <p:nvPr/>
        </p:nvSpPr>
        <p:spPr bwMode="auto">
          <a:xfrm>
            <a:off x="387350" y="303213"/>
            <a:ext cx="12509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   1001</a:t>
            </a:r>
          </a:p>
          <a:p>
            <a:r>
              <a:rPr lang="en-US" u="sng" dirty="0"/>
              <a:t>x  0110</a:t>
            </a:r>
          </a:p>
          <a:p>
            <a:r>
              <a:rPr lang="en-US" dirty="0"/>
              <a:t>    0000 </a:t>
            </a:r>
          </a:p>
          <a:p>
            <a:r>
              <a:rPr lang="en-US" dirty="0"/>
              <a:t>   1001</a:t>
            </a:r>
          </a:p>
          <a:p>
            <a:r>
              <a:rPr lang="en-US" dirty="0"/>
              <a:t>  1001</a:t>
            </a:r>
          </a:p>
          <a:p>
            <a:r>
              <a:rPr lang="en-US" u="sng" dirty="0"/>
              <a:t>0000   .  </a:t>
            </a:r>
          </a:p>
          <a:p>
            <a:r>
              <a:rPr lang="en-US" dirty="0"/>
              <a:t>0110110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1E12C-818A-6F18-16DC-9CF57942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6B31-2227-4FBA-9092-B23DE1629E91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3EF46-1108-EECC-0B20-A3C4373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9FB49-8451-FFC7-4F36-18D5D993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626" name="Picture 9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8738" y="2508250"/>
            <a:ext cx="3649662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87350" y="883980"/>
            <a:ext cx="10985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   101</a:t>
            </a:r>
          </a:p>
          <a:p>
            <a:r>
              <a:rPr lang="en-US" u="sng" dirty="0"/>
              <a:t>x  011</a:t>
            </a:r>
          </a:p>
          <a:p>
            <a:r>
              <a:rPr lang="en-US" dirty="0"/>
              <a:t>    101</a:t>
            </a:r>
          </a:p>
          <a:p>
            <a:r>
              <a:rPr lang="en-US" dirty="0"/>
              <a:t>  101</a:t>
            </a:r>
          </a:p>
          <a:p>
            <a:r>
              <a:rPr lang="en-US" u="sng" dirty="0"/>
              <a:t>000   .  </a:t>
            </a:r>
          </a:p>
          <a:p>
            <a:r>
              <a:rPr lang="en-US" dirty="0"/>
              <a:t>01111</a:t>
            </a:r>
          </a:p>
          <a:p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98425"/>
            <a:ext cx="5999163" cy="869950"/>
          </a:xfrm>
        </p:spPr>
        <p:txBody>
          <a:bodyPr/>
          <a:lstStyle/>
          <a:p>
            <a:pPr eaLnBrk="1" hangingPunct="1"/>
            <a:r>
              <a:rPr lang="en-US"/>
              <a:t>Array Multiplier</a:t>
            </a:r>
          </a:p>
        </p:txBody>
      </p:sp>
      <p:grpSp>
        <p:nvGrpSpPr>
          <p:cNvPr id="26629" name="Group 9"/>
          <p:cNvGrpSpPr>
            <a:grpSpLocks/>
          </p:cNvGrpSpPr>
          <p:nvPr/>
        </p:nvGrpSpPr>
        <p:grpSpPr bwMode="auto">
          <a:xfrm>
            <a:off x="4572000" y="2220913"/>
            <a:ext cx="228600" cy="403225"/>
            <a:chOff x="3957" y="1068"/>
            <a:chExt cx="192" cy="364"/>
          </a:xfrm>
        </p:grpSpPr>
        <p:sp>
          <p:nvSpPr>
            <p:cNvPr id="26703" name="AutoShape 10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4" name="Line 11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12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0" name="Group 13"/>
          <p:cNvGrpSpPr>
            <a:grpSpLocks/>
          </p:cNvGrpSpPr>
          <p:nvPr/>
        </p:nvGrpSpPr>
        <p:grpSpPr bwMode="auto">
          <a:xfrm>
            <a:off x="5835650" y="2249488"/>
            <a:ext cx="195263" cy="392112"/>
            <a:chOff x="3957" y="1068"/>
            <a:chExt cx="192" cy="364"/>
          </a:xfrm>
        </p:grpSpPr>
        <p:sp>
          <p:nvSpPr>
            <p:cNvPr id="26700" name="AutoShape 14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01" name="Line 15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16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1" name="Group 17"/>
          <p:cNvGrpSpPr>
            <a:grpSpLocks/>
          </p:cNvGrpSpPr>
          <p:nvPr/>
        </p:nvGrpSpPr>
        <p:grpSpPr bwMode="auto">
          <a:xfrm>
            <a:off x="6478588" y="2273300"/>
            <a:ext cx="228600" cy="392113"/>
            <a:chOff x="3957" y="1068"/>
            <a:chExt cx="192" cy="364"/>
          </a:xfrm>
        </p:grpSpPr>
        <p:sp>
          <p:nvSpPr>
            <p:cNvPr id="26697" name="AutoShape 18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6698" name="Line 19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20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2" name="Group 21"/>
          <p:cNvGrpSpPr>
            <a:grpSpLocks/>
          </p:cNvGrpSpPr>
          <p:nvPr/>
        </p:nvGrpSpPr>
        <p:grpSpPr bwMode="auto">
          <a:xfrm>
            <a:off x="3897313" y="3570288"/>
            <a:ext cx="217487" cy="382587"/>
            <a:chOff x="3957" y="1068"/>
            <a:chExt cx="192" cy="364"/>
          </a:xfrm>
        </p:grpSpPr>
        <p:sp>
          <p:nvSpPr>
            <p:cNvPr id="26694" name="AutoShape 22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6695" name="Line 23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Line 24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3" name="Group 25"/>
          <p:cNvGrpSpPr>
            <a:grpSpLocks/>
          </p:cNvGrpSpPr>
          <p:nvPr/>
        </p:nvGrpSpPr>
        <p:grpSpPr bwMode="auto">
          <a:xfrm>
            <a:off x="4845050" y="2219325"/>
            <a:ext cx="228600" cy="403225"/>
            <a:chOff x="3957" y="1068"/>
            <a:chExt cx="192" cy="364"/>
          </a:xfrm>
        </p:grpSpPr>
        <p:sp>
          <p:nvSpPr>
            <p:cNvPr id="26691" name="AutoShape 26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92" name="Line 27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28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4" name="Group 29"/>
          <p:cNvGrpSpPr>
            <a:grpSpLocks/>
          </p:cNvGrpSpPr>
          <p:nvPr/>
        </p:nvGrpSpPr>
        <p:grpSpPr bwMode="auto">
          <a:xfrm>
            <a:off x="5538788" y="2260600"/>
            <a:ext cx="239712" cy="371475"/>
            <a:chOff x="3957" y="1068"/>
            <a:chExt cx="192" cy="364"/>
          </a:xfrm>
        </p:grpSpPr>
        <p:sp>
          <p:nvSpPr>
            <p:cNvPr id="26688" name="AutoShape 30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9" name="Line 31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32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5" name="Line 41"/>
          <p:cNvSpPr>
            <a:spLocks noChangeShapeType="1"/>
          </p:cNvSpPr>
          <p:nvPr/>
        </p:nvSpPr>
        <p:spPr bwMode="auto">
          <a:xfrm>
            <a:off x="6596063" y="2670175"/>
            <a:ext cx="22225" cy="3700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Line 42"/>
          <p:cNvSpPr>
            <a:spLocks noChangeShapeType="1"/>
          </p:cNvSpPr>
          <p:nvPr/>
        </p:nvSpPr>
        <p:spPr bwMode="auto">
          <a:xfrm>
            <a:off x="5759450" y="3536950"/>
            <a:ext cx="0" cy="2776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Line 43"/>
          <p:cNvSpPr>
            <a:spLocks noChangeShapeType="1"/>
          </p:cNvSpPr>
          <p:nvPr/>
        </p:nvSpPr>
        <p:spPr bwMode="auto">
          <a:xfrm>
            <a:off x="4789488" y="4746625"/>
            <a:ext cx="11112" cy="1598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38" name="Group 44"/>
          <p:cNvGrpSpPr>
            <a:grpSpLocks/>
          </p:cNvGrpSpPr>
          <p:nvPr/>
        </p:nvGrpSpPr>
        <p:grpSpPr bwMode="auto">
          <a:xfrm>
            <a:off x="3003550" y="4849813"/>
            <a:ext cx="217488" cy="349250"/>
            <a:chOff x="3957" y="1068"/>
            <a:chExt cx="192" cy="364"/>
          </a:xfrm>
        </p:grpSpPr>
        <p:sp>
          <p:nvSpPr>
            <p:cNvPr id="26685" name="AutoShape 45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 sz="2000"/>
            </a:p>
          </p:txBody>
        </p:sp>
        <p:sp>
          <p:nvSpPr>
            <p:cNvPr id="26686" name="Line 46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Line 47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9" name="Group 52"/>
          <p:cNvGrpSpPr>
            <a:grpSpLocks/>
          </p:cNvGrpSpPr>
          <p:nvPr/>
        </p:nvGrpSpPr>
        <p:grpSpPr bwMode="auto">
          <a:xfrm>
            <a:off x="3917950" y="4859338"/>
            <a:ext cx="217488" cy="349250"/>
            <a:chOff x="3957" y="1068"/>
            <a:chExt cx="192" cy="364"/>
          </a:xfrm>
        </p:grpSpPr>
        <p:sp>
          <p:nvSpPr>
            <p:cNvPr id="26682" name="AutoShape 53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3" name="Line 54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Line 55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40" name="Group 56"/>
          <p:cNvGrpSpPr>
            <a:grpSpLocks/>
          </p:cNvGrpSpPr>
          <p:nvPr/>
        </p:nvGrpSpPr>
        <p:grpSpPr bwMode="auto">
          <a:xfrm>
            <a:off x="4810125" y="3640138"/>
            <a:ext cx="217488" cy="349250"/>
            <a:chOff x="3957" y="1068"/>
            <a:chExt cx="192" cy="364"/>
          </a:xfrm>
        </p:grpSpPr>
        <p:sp>
          <p:nvSpPr>
            <p:cNvPr id="26679" name="AutoShape 57"/>
            <p:cNvSpPr>
              <a:spLocks noChangeArrowheads="1"/>
            </p:cNvSpPr>
            <p:nvPr/>
          </p:nvSpPr>
          <p:spPr bwMode="auto">
            <a:xfrm rot="5400000">
              <a:off x="3950" y="1233"/>
              <a:ext cx="206" cy="192"/>
            </a:xfrm>
            <a:prstGeom prst="flowChartDelay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58"/>
            <p:cNvSpPr>
              <a:spLocks noChangeShapeType="1"/>
            </p:cNvSpPr>
            <p:nvPr/>
          </p:nvSpPr>
          <p:spPr bwMode="auto">
            <a:xfrm>
              <a:off x="4011" y="107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1" name="Line 59"/>
            <p:cNvSpPr>
              <a:spLocks noChangeShapeType="1"/>
            </p:cNvSpPr>
            <p:nvPr/>
          </p:nvSpPr>
          <p:spPr bwMode="auto">
            <a:xfrm>
              <a:off x="4093" y="106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1" name="Line 77"/>
          <p:cNvSpPr>
            <a:spLocks noChangeShapeType="1"/>
          </p:cNvSpPr>
          <p:nvPr/>
        </p:nvSpPr>
        <p:spPr bwMode="auto">
          <a:xfrm>
            <a:off x="3875088" y="5984875"/>
            <a:ext cx="11112" cy="425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2" name="Line 78"/>
          <p:cNvSpPr>
            <a:spLocks noChangeShapeType="1"/>
          </p:cNvSpPr>
          <p:nvPr/>
        </p:nvSpPr>
        <p:spPr bwMode="auto">
          <a:xfrm>
            <a:off x="2992438" y="5981700"/>
            <a:ext cx="0" cy="425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3" name="Freeform 80"/>
          <p:cNvSpPr>
            <a:spLocks/>
          </p:cNvSpPr>
          <p:nvPr/>
        </p:nvSpPr>
        <p:spPr bwMode="auto">
          <a:xfrm>
            <a:off x="2352675" y="5605463"/>
            <a:ext cx="381000" cy="795337"/>
          </a:xfrm>
          <a:custGeom>
            <a:avLst/>
            <a:gdLst>
              <a:gd name="T0" fmla="*/ 240 w 240"/>
              <a:gd name="T1" fmla="*/ 0 h 501"/>
              <a:gd name="T2" fmla="*/ 0 w 240"/>
              <a:gd name="T3" fmla="*/ 0 h 501"/>
              <a:gd name="T4" fmla="*/ 0 w 240"/>
              <a:gd name="T5" fmla="*/ 501 h 501"/>
              <a:gd name="T6" fmla="*/ 0 60000 65536"/>
              <a:gd name="T7" fmla="*/ 0 60000 65536"/>
              <a:gd name="T8" fmla="*/ 0 60000 65536"/>
              <a:gd name="T9" fmla="*/ 0 w 240"/>
              <a:gd name="T10" fmla="*/ 0 h 501"/>
              <a:gd name="T11" fmla="*/ 240 w 240"/>
              <a:gd name="T12" fmla="*/ 501 h 5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501">
                <a:moveTo>
                  <a:pt x="240" y="0"/>
                </a:moveTo>
                <a:lnTo>
                  <a:pt x="0" y="0"/>
                </a:lnTo>
                <a:lnTo>
                  <a:pt x="0" y="501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Text Box 90"/>
          <p:cNvSpPr txBox="1">
            <a:spLocks noChangeArrowheads="1"/>
          </p:cNvSpPr>
          <p:nvPr/>
        </p:nvSpPr>
        <p:spPr bwMode="auto">
          <a:xfrm>
            <a:off x="1671638" y="922338"/>
            <a:ext cx="2676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 x 3 = 15: </a:t>
            </a:r>
          </a:p>
          <a:p>
            <a:r>
              <a:rPr lang="en-US"/>
              <a:t>5 is the multiplicand</a:t>
            </a:r>
          </a:p>
          <a:p>
            <a:r>
              <a:rPr lang="en-US"/>
              <a:t>3 is the multiplier</a:t>
            </a:r>
          </a:p>
          <a:p>
            <a:r>
              <a:rPr lang="en-US"/>
              <a:t>15 is the product</a:t>
            </a:r>
          </a:p>
        </p:txBody>
      </p:sp>
      <p:sp>
        <p:nvSpPr>
          <p:cNvPr id="26646" name="Rectangle 91"/>
          <p:cNvSpPr>
            <a:spLocks noChangeArrowheads="1"/>
          </p:cNvSpPr>
          <p:nvPr/>
        </p:nvSpPr>
        <p:spPr bwMode="auto">
          <a:xfrm>
            <a:off x="3679825" y="2700338"/>
            <a:ext cx="260350" cy="347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Text Box 93"/>
          <p:cNvSpPr txBox="1">
            <a:spLocks noChangeArrowheads="1"/>
          </p:cNvSpPr>
          <p:nvPr/>
        </p:nvSpPr>
        <p:spPr bwMode="auto">
          <a:xfrm>
            <a:off x="4654550" y="3073400"/>
            <a:ext cx="141288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/>
              <a:t>F</a:t>
            </a:r>
          </a:p>
        </p:txBody>
      </p:sp>
      <p:sp>
        <p:nvSpPr>
          <p:cNvPr id="26649" name="Oval 102"/>
          <p:cNvSpPr>
            <a:spLocks noChangeArrowheads="1"/>
          </p:cNvSpPr>
          <p:nvPr/>
        </p:nvSpPr>
        <p:spPr bwMode="auto">
          <a:xfrm>
            <a:off x="6486525" y="2220913"/>
            <a:ext cx="96838" cy="1095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Oval 103"/>
          <p:cNvSpPr>
            <a:spLocks noChangeArrowheads="1"/>
          </p:cNvSpPr>
          <p:nvPr/>
        </p:nvSpPr>
        <p:spPr bwMode="auto">
          <a:xfrm>
            <a:off x="5834063" y="2198688"/>
            <a:ext cx="96837" cy="1095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Oval 104"/>
          <p:cNvSpPr>
            <a:spLocks noChangeArrowheads="1"/>
          </p:cNvSpPr>
          <p:nvPr/>
        </p:nvSpPr>
        <p:spPr bwMode="auto">
          <a:xfrm>
            <a:off x="5551488" y="2198688"/>
            <a:ext cx="96837" cy="1095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2" name="Oval 105"/>
          <p:cNvSpPr>
            <a:spLocks noChangeArrowheads="1"/>
          </p:cNvSpPr>
          <p:nvPr/>
        </p:nvSpPr>
        <p:spPr bwMode="auto">
          <a:xfrm>
            <a:off x="4845050" y="2187575"/>
            <a:ext cx="96838" cy="1095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Oval 106"/>
          <p:cNvSpPr>
            <a:spLocks noChangeArrowheads="1"/>
          </p:cNvSpPr>
          <p:nvPr/>
        </p:nvSpPr>
        <p:spPr bwMode="auto">
          <a:xfrm>
            <a:off x="4570413" y="2187575"/>
            <a:ext cx="96837" cy="1095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Oval 109"/>
          <p:cNvSpPr>
            <a:spLocks noChangeArrowheads="1"/>
          </p:cNvSpPr>
          <p:nvPr/>
        </p:nvSpPr>
        <p:spPr bwMode="auto">
          <a:xfrm>
            <a:off x="4789488" y="3614738"/>
            <a:ext cx="96837" cy="1095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Oval 110"/>
          <p:cNvSpPr>
            <a:spLocks noChangeArrowheads="1"/>
          </p:cNvSpPr>
          <p:nvPr/>
        </p:nvSpPr>
        <p:spPr bwMode="auto">
          <a:xfrm>
            <a:off x="3906838" y="3538538"/>
            <a:ext cx="96837" cy="1095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Oval 111"/>
          <p:cNvSpPr>
            <a:spLocks noChangeArrowheads="1"/>
          </p:cNvSpPr>
          <p:nvPr/>
        </p:nvSpPr>
        <p:spPr bwMode="auto">
          <a:xfrm>
            <a:off x="3917950" y="4857750"/>
            <a:ext cx="96838" cy="10953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Rectangle 116"/>
          <p:cNvSpPr>
            <a:spLocks noChangeArrowheads="1"/>
          </p:cNvSpPr>
          <p:nvPr/>
        </p:nvSpPr>
        <p:spPr bwMode="auto">
          <a:xfrm>
            <a:off x="6599238" y="2190750"/>
            <a:ext cx="107950" cy="1095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Rectangle 117"/>
          <p:cNvSpPr>
            <a:spLocks noChangeArrowheads="1"/>
          </p:cNvSpPr>
          <p:nvPr/>
        </p:nvSpPr>
        <p:spPr bwMode="auto">
          <a:xfrm>
            <a:off x="5945188" y="2201863"/>
            <a:ext cx="107950" cy="1095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Rectangle 119"/>
          <p:cNvSpPr>
            <a:spLocks noChangeArrowheads="1"/>
          </p:cNvSpPr>
          <p:nvPr/>
        </p:nvSpPr>
        <p:spPr bwMode="auto">
          <a:xfrm>
            <a:off x="4964113" y="2179638"/>
            <a:ext cx="107950" cy="1095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AutoShape 122"/>
          <p:cNvSpPr>
            <a:spLocks noChangeArrowheads="1"/>
          </p:cNvSpPr>
          <p:nvPr/>
        </p:nvSpPr>
        <p:spPr bwMode="auto">
          <a:xfrm>
            <a:off x="5659438" y="2122488"/>
            <a:ext cx="119062" cy="195262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AutoShape 123"/>
          <p:cNvSpPr>
            <a:spLocks noChangeArrowheads="1"/>
          </p:cNvSpPr>
          <p:nvPr/>
        </p:nvSpPr>
        <p:spPr bwMode="auto">
          <a:xfrm>
            <a:off x="4679950" y="2122488"/>
            <a:ext cx="119063" cy="195262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AutoShape 124"/>
          <p:cNvSpPr>
            <a:spLocks noChangeArrowheads="1"/>
          </p:cNvSpPr>
          <p:nvPr/>
        </p:nvSpPr>
        <p:spPr bwMode="auto">
          <a:xfrm>
            <a:off x="4005263" y="3452813"/>
            <a:ext cx="119062" cy="195262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4320" name="AutoShape 128"/>
          <p:cNvSpPr>
            <a:spLocks noChangeArrowheads="1"/>
          </p:cNvSpPr>
          <p:nvPr/>
        </p:nvSpPr>
        <p:spPr bwMode="auto">
          <a:xfrm>
            <a:off x="4910138" y="3571875"/>
            <a:ext cx="195262" cy="163513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4321" name="AutoShape 129"/>
          <p:cNvSpPr>
            <a:spLocks noChangeArrowheads="1"/>
          </p:cNvSpPr>
          <p:nvPr/>
        </p:nvSpPr>
        <p:spPr bwMode="auto">
          <a:xfrm>
            <a:off x="3984625" y="4792663"/>
            <a:ext cx="195263" cy="163512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357960" y="3146554"/>
            <a:ext cx="2536825" cy="2173287"/>
            <a:chOff x="728663" y="2751138"/>
            <a:chExt cx="2536825" cy="2173287"/>
          </a:xfrm>
        </p:grpSpPr>
        <p:sp>
          <p:nvSpPr>
            <p:cNvPr id="26644" name="Text Box 89"/>
            <p:cNvSpPr txBox="1">
              <a:spLocks noChangeArrowheads="1"/>
            </p:cNvSpPr>
            <p:nvPr/>
          </p:nvSpPr>
          <p:spPr bwMode="auto">
            <a:xfrm>
              <a:off x="1038225" y="2751138"/>
              <a:ext cx="2043113" cy="191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Multiplicand</a:t>
              </a:r>
            </a:p>
            <a:p>
              <a:r>
                <a:rPr lang="en-US" dirty="0"/>
                <a:t>Multiplier bit 1</a:t>
              </a:r>
            </a:p>
            <a:p>
              <a:r>
                <a:rPr lang="en-US" dirty="0"/>
                <a:t>Multiplier bit 2</a:t>
              </a:r>
            </a:p>
            <a:p>
              <a:r>
                <a:rPr lang="en-US" dirty="0"/>
                <a:t>Multiplier bit 3</a:t>
              </a:r>
            </a:p>
            <a:p>
              <a:r>
                <a:rPr lang="en-US" dirty="0"/>
                <a:t>Product</a:t>
              </a:r>
            </a:p>
          </p:txBody>
        </p:sp>
        <p:sp>
          <p:nvSpPr>
            <p:cNvPr id="26648" name="Oval 94"/>
            <p:cNvSpPr>
              <a:spLocks noChangeArrowheads="1"/>
            </p:cNvSpPr>
            <p:nvPr/>
          </p:nvSpPr>
          <p:spPr bwMode="auto">
            <a:xfrm>
              <a:off x="773113" y="2862263"/>
              <a:ext cx="261937" cy="2730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Oval 112"/>
            <p:cNvSpPr>
              <a:spLocks noChangeArrowheads="1"/>
            </p:cNvSpPr>
            <p:nvPr/>
          </p:nvSpPr>
          <p:spPr bwMode="auto">
            <a:xfrm>
              <a:off x="3003550" y="4802188"/>
              <a:ext cx="96838" cy="10953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8" name="Rectangle 113"/>
            <p:cNvSpPr>
              <a:spLocks noChangeArrowheads="1"/>
            </p:cNvSpPr>
            <p:nvPr/>
          </p:nvSpPr>
          <p:spPr bwMode="auto">
            <a:xfrm>
              <a:off x="771525" y="3201988"/>
              <a:ext cx="273050" cy="27146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AutoShape 121"/>
            <p:cNvSpPr>
              <a:spLocks noChangeArrowheads="1"/>
            </p:cNvSpPr>
            <p:nvPr/>
          </p:nvSpPr>
          <p:spPr bwMode="auto">
            <a:xfrm>
              <a:off x="762000" y="3538538"/>
              <a:ext cx="282575" cy="347662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319" name="AutoShape 127"/>
            <p:cNvSpPr>
              <a:spLocks noChangeArrowheads="1"/>
            </p:cNvSpPr>
            <p:nvPr/>
          </p:nvSpPr>
          <p:spPr bwMode="auto">
            <a:xfrm>
              <a:off x="763588" y="3952875"/>
              <a:ext cx="260350" cy="282575"/>
            </a:xfrm>
            <a:prstGeom prst="star5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4322" name="AutoShape 130"/>
            <p:cNvSpPr>
              <a:spLocks noChangeArrowheads="1"/>
            </p:cNvSpPr>
            <p:nvPr/>
          </p:nvSpPr>
          <p:spPr bwMode="auto">
            <a:xfrm>
              <a:off x="3070225" y="4760913"/>
              <a:ext cx="195263" cy="163512"/>
            </a:xfrm>
            <a:prstGeom prst="star5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70" name="AutoShape 131"/>
            <p:cNvSpPr>
              <a:spLocks noChangeArrowheads="1"/>
            </p:cNvSpPr>
            <p:nvPr/>
          </p:nvSpPr>
          <p:spPr bwMode="auto">
            <a:xfrm>
              <a:off x="728663" y="4344988"/>
              <a:ext cx="327025" cy="314325"/>
            </a:xfrm>
            <a:prstGeom prst="smileyFace">
              <a:avLst>
                <a:gd name="adj" fmla="val 4653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71" name="AutoShape 132"/>
          <p:cNvSpPr>
            <a:spLocks noChangeArrowheads="1"/>
          </p:cNvSpPr>
          <p:nvPr/>
        </p:nvSpPr>
        <p:spPr bwMode="auto">
          <a:xfrm>
            <a:off x="6465888" y="6316663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2" name="AutoShape 134"/>
          <p:cNvSpPr>
            <a:spLocks noChangeArrowheads="1"/>
          </p:cNvSpPr>
          <p:nvPr/>
        </p:nvSpPr>
        <p:spPr bwMode="auto">
          <a:xfrm>
            <a:off x="4637088" y="6261100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AutoShape 136"/>
          <p:cNvSpPr>
            <a:spLocks noChangeArrowheads="1"/>
          </p:cNvSpPr>
          <p:nvPr/>
        </p:nvSpPr>
        <p:spPr bwMode="auto">
          <a:xfrm>
            <a:off x="5584825" y="6261100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AutoShape 137"/>
          <p:cNvSpPr>
            <a:spLocks noChangeArrowheads="1"/>
          </p:cNvSpPr>
          <p:nvPr/>
        </p:nvSpPr>
        <p:spPr bwMode="auto">
          <a:xfrm>
            <a:off x="2830513" y="6327775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6" name="AutoShape 138"/>
          <p:cNvSpPr>
            <a:spLocks noChangeArrowheads="1"/>
          </p:cNvSpPr>
          <p:nvPr/>
        </p:nvSpPr>
        <p:spPr bwMode="auto">
          <a:xfrm>
            <a:off x="3700463" y="6348413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AutoShape 139"/>
          <p:cNvSpPr>
            <a:spLocks noChangeArrowheads="1"/>
          </p:cNvSpPr>
          <p:nvPr/>
        </p:nvSpPr>
        <p:spPr bwMode="auto">
          <a:xfrm>
            <a:off x="2165350" y="6327775"/>
            <a:ext cx="327025" cy="314325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6678" name="Picture 1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8850" y="141288"/>
            <a:ext cx="2930525" cy="1952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E781F-9F9D-A95E-C0AD-3B1D1713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DB9-2C05-4A69-9E71-C030B1AEFC45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3633B-F01C-4EE0-DC53-8EC65437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AEE2E-D18C-72AE-8200-D2504492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774700" y="800100"/>
          <a:ext cx="6554788" cy="496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47619" imgH="4123810" progId="PBrush">
                  <p:embed/>
                </p:oleObj>
              </mc:Choice>
              <mc:Fallback>
                <p:oleObj name="Bitmap Image" r:id="rId2" imgW="5447619" imgH="412381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800100"/>
                        <a:ext cx="6554788" cy="496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2" name="Line 52"/>
          <p:cNvSpPr>
            <a:spLocks noChangeShapeType="1"/>
          </p:cNvSpPr>
          <p:nvPr/>
        </p:nvSpPr>
        <p:spPr bwMode="auto">
          <a:xfrm flipH="1">
            <a:off x="4984750" y="3449638"/>
            <a:ext cx="347663" cy="1111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53" name="Line 53"/>
          <p:cNvSpPr>
            <a:spLocks noChangeShapeType="1"/>
          </p:cNvSpPr>
          <p:nvPr/>
        </p:nvSpPr>
        <p:spPr bwMode="auto">
          <a:xfrm>
            <a:off x="2414588" y="3657600"/>
            <a:ext cx="11112" cy="38258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54" name="Line 54"/>
          <p:cNvSpPr>
            <a:spLocks noChangeShapeType="1"/>
          </p:cNvSpPr>
          <p:nvPr/>
        </p:nvSpPr>
        <p:spPr bwMode="auto">
          <a:xfrm flipH="1">
            <a:off x="1958975" y="4256088"/>
            <a:ext cx="347663" cy="1111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55" name="Line 55"/>
          <p:cNvSpPr>
            <a:spLocks noChangeShapeType="1"/>
          </p:cNvSpPr>
          <p:nvPr/>
        </p:nvSpPr>
        <p:spPr bwMode="auto">
          <a:xfrm flipH="1">
            <a:off x="3286125" y="2620963"/>
            <a:ext cx="347663" cy="1111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56" name="Line 56"/>
          <p:cNvSpPr>
            <a:spLocks noChangeShapeType="1"/>
          </p:cNvSpPr>
          <p:nvPr/>
        </p:nvSpPr>
        <p:spPr bwMode="auto">
          <a:xfrm flipH="1">
            <a:off x="3929063" y="2622550"/>
            <a:ext cx="347662" cy="11113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57" name="Line 57"/>
          <p:cNvSpPr>
            <a:spLocks noChangeShapeType="1"/>
          </p:cNvSpPr>
          <p:nvPr/>
        </p:nvSpPr>
        <p:spPr bwMode="auto">
          <a:xfrm flipH="1">
            <a:off x="4572000" y="2622550"/>
            <a:ext cx="347663" cy="11113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58" name="Line 58"/>
          <p:cNvSpPr>
            <a:spLocks noChangeShapeType="1"/>
          </p:cNvSpPr>
          <p:nvPr/>
        </p:nvSpPr>
        <p:spPr bwMode="auto">
          <a:xfrm>
            <a:off x="3035300" y="2852738"/>
            <a:ext cx="11113" cy="382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59" name="Line 59"/>
          <p:cNvSpPr>
            <a:spLocks noChangeShapeType="1"/>
          </p:cNvSpPr>
          <p:nvPr/>
        </p:nvSpPr>
        <p:spPr bwMode="auto">
          <a:xfrm flipH="1">
            <a:off x="2622550" y="3429000"/>
            <a:ext cx="347663" cy="11113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0" name="Line 60"/>
          <p:cNvSpPr>
            <a:spLocks noChangeShapeType="1"/>
          </p:cNvSpPr>
          <p:nvPr/>
        </p:nvSpPr>
        <p:spPr bwMode="auto">
          <a:xfrm>
            <a:off x="1816100" y="4506913"/>
            <a:ext cx="11113" cy="382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1" name="Freeform 61"/>
          <p:cNvSpPr>
            <a:spLocks/>
          </p:cNvSpPr>
          <p:nvPr/>
        </p:nvSpPr>
        <p:spPr bwMode="auto">
          <a:xfrm>
            <a:off x="1317625" y="4278313"/>
            <a:ext cx="369888" cy="631825"/>
          </a:xfrm>
          <a:custGeom>
            <a:avLst/>
            <a:gdLst>
              <a:gd name="T0" fmla="*/ 233 w 233"/>
              <a:gd name="T1" fmla="*/ 0 h 398"/>
              <a:gd name="T2" fmla="*/ 0 w 233"/>
              <a:gd name="T3" fmla="*/ 14 h 398"/>
              <a:gd name="T4" fmla="*/ 7 w 233"/>
              <a:gd name="T5" fmla="*/ 398 h 398"/>
              <a:gd name="T6" fmla="*/ 0 60000 65536"/>
              <a:gd name="T7" fmla="*/ 0 60000 65536"/>
              <a:gd name="T8" fmla="*/ 0 60000 65536"/>
              <a:gd name="T9" fmla="*/ 0 w 233"/>
              <a:gd name="T10" fmla="*/ 0 h 398"/>
              <a:gd name="T11" fmla="*/ 233 w 233"/>
              <a:gd name="T12" fmla="*/ 398 h 3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398">
                <a:moveTo>
                  <a:pt x="233" y="0"/>
                </a:moveTo>
                <a:lnTo>
                  <a:pt x="0" y="14"/>
                </a:lnTo>
                <a:lnTo>
                  <a:pt x="7" y="398"/>
                </a:lnTo>
              </a:path>
            </a:pathLst>
          </a:custGeom>
          <a:noFill/>
          <a:ln w="38100" cmpd="sng">
            <a:solidFill>
              <a:srgbClr val="FF9933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2" name="Line 62"/>
          <p:cNvSpPr>
            <a:spLocks noChangeShapeType="1"/>
          </p:cNvSpPr>
          <p:nvPr/>
        </p:nvSpPr>
        <p:spPr bwMode="auto">
          <a:xfrm>
            <a:off x="5157788" y="2014538"/>
            <a:ext cx="11112" cy="382587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3" name="Line 63"/>
          <p:cNvSpPr>
            <a:spLocks noChangeShapeType="1"/>
          </p:cNvSpPr>
          <p:nvPr/>
        </p:nvSpPr>
        <p:spPr bwMode="auto">
          <a:xfrm flipH="1">
            <a:off x="4975225" y="3667125"/>
            <a:ext cx="347663" cy="1111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4" name="Line 64"/>
          <p:cNvSpPr>
            <a:spLocks noChangeShapeType="1"/>
          </p:cNvSpPr>
          <p:nvPr/>
        </p:nvSpPr>
        <p:spPr bwMode="auto">
          <a:xfrm>
            <a:off x="5137150" y="2055813"/>
            <a:ext cx="44450" cy="304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5" name="Line 65"/>
          <p:cNvSpPr>
            <a:spLocks noChangeShapeType="1"/>
          </p:cNvSpPr>
          <p:nvPr/>
        </p:nvSpPr>
        <p:spPr bwMode="auto">
          <a:xfrm flipH="1">
            <a:off x="4594225" y="2643188"/>
            <a:ext cx="347663" cy="111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6" name="Line 66"/>
          <p:cNvSpPr>
            <a:spLocks noChangeShapeType="1"/>
          </p:cNvSpPr>
          <p:nvPr/>
        </p:nvSpPr>
        <p:spPr bwMode="auto">
          <a:xfrm>
            <a:off x="4330700" y="2847975"/>
            <a:ext cx="12700" cy="3603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7" name="Line 67"/>
          <p:cNvSpPr>
            <a:spLocks noChangeShapeType="1"/>
          </p:cNvSpPr>
          <p:nvPr/>
        </p:nvSpPr>
        <p:spPr bwMode="auto">
          <a:xfrm flipH="1">
            <a:off x="3908425" y="3416300"/>
            <a:ext cx="347663" cy="1111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8" name="Line 68"/>
          <p:cNvSpPr>
            <a:spLocks noChangeShapeType="1"/>
          </p:cNvSpPr>
          <p:nvPr/>
        </p:nvSpPr>
        <p:spPr bwMode="auto">
          <a:xfrm flipH="1">
            <a:off x="3702050" y="3646488"/>
            <a:ext cx="11113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9" name="Line 69"/>
          <p:cNvSpPr>
            <a:spLocks noChangeShapeType="1"/>
          </p:cNvSpPr>
          <p:nvPr/>
        </p:nvSpPr>
        <p:spPr bwMode="auto">
          <a:xfrm flipH="1">
            <a:off x="3298825" y="4243388"/>
            <a:ext cx="347663" cy="111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0" name="Line 70"/>
          <p:cNvSpPr>
            <a:spLocks noChangeShapeType="1"/>
          </p:cNvSpPr>
          <p:nvPr/>
        </p:nvSpPr>
        <p:spPr bwMode="auto">
          <a:xfrm flipH="1">
            <a:off x="2633663" y="4244975"/>
            <a:ext cx="347662" cy="1111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1" name="Line 71"/>
          <p:cNvSpPr>
            <a:spLocks noChangeShapeType="1"/>
          </p:cNvSpPr>
          <p:nvPr/>
        </p:nvSpPr>
        <p:spPr bwMode="auto">
          <a:xfrm flipH="1">
            <a:off x="1990725" y="4256088"/>
            <a:ext cx="347663" cy="1111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2" name="Line 72"/>
          <p:cNvSpPr>
            <a:spLocks noChangeShapeType="1"/>
          </p:cNvSpPr>
          <p:nvPr/>
        </p:nvSpPr>
        <p:spPr bwMode="auto">
          <a:xfrm>
            <a:off x="1838325" y="4516438"/>
            <a:ext cx="23813" cy="446087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3" name="Freeform 73"/>
          <p:cNvSpPr>
            <a:spLocks/>
          </p:cNvSpPr>
          <p:nvPr/>
        </p:nvSpPr>
        <p:spPr bwMode="auto">
          <a:xfrm>
            <a:off x="1295400" y="4287838"/>
            <a:ext cx="358775" cy="511175"/>
          </a:xfrm>
          <a:custGeom>
            <a:avLst/>
            <a:gdLst>
              <a:gd name="T0" fmla="*/ 226 w 226"/>
              <a:gd name="T1" fmla="*/ 14 h 322"/>
              <a:gd name="T2" fmla="*/ 0 w 226"/>
              <a:gd name="T3" fmla="*/ 0 h 322"/>
              <a:gd name="T4" fmla="*/ 35 w 226"/>
              <a:gd name="T5" fmla="*/ 322 h 322"/>
              <a:gd name="T6" fmla="*/ 0 60000 65536"/>
              <a:gd name="T7" fmla="*/ 0 60000 65536"/>
              <a:gd name="T8" fmla="*/ 0 60000 65536"/>
              <a:gd name="T9" fmla="*/ 0 w 226"/>
              <a:gd name="T10" fmla="*/ 0 h 322"/>
              <a:gd name="T11" fmla="*/ 226 w 226"/>
              <a:gd name="T12" fmla="*/ 322 h 3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322">
                <a:moveTo>
                  <a:pt x="226" y="14"/>
                </a:moveTo>
                <a:lnTo>
                  <a:pt x="0" y="0"/>
                </a:lnTo>
                <a:lnTo>
                  <a:pt x="35" y="322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409" name="Picture 7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1075" y="4730750"/>
            <a:ext cx="2930525" cy="1952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" name="Line 64"/>
          <p:cNvSpPr>
            <a:spLocks noChangeShapeType="1"/>
          </p:cNvSpPr>
          <p:nvPr/>
        </p:nvSpPr>
        <p:spPr bwMode="auto">
          <a:xfrm>
            <a:off x="5155737" y="2063247"/>
            <a:ext cx="44450" cy="30480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>
            <a:off x="4579357" y="2628319"/>
            <a:ext cx="347663" cy="11112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56"/>
          <p:cNvSpPr>
            <a:spLocks noChangeShapeType="1"/>
          </p:cNvSpPr>
          <p:nvPr/>
        </p:nvSpPr>
        <p:spPr bwMode="auto">
          <a:xfrm flipH="1">
            <a:off x="3947649" y="2618833"/>
            <a:ext cx="347662" cy="11113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66"/>
          <p:cNvSpPr>
            <a:spLocks noChangeShapeType="1"/>
          </p:cNvSpPr>
          <p:nvPr/>
        </p:nvSpPr>
        <p:spPr bwMode="auto">
          <a:xfrm>
            <a:off x="3680213" y="2866560"/>
            <a:ext cx="12700" cy="360363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67"/>
          <p:cNvSpPr>
            <a:spLocks noChangeShapeType="1"/>
          </p:cNvSpPr>
          <p:nvPr/>
        </p:nvSpPr>
        <p:spPr bwMode="auto">
          <a:xfrm flipH="1">
            <a:off x="3246786" y="3434885"/>
            <a:ext cx="347663" cy="11113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66"/>
          <p:cNvSpPr>
            <a:spLocks noChangeShapeType="1"/>
          </p:cNvSpPr>
          <p:nvPr/>
        </p:nvSpPr>
        <p:spPr bwMode="auto">
          <a:xfrm>
            <a:off x="3029725" y="3676882"/>
            <a:ext cx="12700" cy="360363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67"/>
          <p:cNvSpPr>
            <a:spLocks noChangeShapeType="1"/>
          </p:cNvSpPr>
          <p:nvPr/>
        </p:nvSpPr>
        <p:spPr bwMode="auto">
          <a:xfrm flipH="1">
            <a:off x="2629751" y="4245208"/>
            <a:ext cx="347663" cy="11113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67"/>
          <p:cNvSpPr>
            <a:spLocks noChangeShapeType="1"/>
          </p:cNvSpPr>
          <p:nvPr/>
        </p:nvSpPr>
        <p:spPr bwMode="auto">
          <a:xfrm flipH="1">
            <a:off x="2005283" y="4256358"/>
            <a:ext cx="347663" cy="11113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66"/>
          <p:cNvSpPr>
            <a:spLocks noChangeShapeType="1"/>
          </p:cNvSpPr>
          <p:nvPr/>
        </p:nvSpPr>
        <p:spPr bwMode="auto">
          <a:xfrm>
            <a:off x="1832828" y="4554111"/>
            <a:ext cx="12700" cy="360363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73"/>
          <p:cNvSpPr>
            <a:spLocks/>
          </p:cNvSpPr>
          <p:nvPr/>
        </p:nvSpPr>
        <p:spPr bwMode="auto">
          <a:xfrm>
            <a:off x="1325137" y="4306423"/>
            <a:ext cx="358775" cy="511175"/>
          </a:xfrm>
          <a:custGeom>
            <a:avLst/>
            <a:gdLst>
              <a:gd name="T0" fmla="*/ 226 w 226"/>
              <a:gd name="T1" fmla="*/ 14 h 322"/>
              <a:gd name="T2" fmla="*/ 0 w 226"/>
              <a:gd name="T3" fmla="*/ 0 h 322"/>
              <a:gd name="T4" fmla="*/ 35 w 226"/>
              <a:gd name="T5" fmla="*/ 322 h 322"/>
              <a:gd name="T6" fmla="*/ 0 60000 65536"/>
              <a:gd name="T7" fmla="*/ 0 60000 65536"/>
              <a:gd name="T8" fmla="*/ 0 60000 65536"/>
              <a:gd name="T9" fmla="*/ 0 w 226"/>
              <a:gd name="T10" fmla="*/ 0 h 322"/>
              <a:gd name="T11" fmla="*/ 226 w 226"/>
              <a:gd name="T12" fmla="*/ 322 h 3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322">
                <a:moveTo>
                  <a:pt x="226" y="14"/>
                </a:moveTo>
                <a:lnTo>
                  <a:pt x="0" y="0"/>
                </a:lnTo>
                <a:lnTo>
                  <a:pt x="35" y="322"/>
                </a:lnTo>
              </a:path>
            </a:pathLst>
          </a:custGeom>
          <a:noFill/>
          <a:ln w="38100" cmpd="sng">
            <a:solidFill>
              <a:schemeClr val="tx2">
                <a:lumMod val="60000"/>
                <a:lumOff val="40000"/>
              </a:schemeClr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52FC3-C91F-B399-A1C7-722307EC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3350-0872-4CE3-9184-F666A9554C2D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A537C-1B78-CE78-AC3F-D674E20D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945A4-8CD0-F43B-F02D-9B1058B6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663B-019F-483E-92A6-D5428943938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2" grpId="0" animBg="1"/>
      <p:bldP spid="256052" grpId="1" animBg="1"/>
      <p:bldP spid="256053" grpId="0" animBg="1"/>
      <p:bldP spid="256053" grpId="1" animBg="1"/>
      <p:bldP spid="256054" grpId="0" animBg="1"/>
      <p:bldP spid="256054" grpId="1" animBg="1"/>
      <p:bldP spid="256055" grpId="0" animBg="1"/>
      <p:bldP spid="256055" grpId="1" animBg="1"/>
      <p:bldP spid="256056" grpId="0" animBg="1"/>
      <p:bldP spid="256056" grpId="1" animBg="1"/>
      <p:bldP spid="256057" grpId="0" animBg="1"/>
      <p:bldP spid="256057" grpId="1" animBg="1"/>
      <p:bldP spid="256058" grpId="0" animBg="1"/>
      <p:bldP spid="256058" grpId="1" animBg="1"/>
      <p:bldP spid="256059" grpId="0" animBg="1"/>
      <p:bldP spid="256059" grpId="1" animBg="1"/>
      <p:bldP spid="256060" grpId="0" animBg="1"/>
      <p:bldP spid="256060" grpId="1" animBg="1"/>
      <p:bldP spid="256061" grpId="0" animBg="1"/>
      <p:bldP spid="256061" grpId="1" animBg="1"/>
      <p:bldP spid="256062" grpId="0" animBg="1"/>
      <p:bldP spid="256062" grpId="1" animBg="1"/>
      <p:bldP spid="256063" grpId="0" animBg="1"/>
      <p:bldP spid="256064" grpId="0" animBg="1"/>
      <p:bldP spid="256064" grpId="1" animBg="1"/>
      <p:bldP spid="256065" grpId="0" animBg="1"/>
      <p:bldP spid="256065" grpId="1" animBg="1"/>
      <p:bldP spid="256066" grpId="0" animBg="1"/>
      <p:bldP spid="256066" grpId="1" animBg="1"/>
      <p:bldP spid="256067" grpId="0" animBg="1"/>
      <p:bldP spid="256067" grpId="1" animBg="1"/>
      <p:bldP spid="256068" grpId="0" animBg="1"/>
      <p:bldP spid="256068" grpId="1" animBg="1"/>
      <p:bldP spid="256069" grpId="0" animBg="1"/>
      <p:bldP spid="256069" grpId="1" animBg="1"/>
      <p:bldP spid="256070" grpId="0" animBg="1"/>
      <p:bldP spid="256070" grpId="1" animBg="1"/>
      <p:bldP spid="256071" grpId="0" animBg="1"/>
      <p:bldP spid="256071" grpId="1" animBg="1"/>
      <p:bldP spid="256072" grpId="0" animBg="1"/>
      <p:bldP spid="256072" grpId="1" animBg="1"/>
      <p:bldP spid="256073" grpId="0" animBg="1"/>
      <p:bldP spid="256073" grpId="1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757238" y="830263"/>
          <a:ext cx="695642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304762" imgH="4009524" progId="PBrush">
                  <p:embed/>
                </p:oleObj>
              </mc:Choice>
              <mc:Fallback>
                <p:oleObj name="Bitmap Image" r:id="rId2" imgW="5304762" imgH="4009524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830263"/>
                        <a:ext cx="695642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8850" y="3025775"/>
            <a:ext cx="2930525" cy="1952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F1628-FE22-9BD7-67AA-B34FF42E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06CE-67CA-41DD-8203-C468A80C02F4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E56F2-2B9B-33DF-BCCC-74E896C4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BD696-96DA-2CAE-E6E3-2A4027D5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663B-019F-483E-92A6-D5428943938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426720"/>
            <a:ext cx="7772400" cy="825818"/>
          </a:xfrm>
        </p:spPr>
        <p:txBody>
          <a:bodyPr/>
          <a:lstStyle/>
          <a:p>
            <a:pPr eaLnBrk="1" hangingPunct="1"/>
            <a:r>
              <a:rPr lang="en-US" dirty="0"/>
              <a:t>Booth Encoding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37226"/>
            <a:ext cx="6141203" cy="4114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dirty="0"/>
              <a:t>Rules:</a:t>
            </a:r>
          </a:p>
          <a:p>
            <a:pPr lvl="1" eaLnBrk="1" hangingPunct="1"/>
            <a:r>
              <a:rPr lang="en-US" sz="2400" dirty="0"/>
              <a:t>If last multiplier bit was 0 and present multiplier bit is 0 then add 0</a:t>
            </a:r>
          </a:p>
          <a:p>
            <a:pPr lvl="1"/>
            <a:r>
              <a:rPr lang="en-US" dirty="0"/>
              <a:t>If last multiplier bit was 0 and present multiplier bit is 1 then </a:t>
            </a:r>
            <a:r>
              <a:rPr lang="en-US" sz="2400" dirty="0"/>
              <a:t>subtract multiplicand</a:t>
            </a:r>
          </a:p>
          <a:p>
            <a:pPr lvl="1"/>
            <a:r>
              <a:rPr lang="en-US" dirty="0"/>
              <a:t>If last multiplier bit was 1 and present multiplier bit is 1 then add 0</a:t>
            </a:r>
          </a:p>
          <a:p>
            <a:pPr lvl="1"/>
            <a:r>
              <a:rPr lang="en-US" dirty="0"/>
              <a:t>If last multiplier bit was 1 and present multiplier bit is 0 then add </a:t>
            </a:r>
            <a:r>
              <a:rPr lang="en-US" sz="2400" dirty="0"/>
              <a:t>multiplicand</a:t>
            </a:r>
            <a:r>
              <a:rPr lang="en-US" dirty="0"/>
              <a:t>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521450" y="2043113"/>
            <a:ext cx="224155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             0111101</a:t>
            </a:r>
          </a:p>
          <a:p>
            <a:r>
              <a:rPr lang="en-US" u="sng" dirty="0"/>
              <a:t>          x 0110010</a:t>
            </a:r>
          </a:p>
          <a:p>
            <a:r>
              <a:rPr lang="en-US" dirty="0"/>
              <a:t>             0000000</a:t>
            </a:r>
          </a:p>
          <a:p>
            <a:r>
              <a:rPr lang="en-US" dirty="0"/>
              <a:t>          -0111101</a:t>
            </a:r>
          </a:p>
          <a:p>
            <a:r>
              <a:rPr lang="en-US" b="1" dirty="0"/>
              <a:t>      </a:t>
            </a:r>
            <a:r>
              <a:rPr lang="en-US" sz="1800" b="1" dirty="0"/>
              <a:t> </a:t>
            </a:r>
            <a:r>
              <a:rPr lang="en-US" sz="800" b="1" dirty="0"/>
              <a:t> </a:t>
            </a:r>
            <a:r>
              <a:rPr lang="en-US" b="1" dirty="0"/>
              <a:t>+</a:t>
            </a:r>
            <a:r>
              <a:rPr lang="en-US" dirty="0"/>
              <a:t>0111101</a:t>
            </a:r>
          </a:p>
          <a:p>
            <a:r>
              <a:rPr lang="en-US" dirty="0"/>
              <a:t>     </a:t>
            </a:r>
            <a:r>
              <a:rPr lang="en-US" sz="2000" dirty="0"/>
              <a:t>   </a:t>
            </a:r>
            <a:r>
              <a:rPr lang="en-US" dirty="0"/>
              <a:t>0000000</a:t>
            </a:r>
          </a:p>
          <a:p>
            <a:r>
              <a:rPr lang="en-US" dirty="0"/>
              <a:t>    </a:t>
            </a:r>
            <a:r>
              <a:rPr lang="en-US" sz="1000" dirty="0"/>
              <a:t> </a:t>
            </a:r>
            <a:r>
              <a:rPr lang="en-US" dirty="0"/>
              <a:t>-0111101</a:t>
            </a:r>
          </a:p>
          <a:p>
            <a:r>
              <a:rPr lang="en-US" dirty="0"/>
              <a:t>    0000000</a:t>
            </a:r>
          </a:p>
          <a:p>
            <a:r>
              <a:rPr lang="en-US" b="1" dirty="0"/>
              <a:t>+</a:t>
            </a:r>
            <a:r>
              <a:rPr lang="en-US" dirty="0"/>
              <a:t>0111101</a:t>
            </a:r>
          </a:p>
          <a:p>
            <a:r>
              <a:rPr lang="en-US" u="sng" dirty="0"/>
              <a:t>0000000            </a:t>
            </a:r>
          </a:p>
          <a:p>
            <a:r>
              <a:rPr lang="en-US" dirty="0"/>
              <a:t>………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32B26-9C5D-4291-715D-87EBFF01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46C3-91B9-4E57-8413-804876E7AF5C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0EF3A-17FB-38D8-44AD-58B78E94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A989E-6DAB-9411-86FA-A8492258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80160"/>
            <a:ext cx="4785359" cy="5192174"/>
          </a:xfrm>
          <a:solidFill>
            <a:schemeClr val="bg1"/>
          </a:solidFill>
        </p:spPr>
        <p:txBody>
          <a:bodyPr/>
          <a:lstStyle/>
          <a:p>
            <a:pPr eaLnBrk="1" hangingPunct="1">
              <a:buNone/>
            </a:pPr>
            <a:r>
              <a:rPr lang="en-US" dirty="0"/>
              <a:t>Rules: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/>
              <a:t>If last multiplier bit was 0 and present multiplier bit is 0 then add 0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/>
              <a:t>If last multiplier bit was 0 and present multiplier bit is 1 then subtract multiplicand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/>
              <a:t>If last multiplier bit was 1 and present multiplier bit is 1 then add 0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/>
              <a:t>If last multiplier bit was 1 and present multiplier bit is 0 then add multiplicand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Booth Encoding Example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5985510" y="4710748"/>
            <a:ext cx="99257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/>
              <a:t> </a:t>
            </a:r>
            <a:r>
              <a:rPr lang="en-US" sz="3600" dirty="0"/>
              <a:t>26</a:t>
            </a:r>
          </a:p>
          <a:p>
            <a:pPr algn="r"/>
            <a:r>
              <a:rPr lang="en-US" sz="3600" u="sng" dirty="0"/>
              <a:t>x 12</a:t>
            </a:r>
          </a:p>
          <a:p>
            <a:pPr algn="r"/>
            <a:r>
              <a:rPr lang="en-US" sz="3600" dirty="0"/>
              <a:t> 312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55920" y="13970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237D0-6C73-BDB9-C3D8-86FFB765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2B151-78FE-4FAB-BC90-AFA300DB3E3F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22545-F254-A51A-5823-FD3BEA3B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B2E67-C67D-1329-6ECA-A73D8B7B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02920"/>
            <a:ext cx="4480560" cy="762000"/>
          </a:xfrm>
        </p:spPr>
        <p:txBody>
          <a:bodyPr/>
          <a:lstStyle/>
          <a:p>
            <a:pPr eaLnBrk="1" hangingPunct="1"/>
            <a:r>
              <a:rPr lang="en-US" sz="3200" dirty="0"/>
              <a:t>Booth Encoding Example</a:t>
            </a: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1152917" y="5227320"/>
            <a:ext cx="8130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2800" dirty="0"/>
              <a:t>26</a:t>
            </a:r>
          </a:p>
          <a:p>
            <a:pPr algn="r"/>
            <a:r>
              <a:rPr lang="en-US" sz="2800" u="sng" dirty="0"/>
              <a:t>x 12</a:t>
            </a:r>
          </a:p>
          <a:p>
            <a:pPr algn="r"/>
            <a:r>
              <a:rPr lang="en-US" sz="2800" dirty="0"/>
              <a:t> 312</a:t>
            </a:r>
            <a:endParaRPr lang="en-US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" y="1579880"/>
          <a:ext cx="3657600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7355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99556" y="238760"/>
          <a:ext cx="498348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05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530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0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0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0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0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0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0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0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0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3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308">
                <a:tc gridSpan="11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256+32+16+8=312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E08B1-39CB-A8A9-6C6E-E00110BF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511B-2E96-4912-8592-8152C5C8446C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4DF75-F0F4-45D4-1137-F4AC61EC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C7BA5-D106-1B52-3A72-EFBBC597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4468" y="3766088"/>
            <a:ext cx="4463512" cy="24908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800" dirty="0"/>
              <a:t>Delay is worst case always!!!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input to Sum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one XOR delay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input to Co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   one AND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delay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Half-adder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225658" y="1673978"/>
          <a:ext cx="2121976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0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03FC-E58A-49FB-ACE4-2C76407199EE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9373" y="1596891"/>
          <a:ext cx="258127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406080" progId="Equation.3">
                  <p:embed/>
                </p:oleObj>
              </mc:Choice>
              <mc:Fallback>
                <p:oleObj name="Equation" r:id="rId2" imgW="698400" imgH="4060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373" y="1596891"/>
                        <a:ext cx="258127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97321" y="3623536"/>
            <a:ext cx="45339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86115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adder/</a:t>
            </a:r>
            <a:r>
              <a:rPr lang="en-US" dirty="0" err="1"/>
              <a:t>mult</a:t>
            </a:r>
            <a:r>
              <a:rPr lang="en-US" dirty="0"/>
              <a:t>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305800" cy="4859547"/>
          </a:xfrm>
        </p:spPr>
        <p:txBody>
          <a:bodyPr/>
          <a:lstStyle/>
          <a:p>
            <a:r>
              <a:rPr lang="en-US" sz="2400" dirty="0"/>
              <a:t>Reduce CI</a:t>
            </a:r>
            <a:r>
              <a:rPr lang="en-US" sz="2400" dirty="0">
                <a:sym typeface="Wingdings" pitchFamily="2" charset="2"/>
              </a:rPr>
              <a:t>CO path</a:t>
            </a:r>
            <a:endParaRPr lang="en-US" sz="2400" dirty="0"/>
          </a:p>
          <a:p>
            <a:r>
              <a:rPr lang="en-US" sz="2400" dirty="0"/>
              <a:t>Connect blocks differently</a:t>
            </a:r>
          </a:p>
          <a:p>
            <a:pPr lvl="1"/>
            <a:r>
              <a:rPr lang="en-US" sz="2000" dirty="0"/>
              <a:t>Carry-save multiplier</a:t>
            </a:r>
          </a:p>
          <a:p>
            <a:r>
              <a:rPr lang="en-US" sz="2400" dirty="0"/>
              <a:t>Rearrange blocks</a:t>
            </a:r>
          </a:p>
          <a:p>
            <a:r>
              <a:rPr lang="en-US" sz="2400" dirty="0"/>
              <a:t>Treat carry as separate logic than sum/product</a:t>
            </a:r>
          </a:p>
          <a:p>
            <a:r>
              <a:rPr lang="en-US" sz="2400" dirty="0"/>
              <a:t>Change delays inside blocks</a:t>
            </a:r>
          </a:p>
          <a:p>
            <a:pPr lvl="1"/>
            <a:r>
              <a:rPr lang="en-US" sz="2000" dirty="0"/>
              <a:t>Connect CI to shortest path</a:t>
            </a:r>
          </a:p>
          <a:p>
            <a:pPr lvl="1"/>
            <a:r>
              <a:rPr lang="en-US" sz="2000" dirty="0"/>
              <a:t>Reduce critical path for CI through block</a:t>
            </a:r>
          </a:p>
          <a:p>
            <a:r>
              <a:rPr lang="en-US" sz="2400" dirty="0"/>
              <a:t>Change algorithm</a:t>
            </a:r>
          </a:p>
          <a:p>
            <a:pPr lvl="1"/>
            <a:r>
              <a:rPr lang="en-US" sz="2000" dirty="0"/>
              <a:t>Booth encoding</a:t>
            </a:r>
          </a:p>
          <a:p>
            <a:r>
              <a:rPr lang="en-US" sz="2400" dirty="0"/>
              <a:t>Combine two or more of these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BAA6-3D36-4053-AACF-172D3B0693E8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seen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880"/>
            <a:ext cx="7693025" cy="4562475"/>
          </a:xfrm>
        </p:spPr>
        <p:txBody>
          <a:bodyPr/>
          <a:lstStyle/>
          <a:p>
            <a:r>
              <a:rPr lang="en-US" dirty="0"/>
              <a:t>All we’ve seen is how to build a digital circuit from a truth table, decoder, ROM/RAM, cascading…</a:t>
            </a:r>
          </a:p>
          <a:p>
            <a:pPr lvl="1"/>
            <a:r>
              <a:rPr lang="en-US" dirty="0"/>
              <a:t>Adders</a:t>
            </a:r>
          </a:p>
          <a:p>
            <a:pPr lvl="1"/>
            <a:r>
              <a:rPr lang="en-US" dirty="0" err="1"/>
              <a:t>MUXes</a:t>
            </a:r>
            <a:endParaRPr lang="en-US" dirty="0"/>
          </a:p>
          <a:p>
            <a:pPr lvl="1"/>
            <a:r>
              <a:rPr lang="en-US" dirty="0"/>
              <a:t>Subtractor</a:t>
            </a:r>
          </a:p>
          <a:p>
            <a:pPr lvl="1"/>
            <a:r>
              <a:rPr lang="en-US" dirty="0"/>
              <a:t>Divider</a:t>
            </a:r>
          </a:p>
          <a:p>
            <a:pPr lvl="1"/>
            <a:r>
              <a:rPr lang="en-US" dirty="0"/>
              <a:t>Multiplier</a:t>
            </a:r>
          </a:p>
          <a:p>
            <a:r>
              <a:rPr lang="en-US" dirty="0"/>
              <a:t>That’s good for midterm problems but not so much for the “real world”</a:t>
            </a:r>
          </a:p>
          <a:p>
            <a:r>
              <a:rPr lang="en-US" dirty="0"/>
              <a:t>Let’s make some bigger circuits…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E793-6A93-433A-9147-3BB40F4094E8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062038" y="800100"/>
          <a:ext cx="702151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20905" imgH="5257143" progId="PBrush">
                  <p:embed/>
                </p:oleObj>
              </mc:Choice>
              <mc:Fallback>
                <p:oleObj name="Bitmap Image" r:id="rId2" imgW="7020905" imgH="5257143" progId="PBrush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800100"/>
                        <a:ext cx="7021512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29C49-916D-92E4-298B-B6482FEA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D1BD-99AC-4378-9767-1D409BA3E9E3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2A2F9-211B-C08C-22E5-EBC0C68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255DE-9AD4-C23A-3224-7DBA9E64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77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2BFF-8002-408D-638E-790A767F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do in lab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7ED3-F5C0-498B-23B4-4FD3B0A1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6143-41F5-47EC-912E-0F21045DDFA9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C015-BB25-5B17-FB44-8286A1E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D75A3-913B-71B8-3810-A1D76769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C83139-2BAD-A7C2-2E39-F5436841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" y="1452282"/>
            <a:ext cx="9075636" cy="48675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73C38-9CE6-F7A7-7DBF-024A9D7D9916}"/>
              </a:ext>
            </a:extLst>
          </p:cNvPr>
          <p:cNvSpPr txBox="1"/>
          <p:nvPr/>
        </p:nvSpPr>
        <p:spPr>
          <a:xfrm>
            <a:off x="413544" y="831498"/>
            <a:ext cx="7783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https://dspace.library.uvic.ca/server/api/core/bitstreams/3117666a-e1f0-4890-b1d1-c64639c8a2cc/content</a:t>
            </a:r>
          </a:p>
        </p:txBody>
      </p:sp>
    </p:spTree>
    <p:extLst>
      <p:ext uri="{BB962C8B-B14F-4D97-AF65-F5344CB8AC3E}">
        <p14:creationId xmlns:p14="http://schemas.microsoft.com/office/powerpoint/2010/main" val="4068702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073150" y="627063"/>
          <a:ext cx="7202488" cy="544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00000" imgH="5296639" progId="PBrush">
                  <p:embed/>
                </p:oleObj>
              </mc:Choice>
              <mc:Fallback>
                <p:oleObj name="Bitmap Image" r:id="rId2" imgW="7000000" imgH="5296639" progId="PBrush">
                  <p:embed/>
                  <p:pic>
                    <p:nvPicPr>
                      <p:cNvPr id="143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27063"/>
                        <a:ext cx="7202488" cy="544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9649D-A277-FD17-B5C0-2886904C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BCCC-B561-4052-A09F-28FAF25BEF4E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0ACF1-50F6-84FC-F4D5-FDF51E11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2B4FD-2DD8-F2B3-A3FF-34DB98D5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n-US" dirty="0"/>
              <a:t>Full adder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85980" y="185980"/>
          <a:ext cx="5711474" cy="4335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334745" imgH="4048690" progId="PBrush">
                  <p:embed/>
                </p:oleObj>
              </mc:Choice>
              <mc:Fallback>
                <p:oleObj name="Bitmap Image" r:id="rId2" imgW="5334745" imgH="4048690" progId="PBrush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80" y="185980"/>
                        <a:ext cx="5711474" cy="4335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57686" y="1883258"/>
          <a:ext cx="2733172" cy="50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177480" progId="Equation.3">
                  <p:embed/>
                </p:oleObj>
              </mc:Choice>
              <mc:Fallback>
                <p:oleObj name="Equation" r:id="rId4" imgW="965160" imgH="177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686" y="1883258"/>
                        <a:ext cx="2733172" cy="5034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8901" y="4682641"/>
          <a:ext cx="3797085" cy="119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072">
                <a:tc>
                  <a:txBody>
                    <a:bodyPr/>
                    <a:lstStyle/>
                    <a:p>
                      <a:r>
                        <a:rPr lang="en-US" dirty="0" err="1"/>
                        <a:t>Ci</a:t>
                      </a:r>
                      <a:r>
                        <a:rPr lang="en-US" dirty="0"/>
                        <a:t>\AB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7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7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696023" y="6032716"/>
          <a:ext cx="4781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760" imgH="177480" progId="Equation.3">
                  <p:embed/>
                </p:oleObj>
              </mc:Choice>
              <mc:Fallback>
                <p:oleObj name="Equation" r:id="rId6" imgW="1688760" imgH="17748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023" y="6032716"/>
                        <a:ext cx="4781550" cy="50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F1001-6DD1-D395-01CF-96EC8E27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7987-E4A0-4ED1-BBC1-8592310171C2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8EE17-9B85-8281-184D-A646B792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6CF5-F471-B8A2-A9FB-64F29EC5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7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2944F-1962-F5B4-1511-DBBD2C67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45C7F9D-E854-66BE-0980-5C8788907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to do?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9D72254-E670-2506-BC55-8F6DBB1BAE9D}"/>
              </a:ext>
            </a:extLst>
          </p:cNvPr>
          <p:cNvGrpSpPr/>
          <p:nvPr/>
        </p:nvGrpSpPr>
        <p:grpSpPr>
          <a:xfrm>
            <a:off x="579438" y="2019300"/>
            <a:ext cx="8018462" cy="2251075"/>
            <a:chOff x="579438" y="2019300"/>
            <a:chExt cx="8018462" cy="2251075"/>
          </a:xfrm>
        </p:grpSpPr>
        <p:grpSp>
          <p:nvGrpSpPr>
            <p:cNvPr id="21507" name="Group 13">
              <a:extLst>
                <a:ext uri="{FF2B5EF4-FFF2-40B4-BE49-F238E27FC236}">
                  <a16:creationId xmlns:a16="http://schemas.microsoft.com/office/drawing/2014/main" id="{53A81BBA-798D-7D20-56CD-A55E6512A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438" y="2019300"/>
              <a:ext cx="906462" cy="2251075"/>
              <a:chOff x="617" y="1281"/>
              <a:chExt cx="571" cy="1418"/>
            </a:xfrm>
          </p:grpSpPr>
          <p:sp>
            <p:nvSpPr>
              <p:cNvPr id="21581" name="Rectangle 3">
                <a:extLst>
                  <a:ext uri="{FF2B5EF4-FFF2-40B4-BE49-F238E27FC236}">
                    <a16:creationId xmlns:a16="http://schemas.microsoft.com/office/drawing/2014/main" id="{C3F9D949-0C89-7375-9F4C-B669B15BE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Half</a:t>
                </a:r>
              </a:p>
              <a:p>
                <a:pPr algn="ctr"/>
                <a:r>
                  <a:rPr lang="en-US" sz="1600" dirty="0"/>
                  <a:t>Adder</a:t>
                </a:r>
              </a:p>
            </p:txBody>
          </p:sp>
          <p:sp>
            <p:nvSpPr>
              <p:cNvPr id="21582" name="Line 4">
                <a:extLst>
                  <a:ext uri="{FF2B5EF4-FFF2-40B4-BE49-F238E27FC236}">
                    <a16:creationId xmlns:a16="http://schemas.microsoft.com/office/drawing/2014/main" id="{ED18D58A-F5AD-EE1D-EDCA-FF2A7D3E2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3" name="Line 5">
                <a:extLst>
                  <a:ext uri="{FF2B5EF4-FFF2-40B4-BE49-F238E27FC236}">
                    <a16:creationId xmlns:a16="http://schemas.microsoft.com/office/drawing/2014/main" id="{A8A84F4B-9711-058C-C5D1-417FAFA7B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4" name="Line 6">
                <a:extLst>
                  <a:ext uri="{FF2B5EF4-FFF2-40B4-BE49-F238E27FC236}">
                    <a16:creationId xmlns:a16="http://schemas.microsoft.com/office/drawing/2014/main" id="{4373AD3D-9ACA-B20F-250F-60A6724E5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5" name="Line 7">
                <a:extLst>
                  <a:ext uri="{FF2B5EF4-FFF2-40B4-BE49-F238E27FC236}">
                    <a16:creationId xmlns:a16="http://schemas.microsoft.com/office/drawing/2014/main" id="{4697F5A5-5533-F21D-3F49-EA2A0053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6" name="Text Box 8">
                <a:extLst>
                  <a:ext uri="{FF2B5EF4-FFF2-40B4-BE49-F238E27FC236}">
                    <a16:creationId xmlns:a16="http://schemas.microsoft.com/office/drawing/2014/main" id="{891B34F3-47CE-7DAA-CB30-C0EC30789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S0</a:t>
                </a:r>
              </a:p>
            </p:txBody>
          </p:sp>
          <p:sp>
            <p:nvSpPr>
              <p:cNvPr id="21587" name="Text Box 12">
                <a:extLst>
                  <a:ext uri="{FF2B5EF4-FFF2-40B4-BE49-F238E27FC236}">
                    <a16:creationId xmlns:a16="http://schemas.microsoft.com/office/drawing/2014/main" id="{D73AF6F3-B84D-D651-E6A5-F8932E297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A0 B0</a:t>
                </a:r>
              </a:p>
            </p:txBody>
          </p:sp>
        </p:grpSp>
        <p:grpSp>
          <p:nvGrpSpPr>
            <p:cNvPr id="21508" name="Group 14">
              <a:extLst>
                <a:ext uri="{FF2B5EF4-FFF2-40B4-BE49-F238E27FC236}">
                  <a16:creationId xmlns:a16="http://schemas.microsoft.com/office/drawing/2014/main" id="{84C2FA23-B5EC-88B5-5F8A-ED97979FAC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0013" y="2019300"/>
              <a:ext cx="906462" cy="2251075"/>
              <a:chOff x="617" y="1281"/>
              <a:chExt cx="571" cy="1418"/>
            </a:xfrm>
          </p:grpSpPr>
          <p:sp>
            <p:nvSpPr>
              <p:cNvPr id="21574" name="Rectangle 15">
                <a:extLst>
                  <a:ext uri="{FF2B5EF4-FFF2-40B4-BE49-F238E27FC236}">
                    <a16:creationId xmlns:a16="http://schemas.microsoft.com/office/drawing/2014/main" id="{760C464F-DBD7-D4B7-81DC-816EE31D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75" name="Line 16">
                <a:extLst>
                  <a:ext uri="{FF2B5EF4-FFF2-40B4-BE49-F238E27FC236}">
                    <a16:creationId xmlns:a16="http://schemas.microsoft.com/office/drawing/2014/main" id="{122CBCDF-AFD4-7FC9-EB1B-15CF022B2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6" name="Line 17">
                <a:extLst>
                  <a:ext uri="{FF2B5EF4-FFF2-40B4-BE49-F238E27FC236}">
                    <a16:creationId xmlns:a16="http://schemas.microsoft.com/office/drawing/2014/main" id="{F7B1CB08-C64D-428E-EA9A-201FF5D78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7" name="Line 18">
                <a:extLst>
                  <a:ext uri="{FF2B5EF4-FFF2-40B4-BE49-F238E27FC236}">
                    <a16:creationId xmlns:a16="http://schemas.microsoft.com/office/drawing/2014/main" id="{419DC20D-F94E-1928-C0DE-30C396E72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8" name="Line 19">
                <a:extLst>
                  <a:ext uri="{FF2B5EF4-FFF2-40B4-BE49-F238E27FC236}">
                    <a16:creationId xmlns:a16="http://schemas.microsoft.com/office/drawing/2014/main" id="{9E98F71A-C811-F9A0-C321-5CCFD0FC1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9" name="Text Box 20">
                <a:extLst>
                  <a:ext uri="{FF2B5EF4-FFF2-40B4-BE49-F238E27FC236}">
                    <a16:creationId xmlns:a16="http://schemas.microsoft.com/office/drawing/2014/main" id="{05473EB5-059C-FFD9-804B-47861E7E9C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S1</a:t>
                </a:r>
              </a:p>
            </p:txBody>
          </p:sp>
          <p:sp>
            <p:nvSpPr>
              <p:cNvPr id="21580" name="Text Box 21">
                <a:extLst>
                  <a:ext uri="{FF2B5EF4-FFF2-40B4-BE49-F238E27FC236}">
                    <a16:creationId xmlns:a16="http://schemas.microsoft.com/office/drawing/2014/main" id="{1B9262FF-69D8-AAD4-267F-9F8200D70E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A1 B1</a:t>
                </a:r>
              </a:p>
            </p:txBody>
          </p:sp>
        </p:grpSp>
        <p:grpSp>
          <p:nvGrpSpPr>
            <p:cNvPr id="21509" name="Group 22">
              <a:extLst>
                <a:ext uri="{FF2B5EF4-FFF2-40B4-BE49-F238E27FC236}">
                  <a16:creationId xmlns:a16="http://schemas.microsoft.com/office/drawing/2014/main" id="{AE6373F5-E0B0-3D47-FB88-F97E54D6E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588" y="2019300"/>
              <a:ext cx="906462" cy="2251075"/>
              <a:chOff x="617" y="1281"/>
              <a:chExt cx="571" cy="1418"/>
            </a:xfrm>
          </p:grpSpPr>
          <p:sp>
            <p:nvSpPr>
              <p:cNvPr id="21567" name="Rectangle 23">
                <a:extLst>
                  <a:ext uri="{FF2B5EF4-FFF2-40B4-BE49-F238E27FC236}">
                    <a16:creationId xmlns:a16="http://schemas.microsoft.com/office/drawing/2014/main" id="{EF9B9753-D87D-82C3-5F99-1EE47F84D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68" name="Line 24">
                <a:extLst>
                  <a:ext uri="{FF2B5EF4-FFF2-40B4-BE49-F238E27FC236}">
                    <a16:creationId xmlns:a16="http://schemas.microsoft.com/office/drawing/2014/main" id="{40FAB677-86A0-E8BA-DC8D-EABC0A9DC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9" name="Line 25">
                <a:extLst>
                  <a:ext uri="{FF2B5EF4-FFF2-40B4-BE49-F238E27FC236}">
                    <a16:creationId xmlns:a16="http://schemas.microsoft.com/office/drawing/2014/main" id="{37CAD23E-F351-C07F-BCEB-12F227E16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0" name="Line 26">
                <a:extLst>
                  <a:ext uri="{FF2B5EF4-FFF2-40B4-BE49-F238E27FC236}">
                    <a16:creationId xmlns:a16="http://schemas.microsoft.com/office/drawing/2014/main" id="{7B6ED1ED-314A-2DEA-2AD4-AEC34A283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1" name="Line 27">
                <a:extLst>
                  <a:ext uri="{FF2B5EF4-FFF2-40B4-BE49-F238E27FC236}">
                    <a16:creationId xmlns:a16="http://schemas.microsoft.com/office/drawing/2014/main" id="{F7C7AEAA-D3D5-A9A9-185A-8666EEBE0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2" name="Text Box 28">
                <a:extLst>
                  <a:ext uri="{FF2B5EF4-FFF2-40B4-BE49-F238E27FC236}">
                    <a16:creationId xmlns:a16="http://schemas.microsoft.com/office/drawing/2014/main" id="{DF62CFD3-EF6D-E7C8-3747-19D06D8F7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S2</a:t>
                </a:r>
              </a:p>
            </p:txBody>
          </p:sp>
          <p:sp>
            <p:nvSpPr>
              <p:cNvPr id="21573" name="Text Box 29">
                <a:extLst>
                  <a:ext uri="{FF2B5EF4-FFF2-40B4-BE49-F238E27FC236}">
                    <a16:creationId xmlns:a16="http://schemas.microsoft.com/office/drawing/2014/main" id="{38B53888-80FC-7D6D-1CD0-98B72A958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A2 B2</a:t>
                </a:r>
              </a:p>
            </p:txBody>
          </p:sp>
        </p:grpSp>
        <p:grpSp>
          <p:nvGrpSpPr>
            <p:cNvPr id="21510" name="Group 30">
              <a:extLst>
                <a:ext uri="{FF2B5EF4-FFF2-40B4-BE49-F238E27FC236}">
                  <a16:creationId xmlns:a16="http://schemas.microsoft.com/office/drawing/2014/main" id="{0F1B30AB-6714-FFF1-30E3-524D9FD4C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1163" y="2019300"/>
              <a:ext cx="906462" cy="2251075"/>
              <a:chOff x="617" y="1281"/>
              <a:chExt cx="571" cy="1418"/>
            </a:xfrm>
          </p:grpSpPr>
          <p:sp>
            <p:nvSpPr>
              <p:cNvPr id="21560" name="Rectangle 31">
                <a:extLst>
                  <a:ext uri="{FF2B5EF4-FFF2-40B4-BE49-F238E27FC236}">
                    <a16:creationId xmlns:a16="http://schemas.microsoft.com/office/drawing/2014/main" id="{1E1F8DEE-0547-09E0-A3B3-302142380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61" name="Line 32">
                <a:extLst>
                  <a:ext uri="{FF2B5EF4-FFF2-40B4-BE49-F238E27FC236}">
                    <a16:creationId xmlns:a16="http://schemas.microsoft.com/office/drawing/2014/main" id="{6E6CF390-E447-ABA9-131A-122BBF34FE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2" name="Line 33">
                <a:extLst>
                  <a:ext uri="{FF2B5EF4-FFF2-40B4-BE49-F238E27FC236}">
                    <a16:creationId xmlns:a16="http://schemas.microsoft.com/office/drawing/2014/main" id="{67FE7363-4AD8-2158-D709-80D807A82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3" name="Line 34">
                <a:extLst>
                  <a:ext uri="{FF2B5EF4-FFF2-40B4-BE49-F238E27FC236}">
                    <a16:creationId xmlns:a16="http://schemas.microsoft.com/office/drawing/2014/main" id="{FF92CB1D-405B-070C-9EA5-02A15A72C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4" name="Line 35">
                <a:extLst>
                  <a:ext uri="{FF2B5EF4-FFF2-40B4-BE49-F238E27FC236}">
                    <a16:creationId xmlns:a16="http://schemas.microsoft.com/office/drawing/2014/main" id="{E40E989F-99FE-FB2B-FF9F-0A57ABB03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5" name="Text Box 36">
                <a:extLst>
                  <a:ext uri="{FF2B5EF4-FFF2-40B4-BE49-F238E27FC236}">
                    <a16:creationId xmlns:a16="http://schemas.microsoft.com/office/drawing/2014/main" id="{04FAAD9D-3AB5-78BD-05D6-0E87019B3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S3</a:t>
                </a:r>
              </a:p>
            </p:txBody>
          </p:sp>
          <p:sp>
            <p:nvSpPr>
              <p:cNvPr id="21566" name="Text Box 37">
                <a:extLst>
                  <a:ext uri="{FF2B5EF4-FFF2-40B4-BE49-F238E27FC236}">
                    <a16:creationId xmlns:a16="http://schemas.microsoft.com/office/drawing/2014/main" id="{D6367374-F7A3-99EA-0168-04489B717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A3 B3</a:t>
                </a:r>
              </a:p>
            </p:txBody>
          </p:sp>
        </p:grpSp>
        <p:grpSp>
          <p:nvGrpSpPr>
            <p:cNvPr id="21511" name="Group 38">
              <a:extLst>
                <a:ext uri="{FF2B5EF4-FFF2-40B4-BE49-F238E27FC236}">
                  <a16:creationId xmlns:a16="http://schemas.microsoft.com/office/drawing/2014/main" id="{0FB28777-9449-70EA-1E3F-36DFD639D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1738" y="2019300"/>
              <a:ext cx="906462" cy="2251075"/>
              <a:chOff x="617" y="1281"/>
              <a:chExt cx="571" cy="1418"/>
            </a:xfrm>
          </p:grpSpPr>
          <p:sp>
            <p:nvSpPr>
              <p:cNvPr id="21553" name="Rectangle 39">
                <a:extLst>
                  <a:ext uri="{FF2B5EF4-FFF2-40B4-BE49-F238E27FC236}">
                    <a16:creationId xmlns:a16="http://schemas.microsoft.com/office/drawing/2014/main" id="{A91748E5-9FEB-8C9C-19B4-8DD12EB87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54" name="Line 40">
                <a:extLst>
                  <a:ext uri="{FF2B5EF4-FFF2-40B4-BE49-F238E27FC236}">
                    <a16:creationId xmlns:a16="http://schemas.microsoft.com/office/drawing/2014/main" id="{625FEA59-344A-E5E0-C1E6-5B152CCD2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5" name="Line 41">
                <a:extLst>
                  <a:ext uri="{FF2B5EF4-FFF2-40B4-BE49-F238E27FC236}">
                    <a16:creationId xmlns:a16="http://schemas.microsoft.com/office/drawing/2014/main" id="{A29B78E9-937F-9B74-A852-67918C77F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6" name="Line 42">
                <a:extLst>
                  <a:ext uri="{FF2B5EF4-FFF2-40B4-BE49-F238E27FC236}">
                    <a16:creationId xmlns:a16="http://schemas.microsoft.com/office/drawing/2014/main" id="{5898ABC7-F647-FC29-470C-FE17EFCF5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7" name="Line 43">
                <a:extLst>
                  <a:ext uri="{FF2B5EF4-FFF2-40B4-BE49-F238E27FC236}">
                    <a16:creationId xmlns:a16="http://schemas.microsoft.com/office/drawing/2014/main" id="{9C856CA0-2451-0B30-6771-B0A4998E4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8" name="Text Box 44">
                <a:extLst>
                  <a:ext uri="{FF2B5EF4-FFF2-40B4-BE49-F238E27FC236}">
                    <a16:creationId xmlns:a16="http://schemas.microsoft.com/office/drawing/2014/main" id="{16A7671D-AE6B-E367-8428-73CA01188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S4</a:t>
                </a:r>
              </a:p>
            </p:txBody>
          </p:sp>
          <p:sp>
            <p:nvSpPr>
              <p:cNvPr id="21559" name="Text Box 45">
                <a:extLst>
                  <a:ext uri="{FF2B5EF4-FFF2-40B4-BE49-F238E27FC236}">
                    <a16:creationId xmlns:a16="http://schemas.microsoft.com/office/drawing/2014/main" id="{C4F79703-8ED0-2D15-2BA2-90ABB7996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A4 B4</a:t>
                </a:r>
              </a:p>
            </p:txBody>
          </p:sp>
        </p:grpSp>
        <p:grpSp>
          <p:nvGrpSpPr>
            <p:cNvPr id="21512" name="Group 46">
              <a:extLst>
                <a:ext uri="{FF2B5EF4-FFF2-40B4-BE49-F238E27FC236}">
                  <a16:creationId xmlns:a16="http://schemas.microsoft.com/office/drawing/2014/main" id="{A51806FD-7E13-5E1D-DD95-4FE4DFD6C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725" y="2019300"/>
              <a:ext cx="906463" cy="2251075"/>
              <a:chOff x="617" y="1281"/>
              <a:chExt cx="571" cy="1418"/>
            </a:xfrm>
          </p:grpSpPr>
          <p:sp>
            <p:nvSpPr>
              <p:cNvPr id="21546" name="Rectangle 47">
                <a:extLst>
                  <a:ext uri="{FF2B5EF4-FFF2-40B4-BE49-F238E27FC236}">
                    <a16:creationId xmlns:a16="http://schemas.microsoft.com/office/drawing/2014/main" id="{8B88092E-0D98-A123-FB0A-B3439DD6F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47" name="Line 48">
                <a:extLst>
                  <a:ext uri="{FF2B5EF4-FFF2-40B4-BE49-F238E27FC236}">
                    <a16:creationId xmlns:a16="http://schemas.microsoft.com/office/drawing/2014/main" id="{9303A1CF-FB41-C01A-34B1-38402972F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Line 49">
                <a:extLst>
                  <a:ext uri="{FF2B5EF4-FFF2-40B4-BE49-F238E27FC236}">
                    <a16:creationId xmlns:a16="http://schemas.microsoft.com/office/drawing/2014/main" id="{5A6F8434-739B-85D5-391A-A44B3394B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9" name="Line 50">
                <a:extLst>
                  <a:ext uri="{FF2B5EF4-FFF2-40B4-BE49-F238E27FC236}">
                    <a16:creationId xmlns:a16="http://schemas.microsoft.com/office/drawing/2014/main" id="{C5726741-F523-B3BC-4CEC-27BEAFD57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0" name="Line 51">
                <a:extLst>
                  <a:ext uri="{FF2B5EF4-FFF2-40B4-BE49-F238E27FC236}">
                    <a16:creationId xmlns:a16="http://schemas.microsoft.com/office/drawing/2014/main" id="{E257E337-12CE-F590-16D9-71AD76427D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1" name="Text Box 52">
                <a:extLst>
                  <a:ext uri="{FF2B5EF4-FFF2-40B4-BE49-F238E27FC236}">
                    <a16:creationId xmlns:a16="http://schemas.microsoft.com/office/drawing/2014/main" id="{3896EE21-6923-3274-87B8-A890DBB62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S5</a:t>
                </a:r>
              </a:p>
            </p:txBody>
          </p:sp>
          <p:sp>
            <p:nvSpPr>
              <p:cNvPr id="21552" name="Text Box 53">
                <a:extLst>
                  <a:ext uri="{FF2B5EF4-FFF2-40B4-BE49-F238E27FC236}">
                    <a16:creationId xmlns:a16="http://schemas.microsoft.com/office/drawing/2014/main" id="{E5BD713A-0DB2-7EF6-D31D-45C5285B6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A5 B5</a:t>
                </a:r>
              </a:p>
            </p:txBody>
          </p:sp>
        </p:grpSp>
        <p:grpSp>
          <p:nvGrpSpPr>
            <p:cNvPr id="21513" name="Group 54">
              <a:extLst>
                <a:ext uri="{FF2B5EF4-FFF2-40B4-BE49-F238E27FC236}">
                  <a16:creationId xmlns:a16="http://schemas.microsoft.com/office/drawing/2014/main" id="{C7C00AD0-0E45-72D6-89CB-43580B623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1300" y="2019300"/>
              <a:ext cx="906463" cy="2251075"/>
              <a:chOff x="617" y="1281"/>
              <a:chExt cx="571" cy="1418"/>
            </a:xfrm>
          </p:grpSpPr>
          <p:sp>
            <p:nvSpPr>
              <p:cNvPr id="21539" name="Rectangle 55">
                <a:extLst>
                  <a:ext uri="{FF2B5EF4-FFF2-40B4-BE49-F238E27FC236}">
                    <a16:creationId xmlns:a16="http://schemas.microsoft.com/office/drawing/2014/main" id="{00CD1D18-521E-F787-725B-A7239E6EE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40" name="Line 56">
                <a:extLst>
                  <a:ext uri="{FF2B5EF4-FFF2-40B4-BE49-F238E27FC236}">
                    <a16:creationId xmlns:a16="http://schemas.microsoft.com/office/drawing/2014/main" id="{529C4F02-04D9-0847-6268-47DEFEC30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Line 57">
                <a:extLst>
                  <a:ext uri="{FF2B5EF4-FFF2-40B4-BE49-F238E27FC236}">
                    <a16:creationId xmlns:a16="http://schemas.microsoft.com/office/drawing/2014/main" id="{7B484F42-509D-1C3B-27E7-02332F0CE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Line 58">
                <a:extLst>
                  <a:ext uri="{FF2B5EF4-FFF2-40B4-BE49-F238E27FC236}">
                    <a16:creationId xmlns:a16="http://schemas.microsoft.com/office/drawing/2014/main" id="{E399B091-5D3B-4934-7D85-5CE5B985D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Line 59">
                <a:extLst>
                  <a:ext uri="{FF2B5EF4-FFF2-40B4-BE49-F238E27FC236}">
                    <a16:creationId xmlns:a16="http://schemas.microsoft.com/office/drawing/2014/main" id="{8AEFE3EC-6161-DA50-D804-6CEB54373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Text Box 60">
                <a:extLst>
                  <a:ext uri="{FF2B5EF4-FFF2-40B4-BE49-F238E27FC236}">
                    <a16:creationId xmlns:a16="http://schemas.microsoft.com/office/drawing/2014/main" id="{45293C1E-64D1-D586-339F-085ECC61DA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S6</a:t>
                </a:r>
              </a:p>
            </p:txBody>
          </p:sp>
          <p:sp>
            <p:nvSpPr>
              <p:cNvPr id="21545" name="Text Box 61">
                <a:extLst>
                  <a:ext uri="{FF2B5EF4-FFF2-40B4-BE49-F238E27FC236}">
                    <a16:creationId xmlns:a16="http://schemas.microsoft.com/office/drawing/2014/main" id="{D16E75A8-ED63-F9DB-91AC-60D6DB151A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A6 B6</a:t>
                </a:r>
              </a:p>
            </p:txBody>
          </p:sp>
        </p:grpSp>
        <p:grpSp>
          <p:nvGrpSpPr>
            <p:cNvPr id="21514" name="Group 62">
              <a:extLst>
                <a:ext uri="{FF2B5EF4-FFF2-40B4-BE49-F238E27FC236}">
                  <a16:creationId xmlns:a16="http://schemas.microsoft.com/office/drawing/2014/main" id="{40C55ACF-E905-077D-26FD-6583BFE33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1875" y="2019300"/>
              <a:ext cx="906463" cy="2251075"/>
              <a:chOff x="617" y="1281"/>
              <a:chExt cx="571" cy="1418"/>
            </a:xfrm>
          </p:grpSpPr>
          <p:sp>
            <p:nvSpPr>
              <p:cNvPr id="21532" name="Rectangle 63">
                <a:extLst>
                  <a:ext uri="{FF2B5EF4-FFF2-40B4-BE49-F238E27FC236}">
                    <a16:creationId xmlns:a16="http://schemas.microsoft.com/office/drawing/2014/main" id="{D5BE971A-60D6-2537-F015-C9B308A9A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33" name="Line 64">
                <a:extLst>
                  <a:ext uri="{FF2B5EF4-FFF2-40B4-BE49-F238E27FC236}">
                    <a16:creationId xmlns:a16="http://schemas.microsoft.com/office/drawing/2014/main" id="{535A53F9-587F-448C-442F-F03F222EA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4" name="Line 65">
                <a:extLst>
                  <a:ext uri="{FF2B5EF4-FFF2-40B4-BE49-F238E27FC236}">
                    <a16:creationId xmlns:a16="http://schemas.microsoft.com/office/drawing/2014/main" id="{D004C306-7D94-DEF9-2ACC-191DDE72A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5" name="Line 66">
                <a:extLst>
                  <a:ext uri="{FF2B5EF4-FFF2-40B4-BE49-F238E27FC236}">
                    <a16:creationId xmlns:a16="http://schemas.microsoft.com/office/drawing/2014/main" id="{A8D09A92-92AC-2A3A-9A30-56EEF61BE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Line 67">
                <a:extLst>
                  <a:ext uri="{FF2B5EF4-FFF2-40B4-BE49-F238E27FC236}">
                    <a16:creationId xmlns:a16="http://schemas.microsoft.com/office/drawing/2014/main" id="{F59CDEA5-AB05-A2C6-10B5-67503D6ED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Text Box 68">
                <a:extLst>
                  <a:ext uri="{FF2B5EF4-FFF2-40B4-BE49-F238E27FC236}">
                    <a16:creationId xmlns:a16="http://schemas.microsoft.com/office/drawing/2014/main" id="{AA4216F9-0D19-02D1-33C0-6DAC54D3EC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S7</a:t>
                </a:r>
              </a:p>
            </p:txBody>
          </p:sp>
          <p:sp>
            <p:nvSpPr>
              <p:cNvPr id="21538" name="Text Box 69">
                <a:extLst>
                  <a:ext uri="{FF2B5EF4-FFF2-40B4-BE49-F238E27FC236}">
                    <a16:creationId xmlns:a16="http://schemas.microsoft.com/office/drawing/2014/main" id="{3928E847-D1E7-8FFA-CCB6-85BC20251A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A7 B7</a:t>
                </a:r>
              </a:p>
            </p:txBody>
          </p:sp>
        </p:grpSp>
        <p:grpSp>
          <p:nvGrpSpPr>
            <p:cNvPr id="21515" name="Group 70">
              <a:extLst>
                <a:ext uri="{FF2B5EF4-FFF2-40B4-BE49-F238E27FC236}">
                  <a16:creationId xmlns:a16="http://schemas.microsoft.com/office/drawing/2014/main" id="{C78BDE4E-8D00-95B1-4D2B-77264CAD8A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2450" y="2019300"/>
              <a:ext cx="906463" cy="2251075"/>
              <a:chOff x="617" y="1281"/>
              <a:chExt cx="571" cy="1418"/>
            </a:xfrm>
          </p:grpSpPr>
          <p:sp>
            <p:nvSpPr>
              <p:cNvPr id="21525" name="Rectangle 71">
                <a:extLst>
                  <a:ext uri="{FF2B5EF4-FFF2-40B4-BE49-F238E27FC236}">
                    <a16:creationId xmlns:a16="http://schemas.microsoft.com/office/drawing/2014/main" id="{3013C52D-D435-B0E3-F940-E31AEE1C4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26" name="Line 72">
                <a:extLst>
                  <a:ext uri="{FF2B5EF4-FFF2-40B4-BE49-F238E27FC236}">
                    <a16:creationId xmlns:a16="http://schemas.microsoft.com/office/drawing/2014/main" id="{A50D8FBB-9B5C-3C0C-744E-E940748F0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7" name="Line 73">
                <a:extLst>
                  <a:ext uri="{FF2B5EF4-FFF2-40B4-BE49-F238E27FC236}">
                    <a16:creationId xmlns:a16="http://schemas.microsoft.com/office/drawing/2014/main" id="{263CD533-A1AF-43A7-CFCA-204E658AE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8" name="Line 74">
                <a:extLst>
                  <a:ext uri="{FF2B5EF4-FFF2-40B4-BE49-F238E27FC236}">
                    <a16:creationId xmlns:a16="http://schemas.microsoft.com/office/drawing/2014/main" id="{CD603C9E-9E40-97BA-5577-AD137E8F2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" name="Line 75">
                <a:extLst>
                  <a:ext uri="{FF2B5EF4-FFF2-40B4-BE49-F238E27FC236}">
                    <a16:creationId xmlns:a16="http://schemas.microsoft.com/office/drawing/2014/main" id="{982223E6-990E-DE2A-750C-A30BABF10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0" name="Text Box 76">
                <a:extLst>
                  <a:ext uri="{FF2B5EF4-FFF2-40B4-BE49-F238E27FC236}">
                    <a16:creationId xmlns:a16="http://schemas.microsoft.com/office/drawing/2014/main" id="{44254CAF-CD5A-993B-A9A6-78146B6F6B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S8</a:t>
                </a:r>
              </a:p>
            </p:txBody>
          </p:sp>
          <p:sp>
            <p:nvSpPr>
              <p:cNvPr id="21531" name="Text Box 77">
                <a:extLst>
                  <a:ext uri="{FF2B5EF4-FFF2-40B4-BE49-F238E27FC236}">
                    <a16:creationId xmlns:a16="http://schemas.microsoft.com/office/drawing/2014/main" id="{AFC26A52-8E14-A857-2F39-B7194F87E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A8 B8</a:t>
                </a:r>
              </a:p>
            </p:txBody>
          </p:sp>
        </p:grpSp>
        <p:grpSp>
          <p:nvGrpSpPr>
            <p:cNvPr id="21516" name="Group 78">
              <a:extLst>
                <a:ext uri="{FF2B5EF4-FFF2-40B4-BE49-F238E27FC236}">
                  <a16:creationId xmlns:a16="http://schemas.microsoft.com/office/drawing/2014/main" id="{E6183EBE-315F-92FE-4D60-9B3AD27F1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91438" y="2019300"/>
              <a:ext cx="906462" cy="2251075"/>
              <a:chOff x="617" y="1281"/>
              <a:chExt cx="571" cy="1418"/>
            </a:xfrm>
          </p:grpSpPr>
          <p:sp>
            <p:nvSpPr>
              <p:cNvPr id="21518" name="Rectangle 79">
                <a:extLst>
                  <a:ext uri="{FF2B5EF4-FFF2-40B4-BE49-F238E27FC236}">
                    <a16:creationId xmlns:a16="http://schemas.microsoft.com/office/drawing/2014/main" id="{273EDD74-7545-B8B1-8328-C3107A83E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1745"/>
                <a:ext cx="336" cy="50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Full</a:t>
                </a:r>
              </a:p>
              <a:p>
                <a:pPr algn="ctr"/>
                <a:r>
                  <a:rPr lang="en-US" sz="1600"/>
                  <a:t>Adder</a:t>
                </a:r>
              </a:p>
            </p:txBody>
          </p:sp>
          <p:sp>
            <p:nvSpPr>
              <p:cNvPr id="21519" name="Line 80">
                <a:extLst>
                  <a:ext uri="{FF2B5EF4-FFF2-40B4-BE49-F238E27FC236}">
                    <a16:creationId xmlns:a16="http://schemas.microsoft.com/office/drawing/2014/main" id="{3CF78EEE-7B84-EF44-5BE3-CDCB1791A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" y="2001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0" name="Line 81">
                <a:extLst>
                  <a:ext uri="{FF2B5EF4-FFF2-40B4-BE49-F238E27FC236}">
                    <a16:creationId xmlns:a16="http://schemas.microsoft.com/office/drawing/2014/main" id="{2E8B8620-CBEC-F77D-1397-904D6DC37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2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1" name="Line 82">
                <a:extLst>
                  <a:ext uri="{FF2B5EF4-FFF2-40B4-BE49-F238E27FC236}">
                    <a16:creationId xmlns:a16="http://schemas.microsoft.com/office/drawing/2014/main" id="{03DFFF47-39B2-60A2-F4EC-AE7010D59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1478"/>
                <a:ext cx="0" cy="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2" name="Line 83">
                <a:extLst>
                  <a:ext uri="{FF2B5EF4-FFF2-40B4-BE49-F238E27FC236}">
                    <a16:creationId xmlns:a16="http://schemas.microsoft.com/office/drawing/2014/main" id="{6A76B406-C7B4-F50E-BB82-2A2623EBB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" y="2246"/>
                <a:ext cx="0" cy="1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3" name="Text Box 84">
                <a:extLst>
                  <a:ext uri="{FF2B5EF4-FFF2-40B4-BE49-F238E27FC236}">
                    <a16:creationId xmlns:a16="http://schemas.microsoft.com/office/drawing/2014/main" id="{A279EC94-2F3F-B9E2-97CC-C932FA92BE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1" y="2468"/>
                <a:ext cx="2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S9</a:t>
                </a:r>
              </a:p>
            </p:txBody>
          </p:sp>
          <p:sp>
            <p:nvSpPr>
              <p:cNvPr id="21524" name="Text Box 85">
                <a:extLst>
                  <a:ext uri="{FF2B5EF4-FFF2-40B4-BE49-F238E27FC236}">
                    <a16:creationId xmlns:a16="http://schemas.microsoft.com/office/drawing/2014/main" id="{1458AE5F-D2C8-E1E2-6AB1-E0AD7F97B4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1281"/>
                <a:ext cx="5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A9 B9</a:t>
                </a: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3732B-F03B-1CB4-0835-B98A6F02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5D2D4-487B-4571-8B17-76A869AE3A5D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9ECEE-E260-1DA0-CE89-CCEC7C10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F0E3B-95E2-0070-C153-EEF3C174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4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Full-adder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81C5-4FFF-4EF5-A48C-366BE03C9EB4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4516" y="1558233"/>
            <a:ext cx="6867078" cy="304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618495"/>
            <a:ext cx="7693025" cy="1797803"/>
          </a:xfrm>
        </p:spPr>
        <p:txBody>
          <a:bodyPr/>
          <a:lstStyle/>
          <a:p>
            <a:r>
              <a:rPr lang="en-US" dirty="0"/>
              <a:t>Delay is worst case always!!!</a:t>
            </a:r>
          </a:p>
          <a:p>
            <a:pPr lvl="1"/>
            <a:r>
              <a:rPr lang="en-US" dirty="0"/>
              <a:t>From input to Sum </a:t>
            </a:r>
            <a:r>
              <a:rPr lang="en-US" dirty="0">
                <a:sym typeface="Wingdings" pitchFamily="2" charset="2"/>
              </a:rPr>
              <a:t> two XOR delays</a:t>
            </a:r>
          </a:p>
          <a:p>
            <a:pPr lvl="1"/>
            <a:r>
              <a:rPr lang="en-US" dirty="0"/>
              <a:t>From input to Co </a:t>
            </a:r>
            <a:r>
              <a:rPr lang="en-US" dirty="0">
                <a:sym typeface="Wingdings" pitchFamily="2" charset="2"/>
              </a:rPr>
              <a:t> XOR+AND+OR delay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Ripple Carry Adder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64538" y="1546737"/>
          <a:ext cx="6307137" cy="475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47619" imgH="5315692" progId="PBrush">
                  <p:embed/>
                </p:oleObj>
              </mc:Choice>
              <mc:Fallback>
                <p:oleObj name="Bitmap Image" r:id="rId2" imgW="7047619" imgH="5315692" progId="PBrush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38" y="1546737"/>
                        <a:ext cx="6307137" cy="475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5439905" y="3642102"/>
            <a:ext cx="3456122" cy="2092271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772760" y="4045058"/>
            <a:ext cx="480448" cy="1363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62798" y="4262034"/>
            <a:ext cx="325460" cy="821410"/>
            <a:chOff x="6491202" y="4262034"/>
            <a:chExt cx="560522" cy="587941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6509283" y="4262034"/>
              <a:ext cx="542441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6491202" y="4522922"/>
              <a:ext cx="542441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6506700" y="4848387"/>
              <a:ext cx="542441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TextBox 9"/>
          <p:cNvSpPr txBox="1"/>
          <p:nvPr/>
        </p:nvSpPr>
        <p:spPr>
          <a:xfrm>
            <a:off x="5455403" y="4029559"/>
            <a:ext cx="1005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A[3:0]</a:t>
            </a:r>
          </a:p>
          <a:p>
            <a:r>
              <a:rPr lang="en-US" dirty="0"/>
              <a:t>B[3:0]</a:t>
            </a:r>
          </a:p>
          <a:p>
            <a:pPr algn="r"/>
            <a:r>
              <a:rPr lang="en-US" dirty="0" err="1"/>
              <a:t>Cin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299708" y="4308529"/>
            <a:ext cx="294468" cy="15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564688" y="4045057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Sum[4:0]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754F5-C981-A8B3-C51C-141BC083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FA17-19C5-49E3-A040-43B8016DA704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C6C62-1C74-4A14-4C98-E77F9C2B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240 Sp2025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0F91-0083-8B1A-A356-AF4AF02D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0509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18027</TotalTime>
  <Words>1920</Words>
  <Application>Microsoft Office PowerPoint</Application>
  <PresentationFormat>On-screen Show (4:3)</PresentationFormat>
  <Paragraphs>827</Paragraphs>
  <Slides>54</Slides>
  <Notes>6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HelveticaNeue Regular</vt:lpstr>
      <vt:lpstr>Arial</vt:lpstr>
      <vt:lpstr>Calibri</vt:lpstr>
      <vt:lpstr>Courier New</vt:lpstr>
      <vt:lpstr>Roboto</vt:lpstr>
      <vt:lpstr>Times New Roman</vt:lpstr>
      <vt:lpstr>Wingdings</vt:lpstr>
      <vt:lpstr>Capsules</vt:lpstr>
      <vt:lpstr>Custom Design</vt:lpstr>
      <vt:lpstr>Bitmap Image</vt:lpstr>
      <vt:lpstr>Equation</vt:lpstr>
      <vt:lpstr>Paintbrush Picture</vt:lpstr>
      <vt:lpstr>MathType 7.0 Equation</vt:lpstr>
      <vt:lpstr>Arithmetic Circuits  Adders and Multipliers</vt:lpstr>
      <vt:lpstr>Computers / General Digital System</vt:lpstr>
      <vt:lpstr>This week….</vt:lpstr>
      <vt:lpstr>Adder</vt:lpstr>
      <vt:lpstr>Half-adder</vt:lpstr>
      <vt:lpstr>Full adder</vt:lpstr>
      <vt:lpstr>What to do?</vt:lpstr>
      <vt:lpstr>Full-adder</vt:lpstr>
      <vt:lpstr>Ripple Carry Adder</vt:lpstr>
      <vt:lpstr>Delay through the second stage</vt:lpstr>
      <vt:lpstr>Delay through N stages</vt:lpstr>
      <vt:lpstr>What to do?</vt:lpstr>
      <vt:lpstr>Full adder</vt:lpstr>
      <vt:lpstr>Adders</vt:lpstr>
      <vt:lpstr>Multipliers</vt:lpstr>
      <vt:lpstr>Other stuff</vt:lpstr>
      <vt:lpstr>Carry Select</vt:lpstr>
      <vt:lpstr>Carry Select</vt:lpstr>
      <vt:lpstr>PowerPoint Presentation</vt:lpstr>
      <vt:lpstr>Square root carry select</vt:lpstr>
      <vt:lpstr>PowerPoint Presentation</vt:lpstr>
      <vt:lpstr>PowerPoint Presentation</vt:lpstr>
      <vt:lpstr>What that means in hardware</vt:lpstr>
      <vt:lpstr>Carry-skip (Or carry-bypass)</vt:lpstr>
      <vt:lpstr>Carry-skip (Or carry-bypass)</vt:lpstr>
      <vt:lpstr>PowerPoint Presentation</vt:lpstr>
      <vt:lpstr>Carry lookahead</vt:lpstr>
      <vt:lpstr>Kogge Stone adder</vt:lpstr>
      <vt:lpstr>Kogge Stone adder</vt:lpstr>
      <vt:lpstr>Prefix adder</vt:lpstr>
      <vt:lpstr>PowerPoint Presentation</vt:lpstr>
      <vt:lpstr>Sklansky adder</vt:lpstr>
      <vt:lpstr>Brent/Kung adder</vt:lpstr>
      <vt:lpstr>Other Addition Speed-up Methods</vt:lpstr>
      <vt:lpstr>PowerPoint Presentation</vt:lpstr>
      <vt:lpstr>PowerPoint Presentation</vt:lpstr>
      <vt:lpstr>Multipliers</vt:lpstr>
      <vt:lpstr>Special inputs and gates</vt:lpstr>
      <vt:lpstr>Array Multiplier</vt:lpstr>
      <vt:lpstr>PowerPoint Presentation</vt:lpstr>
      <vt:lpstr>Array Multiplier</vt:lpstr>
      <vt:lpstr>Array Multiplier</vt:lpstr>
      <vt:lpstr>Array Multiplier</vt:lpstr>
      <vt:lpstr>Array Multiplier</vt:lpstr>
      <vt:lpstr>PowerPoint Presentation</vt:lpstr>
      <vt:lpstr>PowerPoint Presentation</vt:lpstr>
      <vt:lpstr>Booth Encoding</vt:lpstr>
      <vt:lpstr>Booth Encoding Example</vt:lpstr>
      <vt:lpstr>Booth Encoding Example</vt:lpstr>
      <vt:lpstr>Ways to improve adder/mult speed</vt:lpstr>
      <vt:lpstr>What we’ve seen so far</vt:lpstr>
      <vt:lpstr>PowerPoint Presentation</vt:lpstr>
      <vt:lpstr>What we’ll do in lab</vt:lpstr>
      <vt:lpstr>PowerPoint Presentation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Review of Basic Logic Design</dc:title>
  <dc:creator>tinas</dc:creator>
  <cp:lastModifiedBy>T Smilkstein</cp:lastModifiedBy>
  <cp:revision>566</cp:revision>
  <dcterms:created xsi:type="dcterms:W3CDTF">2001-08-21T04:35:05Z</dcterms:created>
  <dcterms:modified xsi:type="dcterms:W3CDTF">2025-02-10T03:57:58Z</dcterms:modified>
</cp:coreProperties>
</file>