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9"/>
  </p:notesMasterIdLst>
  <p:sldIdLst>
    <p:sldId id="256" r:id="rId2"/>
    <p:sldId id="703" r:id="rId3"/>
    <p:sldId id="717" r:id="rId4"/>
    <p:sldId id="261" r:id="rId5"/>
    <p:sldId id="714" r:id="rId6"/>
    <p:sldId id="452" r:id="rId7"/>
    <p:sldId id="728" r:id="rId8"/>
    <p:sldId id="449" r:id="rId9"/>
    <p:sldId id="670" r:id="rId10"/>
    <p:sldId id="450" r:id="rId11"/>
    <p:sldId id="451" r:id="rId12"/>
    <p:sldId id="682" r:id="rId13"/>
    <p:sldId id="468" r:id="rId14"/>
    <p:sldId id="469" r:id="rId15"/>
    <p:sldId id="460" r:id="rId16"/>
    <p:sldId id="466" r:id="rId17"/>
    <p:sldId id="467" r:id="rId18"/>
    <p:sldId id="470" r:id="rId19"/>
    <p:sldId id="473" r:id="rId20"/>
    <p:sldId id="472" r:id="rId21"/>
    <p:sldId id="475" r:id="rId22"/>
    <p:sldId id="476" r:id="rId23"/>
    <p:sldId id="479" r:id="rId24"/>
    <p:sldId id="480" r:id="rId25"/>
    <p:sldId id="481" r:id="rId26"/>
    <p:sldId id="482" r:id="rId27"/>
    <p:sldId id="483" r:id="rId28"/>
    <p:sldId id="484" r:id="rId29"/>
    <p:sldId id="683" r:id="rId30"/>
    <p:sldId id="371" r:id="rId31"/>
    <p:sldId id="679" r:id="rId32"/>
    <p:sldId id="459" r:id="rId33"/>
    <p:sldId id="493" r:id="rId34"/>
    <p:sldId id="494" r:id="rId35"/>
    <p:sldId id="495" r:id="rId36"/>
    <p:sldId id="496" r:id="rId37"/>
    <p:sldId id="497" r:id="rId38"/>
    <p:sldId id="516" r:id="rId39"/>
    <p:sldId id="715" r:id="rId40"/>
    <p:sldId id="517" r:id="rId41"/>
    <p:sldId id="395" r:id="rId42"/>
    <p:sldId id="722" r:id="rId43"/>
    <p:sldId id="512" r:id="rId44"/>
    <p:sldId id="716" r:id="rId45"/>
    <p:sldId id="718" r:id="rId46"/>
    <p:sldId id="719" r:id="rId47"/>
    <p:sldId id="720" r:id="rId48"/>
    <p:sldId id="513" r:id="rId49"/>
    <p:sldId id="503" r:id="rId50"/>
    <p:sldId id="396" r:id="rId51"/>
    <p:sldId id="721" r:id="rId52"/>
    <p:sldId id="723" r:id="rId53"/>
    <p:sldId id="724" r:id="rId54"/>
    <p:sldId id="725" r:id="rId55"/>
    <p:sldId id="726" r:id="rId56"/>
    <p:sldId id="727" r:id="rId57"/>
    <p:sldId id="729" r:id="rId58"/>
    <p:sldId id="730" r:id="rId59"/>
    <p:sldId id="731" r:id="rId60"/>
    <p:sldId id="732" r:id="rId61"/>
    <p:sldId id="293" r:id="rId62"/>
    <p:sldId id="375" r:id="rId63"/>
    <p:sldId id="386" r:id="rId64"/>
    <p:sldId id="387" r:id="rId65"/>
    <p:sldId id="388" r:id="rId66"/>
    <p:sldId id="389" r:id="rId67"/>
    <p:sldId id="390" r:id="rId68"/>
    <p:sldId id="391" r:id="rId69"/>
    <p:sldId id="392" r:id="rId70"/>
    <p:sldId id="393" r:id="rId71"/>
    <p:sldId id="385" r:id="rId72"/>
    <p:sldId id="397" r:id="rId73"/>
    <p:sldId id="398" r:id="rId74"/>
    <p:sldId id="399" r:id="rId75"/>
    <p:sldId id="400" r:id="rId76"/>
    <p:sldId id="401" r:id="rId77"/>
    <p:sldId id="712" r:id="rId78"/>
    <p:sldId id="713" r:id="rId79"/>
    <p:sldId id="685" r:id="rId80"/>
    <p:sldId id="686" r:id="rId81"/>
    <p:sldId id="687" r:id="rId82"/>
    <p:sldId id="688" r:id="rId83"/>
    <p:sldId id="689" r:id="rId84"/>
    <p:sldId id="394" r:id="rId85"/>
    <p:sldId id="702" r:id="rId86"/>
    <p:sldId id="704" r:id="rId87"/>
    <p:sldId id="67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3447" autoAdjust="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5:5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91 6457,'-10'30'362,"1"0"-1,1 1 0,2 1 1,-3 48-1,5 128 447,4-205-807,34 421 280,-30-380-237,2-1 1,2 0-1,26 80 0,-32-118-33,0-1 0,-1 0 0,1 0 0,1 0 0,-1 0 0,1-1 0,-1 1 0,1-1 0,0 1 0,1-1 0,-1 0 0,0 0 0,1-1 0,0 1-1,-1-1 1,1 1 0,0-1 0,0 0 0,6 1 0,-3-1 8,0-1 0,0 0-1,0 0 1,0-1 0,0 0-1,0 0 1,0-1-1,0 0 1,0 0 0,0 0-1,12-5 1,12-6-1,-1-1 0,-1-1 0,0-1 0,-1-2 0,0-1 0,-2-1 0,0-1 0,-1-2 0,36-40 0,-46 45-15,-1-1 1,-1 0-1,20-37 0,-28 45 1,-1 1-1,0-1 0,0 0 0,-1 0 1,0 0-1,-1-1 0,0 1 1,-1-1-1,0 1 0,-1-16 1,0 21 0,-1 0 1,0 0-1,0 0 1,0 1-1,-1-1 1,1 0-1,-1 0 1,0 1-1,-1 0 1,1-1-1,-1 1 1,0 0-1,0 0 1,0 0-1,-5-5 1,1 4-2,1 0 1,-1 1 0,0-1-1,0 1 1,0 1-1,0-1 1,-1 1-1,-12-3 1,-9 0 3,1 1-1,-1 1 1,0 2-1,-32 2 1,-95 3 77,183-19-96,-6 7 13,0 0 0,0-2 0,-1 0 0,-1-2 0,0 0 0,-1-1 0,0-1 0,-1 0-1,-1-1 1,-1-1 0,0-1 0,-1 0 0,20-35 0,-26 40 0,-2 0-1,1-1 1,-2 0-1,0 0 1,-1 0-1,0 0 1,-1-1-1,1-15 1,-3 23-1,0 0 1,-1 0-1,0-1 1,0 1-1,-1 0 1,0 0-1,0 0 1,-1-1-1,0 1 1,0 1 0,-1-1-1,0 0 1,0 1-1,0-1 1,-1 1-1,0 0 1,0 0-1,-6-6 1,-1 2 1,-1 0 0,0 1 0,0 1-1,-1 0 1,-22-11 0,-72-22 12,79 32-4,0 1-1,0 2 1,-49-5-1,66 10-6,0 0-1,-1 1 1,1 1 0,-1 0-1,1 0 1,0 1 0,0 0-1,0 1 1,0 1-1,0 0 1,0 0 0,-11 7-1,21-11-16,0 1-1,-1-1 1,1 1-1,0 0 1,-1 0-1,1 0 1,0 0 0,0 0-1,0 0 1,0 0-1,0 0 1,0 0-1,0 0 1,0 1-1,0-1 1,0 0-1,1 1 1,-1-1-1,1 0 1,-1 1-1,1-1 1,-1 1 0,1-1-1,0 1 1,0-1-1,-1 1 1,1 1-1,1-1-18,0-1 0,0 0 0,0 1 0,0-1 1,0 0-1,0 0 0,0 0 0,0 0 0,1 0 0,-1 0 0,0 0 0,1 0 0,-1 0 0,0 0 0,1-1 0,-1 1 0,1-1 0,-1 1 1,1-1-1,-1 0 0,1 1 0,0-1 0,-1 0 0,4 0 0,23 1-491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6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4353,'4'0'130,"-1"-1"0,0 0 0,-1 1 0,1-1 0,0-1 0,0 1-1,0 0 1,0-1 0,-1 1 0,1-1 0,-1 0 0,1 0 0,3-4 0,-3 4-25,0-1-1,0 1 1,0-1-1,1 1 1,-1 0 0,1 0-1,-1 0 1,7-1 0,28-4 479,54-2 0,-6 1-31,143-40-73,-20 3-353,-159 36-111,10-1 21,90-4-1,-131 14-31,0 0 1,-1 2-1,1 0 1,0 1-1,-1 1 0,1 0 1,-1 1-1,0 2 0,18 8 1,-35-15-54,-1 1 1,1-1 0,0 1 0,0-1-1,0 0 1,0 1 0,0-1-1,0 0 1,-1 1 0,1-1-1,0 0 1,0 0 0,0 0 0,0 0-1,0 0 1,0 0 0,0 0-1,0-1 1,0 1 0,0 0 0,0 0-1,0-1 1,0 1 0,0 0-1,-1-1 1,1 1 0,1-2-1,5-3-522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0 2865,'-9'7'439,"1"1"1,0 0-1,1 0 1,0 1-1,0 0 1,1 0-1,0 1 1,0 0-1,1 0 1,0 0 0,-6 21-1,10-25-376,0 0 0,0 0-1,0 0 1,1 0 0,-1 1 0,2-1 0,-1 0-1,2 11 1,17 49 104,-10-37-115,102 340 134,-102-333-179,-1 0 1,-2 0 0,2 47-1,-10-56-155,2-26 78,0 0 0,0 0 0,0-1 0,0 1-1,-1 0 1,1 0 0,0-1 0,-1 1 0,1 0-1,0-1 1,-1 1 0,1-1 0,-1 1 0,1 0-1,-1-1 1,1 1 0,-1-1 0,0 1 0,1-1-1,-1 1 1,0-1 0,1 0 0,-1 1 0,0-1-1,1 0 1,-1 0 0,0 1 0,0-1 0,-1 0-1,-11-1-733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7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1 435 5105,'92'3'889,"79"-4"476,-126-3-1169,-4 2-36,-1-2-1,1-2 0,-1-2 1,54-17-1,-81 20-119,-1-1-1,0-1 0,-1 1 1,1-2-1,-2 0 0,11-9 1,56-61 91,-24 23-97,-30 33-302,1 1 1,0 1 0,2 2 0,0 0 0,1 1 0,0 2 0,2 1 0,0 1-1,38-11 1,-6 9-781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88 4929,'-14'-7'765,"-1"-1"-1,2-1 1,-21-15-1,26 19-661,1 0 0,-1 1-1,1 0 1,-1 0 0,-1 1 0,1 0-1,0 0 1,-1 1 0,1 0 0,-1 0 0,0 1-1,-10 0 1,5 1-61,1 0 0,-1 0 0,1 2 0,0 0-1,-1 0 1,1 1 0,-16 6 0,15-3-14,0 1-1,0 1 1,1 0 0,0 1-1,1 0 1,0 1 0,-21 23-1,3 1 6,-36 53 0,47-60-23,1 0 1,1 2-1,2 0 1,1 0 0,1 2-1,1-1 1,2 2-1,2-1 1,0 1-1,-5 59 1,10-44 22,2 1-1,1-1 1,3 1 0,13 65 0,-14-103-31,0-1 1,1-1-1,0 1 0,1 0 1,0-1-1,0 1 0,1-1 1,0-1-1,0 1 1,0 0-1,1-1 0,13 12 1,-9-11 0,0-1 0,0 0 1,1-1-1,0 0 1,0-1-1,0 0 0,1 0 1,23 5-1,20 2 17,97 8 0,58-12 31,-141-10-59,-1-4 0,0-2 1,0-3-1,75-23 0,-109 24-855,64-26-1,-48 10 103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07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8 418 6137,'-1'1'127,"0"0"0,0 1 0,1-1 0,-1 0 0,0 1 0,1-1-1,-1 1 1,1-1 0,-1 1 0,1-1 0,0 1 0,-1-1 0,1 1 0,0 2 0,1-4-36,1 1 0,-1-1 0,0 0 0,0 1 0,1-1 1,-1 0-1,0 0 0,1 0 0,-1 0 0,0 0 0,0-1 0,1 1 1,-1 0-1,0 0 0,2-1 0,3-1-223,230-35 438,-188 28-266,52-15 1,13-3 22,476-54 165,-499 74-117,-1 3 0,1 4 0,167 23 0,-27 5 152,-83-27-163,-1-6 0,174-29 0,280-90-54,-525 107-42,149-12 0,77 17 9,-216 10-19,144 0 32,205-10 37,47 2-12,-288 28 59,-19 0-40,-166-18-69,222 4 71,-182-5-50,0-3-1,85-18 0,-105 16-28,0 2 0,0 0-1,35 1 1,83 9-65,7 0-20,-127-6 72,0-2-1,1-1 1,46-12 0,41-18-700,-71 22 514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5:5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6457,'0'3'22,"1"1"-1,0 0 1,-1-1-1,2 1 1,-1-1-1,0 1 1,1-1-1,-1 0 0,1 1 1,0-1-1,3 4 1,10 18 95,11 38 27,0-1-76,46 82 0,-31-80-35,3-3 0,77 84 0,-21-26 198,-99-118-214,0 0 0,0 1 0,0-1 0,1 0 0,-1 1 0,1-1 0,-1 0 0,1 0 0,-1 0 0,1 0 0,0-1 0,0 1 0,-1 0 0,1-1 0,0 1 0,0-1 0,0 1 0,-1-1 1,5 0-1,-5 0 7,1-1 1,0 1 0,-1-1-1,1 0 1,-1 0 0,1 1-1,-1-1 1,0 0 0,1 0-1,-1 0 1,0 0 0,1-1-1,-1 1 1,0 0-1,0 0 1,0-1 0,0 1-1,0-1 1,0 1 0,-1-1-1,1 1 1,0-3 0,4-11 110,-1 0 1,0-1-1,-1 1 1,1-27-1,0 7-27,22-211 158,16-105-234,-39 336-75,-2 4-60,1 0 0,0 0 1,1 1-1,0-1 0,0 1 1,2-1-1,8-15 0,-2 13-995,-10 13 1024,-1-1-1,1 1 0,-1 0 1,1 0-1,-1 0 1,1 0-1,-1 0 0,1 0 1,0 0-1,-1 0 1,1 0-1,-1 0 0,1 0 1,-1 0-1,1 0 1,0 0-1,-1 0 0,1 0 1,-1 1-1,1-1 0,-1 0 1,1 0-1,-1 1 1,1-1-1,-1 0 0,1 1 1,13 13-1237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9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3545,'-7'5'877,"4"-3"-463,0 0 0,1 0 0,-1 0 0,0 0 0,1 0 0,-1 1 0,1-1 0,0 1 0,0 0 0,0 0 0,-2 3 0,3-2-386,0-1 0,0 1 0,1-1 0,-1 0 0,1 1 0,0 0 0,0-1 0,1 6 0,5 28 2,1 0 0,2 0 0,18 46 1,-8-23-15,91 313 39,-107-364-58,-2-3-45,1 0-1,0 0 0,0 0 0,6 9 0,-8-15 47,0 1-1,0-1 1,0 0-1,0 0 1,0 0-1,0 0 0,0 0 1,1 0-1,-1 1 1,0-1-1,0 0 0,0 0 1,0 0-1,0 0 1,1 0-1,-1 0 1,0 0-1,0 0 0,0 0 1,0 0-1,1 0 1,-1 0-1,0 0 1,0 0-1,0 0 0,0 0 1,1 0-1,-1 0 1,0 0-1,0 0 1,0 0-1,0 0 0,1 0 1,-1 0-1,0 0 1,0 0-1,0 0 0,0-1 1,0 1-1,1 0 1,-1 0-1,0 0 1,0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5041,'34'1'3032,"0"1"-2776,56-5 0,-64-3-207,1-1 0,-2 0 0,1-2 1,-1-1-1,44-25 0,-37 18-617,1 2-1,46-16 1,-60 26-62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6457,'0'3'22,"1"1"-1,0 0 1,-1-1-1,2 1 1,-1-1-1,0 1 1,1-1-1,-1 0 0,1 1 1,0-1-1,3 4 1,10 18 95,11 38 27,0-1-76,46 82 0,-31-80-35,3-3 0,77 84 0,-21-26 198,-99-118-214,0 0 0,0 1 0,0-1 0,1 0 0,-1 1 0,1-1 0,-1 0 0,1 0 0,-1 0 0,1 0 0,0-1 0,0 1 0,-1 0 0,1-1 0,0 1 0,0-1 0,0 1 0,-1-1 1,5 0-1,-5 0 7,1-1 1,0 1 0,-1-1-1,1 0 1,-1 0 0,1 1-1,-1-1 1,0 0 0,1 0-1,-1 0 1,0 0 0,1-1-1,-1 1 1,0 0-1,0 0 1,0-1 0,0 1-1,0-1 1,0 1 0,-1-1-1,1 1 1,0-3 0,4-11 110,-1 0 1,0-1-1,-1 1 1,1-27-1,0 7-27,22-211 158,16-105-234,-39 336-75,-2 4-60,1 0 0,0 0 1,1 1-1,0-1 0,0 1 1,2-1-1,8-15 0,-2 13-995,-10 13 1024,-1-1-1,1 1 0,-1 0 1,1 0-1,-1 0 1,1 0-1,-1 0 0,1 0 1,0 0-1,-1 0 1,1 0-1,-1 0 0,1 0 1,-1 0-1,1 0 1,0 0-1,-1 0 0,1 0 1,-1 1-1,1-1 0,-1 0 1,1 0-1,-1 1 1,1-1-1,-1 0 0,1 1 1,13 13-1237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7770,'17'0'98,"1"-2"0,-1 0 1,0-1-1,0 0 0,0-1 1,0-1-1,-1-1 0,0-1 1,0 0-1,23-14 0,-16 9-49,34-12 1,-37 17-41,-1-2 0,0 0 1,23-15-1,-16 6-28,-2 1-241,0 1 1,1 1 0,33-15 0,-16 14-206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0 5857,'-5'13'445,"0"-1"0,0 1 0,1 1 0,1-1 0,-2 16 0,-4 73 4,5-45-268,1-22-148,-39 365 68,-8-172-69,12-68 7,8-16 11,-17 98 121,26-41-79,20-196-115,1-4 5,-1 0 0,1 0 0,0 0 0,0 0 0,0-1 0,0 1-1,0 0 1,0 0 0,0 0 0,0 0 0,0 0 0,0 0 0,0-1 0,0 1 0,1 0 0,-1 0 0,0 0 0,1 1 0,4-23-2391,-2-5 1358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2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6417,'4'8'94,"201"462"2586,-53-87-2480,-113-283-173,-5 1 0,39 188-1,-66-249-11,-2 0-1,-2 0 0,-2 62 1,-4-85-74,-2-15-443,-3-9-675,-5-12 428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37 220 9610,'-18'13'208,"7"-3"-176,4-1-16,7-8 40,1-2 16,7-11-8,6-7 0,10-11 0,11-4-8,16-6-32,8 3 0,21 5-16,1 3-8,3 17-96,-4 6-120,-19 10-792,-6 10-1249,-21 0 1321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3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23 8954,'2'19'299,"-2"-16"-270,1-1-1,-1 1 0,0 0 0,1-1 0,-1 1 0,0-1 1,-1 1-1,1-1 0,0 1 0,-1-1 0,0 4 0,1-5-27,0-1 0,0 0 0,0 1-1,0-1 1,0 0 0,0 0-1,0 1 1,0-1 0,0 0 0,0 1-1,0-1 1,0 0 0,0 1-1,1-1 1,-1 0 0,0 0 0,0 1-1,0-1 1,1 0 0,-1 0 0,0 1-1,0-1 1,0 0 0,1 0-1,-1 0 1,0 0 0,1 1 0,-1-1-1,0 0 1,0 0 0,1 0-1,-1 0 1,0 0 0,1 0 0,-1 0-1,0 0 1,1 0 0,-1 0 0,0 0-1,0 0 1,1 0 0,-1 0-1,0 0 1,1 0 0,-1 0 0,0 0-1,1 0 1,-1 0 0,0 0-1,0 0 1,1-1 0,-1 1 0,0 0-1,1 0 1,-1 0 0,0-1 0,0 1-1,0 0 1,1 0 0,-1-1-1,2-2-7,-1 1 0,1-1 0,-1 0 0,0 0 0,0 0 0,0 0-1,0 0 1,-1 0 0,1 0 0,-1 0 0,0 0 0,0-5 0,0 6 18,0 1 1,0-1 0,0 0 0,0 1 0,0-1 0,0 1 0,-1-1 0,1 0-1,0 1 1,-1-1 0,0 1 0,1-1 0,-1 1 0,0-1 0,0 1 0,1 0 0,-1-1-1,0 1 1,-1 0 0,1 0 0,0 0 0,0-1 0,0 1 0,-1 0 0,-1 0-1,3 0-2,-1 1-1,0 0 0,1 1 0,-1-1 0,1 0 0,-1 0 0,1 0 0,-1 0 0,1 0 0,-1 1 0,1-1 1,-1 0-1,1 0 0,-1 1 0,1-1 0,-1 0 0,1 1 0,-1-1 0,1 0 0,0 1 0,-1-1 0,1 1 0,0-1 1,-1 0-1,1 1 0,0-1 0,0 1 0,-1-1 0,1 1 0,0-1 0,0 1 0,0 0 0,0-1 0,0 1 1,0-1-1,0 2 0,-4 19 37,4-15-25,0 0 0,1-1 0,0 1 0,0-1 0,0 1 1,0-1-1,1 0 0,3 7 0,-5-11-52,0 0-1,1 1 0,-1-1 0,1 0 1,0 0-1,0 1 0,-1-1 0,1 0 1,0 0-1,0 0 0,0 0 1,0 0-1,0 0 0,0 0 0,0-1 1,0 1-1,1 0 0,-1 0 1,0-1-1,0 1 0,1-1 0,-1 1 1,0-1-1,1 0 0,-1 1 1,1-1-1,-1 0 0,0 0 0,1 0 1,-1 0-1,0 0 0,1 0 1,-1-1-1,1 1 0,-1 0 0,0-1 1,3 0-1,10-12-491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52 7498,'-110'-7'2779,"112"10"-2756,1-1 0,0 2 0,-1-1 1,0 0-1,1 0 0,-1 1 0,-1-1 0,3 6 0,-2-5-8,9 20 0,-1 1-1,8 32 1,-5-14-3,28 109 15,30 207 1,-67-337-27,12 167 5,-15-140 7,2 0 1,17 80-1,-19-126-12,-1 0 1,1 1-1,0-1 0,1-1 0,-1 1 0,0 0 0,1 0 0,-1 0 1,1-1-1,0 1 0,0-1 0,0 1 0,0-1 0,1 0 0,-1 0 1,1 0-1,-1 0 0,1 0 0,0-1 0,-1 1 0,1-1 0,0 1 1,0-1-1,0 0 0,0 0 0,0-1 0,0 1 0,1-1 0,-1 1 1,0-1-1,0 0 0,0 0 0,0 0 0,4-1 0,9-2 5,-1 0 0,1-1 0,-1 0 0,0-1 0,19-9 0,-16 5-4,0 0 0,-1-1-1,0-1 1,-1-1 0,-1 0-1,0-1 1,20-21 0,-8 2 5,-1 0 0,34-57 0,-42 55 11,-1 0 0,-1-1 0,-2-1-1,17-68 1,-31 103-17,0 0 0,0 0 0,1 0 0,-1 0 0,0 1 0,0-1 0,0 0 0,0 0 0,0 0 0,-1 0-1,1 0 1,0 0 0,0 0 0,0 0 0,-1 0 0,1 1 0,-1-1 0,1 0 0,-1 0 0,1 0 0,-1 1 0,1-1-1,-1 0 1,1 1 0,-1-1 0,-1-1 0,0 1 2,-1 0 1,1-1-1,-1 1 0,1 0 0,-1 0 1,1 0-1,-1 1 0,0-1 0,-3 0 1,-7 0 14,0 0 0,-24 3 0,36-2-18,-23 3 21,1 1 0,-28 9-1,25-6 11,-39 5-1,56-11-25,1 0 0,0-1 0,0 0 1,-1-1-1,1 0 0,0 0 0,0-1 1,0 0-1,-9-3 0,14 4-3,0-1-1,0 1 1,0-1-1,0 0 1,0 0-1,0 0 1,1 0 0,-1 0-1,1-1 1,-1 1-1,1-1 1,0 0-1,0 1 1,0-1 0,0 0-1,1 0 1,-1-1-1,1 1 1,0 0-1,0 0 1,0-1-1,0 1 1,0 0 0,1-1-1,0-4 1,-1-8 2,2 0 1,0 0-1,1 0 1,5-19-1,-5 24-3,12-47 0,26-68 1,5-14-1,-44 135 2,1 0 0,-1 0 0,0 0 1,-1 0-1,1 0 0,-1 0 0,0-1 0,0 1 0,-1 0 0,0 0 0,-2-9 1,2 11-1,-1 0 0,0 0 0,0 0 0,0 0 0,0 0 0,0 0 0,-1 0 0,1 1 0,-1-1 0,0 1 0,1 0 0,-1-1 0,0 2 0,-1-1 0,1 0 0,-6-2 0,-27-10 31,-1 1-1,0 1 0,-1 3 0,0 0 0,-69-4 0,-194 9 149,279 5-186,-43 3-118,65-4 114,0 0-1,0 0 1,0 0-1,0 0 1,0 0-1,0 0 0,0 0 1,0 0-1,0 0 1,0 1-1,0-1 1,0 0-1,0 0 1,0 0-1,0 0 1,0 0-1,0 0 1,0 0-1,0 0 1,0 0-1,0 0 1,0 0-1,0 0 1,0 0-1,0 0 1,0 0-1,0 0 1,0 0-1,0 0 0,0 0 1,0 1-1,0-1 1,0 0-1,0 0 1,0 0-1,0 0 1,-1 0-1,1 0 1,0 0-1,0 0 1,0 0-1,0 0 1,0 0-1,0 0 1,0 0-1,7 2-171,-6-2 151,23 5-197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574 84 7898,'-8'-4'47,"-94"-46"779,86 44-699,1 0 0,-1 2 0,1 0 1,-1 1-1,-17-2 0,17 4-84,-1 1-1,1 0 1,0 1-1,0 1 1,0 0 0,0 1-1,0 1 1,0 1-1,1 0 1,-26 13 0,32-14-28,-1 2 0,2-1 0,-1 1 1,0 1-1,1 0 0,0 0 0,1 0 1,0 1-1,0 0 0,0 1 0,1-1 0,1 1 1,-1 0-1,1 1 0,1-1 0,0 1 1,-5 17-1,0 17 40,3 1 1,1-1-1,2 1 0,2 0 1,8 64-1,-4-82-38,1 0 0,2-1 0,1 0 0,1 1 1,1-2-1,20 40 0,-6-23-1,1-1 1,57 70-1,-69-96-14,0-1 1,1 0-1,1-1 0,0 0 0,1-1 0,23 15 0,-32-24-2,0 1 1,0-1-1,1-1 0,-1 1 1,1-1-1,0 0 0,0-1 1,0 1-1,0-1 0,0-1 1,0 1-1,0-1 0,0 0 0,0-1 1,0 0-1,0 0 0,-1 0 1,1-1-1,0 0 0,11-5 1,-2-3-15,0 0 1,0-1 0,-1 0 0,-1-1-1,0-1 1,14-15 0,-7 7-117,29-23 1,-38 35 14,1 1 1,16-8 0,28-9-117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7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6369,'0'0'35,"-1"0"0,1 0 0,-1 0 0,1 0 0,-1 0 0,1 0 0,-1 0-1,1 0 1,-1 0 0,1 0 0,-1 0 0,1 0 0,-1 1 0,1-1 0,-1 0-1,1 0 1,-1 0 0,1 1 0,-1-1 0,1 0 0,0 0 0,-1 1 0,1-1-1,0 0 1,-1 1 0,1-1 0,0 1 0,-1-1 0,1 0 0,0 1 0,-1-1 0,1 1-1,0 0 16,0 1-1,0-1 0,1 0 0,-1 0 0,0 0 0,0 0 1,1 0-1,-1 0 0,1 0 0,-1 0 0,1 0 0,-1 0 1,2 1-1,27 29 364,-29-31-413,3 3 11,1 1 1,-1-1 0,1 0-1,0-1 1,0 1 0,0 0-1,0-1 1,1 0 0,-1 0-1,1-1 1,-1 1 0,1-1-1,0 0 1,4 1 0,-8-3-10,-1 1 1,0 0 0,1 0-1,-1-1 1,1 1 0,-1 0-1,0-1 1,1 1 0,-1-1 0,0 1-1,1 0 1,-1-1 0,0 1-1,0-1 1,1 1 0,-1-1 0,0 1-1,0-1 1,0 1 0,0-1-1,0 1 1,0-1 0,0 1 0,0-1-1,0 1 1,0-1 0,0 1-1,0-1 1,0 1 0,0-1-1,0 1 1,0-1 0,0 1 0,-1-1-1,1 1 1,-1-2 0,-5-18 70,5 17-45,0 1 0,0-1 0,0 1 0,-1 0-1,1 0 1,0-1 0,-1 1 0,0 0 0,1 0 0,-1 0 0,0 1 0,0-1 0,0 0 0,0 1-1,0-1 1,-1 1 0,1 0 0,0 0 0,-1 0 0,1 0 0,-1 0 0,1 0 0,-1 1 0,1-1 0,-4 0-1,4 3-118,1-1-1,-1 1 0,1-1 1,0 1-1,0-1 1,-1 1-1,1 0 0,0 0 1,0-1-1,0 1 0,1 0 1,-1 0-1,0 0 0,1 0 1,-1 0-1,1 0 0,0 3 1,1 0-817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7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88 5897,'-28'17'1592,"24"-14"-1399,0 0-1,0-1 1,0 1 0,0-1-1,-1 0 1,1 0 0,-1-1 0,1 1-1,-1-1 1,-9 1 0,16-5-144,-1 0 0,1 0 0,0 0 0,0 0 0,0 0 0,0 0 0,4-4 0,-3 4-43,-1 0 1,1 0 0,-1 0-1,1 1 1,0-1 0,0 0-1,1 1 1,-1 0 0,0 0-1,1 0 1,-1 0 0,1 1-1,0-1 1,0 1 0,-1 0-1,1 0 1,0 0 0,0 0-1,0 1 1,0 0 0,0 0-1,0 0 1,6 1 0,36 3 15,76 17 0,-20-2 2,-46-11-13,0-3 0,1-2 0,-1-2 0,62-8 0,-15-5 20,421-62 30,-463 62-57,0 3 1,0 3 0,1 2 0,112 9 0,-151-3-6,0 1 0,-1 1 0,0 2 1,0 0-1,0 1 0,-1 1 0,0 1 1,27 16-1,-27-13-82,42 19-1,-30-19 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8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4593,'-1'228'4025,"-2"-79"-2942,2 35-628,7-122-341,25 101 1,29 57-12,-22-88-119,-38-132 11,0 0 0,0 0 1,0 0-1,1 0 1,-1 0-1,0 0 1,0 0-1,0 0 0,0-1 1,0 1-1,0 0 1,0 0-1,0 0 1,1 0-1,-1 0 0,0 0 1,0 0-1,0 0 1,0 0-1,0 0 1,0 0-1,1 0 0,-1 0 1,0 0-1,0 0 1,0 0-1,0 0 1,0 0-1,0 0 0,1 0 1,-1 0-1,0 0 1,0 1-1,0-1 1,0 0-1,0 0 1,0 0-1,0 0 0,0 0 1,1 0-1,-1 0 1,0 0-1,0 0 1,0 1-1,0-1 0,0 0 1,0 0-1,0 0 1,0 0-1,0 0 1,0 0-1,0 0 0,0 1 1,0-11-574,-1 0 1,-1 1-1,-3-15 1,-8-30-393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9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3545,'-7'5'877,"4"-3"-463,0 0 0,1 0 0,-1 0 0,0 0 0,1 0 0,-1 1 0,1-1 0,0 1 0,0 0 0,0 0 0,-2 3 0,3-2-386,0-1 0,0 1 0,1-1 0,-1 0 0,1 1 0,0 0 0,0-1 0,1 6 0,5 28 2,1 0 0,2 0 0,18 46 1,-8-23-15,91 313 39,-107-364-58,-2-3-45,1 0-1,0 0 0,0 0 0,6 9 0,-8-15 47,0 1-1,0-1 1,0 0-1,0 0 1,0 0-1,0 0 0,0 0 1,1 0-1,-1 1 1,0-1-1,0 0 0,0 0 1,0 0-1,0 0 1,1 0-1,-1 0 1,0 0-1,0 0 0,0 0 1,0 0-1,1 0 1,-1 0-1,0 0 1,0 0-1,0 0 0,0 0 1,1 0-1,-1 0 1,0 0-1,0 0 1,0 0-1,0 0 0,1 0 1,-1 0-1,0 0 1,0 0-1,0 0 0,0-1 1,0 1-1,1 0 1,-1 0-1,0 0 1,0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19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9882,'0'0'9,"-1"0"0,1 0 1,0 0-1,-1 0 0,1 0 0,0 0 0,-1 0 1,1 0-1,0 0 0,-1 1 0,1-1 0,0 0 1,0 0-1,-1 0 0,1 0 0,0 0 0,-1 1 0,1-1 1,0 0-1,0 0 0,0 1 0,-1-1 0,1 0 1,0 0-1,0 1 0,0-1 0,-1 0 0,1 1 0,7 6 18,2 1 6,4 3-22,-1-1 1,1 0-1,1-1 1,0-1-1,0 0 1,1 0 0,0-2-1,0 0 1,0-1-1,1 0 1,27 4 0,3-3-7,0-1 0,86-3 0,-88-4-64,0-2-1,0-1 1,0-3-1,77-23 1,-7 0-2415,-51 16 1428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20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7938,'-11'-1'408,"11"7"165,3 8-349,-5 166 283,0 12-427,-40 291 16,41-465-95,-22 145 15,3-26-9,18-115-12,36-159-2342,-19 57 1482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2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8922,'0'0'18,"0"0"0,0 0 0,0 0 0,0 0-1,0 0 1,-1 0 0,1 0 0,0 0 0,0 0 0,0 0 0,0 0 0,0 0 0,-1 0-1,1 0 1,0 0 0,0 0 0,0 0 0,0 0 0,0 0 0,-1 0 0,1 0 0,0 0 0,0 0-1,0 0 1,0 0 0,0 0 0,-1 0 0,1 1 0,0-1 0,0 0 0,0 0 0,0 0 0,0 0-1,0 0 1,0 0 0,0 0 0,-1 1 0,1-1 0,0 0 0,0 0 0,0 0 0,0 0 0,0 0-1,0 1 1,0-1 0,0 0 0,0 0 0,0 0 0,0 1 0,3 12 290,12 26-395,-8-25 198,13 36-62,52 121 32,-56-140-74,2 0 0,0-1 0,30 35-1,-31-44-3,0 0 0,-1 1 0,-1 1 0,-1 0 0,-1 1 0,-1 0 0,11 37 0,21 108-3,8 28 10,-1-57-4,-52-146-370,-6-10 216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21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10178,'1'4'160,"4"-1"-216,6 2-48,12-2 128,4 1 8,13-2 8,4-2-8,7-3-16,-2-6 8,-2-4-24,12 4-16,8 2-296,8-4-288,4 2 328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23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 8026,'-20'17'286,"17"-14"-313,0 0 0,0 0 1,0-1-1,-1 1 0,1-1 0,-1 1 1,1-1-1,-1 0 0,-6 2 0,21-1-4186,-10-3 4360,0 0 1,0 0 0,0-1 0,0 1 0,1 0 0,-1-1 0,0 1 0,5-10 4176,-2 14-3979,4 41-18,-7-42-328,-1 0 0,0 0 0,0 0 0,0 0-1,-1 0 1,1 0 0,-1 0 0,1 0 0,-1 0 0,-1 2 0,-3 16 1,3 20 35,0-22-15,0 0 0,2 0-1,0 0 1,6 30-1,-6-48-16,-1-1-1,1 0 0,0 0 0,0 1 0,0-1 1,0 0-1,0 0 0,0 1 0,0-1 0,1 0 1,-1 0-1,0 0 0,0 1 0,0-1 0,0 0 0,0 0 1,0 1-1,0-1 0,0 0 0,1 0 0,-1 0 1,0 1-1,0-1 0,0 0 0,0 0 0,1 0 1,-1 0-1,0 0 0,0 1 0,0-1 0,1 0 0,-1 0 1,0 0-1,0 0 0,1 0 0,-1 0 0,0 0 1,0 0-1,0 0 0,1 0 0,-1 0 0,0 0 1,0 0-1,1 0 0,-1 0 0,0 0 0,10-11 48,4-23-17,-11 23-19,-1 5-3,0 0 0,-1 0 0,0 0 0,0 0 0,-1 0 0,1 0 0,-1 0 0,0 0 0,-1-1 0,-1-7 0,2 14-4,-1 0 0,1-1 0,-1 1 0,1-1 1,0 1-1,-1 0 0,1-1 0,-1 1 1,1 0-1,-1 0 0,1-1 0,-1 1 0,0 0 1,1 0-1,-1 0 0,1 0 0,-1 0 1,1 0-1,-1 0 0,0 0 0,1 0 1,-1 0-1,1 0 0,-1 0 0,1 0 0,-1 0 1,1 0-1,-1 1 0,0-1 0,1 0 1,-1 0-1,1 1 0,0-1 0,-1 0 0,1 1 1,-1 0-1,-1-1 2,1 1 0,-1 0 0,1 0 0,0 0 0,-1 0 0,1 0 0,0 0 0,0 0 0,0 0 0,0 0 0,0 1 0,0-1 0,0 0 0,-1 3 0,1 2-2,0-5-14,0-18 6,-2 0 22,-12-33 0,13 46-19,1 0 0,-1-1 0,0 1 1,-1 0-1,1 0 0,-1 0 0,1 1 1,-1-1-1,0 0 0,-1 1 0,1 0 0,-7-5 1,9 7-3,0 0 1,1 1 0,-1-1-1,0 1 1,0 0-1,0-1 1,0 1 0,0-1-1,0 1 1,1 0-1,-1 0 1,0 0 0,0 0-1,0-1 1,0 1-1,0 0 1,0 0 0,0 1-1,0-1 1,0 0 0,0 0-1,0 0 1,0 1-1,0-1 1,1 0 0,-1 1-1,0-1 1,-1 2-1,0-1 3,1 1 0,0 0 0,0-1-1,0 1 1,0 0 0,0 0 0,0 0-1,0-1 1,0 1 0,1 0 0,-1 0-1,1 4 1,-2 4 6,1 0 1,1 1-1,0-1 0,2 13 1,-1-16-9,1 1 0,-1 0 0,2-1 1,-1 0-1,1 1 0,0-1 0,1 0 1,4 7-1,-6-11-17,-1-1 0,1 0 0,-1 0 0,1 1 0,0-1 0,0 0 0,0-1 0,0 1 1,0 0-1,1 0 0,-1-1 0,0 0 0,1 1 0,-1-1 0,1 0 0,0 0 0,-1 0 0,1 0 0,0-1 0,-1 1 1,1-1-1,0 0 0,0 0 0,-1 0 0,6 0 0,16-10-131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2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5969,'4'14'3897,"29"56"-3746,-26-52-357,-6-11 101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25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45 8210,'-15'-1'124,"1"-1"0,0 0 0,0-1 0,0-1 0,1 0 1,-1 0-1,-22-12 0,28 12-60,4 3-30,0 0 0,0 0 0,0 1-1,-1-1 1,1 1 0,0 0 0,-1 0-1,1 0 1,0 1 0,-1-1 0,1 1-1,0 0 1,0 1 0,0-1 0,-6 3-1,-1 1 11,-1 1 0,1 0-1,-20 15 1,24-16-32,1 1-1,-1 1 0,1-1 1,1 1-1,-1 0 1,1 0-1,1 1 1,-1-1-1,1 1 1,0 0-1,-4 14 1,0 8 3,-10 60 0,14-64-11,-47 386 92,48-391-92,2 0 0,1 0 0,0-1 0,2 1 0,0 0 0,2 0 0,5 20 0,-7-33 2,1 0-1,0-1 0,0 0 0,1 0 0,0 0 0,0 0 0,0 0 1,1-1-1,0 0 0,0 0 0,1 0 0,0 0 0,0-1 0,0 0 1,1 0-1,-1-1 0,1 0 0,0 0 0,0-1 0,1 1 0,9 2 1,35 6 30,0-1 0,67 4 0,25 4-8,-103-9-19,0 1 1,0 2 0,47 22-1,-83-33-9,0 0-1,0 0 0,0 0 0,0 0 0,1-1 1,-1 0-1,0 0 0,1-1 0,7 1 1,-10-2-5,0 1-1,1-1 1,-1 0 0,0 0 0,0 0 0,1-1-1,-1 1 1,0-1 0,0 0 0,-1 0 0,1 0-1,0 0 1,0 0 0,-1 0 0,4-5 0,5-5-340,-2-1 1,0 0 0,0 0-1,-1 0 1,7-17 0,-7 11-388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3:53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1 436 4641,'3'2'133,"0"1"1,0 0-1,1-1 1,-1 0-1,1 1 1,-1-2-1,1 1 0,0 0 1,0-1-1,0 1 1,0-1-1,0 0 1,0-1-1,1 1 1,-1-1-1,0 0 0,8 0 1,10 0-8,0 0 1,0 2-1,-1 0 0,32 8 1,84 31 518,-47-13-156,-74-24-404,0-1 1,0 0 0,0-1-1,27-1 1,68-9 184,-68 4-84,55 1-1,39 11 24,-43-1-113,140-7 1,-179-6-64,87-22 0,-36 9 4,0 4-1,198-2 1,159 12 133,-103-20 0,-130 7-68,542-23 24,-658 36-109,228 2-4,120-10 15,128-61-4,-425 51-9,618-38 17,-213 28 4,-541 30-27,606-64 99,-281 27-97,-33 5 4,-149 26 10,-27 4-12,49-4-16,-140 7 1,-34 2 9,14-2-8,38 5 0,-53-2-509,0 0 0,37-4-1,-51 2-70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5:5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6457,'0'3'22,"1"1"-1,0 0 1,-1-1-1,2 1 1,-1-1-1,0 1 1,1-1-1,-1 0 0,1 1 1,0-1-1,3 4 1,10 18 95,11 38 27,0-1-76,46 82 0,-31-80-35,3-3 0,77 84 0,-21-26 198,-99-118-214,0 0 0,0 1 0,0-1 0,1 0 0,-1 1 0,1-1 0,-1 0 0,1 0 0,-1 0 0,1 0 0,0-1 0,0 1 0,-1 0 0,1-1 0,0 1 0,0-1 0,0 1 0,-1-1 1,5 0-1,-5 0 7,1-1 1,0 1 0,-1-1-1,1 0 1,-1 0 0,1 1-1,-1-1 1,0 0 0,1 0-1,-1 0 1,0 0 0,1-1-1,-1 1 1,0 0-1,0 0 1,0-1 0,0 1-1,0-1 1,0 1 0,-1-1-1,1 1 1,0-3 0,4-11 110,-1 0 1,0-1-1,-1 1 1,1-27-1,0 7-27,22-211 158,16-105-234,-39 336-75,-2 4-60,1 0 0,0 0 1,1 1-1,0-1 0,0 1 1,2-1-1,8-15 0,-2 13-995,-10 13 1024,-1-1-1,1 1 0,-1 0 1,1 0-1,-1 0 1,1 0-1,-1 0 0,1 0 1,0 0-1,-1 0 1,1 0-1,-1 0 0,1 0 1,-1 0-1,1 0 1,0 0-1,-1 0 0,1 0 1,-1 1-1,1-1 0,-1 0 1,1 0-1,-1 1 1,1-1-1,-1 0 0,1 1 1,13 13-1237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5041,'34'1'3032,"0"1"-2776,56-5 0,-64-3-207,1-1 0,-2 0 0,1-2 1,-1-1-1,44-25 0,-37 18-617,1 2-1,46-16 1,-60 26-62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9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3545,'-7'5'877,"4"-3"-463,0 0 0,1 0 0,-1 0 0,0 0 0,1 0 0,-1 1 0,1-1 0,0 1 0,0 0 0,0 0 0,-2 3 0,3-2-386,0-1 0,0 1 0,1-1 0,-1 0 0,1 1 0,0 0 0,0-1 0,1 6 0,5 28 2,1 0 0,2 0 0,18 46 1,-8-23-15,91 313 39,-107-364-58,-2-3-45,1 0-1,0 0 0,0 0 0,6 9 0,-8-15 47,0 1-1,0-1 1,0 0-1,0 0 1,0 0-1,0 0 0,0 0 1,1 0-1,-1 1 1,0-1-1,0 0 0,0 0 1,0 0-1,0 0 1,1 0-1,-1 0 1,0 0-1,0 0 0,0 0 1,0 0-1,1 0 1,-1 0-1,0 0 1,0 0-1,0 0 0,0 0 1,1 0-1,-1 0 1,0 0-1,0 0 1,0 0-1,0 0 0,1 0 1,-1 0-1,0 0 1,0 0-1,0 0 0,0-1 1,0 1-1,1 0 1,-1 0-1,0 0 1,0 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5041,'34'1'3032,"0"1"-2776,56-5 0,-64-3-207,1-1 0,-2 0 0,1-2 1,-1-1-1,44-25 0,-37 18-617,1 2-1,46-16 1,-60 26-62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7770,'17'0'98,"1"-2"0,-1 0 1,0-1-1,0 0 0,0-1 1,0-1-1,-1-1 0,0-1 1,0 0-1,23-14 0,-16 9-49,34-12 1,-37 17-41,-1-2 0,0 0 1,23-15-1,-16 6-28,-2 1-241,0 1 1,1 1 0,33-15 0,-16 14-206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3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1 6153,'-1'5'239,"0"0"-1,-1 0 0,1 0 0,-1 0 0,-1 0 1,1 0-1,-4 5 0,-5 10-10,-65 150 491,26-64-591,-69 220-1,12 91 226,60-167-166,-7 25-113,61-283-547,2-24-703,1-17 496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3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8538,'4'-3'51,"1"0"0,-1 0 1,1 0-1,0 0 0,0 1 0,0-1 0,0 2 1,1-1-1,-1 0 0,1 1 0,5-1 1,-8 2-47,0 0 0,0-1-1,-1 1 1,1 0 0,0 1 0,0-1 0,-1 0 0,1 1 0,0 0 0,-1 0 0,1-1 0,0 2 0,-1-1 0,1 0 0,-1 0 0,0 1 0,1-1 0,-1 1 0,0 0 0,0 0 0,0 0 0,0 0 0,0 0 0,1 3 0,5 8 9,0 1 0,-1 1 1,-1 0-1,7 25 1,11 66 50,-19-78-61,33 203 27,2 7 29,4-15 132,-43-217-187,0-1 1,1 0 0,-1 0-1,1 0 1,0 0 0,4 6-1,-5-10-10,-1 0-1,1 0 1,-1-1-1,1 1 1,-1 0-1,1-1 1,0 1-1,-1-1 1,1 1-1,0-1 1,-1 1 0,1-1-1,0 1 1,0-1-1,0 0 1,0 1-1,-1-1 1,1 0-1,0 0 1,0 1-1,0-1 1,0 0-1,0 0 1,0 0-1,-1 0 1,1 0-1,0 0 1,0-1 0,0 1-1,0 0 1,0 0-1,-1-1 1,1 1-1,0 0 1,0-1-1,0 1 1,-1-1-1,1 1 1,0-1-1,-1 1 1,1-1-1,0 0 1,-1 1-1,2-2 1,0 0-57,1-1 1,-1 0-1,1 1 1,-1-1-1,0 0 1,2-5-1,11-30-215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9338,'29'3'232,"5"3"-112,13 3-32,1 2 0,1 1-8,-2 1-24,-3-3-8,-7-2-16,-5-2-16,-6-6 8,8-3-16,-6-12-8,1-8-72,9-22-392,-4-7 328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7858,'0'4'29,"0"1"0,0-1 0,0 1 1,0-1-1,-1 0 0,0 1 1,0-1-1,0 1 0,0-1 0,-1 0 1,0 0-1,1 0 0,-2 0 0,1 0 1,0 0-1,-6 6 0,3-2 27,0 1 1,0 0-1,1 0 0,0 0 1,0 0-1,1 1 0,-3 16 1,3-14 165,0 0 0,-1 0 0,0 0 0,-10 18-1,12-28-162,1 1 16,-1 0-1,1 0 1,-1 0-1,0 0 0,0-1 1,-1 1-1,1-1 1,-1 1-1,-2 1 0,4-6-59,0 0-1,1 0 0,-1 0 0,1 0 1,-1 0-1,1 0 0,0 0 0,0 0 1,0-4-1,11-86 211,-11 147-139,13 94-1,-13-148-85,0-1 1,0 0-1,0 0 1,0 1-1,0-1 1,1 0-1,-1 0 0,0 0 1,0 1-1,0-1 1,0 0-1,0 0 0,0 0 1,1 1-1,-1-1 1,0 0-1,0 0 0,0 0 1,1 0-1,-1 1 1,0-1-1,0 0 0,0 0 1,1 0-1,-1 0 1,0 0-1,0 0 0,0 0 1,1 0-1,-1 0 1,0 0-1,0 0 0,1 0 1,-1 0-1,0 0 1,0 0-1,1 0 1,-1 0-1,0 0 0,0 0 1,1 0-1,-1 0 1,0 0-1,0 0 0,0 0 1,1-1-1,-1 1 1,9-8-12,-3-17-118,-5 8 66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6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110 391 4993,'-1'0'221,"-1"1"-1,1-1 1,0 1 0,0-1 0,0 1-1,-1-1 1,1 1 0,0 0-1,0-1 1,0 1 0,0 0-1,0 0 1,0 0 0,1 0-1,-1 0 1,0 0 0,0 0-1,1 0 1,-1 0 0,0 0 0,0 2-1,-14 31-482,10-20 646,-7 15-307,1 1 1,2 0-1,0 0 1,2 1-1,2 0 0,-2 34 1,0 43-26,9 156 0,1-232-46,0 0 1,2 0 0,2-1-1,1 0 1,1 0 0,1-1-1,2 0 1,1 0 0,2-2-1,26 42 1,-35-63-7,0 1 1,1-1-1,-1-1 1,1 1-1,0-1 1,1 0-1,0-1 0,0 0 1,0 0-1,14 6 1,-16-9 4,0 0 1,0 0 0,1 0 0,-1-1 0,1 0 0,-1 0 0,1 0-1,-1-1 1,1 0 0,-1-1 0,1 1 0,-1-1 0,0-1-1,1 1 1,-1-1 0,9-3 0,9-8 20,-1-1 1,-1 0-1,0-2 0,38-36 1,-19 16-8,-38 34-19,40-34 17,61-65-1,-92 88-13,-1 0-1,-1-1 1,0 0-1,-1-1 1,-1 0-1,0-1 1,-1 1-1,-1-1 1,7-27-1,-6 11 5,4-57 0,-11 75-4,1-1-1,-2 1 1,0 0 0,-1 0-1,0 0 1,-7-21-1,7 30 0,0 0-1,-1 0 0,0 0 0,0 0 0,0 1 1,0-1-1,-1 1 0,0 0 0,0 0 0,0 0 1,0 0-1,-1 1 0,1-1 0,-1 1 0,0 1 1,0-1-1,0 1 0,0-1 0,-1 1 0,-8-2 0,-9-1 11,-1 1 0,0 0 0,-35 1 0,56 2-10,-53 2 34,-101 12 1,39-1 63,107-11-83,8 0-6,0-1 0,-1 1-1,1-1 1,-1 0 0,1 0 0,0 0 0,-1 0 0,1-1 0,-1 1 0,1-1 0,0 0 0,-4-2 0,6 2-6,0 1 0,1-1-1,-1 0 1,1 0 0,-1-1 0,1 1 0,-1 0-1,1 0 1,0 0 0,-1 0 0,1 0-1,0 0 1,0 0 0,0-1 0,0 1-1,0 0 1,0 0 0,0 0 0,0 0 0,0-1-1,1 1 1,-1 0 0,1-1 0,11-31 25,-10 29-22,17-37 10,32-52 0,-28 55-25,27-61 0,-38 68-2,-1 0 1,-2-1-1,-1 0 0,-1 0 1,-2 0-1,-1-1 1,-2 0-1,-2-42 0,0 70 10,-1 0-1,1 0 0,-1 0 0,-1 1 1,1-1-1,0 0 0,-1 1 0,0-1 1,0 1-1,-5-7 0,5 9 2,0 0 0,0-1 1,0 1-1,0 0 0,-1 0 0,1 1 0,0-1 0,-1 0 1,0 1-1,1 0 0,-1-1 0,0 1 0,0 0 0,0 0 0,1 1 1,-1-1-1,-6 0 0,-7 0 12,0 1 0,0 1 0,0 0-1,0 1 1,0 0 0,1 2 0,-24 7 0,3 3 42,-64 34 0,92-41-325,19-13-77,9-14 112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8938,'-1'25'165,"1"0"0,4 31 1,1 26-66,-3-17-36,2 0-1,19 91 1,26 250 48,-38-289-90,-10-105-19,-1-1 0,1 1 1,1-1-1,0 0 1,0 0-1,1 0 1,1 0 0,4 10-1,-7-20-5,-1 0 0,0-1 0,1 1 0,-1-1 0,0 1 0,1 0 1,-1-1-1,1 1 0,-1-1 0,1 1 0,-1-1 0,1 1 0,0-1 0,-1 1 0,1-1 0,-1 0 0,1 1 0,1-1 0,-2 0-2,1 0-1,-1 0 0,1 0 1,-1 0-1,1-1 0,0 1 1,-1 0-1,0 0 0,1-1 1,-1 1-1,1 0 0,-1-1 1,1 1-1,-1 0 0,0-1 1,1 1-1,-1 0 0,0-1 1,1 1-1,-1-1 0,0 1 1,1-1-1,-1 1 0,0-1 1,0 1-1,0-1 0,0 1 1,1-2-1,5-27-71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7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1 114 9666,'153'-11'712,"252"-13"-569,-7-36-230,-323 41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7770,'17'0'98,"1"-2"0,-1 0 1,0-1-1,0 0 0,0-1 1,0-1-1,-1-1 0,0-1 1,0 0-1,23-14 0,-16 9-49,34-12 1,-37 17-41,-1-2 0,0 0 1,23-15-1,-16 6-28,-2 1-241,0 1 1,1 1 0,33-15 0,-16 14-206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36 7554,'-6'0'184,"0"-1"1,0 0-1,0 0 0,0-1 1,1 0-1,-8-2 1,-17-6 208,12 5-200,-1 2-1,1 0 1,-33-1-1,43 5-167,0-1 0,0 1 0,0 0 0,1 1 0,-1 0 0,0 0 0,1 0 0,-1 1 0,1 0 0,0 1 0,-11 7 0,0 3-3,1 0 0,1 1 0,0 1 0,1 0 0,1 1 1,0 1-1,-16 30 0,5-3-9,2 0 1,-20 58-1,34-76-10,1 1 0,2 1 0,0-1 0,2 1 0,1 0 1,2 0-1,0 0 0,2 0 0,7 40 0,-1-29 4,1 0 1,2 0-1,2-1 0,2-1 0,37 73 1,-47-103-8,0-1 0,0 1 0,1-1 0,0-1 0,1 1 1,0-1-1,0 0 0,0 0 0,0-1 0,12 8 0,-13-10 0,1 0 0,0-1-1,0 1 1,0-2 0,0 1 0,0 0-1,0-1 1,0 0 0,0-1-1,0 1 1,1-1 0,-1 0 0,0-1-1,10-1 1,34-10 29,82-30 1,-38 11-48,49-13-282,-78 28 164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29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8090,'-5'10'475,"5"-9"-454,-1-1 1,1 1-1,0-1 1,0 1-1,0-1 1,0 1-1,-1-1 1,1 1-1,0-1 0,0 1 1,-1-1-1,1 0 1,0 1-1,-1-1 1,1 1-1,-1-1 1,1 0-1,0 1 1,-1-1-1,1 0 1,-1 0-1,1 1 1,-1-1-1,1 0 1,-1 0-1,0 0 1,0 2-21,0-1-1,0 0 1,0 0 0,0 0 0,0 1 0,1-1 0,-1 0 0,0 1 0,1-1 0,-1 0 0,1 1 0,0-1-1,-1 1 1,1-1 0,0 1 0,0-1 0,0 1 0,0-1 0,0 1 0,1 2 0,-4 18 22,-3-12 5,4-8-7,1-1 0,0 1 0,0 0 0,0 0 0,0 0 1,1 0-1,-1-1 0,0 1 0,0 3 0,14-50 635,7 47-492,1 7-131,-14-6-112,1 0 1,0 0-1,-1-1 1,17 4-1,-9-7-85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0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6529,'0'0'92,"1"1"0,-1-1 0,1 0-1,-1 1 1,0-1 0,1 0 0,-1 1-1,0-1 1,1 0 0,-1 1 0,0-1 0,0 1-1,1-1 1,-1 1 0,0-1 0,0 1-1,0-1 1,1 1 0,-1-1 0,0 1-1,0-1 1,0 1 0,0-1 0,0 1-1,0-1 1,0 1 0,0-1 0,-1 2 0,0 25 630,0-12-573,25 315 197,-7-163-301,-15-138-35,21 317 35,-14-196-43,-11-150-195,-1-6-3,-1-13 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1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9450,'-1'0'13,"1"0"-1,-1 0 1,1 1-1,-1-1 1,1 1-1,-1-1 1,1 0-1,-1 1 1,1-1-1,-1 1 1,1-1-1,0 1 1,-1 0 0,1-1-1,0 1 1,-1-1-1,1 1 1,0-1-1,0 1 1,0 0-1,0-1 1,-1 1-1,1 0 1,0-1-1,0 1 1,0 0-1,0-1 1,0 1 0,1-1-1,-1 1 1,0 0-1,0-1 1,0 1-1,1 0 1,0 1-5,1-1 0,0 0 0,0 0 0,0 0 0,0-1 0,0 1 0,0 0 0,0-1 0,0 1 0,3 0 0,20 2 25,-1-1 0,0-2 0,1 0 0,35-5 0,9 0 2,-51 5-29,55-4 8,0 4 1,105 13-1,-168-11-11,-1 0 1,0 1-1,1 0 0,-1 0 0,0 1 0,-1 0 0,1 0 1,-1 1-1,0 0 0,0 1 0,13 11 0,-12-7 3,0 0-1,0 0 0,-1 1 0,-1 0 1,0 0-1,0 1 0,8 21 0,-5-4 5,-1 1-1,-2 0 1,0 1-1,-3-1 1,0 1-1,-1 49 1,-3-45 7,-1 0 1,-2 1-1,-1-1 0,-2-1 1,-1 1-1,-2-1 0,-17 43 1,-2 2-1,15-42-5,-22 48 0,29-74-8,0-1-1,-1 1 1,0-1-1,0 0 1,-1-1-1,0 1 1,-1-1-1,-14 10 1,-2-2-5,-2-2 0,1 0 0,-2-2 0,0-2 0,-30 10 0,-61 26-5,104-40 2,1 2 0,-1-1 0,2 1 0,-1 1 0,-20 19 0,-32 49-37,65-78 31,1 1 1,0-1 0,0 0 0,0 0 0,0 1 0,-1-1 0,1 0 0,0 0-1,0 1 1,0-1 0,-1 0 0,1 0 0,0 0 0,0 1 0,-1-1-1,1 0 1,0 0 0,-1 0 0,1 0 0,0 0 0,0 0 0,-1 1-1,1-1 1,0 0 0,-1 0 0,1 0 0,0 0 0,-1 0 0,1 0 0,0 0-1,-1 0 1,1 0 0,0-1 0,0 1 0,-1 0 0,1 0 0,0 0-1,-1 0 1,1 0 0,0 0 0,0-1 0,-1 1 0,1 0 0,0 0 0,0 0-1,-1-1 1,1 1 0,0 0 0,0 0 0,0-1 0,-1 1 0,1-1-1,-6-12-187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77 5417,'-9'4'144,"20"-2"1044,19-1 337,15-4-833,64-9-79,57-22-465,-47 12-176,-62 10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1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8482,'0'0'13,"0"0"-1,0 0 1,0 0 0,0 0 0,0 0 0,0 0-1,0 0 1,0 0 0,0 0 0,0 0 0,0 0 0,0 0-1,0 1 1,0-1 0,0 0 0,0 0 0,0 0-1,0 0 1,0 0 0,0 0 0,0 0 0,0 0-1,0 0 1,0 0 0,0 0 0,0 0 0,0 0-1,0 0 1,0 0 0,0 0 0,0 1 0,0-1-1,-1 0 1,16 4 170,24 4 54,-20-6-147,1-2 1,-1 0-1,0-1 0,1-1 1,-1 0-1,0-2 1,0 0-1,-1-2 1,1 0-1,34-16 1,-1-3-60,1 2 0,1 3 1,0 2-1,67-12 1,-109 28-48,170-26 80,-156 26-137,-1 1-1,1 1 0,0 1 1,-1 2-1,30 6 0,-22-2-91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3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 4865,'-4'0'422,"1"0"-1,-1 0 1,1 0 0,-1 1 0,1-1-1,-1 1 1,1 0 0,-1 0 0,-5 3-1,7-3-373,0 0-1,1 0 0,-1 1 0,1-1 0,-1 1 0,1 0 1,-1-1-1,1 1 0,0 0 0,0 0 0,0 0 0,0 0 1,0 0-1,0 0 0,1 0 0,-1 0 0,0 3 0,-2 9-2,2-1 0,-1 1 0,1 0-1,3 27 1,11 59-11,-6-54-14,59 397 21,-62-418-49,-2-10-30,3 31 0,-5-44-262,1-6 25,-1-8 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3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6 137 9010,'0'0'13,"-1"1"0,1 0 1,-1-1-1,1 1 0,0 0 0,-1-1 0,1 1 1,-1 0-1,1-1 0,0 1 0,0 0 0,-1 0 1,1-1-1,0 1 0,0 0 0,0 0 0,0-1 1,0 1-1,0 0 0,0 0 0,0 0 0,0-1 1,0 1-1,1 0 0,-1 0 0,0-1 0,0 1 1,1 0-1,-1-1 0,0 1 0,1 0 1,-1-1-1,1 1 0,-1 0 0,1-1 0,-1 1 1,1-1-1,0 1 0,-1-1 0,1 1 0,-1-1 1,1 1-1,0-1 0,0 0 0,-1 1 0,1-1 1,0 0-1,-1 0 0,1 0 0,0 1 0,1-1 1,5 1 34,1 0 1,0 0 0,0-1 0,10 0-1,-9 0 3,183-7 225,-152 4-255,0-3 1,69-18 0,318-91-1907,-359 100 1016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6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95 6577,'2'5'163,"-1"-1"0,1 1 0,-1-1-1,0 1 1,-1 0 0,1-1-1,-1 1 1,0 0 0,0-1-1,0 1 1,-1 0 0,-1 8 0,2-8-96,0-1 1,0 0-1,1 1 1,-1-1 0,1 0-1,0 0 1,1 0-1,-1 0 1,4 7 0,2 9 56,10 50 151,14 143 0,1 6-118,-22-172-136,15 64 1,-21-95-17,2 0 0,0 0 0,0-1 0,14 23 0,-18-35-2,0 0 1,0 0-1,0 0 1,0-1 0,0 1-1,1-1 1,-1 1-1,1-1 1,-1 0 0,1 0-1,0 0 1,0 0 0,0 0-1,0-1 1,0 1-1,1-1 1,-1 0 0,0 0-1,0 0 1,1-1-1,4 1 1,-2-1 6,1-1-1,0 0 1,0 0-1,-1 0 1,1-1-1,0 0 1,-1 0-1,0-1 1,12-6-1,131-79 83,-44 24-68,-99 61-20,5-3 1,-1-1 0,0 1 0,14-13 1,-22 17-3,1-1-1,-1 1 1,1-1 0,-1 0 0,0 0 0,0 0 0,0 0 0,-1 0 0,1 0-1,-1-1 1,1 1 0,-1-1 0,0 1 0,-1-1 0,1 1 0,0-6 0,-1 4 10,0 0 1,0-1 0,-1 1 0,0 0 0,0 0 0,0-1 0,-1 1 0,0 0 0,0 0-1,0 1 1,0-1 0,-4-4 0,1 1 0,0 1-1,-1 0 1,0 1-1,0-1 1,0 1-1,-13-8 1,3 3-4,-1 1 1,-1 0 0,0 2-1,0 0 1,-34-10-1,19 11 38,-43-6 1,-25-4 72,89 14-113,1-1-1,0 0 0,0 0 1,0-1-1,1 0 0,-15-11 1,24 16-8,0 0 1,1-1-1,-1 1 1,1-1-1,-1 1 0,1-1 1,-1 1-1,1-1 1,0 1-1,-1-1 1,1 1-1,0-1 1,-1 1-1,1-1 1,0 1-1,0-1 0,-1 0 1,1 1-1,0-1 1,0 0-1,0 1 1,0-1-1,0 0 1,0 1-1,0-1 1,0 0-1,0 1 0,0-1 1,0 1-1,0-1 1,0 0-1,1 1 1,-1-1-1,0 0 1,1 1-1,-1-1 1,0 1-1,1-1 0,-1 1 1,0-1-1,1 1 1,-1-1-1,1 0 1,24-18-5,-21 17 4,75-52-8,-2-3 0,87-83 0,-160 136 8,0 0 1,-1 0 0,1 0-1,-1-1 1,1 1 0,-1-1-1,-1 0 1,1 0-1,-1 0 1,3-9 0,-4 12-1,-1-1 1,1 1-1,-1 0 1,0-1-1,0 1 1,0-1-1,-1 1 0,1 0 1,0-1-1,-1 1 1,0 0-1,1-1 1,-1 1-1,0 0 1,0 0-1,0 0 1,-1-1-1,1 1 1,0 0-1,-1 1 0,1-1 1,-1 0-1,0 0 1,0 1-1,1-1 1,-1 1-1,-3-2 1,-1-1 6,1 1 0,-1 0 0,0 0 0,-1 1 1,1 0-1,0 0 0,-1 0 0,1 1 0,-1 0 1,1 0-1,-14 0 0,-7 2 42,-45 8-1,20-2-7,34-6-26,-51 6 64,-87-4-1,125-8-54,30 5-24,1 0 0,-1 0-1,1 0 1,0 0 0,-1 0-1,1-1 1,-1 1 0,1 0-1,0 0 1,-1-1 0,1 1-1,0 0 1,-1-1 0,1 1-1,0 0 1,-1-1 0,1 1-1,0 0 1,0-1 0,-1 1-1,1 0 1,0-1 0,0 0 0,0 1-3,0-1-1,0 0 1,1 1 0,-1-1 0,0 0 0,1 1 0,-1-1 0,0 0 0,1 1 0,-1-1 0,1 1 0,-1-1 0,1 1 0,-1-1 0,1 1 0,0 0 0,-1-1 0,1 1 0,-1-1 0,2 1 0,71-33-428,-25 7 247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4:37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22 369 4721,'0'-1'34,"-1"1"0,0 0 0,1 0 0,-1-1 0,0 1 0,1 0 0,-1 0 0,0 0 0,1 0 0,-1 0 0,0 0 0,1 0 0,-1 0 0,1 0 0,-1 0 0,0 0 0,1 0 0,-1 1 0,0-1 0,1 0 0,-1 0 0,1 1 0,-1-1 0,0 0 0,1 1 0,-1-1 0,0 2 0,-2 15 1453,3-5-979,0-11-463,0 0 0,1 1 0,-1-1 0,0 1 0,1-1-1,-1 0 1,1 0 0,0 1 0,-1-1 0,1 0 0,0 0 0,0 0-1,-1 0 1,1 0 0,0 0 0,0 0 0,0 0 0,0 0 0,1 0-1,-1 0 1,0-1 0,0 1 0,0 0 0,1-1 0,1 1 0,35 11 455,-19-9-412,0-1 0,0-1-1,0 0 1,0-2-1,0 0 1,35-7 0,111-39 75,-43 11-87,191-38 26,-186 45-22,259-27 0,77 11 50,-200 17-84,209-4-7,0 43-42,-319-1 19,244-15-1,-136-30 13,-128 14-25,-128 20-3,338-40 16,-252 34-9,164 9 0,31 39 22,-248-34-27,-14-4-3,-1-1 0,1 0-1,43-5 1,67-16 33,-86 11-146,93-5 1,-123 14-192,-5 3 107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2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 3177,'-1'0'35,"0"0"1,0-1 0,0 1 0,1 0 0,-1 0-1,0 0 1,0 1 0,0-1 0,0 0-1,0 0 1,0 0 0,0 1 0,1-1 0,-1 0-1,0 1 1,0-1 0,0 1 0,1-1-1,-1 1 1,0-1 0,0 1 0,1-1 0,-2 2-1,1 0 35,0 0 0,0 0 0,0 0 0,0 0 0,0 0-1,0 0 1,0 0 0,1 1 0,-1 3 0,-1 7 274,2 0 1,1 24-1,0-21-79,1 93 423,-5 1 0,-31 196 0,-1-112-583,-49 220-23,47-243-262,44-211-623,0-4 520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5:56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6457,'0'3'22,"1"1"-1,0 0 1,-1-1-1,2 1 1,-1-1-1,0 1 1,1-1-1,-1 0 0,1 1 1,0-1-1,3 4 1,10 18 95,11 38 27,0-1-76,46 82 0,-31-80-35,3-3 0,77 84 0,-21-26 198,-99-118-214,0 0 0,0 1 0,0-1 0,1 0 0,-1 1 0,1-1 0,-1 0 0,1 0 0,-1 0 0,1 0 0,0-1 0,0 1 0,-1 0 0,1-1 0,0 1 0,0-1 0,0 1 0,-1-1 1,5 0-1,-5 0 7,1-1 1,0 1 0,-1-1-1,1 0 1,-1 0 0,1 1-1,-1-1 1,0 0 0,1 0-1,-1 0 1,0 0 0,1-1-1,-1 1 1,0 0-1,0 0 1,0-1 0,0 1-1,0-1 1,0 1 0,-1-1-1,1 1 1,0-3 0,4-11 110,-1 0 1,0-1-1,-1 1 1,1-27-1,0 7-27,22-211 158,16-105-234,-39 336-75,-2 4-60,1 0 0,0 0 1,1 1-1,0-1 0,0 1 1,2-1-1,8-15 0,-2 13-995,-10 13 1024,-1-1-1,1 1 0,-1 0 1,1 0-1,-1 0 1,1 0-1,-1 0 0,1 0 1,0 0-1,-1 0 1,1 0-1,-1 0 0,1 0 1,-1 0-1,1 0 1,0 0-1,-1 0 0,1 0 1,-1 1-1,1-1 0,-1 0 1,1 0-1,-1 1 1,1-1-1,-1 0 0,1 1 1,13 13-1237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29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3545,'-7'5'877,"4"-3"-463,0 0 0,1 0 0,-1 0 0,0 0 0,1 0 0,-1 1 0,1-1 0,0 1 0,0 0 0,0 0 0,-2 3 0,3-2-386,0-1 0,0 1 0,1-1 0,-1 0 0,1 1 0,0 0 0,0-1 0,1 6 0,5 28 2,1 0 0,2 0 0,18 46 1,-8-23-15,91 313 39,-107-364-58,-2-3-45,1 0-1,0 0 0,0 0 0,6 9 0,-8-15 47,0 1-1,0-1 1,0 0-1,0 0 1,0 0-1,0 0 0,0 0 1,1 0-1,-1 1 1,0-1-1,0 0 0,0 0 1,0 0-1,0 0 1,1 0-1,-1 0 1,0 0-1,0 0 0,0 0 1,0 0-1,1 0 1,-1 0-1,0 0 1,0 0-1,0 0 0,0 0 1,1 0-1,-1 0 1,0 0-1,0 0 1,0 0-1,0 0 0,1 0 1,-1 0-1,0 0 1,0 0-1,0 0 0,0-1 1,0 1-1,1 0 1,-1 0-1,0 0 1,0 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5041,'34'1'3032,"0"1"-2776,56-5 0,-64-3-207,1-1 0,-2 0 0,1-2 1,-1-1-1,44-25 0,-37 18-617,1 2-1,46-16 1,-60 26-62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0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7770,'17'0'98,"1"-2"0,-1 0 1,0-1-1,0 0 0,0-1 1,0-1-1,-1-1 0,0-1 1,0 0-1,23-14 0,-16 9-49,34-12 1,-37 17-41,-1-2 0,0 0 1,23-15-1,-16 6-28,-2 1-241,0 1 1,1 1 0,33-15 0,-16 14-206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08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5 4753,'-2'-1'138,"-1"1"0,1 0-1,0-1 1,0 1 0,0 0 0,0 0 0,-1 0-1,1 1 1,0-1 0,0 0 0,0 1 0,0-1-1,0 1 1,0 0 0,-3 1 0,0 0 79,-1-1-97,1 0 0,-1 0 0,1-1-1,-1 1 1,0-1 0,1-1 0,-1 1 0,0-1 0,1 0 0,-1 0 0,-5-2 0,5 1-61,0 0 1,0 1 0,0 0 0,0 0 0,0 1-1,0-1 1,0 1 0,0 1 0,-1-1 0,-9 3-1,10 0-1,0 0 0,1 0-1,-1 0 1,0 1 0,1-1 0,0 2-1,0-1 1,-8 9 0,-34 45 247,31-36-213,-26 36 4,2 1 0,3 3 1,3 1-1,2 1 0,-41 124 1,43-90-90,5 2 0,4 0 0,-12 152 0,30-180-2,2-1 0,4 1 0,2-1 0,19 87-1,-11-86-4,-2-9 0,2 0-1,26 71 1,-32-117 4,1-1 0,0 0 0,2 0 0,-1-1 0,2 0 0,0-1 0,1 0 0,0-1 1,1 0-1,0-1 0,22 15 0,-18-15-119,1-1 1,1 0-1,0-1 1,0-1-1,1-1 1,0-1-1,0-1 1,1 0-1,28 3 1,-14-7-1549,-1-7 687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09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17 1136,'-3'-16'1627,"3"16"-1562,0 0 1,-1-1-1,1 1 0,0 0 1,0 0-1,-1 0 0,1 1 1,0-1-1,0 0 0,-1 0 1,1 0-1,0 0 0,0 0 0,0 0 1,-1 0-1,1 0 0,0 0 1,0 0-1,-1 1 0,1-1 1,0 0-1,0 0 0,0 0 1,0 0-1,-1 1 0,1-1 1,0 0-1,0 0 0,0 0 1,0 1-1,0-1 0,0 0 1,0 0-1,-1 1 0,-14 32 1916,-12 38-807,12-36-903,2 0-1,1 1 1,2 0-1,-5 38 1,1 213 48,7-76-258,-16 31-19,-4 63-15,28-176-268,0-124-701,0-8 463,0-15-245,-1-24-31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09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9338,'1'3'28,"0"0"-1,0-1 1,0 1 0,0-1 0,1 1-1,0-1 1,-1 1 0,1-1-1,0 0 1,0 0 0,0 0 0,0 0-1,4 3 1,3 3-4,-1 1-10,-1 1-1,0-1 1,0 1-1,-1 1 1,0-1-1,5 15 1,24 75 52,-1-4-18,85 123 1,-4-8-31,32 171 15,-146-378-33,6 14-58,-1 1 0,-1 0 0,-1 0 0,-1 1 0,0 0 0,-1 30 0,-5-39-1316,-4-6 593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0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64 10450,'-5'1'144,"16"-1"-272,12 0 96,15-1-8,2-4 64,10-1 0,-1 0 0,12-3-16,5-2-40,2 2-144,0 0-128,-5 2-1784,-5 6 1416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41 2473,'-31'-4'1959,"24"3"-1562,0 0 0,-1 0 0,1 0 0,0-1 0,0 0 0,0 0 0,0-1 0,0 0 0,-9-6 0,16 9-392,0 0 1,1 0-1,-1 0 1,0 0-1,0 0 1,1 0-1,-1 0 1,0 0-1,0 0 1,1 0-1,-1 0 1,0 0-1,0 0 1,0 0-1,1-1 1,-1 1-1,0 0 1,0 0-1,0 0 1,0 0-1,1-1 1,-1 1-1,0 0 1,0 0-1,0 0 1,0-1-1,0 1 1,0 0-1,1 0 1,-1 0-1,0-1 1,0 1-1,0 0 1,0 0-1,0-1 1,0 1-1,0 0 1,0 0-1,0 0 1,0-1-1,0 1 1,0 0-1,0 0 1,0-1-1,0 1 1,-1 0-1,1 0 1,0-1-1,0 1 1,0 0-1,0 0 1,0 0-1,0-1 1,-1 1-1,1 0 1,0 0 0,0 0-1,0 0 1,0 0-1,-1-1 1,1 1-1,0 0 1,0 0-1,-1 0 1,1 0-1,0 0 1,0 0-1,-1 0 1,3-1 0,-1 1 1,0 0 0,0 0-1,1 0 1,-1 0 0,0 0-1,1 0 1,-1 0 0,0 1-1,0-1 1,1 0 0,1 2 0,2 1 7,-1 1 0,0 0 1,0 1-1,-1-1 0,1 1 1,-1-1-1,0 1 1,0 0-1,0 0 0,-1 0 1,0 1-1,3 9 0,-2-5-3,-1 0-1,0-1 1,0 1-1,-1 0 1,-1 0-1,0 15 1,-1-19 26,0-1 1,0 1 0,-1-1-1,0 1 1,0-1-1,0 0 1,-1 0 0,1 0-1,-1 0 1,0-1 0,0 1-1,-1-1 1,0 0 0,0 1-1,0-2 1,0 1-1,-6 4 1,9-8-34,1 1 0,-1-1 0,0 0 1,1 0-1,-1 1 0,1-1 0,-1 0 0,1 0 0,-1 0 0,0 0 1,1 0-1,-1 0 0,0 0 0,1 0 0,-1 0 0,1 0 0,-1 0 0,1-1 1,-1 1-1,0 0 0,1 0 0,-1-1 0,1 1 0,-1 0 0,1 0 1,-1-1-1,1 1 0,-1-1 0,1 1 0,-1 0 0,1-1 0,0 1 0,-1-1 1,1 1-1,0-1 0,-1 1 0,1-1 0,0 0 0,0 1 0,-1-1 1,1 0-1,-9-29 37,8 27-36,-2-8 5,0 2 3,1-1 0,0 0 0,0 0-1,1 1 1,0-1 0,1 0-1,1-15 1,-1 25-12,0-1-1,0 1 1,0 0-1,0 0 1,1 0-1,-1-1 1,0 1-1,0 0 0,0 0 1,0 0-1,0-1 1,0 1-1,0 0 1,0 0-1,1 0 1,-1 0-1,0 0 1,0-1-1,0 1 1,0 0-1,0 0 1,1 0-1,-1 0 1,0 0-1,0 0 1,0 0-1,1 0 1,-1 0-1,0-1 0,0 1 1,0 0-1,0 0 1,1 0-1,-1 0 1,0 0-1,0 0 1,0 0-1,1 0 1,-1 0-1,0 1 1,0-1-1,0 0 1,1 0-1,-1 0 1,0 0-1,0 0 1,0 0-1,1 0 1,-1 0-1,0 0 1,0 1-1,0-1 0,0 0 1,0 0-1,1 0 1,-1 0-1,0 0 1,0 1-1,0-1 1,0 0-1,0 0 1,0 0-1,0 1 1,0-1-1,13 16 68,-10-11-45,97 148 183,-89-141 70,-3-5-136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3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9050,'-4'2'28,"1"1"-1,0-1 1,0 1 0,0 0 0,0 0 0,1 0-1,-1 0 1,1 1 0,-2 3 0,3-6-25,1 0 1,0-1 0,-1 1 0,1 0-1,0 0 1,0 0 0,0 0 0,-1 0 0,1-1-1,0 1 1,0 0 0,0 0 0,1 0-1,-1 0 1,0 0 0,0-1 0,0 1-1,1 2 1,0-2 2,0 0-1,0 0 1,0 0 0,0 0-1,0 0 1,0 0 0,0 0-1,0-1 1,0 1 0,0 0-1,1-1 1,-1 1 0,0-1-1,0 1 1,1-1 0,0 1-1,12 2 23,0 0 0,0-1-1,16 0 1,31 6 21,-49-6-45,-1 2 0,1 0 0,-1 0-1,0 1 1,0 0 0,-1 1 0,0 0 0,0 1-1,0 0 1,10 10 0,-9-5-1,0-1 0,-1 1 1,-1 1-1,0 0 0,-1 0 0,13 28 1,-4 4 7,-3 0-1,-1 0 1,-2 2 0,4 53 0,19 104 17,18 134 24,-51-320-41,2 0-1,0 0 1,1-1-1,6 19 1,-8-32-11,-1 0 0,1 0-1,0 0 1,0 0 0,0 0 0,1 0 0,-1-1-1,1 1 1,0-1 0,0 0 0,0 0-1,0 0 1,1 0 0,-1-1 0,1 1 0,0-1-1,0 0 1,0 0 0,0 0 0,0 0 0,0-1-1,8 2 1,-11-3-30,-1 0 1,0 0 1,0 1-1,0-1 1,1 0-1,-1 0 0,0 0 1,0 0-1,0 0 0,1 0 1,-1 0-1,0 0 1,0 0-1,0 0 0,1 0 1,-1 0-1,0 0 0,0 0 1,0 0-1,1 0 1,-1 0-1,0 0 0,0 0 1,0 0-1,0-1 0,1 1 1,-1 0-1,0 0 1,0 0-1,0 0 0,0 0 1,1 0-1,-1-1 1,0 1-1,0 0 0,0 0 1,0 0-1,0 0 0,0-1 1,1 1-1,-1-6-488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5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8754,'-7'29'226,"0"0"-1,2 0 1,-2 37-1,-4 24-168,-9 40 2,5 0 1,2 153-1,14-234-17,3 1 0,1-1 0,3 0 0,2 0 0,2-1 0,2 0 1,2-1-1,3-1 0,36 68 0,-52-108-39,1 0 0,1 1 0,-1-1 0,1-1 0,0 1 1,0-1-1,1 0 0,-1 0 0,1 0 0,11 6 0,-12-9 0,-1 0 0,1 0-1,0-1 1,-1 1 0,1-1-1,0 0 1,0-1 0,0 1-1,0-1 1,-1 0 0,1 0-1,0-1 1,0 1 0,0-1-1,0 0 1,-1-1 0,8-2-1,12-5 7,0-1-1,-1-1 1,0-1 0,-1-1-1,0-1 1,-1 0-1,-1-2 1,0-1-1,-1 0 1,-1-2 0,-1 0-1,0-1 1,21-34-1,-16 19-2,46-79 4,-57 93-11,-1 0 1,-1-1-1,9-33 1,-16 50-3,-1 0 1,0 0 0,0-1 0,0 1-1,-1-1 1,0 1 0,0-1-1,0 1 1,0 0 0,-1-1 0,0 1-1,-1 0 1,1-1 0,-1 1 0,-2-5-1,1 5 4,0 1 0,0-1 0,-1 1 0,0 0-1,1 0 1,-2 0 0,1 0 0,0 1 0,-1-1-1,1 1 1,-1 0 0,0 1 0,0-1 0,-8-2 0,-3 0 1,1 0 0,-1 1 0,0 1 1,0 0-1,-24 0 0,-84 4 8,100 1-8,-53 2 1,-43 2 89,124-7-86,0 0 1,1-1-1,-1 1 1,0-1 0,0 0-1,0 0 1,6-5-1,35-26 6,-18 10-11,-1-2 0,-2-1 0,0-1 0,22-33 1,-34 42 1,-1-1 0,-1 1 0,0-2 0,-1 1 0,-2-1 0,0-1 0,-1 1 0,4-25 0,-9 40-2,0 0-1,-1 0 1,1 0 0,-1 0 0,0 0 0,-1 0-1,1 0 1,-1 0 0,0 0 0,-1 0-1,1 0 1,-1 1 0,0-1 0,0 1-1,0-1 1,0 1 0,-1-1 0,0 1-1,0 0 1,0 0 0,0 1 0,-1-1-1,0 1 1,1-1 0,-1 1 0,-7-4-1,1 2 13,0 0 0,0 1 0,0 0-1,-1 0 1,1 1 0,-1 1 0,0 0-1,0 0 1,0 1 0,0 0 0,-12 2-1,-6 1 64,-54 12-1,65-9-64,-1-1 0,1-1 0,-1-1 0,0 0 0,0-2 0,-33-2 0,51 1-11,-1 1 0,1 0 0,-1 0 0,1 0 0,-1-1 0,1 1 0,-1-1 0,1 1 0,0-1 0,-1 0 0,1 0 0,0 1 0,0-1 0,-1 0 0,1 0-1,0 0 1,0 0 0,-2-3 0,3 3-7,0 0 0,-1 0 0,1 0 0,0 0 0,0 0-1,0 0 1,0 0 0,0 0 0,0 0 0,0 0 0,0 0-1,1 0 1,-1 0 0,0 0 0,0 0 0,1 1 0,-1-1 0,1 0-1,-1 0 1,2-2 0,4-4-93,0-1 0,1 1 0,-1 0 0,14-10 0,-11 9-22,23-22-105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6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13 6281,'-19'-3'182,"1"-1"399,0 2 1,0 0-1,-32 1 1,50 1-549,0 0 0,-1 0 0,1 0 0,0 0 0,0 0 0,0 0 0,0 0 0,-1 0 0,1 0 0,0 0 1,0 0-1,0 0 0,0 0 0,-1 0 0,1 0 0,0 0 0,0 0 0,0 0 0,0 0 0,0 0 1,-1 0-1,1 1 0,0-1 0,0 0 0,0 0 0,0 0 0,0 0 0,0 0 0,-1 0 0,1 1 0,0-1 1,0 0-1,0 0 0,0 0 0,0 0 0,0 0 0,0 1 0,0-1 0,0 0 0,0 0 0,5 7 431,14 4-413,-5-6-29,0 0 1,0-2 0,0 1-1,1-2 1,-1 0 0,20 0-1,92-8 53,-81 2-48,47 3-1,58 14-13,-91-6-136,-1-2 1,1-3-1,75-6 1,-84-3-57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6793,'-1'9'107,"1"0"-1,0 0 1,0-1-1,1 1 1,0 0-1,1-1 0,0 1 1,0-1-1,1 1 1,0-1-1,0 0 1,1 0-1,0 0 0,6 8 1,10 13 11,0-2 1,29 30 0,89 73 22,-32-34-47,-1-5 19,-3-4-1,-89-75-97,-2 1 0,0 1 0,0 0-1,-1 0 1,14 28 0,-9-10 10,-2 1-1,-1 0 0,-1 1 1,-2 0-1,-2 1 0,-1 0 1,2 46-1,-9-50 14,-2-1 0,-1-1 1,-1 1-1,-2-1 0,-15 43 0,-4 16 32,11-29-58,-3 1 0,-2-2 1,-3-1-1,-35 63 0,55-115-12,-25 43-124,1 1 0,3 1 0,-23 68 0,39-98-1032,2-5 448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7658,'3'15'89,"-1"-1"-1,1 26 1,-3-27 136,1 1-1,0-1 0,6 21 1,36 112 774,55 213-550,-90-318-373,-1 1 1,-2-1-1,-1 59 0,-5-70-98,-1 0 0,-2-1 0,0 1 0,-2-1-1,-14 40 1,19-66-29,0-1 0,0 1 1,0 0-1,0-1 0,0 1 0,-1-1 0,1 0 0,-1 1 0,0-1 1,1 0-1,-1 0 0,0 0 0,-5 3 0,-9 1-213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8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9554,'13'4'232,"6"1"-160,23-5-48,7 3 32,12-3 0,-1-3-8,-7 1-16,1 1-16,-1-2 0,-2-2 0,5 1-8,-4-1-24,2 1-88,7 2-40,4-1-72,2 0-64,2 3-1008,-10-2 872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8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9178,'-192'197'409,"150"-153"-269,1 2-1,-65 98 0,86-111-115,2-1-1,1 2 0,2 1 0,1 0 0,2 0 0,-9 42 1,1 34 42,-6 129 0,24-200-38,2 0 1,1 0-1,2 0 1,2 0-1,13 53 1,-11-67-22,1 0 1,1-1 0,2 0-1,0 0 1,2-1 0,1-1-1,0 0 1,32 37 0,-26-39-69,0-2 0,1 0 0,0-1 0,2-1 1,0-1-1,1-2 0,0 0 0,1-1 0,1-2 1,0 0-1,30 7 0,-5-3-155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1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0 8810,'-7'10'67,"1"0"0,1 1 1,-8 19-1,-11 21 23,23-50-87,-15 22 38,2 1 0,1 0 1,1 1-1,1 0 0,-8 28 0,-12 84 444,-16 153-1,33-195-379,2-11-74,4 1-1,5 140 1,4-376-2229,3 80 1549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20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8418,'3'2'109,"0"0"0,-1 0 0,1 0 1,0 0-1,-1 0 0,1 1 0,-1-1 1,0 1-1,0-1 0,0 1 0,0 0 1,2 5-1,8 8 120,44 54 89,48 65-123,-85-107-182,-2 0-1,-1 0 1,16 39-1,37 125 5,29 70-60,-87-238 36,-5-13 9,0 0 1,-1 1 0,-1-1-1,0 1 1,4 22 0,-8-33-15,0 0 0,0 0-1,0 0 1,1 0 0,-1 0 0,0-1 0,0 1 0,0 0-1,-1 0 1,1 0 0,0 0 0,0 0 0,0 0 0,-1 0-1,1-1 1,0 1 0,-1 0 0,1 0 0,-1 0-1,1-1 1,-1 1 0,1 0 0,-1 0 0,1-1 0,-1 1-1,0-1 1,1 1 0,-1 0 0,0-1 0,0 0 0,1 1-1,-1-1 1,0 1 0,0-1 0,0 0 0,0 1 0,1-1-1,-3 0 1,-13-2-172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2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10386,'27'0'232,"10"0"-224,23-7 0,10-5 40,-1-10-8,1-2 0,-2-4-16,-10 4-24,-5-4-88,2 4-128,-9 8-1776,-1 1 1376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2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7 3497,'-7'0'1103,"-18"2"2842,24-1-3896,0-1 0,0 1 0,0-1-1,0 1 1,1-1 0,-1 1 0,0 0 0,0 0-1,1-1 1,-1 1 0,0 0 0,1 0 0,-1 0 0,1-1-1,-1 1 1,1 0 0,0 0 0,-1 0 0,1 0-1,0 0 1,-1 0 0,1 0 0,0 2 0,-3 24 25,1 0 1,1 1 0,2-1-1,7 51 1,-4-63-54,-4-14-21,0-1 0,1 0 0,-1 0 0,0 0 1,0 0-1,0 0 0,0 0 0,0 0 0,0 0 0,0 0 0,0 0 0,0 0 0,0 0 0,0 0 0,1 0 1,-1 0-1,0 0 0,0 0 0,0 1 0,0-1 0,0 0 0,0 0 0,0 0 0,0 0 0,1-1 1,-1 1-1,0 0 0,0 0 0,0 0 0,0 0 0,0 0 0,0 0 0,0 0 0,0 0 0,0 0 0,1 0 1,-1 0-1,0 0 0,0 0 0,0 0 0,0 0 0,0 0 0,0 0 0,0 0 0,0-1 0,0 1 1,0 0-1,0 0 0,0 0 0,0 0 0,0 0 0,0 0 0,0 0 0,0 0 0,0 0 0,0-1 0,1 1 1,5-26-19,-4 19 10,0-1 0,14-83-149,-15 82 145,0 0 0,-1-1 0,0 1 0,0 0 0,-1 0 0,0 0 0,-5-17 0,1 17 55,2 15 24,0 18 35,3-21-101,-3 309 408,4-307-398,-1 0 1,1 0 0,0 0-1,0 0 1,3 9 0,-3-14-11,-1 0 0,0 1 1,0-1-1,0 0 0,0 1 1,1-1-1,-1 0 0,0 1 1,0-1-1,0 0 1,1 1-1,-1-1 0,0 0 1,1 0-1,-1 1 0,0-1 1,1 0-1,-1 0 0,0 0 1,1 0-1,-1 1 0,0-1 1,1 0-1,-1 0 0,0 0 1,1 0-1,-1 0 1,1 0-1,-1 0 0,0 0 1,1 0-1,0-1 2,1 1-1,-1-1 1,0 0 0,0 0-1,0 0 1,0 0 0,0 0-1,0 0 1,0 0 0,-1 0-1,1 0 1,0-1 0,-1 1-1,2-2 1,16-37-5,-1-1-1,-3 0 1,-1-1-1,12-71 1,-21 85-12,-3 27 15,-1 0-1,0 0 1,0 0-1,0 0 0,1 1 1,-1-1-1,0 0 1,0 0-1,0 0 0,-1 0 1,1 0-1,0 0 1,0 0-1,0 0 0,-1 0 1,1 0-1,0 0 1,-1 0-1,1 0 0,-1 1 1,1-1-1,-1 0 1,-1-1-1,1 2 3,0 1 0,0-1 0,0 1 0,1-1 0,-1 1 0,0-1 0,0 1 0,0 0 0,1-1 0,-1 1 0,0 0 0,1 0 0,-1 0 0,0-1 0,1 1 0,-1 0 0,1 0 0,-1 0 0,1 0 0,-1 2 0,0 0 13,-23 40 102,15-25-63,-1 1 1,-1-2-1,-21 26 1,25-37-159,9-10-46,3-2 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3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75 168 7017,'-74'-21'1098,"107"26"-982,0-1-1,55-1 1,-77-3-106,41 0 5,1-2-1,-1-3 1,1-1-1,84-24 0,-111 21-358,0-2 0,-1-1 0,-1-1 0,42-30 0,-58 38 45,24-18-417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22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12 8330,'-6'-2'156,"0"0"1,0 0-1,1 0 0,-2 1 1,1 0-1,0 0 1,0 1-1,-9 0 0,-52 7 369,53-5-451,0 1 0,-1 0-1,2 1 1,-1 1 0,-24 12-1,31-14-61,1 1-1,0 0 0,1 0 0,-1 1 1,1 0-1,-1 0 0,1 0 1,1 1-1,-1-1 0,1 1 0,0 0 1,0 1-1,-5 11 0,-6 24 8,1 1-1,2 1 0,2 0 1,2 0-1,2 1 0,0 55 1,6 9 6,20 152 0,-19-247-24,24 163 4,-19-145-1,1-1 1,2 0-1,18 43 1,-22-63-3,0-1 0,1 0 0,0 0 0,1 0-1,0 0 1,1-1 0,-1-1 0,2 1 0,-1-1 0,20 13 0,-20-15-1,0-2 0,1 1 1,0-1-1,0-1 0,0 1 0,1-1 1,-1-1-1,1 0 0,0 0 1,-1-1-1,1-1 0,0 1 0,14-2 1,22-6-34,-1-1 0,0-2 0,-1-3 0,79-32 0,-78 25 26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46:23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7730,'12'-1'185,"-1"-1"0,0 1 1,-1-2-1,1 0 0,0 0 1,-1 0-1,15-8 1,-10 4 54,-1 2 0,26-7 0,-35 11-222,1 1 0,-1 0 0,0 0 0,0 0 1,0 1-1,1 0 0,-1 0 0,0 0 0,0 0 0,0 1 1,0 0-1,0 0 0,-1 1 0,1-1 0,7 6 0,4 3 6,-1 2 0,25 25-1,18 28 12,-4 2 1,47 79-1,-97-142-34,29 48 27,-2 1 0,43 107 0,22 127 85,-79-223-110,-2 0 0,-4 0-1,3 71 1,-10-43-82,-14 150-1,1-170-649,-3 0 0,-27 94 0,2-46-140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00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1086 11258,'6'-11'-28,"44"-93"38,38-113 0,-74 180-22,48-96-1,-42 96 3,-2-2 1,24-73-1,-30 64-31,-2 0 0,-3 0 0,-1-1-1,-1-65 1,-5 104-1,0-36-25,-1 44 36,1 0 0,0 1-1,0-1 1,1 0-1,-1 0 1,0 1 0,1-1-1,-1 0 1,1 1 0,-1-1-1,1 0 1,0 1 0,-1-1-1,1 1 1,0-1 0,0 1-1,2-3 1,1 4-407,2 5 177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37 6625,'0'0'12,"0"0"0,-1 0 1,1 0-1,0 0 0,0 0 0,0 0 0,0 0 0,0 0 0,0 0 0,0 0 0,0-1 0,0 1 0,-1 0 0,1 0 0,0 0 0,0 0 0,0 0 0,0 0 0,0 0 0,0 0 0,0 0 0,0 0 0,0-1 0,0 1 0,0 0 0,0 0 0,0 0 0,0 0 0,0 0 0,0 0 0,0 0 0,0 0 0,0-1 0,0 1 0,0 0 0,0 0 0,0 0 0,0 0 1,0 0-1,0 0 0,0 0 0,0-1 0,0 1 0,0 0 0,0 0 0,0 0 0,0 0 0,0 0 0,0 0 0,0 0 0,1 0 0,-1 0 0,0 0 0,0-1 0,0 1 0,0 0 0,0 0 0,0 0 0,0 0 0,0 0 0,0 0 0,1 0 0,10-11 373,16-7-97,-23 17-274,0 0-1,0 1 0,0-1 0,0 1 0,0 0 0,0 0 0,0 1 0,0-1 1,0 1-1,0 0 0,0 0 0,-1 0 0,1 1 0,0-1 0,0 1 1,-1 0-1,1 0 0,-1 0 0,6 6 0,5 3 36,0 1 0,22 28 0,-35-40-47,21 28 73,-2 0 0,0 1 0,22 45 0,37 101 135,-8-17-93,-53-120-108,-6-13-12,0 0 1,1-1-1,2-1 0,30 39 0,-31-43-745,-9-11 424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3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5841,'-1'13'585,"0"0"-1,-2-1 1,-4 19-1,-1 4-21,0 5-368,2 0 1,2 1-1,1 52 0,11 279 221,1 7-170,-9-356-247,0-16-26,-1-1-1,2 1 0,-1 0 1,4 12-1,-1-13-250,0-13-189,0-6 152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26 113 6993,'-20'1'702,"15"1"-13,12 1-258,-5-4-391,0 1 0,0-1 0,0 0 0,-1 0 0,1 0 0,0-1 0,0 1 0,-1 0 0,1-1-1,-1 1 1,2-2 0,0 0-13,14-10 8,0 2 0,1 0 0,0 1 0,1 0 0,0 2 1,0 0-1,1 1 0,0 1 0,0 1 0,33-4 0,-44 8-29,0 0 0,-1 1 0,1 0 0,0 1 0,0 0 0,0 0 0,0 1 0,-1 0 0,1 0 0,0 1 0,-1 0 0,9 6-1,-6-3-206,0 0 0,-1 1 0,0 0 0,-1 1 0,1 1 0,-1-1 0,-1 1 0,9 11 0,-8-8-292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5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29 117 8138,'-11'16'203,"9"-14"-134,0 1 0,0-1 0,1 1 0,-1-1 0,1 1 0,-1-1 0,1 1 0,0 0 0,0 0 0,0 0 0,0 3 0,26-5 545,-13-4-556,0 0 0,-1-1-1,1-1 1,15-8 0,8-3-33,185-67 24,-196 74-35,1 1 1,0 1-1,0 2 0,41-5 1,-23 8-150,83 6 1,-20 6-2037,-49-8 1282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6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6873,'-3'2'110,"0"-1"0,0 1 0,0 0 0,1 0-1,-1 0 1,1 0 0,0 1 0,-1-1 0,1 0-1,0 1 1,0 0 0,1-1 0,-1 1 0,0 0-1,1 0 1,0 0 0,-2 4 0,-8 15 107,8-16-170,-1 1 0,1 0-1,0 0 1,1 0 0,-3 11 0,-2 8 0,-37 142 28,32-117-59,-29 118 39,-56 259 85,11-91 25,78-315-155,4-13-10,1 0 0,0 0 0,1 1 0,0-1 0,-2 15-1,14-46-186,-2 5-39,18-43-2049,-10 19 1357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6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8682,'8'9'94,"0"-1"0,-1 1 0,0 1 0,-1-1 0,0 1 0,-1 0 1,0 0-1,6 16 0,-2 5 122,9 54 1,-14-62-173,14 49 100,46 125 0,-36-122-139,25 112 0,-7 160-24,-24-155 32,-8-92-91,-28-126-2471,1-4 1591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4T06:16:34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7786,'-4'3'51,"0"-1"1,1 1-1,0 0 0,-1-1 1,1 1-1,0 1 1,0-1-1,1 0 1,-1 1-1,1 0 1,-1-1-1,1 1 0,0 0 1,1 0-1,-1 0 1,1 0-1,-2 5 1,2 2 8,-1 0 0,1 0 0,1 0 0,0-1 0,3 21 1,-3-30-61,0 0 1,0-1 0,0 1-1,0 0 1,0 0 0,0 0-1,0-1 1,0 1 0,1 0 0,-1 0-1,0-1 1,0 1 0,1 0-1,-1-1 1,0 1 0,1 0-1,-1-1 1,1 1 0,-1 0-1,1-1 1,-1 1 0,1-1 0,0 1-1,0 0 1,0-1-2,-1 0 0,1-1 1,0 1-1,-1 0 0,1 0 1,0 0-1,-1-1 0,1 1 0,0 0 1,-1-1-1,1 1 0,0 0 0,-1-1 1,1 1-1,-1-1 0,1 1 1,-1-1-1,1 1 0,-1-1 0,1 0 1,21-35-14,-16 22 36,-1-1 0,-1 0 0,5-25 0,-9 61 39,2 0 0,0 0 1,8 35-1,2-25-43,-12-30-28,1 0-1,0 0 0,-1 1 0,1-1 0,0 0 0,0 0 0,0 0 1,0 0-1,0 0 0,0 0 0,0-1 0,1 1 0,-1 0 0,0 0 1,0-1-1,1 1 0,-1-1 0,0 1 0,3-1 0,10-1-86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6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60 8122,'-1'0'11,"0"0"-1,0 0 1,0 1 0,1-1 0,-1 0-1,0 1 1,0-1 0,1 1 0,-1-1 0,0 1-1,1-1 1,-1 1 0,0-1 0,1 1-1,-1 0 1,1-1 0,-1 3 0,1-3 9,0 0 0,0 1 0,0-1-1,0 1 1,0-1 0,0 0 0,0 1 0,0-1 0,0 1 0,0-1 0,1 0 0,-1 1 0,0-1 0,0 0 0,0 1 0,1-1 0,-1 0 0,0 1 0,0-1 0,1 0-1,-1 0 1,0 1 0,1-1 0,-1 0 0,1 1 0,3 1 74,-1 0 1,1-1-1,0 1 0,0-1 0,0 0 1,5 1-1,28 4-1,-1-2 0,1-2 0,68-4-1,-46-3-188,96-23 0,-133 23-433,-1-1 0,0-1 0,0-1 0,25-13 0,-9 2-498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52 5817,'-3'-1'112,"0"0"-1,0 0 1,1 0-1,-1 0 1,1 0 0,-1 0-1,1-1 1,-1 0-1,1 1 1,-1-1-1,1 0 1,0 0-1,0 0 1,0 0-1,0 0 1,1-1-1,-1 1 1,1-1 0,-1 1-1,1-1 1,0 1-1,0-1 1,0 0-1,-1-4 1,33 64 375,-18-24-388,-11-24-84,1 0 0,0-1 1,1 1-1,-1-1 1,2 0-1,-1 0 1,1 0-1,0-1 1,8 8-1,-13-15-14,0 1-1,0-1 1,0 0 0,1 1-1,-1-1 1,0 0 0,0 1-1,1-1 1,-1 0 0,0 0-1,1 1 1,-1-1 0,0 0-1,1 0 1,-1 1 0,1-1-1,-1 0 1,0 0 0,1 0 0,-1 0-1,1 0 1,-1 0 0,0 0-1,1 0 1,-1 0 0,1 0-1,-1 0 1,0 0 0,1 0-1,-1 0 1,1 0 0,-1 0-1,1 0 1,-1 0 0,0 0-1,1-1 1,-1 1 0,0 0-1,1 0 1,-1-1 0,0 1-1,1 0 1,-1 0 0,0-1-1,1 1 1,-1 0 0,0-1-1,0 1 1,1 0 0,-1-1-1,0 1 1,0 0 0,0-1-1,0 1 1,0-1 0,1 1 0,-1 0-1,0-1 1,0 1 0,0-1-1,0 1 1,0 0 0,0-1-1,0 1 1,0-1 0,0 1-1,-1-1 1,0-36 21,1 33-17,-1-2-1,0 1 0,-1-1 0,1 1 0,-1-1 0,0 1 0,0 0 0,-1-1 0,-5-8-1,6 12 11,1 0 0,0 0 0,-1 0 0,0 0 0,1 0 0,-1 1 0,0-1 0,0 0 0,0 1 0,0 0 0,0-1 0,0 1 0,0 0 0,0 0 0,-1 0 0,1 0 0,0 0 0,-1 1 0,1-1 0,-1 1 0,1-1 0,0 1 0,-3 0 0,4 1-9,0-1-1,0 1 1,0-1-1,0 1 1,1-1-1,-1 1 1,0 0-1,0-1 1,1 1-1,-1 0 1,1 0 0,-1 0-1,0 0 1,1-1-1,0 1 1,-1 0-1,1 0 1,-1 0-1,1 0 1,0 0-1,0 0 1,0 0-1,0 0 1,-1 0 0,1 0-1,1 0 1,-1 0-1,0 0 1,0 0-1,0 0 1,0 0-1,1 1 1,6 34 49,-5-27-41,1-1 1,0 1-1,0-1 0,1 0 1,0 0-1,1 0 0,-1 0 1,1-1-1,8 8 0,-13-14-12,0-1-1,0 0 0,1 1 0,-1-1 0,0 0 0,1 0 0,-1 1 0,0-1 0,1 0 0,-1 0 0,0 1 0,1-1 0,-1 0 0,1 0 0,-1 0 1,0 0-1,1 0 0,-1 0 0,1 0 0,-1 0 0,0 0 0,1 0 0,-1 0 0,1 0 0,-1 0 0,0 0 0,1 0 0,-1 0 0,1 0 0,-1 0 0,0-1 1,1 1-1,-1 0 0,0 0 0,1-1 0,7-15 14,-2-21 11,-6 34-25,0 0 1,0 1-1,-1-1 0,1 0 1,-1 0-1,1 1 1,-1-1-1,0 0 0,0 1 1,0-1-1,0 1 1,0-1-1,-1 1 1,1 0-1,-1-1 0,0 1 1,-3-3-1,-7-11 32,6 5-297,9 13 180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19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7698,'0'0'29,"1"0"0,0 0-1,-1 0 1,1 0 0,-1 0 0,1 0 0,0 0 0,-1 1 0,1-1 0,-1 0 0,1 0 0,-1 1 0,1-1 0,-1 0 0,1 1 0,-1-1 0,1 0 0,-1 1 0,0-1 0,1 1 0,-1-1 0,0 1 0,1-1-1,-1 1 1,0-1 0,1 1 0,-1-1 0,0 1 0,0-1 0,0 1 0,1-1 0,-1 1 0,0 0 0,0-1 0,0 1 0,0-1 0,0 1 0,0 0 0,0 0 0,-6 32 709,2-14-649,6 247 136,0 0-180,-8 24 32,8-250-55,2-1 0,1 0 0,2 1 0,2-2 0,18 48 0,-25-79-20,0-1 1,1 0-1,0 0 0,0 0 0,0 0 1,1 0-1,0-1 0,0 1 0,0-1 1,1 0-1,0-1 0,0 1 1,0-1-1,0 0 0,1 0 0,0 0 1,0-1-1,0 0 0,0 0 0,0-1 1,0 1-1,1-1 0,-1-1 0,1 1 1,13 0-1,12 0 9,1-2 0,0-1 0,-1-2 0,1-1 0,-1-1-1,0-2 1,0-1 0,-1-2 0,50-22 0,-73 29-10,-1-1-1,1 0 0,-1-1 1,0 1-1,0-1 0,-1-1 1,0 1-1,0-1 0,0 0 1,0-1-1,-1 1 0,0-1 1,0 0-1,-1 0 0,0-1 1,0 1-1,-1-1 0,0 0 1,3-13-1,2-9 1,-1 0 0,-1 0 1,1-38-1,-6 54-1,-1 0 0,0 0 0,-1 0 0,-1 0 0,0 0 0,-1 0 0,-1 1 0,0-1 0,-7-17 0,7 26 2,1-1 1,-1 1-1,0 0 0,0 0 0,0 0 0,-1 0 0,0 1 0,0-1 1,0 1-1,0 1 0,0-1 0,-1 1 0,0 0 0,0 0 1,0 0-1,0 1 0,0 0 0,0 0 0,-12-1 0,-10-1 0,1 2 0,-1 0 0,-36 4 0,44-2-1,-43 4 0,36-2-2,1 0-1,-1-2 1,1-1-1,-1-1 1,-26-5-1,53 7 3,-1 0-1,1 0 0,-1 0 1,1 0-1,-1 0 1,1-1-1,-1 1 1,1 0-1,-1 0 0,1 0 1,-1-1-1,1 1 1,-1 0-1,1 0 1,-1-1-1,1 1 0,0 0 1,-1-1-1,1 1 1,0-1-1,-1 1 1,1-1-1,0 1 0,-1 0 1,1-1-1,0 1 1,0-1-1,0 1 0,-1-2 1,1 1 0,1 1-1,-1-1 1,0 0 0,1 0-1,-1 0 1,1 0 0,-1 1-1,1-1 1,-1 0 0,1 1 0,0-1-1,-1 0 1,1 1 0,0-1-1,0 0 1,34-19 4,-33 19-7,67-33 5,81-54 1,-123 70-3,-2-2 0,0 0 0,-1-2 0,-1 0 0,35-44 0,-50 54 3,0 0-1,9-16 1,-16 24-3,1 0-1,0 0 1,-1 0 0,1 1 0,-1-2 0,0 1 0,-1 0 0,1 0 0,-1 0 0,1 0 0,-1 0 0,-1-5 0,1 8 0,-1 0 0,1-1 0,-1 1 0,1 0 0,-1 0 0,0 0 1,0 0-1,0 0 0,1 0 0,-1 0 0,0 0 0,0 0 0,0 0 0,0 0 0,0 1 0,-1-1 0,1 0 1,0 1-1,0-1 0,0 1 0,-1-1 0,-1 1 0,-30-7 48,28 6-43,-28-1 56,-1 1 0,-37 3 0,40 0-44,0-1 0,1-2 0,-39-5 0,59 5-20,1-2-1,0 1 0,-1-1 1,1 0-1,0-1 1,1 0-1,-1 0 1,1-1-1,0 0 1,0-1-1,0 0 1,1 0-1,0-1 0,-11-11 1,11 8-32,1 0-1,0 0 1,1 0 0,0-1-1,0 0 1,1 0 0,0 0 0,1 0-1,1-1 1,0 0 0,0 1-1,1-1 1,1 0 0,-1 1-1,2-1 1,0 0 0,3-12-1,6-9-207,9 8 107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2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11 206 4969,'-1'-2'89,"0"0"0,-1 0 0,1 0 0,0 0 0,0 0 0,0 0 0,1 0 0,-1 0 0,0 0 0,1 0 0,0-1 0,-1 1-1,1 0 1,0 0 0,0-1 0,0 1 0,0 0 0,1 0 0,-1 0 0,1-1 0,-1 1 0,1 0 0,0 0 0,-1 0 0,1 0 0,0 0 0,1 0 0,1-3 0,1-1 57,0 0 0,0-1 1,1 2-1,-1-1 0,2 0 1,-1 1-1,10-7 0,-7 6-100,1 1-1,0 1 0,1-1 1,-1 2-1,1-1 1,-1 1-1,1 1 0,0-1 1,0 2-1,0-1 0,1 2 1,-1-1-1,0 1 1,12 2-1,6 2-13,-1 1 0,0 1 1,52 18-1,-68-20-20,1-1 0,-1 0 0,1-1 0,0 0 0,-1-1 0,1 0 0,0-1 0,0 0 0,0-1 0,21-5 0,2-3 3,0-1-1,40-19 1,-44 16-26,1 3-263,47-10 0,-68 18 101,15-5-70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5297,'-3'3'241,"0"0"0,1 0 0,-1 0 0,1 0 0,-1 0 0,1 0 0,0 1 0,0-1 0,0 1 0,1 0 0,-1-1 0,1 1-1,0 0 1,0 0 0,-1 6 0,0 8-41,1-1 0,1 23-1,0-20-25,1 81 4,26 183 0,5-67-159,35 170-191,-62-372 117,-1-12-189,0-25-274,-2-8 313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21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7 153 7722,'0'0'23,"-1"1"0,1-1-1,-1 1 1,1-1 0,-1 1 0,1-1 0,-1 1 0,1-1 0,0 1 0,-1 0 0,1-1 0,0 1 0,-1-1 0,1 1 0,0 0 0,0-1 0,0 1 0,0 0 0,-1 0-1,1-1 1,0 1 0,0 0 0,0-1 0,0 1 0,1 0 0,-1-1 0,0 1 0,0 0 0,0-1 0,0 1 0,1 0 0,0 1 0,0-1 26,1 1 0,-1-1 1,1 1-1,0-1 1,0 1-1,0-1 0,-1 0 1,1 0-1,0 0 1,4 1-1,5 2 97,0 0 1,1-1-1,12 1 0,-4-3-97,0-1-1,0-1 1,1-1-1,-1 0 0,0-2 1,-1 0-1,23-8 0,-13 4-31,282-89 67,-118 34-2543,-145 50 1544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24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48 5785,'0'0'54,"0"-1"0,0 1 0,-1-1 1,1 1-1,0-1 0,0 1 0,-1 0 0,1-1 0,0 1 0,-1 0 0,1-1 0,0 1 0,-1 0 0,1 0 0,-1-1 0,1 1 0,0 0 0,-1 0 1,1-1-1,-1 1 0,1 0 0,-1 0 0,1 0 0,-1 0 0,1 0 0,0 0 0,-1 0 0,1 0 0,-1 0 0,1 0 0,-1 0 0,1 0 1,-1 0-1,1 0 0,-1 0 0,1 1 0,0-1 0,-2 0 0,-3 20 1801,4-12-2119,-1 8 312,1 0 0,1 0 1,1 0-1,0 0 1,1 0-1,1-1 1,5 21-1,6 35 1,2 100-3,-8-73-44,25 121 0,-21-176 23,1-1-1,30 66 1,-38-98-16,0 0 0,1 0 0,0 0 0,1-1 0,0 0 0,0 0 0,1 0 0,16 13 0,-20-20-7,-1 1 1,1 0-1,0-1 0,0 1 0,0-1 1,0 0-1,1-1 0,-1 1 0,1-1 1,-1 1-1,1-1 0,-1-1 0,1 1 1,-1-1-1,1 0 0,0 0 0,-1 0 1,1 0-1,-1-1 0,1 0 0,0 0 0,-1 0 1,0 0-1,5-3 0,7-4 6,-2-2 0,1 0 0,-1 0 0,0-1-1,-1-1 1,16-19 0,-16 17-6,0 1 1,1 0-1,0 1 0,1 1 0,20-12 0,11 2 3,-31 14-6,-1 1 1,1-2-1,-2 1 1,1-2-1,16-13 1,-23 16 3,3-3 1,0-1 0,0 0 0,12-16 0,-20 23-2,0 0 0,0-1 0,0 1 0,-1 0 0,1-1 0,-1 1-1,0-1 1,0 1 0,0-1 0,0 0 0,0 1 0,-1-1 0,0 0-1,0 0 1,0 1 0,0-1 0,-2-7 0,1 8-2,0 1-1,0-1 1,-1 1 0,1 0 0,-1 0 0,1 0-1,-1-1 1,0 2 0,0-1 0,0 0 0,0 0-1,0 0 1,0 1 0,0-1 0,-4-1 0,-41-18-4,39 18 6,-7-3-5,-1 1 1,0 1 0,-1 1 0,1 0 0,-28-1 0,-83 7-19,10 0 22,100-4 8,0 0 0,-1-1 0,1-1 0,-27-8 0,44 10-9,0 1 1,-1 0 0,1 0-1,0 0 1,0 0 0,0 0-1,0 0 1,-1 0 0,1 0-1,0 0 1,0-1 0,0 1 0,0 0-1,0 0 1,0 0 0,-1 0-1,1 0 1,0-1 0,0 1-1,0 0 1,0 0 0,0 0-1,0 0 1,0-1 0,0 1-1,0 0 1,0 0 0,0 0 0,0 0-1,0-1 1,0 1 0,0 0-1,0 0 1,0 0 0,0 0-1,0-1 1,0 1 0,0 0-1,0 0 1,0 0 0,0-1 0,0 1-1,0 0 1,0 0 0,1 0-1,-1 0 1,0 0 0,0-1-1,0 1 1,0 0 0,0 0-1,1 0 1,-1 0 0,0 0 0,0 0-1,0 0 1,1 0 0,9-8 9,17-8-9,0-2 0,-2 0-1,0-1 1,-1-2 0,-1-1-1,-1 0 1,-1-2 0,-1 0-1,-1-1 1,-1-1 0,21-43-1,-31 53 0,3-3-3,-2-1 1,0 0-1,-2 0 1,8-29-1,-14 44 3,0 1-1,0-1 1,0 1-1,-1-1 1,0 1 0,0-1-1,0 1 1,-1-1 0,1 1-1,-1-1 1,0 1-1,0 0 1,-1-1 0,1 1-1,-1 0 1,0 0-1,0 0 1,0 0 0,-1 0-1,1 1 1,-1-1 0,0 1-1,0-1 1,0 1-1,-1 0 1,1 0 0,-5-3-1,3 4-1,0-1 0,-1 1 0,1 0 0,0 0 1,-1 0-1,0 1 0,1-1 0,-1 1 0,0 1 0,1-1 0,-1 1 0,-9 1 0,-7 1-15,-43 10-1,45-7 16,-7 1 1,-315 58 80,336-63-79,-1 0-7,-1 1 1,1-2-1,0 1 0,0-1 1,-1 0-1,1 0 0,0-1 1,0 0-1,-8-2 1,14 3-9,1 0 0,-1-1 1,0 1-1,1 0 1,-1-1-1,0 1 1,1 0-1,-1-1 1,0 1-1,1-1 1,-1 1-1,1-1 1,-1 1-1,1-1 0,-1 1 1,1-1-1,0 1 1,-1-1-1,1 0 1,-1 1-1,1-1 1,0 0-1,0 1 1,0-1-1,-1 0 1,1 1-1,0-1 1,0 0-1,0 0 0,0 1 1,0-1-1,0 0 1,0 0-1,0 1 1,0-1-1,1 0 1,-1 1-1,0-1 1,1 0-1,5-16-249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26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31 154 8786,'-3'1'35,"1"0"0,0 1-1,0-1 1,0 1 0,1-1 0,-1 1 0,0 0-1,0 0 1,1 0 0,-1-1 0,1 2 0,0-1-1,0 0 1,0 0 0,0 0 0,0 0 0,0 1 0,0-1-1,1 0 1,-1 1 0,1-1 0,-1 1 0,1-1-1,0 1 1,0-1 0,0 1 0,1-1 0,-1 0-1,0 1 1,1-1 0,0 0 0,-1 1 0,1-1 0,0 0-1,0 1 1,1-1 0,-1 0 0,0 0 0,1 0-1,-1 0 1,1 0 0,-1-1 0,1 1 0,0 0-1,0-1 1,0 1 0,4 2 0,-6-4-35,1 0-1,-1 0 1,0 0 0,0 0 0,1 0-1,-1 0 1,0 0 0,1 0-1,-1 0 1,0 0 0,0 0 0,1 0-1,-1 0 1,0 0 0,1 0-1,-1 0 1,0 0 0,0 0 0,1 0-1,-1 0 1,0-1 0,0 1 0,1 0-1,-1 0 1,0 0 0,0 0-1,1-1 1,-1 1 0,0 0 0,0 0-1,0 0 1,1-1 0,-1 1 0,0 0-1,0 0 1,0-1 0,0 1-1,0 0 1,0-1 0,1 1 0,-1 0-1,0-1 1,3-15-3,-2 12 5,10-51 13,3-1 1,25-61-1,-68 228 13,27-102-32,0-2-8,0 0 0,1 0 0,0 0 0,1 0 0,-1 0 0,2 10 0,2-11-146,1-15 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05:17:26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11 9234,'13'-5'915,"-17"4"-876,0 0 0,0 0 0,-1 0 0,1 0 0,0 1 0,-1 0 0,1 0 0,0 0 0,-1 0 0,1 1 0,-1 0 0,1 0 1,0 0-1,0 0 0,0 1 0,0-1 0,0 1 0,-7 5 0,-6 3-59,0 2-1,-27 25 1,22-18 78,-12 10-36,1 1 1,-35 43 0,55-57-14,0 1-1,2 0 1,0 1 0,1 0 0,1 0 0,0 1 0,-6 23-1,1 5 4,3 1 0,1 0 0,3 1 0,2 0 0,2 78 0,4-97-12,2 1 1,1-1 0,1 0-1,2 0 1,1-1 0,1 1-1,2-2 1,0 1 0,2-2-1,19 30 1,-27-48-1,1-1 1,1 0-1,-1-1 0,1 0 1,0 0-1,1 0 1,0-1-1,0 0 0,0 0 1,1-1-1,17 8 0,-12-7 1,0-2-1,0 0 0,1 0 1,-1-1-1,1-1 0,0-1 0,19 1 1,4-5-50,0 0 1,0-3-1,0-1 1,-1-1-1,47-18 1,-84 26 48,120-45-2107,-79 21 1227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ECCE-B95C-496E-9233-113572AA120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20D9-9D6B-412C-84E8-EB72BC77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231B2-007B-0204-AA8C-A5EDCB12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D63E539-583C-16B8-8ED0-F71675622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51</a:t>
            </a:fld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8333C71-B337-51F0-4CAD-5B687F880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5CD862F-3782-F0BE-7FA8-59F652927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240956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6AE61-A9B6-41BA-954F-230DA1916CE1}" type="slidenum">
              <a:rPr lang="en-US"/>
              <a:pPr/>
              <a:t>68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A56DC-E2A4-43F7-BADD-6F929D6F6D04}" type="slidenum">
              <a:rPr lang="en-US"/>
              <a:pPr/>
              <a:t>69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EC567-C1F0-407B-BAC8-639A41BCF480}" type="slidenum">
              <a:rPr lang="en-US"/>
              <a:pPr/>
              <a:t>70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72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389545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DE671-D4D1-4E49-A0A6-A11CD02AA1F1}" type="slidenum">
              <a:rPr lang="en-US"/>
              <a:pPr/>
              <a:t>73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55421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AAA0A-F348-4BA5-9599-D1E7E69F3632}" type="slidenum">
              <a:rPr lang="en-US"/>
              <a:pPr/>
              <a:t>74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1337598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BC77B-8477-4252-B2B4-272D37232061}" type="slidenum">
              <a:rPr lang="en-US"/>
              <a:pPr/>
              <a:t>75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167022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B9820-C198-4271-B97F-8904634EEF94}" type="slidenum">
              <a:rPr lang="en-US"/>
              <a:pPr/>
              <a:t>76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280888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16AD0D-DD56-4B0D-9923-99D5BBE15D36}" type="slidenum">
              <a:rPr lang="en-US"/>
              <a:pPr/>
              <a:t>84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AF08-12CE-53FC-0695-74559236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8EC89E5-FEE6-EDA7-2A14-F04BA0A77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52</a:t>
            </a:fld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2DA22C3-C7B0-8398-985B-DE967F30F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5490908-CE3B-A6C9-F466-BF221CDBB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76541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11D50-C367-E168-82BA-C1CE8AE7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1FF15F-FAC8-ED8A-1407-178D35C61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53</a:t>
            </a:fld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460256D-208F-87DF-5E42-6AD02AB40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89EAFD6-3207-0107-4314-793ACA1A0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266136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D5052-8FEF-BABC-1E50-E9507514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00A135-F115-9B35-212F-1D71B3E0D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54</a:t>
            </a:fld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8637FF7-4F1A-2AF9-0395-1DAE29590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6CC28CA-C6B4-FB29-3205-24C50F016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323227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2754-0F26-5835-EABB-1A543850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46D334-B10A-BA88-521D-D362F846E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55</a:t>
            </a:fld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3466C96-D3FD-5D22-6B19-F179AE935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D17F4F-74C4-1A46-1691-490C408A3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100963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84E45-2758-6C42-2FF4-85B6EAD5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28C1B6-1707-9BA2-02F9-4E028669FC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0D809-5C3D-423B-BC6B-B00988AD4B88}" type="slidenum">
              <a:rPr lang="en-US"/>
              <a:pPr/>
              <a:t>56</a:t>
            </a:fld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56E9ED3-E384-8CA6-8E24-CFB5E8BD3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E6540C6-6F65-CC19-05E6-2674A68EB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357639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67C06-92B7-4A19-9FA8-30C69127304C}" type="slidenum">
              <a:rPr lang="en-US"/>
              <a:pPr/>
              <a:t>65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4985E-EE6E-44EB-9B3B-0D5739E163A0}" type="slidenum">
              <a:rPr lang="en-US"/>
              <a:pPr/>
              <a:t>66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9DCEC-7F8B-42E5-8D77-C1C826412B7A}" type="slidenum">
              <a:rPr lang="en-US"/>
              <a:pPr/>
              <a:t>67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if the input is 1? What’s the output? Let’s limit input to numbers greater than 1.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53AB-E35B-4F3B-B375-69C5F9FC34C8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5422-3FDD-4212-93B1-138CCAE35C75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9126-5D52-49DE-A294-3F05583E01A0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80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FD1E-8663-42D7-9E80-2E849CF7F399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A6D5-FA5A-492D-8A2F-59FB445F1DE7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59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1EC4-F21B-4E86-8042-1FCD92AED156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E855-5BAA-4D38-AB79-367C1B4578C7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4C15-959C-4BF2-9CB3-FAE381F691F3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914400" y="990600"/>
            <a:ext cx="1026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6400800" y="6248401"/>
            <a:ext cx="37592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E58704D9-43FB-489A-9BED-3E9CEA4DE65C}" type="datetime1">
              <a:rPr lang="en-US" smtClean="0"/>
              <a:t>1/23/2025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304800"/>
            <a:ext cx="10566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283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128089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87" y="1666467"/>
            <a:ext cx="10013599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5966-F844-497C-B04A-C453D1E69B6D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5B3-522E-4DED-80A2-D6FC73B800C5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07DA-6F98-43FD-9B54-67C1D2652235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D20A-6906-4907-9C26-D57D02922AB7}" type="datetime1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8335-FCBB-4514-80F3-7AD38B0A40CA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94D3-7CE6-4226-84F1-CA512D87756B}" type="datetime1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D7C6-9895-411B-A32E-B7EBD24BE02A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70E0-1F23-4B35-A67F-E4D1841890C6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22F0-0E96-4993-AFE4-17474B8D3ECF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CIS 240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duct_ter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boolean-algebra-law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8.wmf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2" Type="http://schemas.openxmlformats.org/officeDocument/2006/relationships/oleObject" Target="../embeddings/oleObject16.bin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0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image" Target="../media/image46.png"/><Relationship Id="rId21" Type="http://schemas.openxmlformats.org/officeDocument/2006/relationships/image" Target="../media/image37.png"/><Relationship Id="rId34" Type="http://schemas.openxmlformats.org/officeDocument/2006/relationships/customXml" Target="../ink/ink31.xml"/><Relationship Id="rId42" Type="http://schemas.openxmlformats.org/officeDocument/2006/relationships/customXml" Target="../ink/ink35.xml"/><Relationship Id="rId47" Type="http://schemas.openxmlformats.org/officeDocument/2006/relationships/image" Target="../media/image50.png"/><Relationship Id="rId7" Type="http://schemas.openxmlformats.org/officeDocument/2006/relationships/image" Target="../media/image20.png"/><Relationship Id="rId2" Type="http://schemas.openxmlformats.org/officeDocument/2006/relationships/oleObject" Target="../embeddings/oleObject16.bin"/><Relationship Id="rId16" Type="http://schemas.openxmlformats.org/officeDocument/2006/relationships/customXml" Target="../ink/ink22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2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45.png"/><Relationship Id="rId40" Type="http://schemas.openxmlformats.org/officeDocument/2006/relationships/customXml" Target="../ink/ink34.xml"/><Relationship Id="rId45" Type="http://schemas.openxmlformats.org/officeDocument/2006/relationships/image" Target="../media/image49.png"/><Relationship Id="rId5" Type="http://schemas.openxmlformats.org/officeDocument/2006/relationships/image" Target="../media/image1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4" Type="http://schemas.openxmlformats.org/officeDocument/2006/relationships/customXml" Target="../ink/ink36.xml"/><Relationship Id="rId4" Type="http://schemas.openxmlformats.org/officeDocument/2006/relationships/customXml" Target="../ink/ink16.xml"/><Relationship Id="rId9" Type="http://schemas.openxmlformats.org/officeDocument/2006/relationships/image" Target="../media/image21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40.png"/><Relationship Id="rId30" Type="http://schemas.openxmlformats.org/officeDocument/2006/relationships/customXml" Target="../ink/ink29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8" Type="http://schemas.openxmlformats.org/officeDocument/2006/relationships/customXml" Target="../ink/ink18.xml"/><Relationship Id="rId3" Type="http://schemas.openxmlformats.org/officeDocument/2006/relationships/image" Target="../media/image18.wmf"/><Relationship Id="rId12" Type="http://schemas.openxmlformats.org/officeDocument/2006/relationships/customXml" Target="../ink/ink20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20" Type="http://schemas.openxmlformats.org/officeDocument/2006/relationships/customXml" Target="../ink/ink24.xml"/><Relationship Id="rId41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53.xml"/><Relationship Id="rId42" Type="http://schemas.openxmlformats.org/officeDocument/2006/relationships/customXml" Target="../ink/ink57.xml"/><Relationship Id="rId47" Type="http://schemas.openxmlformats.org/officeDocument/2006/relationships/image" Target="../media/image67.png"/><Relationship Id="rId7" Type="http://schemas.openxmlformats.org/officeDocument/2006/relationships/image" Target="../media/image20.png"/><Relationship Id="rId2" Type="http://schemas.openxmlformats.org/officeDocument/2006/relationships/oleObject" Target="../embeddings/oleObject16.bin"/><Relationship Id="rId16" Type="http://schemas.openxmlformats.org/officeDocument/2006/relationships/customXml" Target="../ink/ink44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22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62.png"/><Relationship Id="rId40" Type="http://schemas.openxmlformats.org/officeDocument/2006/relationships/customXml" Target="../ink/ink56.xml"/><Relationship Id="rId45" Type="http://schemas.openxmlformats.org/officeDocument/2006/relationships/image" Target="../media/image66.png"/><Relationship Id="rId5" Type="http://schemas.openxmlformats.org/officeDocument/2006/relationships/image" Target="../media/image19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58.xml"/><Relationship Id="rId4" Type="http://schemas.openxmlformats.org/officeDocument/2006/relationships/customXml" Target="../ink/ink38.xml"/><Relationship Id="rId9" Type="http://schemas.openxmlformats.org/officeDocument/2006/relationships/image" Target="../media/image21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57.png"/><Relationship Id="rId30" Type="http://schemas.openxmlformats.org/officeDocument/2006/relationships/customXml" Target="../ink/ink51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8" Type="http://schemas.openxmlformats.org/officeDocument/2006/relationships/customXml" Target="../ink/ink40.xml"/><Relationship Id="rId3" Type="http://schemas.openxmlformats.org/officeDocument/2006/relationships/image" Target="../media/image18.wmf"/><Relationship Id="rId12" Type="http://schemas.openxmlformats.org/officeDocument/2006/relationships/customXml" Target="../ink/ink42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20" Type="http://schemas.openxmlformats.org/officeDocument/2006/relationships/customXml" Target="../ink/ink46.xml"/><Relationship Id="rId41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80.png"/><Relationship Id="rId21" Type="http://schemas.openxmlformats.org/officeDocument/2006/relationships/image" Target="../media/image71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47" Type="http://schemas.openxmlformats.org/officeDocument/2006/relationships/image" Target="../media/image84.png"/><Relationship Id="rId7" Type="http://schemas.openxmlformats.org/officeDocument/2006/relationships/image" Target="../media/image20.png"/><Relationship Id="rId2" Type="http://schemas.openxmlformats.org/officeDocument/2006/relationships/oleObject" Target="../embeddings/oleObject16.bin"/><Relationship Id="rId16" Type="http://schemas.openxmlformats.org/officeDocument/2006/relationships/customXml" Target="../ink/ink66.xml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22.png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79.png"/><Relationship Id="rId40" Type="http://schemas.openxmlformats.org/officeDocument/2006/relationships/customXml" Target="../ink/ink78.xml"/><Relationship Id="rId45" Type="http://schemas.openxmlformats.org/officeDocument/2006/relationships/image" Target="../media/image83.png"/><Relationship Id="rId5" Type="http://schemas.openxmlformats.org/officeDocument/2006/relationships/image" Target="../media/image19.png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10" Type="http://schemas.openxmlformats.org/officeDocument/2006/relationships/customXml" Target="../ink/ink63.xml"/><Relationship Id="rId19" Type="http://schemas.openxmlformats.org/officeDocument/2006/relationships/image" Target="../media/image70.png"/><Relationship Id="rId31" Type="http://schemas.openxmlformats.org/officeDocument/2006/relationships/image" Target="../media/image76.png"/><Relationship Id="rId44" Type="http://schemas.openxmlformats.org/officeDocument/2006/relationships/customXml" Target="../ink/ink80.xml"/><Relationship Id="rId4" Type="http://schemas.openxmlformats.org/officeDocument/2006/relationships/customXml" Target="../ink/ink60.xml"/><Relationship Id="rId9" Type="http://schemas.openxmlformats.org/officeDocument/2006/relationships/image" Target="../media/image21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74.png"/><Relationship Id="rId30" Type="http://schemas.openxmlformats.org/officeDocument/2006/relationships/customXml" Target="../ink/ink73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8" Type="http://schemas.openxmlformats.org/officeDocument/2006/relationships/customXml" Target="../ink/ink62.xml"/><Relationship Id="rId3" Type="http://schemas.openxmlformats.org/officeDocument/2006/relationships/image" Target="../media/image18.wmf"/><Relationship Id="rId12" Type="http://schemas.openxmlformats.org/officeDocument/2006/relationships/customXml" Target="../ink/ink64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20" Type="http://schemas.openxmlformats.org/officeDocument/2006/relationships/customXml" Target="../ink/ink68.xml"/><Relationship Id="rId41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21" Type="http://schemas.openxmlformats.org/officeDocument/2006/relationships/image" Target="../media/image96.png"/><Relationship Id="rId34" Type="http://schemas.openxmlformats.org/officeDocument/2006/relationships/customXml" Target="../ink/ink97.xml"/><Relationship Id="rId7" Type="http://schemas.openxmlformats.org/officeDocument/2006/relationships/image" Target="../media/image89.png"/><Relationship Id="rId12" Type="http://schemas.openxmlformats.org/officeDocument/2006/relationships/customXml" Target="../ink/ink86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oleObject" Target="../embeddings/oleObject20.bin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91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04.png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" Type="http://schemas.openxmlformats.org/officeDocument/2006/relationships/customXml" Target="../ink/ink82.xml"/><Relationship Id="rId9" Type="http://schemas.openxmlformats.org/officeDocument/2006/relationships/image" Target="../media/image90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99.png"/><Relationship Id="rId30" Type="http://schemas.openxmlformats.org/officeDocument/2006/relationships/customXml" Target="../ink/ink95.xml"/><Relationship Id="rId35" Type="http://schemas.openxmlformats.org/officeDocument/2006/relationships/image" Target="../media/image103.png"/><Relationship Id="rId8" Type="http://schemas.openxmlformats.org/officeDocument/2006/relationships/customXml" Target="../ink/ink84.xml"/><Relationship Id="rId3" Type="http://schemas.openxmlformats.org/officeDocument/2006/relationships/image" Target="../media/image87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94D7-5E70-9010-1C92-032D9E629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99822"/>
            <a:ext cx="8915399" cy="287756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2:  Gates, Gate-Based Circuits, and Simulating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B1E7A-0339-95AC-D4D5-531B22874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43707" cy="1126283"/>
          </a:xfrm>
        </p:spPr>
        <p:txBody>
          <a:bodyPr/>
          <a:lstStyle/>
          <a:p>
            <a:pPr algn="l"/>
            <a:r>
              <a:rPr lang="en-US" dirty="0"/>
              <a:t>CIS 240: MICROCOMPUTER ARCHITECTURE &amp; PROGRAMMING</a:t>
            </a:r>
          </a:p>
          <a:p>
            <a:pPr algn="l"/>
            <a:r>
              <a:rPr lang="en-US" dirty="0"/>
              <a:t>1/27/2025 – 1/29/2025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B2BFB-B290-160D-C928-7CEAFFF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A366DA-20F2-5A65-10EC-939D5266A1E2}"/>
              </a:ext>
            </a:extLst>
          </p:cNvPr>
          <p:cNvSpPr txBox="1">
            <a:spLocks/>
          </p:cNvSpPr>
          <p:nvPr/>
        </p:nvSpPr>
        <p:spPr>
          <a:xfrm>
            <a:off x="1816823" y="391196"/>
            <a:ext cx="93437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solidFill>
                  <a:srgbClr val="FF0000"/>
                </a:solidFill>
              </a:rPr>
              <a:t>Do before class: Last week’s homework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C810F-7FF9-EBB9-366A-FB33CC1A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57340"/>
              </p:ext>
            </p:extLst>
          </p:nvPr>
        </p:nvGraphicFramePr>
        <p:xfrm>
          <a:off x="1136342" y="2590800"/>
          <a:ext cx="9303058" cy="3601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4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Example Sentences: (A AND B)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Is  [(6==8) AND (7==9)]  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Is  [(6==8) AND (7==7)]  true?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Is  [(6==6) AND (7==9)]  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Is  [(6==6) AND (7==7)]  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(AND)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logic values</a:t>
            </a:r>
          </a:p>
          <a:p>
            <a:pPr lvl="1"/>
            <a:r>
              <a:rPr lang="en-US" dirty="0"/>
              <a:t>1: TRUE</a:t>
            </a:r>
          </a:p>
          <a:p>
            <a:pPr lvl="1"/>
            <a:r>
              <a:rPr lang="en-US" dirty="0"/>
              <a:t>0: FALSE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083292" y="2200927"/>
            <a:ext cx="3801847" cy="2286000"/>
            <a:chOff x="914400" y="2209800"/>
            <a:chExt cx="3801847" cy="2286000"/>
          </a:xfrm>
        </p:grpSpPr>
        <p:sp>
          <p:nvSpPr>
            <p:cNvPr id="8" name="Oval 7"/>
            <p:cNvSpPr/>
            <p:nvPr/>
          </p:nvSpPr>
          <p:spPr bwMode="auto">
            <a:xfrm>
              <a:off x="914400" y="3657600"/>
              <a:ext cx="1600200" cy="838200"/>
            </a:xfrm>
            <a:prstGeom prst="ellipse">
              <a:avLst/>
            </a:prstGeom>
            <a:noFill/>
            <a:ln w="698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10800000" flipV="1">
              <a:off x="2438400" y="2590800"/>
              <a:ext cx="1676400" cy="1143000"/>
            </a:xfrm>
            <a:prstGeom prst="straightConnector1">
              <a:avLst/>
            </a:prstGeom>
            <a:solidFill>
              <a:schemeClr val="accent1"/>
            </a:solidFill>
            <a:ln w="984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114800" y="2209800"/>
              <a:ext cx="601447" cy="769441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45492" y="2200927"/>
            <a:ext cx="3708873" cy="2286000"/>
            <a:chOff x="914400" y="2209800"/>
            <a:chExt cx="3708873" cy="2286000"/>
          </a:xfrm>
        </p:grpSpPr>
        <p:sp>
          <p:nvSpPr>
            <p:cNvPr id="14" name="Oval 13"/>
            <p:cNvSpPr/>
            <p:nvPr/>
          </p:nvSpPr>
          <p:spPr bwMode="auto">
            <a:xfrm>
              <a:off x="914400" y="3657600"/>
              <a:ext cx="1600200" cy="838200"/>
            </a:xfrm>
            <a:prstGeom prst="ellipse">
              <a:avLst/>
            </a:prstGeom>
            <a:noFill/>
            <a:ln w="698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438400" y="2590800"/>
              <a:ext cx="1676400" cy="1143000"/>
            </a:xfrm>
            <a:prstGeom prst="straightConnector1">
              <a:avLst/>
            </a:prstGeom>
            <a:solidFill>
              <a:schemeClr val="accent1"/>
            </a:solidFill>
            <a:ln w="984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114800" y="2209800"/>
              <a:ext cx="508473" cy="769441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(AND) 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A•B=OUT</a:t>
            </a:r>
            <a:endParaRPr lang="en-US" b="1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38401" y="2133601"/>
            <a:ext cx="4719109" cy="1865531"/>
            <a:chOff x="1752600" y="2554069"/>
            <a:chExt cx="4719109" cy="1865531"/>
          </a:xfrm>
        </p:grpSpPr>
        <p:sp>
          <p:nvSpPr>
            <p:cNvPr id="7" name="Flowchart: Delay 6"/>
            <p:cNvSpPr/>
            <p:nvPr/>
          </p:nvSpPr>
          <p:spPr bwMode="auto">
            <a:xfrm>
              <a:off x="3276600" y="2819400"/>
              <a:ext cx="1447800" cy="1600200"/>
            </a:xfrm>
            <a:prstGeom prst="flowChartDelay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752600" y="31242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752600" y="40386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724400" y="36576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752600" y="2554069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342900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087469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848600" y="2514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mentioned in Topic 1…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voltage or current that represents a “(logic) 1” and “(logic) 0” are different for different systems.</a:t>
            </a:r>
          </a:p>
          <a:p>
            <a:r>
              <a:rPr lang="en-US" dirty="0"/>
              <a:t>On </a:t>
            </a:r>
            <a:r>
              <a:rPr lang="en-US" dirty="0" err="1"/>
              <a:t>Digilent</a:t>
            </a:r>
            <a:r>
              <a:rPr lang="en-US" dirty="0"/>
              <a:t> boards, 2.5V, 1.8V, or 1.2V (depending on how you place jumpers) represents a “1” and 0V represents a logic “0”.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(3-input AND) 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A•B•C=OUT</a:t>
            </a:r>
            <a:endParaRPr lang="en-US" b="1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lowchart: Delay 6"/>
          <p:cNvSpPr/>
          <p:nvPr/>
        </p:nvSpPr>
        <p:spPr bwMode="auto">
          <a:xfrm>
            <a:off x="3962400" y="2398931"/>
            <a:ext cx="1447800" cy="1600200"/>
          </a:xfrm>
          <a:prstGeom prst="flowChartDelay">
            <a:avLst/>
          </a:prstGeom>
          <a:solidFill>
            <a:schemeClr val="bg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438400" y="26275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4384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410200" y="32371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438400" y="2057401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259080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1" y="266700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</a:t>
            </a:r>
            <a:endParaRPr lang="en-US" b="1" baseline="-250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315201" y="1212177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 bwMode="auto">
          <a:xfrm>
            <a:off x="2438400" y="3773269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438400" y="3163670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symbol and notation of a 7-input AND gate?</a:t>
            </a:r>
          </a:p>
          <a:p>
            <a:endParaRPr lang="en-US" dirty="0"/>
          </a:p>
          <a:p>
            <a:r>
              <a:rPr lang="en-US" dirty="0"/>
              <a:t>How many lines in the truth table of A 7-INPUT and GATE?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(NOT gate)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524000"/>
            <a:ext cx="76930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Symbol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Truth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267201" y="1676400"/>
            <a:ext cx="4338109" cy="1143000"/>
            <a:chOff x="1447800" y="2133600"/>
            <a:chExt cx="4338109" cy="1143000"/>
          </a:xfrm>
        </p:grpSpPr>
        <p:sp>
          <p:nvSpPr>
            <p:cNvPr id="7" name="Isosceles Triangle 6"/>
            <p:cNvSpPr/>
            <p:nvPr/>
          </p:nvSpPr>
          <p:spPr bwMode="auto">
            <a:xfrm rot="5400000">
              <a:off x="2705100" y="2095500"/>
              <a:ext cx="1104900" cy="1257300"/>
            </a:xfrm>
            <a:prstGeom prst="triangl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886200" y="2590800"/>
              <a:ext cx="304800" cy="304800"/>
            </a:xfrm>
            <a:prstGeom prst="ellipse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447800" y="2743200"/>
              <a:ext cx="1143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191000" y="2743200"/>
              <a:ext cx="1143000" cy="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676400" y="2133600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4400" y="2133600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dirty="0"/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876800" y="3200400"/>
          <a:ext cx="2438400" cy="2352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205551" y="6167766"/>
          <a:ext cx="1243565" cy="43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15806" progId="Equation.3">
                  <p:embed/>
                </p:oleObj>
              </mc:Choice>
              <mc:Fallback>
                <p:oleObj name="Equation" r:id="rId2" imgW="622030" imgH="215806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551" y="6167766"/>
                        <a:ext cx="1243565" cy="431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seen: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87" y="1065320"/>
            <a:ext cx="10013599" cy="5070487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/>
              <a:t>AND (mathematical partner: A x B)</a:t>
            </a:r>
          </a:p>
          <a:p>
            <a:pPr lvl="1"/>
            <a:r>
              <a:rPr lang="en-US" sz="2900" dirty="0"/>
              <a:t>2-input, 3-input, 7-input….</a:t>
            </a:r>
          </a:p>
          <a:p>
            <a:r>
              <a:rPr lang="en-US" sz="3800" dirty="0"/>
              <a:t>NOT (Inverter) (mathematical partner: -A)</a:t>
            </a:r>
          </a:p>
          <a:p>
            <a:endParaRPr lang="en-US" sz="3800" dirty="0"/>
          </a:p>
          <a:p>
            <a:r>
              <a:rPr lang="en-US" sz="3800" dirty="0"/>
              <a:t>Next:</a:t>
            </a:r>
          </a:p>
          <a:p>
            <a:pPr lvl="1"/>
            <a:r>
              <a:rPr lang="en-US" sz="2900" dirty="0"/>
              <a:t>OR  (mathematical partner: A + B)</a:t>
            </a:r>
          </a:p>
          <a:p>
            <a:pPr lvl="1"/>
            <a:r>
              <a:rPr lang="en-US" sz="2900" dirty="0"/>
              <a:t>XOR</a:t>
            </a:r>
          </a:p>
          <a:p>
            <a:pPr lvl="1"/>
            <a:r>
              <a:rPr lang="en-US" sz="2900" dirty="0"/>
              <a:t>NAND</a:t>
            </a:r>
          </a:p>
          <a:p>
            <a:pPr lvl="1"/>
            <a:r>
              <a:rPr lang="en-US" sz="2900" dirty="0"/>
              <a:t>NOR</a:t>
            </a:r>
          </a:p>
          <a:p>
            <a:pPr lvl="1"/>
            <a:r>
              <a:rPr lang="en-US" sz="2900" dirty="0"/>
              <a:t>XNOR</a:t>
            </a:r>
          </a:p>
          <a:p>
            <a:pPr lvl="1"/>
            <a:r>
              <a:rPr lang="en-US" sz="2900" dirty="0"/>
              <a:t>(Buffer)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A+B=OUT</a:t>
            </a:r>
            <a:endParaRPr lang="en-US" b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(OR) and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848600" y="2514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905001" y="2133600"/>
            <a:ext cx="5252509" cy="1981200"/>
            <a:chOff x="381000" y="2133600"/>
            <a:chExt cx="5252509" cy="19812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810000" y="32004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914400" y="2133600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400" y="3008531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590800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81000" y="2362200"/>
              <a:ext cx="3429000" cy="1752600"/>
              <a:chOff x="381000" y="2362200"/>
              <a:chExt cx="3429000" cy="1752600"/>
            </a:xfrm>
          </p:grpSpPr>
          <p:sp>
            <p:nvSpPr>
              <p:cNvPr id="20" name="Arc 19"/>
              <p:cNvSpPr/>
              <p:nvPr/>
            </p:nvSpPr>
            <p:spPr bwMode="auto">
              <a:xfrm>
                <a:off x="381000" y="2481940"/>
                <a:ext cx="3429000" cy="1632860"/>
              </a:xfrm>
              <a:prstGeom prst="arc">
                <a:avLst>
                  <a:gd name="adj1" fmla="val 16200000"/>
                  <a:gd name="adj2" fmla="val 21455984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Arc 23"/>
              <p:cNvSpPr/>
              <p:nvPr/>
            </p:nvSpPr>
            <p:spPr bwMode="auto">
              <a:xfrm flipV="1">
                <a:off x="381000" y="2362200"/>
                <a:ext cx="3429000" cy="1480460"/>
              </a:xfrm>
              <a:prstGeom prst="arc">
                <a:avLst>
                  <a:gd name="adj1" fmla="val 16200000"/>
                  <a:gd name="adj2" fmla="val 21412885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 bwMode="auto">
              <a:xfrm>
                <a:off x="1524000" y="2481940"/>
                <a:ext cx="1016000" cy="1360717"/>
              </a:xfrm>
              <a:prstGeom prst="arc">
                <a:avLst>
                  <a:gd name="adj1" fmla="val 16557269"/>
                  <a:gd name="adj2" fmla="val 5181078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14400" y="2703731"/>
              <a:ext cx="1524000" cy="914400"/>
              <a:chOff x="914400" y="2703731"/>
              <a:chExt cx="1524000" cy="9144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914400" y="27037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914400" y="36181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A+B+C=OUT</a:t>
            </a:r>
            <a:endParaRPr lang="en-US" b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(OR, 3-input) and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3340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362200" y="2133601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259080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1" y="259080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</a:t>
            </a:r>
            <a:endParaRPr lang="en-US" b="1" baseline="-25000" dirty="0"/>
          </a:p>
        </p:txBody>
      </p:sp>
      <p:grpSp>
        <p:nvGrpSpPr>
          <p:cNvPr id="8" name="Group 24"/>
          <p:cNvGrpSpPr/>
          <p:nvPr/>
        </p:nvGrpSpPr>
        <p:grpSpPr>
          <a:xfrm>
            <a:off x="1905000" y="2362200"/>
            <a:ext cx="3429000" cy="1752600"/>
            <a:chOff x="381000" y="2362200"/>
            <a:chExt cx="3429000" cy="1752600"/>
          </a:xfrm>
        </p:grpSpPr>
        <p:sp>
          <p:nvSpPr>
            <p:cNvPr id="20" name="Arc 19"/>
            <p:cNvSpPr/>
            <p:nvPr/>
          </p:nvSpPr>
          <p:spPr bwMode="auto">
            <a:xfrm>
              <a:off x="381000" y="2481940"/>
              <a:ext cx="3429000" cy="1632860"/>
            </a:xfrm>
            <a:prstGeom prst="arc">
              <a:avLst>
                <a:gd name="adj1" fmla="val 16200000"/>
                <a:gd name="adj2" fmla="val 21455984"/>
              </a:avLst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Arc 23"/>
            <p:cNvSpPr/>
            <p:nvPr/>
          </p:nvSpPr>
          <p:spPr bwMode="auto">
            <a:xfrm flipV="1">
              <a:off x="381000" y="2362200"/>
              <a:ext cx="3429000" cy="1480460"/>
            </a:xfrm>
            <a:prstGeom prst="arc">
              <a:avLst>
                <a:gd name="adj1" fmla="val 16200000"/>
                <a:gd name="adj2" fmla="val 21412885"/>
              </a:avLst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Arc 18"/>
            <p:cNvSpPr/>
            <p:nvPr/>
          </p:nvSpPr>
          <p:spPr bwMode="auto">
            <a:xfrm>
              <a:off x="1524000" y="2481940"/>
              <a:ext cx="1016000" cy="1360717"/>
            </a:xfrm>
            <a:prstGeom prst="arc">
              <a:avLst>
                <a:gd name="adj1" fmla="val 16557269"/>
                <a:gd name="adj2" fmla="val 5181078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2362200" y="27037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362200" y="3200400"/>
            <a:ext cx="16764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3087470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362200" y="36576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315201" y="1212177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XOR Gate (Exclusive OR gate)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en-US" dirty="0"/>
              <a:t>Meaning: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True if A ≠ B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(XOR) and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803629" y="1495268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286001" y="2133600"/>
            <a:ext cx="4871509" cy="1981200"/>
            <a:chOff x="762000" y="2133600"/>
            <a:chExt cx="4871509" cy="19812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810000" y="32004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229190" y="2133600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9190" y="3008531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590800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  <p:grpSp>
          <p:nvGrpSpPr>
            <p:cNvPr id="10" name="Group 25"/>
            <p:cNvGrpSpPr/>
            <p:nvPr/>
          </p:nvGrpSpPr>
          <p:grpSpPr>
            <a:xfrm>
              <a:off x="1229190" y="2703731"/>
              <a:ext cx="1524000" cy="914400"/>
              <a:chOff x="914400" y="2703731"/>
              <a:chExt cx="1524000" cy="9144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914400" y="27037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914400" y="36181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762000" y="2362200"/>
              <a:ext cx="3429000" cy="1752600"/>
              <a:chOff x="762000" y="2362200"/>
              <a:chExt cx="3429000" cy="17526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2000" y="2362200"/>
                <a:ext cx="3429000" cy="1752600"/>
                <a:chOff x="381000" y="2362200"/>
                <a:chExt cx="3429000" cy="1752600"/>
              </a:xfrm>
            </p:grpSpPr>
            <p:sp>
              <p:nvSpPr>
                <p:cNvPr id="20" name="Arc 19"/>
                <p:cNvSpPr/>
                <p:nvPr/>
              </p:nvSpPr>
              <p:spPr bwMode="auto">
                <a:xfrm>
                  <a:off x="381000" y="2481940"/>
                  <a:ext cx="3429000" cy="1632860"/>
                </a:xfrm>
                <a:prstGeom prst="arc">
                  <a:avLst>
                    <a:gd name="adj1" fmla="val 17585693"/>
                    <a:gd name="adj2" fmla="val 21455984"/>
                  </a:avLst>
                </a:prstGeom>
                <a:solidFill>
                  <a:schemeClr val="bg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flipV="1">
                  <a:off x="381000" y="2362200"/>
                  <a:ext cx="3429000" cy="1480460"/>
                </a:xfrm>
                <a:prstGeom prst="arc">
                  <a:avLst>
                    <a:gd name="adj1" fmla="val 17756148"/>
                    <a:gd name="adj2" fmla="val 21412885"/>
                  </a:avLst>
                </a:prstGeom>
                <a:solidFill>
                  <a:schemeClr val="bg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9" name="Arc 18"/>
              <p:cNvSpPr/>
              <p:nvPr/>
            </p:nvSpPr>
            <p:spPr bwMode="auto">
              <a:xfrm>
                <a:off x="2147889" y="2524123"/>
                <a:ext cx="733425" cy="1285875"/>
              </a:xfrm>
              <a:prstGeom prst="arc">
                <a:avLst>
                  <a:gd name="adj1" fmla="val 16745839"/>
                  <a:gd name="adj2" fmla="val 4923422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2390774" y="2486030"/>
                <a:ext cx="695325" cy="1357308"/>
              </a:xfrm>
              <a:prstGeom prst="arc">
                <a:avLst>
                  <a:gd name="adj1" fmla="val 16693629"/>
                  <a:gd name="adj2" fmla="val 4912767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42735"/>
              </p:ext>
            </p:extLst>
          </p:nvPr>
        </p:nvGraphicFramePr>
        <p:xfrm>
          <a:off x="3205558" y="5681936"/>
          <a:ext cx="2301763" cy="43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203112" progId="Equation.3">
                  <p:embed/>
                </p:oleObj>
              </mc:Choice>
              <mc:Fallback>
                <p:oleObj name="Equation" r:id="rId2" imgW="1079032" imgH="203112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558" y="5681936"/>
                        <a:ext cx="2301763" cy="433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97257"/>
              </p:ext>
            </p:extLst>
          </p:nvPr>
        </p:nvGraphicFramePr>
        <p:xfrm>
          <a:off x="3234631" y="4899282"/>
          <a:ext cx="2061950" cy="41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177723" progId="Equation.3">
                  <p:embed/>
                </p:oleObj>
              </mc:Choice>
              <mc:Fallback>
                <p:oleObj name="Equation" r:id="rId4" imgW="888614" imgH="177723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631" y="4899282"/>
                        <a:ext cx="2061950" cy="412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2888055" cy="762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2" y="688064"/>
            <a:ext cx="9845961" cy="5398412"/>
          </a:xfrm>
        </p:spPr>
        <p:txBody>
          <a:bodyPr>
            <a:normAutofit/>
          </a:bodyPr>
          <a:lstStyle/>
          <a:p>
            <a:r>
              <a:rPr lang="en-US" sz="2400" dirty="0"/>
              <a:t>Fill in table: (Use 8-bits to express numbers)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103814" y="6553201"/>
            <a:ext cx="5564187" cy="474663"/>
          </a:xfrm>
        </p:spPr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52400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53387"/>
              </p:ext>
            </p:extLst>
          </p:nvPr>
        </p:nvGraphicFramePr>
        <p:xfrm>
          <a:off x="286326" y="1928871"/>
          <a:ext cx="9254838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4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Base-10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Positive binary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00001101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100,000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-14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92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4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 XOR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operators are associative in nature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2603292" y="4531029"/>
            <a:ext cx="8064708" cy="2096546"/>
            <a:chOff x="1079292" y="4306753"/>
            <a:chExt cx="8064708" cy="2096546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79292" y="4306753"/>
              <a:ext cx="7427628" cy="2096546"/>
              <a:chOff x="1109273" y="3557245"/>
              <a:chExt cx="7427628" cy="209654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121764" y="3557245"/>
                <a:ext cx="2101122" cy="1134677"/>
                <a:chOff x="762000" y="2022244"/>
                <a:chExt cx="4572000" cy="2092556"/>
              </a:xfrm>
            </p:grpSpPr>
            <p:cxnSp>
              <p:nvCxnSpPr>
                <p:cNvPr id="33" name="Straight Connector 32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229187" y="2022244"/>
                  <a:ext cx="817440" cy="737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A</a:t>
                  </a:r>
                  <a:endParaRPr lang="en-US" sz="11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229189" y="3008532"/>
                  <a:ext cx="694830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</a:t>
                  </a:r>
                  <a:endParaRPr lang="en-US" sz="1050" b="1" dirty="0"/>
                </a:p>
              </p:txBody>
            </p:sp>
            <p:grpSp>
              <p:nvGrpSpPr>
                <p:cNvPr id="37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44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8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39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42" name="Arc 41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43" name="Arc 42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0" name="Arc 39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1109273" y="4536366"/>
                <a:ext cx="2101122" cy="1117425"/>
                <a:chOff x="762000" y="2054060"/>
                <a:chExt cx="4572000" cy="2060740"/>
              </a:xfrm>
            </p:grpSpPr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1229189" y="2054060"/>
                  <a:ext cx="837844" cy="737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C</a:t>
                  </a:r>
                  <a:endParaRPr lang="en-US" sz="11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29189" y="2976716"/>
                  <a:ext cx="764592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</a:t>
                  </a:r>
                  <a:endParaRPr lang="en-US" sz="1050" b="1" dirty="0"/>
                </a:p>
              </p:txBody>
            </p:sp>
            <p:grpSp>
              <p:nvGrpSpPr>
                <p:cNvPr id="51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58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2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53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56" name="Arc 55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57" name="Arc 56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54" name="Arc 53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5" name="Arc 54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2985542" y="4016404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64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71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5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66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69" name="Arc 68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Arc 69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7" name="Arc 66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68" name="Arc 67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cxnSp>
            <p:nvCxnSpPr>
              <p:cNvPr id="74" name="Straight Connector 73"/>
              <p:cNvCxnSpPr/>
              <p:nvPr/>
            </p:nvCxnSpPr>
            <p:spPr bwMode="auto">
              <a:xfrm rot="16200000" flipV="1">
                <a:off x="2945569" y="4909280"/>
                <a:ext cx="479686" cy="149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6" name="Group 75"/>
              <p:cNvGrpSpPr/>
              <p:nvPr/>
            </p:nvGrpSpPr>
            <p:grpSpPr>
              <a:xfrm>
                <a:off x="4694421" y="4286227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229189" y="3008532"/>
                  <a:ext cx="663439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endParaRPr lang="en-US" sz="1050" b="1" dirty="0"/>
                </a:p>
              </p:txBody>
            </p:sp>
            <p:grpSp>
              <p:nvGrpSpPr>
                <p:cNvPr id="80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87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1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82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85" name="Arc 84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" name="Arc 85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83" name="Arc 82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4" name="Arc 83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6435779" y="4558548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229189" y="3008532"/>
                  <a:ext cx="642510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endParaRPr lang="en-US" sz="1050" b="1" dirty="0"/>
                </a:p>
              </p:txBody>
            </p:sp>
            <p:grpSp>
              <p:nvGrpSpPr>
                <p:cNvPr id="92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99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0" name="Straight Connector 99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93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94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97" name="Arc 96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98" name="Arc 97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95" name="Arc 94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96" name="Arc 95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109" name="TextBox 108"/>
            <p:cNvSpPr txBox="1"/>
            <p:nvPr/>
          </p:nvSpPr>
          <p:spPr>
            <a:xfrm>
              <a:off x="8099528" y="5403956"/>
              <a:ext cx="10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OUT</a:t>
              </a:r>
              <a:endParaRPr lang="en-US" sz="1100" b="1" dirty="0"/>
            </a:p>
          </p:txBody>
        </p:sp>
      </p:grpSp>
      <p:graphicFrame>
        <p:nvGraphicFramePr>
          <p:cNvPr id="102" name="Object 101"/>
          <p:cNvGraphicFramePr>
            <a:graphicFrameLocks noChangeAspect="1"/>
          </p:cNvGraphicFramePr>
          <p:nvPr/>
        </p:nvGraphicFramePr>
        <p:xfrm>
          <a:off x="3997117" y="2141148"/>
          <a:ext cx="5411427" cy="245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1117600" progId="Equation.3">
                  <p:embed/>
                </p:oleObj>
              </mc:Choice>
              <mc:Fallback>
                <p:oleObj name="Equation" r:id="rId2" imgW="2463800" imgH="1117600" progId="Equation.3">
                  <p:embed/>
                  <p:pic>
                    <p:nvPicPr>
                      <p:cNvPr id="102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117" y="2141148"/>
                        <a:ext cx="5411427" cy="2454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 bwMode="auto">
          <a:xfrm>
            <a:off x="1524001" y="2353457"/>
            <a:ext cx="1199213" cy="21136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31" y="-75875"/>
            <a:ext cx="10009429" cy="1280890"/>
          </a:xfrm>
        </p:spPr>
        <p:txBody>
          <a:bodyPr/>
          <a:lstStyle/>
          <a:p>
            <a:r>
              <a:rPr lang="en-US" dirty="0"/>
              <a:t>Multiple input XOR gates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>
          <a:xfrm>
            <a:off x="2362201" y="1524001"/>
            <a:ext cx="4798102" cy="4562475"/>
          </a:xfrm>
        </p:spPr>
        <p:txBody>
          <a:bodyPr/>
          <a:lstStyle/>
          <a:p>
            <a:r>
              <a:rPr lang="en-US" dirty="0"/>
              <a:t>How many lines in truth table?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just do some of it…</a:t>
            </a:r>
          </a:p>
          <a:p>
            <a:r>
              <a:rPr lang="en-US" dirty="0"/>
              <a:t>Do you see a pattern</a:t>
            </a: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12994"/>
              </p:ext>
            </p:extLst>
          </p:nvPr>
        </p:nvGraphicFramePr>
        <p:xfrm>
          <a:off x="7791745" y="79708"/>
          <a:ext cx="3935657" cy="655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1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75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82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682026"/>
                  </a:ext>
                </a:extLst>
              </a:tr>
            </a:tbl>
          </a:graphicData>
        </a:graphic>
      </p:graphicFrame>
      <p:grpSp>
        <p:nvGrpSpPr>
          <p:cNvPr id="32" name="Group 109"/>
          <p:cNvGrpSpPr/>
          <p:nvPr/>
        </p:nvGrpSpPr>
        <p:grpSpPr>
          <a:xfrm>
            <a:off x="1524000" y="2388434"/>
            <a:ext cx="5831174" cy="2036164"/>
            <a:chOff x="1079292" y="4367135"/>
            <a:chExt cx="8064708" cy="2036164"/>
          </a:xfrm>
        </p:grpSpPr>
        <p:grpSp>
          <p:nvGrpSpPr>
            <p:cNvPr id="36" name="Group 100"/>
            <p:cNvGrpSpPr/>
            <p:nvPr/>
          </p:nvGrpSpPr>
          <p:grpSpPr>
            <a:xfrm>
              <a:off x="1079292" y="4367135"/>
              <a:ext cx="7427628" cy="2036164"/>
              <a:chOff x="1109273" y="3617627"/>
              <a:chExt cx="7427628" cy="2036164"/>
            </a:xfrm>
          </p:grpSpPr>
          <p:grpSp>
            <p:nvGrpSpPr>
              <p:cNvPr id="37" name="Group 31"/>
              <p:cNvGrpSpPr/>
              <p:nvPr/>
            </p:nvGrpSpPr>
            <p:grpSpPr>
              <a:xfrm>
                <a:off x="1121764" y="3617627"/>
                <a:ext cx="2101122" cy="1074295"/>
                <a:chOff x="762000" y="2133600"/>
                <a:chExt cx="4572000" cy="1981200"/>
              </a:xfrm>
            </p:grpSpPr>
            <p:cxnSp>
              <p:nvCxnSpPr>
                <p:cNvPr id="33" name="Straight Connector 32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229190" y="2133600"/>
                  <a:ext cx="1124994" cy="737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A</a:t>
                  </a:r>
                  <a:endParaRPr lang="en-US" sz="1100" b="1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229190" y="3008532"/>
                  <a:ext cx="960972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B</a:t>
                  </a:r>
                  <a:endParaRPr lang="en-US" sz="1050" b="1" dirty="0"/>
                </a:p>
              </p:txBody>
            </p:sp>
            <p:grpSp>
              <p:nvGrpSpPr>
                <p:cNvPr id="38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44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39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46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42" name="Arc 41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43" name="Arc 42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0" name="Arc 39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50" name="Group 45"/>
              <p:cNvGrpSpPr/>
              <p:nvPr/>
            </p:nvGrpSpPr>
            <p:grpSpPr>
              <a:xfrm>
                <a:off x="1109273" y="4579496"/>
                <a:ext cx="2101122" cy="1074295"/>
                <a:chOff x="762000" y="2133600"/>
                <a:chExt cx="4572000" cy="1981200"/>
              </a:xfrm>
            </p:grpSpPr>
            <p:cxnSp>
              <p:nvCxnSpPr>
                <p:cNvPr id="47" name="Straight Connector 46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1229190" y="2133600"/>
                  <a:ext cx="1158766" cy="7378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C</a:t>
                  </a:r>
                  <a:endParaRPr lang="en-US" sz="1100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29190" y="3008532"/>
                  <a:ext cx="1042986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</a:t>
                  </a:r>
                  <a:endParaRPr lang="en-US" sz="1050" b="1" dirty="0"/>
                </a:p>
              </p:txBody>
            </p:sp>
            <p:grpSp>
              <p:nvGrpSpPr>
                <p:cNvPr id="51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58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9" name="Straight Connector 58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2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53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56" name="Arc 55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57" name="Arc 56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54" name="Arc 53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55" name="Arc 54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60" name="Group 59"/>
              <p:cNvGrpSpPr/>
              <p:nvPr/>
            </p:nvGrpSpPr>
            <p:grpSpPr>
              <a:xfrm>
                <a:off x="2985542" y="4016404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61" name="Straight Connector 60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62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71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63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64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69" name="Arc 68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70" name="Arc 69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67" name="Arc 66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68" name="Arc 67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cxnSp>
            <p:nvCxnSpPr>
              <p:cNvPr id="74" name="Straight Connector 73"/>
              <p:cNvCxnSpPr/>
              <p:nvPr/>
            </p:nvCxnSpPr>
            <p:spPr bwMode="auto">
              <a:xfrm rot="16200000" flipV="1">
                <a:off x="2945569" y="4909280"/>
                <a:ext cx="479686" cy="149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5" name="Group 75"/>
              <p:cNvGrpSpPr/>
              <p:nvPr/>
            </p:nvGrpSpPr>
            <p:grpSpPr>
              <a:xfrm>
                <a:off x="4694421" y="4286227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77" name="Straight Connector 76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229190" y="3008532"/>
                  <a:ext cx="917558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E</a:t>
                  </a:r>
                  <a:endParaRPr lang="en-US" sz="1050" b="1" dirty="0"/>
                </a:p>
              </p:txBody>
            </p:sp>
            <p:grpSp>
              <p:nvGrpSpPr>
                <p:cNvPr id="66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87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8" name="Straight Connector 87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73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75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85" name="Arc 84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" name="Arc 85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83" name="Arc 82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4" name="Arc 83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76" name="Group 88"/>
              <p:cNvGrpSpPr/>
              <p:nvPr/>
            </p:nvGrpSpPr>
            <p:grpSpPr>
              <a:xfrm>
                <a:off x="6435779" y="4558548"/>
                <a:ext cx="2101122" cy="950338"/>
                <a:chOff x="762000" y="2362200"/>
                <a:chExt cx="4572000" cy="1752600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3810000" y="3200400"/>
                  <a:ext cx="152400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229190" y="3008532"/>
                  <a:ext cx="888613" cy="6811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</a:t>
                  </a:r>
                  <a:endParaRPr lang="en-US" sz="1050" b="1" dirty="0"/>
                </a:p>
              </p:txBody>
            </p:sp>
            <p:grpSp>
              <p:nvGrpSpPr>
                <p:cNvPr id="78" name="Group 25"/>
                <p:cNvGrpSpPr/>
                <p:nvPr/>
              </p:nvGrpSpPr>
              <p:grpSpPr>
                <a:xfrm>
                  <a:off x="1229190" y="2703731"/>
                  <a:ext cx="1524000" cy="914400"/>
                  <a:chOff x="914400" y="2703731"/>
                  <a:chExt cx="1524000" cy="914400"/>
                </a:xfrm>
              </p:grpSpPr>
              <p:cxnSp>
                <p:nvCxnSpPr>
                  <p:cNvPr id="99" name="Straight Connector 8"/>
                  <p:cNvCxnSpPr/>
                  <p:nvPr/>
                </p:nvCxnSpPr>
                <p:spPr bwMode="auto">
                  <a:xfrm>
                    <a:off x="914400" y="27037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0" name="Straight Connector 99"/>
                  <p:cNvCxnSpPr/>
                  <p:nvPr/>
                </p:nvCxnSpPr>
                <p:spPr bwMode="auto">
                  <a:xfrm>
                    <a:off x="914400" y="3618131"/>
                    <a:ext cx="1524000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80" name="Group 25"/>
                <p:cNvGrpSpPr/>
                <p:nvPr/>
              </p:nvGrpSpPr>
              <p:grpSpPr>
                <a:xfrm>
                  <a:off x="762000" y="2362200"/>
                  <a:ext cx="3429000" cy="1752600"/>
                  <a:chOff x="762000" y="2362200"/>
                  <a:chExt cx="3429000" cy="1752600"/>
                </a:xfrm>
              </p:grpSpPr>
              <p:grpSp>
                <p:nvGrpSpPr>
                  <p:cNvPr id="81" name="Group 20"/>
                  <p:cNvGrpSpPr/>
                  <p:nvPr/>
                </p:nvGrpSpPr>
                <p:grpSpPr>
                  <a:xfrm>
                    <a:off x="762000" y="2362200"/>
                    <a:ext cx="3429000" cy="1752600"/>
                    <a:chOff x="381000" y="2362200"/>
                    <a:chExt cx="3429000" cy="1752600"/>
                  </a:xfrm>
                </p:grpSpPr>
                <p:sp>
                  <p:nvSpPr>
                    <p:cNvPr id="97" name="Arc 96"/>
                    <p:cNvSpPr/>
                    <p:nvPr/>
                  </p:nvSpPr>
                  <p:spPr bwMode="auto">
                    <a:xfrm>
                      <a:off x="381000" y="2481940"/>
                      <a:ext cx="3429000" cy="1632860"/>
                    </a:xfrm>
                    <a:prstGeom prst="arc">
                      <a:avLst>
                        <a:gd name="adj1" fmla="val 17585693"/>
                        <a:gd name="adj2" fmla="val 21455984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98" name="Arc 97"/>
                    <p:cNvSpPr/>
                    <p:nvPr/>
                  </p:nvSpPr>
                  <p:spPr bwMode="auto">
                    <a:xfrm flipV="1">
                      <a:off x="381000" y="2362200"/>
                      <a:ext cx="3429000" cy="1480460"/>
                    </a:xfrm>
                    <a:prstGeom prst="arc">
                      <a:avLst>
                        <a:gd name="adj1" fmla="val 17756148"/>
                        <a:gd name="adj2" fmla="val 21412885"/>
                      </a:avLst>
                    </a:prstGeom>
                    <a:solidFill>
                      <a:schemeClr val="bg1"/>
                    </a:solidFill>
                    <a:ln w="508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95" name="Arc 94"/>
                  <p:cNvSpPr/>
                  <p:nvPr/>
                </p:nvSpPr>
                <p:spPr bwMode="auto">
                  <a:xfrm>
                    <a:off x="2147889" y="2524123"/>
                    <a:ext cx="733425" cy="1285875"/>
                  </a:xfrm>
                  <a:prstGeom prst="arc">
                    <a:avLst>
                      <a:gd name="adj1" fmla="val 16745839"/>
                      <a:gd name="adj2" fmla="val 4923422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96" name="Arc 95"/>
                  <p:cNvSpPr/>
                  <p:nvPr/>
                </p:nvSpPr>
                <p:spPr bwMode="auto">
                  <a:xfrm>
                    <a:off x="2390774" y="2486030"/>
                    <a:ext cx="695325" cy="1357308"/>
                  </a:xfrm>
                  <a:prstGeom prst="arc">
                    <a:avLst>
                      <a:gd name="adj1" fmla="val 16693629"/>
                      <a:gd name="adj2" fmla="val 4912767"/>
                    </a:avLst>
                  </a:prstGeom>
                  <a:noFill/>
                  <a:ln w="508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</p:grpSp>
        <p:sp>
          <p:nvSpPr>
            <p:cNvPr id="109" name="TextBox 108"/>
            <p:cNvSpPr txBox="1"/>
            <p:nvPr/>
          </p:nvSpPr>
          <p:spPr>
            <a:xfrm>
              <a:off x="8099528" y="5403956"/>
              <a:ext cx="1044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OUT</a:t>
              </a:r>
              <a:endParaRPr lang="en-US" sz="1100" b="1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XOR Gate (Exclusive OR </a:t>
            </a:r>
          </a:p>
          <a:p>
            <a:pPr>
              <a:buNone/>
            </a:pPr>
            <a:r>
              <a:rPr lang="en-US" dirty="0"/>
              <a:t>					gate)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en-US" dirty="0"/>
              <a:t>Meaning</a:t>
            </a:r>
          </a:p>
          <a:p>
            <a:pPr lvl="1"/>
            <a:r>
              <a:rPr lang="en-US" dirty="0"/>
              <a:t> An odd number of ones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629" y="-27938"/>
            <a:ext cx="633481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 (Multi-input XOR)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3340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53190" y="2133601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53190" y="260379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1" y="259080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</a:t>
            </a:r>
            <a:endParaRPr lang="en-US" b="1" baseline="-25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53190" y="27037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25"/>
          <p:cNvGrpSpPr/>
          <p:nvPr/>
        </p:nvGrpSpPr>
        <p:grpSpPr>
          <a:xfrm>
            <a:off x="2286000" y="2362200"/>
            <a:ext cx="3429000" cy="1752600"/>
            <a:chOff x="762000" y="2362200"/>
            <a:chExt cx="3429000" cy="1752600"/>
          </a:xfrm>
        </p:grpSpPr>
        <p:grpSp>
          <p:nvGrpSpPr>
            <p:cNvPr id="16" name="Group 20"/>
            <p:cNvGrpSpPr/>
            <p:nvPr/>
          </p:nvGrpSpPr>
          <p:grpSpPr>
            <a:xfrm>
              <a:off x="762000" y="2362200"/>
              <a:ext cx="3429000" cy="1752600"/>
              <a:chOff x="381000" y="2362200"/>
              <a:chExt cx="3429000" cy="1752600"/>
            </a:xfrm>
          </p:grpSpPr>
          <p:sp>
            <p:nvSpPr>
              <p:cNvPr id="20" name="Arc 19"/>
              <p:cNvSpPr/>
              <p:nvPr/>
            </p:nvSpPr>
            <p:spPr bwMode="auto">
              <a:xfrm>
                <a:off x="381000" y="2481940"/>
                <a:ext cx="3429000" cy="1632860"/>
              </a:xfrm>
              <a:prstGeom prst="arc">
                <a:avLst>
                  <a:gd name="adj1" fmla="val 17585693"/>
                  <a:gd name="adj2" fmla="val 21455984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Arc 23"/>
              <p:cNvSpPr/>
              <p:nvPr/>
            </p:nvSpPr>
            <p:spPr bwMode="auto">
              <a:xfrm flipV="1">
                <a:off x="381000" y="2362200"/>
                <a:ext cx="3429000" cy="1480460"/>
              </a:xfrm>
              <a:prstGeom prst="arc">
                <a:avLst>
                  <a:gd name="adj1" fmla="val 17756148"/>
                  <a:gd name="adj2" fmla="val 21412885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9" name="Arc 18"/>
            <p:cNvSpPr/>
            <p:nvPr/>
          </p:nvSpPr>
          <p:spPr bwMode="auto">
            <a:xfrm>
              <a:off x="2147889" y="2524123"/>
              <a:ext cx="733425" cy="1285875"/>
            </a:xfrm>
            <a:prstGeom prst="arc">
              <a:avLst>
                <a:gd name="adj1" fmla="val 16745839"/>
                <a:gd name="adj2" fmla="val 4923422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Arc 21"/>
            <p:cNvSpPr/>
            <p:nvPr/>
          </p:nvSpPr>
          <p:spPr bwMode="auto">
            <a:xfrm>
              <a:off x="2390774" y="2486030"/>
              <a:ext cx="695325" cy="1357308"/>
            </a:xfrm>
            <a:prstGeom prst="arc">
              <a:avLst>
                <a:gd name="adj1" fmla="val 16693629"/>
                <a:gd name="adj2" fmla="val 4912767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19896"/>
              </p:ext>
            </p:extLst>
          </p:nvPr>
        </p:nvGraphicFramePr>
        <p:xfrm>
          <a:off x="3130711" y="5751684"/>
          <a:ext cx="7179114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203200" progId="Equation.3">
                  <p:embed/>
                </p:oleObj>
              </mc:Choice>
              <mc:Fallback>
                <p:oleObj name="Equation" r:id="rId2" imgW="3035300" imgH="20320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711" y="5751684"/>
                        <a:ext cx="7179114" cy="480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2753191" y="3138452"/>
            <a:ext cx="1648921" cy="948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740700" y="3035501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2740700" y="36056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395920" y="119921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59496"/>
              </p:ext>
            </p:extLst>
          </p:nvPr>
        </p:nvGraphicFramePr>
        <p:xfrm>
          <a:off x="3216575" y="4590814"/>
          <a:ext cx="2679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199" imgH="177723" progId="Equation.3">
                  <p:embed/>
                </p:oleObj>
              </mc:Choice>
              <mc:Fallback>
                <p:oleObj name="Equation" r:id="rId4" imgW="1155199" imgH="177723" progId="Equation.3">
                  <p:embed/>
                  <p:pic>
                    <p:nvPicPr>
                      <p:cNvPr id="30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575" y="4590814"/>
                        <a:ext cx="26797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(NAND) 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NAND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  <a:endParaRPr lang="en-US" b="1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848600" y="2514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438401" y="2133601"/>
            <a:ext cx="4719109" cy="1865531"/>
            <a:chOff x="914400" y="2133600"/>
            <a:chExt cx="4719109" cy="1865531"/>
          </a:xfrm>
        </p:grpSpPr>
        <p:grpSp>
          <p:nvGrpSpPr>
            <p:cNvPr id="8" name="Group 15"/>
            <p:cNvGrpSpPr/>
            <p:nvPr/>
          </p:nvGrpSpPr>
          <p:grpSpPr>
            <a:xfrm>
              <a:off x="914400" y="2133600"/>
              <a:ext cx="4719109" cy="1865531"/>
              <a:chOff x="1752600" y="2554069"/>
              <a:chExt cx="4719109" cy="1865531"/>
            </a:xfrm>
          </p:grpSpPr>
          <p:sp>
            <p:nvSpPr>
              <p:cNvPr id="7" name="Flowchart: Delay 6"/>
              <p:cNvSpPr/>
              <p:nvPr/>
            </p:nvSpPr>
            <p:spPr bwMode="auto">
              <a:xfrm>
                <a:off x="3276600" y="2819400"/>
                <a:ext cx="1447800" cy="1600200"/>
              </a:xfrm>
              <a:prstGeom prst="flowChartDelay">
                <a:avLst/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1752600" y="3124200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4038600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4724400" y="3657600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1752600" y="2554069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A</a:t>
                </a:r>
                <a:endParaRPr lang="en-US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3429000"/>
                <a:ext cx="452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B</a:t>
                </a: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10200" y="3087469"/>
                <a:ext cx="10615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OUT</a:t>
                </a:r>
                <a:endParaRPr lang="en-US" b="1" baseline="-25000" dirty="0"/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3882452" y="3102964"/>
              <a:ext cx="254833" cy="254833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1095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84550"/>
              </p:ext>
            </p:extLst>
          </p:nvPr>
        </p:nvGraphicFramePr>
        <p:xfrm>
          <a:off x="2764632" y="4731597"/>
          <a:ext cx="23955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215806" progId="Equation.3">
                  <p:embed/>
                </p:oleObj>
              </mc:Choice>
              <mc:Fallback>
                <p:oleObj name="Equation" r:id="rId2" imgW="799753" imgH="215806" progId="Equation.3">
                  <p:embed/>
                  <p:pic>
                    <p:nvPicPr>
                      <p:cNvPr id="1095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32" y="4731597"/>
                        <a:ext cx="239553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804" y="112671"/>
            <a:ext cx="1001359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 (3-input NAND) 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NAND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  <a:endParaRPr lang="en-US" b="1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09105"/>
              </p:ext>
            </p:extLst>
          </p:nvPr>
        </p:nvGraphicFramePr>
        <p:xfrm>
          <a:off x="8148922" y="1152907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438401" y="2057401"/>
            <a:ext cx="4719109" cy="1941731"/>
            <a:chOff x="914400" y="2057400"/>
            <a:chExt cx="4719109" cy="1941731"/>
          </a:xfrm>
        </p:grpSpPr>
        <p:sp>
          <p:nvSpPr>
            <p:cNvPr id="7" name="Flowchart: Delay 6"/>
            <p:cNvSpPr/>
            <p:nvPr/>
          </p:nvSpPr>
          <p:spPr bwMode="auto">
            <a:xfrm>
              <a:off x="2438400" y="2398931"/>
              <a:ext cx="1447800" cy="1600200"/>
            </a:xfrm>
            <a:prstGeom prst="flowChartDelay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914400" y="2627531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914400" y="32004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886200" y="3237131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914400" y="2057400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400" y="259080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667000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914400" y="3773269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914400" y="3163669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C</a:t>
              </a:r>
              <a:endParaRPr lang="en-US" b="1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2452" y="3102964"/>
              <a:ext cx="254833" cy="254833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1085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99327"/>
              </p:ext>
            </p:extLst>
          </p:nvPr>
        </p:nvGraphicFramePr>
        <p:xfrm>
          <a:off x="2701454" y="4690851"/>
          <a:ext cx="29273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215806" progId="Equation.3">
                  <p:embed/>
                </p:oleObj>
              </mc:Choice>
              <mc:Fallback>
                <p:oleObj name="Equation" r:id="rId2" imgW="977476" imgH="215806" progId="Equation.3">
                  <p:embed/>
                  <p:pic>
                    <p:nvPicPr>
                      <p:cNvPr id="1085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454" y="4690851"/>
                        <a:ext cx="29273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  <a:endParaRPr lang="en-US" b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(NOR) and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848600" y="2514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26"/>
          <p:cNvGrpSpPr/>
          <p:nvPr/>
        </p:nvGrpSpPr>
        <p:grpSpPr>
          <a:xfrm>
            <a:off x="1905001" y="2133600"/>
            <a:ext cx="5252509" cy="1981200"/>
            <a:chOff x="381000" y="2133600"/>
            <a:chExt cx="5252509" cy="19812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810000" y="32004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914400" y="2133600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400" y="3008531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590800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  <p:grpSp>
          <p:nvGrpSpPr>
            <p:cNvPr id="8" name="Group 24"/>
            <p:cNvGrpSpPr/>
            <p:nvPr/>
          </p:nvGrpSpPr>
          <p:grpSpPr>
            <a:xfrm>
              <a:off x="381000" y="2362200"/>
              <a:ext cx="3429000" cy="1752600"/>
              <a:chOff x="381000" y="2362200"/>
              <a:chExt cx="3429000" cy="1752600"/>
            </a:xfrm>
          </p:grpSpPr>
          <p:sp>
            <p:nvSpPr>
              <p:cNvPr id="20" name="Arc 19"/>
              <p:cNvSpPr/>
              <p:nvPr/>
            </p:nvSpPr>
            <p:spPr bwMode="auto">
              <a:xfrm>
                <a:off x="381000" y="2481940"/>
                <a:ext cx="3429000" cy="1632860"/>
              </a:xfrm>
              <a:prstGeom prst="arc">
                <a:avLst>
                  <a:gd name="adj1" fmla="val 16200000"/>
                  <a:gd name="adj2" fmla="val 21455984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Arc 23"/>
              <p:cNvSpPr/>
              <p:nvPr/>
            </p:nvSpPr>
            <p:spPr bwMode="auto">
              <a:xfrm flipV="1">
                <a:off x="381000" y="2362200"/>
                <a:ext cx="3429000" cy="1480460"/>
              </a:xfrm>
              <a:prstGeom prst="arc">
                <a:avLst>
                  <a:gd name="adj1" fmla="val 16200000"/>
                  <a:gd name="adj2" fmla="val 21412885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 bwMode="auto">
              <a:xfrm>
                <a:off x="1524000" y="2481940"/>
                <a:ext cx="1016000" cy="1360717"/>
              </a:xfrm>
              <a:prstGeom prst="arc">
                <a:avLst>
                  <a:gd name="adj1" fmla="val 16557269"/>
                  <a:gd name="adj2" fmla="val 5181078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" name="Group 25"/>
            <p:cNvGrpSpPr/>
            <p:nvPr/>
          </p:nvGrpSpPr>
          <p:grpSpPr>
            <a:xfrm>
              <a:off x="914400" y="2703731"/>
              <a:ext cx="1524000" cy="914400"/>
              <a:chOff x="914400" y="2703731"/>
              <a:chExt cx="1524000" cy="9144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914400" y="27037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914400" y="36181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1" name="Oval 20"/>
          <p:cNvSpPr/>
          <p:nvPr/>
        </p:nvSpPr>
        <p:spPr bwMode="auto">
          <a:xfrm>
            <a:off x="5346493" y="3087975"/>
            <a:ext cx="254833" cy="25483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29896"/>
              </p:ext>
            </p:extLst>
          </p:nvPr>
        </p:nvGraphicFramePr>
        <p:xfrm>
          <a:off x="2669382" y="4680857"/>
          <a:ext cx="25860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15806" progId="Equation.3">
                  <p:embed/>
                </p:oleObj>
              </mc:Choice>
              <mc:Fallback>
                <p:oleObj name="Equation" r:id="rId2" imgW="863225" imgH="215806" progId="Equation.3">
                  <p:embed/>
                  <p:pic>
                    <p:nvPicPr>
                      <p:cNvPr id="1075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382" y="4680857"/>
                        <a:ext cx="25860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  <a:endParaRPr lang="en-US" b="1" baseline="-25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976099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Symbol (NOR, 3-input) and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3340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362200" y="2133601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259080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1" y="259080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</a:t>
            </a:r>
            <a:endParaRPr lang="en-US" b="1" baseline="-25000" dirty="0"/>
          </a:p>
        </p:txBody>
      </p:sp>
      <p:grpSp>
        <p:nvGrpSpPr>
          <p:cNvPr id="7" name="Group 24"/>
          <p:cNvGrpSpPr/>
          <p:nvPr/>
        </p:nvGrpSpPr>
        <p:grpSpPr>
          <a:xfrm>
            <a:off x="1905000" y="2362200"/>
            <a:ext cx="3429000" cy="1752600"/>
            <a:chOff x="381000" y="2362200"/>
            <a:chExt cx="3429000" cy="1752600"/>
          </a:xfrm>
        </p:grpSpPr>
        <p:sp>
          <p:nvSpPr>
            <p:cNvPr id="20" name="Arc 19"/>
            <p:cNvSpPr/>
            <p:nvPr/>
          </p:nvSpPr>
          <p:spPr bwMode="auto">
            <a:xfrm>
              <a:off x="381000" y="2481940"/>
              <a:ext cx="3429000" cy="1632860"/>
            </a:xfrm>
            <a:prstGeom prst="arc">
              <a:avLst>
                <a:gd name="adj1" fmla="val 16200000"/>
                <a:gd name="adj2" fmla="val 21455984"/>
              </a:avLst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Arc 23"/>
            <p:cNvSpPr/>
            <p:nvPr/>
          </p:nvSpPr>
          <p:spPr bwMode="auto">
            <a:xfrm flipV="1">
              <a:off x="381000" y="2362200"/>
              <a:ext cx="3429000" cy="1480460"/>
            </a:xfrm>
            <a:prstGeom prst="arc">
              <a:avLst>
                <a:gd name="adj1" fmla="val 16200000"/>
                <a:gd name="adj2" fmla="val 21412885"/>
              </a:avLst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Arc 18"/>
            <p:cNvSpPr/>
            <p:nvPr/>
          </p:nvSpPr>
          <p:spPr bwMode="auto">
            <a:xfrm>
              <a:off x="1524000" y="2481940"/>
              <a:ext cx="1016000" cy="1360717"/>
            </a:xfrm>
            <a:prstGeom prst="arc">
              <a:avLst>
                <a:gd name="adj1" fmla="val 16557269"/>
                <a:gd name="adj2" fmla="val 5181078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2362200" y="27037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362200" y="3200400"/>
            <a:ext cx="16764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62200" y="3087470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362200" y="36576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315201" y="1212177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 bwMode="auto">
          <a:xfrm>
            <a:off x="5346493" y="3087975"/>
            <a:ext cx="254833" cy="25483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58994"/>
              </p:ext>
            </p:extLst>
          </p:nvPr>
        </p:nvGraphicFramePr>
        <p:xfrm>
          <a:off x="2634871" y="4714467"/>
          <a:ext cx="33083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421" imgH="215806" progId="Equation.3">
                  <p:embed/>
                </p:oleObj>
              </mc:Choice>
              <mc:Fallback>
                <p:oleObj name="Equation" r:id="rId2" imgW="1104421" imgH="215806" progId="Equation.3">
                  <p:embed/>
                  <p:pic>
                    <p:nvPicPr>
                      <p:cNvPr id="1105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71" y="4714467"/>
                        <a:ext cx="33083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XOR Gate (Exclusive OR gate)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en-US" dirty="0"/>
              <a:t>Meaning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A ≠ B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(NXOR) and notation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14773"/>
              </p:ext>
            </p:extLst>
          </p:nvPr>
        </p:nvGraphicFramePr>
        <p:xfrm>
          <a:off x="9289985" y="132189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26"/>
          <p:cNvGrpSpPr/>
          <p:nvPr/>
        </p:nvGrpSpPr>
        <p:grpSpPr>
          <a:xfrm>
            <a:off x="2362200" y="1821122"/>
            <a:ext cx="4871509" cy="1981200"/>
            <a:chOff x="762000" y="2133600"/>
            <a:chExt cx="4871509" cy="19812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3810000" y="32004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1229190" y="2133600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9190" y="3008531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2590800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  <p:grpSp>
          <p:nvGrpSpPr>
            <p:cNvPr id="8" name="Group 25"/>
            <p:cNvGrpSpPr/>
            <p:nvPr/>
          </p:nvGrpSpPr>
          <p:grpSpPr>
            <a:xfrm>
              <a:off x="1229190" y="2703731"/>
              <a:ext cx="1524000" cy="914400"/>
              <a:chOff x="914400" y="2703731"/>
              <a:chExt cx="1524000" cy="9144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914400" y="27037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914400" y="3618131"/>
                <a:ext cx="152400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25"/>
            <p:cNvGrpSpPr/>
            <p:nvPr/>
          </p:nvGrpSpPr>
          <p:grpSpPr>
            <a:xfrm>
              <a:off x="762000" y="2362200"/>
              <a:ext cx="3429000" cy="1752600"/>
              <a:chOff x="762000" y="2362200"/>
              <a:chExt cx="3429000" cy="1752600"/>
            </a:xfrm>
          </p:grpSpPr>
          <p:grpSp>
            <p:nvGrpSpPr>
              <p:cNvPr id="16" name="Group 20"/>
              <p:cNvGrpSpPr/>
              <p:nvPr/>
            </p:nvGrpSpPr>
            <p:grpSpPr>
              <a:xfrm>
                <a:off x="762000" y="2362200"/>
                <a:ext cx="3429000" cy="1752600"/>
                <a:chOff x="381000" y="2362200"/>
                <a:chExt cx="3429000" cy="1752600"/>
              </a:xfrm>
            </p:grpSpPr>
            <p:sp>
              <p:nvSpPr>
                <p:cNvPr id="20" name="Arc 19"/>
                <p:cNvSpPr/>
                <p:nvPr/>
              </p:nvSpPr>
              <p:spPr bwMode="auto">
                <a:xfrm>
                  <a:off x="381000" y="2481940"/>
                  <a:ext cx="3429000" cy="1632860"/>
                </a:xfrm>
                <a:prstGeom prst="arc">
                  <a:avLst>
                    <a:gd name="adj1" fmla="val 17585693"/>
                    <a:gd name="adj2" fmla="val 21455984"/>
                  </a:avLst>
                </a:prstGeom>
                <a:solidFill>
                  <a:schemeClr val="bg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flipV="1">
                  <a:off x="381000" y="2362200"/>
                  <a:ext cx="3429000" cy="1480460"/>
                </a:xfrm>
                <a:prstGeom prst="arc">
                  <a:avLst>
                    <a:gd name="adj1" fmla="val 17756148"/>
                    <a:gd name="adj2" fmla="val 21412885"/>
                  </a:avLst>
                </a:prstGeom>
                <a:solidFill>
                  <a:schemeClr val="bg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9" name="Arc 18"/>
              <p:cNvSpPr/>
              <p:nvPr/>
            </p:nvSpPr>
            <p:spPr bwMode="auto">
              <a:xfrm>
                <a:off x="2147889" y="2524123"/>
                <a:ext cx="733425" cy="1285875"/>
              </a:xfrm>
              <a:prstGeom prst="arc">
                <a:avLst>
                  <a:gd name="adj1" fmla="val 16745839"/>
                  <a:gd name="adj2" fmla="val 4923422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 bwMode="auto">
              <a:xfrm>
                <a:off x="2390774" y="2486030"/>
                <a:ext cx="695325" cy="1357308"/>
              </a:xfrm>
              <a:prstGeom prst="arc">
                <a:avLst>
                  <a:gd name="adj1" fmla="val 16693629"/>
                  <a:gd name="adj2" fmla="val 4912767"/>
                </a:avLst>
              </a:prstGeom>
              <a:noFill/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67268"/>
              </p:ext>
            </p:extLst>
          </p:nvPr>
        </p:nvGraphicFramePr>
        <p:xfrm>
          <a:off x="3243659" y="4920564"/>
          <a:ext cx="1914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500" imgH="228600" progId="Equation.3">
                  <p:embed/>
                </p:oleObj>
              </mc:Choice>
              <mc:Fallback>
                <p:oleObj name="Equation" r:id="rId2" imgW="1079500" imgH="22860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659" y="4920564"/>
                        <a:ext cx="19145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 bwMode="auto">
          <a:xfrm>
            <a:off x="5739986" y="2751974"/>
            <a:ext cx="254833" cy="25483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aphicFrame>
        <p:nvGraphicFramePr>
          <p:cNvPr id="54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44827"/>
              </p:ext>
            </p:extLst>
          </p:nvPr>
        </p:nvGraphicFramePr>
        <p:xfrm>
          <a:off x="3243659" y="4046278"/>
          <a:ext cx="26622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215806" progId="Equation.3">
                  <p:embed/>
                </p:oleObj>
              </mc:Choice>
              <mc:Fallback>
                <p:oleObj name="Equation" r:id="rId4" imgW="888614" imgH="215806" progId="Equation.3">
                  <p:embed/>
                  <p:pic>
                    <p:nvPicPr>
                      <p:cNvPr id="542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659" y="4046278"/>
                        <a:ext cx="26622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XOR Gate (Exclusive OR </a:t>
            </a:r>
          </a:p>
          <a:p>
            <a:pPr>
              <a:buNone/>
            </a:pPr>
            <a:r>
              <a:rPr lang="en-US" dirty="0"/>
              <a:t>					gate)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  </a:t>
            </a:r>
          </a:p>
          <a:p>
            <a:pPr marL="342900" lvl="1" indent="-342900">
              <a:buFont typeface="Wingdings" pitchFamily="2" charset="2"/>
              <a:buChar char="l"/>
            </a:pPr>
            <a:r>
              <a:rPr lang="en-US" dirty="0"/>
              <a:t>Meaning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An odd number of ones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687" y="-55556"/>
            <a:ext cx="9464444" cy="762000"/>
          </a:xfrm>
        </p:spPr>
        <p:txBody>
          <a:bodyPr>
            <a:normAutofit/>
          </a:bodyPr>
          <a:lstStyle/>
          <a:p>
            <a:r>
              <a:rPr lang="en-US" dirty="0"/>
              <a:t>Symbol (Multi-input XNOR)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334000" y="3200400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53190" y="2133601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53190" y="260379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1" y="2590801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OUT</a:t>
            </a:r>
            <a:endParaRPr lang="en-US" b="1" baseline="-250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753190" y="27037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25"/>
          <p:cNvGrpSpPr/>
          <p:nvPr/>
        </p:nvGrpSpPr>
        <p:grpSpPr>
          <a:xfrm>
            <a:off x="2286000" y="2362200"/>
            <a:ext cx="3429000" cy="1752600"/>
            <a:chOff x="762000" y="2362200"/>
            <a:chExt cx="3429000" cy="1752600"/>
          </a:xfrm>
        </p:grpSpPr>
        <p:grpSp>
          <p:nvGrpSpPr>
            <p:cNvPr id="8" name="Group 20"/>
            <p:cNvGrpSpPr/>
            <p:nvPr/>
          </p:nvGrpSpPr>
          <p:grpSpPr>
            <a:xfrm>
              <a:off x="762000" y="2362200"/>
              <a:ext cx="3429000" cy="1752600"/>
              <a:chOff x="381000" y="2362200"/>
              <a:chExt cx="3429000" cy="1752600"/>
            </a:xfrm>
          </p:grpSpPr>
          <p:sp>
            <p:nvSpPr>
              <p:cNvPr id="20" name="Arc 19"/>
              <p:cNvSpPr/>
              <p:nvPr/>
            </p:nvSpPr>
            <p:spPr bwMode="auto">
              <a:xfrm>
                <a:off x="381000" y="2481940"/>
                <a:ext cx="3429000" cy="1632860"/>
              </a:xfrm>
              <a:prstGeom prst="arc">
                <a:avLst>
                  <a:gd name="adj1" fmla="val 17585693"/>
                  <a:gd name="adj2" fmla="val 21455984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Arc 23"/>
              <p:cNvSpPr/>
              <p:nvPr/>
            </p:nvSpPr>
            <p:spPr bwMode="auto">
              <a:xfrm flipV="1">
                <a:off x="381000" y="2362200"/>
                <a:ext cx="3429000" cy="1480460"/>
              </a:xfrm>
              <a:prstGeom prst="arc">
                <a:avLst>
                  <a:gd name="adj1" fmla="val 17756148"/>
                  <a:gd name="adj2" fmla="val 21412885"/>
                </a:avLst>
              </a:prstGeom>
              <a:solidFill>
                <a:schemeClr val="bg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19" name="Arc 18"/>
            <p:cNvSpPr/>
            <p:nvPr/>
          </p:nvSpPr>
          <p:spPr bwMode="auto">
            <a:xfrm>
              <a:off x="2147889" y="2524123"/>
              <a:ext cx="733425" cy="1285875"/>
            </a:xfrm>
            <a:prstGeom prst="arc">
              <a:avLst>
                <a:gd name="adj1" fmla="val 16745839"/>
                <a:gd name="adj2" fmla="val 4923422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Arc 21"/>
            <p:cNvSpPr/>
            <p:nvPr/>
          </p:nvSpPr>
          <p:spPr bwMode="auto">
            <a:xfrm>
              <a:off x="2390774" y="2486030"/>
              <a:ext cx="695325" cy="1357308"/>
            </a:xfrm>
            <a:prstGeom prst="arc">
              <a:avLst>
                <a:gd name="adj1" fmla="val 16693629"/>
                <a:gd name="adj2" fmla="val 4912767"/>
              </a:avLst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13717"/>
              </p:ext>
            </p:extLst>
          </p:nvPr>
        </p:nvGraphicFramePr>
        <p:xfrm>
          <a:off x="3187405" y="4786116"/>
          <a:ext cx="53149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228600" progId="Equation.3">
                  <p:embed/>
                </p:oleObj>
              </mc:Choice>
              <mc:Fallback>
                <p:oleObj name="Equation" r:id="rId2" imgW="2247900" imgH="22860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405" y="4786116"/>
                        <a:ext cx="53149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>
            <a:off x="2753191" y="3138452"/>
            <a:ext cx="1648921" cy="9483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740700" y="3035501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2740700" y="3605631"/>
            <a:ext cx="1524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59859"/>
              </p:ext>
            </p:extLst>
          </p:nvPr>
        </p:nvGraphicFramePr>
        <p:xfrm>
          <a:off x="8539853" y="151033"/>
          <a:ext cx="2895599" cy="52577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66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6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  <a:endParaRPr lang="en-US" sz="28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 bwMode="auto">
          <a:xfrm>
            <a:off x="5721247" y="3072985"/>
            <a:ext cx="254833" cy="25483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aphicFrame>
        <p:nvGraphicFramePr>
          <p:cNvPr id="553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56531"/>
              </p:ext>
            </p:extLst>
          </p:nvPr>
        </p:nvGraphicFramePr>
        <p:xfrm>
          <a:off x="3205558" y="4017663"/>
          <a:ext cx="27320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199" imgH="215806" progId="Equation.3">
                  <p:embed/>
                </p:oleObj>
              </mc:Choice>
              <mc:Fallback>
                <p:oleObj name="Equation" r:id="rId4" imgW="1155199" imgH="215806" progId="Equation.3">
                  <p:embed/>
                  <p:pic>
                    <p:nvPicPr>
                      <p:cNvPr id="553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558" y="4017663"/>
                        <a:ext cx="27320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OR, AND, XOR</a:t>
            </a:r>
          </a:p>
          <a:p>
            <a:r>
              <a:rPr lang="en-US" dirty="0"/>
              <a:t>NOR, NAND, XNOR</a:t>
            </a:r>
          </a:p>
          <a:p>
            <a:r>
              <a:rPr lang="en-US" dirty="0"/>
              <a:t>INV (=NOT)</a:t>
            </a:r>
          </a:p>
          <a:p>
            <a:endParaRPr lang="en-US" dirty="0"/>
          </a:p>
          <a:p>
            <a:r>
              <a:rPr lang="en-US" dirty="0"/>
              <a:t>Know: Symbol, mathematical operator and truth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9D10AF-3A80-D44A-8E18-901FFE17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F1DE-390B-AB4B-42AC-C54A72FD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0"/>
            <a:ext cx="2888055" cy="762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DE6A-9AB7-22D5-91C4-2C8226AAE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2" y="688064"/>
            <a:ext cx="6708617" cy="5398412"/>
          </a:xfrm>
        </p:spPr>
        <p:txBody>
          <a:bodyPr>
            <a:normAutofit/>
          </a:bodyPr>
          <a:lstStyle/>
          <a:p>
            <a:r>
              <a:rPr lang="en-US" sz="2000" dirty="0"/>
              <a:t>Fill in table: (Use 8-bits to express numbers)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is -5 is ASCII?</a:t>
            </a:r>
          </a:p>
          <a:p>
            <a:r>
              <a:rPr lang="en-US" sz="2000" dirty="0"/>
              <a:t>What is the following half precision floating point number in base-10 [ Bits: S(1), Exp(5), </a:t>
            </a:r>
            <a:r>
              <a:rPr lang="en-US" sz="2000" dirty="0" err="1"/>
              <a:t>Significand</a:t>
            </a:r>
            <a:r>
              <a:rPr lang="en-US" sz="2000" dirty="0"/>
              <a:t>(10) 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b="1" dirty="0">
                <a:solidFill>
                  <a:srgbClr val="0070C0"/>
                </a:solidFill>
              </a:rPr>
              <a:t>10000</a:t>
            </a:r>
            <a:r>
              <a:rPr lang="en-US" sz="2000" b="1" dirty="0">
                <a:solidFill>
                  <a:srgbClr val="00B050"/>
                </a:solidFill>
              </a:rPr>
              <a:t>1000000000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E232C-D522-650F-7D37-A3FB9DA5214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103814" y="6553201"/>
            <a:ext cx="5564187" cy="474663"/>
          </a:xfrm>
        </p:spPr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C72B-C0C3-D147-1199-64C2EC65BC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2400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FDE23-8AEB-B9FD-8DEA-BC0213BBA055}"/>
              </a:ext>
            </a:extLst>
          </p:cNvPr>
          <p:cNvGraphicFramePr>
            <a:graphicFrameLocks noGrp="1"/>
          </p:cNvGraphicFramePr>
          <p:nvPr/>
        </p:nvGraphicFramePr>
        <p:xfrm>
          <a:off x="286327" y="1199198"/>
          <a:ext cx="764770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Base-10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Positive binary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2’s complement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-14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00001101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11101101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72770" name="Picture 2">
            <a:extLst>
              <a:ext uri="{FF2B5EF4-FFF2-40B4-BE49-F238E27FC236}">
                <a16:creationId xmlns:a16="http://schemas.microsoft.com/office/drawing/2014/main" id="{34BC3181-ADA2-B16B-4E78-38B6F50C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0569" y="0"/>
            <a:ext cx="2625505" cy="66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233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/>
          <a:lstStyle/>
          <a:p>
            <a:r>
              <a:rPr lang="en-US" dirty="0"/>
              <a:t>Know:</a:t>
            </a:r>
          </a:p>
        </p:txBody>
      </p:sp>
      <p:graphicFrame>
        <p:nvGraphicFramePr>
          <p:cNvPr id="111739" name="Group 1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832014"/>
              </p:ext>
            </p:extLst>
          </p:nvPr>
        </p:nvGraphicFramePr>
        <p:xfrm>
          <a:off x="1676401" y="1600201"/>
          <a:ext cx="8759825" cy="4012016"/>
        </p:xfrm>
        <a:graphic>
          <a:graphicData uri="http://schemas.openxmlformats.org/drawingml/2006/table">
            <a:tbl>
              <a:tblPr/>
              <a:tblGrid>
                <a:gridCol w="1198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Truth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·B=out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142"/>
          <p:cNvGrpSpPr>
            <a:grpSpLocks/>
          </p:cNvGrpSpPr>
          <p:nvPr/>
        </p:nvGrpSpPr>
        <p:grpSpPr bwMode="auto">
          <a:xfrm>
            <a:off x="2886075" y="3124201"/>
            <a:ext cx="1136650" cy="523875"/>
            <a:chOff x="726" y="1778"/>
            <a:chExt cx="716" cy="330"/>
          </a:xfrm>
        </p:grpSpPr>
        <p:grpSp>
          <p:nvGrpSpPr>
            <p:cNvPr id="3" name="Group 1127"/>
            <p:cNvGrpSpPr>
              <a:grpSpLocks/>
            </p:cNvGrpSpPr>
            <p:nvPr/>
          </p:nvGrpSpPr>
          <p:grpSpPr bwMode="auto">
            <a:xfrm>
              <a:off x="872" y="1854"/>
              <a:ext cx="371" cy="211"/>
              <a:chOff x="884" y="1790"/>
              <a:chExt cx="432" cy="251"/>
            </a:xfrm>
          </p:grpSpPr>
          <p:sp>
            <p:nvSpPr>
              <p:cNvPr id="111715" name="AutoShape 1123"/>
              <p:cNvSpPr>
                <a:spLocks noChangeArrowheads="1"/>
              </p:cNvSpPr>
              <p:nvPr/>
            </p:nvSpPr>
            <p:spPr bwMode="auto">
              <a:xfrm>
                <a:off x="1012" y="1790"/>
                <a:ext cx="224" cy="251"/>
              </a:xfrm>
              <a:prstGeom prst="flowChartDelay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16" name="Line 1124"/>
              <p:cNvSpPr>
                <a:spLocks noChangeShapeType="1"/>
              </p:cNvSpPr>
              <p:nvPr/>
            </p:nvSpPr>
            <p:spPr bwMode="auto">
              <a:xfrm>
                <a:off x="884" y="1840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17" name="Line 1125"/>
              <p:cNvSpPr>
                <a:spLocks noChangeShapeType="1"/>
              </p:cNvSpPr>
              <p:nvPr/>
            </p:nvSpPr>
            <p:spPr bwMode="auto">
              <a:xfrm>
                <a:off x="884" y="1966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18" name="Line 1126"/>
              <p:cNvSpPr>
                <a:spLocks noChangeShapeType="1"/>
              </p:cNvSpPr>
              <p:nvPr/>
            </p:nvSpPr>
            <p:spPr bwMode="auto">
              <a:xfrm>
                <a:off x="1238" y="1911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723" name="Text Box 1131"/>
            <p:cNvSpPr txBox="1">
              <a:spLocks noChangeArrowheads="1"/>
            </p:cNvSpPr>
            <p:nvPr/>
          </p:nvSpPr>
          <p:spPr bwMode="auto">
            <a:xfrm>
              <a:off x="726" y="1778"/>
              <a:ext cx="2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</a:p>
            <a:p>
              <a:r>
                <a:rPr lang="en-US" sz="1400"/>
                <a:t>B</a:t>
              </a:r>
            </a:p>
          </p:txBody>
        </p:sp>
        <p:sp>
          <p:nvSpPr>
            <p:cNvPr id="111724" name="Text Box 1132"/>
            <p:cNvSpPr txBox="1">
              <a:spLocks noChangeArrowheads="1"/>
            </p:cNvSpPr>
            <p:nvPr/>
          </p:nvSpPr>
          <p:spPr bwMode="auto">
            <a:xfrm>
              <a:off x="1145" y="1796"/>
              <a:ext cx="2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out</a:t>
              </a:r>
            </a:p>
          </p:txBody>
        </p:sp>
      </p:grpSp>
      <p:grpSp>
        <p:nvGrpSpPr>
          <p:cNvPr id="4" name="Group 1148"/>
          <p:cNvGrpSpPr>
            <a:grpSpLocks/>
          </p:cNvGrpSpPr>
          <p:nvPr/>
        </p:nvGrpSpPr>
        <p:grpSpPr bwMode="auto">
          <a:xfrm>
            <a:off x="2971800" y="3647044"/>
            <a:ext cx="971548" cy="1323976"/>
            <a:chOff x="823" y="2583"/>
            <a:chExt cx="612" cy="834"/>
          </a:xfrm>
        </p:grpSpPr>
        <p:sp>
          <p:nvSpPr>
            <p:cNvPr id="111725" name="Text Box 1133"/>
            <p:cNvSpPr txBox="1">
              <a:spLocks noChangeArrowheads="1"/>
            </p:cNvSpPr>
            <p:nvPr/>
          </p:nvSpPr>
          <p:spPr bwMode="auto">
            <a:xfrm>
              <a:off x="823" y="2583"/>
              <a:ext cx="61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AB   out</a:t>
              </a:r>
            </a:p>
            <a:p>
              <a:r>
                <a:rPr lang="en-US" sz="1600" b="1" dirty="0"/>
                <a:t>00     0</a:t>
              </a:r>
            </a:p>
            <a:p>
              <a:r>
                <a:rPr lang="en-US" sz="1600" b="1" dirty="0"/>
                <a:t>01     0</a:t>
              </a:r>
            </a:p>
            <a:p>
              <a:r>
                <a:rPr lang="en-US" sz="1600" b="1" dirty="0"/>
                <a:t>10     0</a:t>
              </a:r>
            </a:p>
            <a:p>
              <a:r>
                <a:rPr lang="en-US" sz="1600" b="1" dirty="0"/>
                <a:t>11     1</a:t>
              </a:r>
            </a:p>
          </p:txBody>
        </p:sp>
        <p:sp>
          <p:nvSpPr>
            <p:cNvPr id="111728" name="Line 1136"/>
            <p:cNvSpPr>
              <a:spLocks noChangeShapeType="1"/>
            </p:cNvSpPr>
            <p:nvPr/>
          </p:nvSpPr>
          <p:spPr bwMode="auto">
            <a:xfrm>
              <a:off x="842" y="2743"/>
              <a:ext cx="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729" name="Line 1137"/>
            <p:cNvSpPr>
              <a:spLocks noChangeShapeType="1"/>
            </p:cNvSpPr>
            <p:nvPr/>
          </p:nvSpPr>
          <p:spPr bwMode="auto">
            <a:xfrm flipH="1">
              <a:off x="1111" y="2685"/>
              <a:ext cx="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Finally we build a circuit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103814" y="6553201"/>
            <a:ext cx="5564187" cy="474663"/>
          </a:xfrm>
        </p:spPr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52400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39846" y="1524000"/>
            <a:ext cx="8552154" cy="4891790"/>
          </a:xfrm>
        </p:spPr>
        <p:txBody>
          <a:bodyPr>
            <a:normAutofit/>
          </a:bodyPr>
          <a:lstStyle/>
          <a:p>
            <a:r>
              <a:rPr lang="en-US" dirty="0"/>
              <a:t>Change this table to a sentence:</a:t>
            </a:r>
          </a:p>
          <a:p>
            <a:pPr>
              <a:buNone/>
            </a:pPr>
            <a:r>
              <a:rPr lang="en-US" dirty="0"/>
              <a:t>IF A is false AND B is false then Output is True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A is false AND B is true then Output is True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A is true AND B is false then Output is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78728"/>
              </p:ext>
            </p:extLst>
          </p:nvPr>
        </p:nvGraphicFramePr>
        <p:xfrm>
          <a:off x="531812" y="190352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93110" y="1524000"/>
            <a:ext cx="7022237" cy="4891790"/>
          </a:xfrm>
        </p:spPr>
        <p:txBody>
          <a:bodyPr/>
          <a:lstStyle/>
          <a:p>
            <a:r>
              <a:rPr lang="en-US" dirty="0"/>
              <a:t>Change this table to a sentence:</a:t>
            </a:r>
          </a:p>
          <a:p>
            <a:pPr>
              <a:buNone/>
            </a:pPr>
            <a:r>
              <a:rPr lang="en-US" dirty="0"/>
              <a:t>IF A is false AND B is false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A is false AND B is true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A is true AND B is false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 output is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8F5C4-5B06-157A-E498-0B8B902F7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60361"/>
              </p:ext>
            </p:extLst>
          </p:nvPr>
        </p:nvGraphicFramePr>
        <p:xfrm>
          <a:off x="531812" y="190352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22089" y="1524000"/>
            <a:ext cx="6296404" cy="4891790"/>
          </a:xfrm>
        </p:spPr>
        <p:txBody>
          <a:bodyPr/>
          <a:lstStyle/>
          <a:p>
            <a:r>
              <a:rPr lang="en-US" dirty="0"/>
              <a:t>Change this table to a sentence:</a:t>
            </a:r>
          </a:p>
          <a:p>
            <a:pPr>
              <a:buNone/>
            </a:pPr>
            <a:r>
              <a:rPr lang="en-US" dirty="0"/>
              <a:t>IF (A is false) AND (B is false)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(A is false) AND (B is true)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(A is true) AND (B is false)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 output is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3165F0-F4AF-17C2-8303-59B5526CA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60361"/>
              </p:ext>
            </p:extLst>
          </p:nvPr>
        </p:nvGraphicFramePr>
        <p:xfrm>
          <a:off x="531812" y="190352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68823" y="1524000"/>
            <a:ext cx="6349670" cy="4891790"/>
          </a:xfrm>
        </p:spPr>
        <p:txBody>
          <a:bodyPr/>
          <a:lstStyle/>
          <a:p>
            <a:r>
              <a:rPr lang="en-US" dirty="0"/>
              <a:t>Change this table to a sentence:</a:t>
            </a:r>
          </a:p>
          <a:p>
            <a:pPr>
              <a:buNone/>
            </a:pPr>
            <a:r>
              <a:rPr lang="en-US" dirty="0"/>
              <a:t>IF   A   AND   B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  A   AND   B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  A   AND  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 output is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246388" y="2146062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837844" y="2118581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237242" y="325332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840342" y="4340068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8714DB-CD0D-BCF7-DD1B-73325B12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60361"/>
              </p:ext>
            </p:extLst>
          </p:nvPr>
        </p:nvGraphicFramePr>
        <p:xfrm>
          <a:off x="531812" y="190352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6749" y="1524000"/>
            <a:ext cx="4961744" cy="4891790"/>
          </a:xfrm>
        </p:spPr>
        <p:txBody>
          <a:bodyPr/>
          <a:lstStyle/>
          <a:p>
            <a:r>
              <a:rPr lang="en-US" dirty="0"/>
              <a:t>Change this table to a sentence:</a:t>
            </a:r>
          </a:p>
          <a:p>
            <a:pPr>
              <a:buNone/>
            </a:pPr>
            <a:r>
              <a:rPr lang="en-US" dirty="0"/>
              <a:t>IF   A   </a:t>
            </a:r>
            <a:r>
              <a:rPr lang="en-US" dirty="0">
                <a:sym typeface="Wingdings"/>
              </a:rPr>
              <a:t>•</a:t>
            </a:r>
            <a:r>
              <a:rPr lang="en-US" dirty="0"/>
              <a:t>   B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  A  </a:t>
            </a:r>
            <a:r>
              <a:rPr lang="en-US" dirty="0">
                <a:sym typeface="Wingdings"/>
              </a:rPr>
              <a:t>•</a:t>
            </a:r>
            <a:r>
              <a:rPr lang="en-US" dirty="0"/>
              <a:t>   B</a:t>
            </a:r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IF   A  </a:t>
            </a:r>
            <a:r>
              <a:rPr lang="en-US" dirty="0">
                <a:sym typeface="Wingdings"/>
              </a:rPr>
              <a:t>•</a:t>
            </a:r>
            <a:r>
              <a:rPr lang="en-US" dirty="0"/>
              <a:t>  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 output is 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752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5631305" y="2563318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6608165" y="2550827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22159" y="3652822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56232" y="4745677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973782" y="2493819"/>
            <a:ext cx="457200" cy="2549237"/>
            <a:chOff x="3449782" y="2493818"/>
            <a:chExt cx="457200" cy="2549237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449782" y="2493818"/>
              <a:ext cx="429491" cy="471055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477491" y="3574473"/>
              <a:ext cx="429491" cy="471055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49782" y="4572000"/>
              <a:ext cx="429491" cy="471055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6749" y="1524000"/>
            <a:ext cx="6655243" cy="48917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this table to a sentence:</a:t>
            </a:r>
          </a:p>
          <a:p>
            <a:pPr>
              <a:buNone/>
            </a:pPr>
            <a:r>
              <a:rPr lang="en-US" dirty="0"/>
              <a:t>(A   </a:t>
            </a:r>
            <a:r>
              <a:rPr lang="en-US" dirty="0">
                <a:sym typeface="Wingdings"/>
              </a:rPr>
              <a:t>•</a:t>
            </a:r>
            <a:r>
              <a:rPr lang="en-US" dirty="0"/>
              <a:t>   B) + (A   </a:t>
            </a:r>
            <a:r>
              <a:rPr lang="en-US" dirty="0">
                <a:sym typeface="Wingdings"/>
              </a:rPr>
              <a:t>•</a:t>
            </a:r>
            <a:r>
              <a:rPr lang="en-US" dirty="0"/>
              <a:t>   B) + (A   </a:t>
            </a:r>
            <a:r>
              <a:rPr lang="en-US" dirty="0">
                <a:sym typeface="Wingdings"/>
              </a:rPr>
              <a:t>•</a:t>
            </a:r>
            <a:r>
              <a:rPr lang="en-US" dirty="0"/>
              <a:t>   B) </a:t>
            </a:r>
          </a:p>
          <a:p>
            <a:pPr>
              <a:buNone/>
            </a:pPr>
            <a:r>
              <a:rPr lang="en-US" dirty="0"/>
              <a:t>= Output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Look at “1”s in Output column    </a:t>
            </a:r>
          </a:p>
          <a:p>
            <a:pPr>
              <a:buNone/>
            </a:pPr>
            <a:r>
              <a:rPr lang="en-US" sz="3200" dirty="0"/>
              <a:t>        and make sentence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752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5246512" y="2045805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6208382" y="2063293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161058" y="2048302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0119824" y="2050802"/>
            <a:ext cx="2098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76472" y="4163655"/>
            <a:ext cx="5210081" cy="769441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Sum of products!!!!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56749" y="3992641"/>
            <a:ext cx="6329996" cy="26827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490" y="1524001"/>
            <a:ext cx="8659257" cy="456247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1s in output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the inputs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 equation </a:t>
            </a:r>
            <a:r>
              <a:rPr lang="en-US" dirty="0" err="1"/>
              <a:t>ANDing</a:t>
            </a:r>
            <a:r>
              <a:rPr lang="en-US" dirty="0"/>
              <a:t> inputs that equals 1 for only those inputs – this is called a “</a:t>
            </a:r>
            <a:r>
              <a:rPr lang="en-US" dirty="0" err="1"/>
              <a:t>Minterm</a:t>
            </a:r>
            <a:r>
              <a:rPr lang="en-US" dirty="0"/>
              <a:t>”: </a:t>
            </a:r>
          </a:p>
          <a:p>
            <a:pPr marL="914400" lvl="1" indent="-514350">
              <a:buNone/>
            </a:pPr>
            <a:r>
              <a:rPr lang="en-US" dirty="0"/>
              <a:t>	“A </a:t>
            </a:r>
            <a:r>
              <a:rPr lang="en-US" dirty="0">
                <a:hlinkClick r:id="rId2" tooltip="Product term"/>
              </a:rPr>
              <a:t>product (</a:t>
            </a:r>
            <a:r>
              <a:rPr lang="en-US" dirty="0" err="1">
                <a:hlinkClick r:id="rId2" tooltip="Product term"/>
              </a:rPr>
              <a:t>ANDed</a:t>
            </a:r>
            <a:r>
              <a:rPr lang="en-US" dirty="0">
                <a:hlinkClick r:id="rId2" tooltip="Product term"/>
              </a:rPr>
              <a:t>) term</a:t>
            </a:r>
            <a:r>
              <a:rPr lang="en-US" dirty="0"/>
              <a:t> in which each of the </a:t>
            </a:r>
            <a:r>
              <a:rPr lang="en-US" i="1" dirty="0"/>
              <a:t>n</a:t>
            </a:r>
            <a:r>
              <a:rPr lang="en-US" dirty="0"/>
              <a:t> variables appears </a:t>
            </a:r>
            <a:r>
              <a:rPr lang="en-US" b="1" dirty="0"/>
              <a:t>once</a:t>
            </a:r>
            <a:r>
              <a:rPr lang="en-US" dirty="0"/>
              <a:t> (in either its complemented or </a:t>
            </a:r>
            <a:r>
              <a:rPr lang="en-US" dirty="0" err="1"/>
              <a:t>uncomplemented</a:t>
            </a:r>
            <a:r>
              <a:rPr lang="en-US" dirty="0"/>
              <a:t> form) is called a </a:t>
            </a:r>
            <a:r>
              <a:rPr lang="en-US" i="1" dirty="0" err="1"/>
              <a:t>minterm</a:t>
            </a:r>
            <a:r>
              <a:rPr lang="en-US" i="1" dirty="0"/>
              <a:t>”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the 1s (outputs) and do steps 1-3 for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 all the </a:t>
            </a:r>
            <a:r>
              <a:rPr lang="en-US" dirty="0" err="1"/>
              <a:t>minterms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E987-788B-6AF6-94D7-2190A34F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vs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CE3A-879A-BDD8-0622-E3AC712E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97" y="1213702"/>
            <a:ext cx="5432336" cy="4469341"/>
          </a:xfrm>
        </p:spPr>
        <p:txBody>
          <a:bodyPr/>
          <a:lstStyle/>
          <a:p>
            <a:r>
              <a:rPr lang="en-US" dirty="0"/>
              <a:t>SOP:     OUT=(A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/>
              <a:t>B)+(A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POS:     OUT=(X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/>
              <a:t>Y)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/>
              <a:t>(X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+Z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B897-A007-B03D-FDA2-0B5E3771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774E5-FA09-76FB-57E0-DB17DBFD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34E05C-FF44-DAA4-2E45-70B4365575CB}"/>
              </a:ext>
            </a:extLst>
          </p:cNvPr>
          <p:cNvCxnSpPr>
            <a:cxnSpLocks/>
          </p:cNvCxnSpPr>
          <p:nvPr/>
        </p:nvCxnSpPr>
        <p:spPr bwMode="auto">
          <a:xfrm>
            <a:off x="5983352" y="1273444"/>
            <a:ext cx="2665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2A0368-7D53-AEB1-947C-2FAA247AA723}"/>
              </a:ext>
            </a:extLst>
          </p:cNvPr>
          <p:cNvCxnSpPr>
            <a:cxnSpLocks/>
          </p:cNvCxnSpPr>
          <p:nvPr/>
        </p:nvCxnSpPr>
        <p:spPr bwMode="auto">
          <a:xfrm>
            <a:off x="6606269" y="3441088"/>
            <a:ext cx="2665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DFBCF5-0732-942B-B2A9-862961309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45831"/>
              </p:ext>
            </p:extLst>
          </p:nvPr>
        </p:nvGraphicFramePr>
        <p:xfrm>
          <a:off x="96961" y="1437867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TRUE?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AFA1-76AC-5827-12D9-E4AA2742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88052"/>
          </a:xfrm>
        </p:spPr>
        <p:txBody>
          <a:bodyPr/>
          <a:lstStyle/>
          <a:p>
            <a:r>
              <a:rPr lang="en-US" dirty="0"/>
              <a:t>Cal Poly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5DF-2F86-EA83-AC8E-D32E564A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ECB8E-F905-E2AF-C1A6-B8E12934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1364772"/>
            <a:ext cx="8849960" cy="477269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42102-7148-F9B6-0988-AFFC337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8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0s in output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the inputs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 equation </a:t>
            </a:r>
            <a:r>
              <a:rPr lang="en-US" dirty="0" err="1"/>
              <a:t>ORing</a:t>
            </a:r>
            <a:r>
              <a:rPr lang="en-US" dirty="0"/>
              <a:t> inputs that equals 0 for only those inputs – this is called a “</a:t>
            </a:r>
            <a:r>
              <a:rPr lang="en-US" dirty="0" err="1"/>
              <a:t>Maxterm</a:t>
            </a:r>
            <a:r>
              <a:rPr lang="en-US" dirty="0"/>
              <a:t>”: </a:t>
            </a:r>
          </a:p>
          <a:p>
            <a:pPr marL="914400" lvl="1" indent="-514350">
              <a:buNone/>
            </a:pPr>
            <a:r>
              <a:rPr lang="en-US" dirty="0"/>
              <a:t>	“A sum term in which each of the </a:t>
            </a:r>
            <a:r>
              <a:rPr lang="en-US" i="1" dirty="0"/>
              <a:t>n</a:t>
            </a:r>
            <a:r>
              <a:rPr lang="en-US" dirty="0"/>
              <a:t> variables appears </a:t>
            </a:r>
            <a:r>
              <a:rPr lang="en-US" b="1" dirty="0"/>
              <a:t>once</a:t>
            </a:r>
            <a:r>
              <a:rPr lang="en-US" dirty="0"/>
              <a:t> (in either its complemented or </a:t>
            </a:r>
            <a:r>
              <a:rPr lang="en-US" dirty="0" err="1"/>
              <a:t>uncomplemented</a:t>
            </a:r>
            <a:r>
              <a:rPr lang="en-US" dirty="0"/>
              <a:t> form) is called a </a:t>
            </a:r>
            <a:r>
              <a:rPr lang="en-US" i="1" dirty="0" err="1"/>
              <a:t>maxterm</a:t>
            </a:r>
            <a:r>
              <a:rPr lang="en-US" dirty="0"/>
              <a:t>.</a:t>
            </a:r>
            <a:r>
              <a:rPr lang="en-US" i="1" dirty="0"/>
              <a:t>”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the </a:t>
            </a:r>
            <a:r>
              <a:rPr lang="en-US" b="1" dirty="0">
                <a:solidFill>
                  <a:srgbClr val="FF0000"/>
                </a:solidFill>
              </a:rPr>
              <a:t>0s</a:t>
            </a:r>
            <a:r>
              <a:rPr lang="en-US" dirty="0"/>
              <a:t> (outputs) and do steps 1-3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all the </a:t>
            </a:r>
            <a:r>
              <a:rPr lang="en-US" dirty="0" err="1"/>
              <a:t>maxterms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200" dirty="0"/>
              <a:t>Manipulating and Reducing the Number of Gates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3D5FF-A692-E57A-FD99-167D3CB6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04CD0-0CEE-366D-22F1-EEC648E7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6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5CF673-5B7B-B527-EE51-0E73EF2C1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827000"/>
              </p:ext>
            </p:extLst>
          </p:nvPr>
        </p:nvGraphicFramePr>
        <p:xfrm>
          <a:off x="740223" y="327622"/>
          <a:ext cx="4994752" cy="5934431"/>
        </p:xfrm>
        <a:graphic>
          <a:graphicData uri="http://schemas.openxmlformats.org/drawingml/2006/table">
            <a:tbl>
              <a:tblPr/>
              <a:tblGrid>
                <a:gridCol w="2497376">
                  <a:extLst>
                    <a:ext uri="{9D8B030D-6E8A-4147-A177-3AD203B41FA5}">
                      <a16:colId xmlns:a16="http://schemas.microsoft.com/office/drawing/2014/main" val="2627973532"/>
                    </a:ext>
                  </a:extLst>
                </a:gridCol>
                <a:gridCol w="2497376">
                  <a:extLst>
                    <a:ext uri="{9D8B030D-6E8A-4147-A177-3AD203B41FA5}">
                      <a16:colId xmlns:a16="http://schemas.microsoft.com/office/drawing/2014/main" val="54684485"/>
                    </a:ext>
                  </a:extLst>
                </a:gridCol>
              </a:tblGrid>
              <a:tr h="59438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>
                          <a:effectLst/>
                        </a:rPr>
                        <a:t>Boolean laws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Description 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56434"/>
                  </a:ext>
                </a:extLst>
              </a:tr>
              <a:tr h="10680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>
                          <a:effectLst/>
                        </a:rPr>
                        <a:t>Annulment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0 = 0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+ 1 = 1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14380"/>
                  </a:ext>
                </a:extLst>
              </a:tr>
              <a:tr h="10680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Identity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1 = A 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+ 0 = A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35927"/>
                  </a:ext>
                </a:extLst>
              </a:tr>
              <a:tr h="10680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Idempotent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A = A 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A = A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43416"/>
                  </a:ext>
                </a:extLst>
              </a:tr>
              <a:tr h="10680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Complement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AC = 0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AC = 1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50708"/>
                  </a:ext>
                </a:extLst>
              </a:tr>
              <a:tr h="106800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Commutative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B = B . A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B = B + A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6793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A5D75-4007-A88D-3BE6-ACE24FF0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3F190-8989-E56C-6E33-9844E365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D92ED21-09F0-5EC1-B636-89F76A6BE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276747"/>
              </p:ext>
            </p:extLst>
          </p:nvPr>
        </p:nvGraphicFramePr>
        <p:xfrm>
          <a:off x="6202745" y="327623"/>
          <a:ext cx="5855455" cy="5934430"/>
        </p:xfrm>
        <a:graphic>
          <a:graphicData uri="http://schemas.openxmlformats.org/drawingml/2006/table">
            <a:tbl>
              <a:tblPr/>
              <a:tblGrid>
                <a:gridCol w="2251121">
                  <a:extLst>
                    <a:ext uri="{9D8B030D-6E8A-4147-A177-3AD203B41FA5}">
                      <a16:colId xmlns:a16="http://schemas.microsoft.com/office/drawing/2014/main" val="2627973532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54684485"/>
                    </a:ext>
                  </a:extLst>
                </a:gridCol>
              </a:tblGrid>
              <a:tr h="5813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>
                          <a:effectLst/>
                        </a:rPr>
                        <a:t>Boolean laws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Description 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56434"/>
                  </a:ext>
                </a:extLst>
              </a:tr>
              <a:tr h="13034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>
                          <a:effectLst/>
                        </a:rPr>
                        <a:t>Associative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(B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C) = (A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B)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C 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(B + C) = (A + B) + C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36803"/>
                  </a:ext>
                </a:extLst>
              </a:tr>
              <a:tr h="130343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 dirty="0">
                          <a:effectLst/>
                        </a:rPr>
                        <a:t>Distributive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effectLst/>
                        </a:rPr>
                        <a:t>A(B + C) = AB + AC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effectLst/>
                        </a:rPr>
                        <a:t>A + (BC) = (A + B)(A + C)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66806"/>
                  </a:ext>
                </a:extLst>
              </a:tr>
              <a:tr h="10823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Absorption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A(A + B) = A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2000" b="1" dirty="0">
                          <a:effectLst/>
                        </a:rPr>
                        <a:t>A + (A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pt-BR" sz="2000" b="1" dirty="0">
                          <a:effectLst/>
                        </a:rPr>
                        <a:t> B) = A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98921"/>
                  </a:ext>
                </a:extLst>
              </a:tr>
              <a:tr h="58138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Involution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effectLst/>
                        </a:rPr>
                        <a:t>(A’)’ = A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55917"/>
                  </a:ext>
                </a:extLst>
              </a:tr>
              <a:tr h="108239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2000" b="1">
                          <a:effectLst/>
                        </a:rPr>
                        <a:t>De Morgan’s law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effectLst/>
                        </a:rPr>
                        <a:t>(A + B)C = AC 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en-US" sz="2000" b="1" dirty="0">
                          <a:effectLst/>
                        </a:rPr>
                        <a:t> BC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375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000" b="1" dirty="0">
                          <a:effectLst/>
                        </a:rPr>
                        <a:t>(A </a:t>
                      </a:r>
                      <a:r>
                        <a:rPr lang="pt-BR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·</a:t>
                      </a:r>
                      <a:r>
                        <a:rPr lang="en-US" sz="2000" b="1" dirty="0">
                          <a:effectLst/>
                        </a:rPr>
                        <a:t> B)C = AC + BC</a:t>
                      </a:r>
                    </a:p>
                  </a:txBody>
                  <a:tcPr marL="37442" marR="37442" marT="56163" marB="56163" anchor="ctr">
                    <a:lnL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44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209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C00711-5A73-B75A-D4D0-2906A42472BD}"/>
              </a:ext>
            </a:extLst>
          </p:cNvPr>
          <p:cNvSpPr txBox="1"/>
          <p:nvPr/>
        </p:nvSpPr>
        <p:spPr>
          <a:xfrm>
            <a:off x="1873188" y="6488668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https://byjus.com/maths/boolean-algebra-laws/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979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3563597" y="1759952"/>
          <a:ext cx="4093918" cy="336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900" imgH="698500" progId="Equation.3">
                  <p:embed/>
                </p:oleObj>
              </mc:Choice>
              <mc:Fallback>
                <p:oleObj name="Equation" r:id="rId2" imgW="850900" imgH="698500" progId="Equation.3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597" y="1759952"/>
                        <a:ext cx="4093918" cy="3360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BC33-3780-D5AF-F680-FB9DB811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3151-99D9-5DB1-A973-364132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225088"/>
            <a:ext cx="440084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 Morgan’s Laws practice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D311-8A75-CF06-B4D4-8985D2A6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EDD9-E41F-7048-322D-B34CE038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CA83DC-EF7F-D963-6620-B7341A4AD80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81039" y="214289"/>
          <a:ext cx="2693724" cy="207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685800" progId="Equation.3">
                  <p:embed/>
                </p:oleObj>
              </mc:Choice>
              <mc:Fallback>
                <p:oleObj name="Equation" r:id="rId2" imgW="889000" imgH="685800" progId="Equation.3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039" y="214289"/>
                        <a:ext cx="2693724" cy="2078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E71E80-0E7E-9F05-3206-99C22CA7FC18}"/>
                  </a:ext>
                </a:extLst>
              </p14:cNvPr>
              <p14:cNvContentPartPr/>
              <p14:nvPr/>
            </p14:nvContentPartPr>
            <p14:xfrm>
              <a:off x="-506614" y="202394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E71E80-0E7E-9F05-3206-99C22CA7F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4254" y="20059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96A4E9B-7A05-A181-D72B-16BFA7ECC247}"/>
              </a:ext>
            </a:extLst>
          </p:cNvPr>
          <p:cNvGrpSpPr/>
          <p:nvPr/>
        </p:nvGrpSpPr>
        <p:grpSpPr>
          <a:xfrm>
            <a:off x="1984352" y="2205388"/>
            <a:ext cx="249840" cy="584640"/>
            <a:chOff x="2005106" y="1814068"/>
            <a:chExt cx="2498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AB9F44-3BE2-B600-3F79-0DC4221756F5}"/>
                    </a:ext>
                  </a:extLst>
                </p14:cNvPr>
                <p14:cNvContentPartPr/>
                <p14:nvPr/>
              </p14:nvContentPartPr>
              <p14:xfrm>
                <a:off x="2005106" y="1814068"/>
                <a:ext cx="249840" cy="32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AB9F44-3BE2-B600-3F79-0DC4221756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7466" y="1796428"/>
                  <a:ext cx="285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23C005-0243-455C-2DCC-D2057BF73DF0}"/>
                    </a:ext>
                  </a:extLst>
                </p14:cNvPr>
                <p14:cNvContentPartPr/>
                <p14:nvPr/>
              </p14:nvContentPartPr>
              <p14:xfrm>
                <a:off x="2177906" y="2127628"/>
                <a:ext cx="73440" cy="27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23C005-0243-455C-2DCC-D2057BF73D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9906" y="2109988"/>
                  <a:ext cx="1090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D8B568-0DDB-5088-07CD-41543AC84559}"/>
              </a:ext>
            </a:extLst>
          </p:cNvPr>
          <p:cNvGrpSpPr/>
          <p:nvPr/>
        </p:nvGrpSpPr>
        <p:grpSpPr>
          <a:xfrm>
            <a:off x="2447312" y="2414188"/>
            <a:ext cx="233640" cy="239400"/>
            <a:chOff x="2468066" y="2022868"/>
            <a:chExt cx="2336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B84F49-7F4B-A383-6E73-42C938618986}"/>
                    </a:ext>
                  </a:extLst>
                </p14:cNvPr>
                <p14:cNvContentPartPr/>
                <p14:nvPr/>
              </p14:nvContentPartPr>
              <p14:xfrm>
                <a:off x="2468066" y="2022868"/>
                <a:ext cx="18720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B84F49-7F4B-A383-6E73-42C9386189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0066" y="2005228"/>
                  <a:ext cx="22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72D6FB-D8A7-B356-5054-F61F37AEF8D2}"/>
                    </a:ext>
                  </a:extLst>
                </p14:cNvPr>
                <p14:cNvContentPartPr/>
                <p14:nvPr/>
              </p14:nvContentPartPr>
              <p14:xfrm>
                <a:off x="2490386" y="2169388"/>
                <a:ext cx="21132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72D6FB-D8A7-B356-5054-F61F37AEF8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2746" y="2151748"/>
                  <a:ext cx="2469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6AA4EB-2355-64FA-93BF-22031E274150}"/>
              </a:ext>
            </a:extLst>
          </p:cNvPr>
          <p:cNvGrpSpPr/>
          <p:nvPr/>
        </p:nvGrpSpPr>
        <p:grpSpPr>
          <a:xfrm>
            <a:off x="2964632" y="2023948"/>
            <a:ext cx="2125800" cy="691200"/>
            <a:chOff x="2985386" y="1632628"/>
            <a:chExt cx="212580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622112-850D-87EB-F096-C6929D1A25E1}"/>
                    </a:ext>
                  </a:extLst>
                </p14:cNvPr>
                <p14:cNvContentPartPr/>
                <p14:nvPr/>
              </p14:nvContentPartPr>
              <p14:xfrm>
                <a:off x="2985386" y="1814068"/>
                <a:ext cx="79920" cy="50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622112-850D-87EB-F096-C6929D1A25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7746" y="1796068"/>
                  <a:ext cx="1155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903959-4073-A7EB-03C5-1661F423E42E}"/>
                    </a:ext>
                  </a:extLst>
                </p14:cNvPr>
                <p14:cNvContentPartPr/>
                <p14:nvPr/>
              </p14:nvContentPartPr>
              <p14:xfrm>
                <a:off x="3054146" y="1847188"/>
                <a:ext cx="225000" cy="45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903959-4073-A7EB-03C5-1661F423E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6146" y="1829548"/>
                  <a:ext cx="2606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3A0E81-D445-083C-536A-17FE1771DD3A}"/>
                    </a:ext>
                  </a:extLst>
                </p14:cNvPr>
                <p14:cNvContentPartPr/>
                <p14:nvPr/>
              </p14:nvContentPartPr>
              <p14:xfrm>
                <a:off x="3005186" y="2089828"/>
                <a:ext cx="259200" cy="6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3A0E81-D445-083C-536A-17FE1771DD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7546" y="2071828"/>
                  <a:ext cx="294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5E398A-F27A-FBCD-ADF2-AB0031BAC00E}"/>
                    </a:ext>
                  </a:extLst>
                </p14:cNvPr>
                <p14:cNvContentPartPr/>
                <p14:nvPr/>
              </p14:nvContentPartPr>
              <p14:xfrm>
                <a:off x="3458426" y="2049508"/>
                <a:ext cx="48240" cy="7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5E398A-F27A-FBCD-ADF2-AB0031BAC0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0786" y="2031508"/>
                  <a:ext cx="83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D3B519-F9F9-48D7-71FF-3C1DACE38DA6}"/>
                    </a:ext>
                  </a:extLst>
                </p14:cNvPr>
                <p14:cNvContentPartPr/>
                <p14:nvPr/>
              </p14:nvContentPartPr>
              <p14:xfrm>
                <a:off x="3664346" y="1787788"/>
                <a:ext cx="247320" cy="45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D3B519-F9F9-48D7-71FF-3C1DACE38D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46346" y="1769788"/>
                  <a:ext cx="282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253FB4-06AE-B51E-B21F-60D46676376D}"/>
                    </a:ext>
                  </a:extLst>
                </p14:cNvPr>
                <p14:cNvContentPartPr/>
                <p14:nvPr/>
              </p14:nvContentPartPr>
              <p14:xfrm>
                <a:off x="3480026" y="1632628"/>
                <a:ext cx="442800" cy="6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253FB4-06AE-B51E-B21F-60D4667637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2026" y="1614988"/>
                  <a:ext cx="478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255430-4A56-77DD-CF24-954E76E727AC}"/>
                    </a:ext>
                  </a:extLst>
                </p14:cNvPr>
                <p14:cNvContentPartPr/>
                <p14:nvPr/>
              </p14:nvContentPartPr>
              <p14:xfrm>
                <a:off x="4243946" y="1783468"/>
                <a:ext cx="62280" cy="32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255430-4A56-77DD-CF24-954E76E727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5946" y="1765468"/>
                  <a:ext cx="979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567C93-7A87-F8A7-8D55-97EAD595CDDA}"/>
                    </a:ext>
                  </a:extLst>
                </p14:cNvPr>
                <p14:cNvContentPartPr/>
                <p14:nvPr/>
              </p14:nvContentPartPr>
              <p14:xfrm>
                <a:off x="4167986" y="1856548"/>
                <a:ext cx="413640" cy="15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567C93-7A87-F8A7-8D55-97EAD595CD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0346" y="1838908"/>
                  <a:ext cx="449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532308-FC73-30A5-A3E9-0CA534F342A0}"/>
                    </a:ext>
                  </a:extLst>
                </p14:cNvPr>
                <p14:cNvContentPartPr/>
                <p14:nvPr/>
              </p14:nvContentPartPr>
              <p14:xfrm>
                <a:off x="4670546" y="1673668"/>
                <a:ext cx="440640" cy="410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532308-FC73-30A5-A3E9-0CA534F342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52906" y="1656028"/>
                  <a:ext cx="47628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A30BB57-D698-CF43-D651-BDF218356826}"/>
                  </a:ext>
                </a:extLst>
              </p14:cNvPr>
              <p14:cNvContentPartPr/>
              <p14:nvPr/>
            </p14:nvContentPartPr>
            <p14:xfrm>
              <a:off x="2824466" y="1756468"/>
              <a:ext cx="2340720" cy="160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A30BB57-D698-CF43-D651-BDF2183568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6466" y="1738468"/>
                <a:ext cx="2376360" cy="1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823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A160-B084-AB08-82E0-8CA295FFA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A749-ADFA-3598-6B97-64351160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225088"/>
            <a:ext cx="440084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 Morgan’s Laws practice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2DB88-F6DE-79A8-BDCE-E435EED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18C0-C5A7-F2E2-2E09-1E96D34E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033A74-1D39-DAE0-D984-F9CA574FA76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81039" y="214289"/>
          <a:ext cx="2693724" cy="207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685800" progId="Equation.3">
                  <p:embed/>
                </p:oleObj>
              </mc:Choice>
              <mc:Fallback>
                <p:oleObj name="Equation" r:id="rId2" imgW="889000" imgH="685800" progId="Equation.3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BECA83DC-EF7F-D963-6620-B7341A4AD80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039" y="214289"/>
                        <a:ext cx="2693724" cy="2078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18E27D-689B-1BD3-CB12-E937D3B3432D}"/>
                  </a:ext>
                </a:extLst>
              </p14:cNvPr>
              <p14:cNvContentPartPr/>
              <p14:nvPr/>
            </p14:nvContentPartPr>
            <p14:xfrm>
              <a:off x="-506614" y="202394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18E27D-689B-1BD3-CB12-E937D3B34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4254" y="20059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2463F16-30B5-D818-5C86-53AC34236955}"/>
              </a:ext>
            </a:extLst>
          </p:cNvPr>
          <p:cNvGrpSpPr/>
          <p:nvPr/>
        </p:nvGrpSpPr>
        <p:grpSpPr>
          <a:xfrm>
            <a:off x="2040616" y="2260108"/>
            <a:ext cx="249840" cy="584640"/>
            <a:chOff x="2005106" y="1814068"/>
            <a:chExt cx="2498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271F94-9FAC-552F-4922-81D390576455}"/>
                    </a:ext>
                  </a:extLst>
                </p14:cNvPr>
                <p14:cNvContentPartPr/>
                <p14:nvPr/>
              </p14:nvContentPartPr>
              <p14:xfrm>
                <a:off x="2005106" y="1814068"/>
                <a:ext cx="249840" cy="32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271F94-9FAC-552F-4922-81D3905764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7466" y="1796428"/>
                  <a:ext cx="285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03A745-440D-B501-B368-6FAC699F16A5}"/>
                    </a:ext>
                  </a:extLst>
                </p14:cNvPr>
                <p14:cNvContentPartPr/>
                <p14:nvPr/>
              </p14:nvContentPartPr>
              <p14:xfrm>
                <a:off x="2177906" y="2127628"/>
                <a:ext cx="73440" cy="27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03A745-440D-B501-B368-6FAC699F16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9906" y="2109988"/>
                  <a:ext cx="1090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D5581-66AA-6FEF-A015-E10B0FDA2C17}"/>
              </a:ext>
            </a:extLst>
          </p:cNvPr>
          <p:cNvGrpSpPr/>
          <p:nvPr/>
        </p:nvGrpSpPr>
        <p:grpSpPr>
          <a:xfrm>
            <a:off x="2503576" y="2468908"/>
            <a:ext cx="233640" cy="239400"/>
            <a:chOff x="2468066" y="2022868"/>
            <a:chExt cx="2336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69E510-BF9A-412B-F714-4642B8C7545E}"/>
                    </a:ext>
                  </a:extLst>
                </p14:cNvPr>
                <p14:cNvContentPartPr/>
                <p14:nvPr/>
              </p14:nvContentPartPr>
              <p14:xfrm>
                <a:off x="2468066" y="2022868"/>
                <a:ext cx="18720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69E510-BF9A-412B-F714-4642B8C754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0066" y="2005228"/>
                  <a:ext cx="22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E948F5-584A-682A-431F-BD718FE0779A}"/>
                    </a:ext>
                  </a:extLst>
                </p14:cNvPr>
                <p14:cNvContentPartPr/>
                <p14:nvPr/>
              </p14:nvContentPartPr>
              <p14:xfrm>
                <a:off x="2490386" y="2169388"/>
                <a:ext cx="21132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E948F5-584A-682A-431F-BD718FE07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2746" y="2151748"/>
                  <a:ext cx="2469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8B7630-4B8B-32FA-3354-2408B4B2393D}"/>
              </a:ext>
            </a:extLst>
          </p:cNvPr>
          <p:cNvGrpSpPr/>
          <p:nvPr/>
        </p:nvGrpSpPr>
        <p:grpSpPr>
          <a:xfrm>
            <a:off x="2933776" y="1716508"/>
            <a:ext cx="3254040" cy="1108800"/>
            <a:chOff x="2933776" y="1716508"/>
            <a:chExt cx="3254040" cy="11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A83816-C9DA-52B1-A7B1-9193CCC0D756}"/>
                    </a:ext>
                  </a:extLst>
                </p14:cNvPr>
                <p14:cNvContentPartPr/>
                <p14:nvPr/>
              </p14:nvContentPartPr>
              <p14:xfrm>
                <a:off x="2933776" y="2217988"/>
                <a:ext cx="99000" cy="607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A83816-C9DA-52B1-A7B1-9193CCC0D7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6136" y="2199988"/>
                  <a:ext cx="1346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D4BCD7-2488-0BDE-D057-447C6F1D4BE5}"/>
                    </a:ext>
                  </a:extLst>
                </p14:cNvPr>
                <p14:cNvContentPartPr/>
                <p14:nvPr/>
              </p14:nvContentPartPr>
              <p14:xfrm>
                <a:off x="3031696" y="2220148"/>
                <a:ext cx="188640" cy="57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D4BCD7-2488-0BDE-D057-447C6F1D4B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14056" y="2202148"/>
                  <a:ext cx="2242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E4F311-3A9F-BA5A-0BD6-8F62FF6D94CC}"/>
                    </a:ext>
                  </a:extLst>
                </p14:cNvPr>
                <p14:cNvContentPartPr/>
                <p14:nvPr/>
              </p14:nvContentPartPr>
              <p14:xfrm>
                <a:off x="2982736" y="2586268"/>
                <a:ext cx="240480" cy="91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E4F311-3A9F-BA5A-0BD6-8F62FF6D94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5096" y="2568628"/>
                  <a:ext cx="27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DC95A5-D056-6733-6589-76AF496F632D}"/>
                    </a:ext>
                  </a:extLst>
                </p14:cNvPr>
                <p14:cNvContentPartPr/>
                <p14:nvPr/>
              </p14:nvContentPartPr>
              <p14:xfrm>
                <a:off x="3443536" y="2493388"/>
                <a:ext cx="25560" cy="4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DC95A5-D056-6733-6589-76AF496F63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5536" y="2475388"/>
                  <a:ext cx="6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5D9CCE-DCBA-B1DE-8F8F-B190FCCC7E7F}"/>
                    </a:ext>
                  </a:extLst>
                </p14:cNvPr>
                <p14:cNvContentPartPr/>
                <p14:nvPr/>
              </p14:nvContentPartPr>
              <p14:xfrm>
                <a:off x="3510856" y="2250388"/>
                <a:ext cx="378360" cy="447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5D9CCE-DCBA-B1DE-8F8F-B190FCCC7E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93216" y="2232388"/>
                  <a:ext cx="414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C58E86-AE0C-F501-CD73-B127E12F29FF}"/>
                    </a:ext>
                  </a:extLst>
                </p14:cNvPr>
                <p14:cNvContentPartPr/>
                <p14:nvPr/>
              </p14:nvContentPartPr>
              <p14:xfrm>
                <a:off x="4009456" y="2256508"/>
                <a:ext cx="278280" cy="38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C58E86-AE0C-F501-CD73-B127E12F29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1456" y="2238868"/>
                  <a:ext cx="313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0F5FD4-9C09-6CBF-D405-84F7AAAA11A7}"/>
                    </a:ext>
                  </a:extLst>
                </p14:cNvPr>
                <p14:cNvContentPartPr/>
                <p14:nvPr/>
              </p14:nvContentPartPr>
              <p14:xfrm>
                <a:off x="3893536" y="2360188"/>
                <a:ext cx="39240" cy="3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0F5FD4-9C09-6CBF-D405-84F7AAAA11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5536" y="2342548"/>
                  <a:ext cx="74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27E71A-341F-A2E0-4CD5-0FA0A7621539}"/>
                    </a:ext>
                  </a:extLst>
                </p14:cNvPr>
                <p14:cNvContentPartPr/>
                <p14:nvPr/>
              </p14:nvContentPartPr>
              <p14:xfrm>
                <a:off x="3507616" y="2048428"/>
                <a:ext cx="759240" cy="4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27E71A-341F-A2E0-4CD5-0FA0A76215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9616" y="2030428"/>
                  <a:ext cx="794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D6D6AC-B9EB-70BE-7864-AE1C3F9478C9}"/>
                    </a:ext>
                  </a:extLst>
                </p14:cNvPr>
                <p14:cNvContentPartPr/>
                <p14:nvPr/>
              </p14:nvContentPartPr>
              <p14:xfrm>
                <a:off x="4823056" y="2215108"/>
                <a:ext cx="51120" cy="410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D6D6AC-B9EB-70BE-7864-AE1C3F9478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05416" y="2197108"/>
                  <a:ext cx="867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0AB089-259F-F6A1-DFF0-F97AF7751EBD}"/>
                    </a:ext>
                  </a:extLst>
                </p14:cNvPr>
                <p14:cNvContentPartPr/>
                <p14:nvPr/>
              </p14:nvContentPartPr>
              <p14:xfrm>
                <a:off x="4692376" y="2372788"/>
                <a:ext cx="328680" cy="4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0AB089-259F-F6A1-DFF0-F97AF7751E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4376" y="2354788"/>
                  <a:ext cx="364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4D2A0E-3A77-7CD2-577D-36FEEE7B78FA}"/>
                    </a:ext>
                  </a:extLst>
                </p14:cNvPr>
                <p14:cNvContentPartPr/>
                <p14:nvPr/>
              </p14:nvContentPartPr>
              <p14:xfrm>
                <a:off x="5306176" y="2144548"/>
                <a:ext cx="36360" cy="43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4D2A0E-3A77-7CD2-577D-36FEEE7B78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88176" y="2126548"/>
                  <a:ext cx="72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5EA5B9-D344-1721-C7A7-BDF71046F707}"/>
                    </a:ext>
                  </a:extLst>
                </p14:cNvPr>
                <p14:cNvContentPartPr/>
                <p14:nvPr/>
              </p14:nvContentPartPr>
              <p14:xfrm>
                <a:off x="5388616" y="2112868"/>
                <a:ext cx="177120" cy="422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5EA5B9-D344-1721-C7A7-BDF71046F7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70616" y="2095228"/>
                  <a:ext cx="2127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D51697-E70B-0EE4-1712-68E3C4837B08}"/>
                    </a:ext>
                  </a:extLst>
                </p14:cNvPr>
                <p14:cNvContentPartPr/>
                <p14:nvPr/>
              </p14:nvContentPartPr>
              <p14:xfrm>
                <a:off x="5308696" y="2384668"/>
                <a:ext cx="208440" cy="2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D51697-E70B-0EE4-1712-68E3C4837B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1056" y="2367028"/>
                  <a:ext cx="244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FEAAC2-5681-9402-642C-BB274ACA718D}"/>
                    </a:ext>
                  </a:extLst>
                </p14:cNvPr>
                <p14:cNvContentPartPr/>
                <p14:nvPr/>
              </p14:nvContentPartPr>
              <p14:xfrm>
                <a:off x="5673016" y="2171548"/>
                <a:ext cx="52200" cy="113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FEAAC2-5681-9402-642C-BB274ACA71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5016" y="2153908"/>
                  <a:ext cx="87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B4E2DA-584A-0DCC-B042-2053546FD31F}"/>
                    </a:ext>
                  </a:extLst>
                </p14:cNvPr>
                <p14:cNvContentPartPr/>
                <p14:nvPr/>
              </p14:nvContentPartPr>
              <p14:xfrm>
                <a:off x="5892976" y="2065348"/>
                <a:ext cx="16200" cy="3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B4E2DA-584A-0DCC-B042-2053546FD3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4976" y="2047348"/>
                  <a:ext cx="51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44BED1-B1A8-E1D9-F5B6-B5996EF6A9DF}"/>
                    </a:ext>
                  </a:extLst>
                </p14:cNvPr>
                <p14:cNvContentPartPr/>
                <p14:nvPr/>
              </p14:nvContentPartPr>
              <p14:xfrm>
                <a:off x="5863456" y="2023948"/>
                <a:ext cx="324360" cy="41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44BED1-B1A8-E1D9-F5B6-B5996EF6A9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5816" y="2006308"/>
                  <a:ext cx="3600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F654D2-48B1-698F-148B-916D944F61C6}"/>
                    </a:ext>
                  </a:extLst>
                </p14:cNvPr>
                <p14:cNvContentPartPr/>
                <p14:nvPr/>
              </p14:nvContentPartPr>
              <p14:xfrm>
                <a:off x="2946146" y="1716508"/>
                <a:ext cx="3226320" cy="20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F654D2-48B1-698F-148B-916D944F61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28506" y="1698508"/>
                  <a:ext cx="326196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9698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202C-E814-F065-CEF4-63613ADB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B2A5-71C6-29A6-DE00-4F2967ED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225088"/>
            <a:ext cx="440084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 Morgan’s Laws practice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D4BD-3A46-C509-7AB5-F6ABF329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1322-73E6-A44B-2EF4-6626A1E4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376F1C-448B-7FFC-1D40-0A3709A9493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81039" y="214289"/>
          <a:ext cx="2693724" cy="207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685800" progId="Equation.3">
                  <p:embed/>
                </p:oleObj>
              </mc:Choice>
              <mc:Fallback>
                <p:oleObj name="Equation" r:id="rId2" imgW="889000" imgH="685800" progId="Equation.3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88033A74-1D39-DAE0-D984-F9CA574FA76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039" y="214289"/>
                        <a:ext cx="2693724" cy="2078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CB43A-B198-9ABA-D1EE-99A7EDECF818}"/>
                  </a:ext>
                </a:extLst>
              </p14:cNvPr>
              <p14:cNvContentPartPr/>
              <p14:nvPr/>
            </p14:nvContentPartPr>
            <p14:xfrm>
              <a:off x="-506614" y="202394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CB43A-B198-9ABA-D1EE-99A7EDECF8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4254" y="20059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63341F-FD66-182D-009D-8C48B5F2843C}"/>
              </a:ext>
            </a:extLst>
          </p:cNvPr>
          <p:cNvGrpSpPr/>
          <p:nvPr/>
        </p:nvGrpSpPr>
        <p:grpSpPr>
          <a:xfrm>
            <a:off x="2040616" y="2260108"/>
            <a:ext cx="249840" cy="584640"/>
            <a:chOff x="2005106" y="1814068"/>
            <a:chExt cx="2498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F8F638-157A-1BAA-6B51-7244CAB05818}"/>
                    </a:ext>
                  </a:extLst>
                </p14:cNvPr>
                <p14:cNvContentPartPr/>
                <p14:nvPr/>
              </p14:nvContentPartPr>
              <p14:xfrm>
                <a:off x="2005106" y="1814068"/>
                <a:ext cx="249840" cy="32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F8F638-157A-1BAA-6B51-7244CAB058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7466" y="1796428"/>
                  <a:ext cx="285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AD8EE8-F73F-38D8-FA6D-0D8FFF81F32B}"/>
                    </a:ext>
                  </a:extLst>
                </p14:cNvPr>
                <p14:cNvContentPartPr/>
                <p14:nvPr/>
              </p14:nvContentPartPr>
              <p14:xfrm>
                <a:off x="2177906" y="2127628"/>
                <a:ext cx="73440" cy="27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AD8EE8-F73F-38D8-FA6D-0D8FFF81F3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9906" y="2109988"/>
                  <a:ext cx="1090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D304A7-691B-6A36-1A4C-541012FC1745}"/>
              </a:ext>
            </a:extLst>
          </p:cNvPr>
          <p:cNvGrpSpPr/>
          <p:nvPr/>
        </p:nvGrpSpPr>
        <p:grpSpPr>
          <a:xfrm>
            <a:off x="2503576" y="2468908"/>
            <a:ext cx="233640" cy="239400"/>
            <a:chOff x="2468066" y="2022868"/>
            <a:chExt cx="2336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931E42-72ED-7F17-9D3D-83CA96317BD0}"/>
                    </a:ext>
                  </a:extLst>
                </p14:cNvPr>
                <p14:cNvContentPartPr/>
                <p14:nvPr/>
              </p14:nvContentPartPr>
              <p14:xfrm>
                <a:off x="2468066" y="2022868"/>
                <a:ext cx="18720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931E42-72ED-7F17-9D3D-83CA96317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0066" y="2005228"/>
                  <a:ext cx="22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3929E2-ACCF-BAF6-8ABE-6FE3441E6895}"/>
                    </a:ext>
                  </a:extLst>
                </p14:cNvPr>
                <p14:cNvContentPartPr/>
                <p14:nvPr/>
              </p14:nvContentPartPr>
              <p14:xfrm>
                <a:off x="2490386" y="2169388"/>
                <a:ext cx="21132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3929E2-ACCF-BAF6-8ABE-6FE3441E68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2746" y="2151748"/>
                  <a:ext cx="2469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CCB1A3-7D2B-7D50-B115-706C36A9550F}"/>
              </a:ext>
            </a:extLst>
          </p:cNvPr>
          <p:cNvGrpSpPr/>
          <p:nvPr/>
        </p:nvGrpSpPr>
        <p:grpSpPr>
          <a:xfrm>
            <a:off x="2997626" y="1612828"/>
            <a:ext cx="3768840" cy="1109160"/>
            <a:chOff x="2997626" y="1612828"/>
            <a:chExt cx="3768840" cy="11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C3D6B2-7AFD-66CA-D11A-A82A07DE9FF3}"/>
                    </a:ext>
                  </a:extLst>
                </p14:cNvPr>
                <p14:cNvContentPartPr/>
                <p14:nvPr/>
              </p14:nvContentPartPr>
              <p14:xfrm>
                <a:off x="2997626" y="2142388"/>
                <a:ext cx="174240" cy="57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C3D6B2-7AFD-66CA-D11A-A82A07DE9F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79986" y="2124748"/>
                  <a:ext cx="2098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7F643C-AC90-7B03-C096-E0B88680F9DA}"/>
                    </a:ext>
                  </a:extLst>
                </p14:cNvPr>
                <p14:cNvContentPartPr/>
                <p14:nvPr/>
              </p14:nvContentPartPr>
              <p14:xfrm>
                <a:off x="3092666" y="2255068"/>
                <a:ext cx="146520" cy="36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7F643C-AC90-7B03-C096-E0B88680F9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5026" y="2237068"/>
                  <a:ext cx="182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D3B021-681D-44EF-0A63-61776D76D4A1}"/>
                    </a:ext>
                  </a:extLst>
                </p14:cNvPr>
                <p14:cNvContentPartPr/>
                <p14:nvPr/>
              </p14:nvContentPartPr>
              <p14:xfrm>
                <a:off x="3064226" y="2448388"/>
                <a:ext cx="200520" cy="5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D3B021-681D-44EF-0A63-61776D76D4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6226" y="2430388"/>
                  <a:ext cx="236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476415-450C-A48E-1946-7C867A86BFA3}"/>
                    </a:ext>
                  </a:extLst>
                </p14:cNvPr>
                <p14:cNvContentPartPr/>
                <p14:nvPr/>
              </p14:nvContentPartPr>
              <p14:xfrm>
                <a:off x="3468866" y="2372788"/>
                <a:ext cx="43200" cy="13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476415-450C-A48E-1946-7C867A86BF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1226" y="2355148"/>
                  <a:ext cx="78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FDD243-7C48-E804-E71A-0EA60311ADC6}"/>
                    </a:ext>
                  </a:extLst>
                </p14:cNvPr>
                <p14:cNvContentPartPr/>
                <p14:nvPr/>
              </p14:nvContentPartPr>
              <p14:xfrm>
                <a:off x="3645626" y="2077948"/>
                <a:ext cx="285840" cy="55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FDD243-7C48-E804-E71A-0EA60311AD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7986" y="2060308"/>
                  <a:ext cx="3214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E343E3-E1AC-ED97-A267-4DF3419123AF}"/>
                    </a:ext>
                  </a:extLst>
                </p14:cNvPr>
                <p14:cNvContentPartPr/>
                <p14:nvPr/>
              </p14:nvContentPartPr>
              <p14:xfrm>
                <a:off x="4328546" y="2104588"/>
                <a:ext cx="54000" cy="40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E343E3-E1AC-ED97-A267-4DF3419123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0906" y="2086588"/>
                  <a:ext cx="896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28B086-07FF-A075-5713-A412293AC9B3}"/>
                    </a:ext>
                  </a:extLst>
                </p14:cNvPr>
                <p14:cNvContentPartPr/>
                <p14:nvPr/>
              </p14:nvContentPartPr>
              <p14:xfrm>
                <a:off x="4256186" y="2258308"/>
                <a:ext cx="371520" cy="4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28B086-07FF-A075-5713-A412293AC9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8546" y="2240308"/>
                  <a:ext cx="407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5DA6F6-2BC0-A22D-C1AE-8E77F3281174}"/>
                    </a:ext>
                  </a:extLst>
                </p14:cNvPr>
                <p14:cNvContentPartPr/>
                <p14:nvPr/>
              </p14:nvContentPartPr>
              <p14:xfrm>
                <a:off x="4796546" y="2100988"/>
                <a:ext cx="275400" cy="40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5DA6F6-2BC0-A22D-C1AE-8E77F32811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78546" y="2082988"/>
                  <a:ext cx="3110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275D8C-8FC7-9BAA-E146-F9AD9E64FF58}"/>
                    </a:ext>
                  </a:extLst>
                </p14:cNvPr>
                <p14:cNvContentPartPr/>
                <p14:nvPr/>
              </p14:nvContentPartPr>
              <p14:xfrm>
                <a:off x="5217746" y="2279908"/>
                <a:ext cx="44280" cy="3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275D8C-8FC7-9BAA-E146-F9AD9E64FF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9746" y="2261908"/>
                  <a:ext cx="79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076AE4-8596-3C38-FEE8-32807CD9252F}"/>
                    </a:ext>
                  </a:extLst>
                </p14:cNvPr>
                <p14:cNvContentPartPr/>
                <p14:nvPr/>
              </p14:nvContentPartPr>
              <p14:xfrm>
                <a:off x="5370746" y="2061748"/>
                <a:ext cx="28440" cy="38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076AE4-8596-3C38-FEE8-32807CD925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3106" y="2043748"/>
                  <a:ext cx="64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911D4A-8FE7-9F4B-2E85-0D6C2B1E3A30}"/>
                    </a:ext>
                  </a:extLst>
                </p14:cNvPr>
                <p14:cNvContentPartPr/>
                <p14:nvPr/>
              </p14:nvContentPartPr>
              <p14:xfrm>
                <a:off x="5359586" y="2062108"/>
                <a:ext cx="298440" cy="49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0911D4A-8FE7-9F4B-2E85-0D6C2B1E3A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1586" y="2044468"/>
                  <a:ext cx="3340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586A35-CA1A-EBED-F5ED-82DD173CDF01}"/>
                    </a:ext>
                  </a:extLst>
                </p14:cNvPr>
                <p14:cNvContentPartPr/>
                <p14:nvPr/>
              </p14:nvContentPartPr>
              <p14:xfrm>
                <a:off x="5312786" y="2256508"/>
                <a:ext cx="193680" cy="3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586A35-CA1A-EBED-F5ED-82DD173CDF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786" y="2238868"/>
                  <a:ext cx="229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013F9C-0F0F-8181-36F1-ADC6623A1DC7}"/>
                    </a:ext>
                  </a:extLst>
                </p14:cNvPr>
                <p14:cNvContentPartPr/>
                <p14:nvPr/>
              </p14:nvContentPartPr>
              <p14:xfrm>
                <a:off x="5264906" y="1826308"/>
                <a:ext cx="375120" cy="70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013F9C-0F0F-8181-36F1-ADC6623A1D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46906" y="1808308"/>
                  <a:ext cx="410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F11CA3-5B7A-3C2E-30E5-B590ADE861E2}"/>
                    </a:ext>
                  </a:extLst>
                </p14:cNvPr>
                <p14:cNvContentPartPr/>
                <p14:nvPr/>
              </p14:nvContentPartPr>
              <p14:xfrm>
                <a:off x="6051146" y="2079028"/>
                <a:ext cx="36360" cy="29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F11CA3-5B7A-3C2E-30E5-B590ADE861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33146" y="2061388"/>
                  <a:ext cx="7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2A510A-0DE9-3003-631E-E46426759511}"/>
                    </a:ext>
                  </a:extLst>
                </p14:cNvPr>
                <p14:cNvContentPartPr/>
                <p14:nvPr/>
              </p14:nvContentPartPr>
              <p14:xfrm>
                <a:off x="5933426" y="2182708"/>
                <a:ext cx="342720" cy="6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2A510A-0DE9-3003-631E-E464267595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15786" y="2165068"/>
                  <a:ext cx="378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54E319-F17E-7353-3C54-82BE47A226E5}"/>
                    </a:ext>
                  </a:extLst>
                </p14:cNvPr>
                <p14:cNvContentPartPr/>
                <p14:nvPr/>
              </p14:nvContentPartPr>
              <p14:xfrm>
                <a:off x="6474866" y="1976788"/>
                <a:ext cx="244080" cy="373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54E319-F17E-7353-3C54-82BE47A226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57226" y="1958788"/>
                  <a:ext cx="279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ACEBE5-0D4E-5FCD-40A8-F36829FE68ED}"/>
                    </a:ext>
                  </a:extLst>
                </p14:cNvPr>
                <p14:cNvContentPartPr/>
                <p14:nvPr/>
              </p14:nvContentPartPr>
              <p14:xfrm>
                <a:off x="4798346" y="1612828"/>
                <a:ext cx="1968120" cy="16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ACEBE5-0D4E-5FCD-40A8-F36829FE68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80706" y="1595188"/>
                  <a:ext cx="200376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388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6092C-44BA-28DE-7927-20DA5440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2C28-5631-D2A4-5F3F-AE979AE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1" y="225088"/>
            <a:ext cx="4400843" cy="1888500"/>
          </a:xfrm>
        </p:spPr>
        <p:txBody>
          <a:bodyPr>
            <a:normAutofit fontScale="90000"/>
          </a:bodyPr>
          <a:lstStyle/>
          <a:p>
            <a:r>
              <a:rPr lang="en-US" dirty="0"/>
              <a:t>De Morgan’s Laws practice</a:t>
            </a:r>
            <a:br>
              <a:rPr lang="en-US" dirty="0"/>
            </a:br>
            <a:r>
              <a:rPr lang="en-US" dirty="0"/>
              <a:t>SOP to POS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0ED2-946C-4D6E-FEB1-A1BF40F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AF0E-A5F1-F405-17C5-75395FD4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B2DB54-3608-6277-2EFB-842B8405197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81039" y="214289"/>
          <a:ext cx="2693724" cy="207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685800" progId="Equation.3">
                  <p:embed/>
                </p:oleObj>
              </mc:Choice>
              <mc:Fallback>
                <p:oleObj name="Equation" r:id="rId2" imgW="889000" imgH="685800" progId="Equation.3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62376F1C-448B-7FFC-1D40-0A3709A9493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039" y="214289"/>
                        <a:ext cx="2693724" cy="2078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55B8F0-47E5-973B-31FA-21C69C1E1ED8}"/>
                  </a:ext>
                </a:extLst>
              </p14:cNvPr>
              <p14:cNvContentPartPr/>
              <p14:nvPr/>
            </p14:nvContentPartPr>
            <p14:xfrm>
              <a:off x="-506614" y="202394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55B8F0-47E5-973B-31FA-21C69C1E1E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24254" y="20059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14917-BD20-F739-34E8-99EDB84ACD61}"/>
              </a:ext>
            </a:extLst>
          </p:cNvPr>
          <p:cNvGrpSpPr/>
          <p:nvPr/>
        </p:nvGrpSpPr>
        <p:grpSpPr>
          <a:xfrm>
            <a:off x="2126252" y="2553071"/>
            <a:ext cx="249840" cy="584640"/>
            <a:chOff x="2005106" y="1814068"/>
            <a:chExt cx="2498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00305B-FA23-380C-B9C2-70469B00B5C5}"/>
                    </a:ext>
                  </a:extLst>
                </p14:cNvPr>
                <p14:cNvContentPartPr/>
                <p14:nvPr/>
              </p14:nvContentPartPr>
              <p14:xfrm>
                <a:off x="2005106" y="1814068"/>
                <a:ext cx="249840" cy="32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00305B-FA23-380C-B9C2-70469B00B5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7466" y="1796428"/>
                  <a:ext cx="285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28A8C7-BD0D-F26D-783D-87713B10A39F}"/>
                    </a:ext>
                  </a:extLst>
                </p14:cNvPr>
                <p14:cNvContentPartPr/>
                <p14:nvPr/>
              </p14:nvContentPartPr>
              <p14:xfrm>
                <a:off x="2177906" y="2127628"/>
                <a:ext cx="73440" cy="27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28A8C7-BD0D-F26D-783D-87713B10A3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9906" y="2109988"/>
                  <a:ext cx="1090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35C07-F587-BC02-03D5-1CA6BD6E3432}"/>
              </a:ext>
            </a:extLst>
          </p:cNvPr>
          <p:cNvGrpSpPr/>
          <p:nvPr/>
        </p:nvGrpSpPr>
        <p:grpSpPr>
          <a:xfrm>
            <a:off x="2589212" y="2761871"/>
            <a:ext cx="233640" cy="239400"/>
            <a:chOff x="2468066" y="2022868"/>
            <a:chExt cx="23364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337DD1-13F9-6907-6DE0-7DFE2D014362}"/>
                    </a:ext>
                  </a:extLst>
                </p14:cNvPr>
                <p14:cNvContentPartPr/>
                <p14:nvPr/>
              </p14:nvContentPartPr>
              <p14:xfrm>
                <a:off x="2468066" y="2022868"/>
                <a:ext cx="18720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337DD1-13F9-6907-6DE0-7DFE2D0143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0066" y="2005228"/>
                  <a:ext cx="22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4A4318-48E5-FAB7-BB10-711045D2E819}"/>
                    </a:ext>
                  </a:extLst>
                </p14:cNvPr>
                <p14:cNvContentPartPr/>
                <p14:nvPr/>
              </p14:nvContentPartPr>
              <p14:xfrm>
                <a:off x="2490386" y="2169388"/>
                <a:ext cx="211320" cy="92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4A4318-48E5-FAB7-BB10-711045D2E8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2746" y="2151748"/>
                  <a:ext cx="2469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EB8985-EC5A-D41C-D401-10702AEB87D3}"/>
              </a:ext>
            </a:extLst>
          </p:cNvPr>
          <p:cNvGrpSpPr/>
          <p:nvPr/>
        </p:nvGrpSpPr>
        <p:grpSpPr>
          <a:xfrm>
            <a:off x="2939666" y="2160748"/>
            <a:ext cx="3642480" cy="1069560"/>
            <a:chOff x="2939666" y="2160748"/>
            <a:chExt cx="3642480" cy="10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9D403E-D483-5C73-E1A9-9D878D52311D}"/>
                    </a:ext>
                  </a:extLst>
                </p14:cNvPr>
                <p14:cNvContentPartPr/>
                <p14:nvPr/>
              </p14:nvContentPartPr>
              <p14:xfrm>
                <a:off x="2939666" y="2429668"/>
                <a:ext cx="246240" cy="80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9D403E-D483-5C73-E1A9-9D878D5231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1666" y="2411668"/>
                  <a:ext cx="28188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739BFB-B70B-513B-65B7-5A4AF3FBA63F}"/>
                    </a:ext>
                  </a:extLst>
                </p14:cNvPr>
                <p14:cNvContentPartPr/>
                <p14:nvPr/>
              </p14:nvContentPartPr>
              <p14:xfrm>
                <a:off x="3220826" y="2486908"/>
                <a:ext cx="68040" cy="54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739BFB-B70B-513B-65B7-5A4AF3FBA6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2826" y="2468908"/>
                  <a:ext cx="1036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1649D8-1A49-CEB7-094D-3DFDBBCE5B9A}"/>
                    </a:ext>
                  </a:extLst>
                </p14:cNvPr>
                <p14:cNvContentPartPr/>
                <p14:nvPr/>
              </p14:nvContentPartPr>
              <p14:xfrm>
                <a:off x="3285986" y="2536588"/>
                <a:ext cx="205200" cy="47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1649D8-1A49-CEB7-094D-3DFDBBCE5B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8346" y="2518588"/>
                  <a:ext cx="2408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3B5547-3003-5CA8-4B1E-CA833344EF02}"/>
                    </a:ext>
                  </a:extLst>
                </p14:cNvPr>
                <p14:cNvContentPartPr/>
                <p14:nvPr/>
              </p14:nvContentPartPr>
              <p14:xfrm>
                <a:off x="3246026" y="2831068"/>
                <a:ext cx="214560" cy="2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3B5547-3003-5CA8-4B1E-CA833344EF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8026" y="2813428"/>
                  <a:ext cx="25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29C93D-AF0D-23CC-822B-D7168BCFDE9B}"/>
                    </a:ext>
                  </a:extLst>
                </p14:cNvPr>
                <p14:cNvContentPartPr/>
                <p14:nvPr/>
              </p14:nvContentPartPr>
              <p14:xfrm>
                <a:off x="3625826" y="2731708"/>
                <a:ext cx="52560" cy="10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29C93D-AF0D-23CC-822B-D7168BCFDE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7826" y="2714068"/>
                  <a:ext cx="88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2B6E86-024E-6F9E-254E-F73E4A2E84C7}"/>
                    </a:ext>
                  </a:extLst>
                </p14:cNvPr>
                <p14:cNvContentPartPr/>
                <p14:nvPr/>
              </p14:nvContentPartPr>
              <p14:xfrm>
                <a:off x="3864506" y="2476468"/>
                <a:ext cx="271800" cy="50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2B6E86-024E-6F9E-254E-F73E4A2E8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46866" y="2458468"/>
                  <a:ext cx="3074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9D94CD-DE10-25BD-44E9-92DA38367A43}"/>
                    </a:ext>
                  </a:extLst>
                </p14:cNvPr>
                <p14:cNvContentPartPr/>
                <p14:nvPr/>
              </p14:nvContentPartPr>
              <p14:xfrm>
                <a:off x="3824546" y="2298988"/>
                <a:ext cx="330120" cy="2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9D94CD-DE10-25BD-44E9-92DA38367A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06906" y="2281348"/>
                  <a:ext cx="365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B5246A-4115-B9D8-EE5A-756A70CF436F}"/>
                    </a:ext>
                  </a:extLst>
                </p14:cNvPr>
                <p14:cNvContentPartPr/>
                <p14:nvPr/>
              </p14:nvContentPartPr>
              <p14:xfrm>
                <a:off x="4274546" y="2312308"/>
                <a:ext cx="265680" cy="73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B5246A-4115-B9D8-EE5A-756A70CF43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906" y="2294308"/>
                  <a:ext cx="3013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700A16-2769-A4C3-C31B-C1A7E59A20BF}"/>
                    </a:ext>
                  </a:extLst>
                </p14:cNvPr>
                <p14:cNvContentPartPr/>
                <p14:nvPr/>
              </p14:nvContentPartPr>
              <p14:xfrm>
                <a:off x="4781786" y="2446228"/>
                <a:ext cx="65880" cy="40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700A16-2769-A4C3-C31B-C1A7E59A20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64146" y="2428228"/>
                  <a:ext cx="101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82791A-C515-08B9-81CC-1F21A3F68F46}"/>
                    </a:ext>
                  </a:extLst>
                </p14:cNvPr>
                <p14:cNvContentPartPr/>
                <p14:nvPr/>
              </p14:nvContentPartPr>
              <p14:xfrm>
                <a:off x="4681706" y="2674828"/>
                <a:ext cx="338040" cy="13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82791A-C515-08B9-81CC-1F21A3F68F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63706" y="2656828"/>
                  <a:ext cx="373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5C0DCF-F869-5F25-1E29-080B946B6B4E}"/>
                    </a:ext>
                  </a:extLst>
                </p14:cNvPr>
                <p14:cNvContentPartPr/>
                <p14:nvPr/>
              </p14:nvContentPartPr>
              <p14:xfrm>
                <a:off x="5152226" y="2274148"/>
                <a:ext cx="196920" cy="65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5C0DCF-F869-5F25-1E29-080B946B6B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34586" y="2256508"/>
                  <a:ext cx="2325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7B29E6-CEC7-9112-0B88-D89AA68A700C}"/>
                    </a:ext>
                  </a:extLst>
                </p14:cNvPr>
                <p14:cNvContentPartPr/>
                <p14:nvPr/>
              </p14:nvContentPartPr>
              <p14:xfrm>
                <a:off x="5448866" y="2419228"/>
                <a:ext cx="92520" cy="433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7B29E6-CEC7-9112-0B88-D89AA68A70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31226" y="2401228"/>
                  <a:ext cx="1281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197AEB-E29D-A141-AF2D-A8FFB2686962}"/>
                    </a:ext>
                  </a:extLst>
                </p14:cNvPr>
                <p14:cNvContentPartPr/>
                <p14:nvPr/>
              </p14:nvContentPartPr>
              <p14:xfrm>
                <a:off x="5495306" y="2425348"/>
                <a:ext cx="180720" cy="36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197AEB-E29D-A141-AF2D-A8FFB26869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7666" y="2407348"/>
                  <a:ext cx="216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5EA8F-4AF2-F707-8113-D4CADB281384}"/>
                    </a:ext>
                  </a:extLst>
                </p14:cNvPr>
                <p14:cNvContentPartPr/>
                <p14:nvPr/>
              </p14:nvContentPartPr>
              <p14:xfrm>
                <a:off x="5413226" y="2640988"/>
                <a:ext cx="237240" cy="7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5EA8F-4AF2-F707-8113-D4CADB2813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5586" y="2623348"/>
                  <a:ext cx="272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352A1D-C405-C666-60DC-477BB81E359D}"/>
                    </a:ext>
                  </a:extLst>
                </p14:cNvPr>
                <p14:cNvContentPartPr/>
                <p14:nvPr/>
              </p14:nvContentPartPr>
              <p14:xfrm>
                <a:off x="5856026" y="2574388"/>
                <a:ext cx="54000" cy="140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352A1D-C405-C666-60DC-477BB81E35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38026" y="2556388"/>
                  <a:ext cx="8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6D9F7B-8244-0332-5752-A6237682D6E3}"/>
                    </a:ext>
                  </a:extLst>
                </p14:cNvPr>
                <p14:cNvContentPartPr/>
                <p14:nvPr/>
              </p14:nvContentPartPr>
              <p14:xfrm>
                <a:off x="6084986" y="2315908"/>
                <a:ext cx="246240" cy="492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6D9F7B-8244-0332-5752-A6237682D6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7346" y="2298268"/>
                  <a:ext cx="2818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613905-0593-F09E-F44F-0F1A00B2F3FD}"/>
                    </a:ext>
                  </a:extLst>
                </p14:cNvPr>
                <p14:cNvContentPartPr/>
                <p14:nvPr/>
              </p14:nvContentPartPr>
              <p14:xfrm>
                <a:off x="6279386" y="2160748"/>
                <a:ext cx="302760" cy="73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613905-0593-F09E-F44F-0F1A00B2F3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1386" y="2143108"/>
                  <a:ext cx="338400" cy="76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3749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25088"/>
            <a:ext cx="440084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on 2-input XNOR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6778943" y="214288"/>
          <a:ext cx="3495821" cy="269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685800" progId="Equation.3">
                  <p:embed/>
                </p:oleObj>
              </mc:Choice>
              <mc:Fallback>
                <p:oleObj name="Equation" r:id="rId2" imgW="889000" imgH="685800" progId="Equation.3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943" y="214288"/>
                        <a:ext cx="3495821" cy="26977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359026" y="2560639"/>
          <a:ext cx="7991475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1168400" progId="Equation.3">
                  <p:embed/>
                </p:oleObj>
              </mc:Choice>
              <mc:Fallback>
                <p:oleObj name="Equation" r:id="rId4" imgW="2514600" imgH="1168400" progId="Equation.3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6" y="2560639"/>
                        <a:ext cx="7991475" cy="370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91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25088"/>
            <a:ext cx="440084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 Morgan’s Laws</a:t>
            </a:r>
            <a:br>
              <a:rPr lang="en-US" dirty="0"/>
            </a:br>
            <a:r>
              <a:rPr lang="en-US" dirty="0"/>
              <a:t>on 3-input XNOR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34251"/>
              </p:ext>
            </p:extLst>
          </p:nvPr>
        </p:nvGraphicFramePr>
        <p:xfrm>
          <a:off x="1908237" y="2400409"/>
          <a:ext cx="8169275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1828800" progId="Equation.3">
                  <p:embed/>
                </p:oleObj>
              </mc:Choice>
              <mc:Fallback>
                <p:oleObj name="Equation" r:id="rId2" imgW="3454400" imgH="1828800" progId="Equation.3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37" y="2400409"/>
                        <a:ext cx="8169275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7581039" y="214289"/>
          <a:ext cx="2693724" cy="207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9000" imgH="685800" progId="Equation.3">
                  <p:embed/>
                </p:oleObj>
              </mc:Choice>
              <mc:Fallback>
                <p:oleObj name="Equation" r:id="rId4" imgW="889000" imgH="685800" progId="Equation.3">
                  <p:embed/>
                  <p:pic>
                    <p:nvPicPr>
                      <p:cNvPr id="7" name="Content Placeholder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039" y="214289"/>
                        <a:ext cx="2693724" cy="2078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77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12E7-B67E-7EBA-9C98-AF8BF499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7A60-5BF2-5D54-2DF9-EBA9FA4F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  <a:p>
            <a:r>
              <a:rPr lang="en-US" dirty="0"/>
              <a:t>Building circuits from gates</a:t>
            </a:r>
          </a:p>
          <a:p>
            <a:r>
              <a:rPr lang="en-US" dirty="0"/>
              <a:t>Circuit simulator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8336-B92F-2D83-36F3-BBCFD648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9622-17E8-8E81-4376-FB5F6F88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8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Section We’ll Do: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 Reduction</a:t>
            </a:r>
          </a:p>
          <a:p>
            <a:pPr lvl="1"/>
            <a:r>
              <a:rPr lang="en-US" dirty="0"/>
              <a:t>K-Map SOP</a:t>
            </a:r>
          </a:p>
          <a:p>
            <a:pPr lvl="1"/>
            <a:r>
              <a:rPr lang="en-US" dirty="0"/>
              <a:t>K-Map POS (We won’t do in class)</a:t>
            </a:r>
          </a:p>
          <a:p>
            <a:r>
              <a:rPr lang="en-US" dirty="0" err="1"/>
              <a:t>Glitchs</a:t>
            </a:r>
            <a:r>
              <a:rPr lang="en-US" dirty="0"/>
              <a:t> (We won’t do in class)</a:t>
            </a:r>
          </a:p>
          <a:p>
            <a:pPr lvl="1"/>
            <a:endParaRPr lang="en-US" dirty="0"/>
          </a:p>
          <a:p>
            <a:r>
              <a:rPr lang="en-US" dirty="0"/>
              <a:t>We’ll use a tool called a </a:t>
            </a:r>
            <a:r>
              <a:rPr lang="en-US" dirty="0" err="1"/>
              <a:t>Karnaugh</a:t>
            </a:r>
            <a:r>
              <a:rPr lang="en-US" dirty="0"/>
              <a:t> map (K-map) to reduce the number of gates in a design</a:t>
            </a:r>
            <a:endParaRPr lang="en-US" b="1" u="sng" dirty="0"/>
          </a:p>
          <a:p>
            <a:r>
              <a:rPr lang="en-US" dirty="0"/>
              <a:t>K-maps can also be used to predict and remove glitches 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590800" y="3657600"/>
            <a:ext cx="7010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63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3DAD-4DAF-3CCA-28E1-097BED49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40617F70-DC24-A262-3C24-33F4862C3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1BFD7-0485-7F12-12E3-36648E6E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22" y="2064581"/>
            <a:ext cx="10013599" cy="3777622"/>
          </a:xfrm>
        </p:spPr>
        <p:txBody>
          <a:bodyPr/>
          <a:lstStyle/>
          <a:p>
            <a:r>
              <a:rPr lang="en-US" dirty="0"/>
              <a:t>1. Draw grid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62CCE8D-E3CF-5F4A-86B7-CF8AA9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FC24C8-4931-BD0C-4CC4-F11FE554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8A8916-6929-0BCA-1B15-D2E4CC20DAAC}"/>
              </a:ext>
            </a:extLst>
          </p:cNvPr>
          <p:cNvGrpSpPr/>
          <p:nvPr/>
        </p:nvGrpSpPr>
        <p:grpSpPr>
          <a:xfrm>
            <a:off x="7745030" y="2316565"/>
            <a:ext cx="5095783" cy="3615562"/>
            <a:chOff x="5712044" y="2430068"/>
            <a:chExt cx="5095783" cy="3615562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BFD4198A-7946-D31A-5E48-BDB538FB1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5DE507F8-2429-3956-42E1-D74F9489E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5342B825-C83C-53A6-83A4-BF6A5A358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36C02831-6793-283E-9BB7-DD70E4972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1E8BD4-2DEC-C868-D62D-DB00D9C2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6094"/>
              </p:ext>
            </p:extLst>
          </p:nvPr>
        </p:nvGraphicFramePr>
        <p:xfrm>
          <a:off x="1719858" y="2629684"/>
          <a:ext cx="5253330" cy="1323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666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050666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050666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050666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1050666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441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41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41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479AAF-1EBB-35C0-D0EA-EC442BFE17BC}"/>
              </a:ext>
            </a:extLst>
          </p:cNvPr>
          <p:cNvSpPr txBox="1"/>
          <p:nvPr/>
        </p:nvSpPr>
        <p:spPr>
          <a:xfrm>
            <a:off x="2893135" y="2629684"/>
            <a:ext cx="3931920" cy="461665"/>
          </a:xfrm>
          <a:prstGeom prst="rect">
            <a:avLst/>
          </a:prstGeom>
          <a:solidFill>
            <a:schemeClr val="accent5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 n p u t s 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83820-F6EA-E33A-6BF4-1D35BE8C323B}"/>
              </a:ext>
            </a:extLst>
          </p:cNvPr>
          <p:cNvSpPr txBox="1"/>
          <p:nvPr/>
        </p:nvSpPr>
        <p:spPr>
          <a:xfrm rot="16200000">
            <a:off x="1700000" y="3343414"/>
            <a:ext cx="1212993" cy="461665"/>
          </a:xfrm>
          <a:prstGeom prst="rect">
            <a:avLst/>
          </a:prstGeom>
          <a:solidFill>
            <a:schemeClr val="accent5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Inputs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514A7-9A1D-B3DD-3F7A-202AE92D7916}"/>
              </a:ext>
            </a:extLst>
          </p:cNvPr>
          <p:cNvSpPr txBox="1"/>
          <p:nvPr/>
        </p:nvSpPr>
        <p:spPr>
          <a:xfrm>
            <a:off x="3084507" y="3137533"/>
            <a:ext cx="3549175" cy="769441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Outputs (Y)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11C16F-2A99-08F7-BF52-98E17D2EF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88607"/>
              </p:ext>
            </p:extLst>
          </p:nvPr>
        </p:nvGraphicFramePr>
        <p:xfrm>
          <a:off x="1311579" y="4442908"/>
          <a:ext cx="6722712" cy="151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914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5552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X0 \ X2,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869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C97D2-86F0-9600-171E-39006399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C8F753D7-5198-A596-53FA-460E9ED81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 Y2 logic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563D41-AB62-7C02-00ED-50A19759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22" y="2064581"/>
            <a:ext cx="10013599" cy="3777622"/>
          </a:xfrm>
        </p:spPr>
        <p:txBody>
          <a:bodyPr/>
          <a:lstStyle/>
          <a:p>
            <a:r>
              <a:rPr lang="en-US" dirty="0"/>
              <a:t>2. Draw circles (2</a:t>
            </a:r>
            <a:r>
              <a:rPr lang="en-US" b="1" baseline="30000" dirty="0"/>
              <a:t>N</a:t>
            </a:r>
            <a:r>
              <a:rPr lang="en-US" dirty="0"/>
              <a:t> x 2</a:t>
            </a:r>
            <a:r>
              <a:rPr lang="en-US" b="1" baseline="30000" dirty="0"/>
              <a:t>M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Y2: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64AB6A8-0C3E-C39D-433D-3A177318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F009A8-4521-E7FF-A401-6DFC38E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6CFA1E-CFA4-9FB8-D5C7-75A59A4064CA}"/>
              </a:ext>
            </a:extLst>
          </p:cNvPr>
          <p:cNvGrpSpPr/>
          <p:nvPr/>
        </p:nvGrpSpPr>
        <p:grpSpPr>
          <a:xfrm>
            <a:off x="7745030" y="2316565"/>
            <a:ext cx="5095783" cy="3615562"/>
            <a:chOff x="5712044" y="2430068"/>
            <a:chExt cx="5095783" cy="3615562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772C7156-4F6B-0BF5-DEC9-F02CB2CA1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77F1DB5-1DBD-E047-D983-7EE1B58BA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1F8E73C8-9880-C7C3-52AE-9BFC09B1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A7444C37-782A-7869-BE70-2164C912C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E808C1-EB79-8622-098A-4D7FE5C7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42021"/>
              </p:ext>
            </p:extLst>
          </p:nvPr>
        </p:nvGraphicFramePr>
        <p:xfrm>
          <a:off x="916518" y="3713584"/>
          <a:ext cx="6722712" cy="151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914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1198485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5552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X0 \ X2,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71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FDC9-E459-AD0B-670D-193106F77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0D522C92-6FA4-654B-FF01-0C244F34D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 Y2 logic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05456-A852-008A-2C7F-644169BA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15" y="1568661"/>
            <a:ext cx="11470825" cy="5025179"/>
          </a:xfrm>
        </p:spPr>
        <p:txBody>
          <a:bodyPr>
            <a:normAutofit/>
          </a:bodyPr>
          <a:lstStyle/>
          <a:p>
            <a:r>
              <a:rPr lang="en-US" dirty="0"/>
              <a:t>3. Find logic</a:t>
            </a:r>
            <a:r>
              <a:rPr lang="en-US" sz="2800" dirty="0"/>
              <a:t> (Y2 logic)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Inside the circle, two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s are circled</a:t>
            </a:r>
          </a:p>
          <a:p>
            <a:pPr marL="0" indent="0">
              <a:buNone/>
            </a:pPr>
            <a:r>
              <a:rPr lang="en-US" dirty="0"/>
              <a:t>		X2,X1,X0 = 110 and X2,X1,X0 = 111</a:t>
            </a:r>
          </a:p>
          <a:p>
            <a:pPr marL="0" indent="0">
              <a:buNone/>
            </a:pPr>
            <a:r>
              <a:rPr lang="en-US" dirty="0"/>
              <a:t>		NOTE: X2=1 for both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s and X1=1 for both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s </a:t>
            </a:r>
          </a:p>
          <a:p>
            <a:pPr marL="0" indent="0">
              <a:buNone/>
            </a:pPr>
            <a:r>
              <a:rPr lang="en-US" dirty="0"/>
              <a:t>		BUT X0=1 for one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and X0=0 for the other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. So X0’s value </a:t>
            </a:r>
          </a:p>
          <a:p>
            <a:pPr marL="0" indent="0">
              <a:buNone/>
            </a:pPr>
            <a:r>
              <a:rPr lang="en-US" dirty="0"/>
              <a:t>		doesn’t matter. The output will be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no matter what X0 is.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1C12B9-CF14-F0A5-9462-66079804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9532" y="6492806"/>
            <a:ext cx="7619999" cy="365125"/>
          </a:xfrm>
        </p:spPr>
        <p:txBody>
          <a:bodyPr/>
          <a:lstStyle/>
          <a:p>
            <a:r>
              <a:rPr lang="es-ES" dirty="0"/>
              <a:t>CIS 240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92E6F7-343F-1C19-F9B6-04DF24B7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6C4CDA-A5F7-000F-5A28-DCC09803F609}"/>
              </a:ext>
            </a:extLst>
          </p:cNvPr>
          <p:cNvGrpSpPr/>
          <p:nvPr/>
        </p:nvGrpSpPr>
        <p:grpSpPr>
          <a:xfrm>
            <a:off x="7774811" y="1568661"/>
            <a:ext cx="5095783" cy="3615562"/>
            <a:chOff x="5712044" y="2430068"/>
            <a:chExt cx="5095783" cy="3615562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831FF188-4B3C-9BC6-BDE0-7AEB357B6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7E09EC80-57A8-F7A8-8E25-F4A9A845D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F4A2D6D0-0187-5B3A-5C8A-A5976A256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08B1D882-567F-D887-FDF2-2332B6A87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8E1F5E-D85B-0D2C-FA39-6F7C5A78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90158"/>
              </p:ext>
            </p:extLst>
          </p:nvPr>
        </p:nvGraphicFramePr>
        <p:xfrm>
          <a:off x="1584399" y="2203166"/>
          <a:ext cx="6130539" cy="151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636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999474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5552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X0 \ X2,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16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94B9-73BC-761E-BBD1-5AEAC5929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25C0618B-ADCE-7622-61AF-8CB3C4719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 Y2 logic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4588D-1660-7FA2-B178-B5175B77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15" y="1568661"/>
            <a:ext cx="11470825" cy="5025179"/>
          </a:xfrm>
        </p:spPr>
        <p:txBody>
          <a:bodyPr>
            <a:normAutofit/>
          </a:bodyPr>
          <a:lstStyle/>
          <a:p>
            <a:r>
              <a:rPr lang="en-US" dirty="0"/>
              <a:t>3. Find logic</a:t>
            </a:r>
            <a:r>
              <a:rPr lang="en-US" sz="2800" dirty="0"/>
              <a:t> (Y2 logic)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NOTE: X2=1 and X1=1 for both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s </a:t>
            </a:r>
          </a:p>
          <a:p>
            <a:pPr marL="0" indent="0">
              <a:buNone/>
            </a:pPr>
            <a:r>
              <a:rPr lang="en-US" dirty="0"/>
              <a:t>		BUT X0=1 for one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and X0=0 for the </a:t>
            </a:r>
          </a:p>
          <a:p>
            <a:pPr marL="0" indent="0">
              <a:buNone/>
            </a:pPr>
            <a:r>
              <a:rPr lang="en-US" dirty="0"/>
              <a:t>		other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. So X0’s value doesn’t matter. </a:t>
            </a:r>
          </a:p>
          <a:p>
            <a:pPr marL="0" indent="0">
              <a:buNone/>
            </a:pPr>
            <a:r>
              <a:rPr lang="en-US" dirty="0"/>
              <a:t>		The output will be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no matter what X0 is.</a:t>
            </a:r>
          </a:p>
          <a:p>
            <a:pPr marL="0" indent="0">
              <a:buNone/>
            </a:pPr>
            <a:r>
              <a:rPr lang="en-US" dirty="0"/>
              <a:t>		So logic for that circle is:   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B79C3E-497C-F19A-5CE7-89AB629E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9532" y="6492806"/>
            <a:ext cx="7619999" cy="365125"/>
          </a:xfrm>
        </p:spPr>
        <p:txBody>
          <a:bodyPr/>
          <a:lstStyle/>
          <a:p>
            <a:r>
              <a:rPr lang="es-ES" dirty="0"/>
              <a:t>CIS 240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E49008-197E-367B-BED7-C1FB0A3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ADB753-3D07-B511-B23D-6FD65E54153C}"/>
              </a:ext>
            </a:extLst>
          </p:cNvPr>
          <p:cNvGrpSpPr/>
          <p:nvPr/>
        </p:nvGrpSpPr>
        <p:grpSpPr>
          <a:xfrm>
            <a:off x="7774811" y="1568661"/>
            <a:ext cx="5095783" cy="3615562"/>
            <a:chOff x="5712044" y="2430068"/>
            <a:chExt cx="5095783" cy="3615562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73C4E800-7FC5-B8FF-110C-FC428F754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C3D60324-F1E4-F0E6-6E88-F05BD4B65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A1262A87-5A10-67D5-AAEB-6E15CE48E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23518DB4-9ED5-AEBF-CD58-A5ED8F277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186D40-8652-6ADF-0E28-F4507709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90940"/>
              </p:ext>
            </p:extLst>
          </p:nvPr>
        </p:nvGraphicFramePr>
        <p:xfrm>
          <a:off x="1584399" y="2203166"/>
          <a:ext cx="6130539" cy="151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636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999474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5552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X0 \ X2,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38B970-4D05-F5A5-D702-A551DA1D7E59}"/>
              </a:ext>
            </a:extLst>
          </p:cNvPr>
          <p:cNvSpPr/>
          <p:nvPr/>
        </p:nvSpPr>
        <p:spPr>
          <a:xfrm>
            <a:off x="5880963" y="2781867"/>
            <a:ext cx="692458" cy="84525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256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C3261-DD3D-A33B-1160-D9B279AF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A4722A20-2FB3-36C4-1B74-C3D153685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 Y1 logic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D93CE-88E3-127C-E62B-B8EEEBEF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15" y="1568661"/>
            <a:ext cx="11470825" cy="5025179"/>
          </a:xfrm>
        </p:spPr>
        <p:txBody>
          <a:bodyPr>
            <a:normAutofit/>
          </a:bodyPr>
          <a:lstStyle/>
          <a:p>
            <a:r>
              <a:rPr lang="en-US" dirty="0"/>
              <a:t>3. Find logic</a:t>
            </a:r>
            <a:r>
              <a:rPr lang="en-US" sz="2800" dirty="0"/>
              <a:t> (Y1 logic)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FE78319-643F-7B80-1060-B7C33EE7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9532" y="6492806"/>
            <a:ext cx="7619999" cy="365125"/>
          </a:xfrm>
        </p:spPr>
        <p:txBody>
          <a:bodyPr/>
          <a:lstStyle/>
          <a:p>
            <a:r>
              <a:rPr lang="es-ES" dirty="0"/>
              <a:t>CIS 240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8FA9F5-CA52-1D20-0FF9-E753BF3D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31447-ED88-87D9-B9B7-A952AFBE8ED9}"/>
              </a:ext>
            </a:extLst>
          </p:cNvPr>
          <p:cNvGrpSpPr/>
          <p:nvPr/>
        </p:nvGrpSpPr>
        <p:grpSpPr>
          <a:xfrm>
            <a:off x="7774811" y="1568661"/>
            <a:ext cx="5095783" cy="3615562"/>
            <a:chOff x="5712044" y="2430068"/>
            <a:chExt cx="5095783" cy="3615562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4EA54E97-C194-5337-D485-79D65BCD7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D8213C3B-E4CE-7D0D-58F9-4F842ECF3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1A9C6DD5-416C-F3C6-FC3A-A90B7D372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4364633D-6D58-807F-65DA-8BA260312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B0BA0D-C440-2506-1210-F023A1BAC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61251"/>
              </p:ext>
            </p:extLst>
          </p:nvPr>
        </p:nvGraphicFramePr>
        <p:xfrm>
          <a:off x="1584399" y="2203166"/>
          <a:ext cx="6130539" cy="151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636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999474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5552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X0 \ X2,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86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CB4-CD93-94D7-9E2F-07E72BB5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272AF08B-16A1-03B3-4F68-191113931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 Y0 logic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7007A-3BF5-4ED8-CC2E-8A5C1C16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15" y="1568661"/>
            <a:ext cx="11470825" cy="5025179"/>
          </a:xfrm>
        </p:spPr>
        <p:txBody>
          <a:bodyPr>
            <a:normAutofit/>
          </a:bodyPr>
          <a:lstStyle/>
          <a:p>
            <a:r>
              <a:rPr lang="en-US" dirty="0"/>
              <a:t>3. Find logic</a:t>
            </a:r>
            <a:r>
              <a:rPr lang="en-US" sz="2800" dirty="0"/>
              <a:t> (Y0 logic)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Y0: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11C74A-C980-2BC3-2515-65A4AD3B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9532" y="6492806"/>
            <a:ext cx="7619999" cy="365125"/>
          </a:xfrm>
        </p:spPr>
        <p:txBody>
          <a:bodyPr/>
          <a:lstStyle/>
          <a:p>
            <a:r>
              <a:rPr lang="es-ES" dirty="0"/>
              <a:t>CIS 240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53957-ABD8-39CC-C8AF-A1A70FAA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6FE95C-E01D-DAA2-6AD5-35817606A1AD}"/>
              </a:ext>
            </a:extLst>
          </p:cNvPr>
          <p:cNvGrpSpPr/>
          <p:nvPr/>
        </p:nvGrpSpPr>
        <p:grpSpPr>
          <a:xfrm>
            <a:off x="7774811" y="1568661"/>
            <a:ext cx="5095783" cy="3615562"/>
            <a:chOff x="5712044" y="2430068"/>
            <a:chExt cx="5095783" cy="3615562"/>
          </a:xfrm>
        </p:grpSpPr>
        <p:sp>
          <p:nvSpPr>
            <p:cNvPr id="32772" name="Text Box 4">
              <a:extLst>
                <a:ext uri="{FF2B5EF4-FFF2-40B4-BE49-F238E27FC236}">
                  <a16:creationId xmlns:a16="http://schemas.microsoft.com/office/drawing/2014/main" id="{FA641C39-B2FF-A42B-49D8-E35282032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FBCA626F-FB1F-004C-DF72-EC79E1694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>
              <a:extLst>
                <a:ext uri="{FF2B5EF4-FFF2-40B4-BE49-F238E27FC236}">
                  <a16:creationId xmlns:a16="http://schemas.microsoft.com/office/drawing/2014/main" id="{DCB85CAB-37D5-9DB7-99EA-3091507E9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348A0544-DCCE-BD29-AC56-5BAA0EAB3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4B218FD-7FE8-3840-C0DB-A5A1C4C00EC7}"/>
              </a:ext>
            </a:extLst>
          </p:cNvPr>
          <p:cNvGraphicFramePr>
            <a:graphicFrameLocks noGrp="1"/>
          </p:cNvGraphicFramePr>
          <p:nvPr/>
        </p:nvGraphicFramePr>
        <p:xfrm>
          <a:off x="1584399" y="2203166"/>
          <a:ext cx="6130539" cy="151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636">
                  <a:extLst>
                    <a:ext uri="{9D8B030D-6E8A-4147-A177-3AD203B41FA5}">
                      <a16:colId xmlns:a16="http://schemas.microsoft.com/office/drawing/2014/main" val="1103246048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42252811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3077984658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232432637"/>
                    </a:ext>
                  </a:extLst>
                </a:gridCol>
                <a:gridCol w="999474">
                  <a:extLst>
                    <a:ext uri="{9D8B030D-6E8A-4147-A177-3AD203B41FA5}">
                      <a16:colId xmlns:a16="http://schemas.microsoft.com/office/drawing/2014/main" val="3618574772"/>
                    </a:ext>
                  </a:extLst>
                </a:gridCol>
              </a:tblGrid>
              <a:tr h="5552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X0 \ X2,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658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09616"/>
                  </a:ext>
                </a:extLst>
              </a:tr>
              <a:tr h="4808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891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EDAB-C395-0AE2-7243-AFB633DE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4" y="-127983"/>
            <a:ext cx="10009429" cy="128089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39F9-3474-FAF9-3FA8-621AFF0E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66" y="242160"/>
            <a:ext cx="7193923" cy="7958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Draw the </a:t>
            </a:r>
            <a:r>
              <a:rPr lang="en-US" dirty="0" err="1"/>
              <a:t>Kmap</a:t>
            </a:r>
            <a:r>
              <a:rPr lang="en-US" dirty="0"/>
              <a:t> for this truth table</a:t>
            </a:r>
          </a:p>
          <a:p>
            <a:r>
              <a:rPr lang="en-US" dirty="0"/>
              <a:t>Find minimum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B680D-0122-9E9B-5D35-CE018B5B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DEECD-F7ED-32A9-301C-68DB59F8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75643B-C39E-4FA2-9B65-903DA172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15150"/>
              </p:ext>
            </p:extLst>
          </p:nvPr>
        </p:nvGraphicFramePr>
        <p:xfrm>
          <a:off x="1710672" y="640080"/>
          <a:ext cx="3083001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07">
                  <a:extLst>
                    <a:ext uri="{9D8B030D-6E8A-4147-A177-3AD203B41FA5}">
                      <a16:colId xmlns:a16="http://schemas.microsoft.com/office/drawing/2014/main" val="748911767"/>
                    </a:ext>
                  </a:extLst>
                </a:gridCol>
                <a:gridCol w="440707">
                  <a:extLst>
                    <a:ext uri="{9D8B030D-6E8A-4147-A177-3AD203B41FA5}">
                      <a16:colId xmlns:a16="http://schemas.microsoft.com/office/drawing/2014/main" val="2015291825"/>
                    </a:ext>
                  </a:extLst>
                </a:gridCol>
                <a:gridCol w="440707">
                  <a:extLst>
                    <a:ext uri="{9D8B030D-6E8A-4147-A177-3AD203B41FA5}">
                      <a16:colId xmlns:a16="http://schemas.microsoft.com/office/drawing/2014/main" val="382671175"/>
                    </a:ext>
                  </a:extLst>
                </a:gridCol>
                <a:gridCol w="440707">
                  <a:extLst>
                    <a:ext uri="{9D8B030D-6E8A-4147-A177-3AD203B41FA5}">
                      <a16:colId xmlns:a16="http://schemas.microsoft.com/office/drawing/2014/main" val="87519062"/>
                    </a:ext>
                  </a:extLst>
                </a:gridCol>
                <a:gridCol w="1320173">
                  <a:extLst>
                    <a:ext uri="{9D8B030D-6E8A-4147-A177-3AD203B41FA5}">
                      <a16:colId xmlns:a16="http://schemas.microsoft.com/office/drawing/2014/main" val="3922545788"/>
                    </a:ext>
                  </a:extLst>
                </a:gridCol>
              </a:tblGrid>
              <a:tr h="284427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34244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3205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67272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68957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6967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4505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5054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48362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83797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8969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2268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8647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6403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1036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6648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2534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8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045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5FB12-2429-9029-CADA-04E0DDA0C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2BF-209C-F997-9981-698411E5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4" y="-127983"/>
            <a:ext cx="10009429" cy="128089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E45C-4C88-6683-519C-A0A8DD3B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59" y="572423"/>
            <a:ext cx="7439941" cy="12808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Draw two </a:t>
            </a:r>
            <a:r>
              <a:rPr lang="en-US" dirty="0" err="1"/>
              <a:t>Kmap</a:t>
            </a:r>
            <a:r>
              <a:rPr lang="en-US" dirty="0"/>
              <a:t> that both work for this truth table</a:t>
            </a:r>
          </a:p>
          <a:p>
            <a:r>
              <a:rPr lang="en-US" dirty="0"/>
              <a:t>Find minimum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822F-BEC7-1ED5-BF18-2367FE46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085E6-51EE-3313-8C8E-9543634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EC3D71-9798-A2FD-4EE1-F73E95944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7126"/>
              </p:ext>
            </p:extLst>
          </p:nvPr>
        </p:nvGraphicFramePr>
        <p:xfrm>
          <a:off x="1710672" y="640080"/>
          <a:ext cx="264229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07">
                  <a:extLst>
                    <a:ext uri="{9D8B030D-6E8A-4147-A177-3AD203B41FA5}">
                      <a16:colId xmlns:a16="http://schemas.microsoft.com/office/drawing/2014/main" val="2015291825"/>
                    </a:ext>
                  </a:extLst>
                </a:gridCol>
                <a:gridCol w="440707">
                  <a:extLst>
                    <a:ext uri="{9D8B030D-6E8A-4147-A177-3AD203B41FA5}">
                      <a16:colId xmlns:a16="http://schemas.microsoft.com/office/drawing/2014/main" val="382671175"/>
                    </a:ext>
                  </a:extLst>
                </a:gridCol>
                <a:gridCol w="440707">
                  <a:extLst>
                    <a:ext uri="{9D8B030D-6E8A-4147-A177-3AD203B41FA5}">
                      <a16:colId xmlns:a16="http://schemas.microsoft.com/office/drawing/2014/main" val="87519062"/>
                    </a:ext>
                  </a:extLst>
                </a:gridCol>
                <a:gridCol w="1320173">
                  <a:extLst>
                    <a:ext uri="{9D8B030D-6E8A-4147-A177-3AD203B41FA5}">
                      <a16:colId xmlns:a16="http://schemas.microsoft.com/office/drawing/2014/main" val="3922545788"/>
                    </a:ext>
                  </a:extLst>
                </a:gridCol>
              </a:tblGrid>
              <a:tr h="28442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34244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3205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67272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68957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6967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4505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5054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48362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8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25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A8011-2E2D-5AAB-CF79-F7A8725F0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2189-EDBA-88A1-9012-CFAC338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4" y="-127983"/>
            <a:ext cx="10009429" cy="1280890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3D66-AC89-94C4-E0BD-FBCC0546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59" y="572423"/>
            <a:ext cx="7236741" cy="1090121"/>
          </a:xfrm>
        </p:spPr>
        <p:txBody>
          <a:bodyPr>
            <a:normAutofit/>
          </a:bodyPr>
          <a:lstStyle/>
          <a:p>
            <a:r>
              <a:rPr lang="en-US" dirty="0"/>
              <a:t>Draw the </a:t>
            </a:r>
            <a:r>
              <a:rPr lang="en-US" dirty="0" err="1"/>
              <a:t>Kmap</a:t>
            </a:r>
            <a:r>
              <a:rPr lang="en-US" dirty="0"/>
              <a:t> for this truth table</a:t>
            </a:r>
          </a:p>
          <a:p>
            <a:r>
              <a:rPr lang="en-US" dirty="0"/>
              <a:t>Find minimum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C18EE-AAFD-3A66-5B60-2611C6B4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7BF92-E6F6-743E-8E3C-9858AD68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E5CA70-67E2-EE18-6819-C44F6ADE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35169"/>
              </p:ext>
            </p:extLst>
          </p:nvPr>
        </p:nvGraphicFramePr>
        <p:xfrm>
          <a:off x="1710672" y="640080"/>
          <a:ext cx="220158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07">
                  <a:extLst>
                    <a:ext uri="{9D8B030D-6E8A-4147-A177-3AD203B41FA5}">
                      <a16:colId xmlns:a16="http://schemas.microsoft.com/office/drawing/2014/main" val="382671175"/>
                    </a:ext>
                  </a:extLst>
                </a:gridCol>
                <a:gridCol w="440707">
                  <a:extLst>
                    <a:ext uri="{9D8B030D-6E8A-4147-A177-3AD203B41FA5}">
                      <a16:colId xmlns:a16="http://schemas.microsoft.com/office/drawing/2014/main" val="87519062"/>
                    </a:ext>
                  </a:extLst>
                </a:gridCol>
                <a:gridCol w="1320173">
                  <a:extLst>
                    <a:ext uri="{9D8B030D-6E8A-4147-A177-3AD203B41FA5}">
                      <a16:colId xmlns:a16="http://schemas.microsoft.com/office/drawing/2014/main" val="3922545788"/>
                    </a:ext>
                  </a:extLst>
                </a:gridCol>
              </a:tblGrid>
              <a:tr h="28442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34244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32053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67272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68957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6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68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Things to know about every basic gate</a:t>
            </a:r>
          </a:p>
          <a:p>
            <a:pPr lvl="1"/>
            <a:r>
              <a:rPr lang="en-US" dirty="0"/>
              <a:t>Gate name</a:t>
            </a:r>
          </a:p>
          <a:p>
            <a:pPr lvl="1"/>
            <a:r>
              <a:rPr lang="en-US" dirty="0"/>
              <a:t>Truth Table</a:t>
            </a:r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Notation (how it looks in an equation)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you’re interested: (Not a requirement for course)</a:t>
            </a:r>
          </a:p>
          <a:p>
            <a:pPr lvl="2"/>
            <a:r>
              <a:rPr lang="en-US" dirty="0"/>
              <a:t>Ask me if you are interested in more hardware information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F09B-5F22-A621-B921-1188ECA8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truth table for this logic equation: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DFD3-6EE4-7BCC-3B18-908CF961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D7E81-8E53-A242-C736-3ACEDD3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A0930-82DA-3CF9-D0DC-1AA4234C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A79782-382B-54B0-9EE9-AFEDE58E8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46331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B12648-CF14-980B-065F-B7867E0C3991}"/>
                  </a:ext>
                </a:extLst>
              </p14:cNvPr>
              <p14:cNvContentPartPr/>
              <p14:nvPr/>
            </p14:nvContentPartPr>
            <p14:xfrm>
              <a:off x="-979407" y="395273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B12648-CF14-980B-065F-B7867E0C39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97407" y="39350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436A8C4-E702-C568-E8D3-DA5C8D58098C}"/>
              </a:ext>
            </a:extLst>
          </p:cNvPr>
          <p:cNvGrpSpPr/>
          <p:nvPr/>
        </p:nvGrpSpPr>
        <p:grpSpPr>
          <a:xfrm>
            <a:off x="2637873" y="1685091"/>
            <a:ext cx="852840" cy="742680"/>
            <a:chOff x="2637873" y="1685091"/>
            <a:chExt cx="852840" cy="7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C3E4B6-0445-738F-8EC0-43457843E821}"/>
                    </a:ext>
                  </a:extLst>
                </p14:cNvPr>
                <p14:cNvContentPartPr/>
                <p14:nvPr/>
              </p14:nvContentPartPr>
              <p14:xfrm>
                <a:off x="2840913" y="1698411"/>
                <a:ext cx="129960" cy="39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C3E4B6-0445-738F-8EC0-43457843E8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3273" y="1680771"/>
                  <a:ext cx="1656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C2A9A9-E857-BEAF-AC51-F40D54C5D715}"/>
                    </a:ext>
                  </a:extLst>
                </p14:cNvPr>
                <p14:cNvContentPartPr/>
                <p14:nvPr/>
              </p14:nvContentPartPr>
              <p14:xfrm>
                <a:off x="2637873" y="1685091"/>
                <a:ext cx="207360" cy="28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C2A9A9-E857-BEAF-AC51-F40D54C5D7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0233" y="1667091"/>
                  <a:ext cx="243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DC0C3E-9710-AD39-183C-8B59A1A89542}"/>
                    </a:ext>
                  </a:extLst>
                </p14:cNvPr>
                <p14:cNvContentPartPr/>
                <p14:nvPr/>
              </p14:nvContentPartPr>
              <p14:xfrm>
                <a:off x="2825433" y="2015211"/>
                <a:ext cx="15120" cy="41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DC0C3E-9710-AD39-183C-8B59A1A895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7793" y="1997571"/>
                  <a:ext cx="507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46875F-1AE5-1A8E-3C30-DADDECEA7223}"/>
                    </a:ext>
                  </a:extLst>
                </p14:cNvPr>
                <p14:cNvContentPartPr/>
                <p14:nvPr/>
              </p14:nvContentPartPr>
              <p14:xfrm>
                <a:off x="3213153" y="1953651"/>
                <a:ext cx="179640" cy="4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46875F-1AE5-1A8E-3C30-DADDECEA72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5513" y="1936011"/>
                  <a:ext cx="21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21336E-59C0-FFC6-D50E-D75700ED46C3}"/>
                    </a:ext>
                  </a:extLst>
                </p14:cNvPr>
                <p14:cNvContentPartPr/>
                <p14:nvPr/>
              </p14:nvContentPartPr>
              <p14:xfrm>
                <a:off x="3183993" y="2153091"/>
                <a:ext cx="306720" cy="6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21336E-59C0-FFC6-D50E-D75700ED46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6353" y="2135451"/>
                  <a:ext cx="342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0D4B78-37F9-5E4B-5991-09611636B547}"/>
              </a:ext>
            </a:extLst>
          </p:cNvPr>
          <p:cNvGrpSpPr/>
          <p:nvPr/>
        </p:nvGrpSpPr>
        <p:grpSpPr>
          <a:xfrm>
            <a:off x="3847833" y="1451811"/>
            <a:ext cx="1006920" cy="765000"/>
            <a:chOff x="3847833" y="1451811"/>
            <a:chExt cx="1006920" cy="7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71EF8C-1EEF-15E0-09D7-B373084CBDD1}"/>
                    </a:ext>
                  </a:extLst>
                </p14:cNvPr>
                <p14:cNvContentPartPr/>
                <p14:nvPr/>
              </p14:nvContentPartPr>
              <p14:xfrm>
                <a:off x="3847833" y="1674291"/>
                <a:ext cx="138240" cy="50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71EF8C-1EEF-15E0-09D7-B373084CBD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29833" y="1656291"/>
                  <a:ext cx="173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90DA20-5F25-0711-5DA5-8D9114DCB737}"/>
                    </a:ext>
                  </a:extLst>
                </p14:cNvPr>
                <p14:cNvContentPartPr/>
                <p14:nvPr/>
              </p14:nvContentPartPr>
              <p14:xfrm>
                <a:off x="3997593" y="1709211"/>
                <a:ext cx="122400" cy="50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90DA20-5F25-0711-5DA5-8D9114DCB7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9953" y="1691211"/>
                  <a:ext cx="158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E06A88-39AF-25C0-BB1F-15A25696C04E}"/>
                    </a:ext>
                  </a:extLst>
                </p14:cNvPr>
                <p14:cNvContentPartPr/>
                <p14:nvPr/>
              </p14:nvContentPartPr>
              <p14:xfrm>
                <a:off x="3888153" y="2041491"/>
                <a:ext cx="228600" cy="37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E06A88-39AF-25C0-BB1F-15A25696C0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0513" y="2023851"/>
                  <a:ext cx="264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18BC5A-5BEB-7D7D-0DC8-C5FB632264FD}"/>
                    </a:ext>
                  </a:extLst>
                </p14:cNvPr>
                <p14:cNvContentPartPr/>
                <p14:nvPr/>
              </p14:nvContentPartPr>
              <p14:xfrm>
                <a:off x="4332393" y="1961211"/>
                <a:ext cx="39600" cy="7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18BC5A-5BEB-7D7D-0DC8-C5FB632264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4753" y="1943211"/>
                  <a:ext cx="75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8C7D88-44B4-3CF2-48A2-33FEF71C69A3}"/>
                    </a:ext>
                  </a:extLst>
                </p14:cNvPr>
                <p14:cNvContentPartPr/>
                <p14:nvPr/>
              </p14:nvContentPartPr>
              <p14:xfrm>
                <a:off x="4599513" y="1626411"/>
                <a:ext cx="255240" cy="513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8C7D88-44B4-3CF2-48A2-33FEF71C69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1873" y="1608771"/>
                  <a:ext cx="29088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BCB6E6-DE45-05E9-0C3C-E4A589DAFA74}"/>
                    </a:ext>
                  </a:extLst>
                </p14:cNvPr>
                <p14:cNvContentPartPr/>
                <p14:nvPr/>
              </p14:nvContentPartPr>
              <p14:xfrm>
                <a:off x="4479993" y="1451811"/>
                <a:ext cx="306360" cy="7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BCB6E6-DE45-05E9-0C3C-E4A589DAFA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1993" y="1433811"/>
                  <a:ext cx="34200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FC6FEC-1348-80A4-0F0C-2C8B513FD846}"/>
              </a:ext>
            </a:extLst>
          </p:cNvPr>
          <p:cNvGrpSpPr/>
          <p:nvPr/>
        </p:nvGrpSpPr>
        <p:grpSpPr>
          <a:xfrm>
            <a:off x="5306193" y="1689771"/>
            <a:ext cx="304920" cy="418680"/>
            <a:chOff x="5306193" y="1689771"/>
            <a:chExt cx="30492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243E51-0EE2-C8CD-8F53-F4219A55255E}"/>
                    </a:ext>
                  </a:extLst>
                </p14:cNvPr>
                <p14:cNvContentPartPr/>
                <p14:nvPr/>
              </p14:nvContentPartPr>
              <p14:xfrm>
                <a:off x="5404473" y="1689771"/>
                <a:ext cx="51480" cy="418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243E51-0EE2-C8CD-8F53-F4219A5525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6473" y="1671771"/>
                  <a:ext cx="871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6D2991-5FA5-25E2-BF5B-9E7853C65172}"/>
                    </a:ext>
                  </a:extLst>
                </p14:cNvPr>
                <p14:cNvContentPartPr/>
                <p14:nvPr/>
              </p14:nvContentPartPr>
              <p14:xfrm>
                <a:off x="5306193" y="1844571"/>
                <a:ext cx="304920" cy="74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6D2991-5FA5-25E2-BF5B-9E7853C651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88193" y="1826571"/>
                  <a:ext cx="34056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D7B93A-69E4-8168-E00A-DAB808201278}"/>
              </a:ext>
            </a:extLst>
          </p:cNvPr>
          <p:cNvGrpSpPr/>
          <p:nvPr/>
        </p:nvGrpSpPr>
        <p:grpSpPr>
          <a:xfrm>
            <a:off x="5880393" y="1550451"/>
            <a:ext cx="976320" cy="455400"/>
            <a:chOff x="5880393" y="1550451"/>
            <a:chExt cx="97632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BE949B-3DB1-E2A5-5E62-095F710A6441}"/>
                    </a:ext>
                  </a:extLst>
                </p14:cNvPr>
                <p14:cNvContentPartPr/>
                <p14:nvPr/>
              </p14:nvContentPartPr>
              <p14:xfrm>
                <a:off x="5880393" y="1612371"/>
                <a:ext cx="327600" cy="39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BE949B-3DB1-E2A5-5E62-095F710A6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2753" y="1594371"/>
                  <a:ext cx="3632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E6D187-2511-F4C6-5065-A7B3339F16A2}"/>
                    </a:ext>
                  </a:extLst>
                </p14:cNvPr>
                <p14:cNvContentPartPr/>
                <p14:nvPr/>
              </p14:nvContentPartPr>
              <p14:xfrm>
                <a:off x="6349113" y="1702011"/>
                <a:ext cx="39240" cy="91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E6D187-2511-F4C6-5065-A7B3339F16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31113" y="1684011"/>
                  <a:ext cx="74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CB2C61-BAEF-87AD-639C-0609E36CDC84}"/>
                    </a:ext>
                  </a:extLst>
                </p14:cNvPr>
                <p14:cNvContentPartPr/>
                <p14:nvPr/>
              </p14:nvContentPartPr>
              <p14:xfrm>
                <a:off x="6575913" y="1550451"/>
                <a:ext cx="280800" cy="441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CB2C61-BAEF-87AD-639C-0609E36CDC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58273" y="1532811"/>
                  <a:ext cx="316440" cy="47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1468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2464925" y="532954"/>
            <a:ext cx="8915399" cy="2262781"/>
          </a:xfrm>
        </p:spPr>
        <p:txBody>
          <a:bodyPr/>
          <a:lstStyle/>
          <a:p>
            <a:r>
              <a:rPr lang="en-US" sz="3200" dirty="0"/>
              <a:t>Combining Basic Gates to Build Things that Actually Do Stuff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E57690-7B17-6194-B25A-73F7AD0A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99E6C-F517-E0D2-95F7-8644D3C2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61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E1B20A-4D97-A958-6C62-5D8D940F0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Section We’ll Do: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Combinational Logic and Design Flow using</a:t>
            </a:r>
          </a:p>
          <a:p>
            <a:pPr lvl="1"/>
            <a:r>
              <a:rPr lang="en-US" dirty="0"/>
              <a:t>SOP (Sum of Products) from truth table</a:t>
            </a:r>
          </a:p>
          <a:p>
            <a:pPr lvl="1"/>
            <a:r>
              <a:rPr lang="en-US" dirty="0"/>
              <a:t>POS (Product of Sums) from truth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go through design steps for design </a:t>
            </a:r>
            <a:r>
              <a:rPr lang="en-US" b="1" u="sng" dirty="0"/>
              <a:t>USING GATES</a:t>
            </a:r>
          </a:p>
          <a:p>
            <a:r>
              <a:rPr lang="en-US" dirty="0"/>
              <a:t>(No VHDL yet)</a:t>
            </a:r>
          </a:p>
          <a:p>
            <a:pPr lvl="1"/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590800" y="3352800"/>
            <a:ext cx="7010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Combinational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Logic Design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81400" y="28194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/>
              <a:t>UNDERSTAND PROBLEM!!!!!!!!!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749083" y="2819400"/>
            <a:ext cx="1773702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Step 1: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581400" y="3535364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UNDERSTAND PROBLEM!!!!!!!!!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749083" y="3535364"/>
            <a:ext cx="1773702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Step 2: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81400" y="4297364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UNDERSTAND PROBLEM!!!!!!!!!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749083" y="4297364"/>
            <a:ext cx="1759634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Step 3: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581400" y="5059364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UNDERSTAND PROBLEM!!!!!!!!!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749084" y="5059364"/>
            <a:ext cx="1984717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Step 4: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nimBg="1" autoUpdateAnimBg="0"/>
      <p:bldP spid="6151" grpId="0" autoUpdateAnimBg="0"/>
      <p:bldP spid="6152" grpId="0" animBg="1" autoUpdateAnimBg="0"/>
      <p:bldP spid="6153" grpId="0" autoUpdateAnimBg="0"/>
      <p:bldP spid="6154" grpId="0" animBg="1" autoUpdateAnimBg="0"/>
      <p:bldP spid="6155" grpId="0" autoUpdateAnimBg="0"/>
      <p:bldP spid="6156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Combinational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Logic Design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623604" y="2544764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/>
              <a:t>UNDERSTAND PROBLEM!!!!!!!!!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17896" y="2544764"/>
            <a:ext cx="1815905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Step 1: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623604" y="3230564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Determine I/O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917896" y="3230564"/>
            <a:ext cx="1815905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Step 2: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623604" y="39624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Truth Table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917896" y="3962400"/>
            <a:ext cx="181590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Step 3: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623604" y="46482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Generate Logic Equations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917896" y="4648200"/>
            <a:ext cx="181590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Step 4: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623604" y="533400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/>
              <a:t>Draw Logic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917896" y="5334000"/>
            <a:ext cx="1815905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Step 5: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/>
              <a:t>Step 1: </a:t>
            </a:r>
          </a:p>
          <a:p>
            <a:pPr lvl="1"/>
            <a:r>
              <a:rPr lang="en-US" sz="2800" dirty="0"/>
              <a:t>Understand Problem</a:t>
            </a:r>
          </a:p>
          <a:p>
            <a:pPr lvl="2"/>
            <a:r>
              <a:rPr lang="en-US" sz="2400" dirty="0"/>
              <a:t>A Circuit Which Subtracts 2 From a 3-bit Number</a:t>
            </a:r>
          </a:p>
          <a:p>
            <a:pPr lvl="1"/>
            <a:r>
              <a:rPr lang="en-US" sz="2800" dirty="0"/>
              <a:t>Example: </a:t>
            </a:r>
          </a:p>
          <a:p>
            <a:pPr lvl="2"/>
            <a:r>
              <a:rPr lang="en-US" sz="2400" dirty="0"/>
              <a:t>If input is 101 (5), output is 011</a:t>
            </a:r>
          </a:p>
          <a:p>
            <a:pPr lvl="1"/>
            <a:r>
              <a:rPr lang="en-US" sz="2800" dirty="0"/>
              <a:t>Is Description Complete?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4087" y="543956"/>
            <a:ext cx="1018188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Example - Step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1"/>
            <a:ext cx="8010378" cy="4562475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US" sz="3200" dirty="0"/>
              <a:t>Step 1: </a:t>
            </a:r>
          </a:p>
          <a:p>
            <a:pPr lvl="1"/>
            <a:r>
              <a:rPr lang="en-US" sz="2800" dirty="0"/>
              <a:t>Understand Problem</a:t>
            </a:r>
          </a:p>
          <a:p>
            <a:pPr lvl="2"/>
            <a:r>
              <a:rPr lang="en-US" sz="2400" dirty="0"/>
              <a:t>A Circuit Which Subtracts 2 From a 3-bit Number</a:t>
            </a:r>
          </a:p>
          <a:p>
            <a:pPr lvl="1"/>
            <a:r>
              <a:rPr lang="en-US" sz="2800" dirty="0"/>
              <a:t>Example: </a:t>
            </a:r>
          </a:p>
          <a:p>
            <a:pPr lvl="2"/>
            <a:r>
              <a:rPr lang="en-US" sz="2400" dirty="0"/>
              <a:t>If input is 101 (5), output is 011</a:t>
            </a:r>
          </a:p>
          <a:p>
            <a:pPr lvl="1"/>
            <a:r>
              <a:rPr lang="en-US" sz="2800" dirty="0"/>
              <a:t>Is Description Complete?</a:t>
            </a:r>
          </a:p>
          <a:p>
            <a:pPr lvl="2"/>
            <a:r>
              <a:rPr lang="en-US" sz="2400" dirty="0"/>
              <a:t>What Happens When the Input is 1?</a:t>
            </a:r>
          </a:p>
          <a:p>
            <a:pPr lvl="2"/>
            <a:r>
              <a:rPr lang="en-US" sz="2400" dirty="0"/>
              <a:t>Let’s Limit Input to Values Greater than 1</a:t>
            </a:r>
          </a:p>
          <a:p>
            <a:pPr lvl="2"/>
            <a:r>
              <a:rPr lang="en-US" sz="2400" dirty="0"/>
              <a:t>Do you need to define negative number system?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6555" y="529888"/>
            <a:ext cx="10138299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Example - Step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 2: </a:t>
            </a:r>
          </a:p>
          <a:p>
            <a:pPr lvl="1"/>
            <a:r>
              <a:rPr lang="en-US"/>
              <a:t>Determine I/O</a:t>
            </a:r>
          </a:p>
          <a:p>
            <a:pPr lvl="2">
              <a:buFontTx/>
              <a:buNone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4087" y="543956"/>
            <a:ext cx="10101991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Example - Step 2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724400" y="3352800"/>
            <a:ext cx="22860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953000" y="38862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Circuit-to-be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0" y="3733802"/>
            <a:ext cx="8077200" cy="1320801"/>
            <a:chOff x="480" y="2352"/>
            <a:chExt cx="5088" cy="832"/>
          </a:xfrm>
        </p:grpSpPr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248" y="268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536" y="2592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1536" y="2352"/>
              <a:ext cx="2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456" y="268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3744" y="2592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744" y="2352"/>
              <a:ext cx="2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3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480" y="2544"/>
              <a:ext cx="1776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     </a:t>
              </a:r>
              <a:r>
                <a:rPr lang="en-US" sz="2400" dirty="0"/>
                <a:t>X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/>
                <a:t> (X2, X1, X0)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3840" y="2544"/>
              <a:ext cx="1728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400" dirty="0"/>
                <a:t>Y (= X – 2)</a:t>
              </a:r>
            </a:p>
            <a:p>
              <a:pPr>
                <a:spcBef>
                  <a:spcPct val="50000"/>
                </a:spcBef>
              </a:pPr>
              <a:r>
                <a:rPr lang="en-US" sz="2400" dirty="0"/>
                <a:t>(Y2, Y1, Y0)</a:t>
              </a: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/>
              <a:t>Step 3: </a:t>
            </a:r>
          </a:p>
          <a:p>
            <a:pPr lvl="1"/>
            <a:r>
              <a:rPr lang="en-US" sz="2800" dirty="0"/>
              <a:t>Tool #1: </a:t>
            </a:r>
          </a:p>
          <a:p>
            <a:pPr lvl="1">
              <a:buNone/>
            </a:pPr>
            <a:r>
              <a:rPr lang="en-US" sz="2800" dirty="0"/>
              <a:t>		Truth Table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(A Circuit Which </a:t>
            </a:r>
          </a:p>
          <a:p>
            <a:pPr lvl="1">
              <a:buNone/>
            </a:pPr>
            <a:r>
              <a:rPr lang="en-US" dirty="0"/>
              <a:t>Subtracts 2 From a </a:t>
            </a:r>
          </a:p>
          <a:p>
            <a:pPr lvl="1">
              <a:buNone/>
            </a:pPr>
            <a:r>
              <a:rPr lang="en-US" dirty="0"/>
              <a:t>3-bit Number, IP&gt;1)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 lvl="1"/>
            <a:endParaRPr lang="en-US" dirty="0"/>
          </a:p>
          <a:p>
            <a:pPr lvl="2">
              <a:buFontTx/>
              <a:buNone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921694" y="60923"/>
            <a:ext cx="10885991" cy="762000"/>
          </a:xfrm>
        </p:spPr>
        <p:txBody>
          <a:bodyPr>
            <a:normAutofit/>
          </a:bodyPr>
          <a:lstStyle/>
          <a:p>
            <a:r>
              <a:rPr lang="en-US" dirty="0"/>
              <a:t>Combinational Logic Example - Step 3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1877" y="806157"/>
          <a:ext cx="452511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INPUT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OUTPUT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1" y="1524001"/>
            <a:ext cx="7693025" cy="511595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dirty="0"/>
              <a:t>Step 4: </a:t>
            </a:r>
          </a:p>
          <a:p>
            <a:pPr lvl="1"/>
            <a:r>
              <a:rPr lang="en-US" sz="2800" dirty="0"/>
              <a:t>Generate Logic Eq.</a:t>
            </a:r>
          </a:p>
          <a:p>
            <a:pPr lvl="2"/>
            <a:r>
              <a:rPr lang="en-US" sz="2400" dirty="0"/>
              <a:t>From TT</a:t>
            </a:r>
          </a:p>
          <a:p>
            <a:pPr lvl="3"/>
            <a:r>
              <a:rPr lang="en-US" sz="2000" dirty="0"/>
              <a:t>SOP</a:t>
            </a:r>
          </a:p>
          <a:p>
            <a:pPr lvl="3"/>
            <a:r>
              <a:rPr lang="en-US" sz="2000" dirty="0"/>
              <a:t>POS</a:t>
            </a:r>
          </a:p>
          <a:p>
            <a:pPr lvl="2"/>
            <a:r>
              <a:rPr lang="en-US" sz="2400" dirty="0"/>
              <a:t>K-Map</a:t>
            </a:r>
          </a:p>
          <a:p>
            <a:pPr lvl="3"/>
            <a:r>
              <a:rPr lang="en-US" sz="2000" dirty="0"/>
              <a:t>SOP</a:t>
            </a:r>
          </a:p>
          <a:p>
            <a:pPr lvl="3"/>
            <a:r>
              <a:rPr lang="en-US" sz="2000" dirty="0"/>
              <a:t>POS</a:t>
            </a:r>
          </a:p>
          <a:p>
            <a:pPr lvl="2"/>
            <a:r>
              <a:rPr lang="en-US" sz="2400" dirty="0"/>
              <a:t>Guess? (“By examination”)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567790" y="96897"/>
            <a:ext cx="10955426" cy="762000"/>
          </a:xfrm>
        </p:spPr>
        <p:txBody>
          <a:bodyPr>
            <a:normAutofit/>
          </a:bodyPr>
          <a:lstStyle/>
          <a:p>
            <a:r>
              <a:rPr lang="en-US" dirty="0"/>
              <a:t>Combinational Logic Example - Step 4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96576" y="1636536"/>
            <a:ext cx="3352800" cy="2895600"/>
            <a:chOff x="4495800" y="2213312"/>
            <a:chExt cx="3352800" cy="2895600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4495800" y="2362200"/>
              <a:ext cx="3276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     X2 X1X0    Y2 Y1Y0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495800" y="2765425"/>
              <a:ext cx="3352800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     0   0   0        X  </a:t>
              </a:r>
              <a:r>
                <a:rPr lang="en-US" dirty="0" err="1"/>
                <a:t>X</a:t>
              </a:r>
              <a:r>
                <a:rPr lang="en-US" dirty="0"/>
                <a:t> 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0   0   1        X  </a:t>
              </a:r>
              <a:r>
                <a:rPr lang="en-US" dirty="0" err="1"/>
                <a:t>X</a:t>
              </a:r>
              <a:r>
                <a:rPr lang="en-US" dirty="0"/>
                <a:t> 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0   1   0        0   0   0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0   1   1        0   0   1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1   0   0        0   1   0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1   0   1        0   1   1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1   1   0        1   0   0 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     1   1   1        1   0   1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648200" y="2743200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5918976" y="2213312"/>
              <a:ext cx="0" cy="2895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14A1B-F782-C116-0100-95B8EA636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CCBA-8BE2-0E4F-278E-205FDE66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(AND)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6EE6-34B7-0483-ECE2-8CCFEB3C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A•B=OUT</a:t>
            </a:r>
            <a:endParaRPr lang="en-US" b="1" baseline="-25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9C32-F1B0-0D17-24FF-F1D87795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DE82-7E85-74FA-A8AF-861D81A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2A3655-FBB1-36E8-0D91-6852BED4192B}"/>
              </a:ext>
            </a:extLst>
          </p:cNvPr>
          <p:cNvGrpSpPr/>
          <p:nvPr/>
        </p:nvGrpSpPr>
        <p:grpSpPr>
          <a:xfrm>
            <a:off x="2438401" y="2133601"/>
            <a:ext cx="4719109" cy="1865531"/>
            <a:chOff x="1752600" y="2554069"/>
            <a:chExt cx="4719109" cy="1865531"/>
          </a:xfrm>
        </p:grpSpPr>
        <p:sp>
          <p:nvSpPr>
            <p:cNvPr id="7" name="Flowchart: Delay 6">
              <a:extLst>
                <a:ext uri="{FF2B5EF4-FFF2-40B4-BE49-F238E27FC236}">
                  <a16:creationId xmlns:a16="http://schemas.microsoft.com/office/drawing/2014/main" id="{22E7A512-1478-A6BA-98D4-96D57ABF3090}"/>
                </a:ext>
              </a:extLst>
            </p:cNvPr>
            <p:cNvSpPr/>
            <p:nvPr/>
          </p:nvSpPr>
          <p:spPr bwMode="auto">
            <a:xfrm>
              <a:off x="3276600" y="2819400"/>
              <a:ext cx="1447800" cy="1600200"/>
            </a:xfrm>
            <a:prstGeom prst="flowChartDelay">
              <a:avLst/>
            </a:prstGeom>
            <a:solidFill>
              <a:schemeClr val="bg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B2D3F5-2C38-8D37-5B51-31D7345F997A}"/>
                </a:ext>
              </a:extLst>
            </p:cNvPr>
            <p:cNvCxnSpPr/>
            <p:nvPr/>
          </p:nvCxnSpPr>
          <p:spPr bwMode="auto">
            <a:xfrm>
              <a:off x="1752600" y="31242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D93898-05E7-9AB7-8D69-44E7A8700496}"/>
                </a:ext>
              </a:extLst>
            </p:cNvPr>
            <p:cNvCxnSpPr/>
            <p:nvPr/>
          </p:nvCxnSpPr>
          <p:spPr bwMode="auto">
            <a:xfrm>
              <a:off x="1752600" y="40386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BF840C-4512-1B78-12DD-09E066B52D63}"/>
                </a:ext>
              </a:extLst>
            </p:cNvPr>
            <p:cNvCxnSpPr/>
            <p:nvPr/>
          </p:nvCxnSpPr>
          <p:spPr bwMode="auto">
            <a:xfrm>
              <a:off x="4724400" y="3657600"/>
              <a:ext cx="152400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835F43-46C3-6C1B-D9D7-12DA8B799D66}"/>
                </a:ext>
              </a:extLst>
            </p:cNvPr>
            <p:cNvSpPr txBox="1"/>
            <p:nvPr/>
          </p:nvSpPr>
          <p:spPr>
            <a:xfrm>
              <a:off x="1752600" y="2554069"/>
              <a:ext cx="5261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  <a:endParaRPr 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34C3EE-2AFE-ADC8-1153-2930CDBEB952}"/>
                </a:ext>
              </a:extLst>
            </p:cNvPr>
            <p:cNvSpPr txBox="1"/>
            <p:nvPr/>
          </p:nvSpPr>
          <p:spPr>
            <a:xfrm>
              <a:off x="1752600" y="342900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  <a:endParaRPr 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F5EF59-4307-32B3-77B7-C55AA00F97AB}"/>
                </a:ext>
              </a:extLst>
            </p:cNvPr>
            <p:cNvSpPr txBox="1"/>
            <p:nvPr/>
          </p:nvSpPr>
          <p:spPr>
            <a:xfrm>
              <a:off x="5410200" y="3087469"/>
              <a:ext cx="10615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OUT</a:t>
              </a:r>
              <a:endParaRPr lang="en-US" b="1" baseline="-25000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9E8B316-3864-669F-2783-C6CCA7234CC9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2514600"/>
          <a:ext cx="2667000" cy="356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US" sz="3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98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1" y="1524000"/>
            <a:ext cx="7693025" cy="491130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Step 4: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From TT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SOP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Sum of Products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Look For ‘1’s</a:t>
            </a:r>
            <a:r>
              <a:rPr lang="en-US" sz="1200" dirty="0"/>
              <a:t>  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1200" dirty="0"/>
              <a:t>  			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921694" y="4618"/>
            <a:ext cx="11116425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Example - Step 4: SOP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80407" y="1630651"/>
            <a:ext cx="3854553" cy="3037460"/>
            <a:chOff x="4375047" y="2362199"/>
            <a:chExt cx="3854553" cy="3404023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4375047" y="2362199"/>
              <a:ext cx="3778353" cy="517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          X2 X1X0   Y2 Y1 Y0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4876800" y="2765425"/>
              <a:ext cx="3352800" cy="3000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/>
                <a:t>     0   0   0       X  </a:t>
              </a:r>
              <a:r>
                <a:rPr lang="en-US" sz="2400" dirty="0" err="1"/>
                <a:t>X</a:t>
              </a:r>
              <a:r>
                <a:rPr lang="en-US" sz="2400" dirty="0"/>
                <a:t>  </a:t>
              </a:r>
              <a:r>
                <a:rPr lang="en-US" sz="2400" dirty="0" err="1"/>
                <a:t>X</a:t>
              </a:r>
              <a:r>
                <a:rPr lang="en-US" sz="2400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0   0   1       X  </a:t>
              </a:r>
              <a:r>
                <a:rPr lang="en-US" sz="2400" dirty="0" err="1"/>
                <a:t>X</a:t>
              </a:r>
              <a:r>
                <a:rPr lang="en-US" sz="2400" dirty="0"/>
                <a:t>  </a:t>
              </a:r>
              <a:r>
                <a:rPr lang="en-US" sz="2400" dirty="0" err="1"/>
                <a:t>X</a:t>
              </a:r>
              <a:r>
                <a:rPr lang="en-US" sz="2400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0   1   0       0   0   0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0   1   1       0   0   1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1   0   0       0   1   0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1   0   1       0   1   1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1   1   0       1   0   0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1   1   1       1   0   1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5029200" y="2743200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6623534" y="2463372"/>
              <a:ext cx="0" cy="28955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aphicFrame>
        <p:nvGraphicFramePr>
          <p:cNvPr id="116737" name="Object 1"/>
          <p:cNvGraphicFramePr>
            <a:graphicFrameLocks noChangeAspect="1"/>
          </p:cNvGraphicFramePr>
          <p:nvPr/>
        </p:nvGraphicFramePr>
        <p:xfrm>
          <a:off x="2573428" y="4483538"/>
          <a:ext cx="6815138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723900" progId="Equation.3">
                  <p:embed/>
                </p:oleObj>
              </mc:Choice>
              <mc:Fallback>
                <p:oleObj name="Equation" r:id="rId3" imgW="2882900" imgH="723900" progId="Equation.3">
                  <p:embed/>
                  <p:pic>
                    <p:nvPicPr>
                      <p:cNvPr id="1167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28" y="4483538"/>
                        <a:ext cx="6815138" cy="167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3361428" y="4485724"/>
            <a:ext cx="3994030" cy="55209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58552" y="5043565"/>
            <a:ext cx="3994030" cy="58659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349926" y="5630161"/>
            <a:ext cx="6162134" cy="58659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truth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simple question:</a:t>
            </a:r>
          </a:p>
          <a:p>
            <a:pPr lvl="1"/>
            <a:r>
              <a:rPr lang="en-US" dirty="0"/>
              <a:t>If changing bit </a:t>
            </a:r>
            <a:r>
              <a:rPr lang="en-US" b="1" dirty="0"/>
              <a:t>B</a:t>
            </a:r>
            <a:r>
              <a:rPr lang="en-US" dirty="0"/>
              <a:t>’s value doesn’t change the output, do you need to pay attention to bit </a:t>
            </a:r>
            <a:r>
              <a:rPr lang="en-US" b="1" dirty="0"/>
              <a:t>B</a:t>
            </a:r>
            <a:r>
              <a:rPr lang="en-US" dirty="0"/>
              <a:t> when determining output logic?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87809" y="1595304"/>
          <a:ext cx="3246303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60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4087" y="2358926"/>
            <a:ext cx="10013599" cy="37776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Step 4: </a:t>
            </a:r>
          </a:p>
          <a:p>
            <a:pPr lvl="1"/>
            <a:r>
              <a:rPr lang="en-US" dirty="0"/>
              <a:t>K-map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Tool #2</a:t>
            </a:r>
          </a:p>
          <a:p>
            <a:pPr lvl="2"/>
            <a:r>
              <a:rPr lang="en-US" dirty="0"/>
              <a:t>SOP</a:t>
            </a:r>
          </a:p>
          <a:p>
            <a:pPr lvl="3"/>
            <a:r>
              <a:rPr lang="en-US" dirty="0"/>
              <a:t>Sum of Products</a:t>
            </a:r>
          </a:p>
          <a:p>
            <a:pPr lvl="3"/>
            <a:r>
              <a:rPr lang="en-US" dirty="0"/>
              <a:t>Look For ‘1’s</a:t>
            </a:r>
            <a:r>
              <a:rPr lang="en-US" sz="1200" dirty="0"/>
              <a:t>  </a:t>
            </a:r>
          </a:p>
          <a:p>
            <a:pPr lvl="3">
              <a:buFontTx/>
              <a:buNone/>
            </a:pPr>
            <a:r>
              <a:rPr lang="en-US" sz="1200" dirty="0"/>
              <a:t>  			           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473615"/>
            <a:ext cx="9601200" cy="163926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</a:t>
            </a:r>
            <a:br>
              <a:rPr lang="en-US" sz="3200" dirty="0"/>
            </a:br>
            <a:r>
              <a:rPr lang="en-US" sz="3200" dirty="0"/>
              <a:t>Design problem: 3-bit input, output is input minus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2C714-CE4B-2C6E-8A6D-53E168BA7617}"/>
              </a:ext>
            </a:extLst>
          </p:cNvPr>
          <p:cNvGrpSpPr/>
          <p:nvPr/>
        </p:nvGrpSpPr>
        <p:grpSpPr>
          <a:xfrm>
            <a:off x="5712044" y="2430068"/>
            <a:ext cx="5095783" cy="3615562"/>
            <a:chOff x="5712044" y="2430068"/>
            <a:chExt cx="5095783" cy="3615562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87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5768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4: </a:t>
            </a:r>
          </a:p>
          <a:p>
            <a:pPr lvl="1"/>
            <a:r>
              <a:rPr lang="en-US" dirty="0"/>
              <a:t>K-map (SOP)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400" dirty="0"/>
          </a:p>
          <a:p>
            <a:pPr lvl="1">
              <a:buFontTx/>
              <a:buNone/>
            </a:pPr>
            <a:r>
              <a:rPr lang="en-US" dirty="0"/>
              <a:t>Most Convenient to Make Xs in First Column zeros.</a:t>
            </a:r>
          </a:p>
          <a:p>
            <a:pPr lvl="1">
              <a:buFontTx/>
              <a:buNone/>
            </a:pPr>
            <a:r>
              <a:rPr lang="en-US" dirty="0"/>
              <a:t>Logic Becomes:     Y2 = X2•X1</a:t>
            </a:r>
            <a:r>
              <a:rPr lang="en-US" sz="1800" dirty="0"/>
              <a:t>	</a:t>
            </a:r>
            <a:r>
              <a:rPr lang="en-US" sz="1400" dirty="0"/>
              <a:t>		          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492690"/>
            <a:ext cx="79248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8001001" y="6096000"/>
            <a:ext cx="63976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590800" y="2946400"/>
            <a:ext cx="3581400" cy="2311400"/>
            <a:chOff x="624" y="2064"/>
            <a:chExt cx="2256" cy="1456"/>
          </a:xfrm>
        </p:grpSpPr>
        <p:sp>
          <p:nvSpPr>
            <p:cNvPr id="34855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Y2:</a:t>
              </a:r>
            </a:p>
          </p:txBody>
        </p: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624" y="2112"/>
              <a:ext cx="2256" cy="1408"/>
              <a:chOff x="624" y="2112"/>
              <a:chExt cx="2256" cy="1408"/>
            </a:xfrm>
          </p:grpSpPr>
          <p:grpSp>
            <p:nvGrpSpPr>
              <p:cNvPr id="4" name="Group 41"/>
              <p:cNvGrpSpPr>
                <a:grpSpLocks/>
              </p:cNvGrpSpPr>
              <p:nvPr/>
            </p:nvGrpSpPr>
            <p:grpSpPr bwMode="auto">
              <a:xfrm>
                <a:off x="672" y="2112"/>
                <a:ext cx="2208" cy="1408"/>
                <a:chOff x="672" y="2112"/>
                <a:chExt cx="2208" cy="1408"/>
              </a:xfrm>
            </p:grpSpPr>
            <p:sp>
              <p:nvSpPr>
                <p:cNvPr id="34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247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4838" name="Rectangle 22"/>
                <p:cNvSpPr>
                  <a:spLocks noChangeArrowheads="1"/>
                </p:cNvSpPr>
                <p:nvPr/>
              </p:nvSpPr>
              <p:spPr bwMode="auto">
                <a:xfrm>
                  <a:off x="207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4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70" y="3147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4836" name="Rectangle 20"/>
                <p:cNvSpPr>
                  <a:spLocks noChangeArrowheads="1"/>
                </p:cNvSpPr>
                <p:nvPr/>
              </p:nvSpPr>
              <p:spPr bwMode="auto">
                <a:xfrm>
                  <a:off x="126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34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86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4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247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4833" name="Rectangle 17"/>
                <p:cNvSpPr>
                  <a:spLocks noChangeArrowheads="1"/>
                </p:cNvSpPr>
                <p:nvPr/>
              </p:nvSpPr>
              <p:spPr bwMode="auto">
                <a:xfrm>
                  <a:off x="207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48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670" y="2773"/>
                  <a:ext cx="4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4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126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34830" name="Rectangle 14"/>
                <p:cNvSpPr>
                  <a:spLocks noChangeArrowheads="1"/>
                </p:cNvSpPr>
                <p:nvPr/>
              </p:nvSpPr>
              <p:spPr bwMode="auto">
                <a:xfrm>
                  <a:off x="86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4829" name="Rectangle 13"/>
                <p:cNvSpPr>
                  <a:spLocks noChangeArrowheads="1"/>
                </p:cNvSpPr>
                <p:nvPr/>
              </p:nvSpPr>
              <p:spPr bwMode="auto">
                <a:xfrm>
                  <a:off x="247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10</a:t>
                  </a:r>
                </a:p>
              </p:txBody>
            </p:sp>
            <p:sp>
              <p:nvSpPr>
                <p:cNvPr id="34828" name="Rectangle 12"/>
                <p:cNvSpPr>
                  <a:spLocks noChangeArrowheads="1"/>
                </p:cNvSpPr>
                <p:nvPr/>
              </p:nvSpPr>
              <p:spPr bwMode="auto">
                <a:xfrm>
                  <a:off x="2074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11</a:t>
                  </a:r>
                </a:p>
              </p:txBody>
            </p:sp>
            <p:sp>
              <p:nvSpPr>
                <p:cNvPr id="34827" name="Rectangle 11"/>
                <p:cNvSpPr>
                  <a:spLocks noChangeArrowheads="1"/>
                </p:cNvSpPr>
                <p:nvPr/>
              </p:nvSpPr>
              <p:spPr bwMode="auto">
                <a:xfrm>
                  <a:off x="1670" y="2400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01</a:t>
                  </a:r>
                </a:p>
              </p:txBody>
            </p:sp>
            <p:sp>
              <p:nvSpPr>
                <p:cNvPr id="348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6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00</a:t>
                  </a:r>
                </a:p>
              </p:txBody>
            </p:sp>
            <p:sp>
              <p:nvSpPr>
                <p:cNvPr id="34840" name="Line 24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1" name="Line 25"/>
                <p:cNvSpPr>
                  <a:spLocks noChangeShapeType="1"/>
                </p:cNvSpPr>
                <p:nvPr/>
              </p:nvSpPr>
              <p:spPr bwMode="auto">
                <a:xfrm>
                  <a:off x="864" y="2773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2" name="Line 26"/>
                <p:cNvSpPr>
                  <a:spLocks noChangeShapeType="1"/>
                </p:cNvSpPr>
                <p:nvPr/>
              </p:nvSpPr>
              <p:spPr bwMode="auto">
                <a:xfrm>
                  <a:off x="864" y="3147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3" name="Line 27"/>
                <p:cNvSpPr>
                  <a:spLocks noChangeShapeType="1"/>
                </p:cNvSpPr>
                <p:nvPr/>
              </p:nvSpPr>
              <p:spPr bwMode="auto">
                <a:xfrm>
                  <a:off x="864" y="352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4" name="Line 28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5" name="Line 29"/>
                <p:cNvSpPr>
                  <a:spLocks noChangeShapeType="1"/>
                </p:cNvSpPr>
                <p:nvPr/>
              </p:nvSpPr>
              <p:spPr bwMode="auto">
                <a:xfrm>
                  <a:off x="126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6" name="Line 30"/>
                <p:cNvSpPr>
                  <a:spLocks noChangeShapeType="1"/>
                </p:cNvSpPr>
                <p:nvPr/>
              </p:nvSpPr>
              <p:spPr bwMode="auto">
                <a:xfrm>
                  <a:off x="1670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7" name="Line 31"/>
                <p:cNvSpPr>
                  <a:spLocks noChangeShapeType="1"/>
                </p:cNvSpPr>
                <p:nvPr/>
              </p:nvSpPr>
              <p:spPr bwMode="auto">
                <a:xfrm>
                  <a:off x="2074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8" name="Line 32"/>
                <p:cNvSpPr>
                  <a:spLocks noChangeShapeType="1"/>
                </p:cNvSpPr>
                <p:nvPr/>
              </p:nvSpPr>
              <p:spPr bwMode="auto">
                <a:xfrm>
                  <a:off x="247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9" name="Line 33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51" name="Rectangle 35"/>
                <p:cNvSpPr>
                  <a:spLocks noChangeArrowheads="1"/>
                </p:cNvSpPr>
                <p:nvPr/>
              </p:nvSpPr>
              <p:spPr bwMode="auto">
                <a:xfrm>
                  <a:off x="672" y="2112"/>
                  <a:ext cx="576" cy="6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42"/>
              <p:cNvGrpSpPr>
                <a:grpSpLocks/>
              </p:cNvGrpSpPr>
              <p:nvPr/>
            </p:nvGrpSpPr>
            <p:grpSpPr bwMode="auto">
              <a:xfrm>
                <a:off x="624" y="2304"/>
                <a:ext cx="720" cy="432"/>
                <a:chOff x="3936" y="3792"/>
                <a:chExt cx="720" cy="432"/>
              </a:xfrm>
            </p:grpSpPr>
            <p:sp>
              <p:nvSpPr>
                <p:cNvPr id="34852" name="Line 36"/>
                <p:cNvSpPr>
                  <a:spLocks noChangeShapeType="1"/>
                </p:cNvSpPr>
                <p:nvPr/>
              </p:nvSpPr>
              <p:spPr bwMode="auto">
                <a:xfrm>
                  <a:off x="3984" y="388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5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80" y="3792"/>
                  <a:ext cx="5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X2 X1</a:t>
                  </a:r>
                </a:p>
              </p:txBody>
            </p:sp>
            <p:sp>
              <p:nvSpPr>
                <p:cNvPr id="3485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36" y="3993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X0</a:t>
                  </a:r>
                </a:p>
              </p:txBody>
            </p:sp>
          </p:grpSp>
        </p:grpSp>
      </p:grpSp>
      <p:sp>
        <p:nvSpPr>
          <p:cNvPr id="34861" name="AutoShape 45"/>
          <p:cNvSpPr>
            <a:spLocks noChangeArrowheads="1"/>
          </p:cNvSpPr>
          <p:nvPr/>
        </p:nvSpPr>
        <p:spPr bwMode="auto">
          <a:xfrm>
            <a:off x="5000625" y="4140200"/>
            <a:ext cx="414338" cy="9921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B5B9A-A634-BDBC-2DC2-C6B20A170342}"/>
              </a:ext>
            </a:extLst>
          </p:cNvPr>
          <p:cNvGrpSpPr/>
          <p:nvPr/>
        </p:nvGrpSpPr>
        <p:grpSpPr>
          <a:xfrm>
            <a:off x="6032546" y="1968088"/>
            <a:ext cx="5095783" cy="3615562"/>
            <a:chOff x="5712044" y="2430068"/>
            <a:chExt cx="5095783" cy="3615562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49744F6B-3DDC-ED25-E240-4260481E3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B1F2BB6A-8ADC-0CBA-F7C3-A13871E36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378DE43F-705F-BF89-E7B9-3E803C2AE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3C045B2-2885-EF29-71B3-8E52E2CD7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622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4297363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4: </a:t>
            </a:r>
          </a:p>
          <a:p>
            <a:pPr lvl="1"/>
            <a:r>
              <a:rPr lang="en-US" dirty="0"/>
              <a:t>K-map (SOP)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400" dirty="0"/>
          </a:p>
          <a:p>
            <a:pPr lvl="1">
              <a:buFontTx/>
              <a:buNone/>
            </a:pPr>
            <a:r>
              <a:rPr lang="en-US" dirty="0"/>
              <a:t>Most Convenient to Make Xs in First Column ones.</a:t>
            </a:r>
          </a:p>
          <a:p>
            <a:pPr lvl="1">
              <a:buFontTx/>
              <a:buNone/>
            </a:pPr>
            <a:r>
              <a:rPr lang="en-US" dirty="0"/>
              <a:t>Logic Becomes:     Y1 = X1			          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542794"/>
            <a:ext cx="79248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8001001" y="6096000"/>
            <a:ext cx="63976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90800" y="2946400"/>
            <a:ext cx="3581400" cy="2311400"/>
            <a:chOff x="624" y="2064"/>
            <a:chExt cx="2256" cy="1456"/>
          </a:xfrm>
        </p:grpSpPr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632" y="2064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Y1: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24" y="2112"/>
              <a:ext cx="2256" cy="1408"/>
              <a:chOff x="624" y="2112"/>
              <a:chExt cx="2256" cy="140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672" y="2112"/>
                <a:ext cx="2208" cy="1408"/>
                <a:chOff x="672" y="2112"/>
                <a:chExt cx="2208" cy="1408"/>
              </a:xfrm>
            </p:grpSpPr>
            <p:sp>
              <p:nvSpPr>
                <p:cNvPr id="36877" name="Rectangle 13"/>
                <p:cNvSpPr>
                  <a:spLocks noChangeArrowheads="1"/>
                </p:cNvSpPr>
                <p:nvPr/>
              </p:nvSpPr>
              <p:spPr bwMode="auto">
                <a:xfrm>
                  <a:off x="247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07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70" y="3147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6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36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86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247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207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6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670" y="2773"/>
                  <a:ext cx="4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26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86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6887" name="Rectangle 23"/>
                <p:cNvSpPr>
                  <a:spLocks noChangeArrowheads="1"/>
                </p:cNvSpPr>
                <p:nvPr/>
              </p:nvSpPr>
              <p:spPr bwMode="auto">
                <a:xfrm>
                  <a:off x="247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10</a:t>
                  </a:r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074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11</a:t>
                  </a:r>
                </a:p>
              </p:txBody>
            </p:sp>
            <p:sp>
              <p:nvSpPr>
                <p:cNvPr id="36889" name="Rectangle 25"/>
                <p:cNvSpPr>
                  <a:spLocks noChangeArrowheads="1"/>
                </p:cNvSpPr>
                <p:nvPr/>
              </p:nvSpPr>
              <p:spPr bwMode="auto">
                <a:xfrm>
                  <a:off x="1670" y="2400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01</a:t>
                  </a:r>
                </a:p>
              </p:txBody>
            </p:sp>
            <p:sp>
              <p:nvSpPr>
                <p:cNvPr id="3689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6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00</a:t>
                  </a:r>
                </a:p>
              </p:txBody>
            </p:sp>
            <p:sp>
              <p:nvSpPr>
                <p:cNvPr id="36891" name="Line 27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2" name="Line 28"/>
                <p:cNvSpPr>
                  <a:spLocks noChangeShapeType="1"/>
                </p:cNvSpPr>
                <p:nvPr/>
              </p:nvSpPr>
              <p:spPr bwMode="auto">
                <a:xfrm>
                  <a:off x="864" y="2773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3" name="Line 29"/>
                <p:cNvSpPr>
                  <a:spLocks noChangeShapeType="1"/>
                </p:cNvSpPr>
                <p:nvPr/>
              </p:nvSpPr>
              <p:spPr bwMode="auto">
                <a:xfrm>
                  <a:off x="864" y="3147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4" name="Line 30"/>
                <p:cNvSpPr>
                  <a:spLocks noChangeShapeType="1"/>
                </p:cNvSpPr>
                <p:nvPr/>
              </p:nvSpPr>
              <p:spPr bwMode="auto">
                <a:xfrm>
                  <a:off x="864" y="352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5" name="Line 31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6" name="Line 32"/>
                <p:cNvSpPr>
                  <a:spLocks noChangeShapeType="1"/>
                </p:cNvSpPr>
                <p:nvPr/>
              </p:nvSpPr>
              <p:spPr bwMode="auto">
                <a:xfrm>
                  <a:off x="126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7" name="Line 33"/>
                <p:cNvSpPr>
                  <a:spLocks noChangeShapeType="1"/>
                </p:cNvSpPr>
                <p:nvPr/>
              </p:nvSpPr>
              <p:spPr bwMode="auto">
                <a:xfrm>
                  <a:off x="1670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8" name="Line 34"/>
                <p:cNvSpPr>
                  <a:spLocks noChangeShapeType="1"/>
                </p:cNvSpPr>
                <p:nvPr/>
              </p:nvSpPr>
              <p:spPr bwMode="auto">
                <a:xfrm>
                  <a:off x="2074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99" name="Line 35"/>
                <p:cNvSpPr>
                  <a:spLocks noChangeShapeType="1"/>
                </p:cNvSpPr>
                <p:nvPr/>
              </p:nvSpPr>
              <p:spPr bwMode="auto">
                <a:xfrm>
                  <a:off x="247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0" name="Line 36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1" name="Rectangle 37"/>
                <p:cNvSpPr>
                  <a:spLocks noChangeArrowheads="1"/>
                </p:cNvSpPr>
                <p:nvPr/>
              </p:nvSpPr>
              <p:spPr bwMode="auto">
                <a:xfrm>
                  <a:off x="672" y="2112"/>
                  <a:ext cx="576" cy="6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624" y="2304"/>
                <a:ext cx="720" cy="432"/>
                <a:chOff x="3936" y="3792"/>
                <a:chExt cx="720" cy="432"/>
              </a:xfrm>
            </p:grpSpPr>
            <p:sp>
              <p:nvSpPr>
                <p:cNvPr id="36903" name="Line 39"/>
                <p:cNvSpPr>
                  <a:spLocks noChangeShapeType="1"/>
                </p:cNvSpPr>
                <p:nvPr/>
              </p:nvSpPr>
              <p:spPr bwMode="auto">
                <a:xfrm>
                  <a:off x="3984" y="388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80" y="3792"/>
                  <a:ext cx="5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X2 X1</a:t>
                  </a:r>
                </a:p>
              </p:txBody>
            </p:sp>
            <p:sp>
              <p:nvSpPr>
                <p:cNvPr id="3690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36" y="3993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X0</a:t>
                  </a:r>
                </a:p>
              </p:txBody>
            </p:sp>
          </p:grpSp>
        </p:grpSp>
      </p:grp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6057943" y="5867574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07" name="AutoShape 43"/>
          <p:cNvSpPr>
            <a:spLocks/>
          </p:cNvSpPr>
          <p:nvPr/>
        </p:nvSpPr>
        <p:spPr bwMode="auto">
          <a:xfrm>
            <a:off x="3517901" y="4124325"/>
            <a:ext cx="671513" cy="1068388"/>
          </a:xfrm>
          <a:prstGeom prst="rightBracket">
            <a:avLst>
              <a:gd name="adj" fmla="val 1325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AutoShape 44"/>
          <p:cNvSpPr>
            <a:spLocks/>
          </p:cNvSpPr>
          <p:nvPr/>
        </p:nvSpPr>
        <p:spPr bwMode="auto">
          <a:xfrm flipH="1">
            <a:off x="5610225" y="4127500"/>
            <a:ext cx="768350" cy="1068388"/>
          </a:xfrm>
          <a:prstGeom prst="rightBracket">
            <a:avLst>
              <a:gd name="adj" fmla="val 1158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AE2C53-8E87-D5B0-FA7F-D6FF23FE5147}"/>
              </a:ext>
            </a:extLst>
          </p:cNvPr>
          <p:cNvGrpSpPr/>
          <p:nvPr/>
        </p:nvGrpSpPr>
        <p:grpSpPr>
          <a:xfrm>
            <a:off x="6032546" y="2022063"/>
            <a:ext cx="5095783" cy="3615562"/>
            <a:chOff x="5712044" y="2430068"/>
            <a:chExt cx="5095783" cy="3615562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A5B29BB1-7C59-0950-6CA7-1ED91163C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5C7B020B-0C85-E558-E5A1-019CA0F64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FA2A70E6-B1E5-0594-FB2A-F775C3F83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AAB1E69A-F8C4-AD17-6034-17016774D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8259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1"/>
            <a:ext cx="7772400" cy="432117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4: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K-map (SOP)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Most Convenient to Make X in First Row a Zero and X in Second Row a One. Logic Becomes: Y0 = X0</a:t>
            </a:r>
            <a:endParaRPr lang="en-US" sz="18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542794"/>
            <a:ext cx="79248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Combinational Logic Example</a:t>
            </a:r>
            <a:br>
              <a:rPr lang="en-US" sz="3200" dirty="0"/>
            </a:br>
            <a:r>
              <a:rPr lang="en-US" sz="3200" dirty="0"/>
              <a:t>Step 4: SOP K-MAP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001001" y="6096000"/>
            <a:ext cx="63976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90800" y="2946400"/>
            <a:ext cx="3581400" cy="2311400"/>
            <a:chOff x="624" y="2064"/>
            <a:chExt cx="2256" cy="1456"/>
          </a:xfrm>
        </p:grpSpPr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632" y="2064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Y0: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24" y="2112"/>
              <a:ext cx="2256" cy="1408"/>
              <a:chOff x="624" y="2112"/>
              <a:chExt cx="2256" cy="140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672" y="2112"/>
                <a:ext cx="2208" cy="1408"/>
                <a:chOff x="672" y="2112"/>
                <a:chExt cx="2208" cy="1408"/>
              </a:xfrm>
            </p:grpSpPr>
            <p:sp>
              <p:nvSpPr>
                <p:cNvPr id="38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247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8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207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8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670" y="3147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8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26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38929" name="Rectangle 17"/>
                <p:cNvSpPr>
                  <a:spLocks noChangeArrowheads="1"/>
                </p:cNvSpPr>
                <p:nvPr/>
              </p:nvSpPr>
              <p:spPr bwMode="auto">
                <a:xfrm>
                  <a:off x="86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3893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7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8931" name="Rectangle 19"/>
                <p:cNvSpPr>
                  <a:spLocks noChangeArrowheads="1"/>
                </p:cNvSpPr>
                <p:nvPr/>
              </p:nvSpPr>
              <p:spPr bwMode="auto">
                <a:xfrm>
                  <a:off x="207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89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670" y="2773"/>
                  <a:ext cx="4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89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26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38934" name="Rectangle 22"/>
                <p:cNvSpPr>
                  <a:spLocks noChangeArrowheads="1"/>
                </p:cNvSpPr>
                <p:nvPr/>
              </p:nvSpPr>
              <p:spPr bwMode="auto">
                <a:xfrm>
                  <a:off x="86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38935" name="Rectangle 23"/>
                <p:cNvSpPr>
                  <a:spLocks noChangeArrowheads="1"/>
                </p:cNvSpPr>
                <p:nvPr/>
              </p:nvSpPr>
              <p:spPr bwMode="auto">
                <a:xfrm>
                  <a:off x="247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10</a:t>
                  </a:r>
                </a:p>
              </p:txBody>
            </p:sp>
            <p:sp>
              <p:nvSpPr>
                <p:cNvPr id="38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2074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11</a:t>
                  </a:r>
                </a:p>
              </p:txBody>
            </p:sp>
            <p:sp>
              <p:nvSpPr>
                <p:cNvPr id="38937" name="Rectangle 25"/>
                <p:cNvSpPr>
                  <a:spLocks noChangeArrowheads="1"/>
                </p:cNvSpPr>
                <p:nvPr/>
              </p:nvSpPr>
              <p:spPr bwMode="auto">
                <a:xfrm>
                  <a:off x="1670" y="2400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01</a:t>
                  </a:r>
                </a:p>
              </p:txBody>
            </p:sp>
            <p:sp>
              <p:nvSpPr>
                <p:cNvPr id="38938" name="Rectangle 26"/>
                <p:cNvSpPr>
                  <a:spLocks noChangeArrowheads="1"/>
                </p:cNvSpPr>
                <p:nvPr/>
              </p:nvSpPr>
              <p:spPr bwMode="auto">
                <a:xfrm>
                  <a:off x="126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00</a:t>
                  </a:r>
                </a:p>
              </p:txBody>
            </p:sp>
            <p:sp>
              <p:nvSpPr>
                <p:cNvPr id="38939" name="Line 27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0" name="Line 28"/>
                <p:cNvSpPr>
                  <a:spLocks noChangeShapeType="1"/>
                </p:cNvSpPr>
                <p:nvPr/>
              </p:nvSpPr>
              <p:spPr bwMode="auto">
                <a:xfrm>
                  <a:off x="864" y="2773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1" name="Line 29"/>
                <p:cNvSpPr>
                  <a:spLocks noChangeShapeType="1"/>
                </p:cNvSpPr>
                <p:nvPr/>
              </p:nvSpPr>
              <p:spPr bwMode="auto">
                <a:xfrm>
                  <a:off x="864" y="3147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2" name="Line 30"/>
                <p:cNvSpPr>
                  <a:spLocks noChangeShapeType="1"/>
                </p:cNvSpPr>
                <p:nvPr/>
              </p:nvSpPr>
              <p:spPr bwMode="auto">
                <a:xfrm>
                  <a:off x="864" y="352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3" name="Line 31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4" name="Line 32"/>
                <p:cNvSpPr>
                  <a:spLocks noChangeShapeType="1"/>
                </p:cNvSpPr>
                <p:nvPr/>
              </p:nvSpPr>
              <p:spPr bwMode="auto">
                <a:xfrm>
                  <a:off x="126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5" name="Line 33"/>
                <p:cNvSpPr>
                  <a:spLocks noChangeShapeType="1"/>
                </p:cNvSpPr>
                <p:nvPr/>
              </p:nvSpPr>
              <p:spPr bwMode="auto">
                <a:xfrm>
                  <a:off x="1670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6" name="Line 34"/>
                <p:cNvSpPr>
                  <a:spLocks noChangeShapeType="1"/>
                </p:cNvSpPr>
                <p:nvPr/>
              </p:nvSpPr>
              <p:spPr bwMode="auto">
                <a:xfrm>
                  <a:off x="2074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7" name="Line 35"/>
                <p:cNvSpPr>
                  <a:spLocks noChangeShapeType="1"/>
                </p:cNvSpPr>
                <p:nvPr/>
              </p:nvSpPr>
              <p:spPr bwMode="auto">
                <a:xfrm>
                  <a:off x="247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8" name="Line 36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9" name="Rectangle 37"/>
                <p:cNvSpPr>
                  <a:spLocks noChangeArrowheads="1"/>
                </p:cNvSpPr>
                <p:nvPr/>
              </p:nvSpPr>
              <p:spPr bwMode="auto">
                <a:xfrm>
                  <a:off x="672" y="2112"/>
                  <a:ext cx="576" cy="6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624" y="2304"/>
                <a:ext cx="720" cy="432"/>
                <a:chOff x="3936" y="3792"/>
                <a:chExt cx="720" cy="432"/>
              </a:xfrm>
            </p:grpSpPr>
            <p:sp>
              <p:nvSpPr>
                <p:cNvPr id="38951" name="Line 39"/>
                <p:cNvSpPr>
                  <a:spLocks noChangeShapeType="1"/>
                </p:cNvSpPr>
                <p:nvPr/>
              </p:nvSpPr>
              <p:spPr bwMode="auto">
                <a:xfrm>
                  <a:off x="3984" y="388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80" y="3792"/>
                  <a:ext cx="5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X2 X1</a:t>
                  </a:r>
                </a:p>
              </p:txBody>
            </p:sp>
            <p:sp>
              <p:nvSpPr>
                <p:cNvPr id="389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36" y="3993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X0</a:t>
                  </a:r>
                </a:p>
              </p:txBody>
            </p:sp>
          </p:grpSp>
        </p:grpSp>
      </p:grpSp>
      <p:sp>
        <p:nvSpPr>
          <p:cNvPr id="38955" name="AutoShape 43"/>
          <p:cNvSpPr>
            <a:spLocks noChangeArrowheads="1"/>
          </p:cNvSpPr>
          <p:nvPr/>
        </p:nvSpPr>
        <p:spPr bwMode="auto">
          <a:xfrm>
            <a:off x="3732213" y="4727575"/>
            <a:ext cx="2278062" cy="3698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E848DC-9661-61A3-66E4-6B1D88306735}"/>
              </a:ext>
            </a:extLst>
          </p:cNvPr>
          <p:cNvGrpSpPr/>
          <p:nvPr/>
        </p:nvGrpSpPr>
        <p:grpSpPr>
          <a:xfrm>
            <a:off x="6010275" y="2022063"/>
            <a:ext cx="5095783" cy="3615562"/>
            <a:chOff x="5712044" y="2430068"/>
            <a:chExt cx="5095783" cy="3615562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1DB680E0-8EE0-DF2F-30BC-7DBFA25ED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25D9C109-1BE1-B8FB-2AD1-3764F8A2F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8F5FB425-B63F-38E1-7605-F33297E55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B5E04E59-E112-E45F-C844-D33530855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416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4767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4: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K-map (POS)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Most Convenient to Make Xs in First Column zeros. (This table isn’t a good example of POS).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Logic Becomes:          </a:t>
            </a:r>
            <a:r>
              <a:rPr lang="en-US" sz="2000" dirty="0"/>
              <a:t>	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505216"/>
            <a:ext cx="7924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Example</a:t>
            </a:r>
            <a:br>
              <a:rPr lang="en-US" dirty="0"/>
            </a:br>
            <a:r>
              <a:rPr lang="en-US" dirty="0"/>
              <a:t>Step 4: POS K-MAP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8001001" y="6096000"/>
            <a:ext cx="63976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90800" y="2946400"/>
            <a:ext cx="3581400" cy="2311400"/>
            <a:chOff x="624" y="2064"/>
            <a:chExt cx="2256" cy="1456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1632" y="2064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Y2: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24" y="2112"/>
              <a:ext cx="2256" cy="1408"/>
              <a:chOff x="624" y="2112"/>
              <a:chExt cx="2256" cy="140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672" y="2112"/>
                <a:ext cx="2208" cy="1408"/>
                <a:chOff x="672" y="2112"/>
                <a:chExt cx="2208" cy="1408"/>
              </a:xfrm>
            </p:grpSpPr>
            <p:sp>
              <p:nvSpPr>
                <p:cNvPr id="4097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7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40974" name="Rectangle 14"/>
                <p:cNvSpPr>
                  <a:spLocks noChangeArrowheads="1"/>
                </p:cNvSpPr>
                <p:nvPr/>
              </p:nvSpPr>
              <p:spPr bwMode="auto">
                <a:xfrm>
                  <a:off x="207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4097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70" y="3147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40976" name="Rectangle 16"/>
                <p:cNvSpPr>
                  <a:spLocks noChangeArrowheads="1"/>
                </p:cNvSpPr>
                <p:nvPr/>
              </p:nvSpPr>
              <p:spPr bwMode="auto">
                <a:xfrm>
                  <a:off x="1267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40977" name="Rectangle 17"/>
                <p:cNvSpPr>
                  <a:spLocks noChangeArrowheads="1"/>
                </p:cNvSpPr>
                <p:nvPr/>
              </p:nvSpPr>
              <p:spPr bwMode="auto">
                <a:xfrm>
                  <a:off x="864" y="3147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40978" name="Rectangle 18"/>
                <p:cNvSpPr>
                  <a:spLocks noChangeArrowheads="1"/>
                </p:cNvSpPr>
                <p:nvPr/>
              </p:nvSpPr>
              <p:spPr bwMode="auto">
                <a:xfrm>
                  <a:off x="247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4097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7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</a:t>
                  </a:r>
                </a:p>
              </p:txBody>
            </p:sp>
            <p:sp>
              <p:nvSpPr>
                <p:cNvPr id="409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670" y="2773"/>
                  <a:ext cx="404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409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267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X</a:t>
                  </a:r>
                </a:p>
              </p:txBody>
            </p:sp>
            <p:sp>
              <p:nvSpPr>
                <p:cNvPr id="40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864" y="2773"/>
                  <a:ext cx="403" cy="3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</a:t>
                  </a:r>
                </a:p>
              </p:txBody>
            </p:sp>
            <p:sp>
              <p:nvSpPr>
                <p:cNvPr id="40983" name="Rectangle 23"/>
                <p:cNvSpPr>
                  <a:spLocks noChangeArrowheads="1"/>
                </p:cNvSpPr>
                <p:nvPr/>
              </p:nvSpPr>
              <p:spPr bwMode="auto">
                <a:xfrm>
                  <a:off x="247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10</a:t>
                  </a:r>
                </a:p>
              </p:txBody>
            </p:sp>
            <p:sp>
              <p:nvSpPr>
                <p:cNvPr id="40984" name="Rectangle 24"/>
                <p:cNvSpPr>
                  <a:spLocks noChangeArrowheads="1"/>
                </p:cNvSpPr>
                <p:nvPr/>
              </p:nvSpPr>
              <p:spPr bwMode="auto">
                <a:xfrm>
                  <a:off x="2074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11</a:t>
                  </a:r>
                </a:p>
              </p:txBody>
            </p:sp>
            <p:sp>
              <p:nvSpPr>
                <p:cNvPr id="40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1670" y="2400"/>
                  <a:ext cx="404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01</a:t>
                  </a:r>
                </a:p>
              </p:txBody>
            </p:sp>
            <p:sp>
              <p:nvSpPr>
                <p:cNvPr id="40986" name="Rectangle 26"/>
                <p:cNvSpPr>
                  <a:spLocks noChangeArrowheads="1"/>
                </p:cNvSpPr>
                <p:nvPr/>
              </p:nvSpPr>
              <p:spPr bwMode="auto">
                <a:xfrm>
                  <a:off x="1267" y="2400"/>
                  <a:ext cx="403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20000"/>
                    </a:spcBef>
                  </a:pPr>
                  <a:r>
                    <a:rPr lang="en-US"/>
                    <a:t>00</a:t>
                  </a:r>
                </a:p>
              </p:txBody>
            </p:sp>
            <p:sp>
              <p:nvSpPr>
                <p:cNvPr id="40987" name="Line 27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8" name="Line 28"/>
                <p:cNvSpPr>
                  <a:spLocks noChangeShapeType="1"/>
                </p:cNvSpPr>
                <p:nvPr/>
              </p:nvSpPr>
              <p:spPr bwMode="auto">
                <a:xfrm>
                  <a:off x="864" y="2773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9" name="Line 29"/>
                <p:cNvSpPr>
                  <a:spLocks noChangeShapeType="1"/>
                </p:cNvSpPr>
                <p:nvPr/>
              </p:nvSpPr>
              <p:spPr bwMode="auto">
                <a:xfrm>
                  <a:off x="864" y="3147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0" name="Line 30"/>
                <p:cNvSpPr>
                  <a:spLocks noChangeShapeType="1"/>
                </p:cNvSpPr>
                <p:nvPr/>
              </p:nvSpPr>
              <p:spPr bwMode="auto">
                <a:xfrm>
                  <a:off x="864" y="3520"/>
                  <a:ext cx="201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1" name="Line 31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Line 32"/>
                <p:cNvSpPr>
                  <a:spLocks noChangeShapeType="1"/>
                </p:cNvSpPr>
                <p:nvPr/>
              </p:nvSpPr>
              <p:spPr bwMode="auto">
                <a:xfrm>
                  <a:off x="126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3" name="Line 33"/>
                <p:cNvSpPr>
                  <a:spLocks noChangeShapeType="1"/>
                </p:cNvSpPr>
                <p:nvPr/>
              </p:nvSpPr>
              <p:spPr bwMode="auto">
                <a:xfrm>
                  <a:off x="1670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Line 34"/>
                <p:cNvSpPr>
                  <a:spLocks noChangeShapeType="1"/>
                </p:cNvSpPr>
                <p:nvPr/>
              </p:nvSpPr>
              <p:spPr bwMode="auto">
                <a:xfrm>
                  <a:off x="2074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5" name="Line 35"/>
                <p:cNvSpPr>
                  <a:spLocks noChangeShapeType="1"/>
                </p:cNvSpPr>
                <p:nvPr/>
              </p:nvSpPr>
              <p:spPr bwMode="auto">
                <a:xfrm>
                  <a:off x="2477" y="2400"/>
                  <a:ext cx="0" cy="1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6" name="Line 36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0" cy="112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7" name="Rectangle 37"/>
                <p:cNvSpPr>
                  <a:spLocks noChangeArrowheads="1"/>
                </p:cNvSpPr>
                <p:nvPr/>
              </p:nvSpPr>
              <p:spPr bwMode="auto">
                <a:xfrm>
                  <a:off x="672" y="2112"/>
                  <a:ext cx="576" cy="62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8"/>
              <p:cNvGrpSpPr>
                <a:grpSpLocks/>
              </p:cNvGrpSpPr>
              <p:nvPr/>
            </p:nvGrpSpPr>
            <p:grpSpPr bwMode="auto">
              <a:xfrm>
                <a:off x="624" y="2304"/>
                <a:ext cx="720" cy="432"/>
                <a:chOff x="3936" y="3792"/>
                <a:chExt cx="720" cy="432"/>
              </a:xfrm>
            </p:grpSpPr>
            <p:sp>
              <p:nvSpPr>
                <p:cNvPr id="40999" name="Line 39"/>
                <p:cNvSpPr>
                  <a:spLocks noChangeShapeType="1"/>
                </p:cNvSpPr>
                <p:nvPr/>
              </p:nvSpPr>
              <p:spPr bwMode="auto">
                <a:xfrm>
                  <a:off x="3984" y="388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0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080" y="3792"/>
                  <a:ext cx="5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X2 X1</a:t>
                  </a:r>
                </a:p>
              </p:txBody>
            </p:sp>
            <p:sp>
              <p:nvSpPr>
                <p:cNvPr id="410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36" y="3993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X0</a:t>
                  </a:r>
                </a:p>
              </p:txBody>
            </p:sp>
          </p:grpSp>
        </p:grpSp>
      </p:grp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4963947" y="5990389"/>
          <a:ext cx="2427397" cy="45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5920" imgH="165028" progId="Equation.3">
                  <p:embed/>
                </p:oleObj>
              </mc:Choice>
              <mc:Fallback>
                <p:oleObj name="Equation" r:id="rId3" imgW="875920" imgH="165028" progId="Equation.3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947" y="5990389"/>
                        <a:ext cx="2427397" cy="45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43"/>
          <p:cNvSpPr>
            <a:spLocks noChangeArrowheads="1"/>
          </p:cNvSpPr>
          <p:nvPr/>
        </p:nvSpPr>
        <p:spPr bwMode="auto">
          <a:xfrm>
            <a:off x="3673643" y="4042612"/>
            <a:ext cx="1138989" cy="1122947"/>
          </a:xfrm>
          <a:prstGeom prst="roundRect">
            <a:avLst>
              <a:gd name="adj" fmla="val 16667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176338" y="3834063"/>
            <a:ext cx="3392905" cy="1628274"/>
            <a:chOff x="1652337" y="3834063"/>
            <a:chExt cx="3392905" cy="1628274"/>
          </a:xfrm>
        </p:grpSpPr>
        <p:sp>
          <p:nvSpPr>
            <p:cNvPr id="49" name="Right Bracket 48"/>
            <p:cNvSpPr/>
            <p:nvPr/>
          </p:nvSpPr>
          <p:spPr bwMode="auto">
            <a:xfrm>
              <a:off x="1652337" y="3834063"/>
              <a:ext cx="962526" cy="1556084"/>
            </a:xfrm>
            <a:prstGeom prst="rightBracket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Right Bracket 49"/>
            <p:cNvSpPr/>
            <p:nvPr/>
          </p:nvSpPr>
          <p:spPr bwMode="auto">
            <a:xfrm flipH="1">
              <a:off x="4082716" y="3906253"/>
              <a:ext cx="962526" cy="1556084"/>
            </a:xfrm>
            <a:prstGeom prst="rightBracket">
              <a:avLst/>
            </a:prstGeom>
            <a:noFill/>
            <a:ln w="698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ACDAFD-A777-3ACB-D7A8-4BBA41DF07ED}"/>
              </a:ext>
            </a:extLst>
          </p:cNvPr>
          <p:cNvGrpSpPr/>
          <p:nvPr/>
        </p:nvGrpSpPr>
        <p:grpSpPr>
          <a:xfrm>
            <a:off x="6031015" y="1999804"/>
            <a:ext cx="5095783" cy="3615562"/>
            <a:chOff x="5712044" y="2430068"/>
            <a:chExt cx="5095783" cy="3615562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F18353DF-FBEC-EAD7-F45A-17BEBC35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1" y="2491938"/>
              <a:ext cx="389729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800" b="1" dirty="0"/>
                <a:t>X2 X1X0    Y2 Y1Y0</a:t>
              </a:r>
              <a:endParaRPr lang="en-US" b="1" dirty="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9C3AC289-A1AE-9F81-C3DD-CABED18E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044" y="2974020"/>
              <a:ext cx="5095783" cy="30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b="1" dirty="0"/>
                <a:t>     0   0   0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0   1      X  </a:t>
              </a:r>
              <a:r>
                <a:rPr lang="en-US" sz="2800" b="1" dirty="0" err="1"/>
                <a:t>X</a:t>
              </a:r>
              <a:r>
                <a:rPr lang="en-US" sz="2800" b="1" dirty="0"/>
                <a:t>  </a:t>
              </a:r>
              <a:r>
                <a:rPr lang="en-US" sz="2800" b="1" dirty="0" err="1"/>
                <a:t>X</a:t>
              </a:r>
              <a:r>
                <a:rPr lang="en-US" sz="2800" b="1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0   1   0      0   0   0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0   1   1      0   0   1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1   0   0      0   1   0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1   0   1      0   1   1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1   1   0      1   0   0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800" b="1" dirty="0"/>
                <a:t>     1   1   1      1   0   1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EFAA4E31-E33A-1312-8A0A-41BB69C2B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305" y="2974020"/>
              <a:ext cx="3752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21C7462C-0C6E-C1FB-8475-DDA367B1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913" y="2430068"/>
              <a:ext cx="29069" cy="35658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8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K-maps (</a:t>
            </a:r>
            <a:r>
              <a:rPr lang="en-US" dirty="0" err="1"/>
              <a:t>Karnaugh</a:t>
            </a:r>
            <a:r>
              <a:rPr lang="en-US" dirty="0"/>
              <a:t> maps)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Truth table, SOP, POS (look for XOR)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38665" y="1638299"/>
          <a:ext cx="2948261" cy="945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533400" progId="Equation.3">
                  <p:embed/>
                </p:oleObj>
              </mc:Choice>
              <mc:Fallback>
                <p:oleObj name="Equation" r:id="rId2" imgW="1663700" imgH="533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665" y="1638299"/>
                        <a:ext cx="2948261" cy="945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97476" y="3555278"/>
          <a:ext cx="7073953" cy="174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D0 \ D2,D1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01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037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KMap</a:t>
            </a:r>
            <a:r>
              <a:rPr lang="en-US" dirty="0"/>
              <a:t>, 3,2,1: SOP, 0:POS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15989" y="1683603"/>
          <a:ext cx="6095999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A(2)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A(1)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A(0)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X(3)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X(2)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X(1)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X(0)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819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</a:t>
            </a:r>
            <a:r>
              <a:rPr lang="en-US" dirty="0" err="1"/>
              <a:t>KMap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362201" y="1524002"/>
          <a:ext cx="7693025" cy="428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191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191">
                <a:tc>
                  <a:txBody>
                    <a:bodyPr/>
                    <a:lstStyle/>
                    <a:p>
                      <a:r>
                        <a:rPr lang="en-US" sz="4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191">
                <a:tc>
                  <a:txBody>
                    <a:bodyPr/>
                    <a:lstStyle/>
                    <a:p>
                      <a:r>
                        <a:rPr lang="en-US" sz="44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191">
                <a:tc>
                  <a:txBody>
                    <a:bodyPr/>
                    <a:lstStyle/>
                    <a:p>
                      <a:r>
                        <a:rPr lang="en-US" sz="4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191">
                <a:tc>
                  <a:txBody>
                    <a:bodyPr/>
                    <a:lstStyle/>
                    <a:p>
                      <a:r>
                        <a:rPr lang="en-US" sz="4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79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649416" y="1744394"/>
            <a:ext cx="1069145" cy="5345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183987" y="161778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2665" y="1910862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56846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 “AND” (Gate 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   [(6==8) </a:t>
            </a:r>
            <a:r>
              <a:rPr lang="en-US" b="1" dirty="0"/>
              <a:t>AND</a:t>
            </a:r>
            <a:r>
              <a:rPr lang="en-US" dirty="0"/>
              <a:t> (7==9)]    true?   </a:t>
            </a:r>
            <a:r>
              <a:rPr lang="en-US" b="1" dirty="0"/>
              <a:t>F or 0</a:t>
            </a:r>
          </a:p>
          <a:p>
            <a:r>
              <a:rPr lang="en-US" dirty="0"/>
              <a:t>Is    [(6==8) </a:t>
            </a:r>
            <a:r>
              <a:rPr lang="en-US" b="1" dirty="0"/>
              <a:t>AND</a:t>
            </a:r>
            <a:r>
              <a:rPr lang="en-US" dirty="0"/>
              <a:t> (7==7)]    true?   </a:t>
            </a:r>
            <a:r>
              <a:rPr lang="en-US" b="1" dirty="0"/>
              <a:t>F or 0</a:t>
            </a:r>
          </a:p>
          <a:p>
            <a:r>
              <a:rPr lang="en-US" dirty="0"/>
              <a:t>Is    [(6==6) </a:t>
            </a:r>
            <a:r>
              <a:rPr lang="en-US" b="1" dirty="0"/>
              <a:t>AND</a:t>
            </a:r>
            <a:r>
              <a:rPr lang="en-US" dirty="0"/>
              <a:t> (7==9)]    true?   </a:t>
            </a:r>
            <a:r>
              <a:rPr lang="en-US" b="1" dirty="0"/>
              <a:t>F or 0</a:t>
            </a:r>
          </a:p>
          <a:p>
            <a:r>
              <a:rPr lang="en-US" dirty="0"/>
              <a:t>Is    [(6==6) </a:t>
            </a:r>
            <a:r>
              <a:rPr lang="en-US" b="1" dirty="0"/>
              <a:t>AND</a:t>
            </a:r>
            <a:r>
              <a:rPr lang="en-US" dirty="0"/>
              <a:t> (7==7)]    true?   </a:t>
            </a:r>
            <a:r>
              <a:rPr lang="en-US" b="1" dirty="0"/>
              <a:t>T or 1</a:t>
            </a:r>
          </a:p>
          <a:p>
            <a:endParaRPr lang="en-US" dirty="0"/>
          </a:p>
          <a:p>
            <a:r>
              <a:rPr lang="en-US" dirty="0"/>
              <a:t>A generic version of the above question:</a:t>
            </a:r>
          </a:p>
          <a:p>
            <a:pPr lvl="1"/>
            <a:r>
              <a:rPr lang="en-US" dirty="0"/>
              <a:t>Is    [A </a:t>
            </a:r>
            <a:r>
              <a:rPr lang="en-US" b="1" dirty="0"/>
              <a:t>AND </a:t>
            </a:r>
            <a:r>
              <a:rPr lang="en-US" dirty="0"/>
              <a:t>B]    true?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094455" y="1535503"/>
            <a:ext cx="1242203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94455" y="2073217"/>
            <a:ext cx="1242203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94455" y="2610931"/>
            <a:ext cx="1242203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94455" y="3148644"/>
            <a:ext cx="1242203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</a:t>
            </a:r>
            <a:r>
              <a:rPr lang="en-US" dirty="0" err="1"/>
              <a:t>KMap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487930" y="1054025"/>
          <a:ext cx="58353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729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80</a:t>
            </a:fld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4438772" y="1065991"/>
            <a:ext cx="1211549" cy="754742"/>
            <a:chOff x="1038664" y="1617784"/>
            <a:chExt cx="1211549" cy="754742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125415" y="1744394"/>
              <a:ext cx="1069145" cy="53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59987" y="1617784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8664" y="1910861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CD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5228" y="1822669"/>
          <a:ext cx="2464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4550980" y="5013435"/>
            <a:ext cx="5376039" cy="488731"/>
            <a:chOff x="3026979" y="5013434"/>
            <a:chExt cx="5376039" cy="488731"/>
          </a:xfrm>
        </p:grpSpPr>
        <p:sp>
          <p:nvSpPr>
            <p:cNvPr id="14" name="TextBox 13"/>
            <p:cNvSpPr txBox="1"/>
            <p:nvPr/>
          </p:nvSpPr>
          <p:spPr>
            <a:xfrm>
              <a:off x="3026979" y="5013434"/>
              <a:ext cx="2036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Entire table: </a:t>
              </a:r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873295" y="5027010"/>
            <a:ext cx="3529723" cy="475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20227" imgH="177723" progId="Equation.3">
                    <p:embed/>
                  </p:oleObj>
                </mc:Choice>
                <mc:Fallback>
                  <p:oleObj name="Equation" r:id="rId2" imgW="1320227" imgH="177723" progId="Equation.3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3295" y="5027010"/>
                          <a:ext cx="3529723" cy="475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944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0" y="304800"/>
            <a:ext cx="7924800" cy="762000"/>
          </a:xfrm>
        </p:spPr>
        <p:txBody>
          <a:bodyPr/>
          <a:lstStyle/>
          <a:p>
            <a:r>
              <a:rPr lang="en-US" sz="3200" dirty="0"/>
              <a:t>XOR </a:t>
            </a:r>
            <a:r>
              <a:rPr lang="en-US" sz="3200" dirty="0" err="1"/>
              <a:t>KMap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14058" y="297257"/>
          <a:ext cx="58353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729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4564900" y="309223"/>
            <a:ext cx="1211549" cy="754742"/>
            <a:chOff x="1038664" y="1617784"/>
            <a:chExt cx="1211549" cy="754742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125415" y="1744394"/>
              <a:ext cx="1069145" cy="53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59987" y="1617784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8664" y="1910861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CD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5228" y="1822669"/>
          <a:ext cx="2464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5922583" y="1907604"/>
            <a:ext cx="2049518" cy="13716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4512470" y="4125284"/>
            <a:ext cx="6013185" cy="1938992"/>
            <a:chOff x="2962193" y="4807257"/>
            <a:chExt cx="6013185" cy="1268068"/>
          </a:xfrm>
        </p:grpSpPr>
        <p:sp>
          <p:nvSpPr>
            <p:cNvPr id="19" name="TextBox 18"/>
            <p:cNvSpPr txBox="1"/>
            <p:nvPr/>
          </p:nvSpPr>
          <p:spPr>
            <a:xfrm>
              <a:off x="2962193" y="4807257"/>
              <a:ext cx="6013185" cy="1268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Random circle: Here </a:t>
              </a:r>
              <a:r>
                <a:rPr lang="en-US" sz="2400" dirty="0">
                  <a:sym typeface="Wingdings" pitchFamily="2" charset="2"/>
                </a:rPr>
                <a:t> A, D</a:t>
              </a:r>
            </a:p>
            <a:p>
              <a:r>
                <a:rPr lang="en-US" sz="2400" dirty="0">
                  <a:sym typeface="Wingdings" pitchFamily="2" charset="2"/>
                </a:rPr>
                <a:t>Note: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Always check to see if XOR or XNOR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A and D are constant and opposite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Equation: </a:t>
              </a:r>
              <a:endParaRPr lang="en-US" sz="2400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5560137" y="5812644"/>
            <a:ext cx="1763712" cy="256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028" imgH="177646" progId="Equation.3">
                    <p:embed/>
                  </p:oleObj>
                </mc:Choice>
                <mc:Fallback>
                  <p:oleObj name="Equation" r:id="rId2" imgW="774028" imgH="177646" progId="Equation.3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0137" y="5812644"/>
                          <a:ext cx="1763712" cy="256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ounded Rectangle 20"/>
          <p:cNvSpPr/>
          <p:nvPr/>
        </p:nvSpPr>
        <p:spPr bwMode="auto">
          <a:xfrm>
            <a:off x="1665895" y="3242464"/>
            <a:ext cx="2664375" cy="493987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650129" y="2511995"/>
            <a:ext cx="2664375" cy="493987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660637" y="3993954"/>
            <a:ext cx="2664375" cy="493987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655380" y="4698147"/>
            <a:ext cx="2664375" cy="493987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82914" y="4177840"/>
            <a:ext cx="25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966845" y="5638780"/>
            <a:ext cx="903886" cy="52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066110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0" y="304800"/>
            <a:ext cx="7924800" cy="762000"/>
          </a:xfrm>
        </p:spPr>
        <p:txBody>
          <a:bodyPr/>
          <a:lstStyle/>
          <a:p>
            <a:r>
              <a:rPr lang="en-US" sz="3200" dirty="0"/>
              <a:t>XOR </a:t>
            </a:r>
            <a:r>
              <a:rPr lang="en-US" sz="3200" dirty="0" err="1"/>
              <a:t>KMap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14058" y="297257"/>
          <a:ext cx="58353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729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82</a:t>
            </a:fld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4564900" y="309223"/>
            <a:ext cx="1211549" cy="754742"/>
            <a:chOff x="1038664" y="1617784"/>
            <a:chExt cx="1211549" cy="754742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125415" y="1744394"/>
              <a:ext cx="1069145" cy="53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59987" y="1617784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8664" y="1910861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CD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5228" y="1822669"/>
          <a:ext cx="2464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5891052" y="1135094"/>
            <a:ext cx="2049518" cy="1371600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4512470" y="4125284"/>
            <a:ext cx="6013185" cy="1938992"/>
            <a:chOff x="2962193" y="4807257"/>
            <a:chExt cx="6013185" cy="1268068"/>
          </a:xfrm>
        </p:grpSpPr>
        <p:sp>
          <p:nvSpPr>
            <p:cNvPr id="19" name="TextBox 18"/>
            <p:cNvSpPr txBox="1"/>
            <p:nvPr/>
          </p:nvSpPr>
          <p:spPr>
            <a:xfrm>
              <a:off x="2962193" y="4807257"/>
              <a:ext cx="6013185" cy="1268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Random circle: Here </a:t>
              </a:r>
              <a:r>
                <a:rPr lang="en-US" sz="2400" dirty="0">
                  <a:sym typeface="Wingdings" pitchFamily="2" charset="2"/>
                </a:rPr>
                <a:t> A, C</a:t>
              </a:r>
            </a:p>
            <a:p>
              <a:r>
                <a:rPr lang="en-US" sz="2400" dirty="0">
                  <a:sym typeface="Wingdings" pitchFamily="2" charset="2"/>
                </a:rPr>
                <a:t>Note: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Always check to see if XOR or XNOR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A and C are constant and equal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Equation: </a:t>
              </a:r>
              <a:endParaRPr lang="en-US" sz="2400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5545849" y="5812644"/>
            <a:ext cx="1792288" cy="256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87058" imgH="177723" progId="Equation.3">
                    <p:embed/>
                  </p:oleObj>
                </mc:Choice>
                <mc:Fallback>
                  <p:oleObj name="Equation" r:id="rId2" imgW="787058" imgH="177723" progId="Equation.3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849" y="5812644"/>
                          <a:ext cx="1792288" cy="256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ounded Rectangle 21"/>
          <p:cNvSpPr/>
          <p:nvPr/>
        </p:nvSpPr>
        <p:spPr bwMode="auto">
          <a:xfrm>
            <a:off x="1665895" y="2133622"/>
            <a:ext cx="2664375" cy="877593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660637" y="3631335"/>
            <a:ext cx="2664375" cy="83030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82914" y="4177840"/>
            <a:ext cx="25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171804" y="4172580"/>
            <a:ext cx="25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71902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70" y="304800"/>
            <a:ext cx="7924800" cy="762000"/>
          </a:xfrm>
        </p:spPr>
        <p:txBody>
          <a:bodyPr/>
          <a:lstStyle/>
          <a:p>
            <a:r>
              <a:rPr lang="en-US" sz="3200" dirty="0"/>
              <a:t>XOR </a:t>
            </a:r>
            <a:r>
              <a:rPr lang="en-US" sz="3200" dirty="0" err="1"/>
              <a:t>KMap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14058" y="297257"/>
          <a:ext cx="583532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729"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7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83</a:t>
            </a:fld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4564900" y="309223"/>
            <a:ext cx="1211549" cy="754742"/>
            <a:chOff x="1038664" y="1617784"/>
            <a:chExt cx="1211549" cy="754742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1125415" y="1744394"/>
              <a:ext cx="1069145" cy="5345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59987" y="1617784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8664" y="1910861"/>
              <a:ext cx="639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CD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5228" y="1822669"/>
          <a:ext cx="2464675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 bwMode="auto">
          <a:xfrm>
            <a:off x="5891052" y="1135094"/>
            <a:ext cx="2049518" cy="2853582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4512470" y="4125284"/>
            <a:ext cx="6013185" cy="1938992"/>
            <a:chOff x="2962193" y="4807257"/>
            <a:chExt cx="6013185" cy="1268068"/>
          </a:xfrm>
        </p:grpSpPr>
        <p:sp>
          <p:nvSpPr>
            <p:cNvPr id="19" name="TextBox 18"/>
            <p:cNvSpPr txBox="1"/>
            <p:nvPr/>
          </p:nvSpPr>
          <p:spPr>
            <a:xfrm>
              <a:off x="2962193" y="4807257"/>
              <a:ext cx="6013185" cy="1268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Random circle: Here </a:t>
              </a:r>
              <a:r>
                <a:rPr lang="en-US" sz="2400" dirty="0">
                  <a:sym typeface="Wingdings" pitchFamily="2" charset="2"/>
                </a:rPr>
                <a:t> A</a:t>
              </a:r>
            </a:p>
            <a:p>
              <a:r>
                <a:rPr lang="en-US" sz="2400" dirty="0">
                  <a:sym typeface="Wingdings" pitchFamily="2" charset="2"/>
                </a:rPr>
                <a:t>Note: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Always check to see if XOR or XNOR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A is constant and zero</a:t>
              </a:r>
            </a:p>
            <a:p>
              <a:pPr marL="457200" indent="-457200">
                <a:buAutoNum type="arabicPeriod"/>
              </a:pPr>
              <a:r>
                <a:rPr lang="en-US" sz="2400" dirty="0">
                  <a:sym typeface="Wingdings" pitchFamily="2" charset="2"/>
                </a:rPr>
                <a:t>Equation: </a:t>
              </a:r>
              <a:endParaRPr lang="en-US" sz="2400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5242637" y="5812644"/>
            <a:ext cx="2398712" cy="256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53643" imgH="177723" progId="Equation.3">
                    <p:embed/>
                  </p:oleObj>
                </mc:Choice>
                <mc:Fallback>
                  <p:oleObj name="Equation" r:id="rId2" imgW="1053643" imgH="177723" progId="Equation.3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2637" y="5812644"/>
                          <a:ext cx="2398712" cy="256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ounded Rectangle 21"/>
          <p:cNvSpPr/>
          <p:nvPr/>
        </p:nvSpPr>
        <p:spPr bwMode="auto">
          <a:xfrm>
            <a:off x="1665895" y="2133622"/>
            <a:ext cx="2664375" cy="3021703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82914" y="4177840"/>
            <a:ext cx="25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67075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Step 4: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From TT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POS</a:t>
            </a:r>
          </a:p>
          <a:p>
            <a:pPr lvl="3">
              <a:lnSpc>
                <a:spcPct val="90000"/>
              </a:lnSpc>
            </a:pPr>
            <a:r>
              <a:rPr lang="en-US" sz="2000" dirty="0"/>
              <a:t>Product of sums</a:t>
            </a:r>
          </a:p>
          <a:p>
            <a:pPr lvl="3">
              <a:lnSpc>
                <a:spcPct val="90000"/>
              </a:lnSpc>
            </a:pPr>
            <a:r>
              <a:rPr lang="en-US" sz="2000" dirty="0"/>
              <a:t>Look For ‘0’s</a:t>
            </a:r>
            <a:r>
              <a:rPr lang="en-US" sz="1400" dirty="0"/>
              <a:t> 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400" dirty="0"/>
              <a:t>  			          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8536" y="2127"/>
            <a:ext cx="11033464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Example - Step 4: POS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14868" y="1644749"/>
            <a:ext cx="3606015" cy="3081997"/>
            <a:chOff x="4454769" y="2362200"/>
            <a:chExt cx="3606015" cy="3081997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4539168" y="2362200"/>
              <a:ext cx="3276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     </a:t>
              </a:r>
              <a:r>
                <a:rPr lang="en-US" sz="2400" dirty="0"/>
                <a:t>X2 X1X0    Y2 Y1Y0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4454769" y="2751358"/>
              <a:ext cx="3352800" cy="267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/>
                <a:t>     0   0   0        X  </a:t>
              </a:r>
              <a:r>
                <a:rPr lang="en-US" sz="2400" dirty="0" err="1"/>
                <a:t>X</a:t>
              </a:r>
              <a:r>
                <a:rPr lang="en-US" sz="2400" dirty="0"/>
                <a:t>  </a:t>
              </a:r>
              <a:r>
                <a:rPr lang="en-US" sz="2400" dirty="0" err="1"/>
                <a:t>X</a:t>
              </a:r>
              <a:r>
                <a:rPr lang="en-US" sz="2400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0   0   1        X  </a:t>
              </a:r>
              <a:r>
                <a:rPr lang="en-US" sz="2400" dirty="0" err="1"/>
                <a:t>X</a:t>
              </a:r>
              <a:r>
                <a:rPr lang="en-US" sz="2400" dirty="0"/>
                <a:t>  </a:t>
              </a:r>
              <a:r>
                <a:rPr lang="en-US" sz="2400" dirty="0" err="1"/>
                <a:t>X</a:t>
              </a:r>
              <a:r>
                <a:rPr lang="en-US" sz="2400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0   1   0        0   0   0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0   1   1        0   0   1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1   0   0        0   1   0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1   0   1        0   1   1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1   1   0        1   0   0 </a:t>
              </a:r>
            </a:p>
            <a:p>
              <a:pPr>
                <a:lnSpc>
                  <a:spcPct val="80000"/>
                </a:lnSpc>
              </a:pPr>
              <a:r>
                <a:rPr lang="en-US" sz="2400" dirty="0"/>
                <a:t>     1   1   1        1   0   1 </a:t>
              </a:r>
            </a:p>
            <a:p>
              <a:pPr>
                <a:lnSpc>
                  <a:spcPct val="80000"/>
                </a:lnSpc>
              </a:pPr>
              <a:endParaRPr lang="en-US" dirty="0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4860384" y="2743200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6314044" y="2438400"/>
              <a:ext cx="16418" cy="30057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/>
        </p:nvGraphicFramePr>
        <p:xfrm>
          <a:off x="2435059" y="4714872"/>
          <a:ext cx="7450427" cy="125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68800" imgH="749300" progId="Equation.3">
                  <p:embed/>
                </p:oleObj>
              </mc:Choice>
              <mc:Fallback>
                <p:oleObj name="Equation" r:id="rId3" imgW="4368800" imgH="749300" progId="Equation.3">
                  <p:embed/>
                  <p:pic>
                    <p:nvPicPr>
                      <p:cNvPr id="1146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059" y="4714872"/>
                        <a:ext cx="7450427" cy="1250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3016373" y="4692770"/>
            <a:ext cx="1647643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687022" y="4698519"/>
            <a:ext cx="1702277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383549" y="4704270"/>
            <a:ext cx="1731032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105958" y="4701394"/>
            <a:ext cx="1731032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013497" y="5121215"/>
            <a:ext cx="1647643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684146" y="5126964"/>
            <a:ext cx="1702277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80673" y="5132715"/>
            <a:ext cx="1731032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103082" y="5129839"/>
            <a:ext cx="1731032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019248" y="5558286"/>
            <a:ext cx="1647643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689897" y="5564035"/>
            <a:ext cx="1702277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386424" y="5569786"/>
            <a:ext cx="1731032" cy="39680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524000"/>
            <a:ext cx="7693025" cy="4849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Converters</a:t>
            </a:r>
          </a:p>
          <a:p>
            <a:pPr lvl="1"/>
            <a:r>
              <a:rPr lang="en-US" dirty="0"/>
              <a:t>C to F</a:t>
            </a:r>
          </a:p>
          <a:p>
            <a:pPr lvl="1"/>
            <a:r>
              <a:rPr lang="en-US" dirty="0"/>
              <a:t>Gray code to Binary</a:t>
            </a:r>
          </a:p>
          <a:p>
            <a:pPr lvl="1"/>
            <a:r>
              <a:rPr lang="en-US" dirty="0"/>
              <a:t>GPA to ASCII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Multiplier</a:t>
            </a:r>
          </a:p>
          <a:p>
            <a:r>
              <a:rPr lang="en-US" dirty="0"/>
              <a:t>Value to action</a:t>
            </a:r>
          </a:p>
          <a:p>
            <a:pPr lvl="1"/>
            <a:r>
              <a:rPr lang="en-US" dirty="0"/>
              <a:t>Button push </a:t>
            </a:r>
            <a:r>
              <a:rPr lang="en-US" dirty="0">
                <a:sym typeface="Wingdings" pitchFamily="2" charset="2"/>
              </a:rPr>
              <a:t> Display</a:t>
            </a:r>
          </a:p>
          <a:p>
            <a:pPr lvl="1"/>
            <a:r>
              <a:rPr lang="en-US" dirty="0">
                <a:sym typeface="Wingdings" pitchFamily="2" charset="2"/>
              </a:rPr>
              <a:t>Switch combination to LEDs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circuit that adjusts amplitude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VGA (variable gain amplifier)</a:t>
            </a:r>
          </a:p>
          <a:p>
            <a:r>
              <a:rPr lang="en-US" dirty="0"/>
              <a:t>When you rotate your radio, the volume stays constant even the reception levels change</a:t>
            </a:r>
          </a:p>
          <a:p>
            <a:r>
              <a:rPr lang="en-US" dirty="0"/>
              <a:t>3-bits in that represents the average amplitude of a signal</a:t>
            </a:r>
          </a:p>
          <a:p>
            <a:r>
              <a:rPr lang="en-US" dirty="0"/>
              <a:t>Output is multiplier (fixed point with 2-bits of fraction) that multiplies signal to </a:t>
            </a:r>
            <a:r>
              <a:rPr lang="en-US"/>
              <a:t>average volume of “3.5” to “4”.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‘1’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079050" y="2230452"/>
            <a:ext cx="1256232" cy="99131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+1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 bwMode="auto">
          <a:xfrm>
            <a:off x="4156106" y="2726108"/>
            <a:ext cx="92294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335283" y="2726109"/>
            <a:ext cx="92294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1278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word “AND” (Gate 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/>
          <a:lstStyle/>
          <a:p>
            <a:r>
              <a:rPr lang="en-US" dirty="0"/>
              <a:t>Is    [(6==8) </a:t>
            </a:r>
            <a:r>
              <a:rPr lang="en-US" b="1" dirty="0"/>
              <a:t>AND</a:t>
            </a:r>
            <a:r>
              <a:rPr lang="en-US" dirty="0"/>
              <a:t> (7==9)]    true?   </a:t>
            </a:r>
            <a:r>
              <a:rPr lang="en-US" b="1" dirty="0"/>
              <a:t>F or </a:t>
            </a:r>
            <a:r>
              <a:rPr lang="en-US" b="1" dirty="0">
                <a:solidFill>
                  <a:srgbClr val="FF0000"/>
                </a:solidFill>
              </a:rPr>
              <a:t>LOGIC</a:t>
            </a:r>
            <a:r>
              <a:rPr lang="en-US" b="1" dirty="0"/>
              <a:t> 0</a:t>
            </a:r>
          </a:p>
          <a:p>
            <a:r>
              <a:rPr lang="en-US" dirty="0"/>
              <a:t>Is    [(6==8) </a:t>
            </a:r>
            <a:r>
              <a:rPr lang="en-US" b="1" dirty="0"/>
              <a:t>AND</a:t>
            </a:r>
            <a:r>
              <a:rPr lang="en-US" dirty="0"/>
              <a:t> (7==7)]    true?   </a:t>
            </a:r>
            <a:r>
              <a:rPr lang="en-US" b="1" dirty="0"/>
              <a:t>F or </a:t>
            </a:r>
            <a:r>
              <a:rPr lang="en-US" b="1" dirty="0">
                <a:solidFill>
                  <a:srgbClr val="FF0000"/>
                </a:solidFill>
              </a:rPr>
              <a:t>LOGIC </a:t>
            </a:r>
            <a:r>
              <a:rPr lang="en-US" b="1" dirty="0"/>
              <a:t>0</a:t>
            </a:r>
          </a:p>
          <a:p>
            <a:r>
              <a:rPr lang="en-US" dirty="0"/>
              <a:t>Is    [(6==6) </a:t>
            </a:r>
            <a:r>
              <a:rPr lang="en-US" b="1" dirty="0"/>
              <a:t>AND</a:t>
            </a:r>
            <a:r>
              <a:rPr lang="en-US" dirty="0"/>
              <a:t> (7==9)]    true?   </a:t>
            </a:r>
            <a:r>
              <a:rPr lang="en-US" b="1" dirty="0"/>
              <a:t>F or </a:t>
            </a:r>
            <a:r>
              <a:rPr lang="en-US" b="1" dirty="0">
                <a:solidFill>
                  <a:srgbClr val="FF0000"/>
                </a:solidFill>
              </a:rPr>
              <a:t>LOGIC </a:t>
            </a:r>
            <a:r>
              <a:rPr lang="en-US" b="1" dirty="0"/>
              <a:t>0</a:t>
            </a:r>
          </a:p>
          <a:p>
            <a:r>
              <a:rPr lang="en-US" dirty="0"/>
              <a:t>Is    [(6==6) </a:t>
            </a:r>
            <a:r>
              <a:rPr lang="en-US" b="1" dirty="0"/>
              <a:t>AND</a:t>
            </a:r>
            <a:r>
              <a:rPr lang="en-US" dirty="0"/>
              <a:t> (7==7)]    true?   </a:t>
            </a:r>
            <a:r>
              <a:rPr lang="en-US" b="1" dirty="0"/>
              <a:t>T or </a:t>
            </a:r>
            <a:r>
              <a:rPr lang="en-US" b="1" dirty="0">
                <a:solidFill>
                  <a:srgbClr val="FF0000"/>
                </a:solidFill>
              </a:rPr>
              <a:t>LOGIC 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dirty="0"/>
              <a:t>A generic version of the above question:</a:t>
            </a:r>
          </a:p>
          <a:p>
            <a:pPr lvl="1"/>
            <a:r>
              <a:rPr lang="en-US" dirty="0"/>
              <a:t>Is    [A </a:t>
            </a:r>
            <a:r>
              <a:rPr lang="en-US" b="1" dirty="0"/>
              <a:t>AND </a:t>
            </a:r>
            <a:r>
              <a:rPr lang="en-US" dirty="0"/>
              <a:t>B]    true?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094454" y="1535503"/>
            <a:ext cx="2401018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94454" y="2073217"/>
            <a:ext cx="2401018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94454" y="2610931"/>
            <a:ext cx="2401018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94454" y="3148644"/>
            <a:ext cx="2401018" cy="465827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30977</TotalTime>
  <Words>5822</Words>
  <Application>Microsoft Office PowerPoint</Application>
  <PresentationFormat>Widescreen</PresentationFormat>
  <Paragraphs>2384</Paragraphs>
  <Slides>87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Aptos</vt:lpstr>
      <vt:lpstr>Arial</vt:lpstr>
      <vt:lpstr>Calibri</vt:lpstr>
      <vt:lpstr>Century Gothic</vt:lpstr>
      <vt:lpstr>Times New Roman</vt:lpstr>
      <vt:lpstr>Wingdings</vt:lpstr>
      <vt:lpstr>Wingdings 3</vt:lpstr>
      <vt:lpstr>Wisp</vt:lpstr>
      <vt:lpstr>Equation</vt:lpstr>
      <vt:lpstr>MathType 7.0 Equation</vt:lpstr>
      <vt:lpstr>Topic 2:  Gates, Gate-Based Circuits, and Simulating Circuits</vt:lpstr>
      <vt:lpstr>Quiz</vt:lpstr>
      <vt:lpstr>Quiz</vt:lpstr>
      <vt:lpstr>Cal Poly</vt:lpstr>
      <vt:lpstr>This week…</vt:lpstr>
      <vt:lpstr>Logic Gates</vt:lpstr>
      <vt:lpstr>Symbol (AND) and notation</vt:lpstr>
      <vt:lpstr>The word “AND” (Gate name)</vt:lpstr>
      <vt:lpstr>The word “AND” (Gate name)</vt:lpstr>
      <vt:lpstr>Truth Table (AND)</vt:lpstr>
      <vt:lpstr>Symbol (AND) and notation</vt:lpstr>
      <vt:lpstr>As mentioned in Topic 1…</vt:lpstr>
      <vt:lpstr>Symbol (3-input AND) and notation</vt:lpstr>
      <vt:lpstr>Question:</vt:lpstr>
      <vt:lpstr>Inverter (NOT gate)</vt:lpstr>
      <vt:lpstr>We’ve seen:</vt:lpstr>
      <vt:lpstr>Symbol (OR) and notation</vt:lpstr>
      <vt:lpstr>Symbol (OR, 3-input) and notation</vt:lpstr>
      <vt:lpstr>Symbol (XOR) and notation</vt:lpstr>
      <vt:lpstr>Multiple input XOR gates</vt:lpstr>
      <vt:lpstr>Multiple input XOR gates</vt:lpstr>
      <vt:lpstr>Symbol (Multi-input XOR)</vt:lpstr>
      <vt:lpstr>Symbol (NAND) and notation</vt:lpstr>
      <vt:lpstr>Symbol (3-input NAND) and notation</vt:lpstr>
      <vt:lpstr>Symbol (NOR) and notation</vt:lpstr>
      <vt:lpstr>Symbol (NOR, 3-input) and notation</vt:lpstr>
      <vt:lpstr>Symbol (NXOR) and notation</vt:lpstr>
      <vt:lpstr>Symbol (Multi-input XNOR)</vt:lpstr>
      <vt:lpstr>Summary of gates</vt:lpstr>
      <vt:lpstr>Know:</vt:lpstr>
      <vt:lpstr>Finally we build a circuit</vt:lpstr>
      <vt:lpstr>NAND gate</vt:lpstr>
      <vt:lpstr>NAND gate</vt:lpstr>
      <vt:lpstr>NAND gate</vt:lpstr>
      <vt:lpstr>NAND gate</vt:lpstr>
      <vt:lpstr>NAND gate</vt:lpstr>
      <vt:lpstr>NAND gate</vt:lpstr>
      <vt:lpstr>SOP</vt:lpstr>
      <vt:lpstr>SOP vs POS</vt:lpstr>
      <vt:lpstr>POS</vt:lpstr>
      <vt:lpstr>Manipulating and Reducing the Number of Gates</vt:lpstr>
      <vt:lpstr>PowerPoint Presentation</vt:lpstr>
      <vt:lpstr>De Morgan’s Laws</vt:lpstr>
      <vt:lpstr>De Morgan’s Laws practice</vt:lpstr>
      <vt:lpstr>De Morgan’s Laws practice</vt:lpstr>
      <vt:lpstr>De Morgan’s Laws practice</vt:lpstr>
      <vt:lpstr>De Morgan’s Laws practice SOP to POS</vt:lpstr>
      <vt:lpstr>De Morgan’s Laws on 2-input XNOR</vt:lpstr>
      <vt:lpstr>De Morgan’s Laws on 3-input XNOR</vt:lpstr>
      <vt:lpstr>In This Section We’ll Do:</vt:lpstr>
      <vt:lpstr>Combinational Logic Example Step 4: SOP K-MAP Design problem: 3-bit input, output is input minus 2</vt:lpstr>
      <vt:lpstr>Combinational Logic Example Step 4: SOP K-MAP Y2 logic Design problem: 3-bit input, output is input minus 2</vt:lpstr>
      <vt:lpstr>Combinational Logic Example Step 4: SOP K-MAP Y2 logic Design problem: 3-bit input, output is input minus 2</vt:lpstr>
      <vt:lpstr>Combinational Logic Example Step 4: SOP K-MAP Y2 logic Design problem: 3-bit input, output is input minus 2</vt:lpstr>
      <vt:lpstr>Combinational Logic Example Step 4: SOP K-MAP Y1 logic Design problem: 3-bit input, output is input minus 2</vt:lpstr>
      <vt:lpstr>Combinational Logic Example Step 4: SOP K-MAP Y0 logic Design problem: 3-bit input, output is input minus 2</vt:lpstr>
      <vt:lpstr>Practice</vt:lpstr>
      <vt:lpstr>Practice</vt:lpstr>
      <vt:lpstr>Practice</vt:lpstr>
      <vt:lpstr>Draw the truth table for this logic equation:</vt:lpstr>
      <vt:lpstr>Combining Basic Gates to Build Things that Actually Do Stuff</vt:lpstr>
      <vt:lpstr>In This Section We’ll Do:</vt:lpstr>
      <vt:lpstr>Combinational Logic Design</vt:lpstr>
      <vt:lpstr>Combinational Logic Design</vt:lpstr>
      <vt:lpstr>Combinational Logic Example - Step 1</vt:lpstr>
      <vt:lpstr>Combinational Logic Example - Step 1</vt:lpstr>
      <vt:lpstr>Combinational Logic Example - Step 2</vt:lpstr>
      <vt:lpstr>Combinational Logic Example - Step 3</vt:lpstr>
      <vt:lpstr>Combinational Logic Example - Step 4</vt:lpstr>
      <vt:lpstr>Combinational Logic Example - Step 4: SOP</vt:lpstr>
      <vt:lpstr>Karnaugh Maps</vt:lpstr>
      <vt:lpstr>Combinational Logic Example Step 4: SOP K-MAP Design problem: 3-bit input, output is input minus 2</vt:lpstr>
      <vt:lpstr>Combinational Logic Example Step 4: SOP K-MAP</vt:lpstr>
      <vt:lpstr>Combinational Logic Example Step 4: SOP K-MAP</vt:lpstr>
      <vt:lpstr>Combinational Logic Example Step 4: SOP K-MAP</vt:lpstr>
      <vt:lpstr>Combinational Logic Example Step 4: POS K-MAP</vt:lpstr>
      <vt:lpstr>K-maps (Karnaugh maps) practice</vt:lpstr>
      <vt:lpstr>Practice: KMap, 3,2,1: SOP, 0:POS</vt:lpstr>
      <vt:lpstr>XOR KMap</vt:lpstr>
      <vt:lpstr>XOR KMap</vt:lpstr>
      <vt:lpstr>XOR KMap</vt:lpstr>
      <vt:lpstr>XOR KMap</vt:lpstr>
      <vt:lpstr>XOR KMap</vt:lpstr>
      <vt:lpstr>Combinational Logic Example - Step 4: POS</vt:lpstr>
      <vt:lpstr>Practice</vt:lpstr>
      <vt:lpstr>Build circuit that adjusts amplitude</vt:lpstr>
      <vt:lpstr>Class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Smilkstein</dc:creator>
  <cp:lastModifiedBy>T Smilkstein</cp:lastModifiedBy>
  <cp:revision>147</cp:revision>
  <dcterms:created xsi:type="dcterms:W3CDTF">2024-12-08T23:30:36Z</dcterms:created>
  <dcterms:modified xsi:type="dcterms:W3CDTF">2025-01-28T05:18:15Z</dcterms:modified>
</cp:coreProperties>
</file>