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379" r:id="rId3"/>
    <p:sldId id="380" r:id="rId4"/>
    <p:sldId id="381" r:id="rId5"/>
    <p:sldId id="460" r:id="rId6"/>
    <p:sldId id="494" r:id="rId7"/>
    <p:sldId id="484" r:id="rId8"/>
    <p:sldId id="490" r:id="rId9"/>
    <p:sldId id="495" r:id="rId10"/>
    <p:sldId id="296" r:id="rId11"/>
    <p:sldId id="306" r:id="rId12"/>
    <p:sldId id="304" r:id="rId13"/>
    <p:sldId id="542" r:id="rId14"/>
    <p:sldId id="307" r:id="rId15"/>
    <p:sldId id="309" r:id="rId16"/>
    <p:sldId id="410" r:id="rId17"/>
    <p:sldId id="289" r:id="rId18"/>
    <p:sldId id="290" r:id="rId19"/>
    <p:sldId id="291" r:id="rId20"/>
    <p:sldId id="292" r:id="rId21"/>
    <p:sldId id="293" r:id="rId22"/>
    <p:sldId id="294" r:id="rId23"/>
    <p:sldId id="301" r:id="rId24"/>
    <p:sldId id="324" r:id="rId25"/>
    <p:sldId id="543" r:id="rId26"/>
    <p:sldId id="299" r:id="rId27"/>
    <p:sldId id="302" r:id="rId28"/>
    <p:sldId id="303" r:id="rId29"/>
    <p:sldId id="344" r:id="rId30"/>
    <p:sldId id="345" r:id="rId31"/>
    <p:sldId id="491" r:id="rId32"/>
    <p:sldId id="305" r:id="rId33"/>
    <p:sldId id="516" r:id="rId34"/>
    <p:sldId id="526" r:id="rId35"/>
    <p:sldId id="311" r:id="rId36"/>
    <p:sldId id="313" r:id="rId37"/>
    <p:sldId id="314" r:id="rId38"/>
    <p:sldId id="315" r:id="rId39"/>
    <p:sldId id="316" r:id="rId40"/>
    <p:sldId id="317" r:id="rId41"/>
    <p:sldId id="318" r:id="rId42"/>
    <p:sldId id="320" r:id="rId43"/>
    <p:sldId id="412" r:id="rId44"/>
    <p:sldId id="527" r:id="rId45"/>
    <p:sldId id="319" r:id="rId46"/>
    <p:sldId id="321" r:id="rId47"/>
    <p:sldId id="322" r:id="rId48"/>
    <p:sldId id="325" r:id="rId49"/>
    <p:sldId id="326" r:id="rId50"/>
    <p:sldId id="328" r:id="rId51"/>
    <p:sldId id="355" r:id="rId52"/>
    <p:sldId id="358" r:id="rId53"/>
    <p:sldId id="496" r:id="rId54"/>
    <p:sldId id="359" r:id="rId55"/>
    <p:sldId id="360" r:id="rId56"/>
    <p:sldId id="361" r:id="rId57"/>
    <p:sldId id="363" r:id="rId58"/>
    <p:sldId id="364" r:id="rId59"/>
    <p:sldId id="365" r:id="rId60"/>
    <p:sldId id="367" r:id="rId61"/>
    <p:sldId id="368" r:id="rId62"/>
    <p:sldId id="369" r:id="rId63"/>
    <p:sldId id="370" r:id="rId64"/>
    <p:sldId id="371" r:id="rId65"/>
    <p:sldId id="372" r:id="rId66"/>
    <p:sldId id="534" r:id="rId67"/>
    <p:sldId id="329" r:id="rId68"/>
    <p:sldId id="450" r:id="rId69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E1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040" autoAdjust="0"/>
    <p:restoredTop sz="92390" autoAdjust="0"/>
  </p:normalViewPr>
  <p:slideViewPr>
    <p:cSldViewPr snapToGrid="0">
      <p:cViewPr varScale="1">
        <p:scale>
          <a:sx n="71" d="100"/>
          <a:sy n="71" d="100"/>
        </p:scale>
        <p:origin x="104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2" Type="http://schemas.openxmlformats.org/officeDocument/2006/relationships/slide" Target="slides/slide24.xml"/><Relationship Id="rId1" Type="http://schemas.openxmlformats.org/officeDocument/2006/relationships/slide" Target="slides/slide14.xml"/><Relationship Id="rId4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E894FE4-1359-4C13-92E2-B3E978FA35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4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96423BF-4B7D-47A9-A845-699C9D164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31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B09DC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963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963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3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641" name="Rectangle 9"/>
          <p:cNvSpPr>
            <a:spLocks noGrp="1" noChangeArrowheads="1"/>
          </p:cNvSpPr>
          <p:nvPr>
            <p:ph type="dt" sz="quarter" idx="2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964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8F860-577C-4D45-8676-D9CE0A20FC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F06F0-6D57-4597-B33A-FFD4A2286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01E7B-56A1-414F-89F3-B6C7032F83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304800"/>
            <a:ext cx="1981200" cy="5781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04800"/>
            <a:ext cx="5791200" cy="5781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9397F-CEDA-48D5-BD8C-AEA2D45356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524000"/>
            <a:ext cx="7693025" cy="456247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2E671B2F-1C99-4FE4-BA01-E7FD1576D2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58FB94B-310E-4488-A02A-EEA058C97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9248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0913" y="1524000"/>
            <a:ext cx="3770312" cy="220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0913" y="3881438"/>
            <a:ext cx="3770312" cy="22050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5532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5564188" cy="474663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6242050"/>
            <a:ext cx="827088" cy="488950"/>
          </a:xfrm>
        </p:spPr>
        <p:txBody>
          <a:bodyPr/>
          <a:lstStyle>
            <a:lvl1pPr>
              <a:defRPr/>
            </a:lvl1pPr>
          </a:lstStyle>
          <a:p>
            <a:fld id="{191A6391-E052-4C84-A0B9-E42B7D1643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381000"/>
            <a:ext cx="6248400" cy="31242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810000" y="2895600"/>
            <a:ext cx="4876800" cy="319088"/>
            <a:chOff x="2288" y="3080"/>
            <a:chExt cx="3072" cy="20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6" name="AutoShap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white">
          <a:xfrm>
            <a:off x="685800" y="990600"/>
            <a:ext cx="76962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>
              <a:latin typeface="Times New Roman" pitchFamily="18" charset="0"/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800600" y="6248400"/>
            <a:ext cx="2819400" cy="474663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AE433-2354-447F-AC9C-E3BA53A2ED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5E3F87-C530-494E-9DEB-A06277A2E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3770313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524000"/>
            <a:ext cx="3770312" cy="45624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F93930-8D3E-46B4-9CFD-3C99D89E8B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AF876-FBA0-445E-8008-364E6B9A3A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76461-077E-41AC-BF9A-19ECFE564D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F663B-019F-483E-92A6-D54289439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762000" cy="6858000"/>
          </a:xfrm>
          <a:prstGeom prst="rect">
            <a:avLst/>
          </a:prstGeom>
          <a:solidFill>
            <a:srgbClr val="B09DC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457200" y="0"/>
            <a:ext cx="2743200" cy="457200"/>
          </a:xfrm>
          <a:custGeom>
            <a:avLst/>
            <a:gdLst/>
            <a:ahLst/>
            <a:cxnLst>
              <a:cxn ang="0">
                <a:pos x="1728" y="0"/>
              </a:cxn>
              <a:cxn ang="0">
                <a:pos x="1728" y="480"/>
              </a:cxn>
              <a:cxn ang="0">
                <a:pos x="380" y="482"/>
              </a:cxn>
              <a:cxn ang="0">
                <a:pos x="354" y="480"/>
              </a:cxn>
              <a:cxn ang="0">
                <a:pos x="308" y="489"/>
              </a:cxn>
              <a:cxn ang="0">
                <a:pos x="246" y="531"/>
              </a:cxn>
              <a:cxn ang="0">
                <a:pos x="206" y="597"/>
              </a:cxn>
              <a:cxn ang="0">
                <a:pos x="192" y="666"/>
              </a:cxn>
              <a:cxn ang="0">
                <a:pos x="192" y="735"/>
              </a:cxn>
              <a:cxn ang="0">
                <a:pos x="0" y="735"/>
              </a:cxn>
              <a:cxn ang="0">
                <a:pos x="0" y="480"/>
              </a:cxn>
              <a:cxn ang="0">
                <a:pos x="0" y="0"/>
              </a:cxn>
              <a:cxn ang="0">
                <a:pos x="1728" y="0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rgbClr val="B09DC9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" y="1128713"/>
            <a:ext cx="7391400" cy="319087"/>
            <a:chOff x="144" y="1248"/>
            <a:chExt cx="4656" cy="201"/>
          </a:xfrm>
        </p:grpSpPr>
        <p:sp>
          <p:nvSpPr>
            <p:cNvPr id="68615" name="AutoShape 7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616" name="AutoShape 8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861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304800"/>
            <a:ext cx="7924800" cy="762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524000"/>
            <a:ext cx="76930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861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5532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6862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5564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400"/>
            </a:lvl1pPr>
          </a:lstStyle>
          <a:p>
            <a:r>
              <a:rPr lang="es-ES"/>
              <a:t>CIS 240</a:t>
            </a:r>
            <a:endParaRPr lang="en-US"/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242050"/>
            <a:ext cx="827088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07E44221-0658-4A54-A9D6-6D6CA4EC74E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676400"/>
            <a:ext cx="9144000" cy="1143000"/>
          </a:xfrm>
        </p:spPr>
        <p:txBody>
          <a:bodyPr/>
          <a:lstStyle/>
          <a:p>
            <a:r>
              <a:rPr lang="en-US" b="1" dirty="0"/>
              <a:t>Sequential Logic Design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65538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981200"/>
            <a:ext cx="77724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Steps in Designing a Sequential Circuit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562225" y="2554288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UNDERSTAND PROBLEM!!!!!!!!!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1266825" y="25447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1: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2562225" y="3000375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Determine I/O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266825" y="299085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2: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2562225" y="3889375"/>
            <a:ext cx="541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Decide FSM Type (Meally or Moore)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266825" y="38830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4: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2562225" y="4333875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State Transition Diagram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1266825" y="43291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5:</a:t>
            </a:r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2562225" y="5667375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Logic</a:t>
            </a: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1266825" y="566737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8: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1268413" y="34369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3:</a:t>
            </a: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563813" y="3444875"/>
            <a:ext cx="598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Timing Diagram </a:t>
            </a:r>
            <a:r>
              <a:rPr lang="en-US" sz="1600" b="1" u="sng"/>
              <a:t>(To Describe &amp; Understand Behaviour)</a:t>
            </a: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2573338" y="4778375"/>
            <a:ext cx="480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Write out State Transition Table</a:t>
            </a: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2533650" y="5222875"/>
            <a:ext cx="433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Generate Logic Equations</a:t>
            </a:r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1266825" y="477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6: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1266825" y="52212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7: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A 2-Bit Up-Down Counter</a:t>
            </a:r>
          </a:p>
          <a:p>
            <a:pPr lvl="1"/>
            <a:r>
              <a:rPr lang="en-US"/>
              <a:t>Step 1: Understand Problem</a:t>
            </a:r>
          </a:p>
          <a:p>
            <a:pPr lvl="2"/>
            <a:r>
              <a:rPr lang="en-US"/>
              <a:t>A Circuit That:</a:t>
            </a:r>
          </a:p>
          <a:p>
            <a:pPr lvl="3"/>
            <a:r>
              <a:rPr lang="en-US"/>
              <a:t>Counts UP on 1 Input (dir)</a:t>
            </a:r>
          </a:p>
          <a:p>
            <a:pPr lvl="3"/>
            <a:r>
              <a:rPr lang="en-US"/>
              <a:t>Counts DOWN on 0 Input (dir)</a:t>
            </a:r>
          </a:p>
          <a:p>
            <a:pPr lvl="3"/>
            <a:r>
              <a:rPr lang="en-US"/>
              <a:t>Starts at 0 After RESET Input</a:t>
            </a:r>
          </a:p>
          <a:p>
            <a:pPr lvl="3"/>
            <a:r>
              <a:rPr lang="en-US"/>
              <a:t>Start-up Value Not Guaranteed</a:t>
            </a:r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3219450" y="5646738"/>
            <a:ext cx="2560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What’s missing?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2: Determine I/O</a:t>
            </a:r>
          </a:p>
        </p:txBody>
      </p:sp>
      <p:sp>
        <p:nvSpPr>
          <p:cNvPr id="73781" name="Rectangle 53"/>
          <p:cNvSpPr>
            <a:spLocks noChangeArrowheads="1"/>
          </p:cNvSpPr>
          <p:nvPr/>
        </p:nvSpPr>
        <p:spPr bwMode="auto">
          <a:xfrm>
            <a:off x="3598863" y="3494088"/>
            <a:ext cx="2092325" cy="247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82" name="Freeform 54"/>
          <p:cNvSpPr>
            <a:spLocks/>
          </p:cNvSpPr>
          <p:nvPr/>
        </p:nvSpPr>
        <p:spPr bwMode="auto">
          <a:xfrm>
            <a:off x="3598863" y="5373688"/>
            <a:ext cx="222250" cy="3460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0" y="122"/>
              </a:cxn>
              <a:cxn ang="0">
                <a:pos x="0" y="218"/>
              </a:cxn>
            </a:cxnLst>
            <a:rect l="0" t="0" r="r" b="b"/>
            <a:pathLst>
              <a:path w="140" h="218">
                <a:moveTo>
                  <a:pt x="0" y="0"/>
                </a:moveTo>
                <a:lnTo>
                  <a:pt x="140" y="122"/>
                </a:lnTo>
                <a:lnTo>
                  <a:pt x="0" y="2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83" name="Line 55"/>
          <p:cNvSpPr>
            <a:spLocks noChangeShapeType="1"/>
          </p:cNvSpPr>
          <p:nvPr/>
        </p:nvSpPr>
        <p:spPr bwMode="auto">
          <a:xfrm flipH="1">
            <a:off x="2938463" y="412432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84" name="Line 56"/>
          <p:cNvSpPr>
            <a:spLocks noChangeShapeType="1"/>
          </p:cNvSpPr>
          <p:nvPr/>
        </p:nvSpPr>
        <p:spPr bwMode="auto">
          <a:xfrm flipH="1">
            <a:off x="2938463" y="4916488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85" name="Line 57"/>
          <p:cNvSpPr>
            <a:spLocks noChangeShapeType="1"/>
          </p:cNvSpPr>
          <p:nvPr/>
        </p:nvSpPr>
        <p:spPr bwMode="auto">
          <a:xfrm flipH="1">
            <a:off x="2917825" y="5567363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86" name="Line 58"/>
          <p:cNvSpPr>
            <a:spLocks noChangeShapeType="1"/>
          </p:cNvSpPr>
          <p:nvPr/>
        </p:nvSpPr>
        <p:spPr bwMode="auto">
          <a:xfrm flipH="1">
            <a:off x="5689600" y="449897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87" name="Text Box 59"/>
          <p:cNvSpPr txBox="1">
            <a:spLocks noChangeArrowheads="1"/>
          </p:cNvSpPr>
          <p:nvPr/>
        </p:nvSpPr>
        <p:spPr bwMode="auto">
          <a:xfrm>
            <a:off x="2409825" y="3862388"/>
            <a:ext cx="2803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dir	    direction</a:t>
            </a:r>
          </a:p>
        </p:txBody>
      </p:sp>
      <p:sp>
        <p:nvSpPr>
          <p:cNvPr id="73788" name="Text Box 60"/>
          <p:cNvSpPr txBox="1">
            <a:spLocks noChangeArrowheads="1"/>
          </p:cNvSpPr>
          <p:nvPr/>
        </p:nvSpPr>
        <p:spPr bwMode="auto">
          <a:xfrm>
            <a:off x="1755775" y="4657725"/>
            <a:ext cx="2833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RESET             reset</a:t>
            </a:r>
          </a:p>
        </p:txBody>
      </p:sp>
      <p:sp>
        <p:nvSpPr>
          <p:cNvPr id="73789" name="Text Box 61"/>
          <p:cNvSpPr txBox="1">
            <a:spLocks noChangeArrowheads="1"/>
          </p:cNvSpPr>
          <p:nvPr/>
        </p:nvSpPr>
        <p:spPr bwMode="auto">
          <a:xfrm>
            <a:off x="2406650" y="5310188"/>
            <a:ext cx="862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clk</a:t>
            </a:r>
          </a:p>
        </p:txBody>
      </p:sp>
      <p:sp>
        <p:nvSpPr>
          <p:cNvPr id="73790" name="Text Box 62"/>
          <p:cNvSpPr txBox="1">
            <a:spLocks noChangeArrowheads="1"/>
          </p:cNvSpPr>
          <p:nvPr/>
        </p:nvSpPr>
        <p:spPr bwMode="auto">
          <a:xfrm>
            <a:off x="6337300" y="4221163"/>
            <a:ext cx="221615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Q1Q0</a:t>
            </a:r>
          </a:p>
          <a:p>
            <a:pPr>
              <a:spcBef>
                <a:spcPct val="50000"/>
              </a:spcBef>
            </a:pPr>
            <a:r>
              <a:rPr lang="en-US"/>
              <a:t>(Count value)</a:t>
            </a:r>
          </a:p>
        </p:txBody>
      </p:sp>
      <p:sp>
        <p:nvSpPr>
          <p:cNvPr id="73792" name="Line 64"/>
          <p:cNvSpPr>
            <a:spLocks noChangeShapeType="1"/>
          </p:cNvSpPr>
          <p:nvPr/>
        </p:nvSpPr>
        <p:spPr bwMode="auto">
          <a:xfrm flipH="1">
            <a:off x="5973763" y="4359275"/>
            <a:ext cx="173037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93" name="Text Box 65"/>
          <p:cNvSpPr txBox="1">
            <a:spLocks noChangeArrowheads="1"/>
          </p:cNvSpPr>
          <p:nvPr/>
        </p:nvSpPr>
        <p:spPr bwMode="auto">
          <a:xfrm>
            <a:off x="5975350" y="3983038"/>
            <a:ext cx="436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2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304800"/>
            <a:ext cx="8268789" cy="762000"/>
          </a:xfrm>
        </p:spPr>
        <p:txBody>
          <a:bodyPr/>
          <a:lstStyle/>
          <a:p>
            <a:r>
              <a:rPr lang="en-US" dirty="0"/>
              <a:t>NOTE: What to draw on an IO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 only of complete circuit</a:t>
            </a:r>
          </a:p>
          <a:p>
            <a:pPr lvl="1"/>
            <a:r>
              <a:rPr lang="en-US" dirty="0"/>
              <a:t>No input counter: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Second design: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41" y="2494960"/>
            <a:ext cx="2055676" cy="1659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49" y="4693920"/>
            <a:ext cx="2516777" cy="1785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1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58" y="2813683"/>
            <a:ext cx="3168688" cy="81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579223" y="2666978"/>
            <a:ext cx="1959428" cy="794678"/>
            <a:chOff x="4066903" y="2529796"/>
            <a:chExt cx="1959428" cy="794678"/>
          </a:xfrm>
        </p:grpSpPr>
        <p:sp>
          <p:nvSpPr>
            <p:cNvPr id="8" name="Right Arrow 7"/>
            <p:cNvSpPr/>
            <p:nvPr/>
          </p:nvSpPr>
          <p:spPr bwMode="auto">
            <a:xfrm>
              <a:off x="4066903" y="2804160"/>
              <a:ext cx="1863634" cy="52031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066903" y="2529796"/>
              <a:ext cx="1959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IO Diagram </a:t>
              </a: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72" y="5392814"/>
            <a:ext cx="3168688" cy="81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92547" y="5161983"/>
            <a:ext cx="1959428" cy="794678"/>
            <a:chOff x="4066903" y="2529796"/>
            <a:chExt cx="1959428" cy="794678"/>
          </a:xfrm>
        </p:grpSpPr>
        <p:sp>
          <p:nvSpPr>
            <p:cNvPr id="12" name="Right Arrow 11"/>
            <p:cNvSpPr/>
            <p:nvPr/>
          </p:nvSpPr>
          <p:spPr bwMode="auto">
            <a:xfrm>
              <a:off x="4066903" y="2804160"/>
              <a:ext cx="1863634" cy="52031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6903" y="2529796"/>
              <a:ext cx="1959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IO Diagram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51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6870" name="Rectangle 70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48638" cy="4114800"/>
          </a:xfrm>
          <a:noFill/>
          <a:ln/>
        </p:spPr>
        <p:txBody>
          <a:bodyPr/>
          <a:lstStyle/>
          <a:p>
            <a:r>
              <a:rPr lang="en-US" dirty="0"/>
              <a:t>Example: (State = output)</a:t>
            </a:r>
          </a:p>
          <a:p>
            <a:pPr lvl="1"/>
            <a:r>
              <a:rPr lang="en-US" dirty="0"/>
              <a:t>Step 3: Describe Behavior with Timing Diagram</a:t>
            </a:r>
          </a:p>
        </p:txBody>
      </p:sp>
      <p:sp>
        <p:nvSpPr>
          <p:cNvPr id="76852" name="Text Box 52"/>
          <p:cNvSpPr txBox="1">
            <a:spLocks noChangeArrowheads="1"/>
          </p:cNvSpPr>
          <p:nvPr/>
        </p:nvSpPr>
        <p:spPr bwMode="auto">
          <a:xfrm>
            <a:off x="971550" y="5757863"/>
            <a:ext cx="762952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Q1Q0     XX       00         01         10          11        00         01          00         11        10         01</a:t>
            </a:r>
          </a:p>
          <a:p>
            <a:pPr>
              <a:spcBef>
                <a:spcPct val="50000"/>
              </a:spcBef>
            </a:pPr>
            <a:r>
              <a:rPr lang="en-US" sz="1400" dirty="0"/>
              <a:t>State   </a:t>
            </a:r>
            <a:r>
              <a:rPr lang="en-US" sz="1200" dirty="0"/>
              <a:t> </a:t>
            </a:r>
            <a:r>
              <a:rPr lang="en-US" sz="1400" dirty="0"/>
              <a:t>   XX       00         01         10          11        00         01          00         11        10         01</a:t>
            </a:r>
          </a:p>
        </p:txBody>
      </p:sp>
      <p:grpSp>
        <p:nvGrpSpPr>
          <p:cNvPr id="76877" name="Group 77"/>
          <p:cNvGrpSpPr>
            <a:grpSpLocks/>
          </p:cNvGrpSpPr>
          <p:nvPr/>
        </p:nvGrpSpPr>
        <p:grpSpPr bwMode="auto">
          <a:xfrm>
            <a:off x="1101725" y="3448050"/>
            <a:ext cx="1001713" cy="2120900"/>
            <a:chOff x="694" y="2172"/>
            <a:chExt cx="631" cy="1336"/>
          </a:xfrm>
        </p:grpSpPr>
        <p:sp>
          <p:nvSpPr>
            <p:cNvPr id="76806" name="Text Box 6"/>
            <p:cNvSpPr txBox="1">
              <a:spLocks noChangeArrowheads="1"/>
            </p:cNvSpPr>
            <p:nvPr/>
          </p:nvSpPr>
          <p:spPr bwMode="auto">
            <a:xfrm>
              <a:off x="694" y="2172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CLK</a:t>
              </a: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743" y="2440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Q1</a:t>
              </a:r>
            </a:p>
          </p:txBody>
        </p:sp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743" y="2766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Q0</a:t>
              </a:r>
            </a:p>
          </p:txBody>
        </p:sp>
        <p:sp>
          <p:nvSpPr>
            <p:cNvPr id="76855" name="Text Box 55"/>
            <p:cNvSpPr txBox="1">
              <a:spLocks noChangeArrowheads="1"/>
            </p:cNvSpPr>
            <p:nvPr/>
          </p:nvSpPr>
          <p:spPr bwMode="auto">
            <a:xfrm>
              <a:off x="724" y="3008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RESET</a:t>
              </a:r>
            </a:p>
          </p:txBody>
        </p:sp>
        <p:sp>
          <p:nvSpPr>
            <p:cNvPr id="76871" name="Text Box 71"/>
            <p:cNvSpPr txBox="1">
              <a:spLocks noChangeArrowheads="1"/>
            </p:cNvSpPr>
            <p:nvPr/>
          </p:nvSpPr>
          <p:spPr bwMode="auto">
            <a:xfrm>
              <a:off x="724" y="3277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dir</a:t>
              </a:r>
            </a:p>
          </p:txBody>
        </p:sp>
      </p:grpSp>
      <p:grpSp>
        <p:nvGrpSpPr>
          <p:cNvPr id="76876" name="Group 76"/>
          <p:cNvGrpSpPr>
            <a:grpSpLocks/>
          </p:cNvGrpSpPr>
          <p:nvPr/>
        </p:nvGrpSpPr>
        <p:grpSpPr bwMode="auto">
          <a:xfrm>
            <a:off x="1774825" y="3257550"/>
            <a:ext cx="6573838" cy="2773363"/>
            <a:chOff x="1118" y="2052"/>
            <a:chExt cx="4141" cy="1747"/>
          </a:xfrm>
        </p:grpSpPr>
        <p:grpSp>
          <p:nvGrpSpPr>
            <p:cNvPr id="76864" name="Group 64"/>
            <p:cNvGrpSpPr>
              <a:grpSpLocks/>
            </p:cNvGrpSpPr>
            <p:nvPr/>
          </p:nvGrpSpPr>
          <p:grpSpPr bwMode="auto">
            <a:xfrm>
              <a:off x="1144" y="2187"/>
              <a:ext cx="4013" cy="173"/>
              <a:chOff x="1210" y="1293"/>
              <a:chExt cx="4013" cy="173"/>
            </a:xfrm>
          </p:grpSpPr>
          <p:grpSp>
            <p:nvGrpSpPr>
              <p:cNvPr id="76813" name="Group 13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76814" name="Freeform 14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15" name="Freeform 15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16" name="Group 16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76817" name="Freeform 17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18" name="Freeform 18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6819" name="Group 19"/>
              <p:cNvGrpSpPr>
                <a:grpSpLocks/>
              </p:cNvGrpSpPr>
              <p:nvPr/>
            </p:nvGrpSpPr>
            <p:grpSpPr bwMode="auto">
              <a:xfrm>
                <a:off x="2670" y="1305"/>
                <a:ext cx="1459" cy="147"/>
                <a:chOff x="1210" y="1293"/>
                <a:chExt cx="1459" cy="147"/>
              </a:xfrm>
            </p:grpSpPr>
            <p:grpSp>
              <p:nvGrpSpPr>
                <p:cNvPr id="76820" name="Group 20"/>
                <p:cNvGrpSpPr>
                  <a:grpSpLocks/>
                </p:cNvGrpSpPr>
                <p:nvPr/>
              </p:nvGrpSpPr>
              <p:grpSpPr bwMode="auto">
                <a:xfrm>
                  <a:off x="1210" y="1293"/>
                  <a:ext cx="729" cy="141"/>
                  <a:chOff x="1210" y="1293"/>
                  <a:chExt cx="729" cy="141"/>
                </a:xfrm>
              </p:grpSpPr>
              <p:sp>
                <p:nvSpPr>
                  <p:cNvPr id="76821" name="Freeform 21"/>
                  <p:cNvSpPr>
                    <a:spLocks/>
                  </p:cNvSpPr>
                  <p:nvPr/>
                </p:nvSpPr>
                <p:spPr bwMode="auto">
                  <a:xfrm>
                    <a:off x="1210" y="1293"/>
                    <a:ext cx="364" cy="141"/>
                  </a:xfrm>
                  <a:custGeom>
                    <a:avLst/>
                    <a:gdLst/>
                    <a:ahLst/>
                    <a:cxnLst>
                      <a:cxn ang="0">
                        <a:pos x="0" y="141"/>
                      </a:cxn>
                      <a:cxn ang="0">
                        <a:pos x="172" y="141"/>
                      </a:cxn>
                      <a:cxn ang="0">
                        <a:pos x="172" y="0"/>
                      </a:cxn>
                      <a:cxn ang="0">
                        <a:pos x="364" y="0"/>
                      </a:cxn>
                      <a:cxn ang="0">
                        <a:pos x="364" y="141"/>
                      </a:cxn>
                    </a:cxnLst>
                    <a:rect l="0" t="0" r="r" b="b"/>
                    <a:pathLst>
                      <a:path w="364" h="141">
                        <a:moveTo>
                          <a:pt x="0" y="141"/>
                        </a:moveTo>
                        <a:lnTo>
                          <a:pt x="172" y="141"/>
                        </a:lnTo>
                        <a:lnTo>
                          <a:pt x="172" y="0"/>
                        </a:lnTo>
                        <a:lnTo>
                          <a:pt x="364" y="0"/>
                        </a:lnTo>
                        <a:lnTo>
                          <a:pt x="364" y="14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22" name="Freeform 22"/>
                  <p:cNvSpPr>
                    <a:spLocks/>
                  </p:cNvSpPr>
                  <p:nvPr/>
                </p:nvSpPr>
                <p:spPr bwMode="auto">
                  <a:xfrm>
                    <a:off x="1575" y="1293"/>
                    <a:ext cx="364" cy="141"/>
                  </a:xfrm>
                  <a:custGeom>
                    <a:avLst/>
                    <a:gdLst/>
                    <a:ahLst/>
                    <a:cxnLst>
                      <a:cxn ang="0">
                        <a:pos x="0" y="141"/>
                      </a:cxn>
                      <a:cxn ang="0">
                        <a:pos x="172" y="141"/>
                      </a:cxn>
                      <a:cxn ang="0">
                        <a:pos x="172" y="0"/>
                      </a:cxn>
                      <a:cxn ang="0">
                        <a:pos x="364" y="0"/>
                      </a:cxn>
                      <a:cxn ang="0">
                        <a:pos x="364" y="141"/>
                      </a:cxn>
                    </a:cxnLst>
                    <a:rect l="0" t="0" r="r" b="b"/>
                    <a:pathLst>
                      <a:path w="364" h="141">
                        <a:moveTo>
                          <a:pt x="0" y="141"/>
                        </a:moveTo>
                        <a:lnTo>
                          <a:pt x="172" y="141"/>
                        </a:lnTo>
                        <a:lnTo>
                          <a:pt x="172" y="0"/>
                        </a:lnTo>
                        <a:lnTo>
                          <a:pt x="364" y="0"/>
                        </a:lnTo>
                        <a:lnTo>
                          <a:pt x="364" y="14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823" name="Group 23"/>
                <p:cNvGrpSpPr>
                  <a:grpSpLocks/>
                </p:cNvGrpSpPr>
                <p:nvPr/>
              </p:nvGrpSpPr>
              <p:grpSpPr bwMode="auto">
                <a:xfrm>
                  <a:off x="1940" y="1299"/>
                  <a:ext cx="729" cy="141"/>
                  <a:chOff x="1210" y="1293"/>
                  <a:chExt cx="729" cy="141"/>
                </a:xfrm>
              </p:grpSpPr>
              <p:sp>
                <p:nvSpPr>
                  <p:cNvPr id="76824" name="Freeform 24"/>
                  <p:cNvSpPr>
                    <a:spLocks/>
                  </p:cNvSpPr>
                  <p:nvPr/>
                </p:nvSpPr>
                <p:spPr bwMode="auto">
                  <a:xfrm>
                    <a:off x="1210" y="1293"/>
                    <a:ext cx="364" cy="141"/>
                  </a:xfrm>
                  <a:custGeom>
                    <a:avLst/>
                    <a:gdLst/>
                    <a:ahLst/>
                    <a:cxnLst>
                      <a:cxn ang="0">
                        <a:pos x="0" y="141"/>
                      </a:cxn>
                      <a:cxn ang="0">
                        <a:pos x="172" y="141"/>
                      </a:cxn>
                      <a:cxn ang="0">
                        <a:pos x="172" y="0"/>
                      </a:cxn>
                      <a:cxn ang="0">
                        <a:pos x="364" y="0"/>
                      </a:cxn>
                      <a:cxn ang="0">
                        <a:pos x="364" y="141"/>
                      </a:cxn>
                    </a:cxnLst>
                    <a:rect l="0" t="0" r="r" b="b"/>
                    <a:pathLst>
                      <a:path w="364" h="141">
                        <a:moveTo>
                          <a:pt x="0" y="141"/>
                        </a:moveTo>
                        <a:lnTo>
                          <a:pt x="172" y="141"/>
                        </a:lnTo>
                        <a:lnTo>
                          <a:pt x="172" y="0"/>
                        </a:lnTo>
                        <a:lnTo>
                          <a:pt x="364" y="0"/>
                        </a:lnTo>
                        <a:lnTo>
                          <a:pt x="364" y="14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6825" name="Freeform 25"/>
                  <p:cNvSpPr>
                    <a:spLocks/>
                  </p:cNvSpPr>
                  <p:nvPr/>
                </p:nvSpPr>
                <p:spPr bwMode="auto">
                  <a:xfrm>
                    <a:off x="1575" y="1293"/>
                    <a:ext cx="364" cy="141"/>
                  </a:xfrm>
                  <a:custGeom>
                    <a:avLst/>
                    <a:gdLst/>
                    <a:ahLst/>
                    <a:cxnLst>
                      <a:cxn ang="0">
                        <a:pos x="0" y="141"/>
                      </a:cxn>
                      <a:cxn ang="0">
                        <a:pos x="172" y="141"/>
                      </a:cxn>
                      <a:cxn ang="0">
                        <a:pos x="172" y="0"/>
                      </a:cxn>
                      <a:cxn ang="0">
                        <a:pos x="364" y="0"/>
                      </a:cxn>
                      <a:cxn ang="0">
                        <a:pos x="364" y="141"/>
                      </a:cxn>
                    </a:cxnLst>
                    <a:rect l="0" t="0" r="r" b="b"/>
                    <a:pathLst>
                      <a:path w="364" h="141">
                        <a:moveTo>
                          <a:pt x="0" y="141"/>
                        </a:moveTo>
                        <a:lnTo>
                          <a:pt x="172" y="141"/>
                        </a:lnTo>
                        <a:lnTo>
                          <a:pt x="172" y="0"/>
                        </a:lnTo>
                        <a:lnTo>
                          <a:pt x="364" y="0"/>
                        </a:lnTo>
                        <a:lnTo>
                          <a:pt x="364" y="141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6826" name="Group 26"/>
              <p:cNvGrpSpPr>
                <a:grpSpLocks/>
              </p:cNvGrpSpPr>
              <p:nvPr/>
            </p:nvGrpSpPr>
            <p:grpSpPr bwMode="auto">
              <a:xfrm>
                <a:off x="4129" y="1319"/>
                <a:ext cx="729" cy="141"/>
                <a:chOff x="1210" y="1293"/>
                <a:chExt cx="729" cy="141"/>
              </a:xfrm>
            </p:grpSpPr>
            <p:sp>
              <p:nvSpPr>
                <p:cNvPr id="76827" name="Freeform 27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28" name="Freeform 28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829" name="Freeform 29"/>
              <p:cNvSpPr>
                <a:spLocks/>
              </p:cNvSpPr>
              <p:nvPr/>
            </p:nvSpPr>
            <p:spPr bwMode="auto">
              <a:xfrm>
                <a:off x="4859" y="1325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838" name="Group 38"/>
            <p:cNvGrpSpPr>
              <a:grpSpLocks/>
            </p:cNvGrpSpPr>
            <p:nvPr/>
          </p:nvGrpSpPr>
          <p:grpSpPr bwMode="auto">
            <a:xfrm>
              <a:off x="1316" y="2052"/>
              <a:ext cx="3648" cy="1747"/>
              <a:chOff x="1382" y="1158"/>
              <a:chExt cx="3648" cy="2016"/>
            </a:xfrm>
          </p:grpSpPr>
          <p:sp>
            <p:nvSpPr>
              <p:cNvPr id="76839" name="Line 39"/>
              <p:cNvSpPr>
                <a:spLocks noChangeShapeType="1"/>
              </p:cNvSpPr>
              <p:nvPr/>
            </p:nvSpPr>
            <p:spPr bwMode="auto">
              <a:xfrm>
                <a:off x="1382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0" name="Line 40"/>
              <p:cNvSpPr>
                <a:spLocks noChangeShapeType="1"/>
              </p:cNvSpPr>
              <p:nvPr/>
            </p:nvSpPr>
            <p:spPr bwMode="auto">
              <a:xfrm>
                <a:off x="1746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1" name="Line 41"/>
              <p:cNvSpPr>
                <a:spLocks noChangeShapeType="1"/>
              </p:cNvSpPr>
              <p:nvPr/>
            </p:nvSpPr>
            <p:spPr bwMode="auto">
              <a:xfrm>
                <a:off x="2111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2" name="Line 42"/>
              <p:cNvSpPr>
                <a:spLocks noChangeShapeType="1"/>
              </p:cNvSpPr>
              <p:nvPr/>
            </p:nvSpPr>
            <p:spPr bwMode="auto">
              <a:xfrm>
                <a:off x="2476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3" name="Line 43"/>
              <p:cNvSpPr>
                <a:spLocks noChangeShapeType="1"/>
              </p:cNvSpPr>
              <p:nvPr/>
            </p:nvSpPr>
            <p:spPr bwMode="auto">
              <a:xfrm>
                <a:off x="2841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>
                <a:off x="3206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5" name="Line 45"/>
              <p:cNvSpPr>
                <a:spLocks noChangeShapeType="1"/>
              </p:cNvSpPr>
              <p:nvPr/>
            </p:nvSpPr>
            <p:spPr bwMode="auto">
              <a:xfrm>
                <a:off x="3570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6" name="Line 46"/>
              <p:cNvSpPr>
                <a:spLocks noChangeShapeType="1"/>
              </p:cNvSpPr>
              <p:nvPr/>
            </p:nvSpPr>
            <p:spPr bwMode="auto">
              <a:xfrm>
                <a:off x="3935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7" name="Line 47"/>
              <p:cNvSpPr>
                <a:spLocks noChangeShapeType="1"/>
              </p:cNvSpPr>
              <p:nvPr/>
            </p:nvSpPr>
            <p:spPr bwMode="auto">
              <a:xfrm>
                <a:off x="4300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8" name="Line 48"/>
              <p:cNvSpPr>
                <a:spLocks noChangeShapeType="1"/>
              </p:cNvSpPr>
              <p:nvPr/>
            </p:nvSpPr>
            <p:spPr bwMode="auto">
              <a:xfrm>
                <a:off x="4665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49" name="Line 49"/>
              <p:cNvSpPr>
                <a:spLocks noChangeShapeType="1"/>
              </p:cNvSpPr>
              <p:nvPr/>
            </p:nvSpPr>
            <p:spPr bwMode="auto">
              <a:xfrm>
                <a:off x="5030" y="1158"/>
                <a:ext cx="0" cy="201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856" name="Freeform 56"/>
            <p:cNvSpPr>
              <a:spLocks/>
            </p:cNvSpPr>
            <p:nvPr/>
          </p:nvSpPr>
          <p:spPr bwMode="auto">
            <a:xfrm>
              <a:off x="1118" y="3044"/>
              <a:ext cx="4141" cy="148"/>
            </a:xfrm>
            <a:custGeom>
              <a:avLst/>
              <a:gdLst/>
              <a:ahLst/>
              <a:cxnLst>
                <a:cxn ang="0">
                  <a:pos x="4141" y="148"/>
                </a:cxn>
                <a:cxn ang="0">
                  <a:pos x="452" y="148"/>
                </a:cxn>
                <a:cxn ang="0">
                  <a:pos x="452" y="2"/>
                </a:cxn>
                <a:cxn ang="0">
                  <a:pos x="0" y="0"/>
                </a:cxn>
              </a:cxnLst>
              <a:rect l="0" t="0" r="r" b="b"/>
              <a:pathLst>
                <a:path w="4141" h="148">
                  <a:moveTo>
                    <a:pt x="4141" y="148"/>
                  </a:moveTo>
                  <a:lnTo>
                    <a:pt x="452" y="148"/>
                  </a:lnTo>
                  <a:lnTo>
                    <a:pt x="452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75" name="Group 75"/>
            <p:cNvGrpSpPr>
              <a:grpSpLocks/>
            </p:cNvGrpSpPr>
            <p:nvPr/>
          </p:nvGrpSpPr>
          <p:grpSpPr bwMode="auto">
            <a:xfrm>
              <a:off x="1137" y="2750"/>
              <a:ext cx="3888" cy="142"/>
              <a:chOff x="1137" y="2750"/>
              <a:chExt cx="3888" cy="142"/>
            </a:xfrm>
          </p:grpSpPr>
          <p:sp>
            <p:nvSpPr>
              <p:cNvPr id="76830" name="Freeform 30"/>
              <p:cNvSpPr>
                <a:spLocks/>
              </p:cNvSpPr>
              <p:nvPr/>
            </p:nvSpPr>
            <p:spPr bwMode="auto">
              <a:xfrm>
                <a:off x="1137" y="2751"/>
                <a:ext cx="926" cy="141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588" y="141"/>
                  </a:cxn>
                  <a:cxn ang="0">
                    <a:pos x="588" y="0"/>
                  </a:cxn>
                  <a:cxn ang="0">
                    <a:pos x="926" y="0"/>
                  </a:cxn>
                  <a:cxn ang="0">
                    <a:pos x="926" y="141"/>
                  </a:cxn>
                </a:cxnLst>
                <a:rect l="0" t="0" r="r" b="b"/>
                <a:pathLst>
                  <a:path w="926" h="141">
                    <a:moveTo>
                      <a:pt x="0" y="140"/>
                    </a:moveTo>
                    <a:lnTo>
                      <a:pt x="588" y="141"/>
                    </a:lnTo>
                    <a:lnTo>
                      <a:pt x="588" y="0"/>
                    </a:lnTo>
                    <a:lnTo>
                      <a:pt x="926" y="0"/>
                    </a:lnTo>
                    <a:lnTo>
                      <a:pt x="926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1" name="Freeform 31"/>
              <p:cNvSpPr>
                <a:spLocks/>
              </p:cNvSpPr>
              <p:nvPr/>
            </p:nvSpPr>
            <p:spPr bwMode="auto">
              <a:xfrm>
                <a:off x="2062" y="2750"/>
                <a:ext cx="739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2" name="Freeform 32"/>
              <p:cNvSpPr>
                <a:spLocks/>
              </p:cNvSpPr>
              <p:nvPr/>
            </p:nvSpPr>
            <p:spPr bwMode="auto">
              <a:xfrm>
                <a:off x="2802" y="2750"/>
                <a:ext cx="738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5" name="Freeform 65"/>
              <p:cNvSpPr>
                <a:spLocks/>
              </p:cNvSpPr>
              <p:nvPr/>
            </p:nvSpPr>
            <p:spPr bwMode="auto">
              <a:xfrm>
                <a:off x="3545" y="2750"/>
                <a:ext cx="738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66" name="Freeform 66"/>
              <p:cNvSpPr>
                <a:spLocks/>
              </p:cNvSpPr>
              <p:nvPr/>
            </p:nvSpPr>
            <p:spPr bwMode="auto">
              <a:xfrm>
                <a:off x="4287" y="2750"/>
                <a:ext cx="738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872" name="Freeform 72"/>
            <p:cNvSpPr>
              <a:spLocks/>
            </p:cNvSpPr>
            <p:nvPr/>
          </p:nvSpPr>
          <p:spPr bwMode="auto">
            <a:xfrm>
              <a:off x="1126" y="3328"/>
              <a:ext cx="4109" cy="1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60" y="0"/>
                </a:cxn>
                <a:cxn ang="0">
                  <a:pos x="2260" y="141"/>
                </a:cxn>
                <a:cxn ang="0">
                  <a:pos x="4109" y="141"/>
                </a:cxn>
              </a:cxnLst>
              <a:rect l="0" t="0" r="r" b="b"/>
              <a:pathLst>
                <a:path w="4109" h="141">
                  <a:moveTo>
                    <a:pt x="0" y="0"/>
                  </a:moveTo>
                  <a:lnTo>
                    <a:pt x="2260" y="0"/>
                  </a:lnTo>
                  <a:lnTo>
                    <a:pt x="2260" y="141"/>
                  </a:lnTo>
                  <a:lnTo>
                    <a:pt x="410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6874" name="Group 74"/>
            <p:cNvGrpSpPr>
              <a:grpSpLocks/>
            </p:cNvGrpSpPr>
            <p:nvPr/>
          </p:nvGrpSpPr>
          <p:grpSpPr bwMode="auto">
            <a:xfrm>
              <a:off x="1156" y="2486"/>
              <a:ext cx="3951" cy="151"/>
              <a:chOff x="1156" y="2486"/>
              <a:chExt cx="3951" cy="151"/>
            </a:xfrm>
          </p:grpSpPr>
          <p:sp>
            <p:nvSpPr>
              <p:cNvPr id="76835" name="Freeform 35"/>
              <p:cNvSpPr>
                <a:spLocks/>
              </p:cNvSpPr>
              <p:nvPr/>
            </p:nvSpPr>
            <p:spPr bwMode="auto">
              <a:xfrm>
                <a:off x="1156" y="2486"/>
                <a:ext cx="931" cy="142"/>
              </a:xfrm>
              <a:custGeom>
                <a:avLst/>
                <a:gdLst/>
                <a:ahLst/>
                <a:cxnLst>
                  <a:cxn ang="0">
                    <a:pos x="0" y="2"/>
                  </a:cxn>
                  <a:cxn ang="0">
                    <a:pos x="207" y="1"/>
                  </a:cxn>
                  <a:cxn ang="0">
                    <a:pos x="207" y="142"/>
                  </a:cxn>
                  <a:cxn ang="0">
                    <a:pos x="931" y="141"/>
                  </a:cxn>
                  <a:cxn ang="0">
                    <a:pos x="931" y="0"/>
                  </a:cxn>
                </a:cxnLst>
                <a:rect l="0" t="0" r="r" b="b"/>
                <a:pathLst>
                  <a:path w="931" h="142">
                    <a:moveTo>
                      <a:pt x="0" y="2"/>
                    </a:moveTo>
                    <a:lnTo>
                      <a:pt x="207" y="1"/>
                    </a:lnTo>
                    <a:lnTo>
                      <a:pt x="207" y="142"/>
                    </a:lnTo>
                    <a:lnTo>
                      <a:pt x="931" y="141"/>
                    </a:lnTo>
                    <a:lnTo>
                      <a:pt x="931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6" name="Freeform 36"/>
              <p:cNvSpPr>
                <a:spLocks/>
              </p:cNvSpPr>
              <p:nvPr/>
            </p:nvSpPr>
            <p:spPr bwMode="auto">
              <a:xfrm>
                <a:off x="2085" y="2487"/>
                <a:ext cx="1484" cy="14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8" y="1"/>
                  </a:cxn>
                  <a:cxn ang="0">
                    <a:pos x="748" y="141"/>
                  </a:cxn>
                  <a:cxn ang="0">
                    <a:pos x="1484" y="141"/>
                  </a:cxn>
                  <a:cxn ang="0">
                    <a:pos x="1480" y="143"/>
                  </a:cxn>
                </a:cxnLst>
                <a:rect l="0" t="0" r="r" b="b"/>
                <a:pathLst>
                  <a:path w="1484" h="143">
                    <a:moveTo>
                      <a:pt x="0" y="0"/>
                    </a:moveTo>
                    <a:lnTo>
                      <a:pt x="748" y="1"/>
                    </a:lnTo>
                    <a:lnTo>
                      <a:pt x="748" y="141"/>
                    </a:lnTo>
                    <a:lnTo>
                      <a:pt x="1484" y="141"/>
                    </a:lnTo>
                    <a:lnTo>
                      <a:pt x="1480" y="14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37" name="Freeform 37"/>
              <p:cNvSpPr>
                <a:spLocks/>
              </p:cNvSpPr>
              <p:nvPr/>
            </p:nvSpPr>
            <p:spPr bwMode="auto">
              <a:xfrm>
                <a:off x="3571" y="2502"/>
                <a:ext cx="1088" cy="135"/>
              </a:xfrm>
              <a:custGeom>
                <a:avLst/>
                <a:gdLst/>
                <a:ahLst/>
                <a:cxnLst>
                  <a:cxn ang="0">
                    <a:pos x="0" y="128"/>
                  </a:cxn>
                  <a:cxn ang="0">
                    <a:pos x="371" y="128"/>
                  </a:cxn>
                  <a:cxn ang="0">
                    <a:pos x="371" y="0"/>
                  </a:cxn>
                  <a:cxn ang="0">
                    <a:pos x="1088" y="0"/>
                  </a:cxn>
                  <a:cxn ang="0">
                    <a:pos x="1088" y="135"/>
                  </a:cxn>
                </a:cxnLst>
                <a:rect l="0" t="0" r="r" b="b"/>
                <a:pathLst>
                  <a:path w="1088" h="135">
                    <a:moveTo>
                      <a:pt x="0" y="128"/>
                    </a:moveTo>
                    <a:lnTo>
                      <a:pt x="371" y="128"/>
                    </a:lnTo>
                    <a:lnTo>
                      <a:pt x="371" y="0"/>
                    </a:lnTo>
                    <a:lnTo>
                      <a:pt x="1088" y="0"/>
                    </a:lnTo>
                    <a:lnTo>
                      <a:pt x="1088" y="1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73" name="Line 73"/>
              <p:cNvSpPr>
                <a:spLocks noChangeShapeType="1"/>
              </p:cNvSpPr>
              <p:nvPr/>
            </p:nvSpPr>
            <p:spPr bwMode="auto">
              <a:xfrm>
                <a:off x="4659" y="2637"/>
                <a:ext cx="4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357052" y="6073334"/>
            <a:ext cx="7953512" cy="449386"/>
          </a:xfrm>
          <a:prstGeom prst="ellipse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8850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981200"/>
            <a:ext cx="77724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Steps in Designing a Sequential Circuit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2562225" y="2554288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UNDERSTAND PROBLEM!!!!!!!!!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266825" y="25447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1: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562225" y="3000375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Determine I/O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266825" y="299085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2: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562225" y="3889375"/>
            <a:ext cx="541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Decide FSM Type (Meally or Moore)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266825" y="38830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4: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562225" y="4333875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State Transistion Diagram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1266825" y="43291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5: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562225" y="5667375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Logic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1266825" y="566737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8:</a:t>
            </a:r>
          </a:p>
        </p:txBody>
      </p:sp>
      <p:sp>
        <p:nvSpPr>
          <p:cNvPr id="78862" name="AutoShape 14"/>
          <p:cNvSpPr>
            <a:spLocks noChangeArrowheads="1"/>
          </p:cNvSpPr>
          <p:nvPr/>
        </p:nvSpPr>
        <p:spPr bwMode="auto">
          <a:xfrm>
            <a:off x="7772400" y="5486400"/>
            <a:ext cx="1219200" cy="12192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1268413" y="34369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3:</a:t>
            </a:r>
          </a:p>
        </p:txBody>
      </p:sp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563813" y="3444875"/>
            <a:ext cx="598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Timing Diagram </a:t>
            </a:r>
            <a:r>
              <a:rPr lang="en-US" sz="1600" b="1" u="sng"/>
              <a:t>(To Describe &amp; Understand Behaviour)</a:t>
            </a:r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2573338" y="4778375"/>
            <a:ext cx="480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Write out State Transition Table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2533650" y="5222875"/>
            <a:ext cx="433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Generate Logic Equations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1266825" y="477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6:</a:t>
            </a:r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1266825" y="52212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7: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97985"/>
            <a:ext cx="7924800" cy="762000"/>
          </a:xfrm>
        </p:spPr>
        <p:txBody>
          <a:bodyPr/>
          <a:lstStyle/>
          <a:p>
            <a:r>
              <a:rPr lang="en-US" sz="3200" dirty="0"/>
              <a:t>Alternate picture of </a:t>
            </a:r>
            <a:r>
              <a:rPr lang="en-US" sz="3200" dirty="0" err="1"/>
              <a:t>Meally</a:t>
            </a:r>
            <a:r>
              <a:rPr lang="en-US" sz="3200" dirty="0"/>
              <a:t> and Moore Machines (Maybe easier to understand)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 Input doesn’t go to Output Logic block for Moore 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350257" y="2667000"/>
            <a:ext cx="4140836" cy="3886200"/>
            <a:chOff x="350257" y="2667000"/>
            <a:chExt cx="4140836" cy="3886200"/>
          </a:xfrm>
        </p:grpSpPr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381000" y="2667000"/>
              <a:ext cx="4038600" cy="388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1219200" y="2667000"/>
              <a:ext cx="2438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Meally Machine</a:t>
              </a:r>
            </a:p>
          </p:txBody>
        </p:sp>
        <p:sp>
          <p:nvSpPr>
            <p:cNvPr id="56410" name="Text Box 90"/>
            <p:cNvSpPr txBox="1">
              <a:spLocks noChangeArrowheads="1"/>
            </p:cNvSpPr>
            <p:nvPr/>
          </p:nvSpPr>
          <p:spPr bwMode="auto">
            <a:xfrm>
              <a:off x="498475" y="2960688"/>
              <a:ext cx="3879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(Output Depends on Input and Present State)</a:t>
              </a:r>
            </a:p>
          </p:txBody>
        </p:sp>
        <p:sp>
          <p:nvSpPr>
            <p:cNvPr id="56402" name="Text Box 82"/>
            <p:cNvSpPr txBox="1">
              <a:spLocks noChangeArrowheads="1"/>
            </p:cNvSpPr>
            <p:nvPr/>
          </p:nvSpPr>
          <p:spPr bwMode="auto">
            <a:xfrm>
              <a:off x="3698930" y="4047130"/>
              <a:ext cx="792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Output</a:t>
              </a: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350257" y="3438201"/>
              <a:ext cx="3772495" cy="2985640"/>
              <a:chOff x="350257" y="3438201"/>
              <a:chExt cx="3772495" cy="2985640"/>
            </a:xfrm>
          </p:grpSpPr>
          <p:sp>
            <p:nvSpPr>
              <p:cNvPr id="56381" name="Text Box 61"/>
              <p:cNvSpPr txBox="1">
                <a:spLocks noChangeArrowheads="1"/>
              </p:cNvSpPr>
              <p:nvPr/>
            </p:nvSpPr>
            <p:spPr bwMode="auto">
              <a:xfrm>
                <a:off x="2598752" y="3515066"/>
                <a:ext cx="1524000" cy="398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Combinational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 Logic</a:t>
                </a:r>
              </a:p>
            </p:txBody>
          </p:sp>
          <p:sp>
            <p:nvSpPr>
              <p:cNvPr id="56386" name="Text Box 66"/>
              <p:cNvSpPr txBox="1">
                <a:spLocks noChangeArrowheads="1"/>
              </p:cNvSpPr>
              <p:nvPr/>
            </p:nvSpPr>
            <p:spPr bwMode="auto">
              <a:xfrm>
                <a:off x="2981739" y="3902112"/>
                <a:ext cx="707667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Output Logic</a:t>
                </a:r>
              </a:p>
            </p:txBody>
          </p:sp>
          <p:sp>
            <p:nvSpPr>
              <p:cNvPr id="56388" name="Line 68"/>
              <p:cNvSpPr>
                <a:spLocks noChangeShapeType="1"/>
              </p:cNvSpPr>
              <p:nvPr/>
            </p:nvSpPr>
            <p:spPr bwMode="auto">
              <a:xfrm flipV="1">
                <a:off x="3675490" y="4110834"/>
                <a:ext cx="419432" cy="3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89" name="Freeform 69"/>
              <p:cNvSpPr>
                <a:spLocks/>
              </p:cNvSpPr>
              <p:nvPr/>
            </p:nvSpPr>
            <p:spPr bwMode="auto">
              <a:xfrm>
                <a:off x="2202511" y="4120773"/>
                <a:ext cx="532737" cy="1447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0"/>
                  </a:cxn>
                  <a:cxn ang="0">
                    <a:pos x="288" y="912"/>
                  </a:cxn>
                  <a:cxn ang="0">
                    <a:pos x="48" y="912"/>
                  </a:cxn>
                </a:cxnLst>
                <a:rect l="0" t="0" r="r" b="b"/>
                <a:pathLst>
                  <a:path w="288" h="91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912"/>
                    </a:lnTo>
                    <a:lnTo>
                      <a:pt x="48" y="91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0" name="Freeform 70"/>
              <p:cNvSpPr>
                <a:spLocks/>
              </p:cNvSpPr>
              <p:nvPr/>
            </p:nvSpPr>
            <p:spPr bwMode="auto">
              <a:xfrm>
                <a:off x="667909" y="4301665"/>
                <a:ext cx="477059" cy="1081378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3" h="10000">
                    <a:moveTo>
                      <a:pt x="8333" y="10000"/>
                    </a:moveTo>
                    <a:lnTo>
                      <a:pt x="0" y="10000"/>
                    </a:lnTo>
                    <a:lnTo>
                      <a:pt x="0" y="0"/>
                    </a:lnTo>
                    <a:lnTo>
                      <a:pt x="47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1" name="Line 71"/>
              <p:cNvSpPr>
                <a:spLocks noChangeShapeType="1"/>
              </p:cNvSpPr>
              <p:nvPr/>
            </p:nvSpPr>
            <p:spPr bwMode="auto">
              <a:xfrm>
                <a:off x="2508636" y="4121436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98" name="Oval 78"/>
              <p:cNvSpPr>
                <a:spLocks noChangeArrowheads="1"/>
              </p:cNvSpPr>
              <p:nvPr/>
            </p:nvSpPr>
            <p:spPr bwMode="auto">
              <a:xfrm>
                <a:off x="2694775" y="4084937"/>
                <a:ext cx="76200" cy="7620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99" name="Oval 79"/>
              <p:cNvSpPr>
                <a:spLocks noChangeArrowheads="1"/>
              </p:cNvSpPr>
              <p:nvPr/>
            </p:nvSpPr>
            <p:spPr bwMode="auto">
              <a:xfrm>
                <a:off x="2513860" y="6333298"/>
                <a:ext cx="76200" cy="7620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00" name="Text Box 80"/>
              <p:cNvSpPr txBox="1">
                <a:spLocks noChangeArrowheads="1"/>
              </p:cNvSpPr>
              <p:nvPr/>
            </p:nvSpPr>
            <p:spPr bwMode="auto">
              <a:xfrm>
                <a:off x="377495" y="6087291"/>
                <a:ext cx="792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Input</a:t>
                </a:r>
              </a:p>
            </p:txBody>
          </p:sp>
          <p:sp>
            <p:nvSpPr>
              <p:cNvPr id="56404" name="Line 84"/>
              <p:cNvSpPr>
                <a:spLocks noChangeShapeType="1"/>
              </p:cNvSpPr>
              <p:nvPr/>
            </p:nvSpPr>
            <p:spPr bwMode="auto">
              <a:xfrm flipV="1">
                <a:off x="580444" y="3931805"/>
                <a:ext cx="372263" cy="40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07" name="Text Box 87"/>
              <p:cNvSpPr txBox="1">
                <a:spLocks noChangeArrowheads="1"/>
              </p:cNvSpPr>
              <p:nvPr/>
            </p:nvSpPr>
            <p:spPr bwMode="auto">
              <a:xfrm>
                <a:off x="350257" y="3614072"/>
                <a:ext cx="792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CLK</a:t>
                </a:r>
              </a:p>
            </p:txBody>
          </p:sp>
          <p:sp>
            <p:nvSpPr>
              <p:cNvPr id="53" name="Freeform 70"/>
              <p:cNvSpPr>
                <a:spLocks/>
              </p:cNvSpPr>
              <p:nvPr/>
            </p:nvSpPr>
            <p:spPr bwMode="auto">
              <a:xfrm flipH="1">
                <a:off x="691760" y="5780610"/>
                <a:ext cx="1860607" cy="588385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  <a:gd name="connsiteX0" fmla="*/ 10000 w 10000"/>
                  <a:gd name="connsiteY0" fmla="*/ 10202 h 10202"/>
                  <a:gd name="connsiteX1" fmla="*/ 0 w 10000"/>
                  <a:gd name="connsiteY1" fmla="*/ 10202 h 10202"/>
                  <a:gd name="connsiteX2" fmla="*/ 0 w 10000"/>
                  <a:gd name="connsiteY2" fmla="*/ 202 h 10202"/>
                  <a:gd name="connsiteX3" fmla="*/ 1373 w 10000"/>
                  <a:gd name="connsiteY3" fmla="*/ 0 h 1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202">
                    <a:moveTo>
                      <a:pt x="10000" y="10202"/>
                    </a:moveTo>
                    <a:lnTo>
                      <a:pt x="0" y="10202"/>
                    </a:lnTo>
                    <a:lnTo>
                      <a:pt x="0" y="202"/>
                    </a:lnTo>
                    <a:lnTo>
                      <a:pt x="13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70"/>
              <p:cNvSpPr>
                <a:spLocks/>
              </p:cNvSpPr>
              <p:nvPr/>
            </p:nvSpPr>
            <p:spPr bwMode="auto">
              <a:xfrm flipH="1">
                <a:off x="2464904" y="4454058"/>
                <a:ext cx="874644" cy="1914937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  <a:gd name="connsiteX0" fmla="*/ 10000 w 10000"/>
                  <a:gd name="connsiteY0" fmla="*/ 10202 h 10202"/>
                  <a:gd name="connsiteX1" fmla="*/ 0 w 10000"/>
                  <a:gd name="connsiteY1" fmla="*/ 10202 h 10202"/>
                  <a:gd name="connsiteX2" fmla="*/ 0 w 10000"/>
                  <a:gd name="connsiteY2" fmla="*/ 202 h 10202"/>
                  <a:gd name="connsiteX3" fmla="*/ 1373 w 10000"/>
                  <a:gd name="connsiteY3" fmla="*/ 0 h 10202"/>
                  <a:gd name="connsiteX0" fmla="*/ 4380 w 4380"/>
                  <a:gd name="connsiteY0" fmla="*/ 10404 h 11902"/>
                  <a:gd name="connsiteX1" fmla="*/ 626 w 4380"/>
                  <a:gd name="connsiteY1" fmla="*/ 10202 h 11902"/>
                  <a:gd name="connsiteX2" fmla="*/ 626 w 4380"/>
                  <a:gd name="connsiteY2" fmla="*/ 202 h 11902"/>
                  <a:gd name="connsiteX3" fmla="*/ 1999 w 4380"/>
                  <a:gd name="connsiteY3" fmla="*/ 0 h 11902"/>
                  <a:gd name="connsiteX0" fmla="*/ 8571 w 8571"/>
                  <a:gd name="connsiteY0" fmla="*/ 8741 h 8741"/>
                  <a:gd name="connsiteX1" fmla="*/ 0 w 8571"/>
                  <a:gd name="connsiteY1" fmla="*/ 8572 h 8741"/>
                  <a:gd name="connsiteX2" fmla="*/ 0 w 8571"/>
                  <a:gd name="connsiteY2" fmla="*/ 170 h 8741"/>
                  <a:gd name="connsiteX3" fmla="*/ 3135 w 8571"/>
                  <a:gd name="connsiteY3" fmla="*/ 0 h 8741"/>
                  <a:gd name="connsiteX0" fmla="*/ 10086 w 10086"/>
                  <a:gd name="connsiteY0" fmla="*/ 20486 h 20486"/>
                  <a:gd name="connsiteX1" fmla="*/ 86 w 10086"/>
                  <a:gd name="connsiteY1" fmla="*/ 20293 h 20486"/>
                  <a:gd name="connsiteX2" fmla="*/ 86 w 10086"/>
                  <a:gd name="connsiteY2" fmla="*/ 10680 h 20486"/>
                  <a:gd name="connsiteX3" fmla="*/ 0 w 10086"/>
                  <a:gd name="connsiteY3" fmla="*/ 0 h 20486"/>
                  <a:gd name="connsiteX0" fmla="*/ 10086 w 10086"/>
                  <a:gd name="connsiteY0" fmla="*/ 20486 h 20486"/>
                  <a:gd name="connsiteX1" fmla="*/ 86 w 10086"/>
                  <a:gd name="connsiteY1" fmla="*/ 20293 h 20486"/>
                  <a:gd name="connsiteX2" fmla="*/ 0 w 10086"/>
                  <a:gd name="connsiteY2" fmla="*/ 0 h 20486"/>
                  <a:gd name="connsiteX0" fmla="*/ 10190 w 10190"/>
                  <a:gd name="connsiteY0" fmla="*/ 42235 h 42235"/>
                  <a:gd name="connsiteX1" fmla="*/ 190 w 10190"/>
                  <a:gd name="connsiteY1" fmla="*/ 42042 h 42235"/>
                  <a:gd name="connsiteX2" fmla="*/ 0 w 10190"/>
                  <a:gd name="connsiteY2" fmla="*/ 0 h 42235"/>
                  <a:gd name="connsiteX0" fmla="*/ 10190 w 10190"/>
                  <a:gd name="connsiteY0" fmla="*/ 42235 h 42237"/>
                  <a:gd name="connsiteX1" fmla="*/ 97 w 10190"/>
                  <a:gd name="connsiteY1" fmla="*/ 42237 h 42237"/>
                  <a:gd name="connsiteX2" fmla="*/ 0 w 10190"/>
                  <a:gd name="connsiteY2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0" h="42237">
                    <a:moveTo>
                      <a:pt x="10190" y="42235"/>
                    </a:moveTo>
                    <a:lnTo>
                      <a:pt x="97" y="42237"/>
                    </a:lnTo>
                    <a:cubicBezTo>
                      <a:pt x="68" y="35473"/>
                      <a:pt x="29" y="676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87" name="Text Box 67"/>
              <p:cNvSpPr txBox="1">
                <a:spLocks noChangeArrowheads="1"/>
              </p:cNvSpPr>
              <p:nvPr/>
            </p:nvSpPr>
            <p:spPr bwMode="auto">
              <a:xfrm>
                <a:off x="1001870" y="4854950"/>
                <a:ext cx="1295400" cy="9556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Takes Present State and Produces Next State.</a:t>
                </a:r>
                <a:endParaRPr lang="en-US" dirty="0"/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949518" y="3703993"/>
                <a:ext cx="1447800" cy="844164"/>
                <a:chOff x="949518" y="3950474"/>
                <a:chExt cx="1447800" cy="844164"/>
              </a:xfrm>
              <a:solidFill>
                <a:schemeClr val="bg1"/>
              </a:solidFill>
            </p:grpSpPr>
            <p:sp>
              <p:nvSpPr>
                <p:cNvPr id="5638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949518" y="3950474"/>
                  <a:ext cx="1447800" cy="8441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endParaRPr lang="en-US" sz="1600"/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600"/>
                    <a:t>FF Holding 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600"/>
                    <a:t>Present State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1800"/>
                </a:p>
                <a:p>
                  <a:pPr>
                    <a:lnSpc>
                      <a:spcPct val="70000"/>
                    </a:lnSpc>
                  </a:pPr>
                  <a:endParaRPr lang="en-US" sz="1800"/>
                </a:p>
              </p:txBody>
            </p:sp>
            <p:sp>
              <p:nvSpPr>
                <p:cNvPr id="56384" name="Line 64"/>
                <p:cNvSpPr>
                  <a:spLocks noChangeShapeType="1"/>
                </p:cNvSpPr>
                <p:nvPr/>
              </p:nvSpPr>
              <p:spPr bwMode="auto">
                <a:xfrm>
                  <a:off x="949518" y="4042900"/>
                  <a:ext cx="160867" cy="128635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85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949518" y="4171534"/>
                  <a:ext cx="160867" cy="128635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" name="Text Box 61"/>
              <p:cNvSpPr txBox="1">
                <a:spLocks noChangeArrowheads="1"/>
              </p:cNvSpPr>
              <p:nvPr/>
            </p:nvSpPr>
            <p:spPr bwMode="auto">
              <a:xfrm>
                <a:off x="906449" y="5790463"/>
                <a:ext cx="1524000" cy="398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Combinational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 Logic</a:t>
                </a:r>
              </a:p>
            </p:txBody>
          </p:sp>
          <p:sp>
            <p:nvSpPr>
              <p:cNvPr id="58" name="Text Box 61"/>
              <p:cNvSpPr txBox="1">
                <a:spLocks noChangeArrowheads="1"/>
              </p:cNvSpPr>
              <p:nvPr/>
            </p:nvSpPr>
            <p:spPr bwMode="auto">
              <a:xfrm>
                <a:off x="907774" y="3438201"/>
                <a:ext cx="1524000" cy="247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Flip-flops</a:t>
                </a: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495800" y="2667000"/>
            <a:ext cx="4194175" cy="3886200"/>
            <a:chOff x="4495800" y="2667000"/>
            <a:chExt cx="4194175" cy="3886200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4495800" y="2667000"/>
              <a:ext cx="4038600" cy="3886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Text Box 22"/>
            <p:cNvSpPr txBox="1">
              <a:spLocks noChangeArrowheads="1"/>
            </p:cNvSpPr>
            <p:nvPr/>
          </p:nvSpPr>
          <p:spPr bwMode="auto">
            <a:xfrm>
              <a:off x="5410200" y="2667000"/>
              <a:ext cx="2438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Moore Machine</a:t>
              </a:r>
            </a:p>
          </p:txBody>
        </p:sp>
        <p:sp>
          <p:nvSpPr>
            <p:cNvPr id="56411" name="Text Box 91"/>
            <p:cNvSpPr txBox="1">
              <a:spLocks noChangeArrowheads="1"/>
            </p:cNvSpPr>
            <p:nvPr/>
          </p:nvSpPr>
          <p:spPr bwMode="auto">
            <a:xfrm>
              <a:off x="4810125" y="2951163"/>
              <a:ext cx="3879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(Output Depends Only on Present State)</a:t>
              </a: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4645286" y="3391809"/>
              <a:ext cx="3772495" cy="3025395"/>
              <a:chOff x="4645286" y="3391809"/>
              <a:chExt cx="3772495" cy="3025395"/>
            </a:xfrm>
          </p:grpSpPr>
          <p:sp>
            <p:nvSpPr>
              <p:cNvPr id="81" name="Text Box 61"/>
              <p:cNvSpPr txBox="1">
                <a:spLocks noChangeArrowheads="1"/>
              </p:cNvSpPr>
              <p:nvPr/>
            </p:nvSpPr>
            <p:spPr bwMode="auto">
              <a:xfrm>
                <a:off x="6893781" y="3468674"/>
                <a:ext cx="1524000" cy="398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Combinational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 Logic</a:t>
                </a:r>
              </a:p>
            </p:txBody>
          </p:sp>
          <p:sp>
            <p:nvSpPr>
              <p:cNvPr id="82" name="Text Box 66"/>
              <p:cNvSpPr txBox="1">
                <a:spLocks noChangeArrowheads="1"/>
              </p:cNvSpPr>
              <p:nvPr/>
            </p:nvSpPr>
            <p:spPr bwMode="auto">
              <a:xfrm>
                <a:off x="7276768" y="3855720"/>
                <a:ext cx="707667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Output Logic</a:t>
                </a:r>
              </a:p>
            </p:txBody>
          </p:sp>
          <p:sp>
            <p:nvSpPr>
              <p:cNvPr id="83" name="Line 68"/>
              <p:cNvSpPr>
                <a:spLocks noChangeShapeType="1"/>
              </p:cNvSpPr>
              <p:nvPr/>
            </p:nvSpPr>
            <p:spPr bwMode="auto">
              <a:xfrm flipV="1">
                <a:off x="7970519" y="4064442"/>
                <a:ext cx="419432" cy="3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69"/>
              <p:cNvSpPr>
                <a:spLocks/>
              </p:cNvSpPr>
              <p:nvPr/>
            </p:nvSpPr>
            <p:spPr bwMode="auto">
              <a:xfrm>
                <a:off x="6497540" y="4074381"/>
                <a:ext cx="532737" cy="1447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0"/>
                  </a:cxn>
                  <a:cxn ang="0">
                    <a:pos x="288" y="912"/>
                  </a:cxn>
                  <a:cxn ang="0">
                    <a:pos x="48" y="912"/>
                  </a:cxn>
                </a:cxnLst>
                <a:rect l="0" t="0" r="r" b="b"/>
                <a:pathLst>
                  <a:path w="288" h="91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912"/>
                    </a:lnTo>
                    <a:lnTo>
                      <a:pt x="48" y="91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0"/>
              <p:cNvSpPr>
                <a:spLocks/>
              </p:cNvSpPr>
              <p:nvPr/>
            </p:nvSpPr>
            <p:spPr bwMode="auto">
              <a:xfrm>
                <a:off x="4962938" y="4255273"/>
                <a:ext cx="477059" cy="1081378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3" h="10000">
                    <a:moveTo>
                      <a:pt x="8333" y="10000"/>
                    </a:moveTo>
                    <a:lnTo>
                      <a:pt x="0" y="10000"/>
                    </a:lnTo>
                    <a:lnTo>
                      <a:pt x="0" y="0"/>
                    </a:lnTo>
                    <a:lnTo>
                      <a:pt x="47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1"/>
              <p:cNvSpPr>
                <a:spLocks noChangeShapeType="1"/>
              </p:cNvSpPr>
              <p:nvPr/>
            </p:nvSpPr>
            <p:spPr bwMode="auto">
              <a:xfrm>
                <a:off x="6803665" y="4075044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78"/>
              <p:cNvSpPr>
                <a:spLocks noChangeArrowheads="1"/>
              </p:cNvSpPr>
              <p:nvPr/>
            </p:nvSpPr>
            <p:spPr bwMode="auto">
              <a:xfrm>
                <a:off x="6989804" y="4038545"/>
                <a:ext cx="76200" cy="7620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80"/>
              <p:cNvSpPr txBox="1">
                <a:spLocks noChangeArrowheads="1"/>
              </p:cNvSpPr>
              <p:nvPr/>
            </p:nvSpPr>
            <p:spPr bwMode="auto">
              <a:xfrm>
                <a:off x="4672524" y="6080654"/>
                <a:ext cx="792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Input</a:t>
                </a:r>
              </a:p>
            </p:txBody>
          </p:sp>
          <p:sp>
            <p:nvSpPr>
              <p:cNvPr id="90" name="Line 84"/>
              <p:cNvSpPr>
                <a:spLocks noChangeShapeType="1"/>
              </p:cNvSpPr>
              <p:nvPr/>
            </p:nvSpPr>
            <p:spPr bwMode="auto">
              <a:xfrm flipV="1">
                <a:off x="4875473" y="3885413"/>
                <a:ext cx="372263" cy="40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87"/>
              <p:cNvSpPr txBox="1">
                <a:spLocks noChangeArrowheads="1"/>
              </p:cNvSpPr>
              <p:nvPr/>
            </p:nvSpPr>
            <p:spPr bwMode="auto">
              <a:xfrm>
                <a:off x="4645286" y="3567680"/>
                <a:ext cx="792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CLK</a:t>
                </a:r>
              </a:p>
            </p:txBody>
          </p:sp>
          <p:sp>
            <p:nvSpPr>
              <p:cNvPr id="92" name="Freeform 70"/>
              <p:cNvSpPr>
                <a:spLocks/>
              </p:cNvSpPr>
              <p:nvPr/>
            </p:nvSpPr>
            <p:spPr bwMode="auto">
              <a:xfrm flipH="1">
                <a:off x="4986788" y="5677231"/>
                <a:ext cx="1860607" cy="691763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  <a:gd name="connsiteX0" fmla="*/ 10000 w 10000"/>
                  <a:gd name="connsiteY0" fmla="*/ 10202 h 10202"/>
                  <a:gd name="connsiteX1" fmla="*/ 0 w 10000"/>
                  <a:gd name="connsiteY1" fmla="*/ 10202 h 10202"/>
                  <a:gd name="connsiteX2" fmla="*/ 0 w 10000"/>
                  <a:gd name="connsiteY2" fmla="*/ 202 h 10202"/>
                  <a:gd name="connsiteX3" fmla="*/ 1373 w 10000"/>
                  <a:gd name="connsiteY3" fmla="*/ 0 h 1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202">
                    <a:moveTo>
                      <a:pt x="10000" y="10202"/>
                    </a:moveTo>
                    <a:lnTo>
                      <a:pt x="0" y="10202"/>
                    </a:lnTo>
                    <a:lnTo>
                      <a:pt x="0" y="202"/>
                    </a:lnTo>
                    <a:lnTo>
                      <a:pt x="13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67"/>
              <p:cNvSpPr txBox="1">
                <a:spLocks noChangeArrowheads="1"/>
              </p:cNvSpPr>
              <p:nvPr/>
            </p:nvSpPr>
            <p:spPr bwMode="auto">
              <a:xfrm>
                <a:off x="5296899" y="4808558"/>
                <a:ext cx="1295400" cy="9556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Takes Present State and Produces Next State.</a:t>
                </a:r>
                <a:endParaRPr lang="en-US" dirty="0"/>
              </a:p>
            </p:txBody>
          </p:sp>
          <p:grpSp>
            <p:nvGrpSpPr>
              <p:cNvPr id="95" name="Group 54"/>
              <p:cNvGrpSpPr/>
              <p:nvPr/>
            </p:nvGrpSpPr>
            <p:grpSpPr>
              <a:xfrm>
                <a:off x="5244547" y="3657601"/>
                <a:ext cx="1447800" cy="844164"/>
                <a:chOff x="949518" y="3950474"/>
                <a:chExt cx="1447800" cy="844164"/>
              </a:xfrm>
              <a:solidFill>
                <a:schemeClr val="bg1"/>
              </a:solidFill>
            </p:grpSpPr>
            <p:sp>
              <p:nvSpPr>
                <p:cNvPr id="9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949518" y="3950474"/>
                  <a:ext cx="1447800" cy="8441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endParaRPr lang="en-US" sz="1600"/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600"/>
                    <a:t>FF Holding 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600"/>
                    <a:t>Present State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1800"/>
                </a:p>
                <a:p>
                  <a:pPr>
                    <a:lnSpc>
                      <a:spcPct val="70000"/>
                    </a:lnSpc>
                  </a:pPr>
                  <a:endParaRPr lang="en-US" sz="1800"/>
                </a:p>
              </p:txBody>
            </p:sp>
            <p:sp>
              <p:nvSpPr>
                <p:cNvPr id="99" name="Line 64"/>
                <p:cNvSpPr>
                  <a:spLocks noChangeShapeType="1"/>
                </p:cNvSpPr>
                <p:nvPr/>
              </p:nvSpPr>
              <p:spPr bwMode="auto">
                <a:xfrm>
                  <a:off x="949518" y="4042900"/>
                  <a:ext cx="160867" cy="128635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949518" y="4171534"/>
                  <a:ext cx="160867" cy="128635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Text Box 61"/>
              <p:cNvSpPr txBox="1">
                <a:spLocks noChangeArrowheads="1"/>
              </p:cNvSpPr>
              <p:nvPr/>
            </p:nvSpPr>
            <p:spPr bwMode="auto">
              <a:xfrm>
                <a:off x="5201478" y="5767924"/>
                <a:ext cx="1524000" cy="398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Combinational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 Logic</a:t>
                </a:r>
              </a:p>
            </p:txBody>
          </p:sp>
          <p:sp>
            <p:nvSpPr>
              <p:cNvPr id="97" name="Text Box 61"/>
              <p:cNvSpPr txBox="1">
                <a:spLocks noChangeArrowheads="1"/>
              </p:cNvSpPr>
              <p:nvPr/>
            </p:nvSpPr>
            <p:spPr bwMode="auto">
              <a:xfrm>
                <a:off x="5202803" y="3391809"/>
                <a:ext cx="1524000" cy="247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Flip-flops</a:t>
                </a:r>
              </a:p>
            </p:txBody>
          </p:sp>
        </p:grp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178130" y="2493817"/>
            <a:ext cx="843148" cy="42038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 Input doesn’t go to Output Logic block for Moore </a:t>
            </a:r>
          </a:p>
        </p:txBody>
      </p:sp>
      <p:grpSp>
        <p:nvGrpSpPr>
          <p:cNvPr id="56413" name="Group 93"/>
          <p:cNvGrpSpPr>
            <a:grpSpLocks/>
          </p:cNvGrpSpPr>
          <p:nvPr/>
        </p:nvGrpSpPr>
        <p:grpSpPr bwMode="auto">
          <a:xfrm>
            <a:off x="381000" y="2667000"/>
            <a:ext cx="4078288" cy="3886200"/>
            <a:chOff x="240" y="1680"/>
            <a:chExt cx="2569" cy="2448"/>
          </a:xfrm>
        </p:grpSpPr>
        <p:sp>
          <p:nvSpPr>
            <p:cNvPr id="56339" name="Rectangle 19"/>
            <p:cNvSpPr>
              <a:spLocks noChangeArrowheads="1"/>
            </p:cNvSpPr>
            <p:nvPr/>
          </p:nvSpPr>
          <p:spPr bwMode="auto">
            <a:xfrm>
              <a:off x="240" y="1680"/>
              <a:ext cx="2544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768" y="1680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Meally Machine</a:t>
              </a:r>
            </a:p>
          </p:txBody>
        </p:sp>
        <p:sp>
          <p:nvSpPr>
            <p:cNvPr id="56381" name="Text Box 61"/>
            <p:cNvSpPr txBox="1">
              <a:spLocks noChangeArrowheads="1"/>
            </p:cNvSpPr>
            <p:nvPr/>
          </p:nvSpPr>
          <p:spPr bwMode="auto">
            <a:xfrm>
              <a:off x="1056" y="2094"/>
              <a:ext cx="9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600"/>
                <a:t> Logic</a:t>
              </a:r>
            </a:p>
          </p:txBody>
        </p:sp>
        <p:grpSp>
          <p:nvGrpSpPr>
            <p:cNvPr id="56382" name="Group 62"/>
            <p:cNvGrpSpPr>
              <a:grpSpLocks/>
            </p:cNvGrpSpPr>
            <p:nvPr/>
          </p:nvGrpSpPr>
          <p:grpSpPr bwMode="auto">
            <a:xfrm>
              <a:off x="1104" y="3360"/>
              <a:ext cx="912" cy="630"/>
              <a:chOff x="1200" y="3168"/>
              <a:chExt cx="864" cy="630"/>
            </a:xfrm>
          </p:grpSpPr>
          <p:sp>
            <p:nvSpPr>
              <p:cNvPr id="56383" name="Text Box 63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864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endParaRPr lang="en-US" sz="1600"/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FF Holding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Present State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800"/>
              </a:p>
              <a:p>
                <a:pPr>
                  <a:lnSpc>
                    <a:spcPct val="70000"/>
                  </a:lnSpc>
                </a:pPr>
                <a:endParaRPr lang="en-US" sz="1800"/>
              </a:p>
            </p:txBody>
          </p:sp>
          <p:sp>
            <p:nvSpPr>
              <p:cNvPr id="56384" name="Line 64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85" name="Line 65"/>
              <p:cNvSpPr>
                <a:spLocks noChangeShapeType="1"/>
              </p:cNvSpPr>
              <p:nvPr/>
            </p:nvSpPr>
            <p:spPr bwMode="auto">
              <a:xfrm flipH="1">
                <a:off x="1200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86" name="Text Box 66"/>
            <p:cNvSpPr txBox="1">
              <a:spLocks noChangeArrowheads="1"/>
            </p:cNvSpPr>
            <p:nvPr/>
          </p:nvSpPr>
          <p:spPr bwMode="auto">
            <a:xfrm>
              <a:off x="1152" y="3024"/>
              <a:ext cx="816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Output Logic</a:t>
              </a:r>
            </a:p>
          </p:txBody>
        </p:sp>
        <p:sp>
          <p:nvSpPr>
            <p:cNvPr id="56387" name="Text Box 67"/>
            <p:cNvSpPr txBox="1">
              <a:spLocks noChangeArrowheads="1"/>
            </p:cNvSpPr>
            <p:nvPr/>
          </p:nvSpPr>
          <p:spPr bwMode="auto">
            <a:xfrm>
              <a:off x="1152" y="2352"/>
              <a:ext cx="816" cy="6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Takes Present State and Produces Next State.</a:t>
              </a:r>
              <a:endParaRPr lang="en-US"/>
            </a:p>
          </p:txBody>
        </p:sp>
        <p:sp>
          <p:nvSpPr>
            <p:cNvPr id="56388" name="Line 68"/>
            <p:cNvSpPr>
              <a:spLocks noChangeShapeType="1"/>
            </p:cNvSpPr>
            <p:nvPr/>
          </p:nvSpPr>
          <p:spPr bwMode="auto">
            <a:xfrm>
              <a:off x="432" y="2592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89" name="Freeform 69"/>
            <p:cNvSpPr>
              <a:spLocks/>
            </p:cNvSpPr>
            <p:nvPr/>
          </p:nvSpPr>
          <p:spPr bwMode="auto">
            <a:xfrm>
              <a:off x="1968" y="2736"/>
              <a:ext cx="288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912"/>
                </a:cxn>
                <a:cxn ang="0">
                  <a:pos x="48" y="912"/>
                </a:cxn>
              </a:cxnLst>
              <a:rect l="0" t="0" r="r" b="b"/>
              <a:pathLst>
                <a:path w="288" h="912">
                  <a:moveTo>
                    <a:pt x="0" y="0"/>
                  </a:moveTo>
                  <a:lnTo>
                    <a:pt x="288" y="0"/>
                  </a:lnTo>
                  <a:lnTo>
                    <a:pt x="288" y="912"/>
                  </a:lnTo>
                  <a:lnTo>
                    <a:pt x="48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0" name="Freeform 70"/>
            <p:cNvSpPr>
              <a:spLocks/>
            </p:cNvSpPr>
            <p:nvPr/>
          </p:nvSpPr>
          <p:spPr bwMode="auto">
            <a:xfrm>
              <a:off x="864" y="2784"/>
              <a:ext cx="288" cy="864"/>
            </a:xfrm>
            <a:custGeom>
              <a:avLst/>
              <a:gdLst/>
              <a:ahLst/>
              <a:cxnLst>
                <a:cxn ang="0">
                  <a:pos x="240" y="1200"/>
                </a:cxn>
                <a:cxn ang="0">
                  <a:pos x="0" y="1200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200">
                  <a:moveTo>
                    <a:pt x="240" y="1200"/>
                  </a:moveTo>
                  <a:lnTo>
                    <a:pt x="0" y="1200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1" name="Line 71"/>
            <p:cNvSpPr>
              <a:spLocks noChangeShapeType="1"/>
            </p:cNvSpPr>
            <p:nvPr/>
          </p:nvSpPr>
          <p:spPr bwMode="auto">
            <a:xfrm>
              <a:off x="864" y="30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2" name="Arc 72"/>
            <p:cNvSpPr>
              <a:spLocks/>
            </p:cNvSpPr>
            <p:nvPr/>
          </p:nvSpPr>
          <p:spPr bwMode="auto">
            <a:xfrm>
              <a:off x="2210" y="3026"/>
              <a:ext cx="96" cy="96"/>
            </a:xfrm>
            <a:custGeom>
              <a:avLst/>
              <a:gdLst>
                <a:gd name="G0" fmla="+- 21333 0 0"/>
                <a:gd name="G1" fmla="+- 21600 0 0"/>
                <a:gd name="G2" fmla="+- 21600 0 0"/>
                <a:gd name="T0" fmla="*/ 0 w 42929"/>
                <a:gd name="T1" fmla="*/ 18211 h 21600"/>
                <a:gd name="T2" fmla="*/ 42929 w 42929"/>
                <a:gd name="T3" fmla="*/ 21191 h 21600"/>
                <a:gd name="T4" fmla="*/ 21333 w 429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29" h="21600" fill="none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</a:path>
                <a:path w="42929" h="21600" stroke="0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  <a:lnTo>
                    <a:pt x="2133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93" name="Line 73"/>
            <p:cNvSpPr>
              <a:spLocks noChangeShapeType="1"/>
            </p:cNvSpPr>
            <p:nvPr/>
          </p:nvSpPr>
          <p:spPr bwMode="auto">
            <a:xfrm flipH="1">
              <a:off x="1968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4" name="Line 74"/>
            <p:cNvSpPr>
              <a:spLocks noChangeShapeType="1"/>
            </p:cNvSpPr>
            <p:nvPr/>
          </p:nvSpPr>
          <p:spPr bwMode="auto">
            <a:xfrm>
              <a:off x="2304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5" name="Freeform 75"/>
            <p:cNvSpPr>
              <a:spLocks/>
            </p:cNvSpPr>
            <p:nvPr/>
          </p:nvSpPr>
          <p:spPr bwMode="auto">
            <a:xfrm>
              <a:off x="720" y="2592"/>
              <a:ext cx="432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76"/>
                </a:cxn>
                <a:cxn ang="0">
                  <a:pos x="432" y="576"/>
                </a:cxn>
              </a:cxnLst>
              <a:rect l="0" t="0" r="r" b="b"/>
              <a:pathLst>
                <a:path w="432" h="576">
                  <a:moveTo>
                    <a:pt x="0" y="0"/>
                  </a:moveTo>
                  <a:lnTo>
                    <a:pt x="0" y="576"/>
                  </a:lnTo>
                  <a:lnTo>
                    <a:pt x="432" y="57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8" name="Oval 78"/>
            <p:cNvSpPr>
              <a:spLocks noChangeArrowheads="1"/>
            </p:cNvSpPr>
            <p:nvPr/>
          </p:nvSpPr>
          <p:spPr bwMode="auto">
            <a:xfrm>
              <a:off x="836" y="3044"/>
              <a:ext cx="48" cy="4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99" name="Oval 79"/>
            <p:cNvSpPr>
              <a:spLocks noChangeArrowheads="1"/>
            </p:cNvSpPr>
            <p:nvPr/>
          </p:nvSpPr>
          <p:spPr bwMode="auto">
            <a:xfrm>
              <a:off x="702" y="2562"/>
              <a:ext cx="48" cy="4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0" name="Text Box 80"/>
            <p:cNvSpPr txBox="1">
              <a:spLocks noChangeArrowheads="1"/>
            </p:cNvSpPr>
            <p:nvPr/>
          </p:nvSpPr>
          <p:spPr bwMode="auto">
            <a:xfrm>
              <a:off x="358" y="2387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Input</a:t>
              </a:r>
            </a:p>
          </p:txBody>
        </p:sp>
        <p:sp>
          <p:nvSpPr>
            <p:cNvPr id="56402" name="Text Box 82"/>
            <p:cNvSpPr txBox="1">
              <a:spLocks noChangeArrowheads="1"/>
            </p:cNvSpPr>
            <p:nvPr/>
          </p:nvSpPr>
          <p:spPr bwMode="auto">
            <a:xfrm>
              <a:off x="2310" y="2910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Output</a:t>
              </a:r>
            </a:p>
          </p:txBody>
        </p:sp>
        <p:sp>
          <p:nvSpPr>
            <p:cNvPr id="56404" name="Line 84"/>
            <p:cNvSpPr>
              <a:spLocks noChangeShapeType="1"/>
            </p:cNvSpPr>
            <p:nvPr/>
          </p:nvSpPr>
          <p:spPr bwMode="auto">
            <a:xfrm>
              <a:off x="768" y="3789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407" name="Text Box 87"/>
            <p:cNvSpPr txBox="1">
              <a:spLocks noChangeArrowheads="1"/>
            </p:cNvSpPr>
            <p:nvPr/>
          </p:nvSpPr>
          <p:spPr bwMode="auto">
            <a:xfrm>
              <a:off x="431" y="3674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CLK</a:t>
              </a:r>
            </a:p>
          </p:txBody>
        </p:sp>
        <p:sp>
          <p:nvSpPr>
            <p:cNvPr id="56410" name="Text Box 90"/>
            <p:cNvSpPr txBox="1">
              <a:spLocks noChangeArrowheads="1"/>
            </p:cNvSpPr>
            <p:nvPr/>
          </p:nvSpPr>
          <p:spPr bwMode="auto">
            <a:xfrm>
              <a:off x="314" y="1865"/>
              <a:ext cx="2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(Output Depends on Input and Present State)</a:t>
              </a:r>
            </a:p>
          </p:txBody>
        </p:sp>
      </p:grpSp>
      <p:grpSp>
        <p:nvGrpSpPr>
          <p:cNvPr id="56412" name="Group 92"/>
          <p:cNvGrpSpPr>
            <a:grpSpLocks/>
          </p:cNvGrpSpPr>
          <p:nvPr/>
        </p:nvGrpSpPr>
        <p:grpSpPr bwMode="auto">
          <a:xfrm>
            <a:off x="4495800" y="2667000"/>
            <a:ext cx="4194175" cy="3886200"/>
            <a:chOff x="2832" y="1680"/>
            <a:chExt cx="2642" cy="2448"/>
          </a:xfrm>
        </p:grpSpPr>
        <p:sp>
          <p:nvSpPr>
            <p:cNvPr id="56340" name="Rectangle 20"/>
            <p:cNvSpPr>
              <a:spLocks noChangeArrowheads="1"/>
            </p:cNvSpPr>
            <p:nvPr/>
          </p:nvSpPr>
          <p:spPr bwMode="auto">
            <a:xfrm>
              <a:off x="2832" y="1680"/>
              <a:ext cx="2544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Text Box 22"/>
            <p:cNvSpPr txBox="1">
              <a:spLocks noChangeArrowheads="1"/>
            </p:cNvSpPr>
            <p:nvPr/>
          </p:nvSpPr>
          <p:spPr bwMode="auto">
            <a:xfrm>
              <a:off x="3408" y="1680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Moore Machine</a:t>
              </a:r>
            </a:p>
          </p:txBody>
        </p:sp>
        <p:sp>
          <p:nvSpPr>
            <p:cNvPr id="56345" name="Text Box 25"/>
            <p:cNvSpPr txBox="1">
              <a:spLocks noChangeArrowheads="1"/>
            </p:cNvSpPr>
            <p:nvPr/>
          </p:nvSpPr>
          <p:spPr bwMode="auto">
            <a:xfrm>
              <a:off x="3648" y="2106"/>
              <a:ext cx="9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600"/>
                <a:t> Logic</a:t>
              </a:r>
            </a:p>
          </p:txBody>
        </p:sp>
        <p:grpSp>
          <p:nvGrpSpPr>
            <p:cNvPr id="56349" name="Group 29"/>
            <p:cNvGrpSpPr>
              <a:grpSpLocks/>
            </p:cNvGrpSpPr>
            <p:nvPr/>
          </p:nvGrpSpPr>
          <p:grpSpPr bwMode="auto">
            <a:xfrm>
              <a:off x="3696" y="3360"/>
              <a:ext cx="912" cy="630"/>
              <a:chOff x="1200" y="3168"/>
              <a:chExt cx="864" cy="630"/>
            </a:xfrm>
          </p:grpSpPr>
          <p:sp>
            <p:nvSpPr>
              <p:cNvPr id="56346" name="Text Box 26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864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endParaRPr lang="en-US" sz="1600"/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FF Holding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Present State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800"/>
              </a:p>
              <a:p>
                <a:pPr>
                  <a:lnSpc>
                    <a:spcPct val="70000"/>
                  </a:lnSpc>
                </a:pPr>
                <a:endParaRPr lang="en-US" sz="1800"/>
              </a:p>
            </p:txBody>
          </p:sp>
          <p:sp>
            <p:nvSpPr>
              <p:cNvPr id="56347" name="Line 27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48" name="Line 28"/>
              <p:cNvSpPr>
                <a:spLocks noChangeShapeType="1"/>
              </p:cNvSpPr>
              <p:nvPr/>
            </p:nvSpPr>
            <p:spPr bwMode="auto">
              <a:xfrm flipH="1">
                <a:off x="1200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3744" y="3024"/>
              <a:ext cx="816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Output Logic</a:t>
              </a:r>
            </a:p>
          </p:txBody>
        </p:sp>
        <p:sp>
          <p:nvSpPr>
            <p:cNvPr id="56350" name="Text Box 30"/>
            <p:cNvSpPr txBox="1">
              <a:spLocks noChangeArrowheads="1"/>
            </p:cNvSpPr>
            <p:nvPr/>
          </p:nvSpPr>
          <p:spPr bwMode="auto">
            <a:xfrm>
              <a:off x="3744" y="2352"/>
              <a:ext cx="816" cy="6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Takes Present State and Produces Next State.</a:t>
              </a:r>
              <a:endParaRPr lang="en-US"/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>
              <a:off x="3024" y="2592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Freeform 38"/>
            <p:cNvSpPr>
              <a:spLocks/>
            </p:cNvSpPr>
            <p:nvPr/>
          </p:nvSpPr>
          <p:spPr bwMode="auto">
            <a:xfrm>
              <a:off x="4560" y="2736"/>
              <a:ext cx="288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912"/>
                </a:cxn>
                <a:cxn ang="0">
                  <a:pos x="48" y="912"/>
                </a:cxn>
              </a:cxnLst>
              <a:rect l="0" t="0" r="r" b="b"/>
              <a:pathLst>
                <a:path w="288" h="912">
                  <a:moveTo>
                    <a:pt x="0" y="0"/>
                  </a:moveTo>
                  <a:lnTo>
                    <a:pt x="288" y="0"/>
                  </a:lnTo>
                  <a:lnTo>
                    <a:pt x="288" y="912"/>
                  </a:lnTo>
                  <a:lnTo>
                    <a:pt x="48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59" name="Freeform 39"/>
            <p:cNvSpPr>
              <a:spLocks/>
            </p:cNvSpPr>
            <p:nvPr/>
          </p:nvSpPr>
          <p:spPr bwMode="auto">
            <a:xfrm>
              <a:off x="3456" y="2784"/>
              <a:ext cx="288" cy="864"/>
            </a:xfrm>
            <a:custGeom>
              <a:avLst/>
              <a:gdLst/>
              <a:ahLst/>
              <a:cxnLst>
                <a:cxn ang="0">
                  <a:pos x="240" y="1200"/>
                </a:cxn>
                <a:cxn ang="0">
                  <a:pos x="0" y="1200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200">
                  <a:moveTo>
                    <a:pt x="240" y="1200"/>
                  </a:moveTo>
                  <a:lnTo>
                    <a:pt x="0" y="1200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60" name="Line 40"/>
            <p:cNvSpPr>
              <a:spLocks noChangeShapeType="1"/>
            </p:cNvSpPr>
            <p:nvPr/>
          </p:nvSpPr>
          <p:spPr bwMode="auto">
            <a:xfrm>
              <a:off x="3456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76" name="Arc 56"/>
            <p:cNvSpPr>
              <a:spLocks/>
            </p:cNvSpPr>
            <p:nvPr/>
          </p:nvSpPr>
          <p:spPr bwMode="auto">
            <a:xfrm>
              <a:off x="4802" y="3026"/>
              <a:ext cx="96" cy="96"/>
            </a:xfrm>
            <a:custGeom>
              <a:avLst/>
              <a:gdLst>
                <a:gd name="G0" fmla="+- 21333 0 0"/>
                <a:gd name="G1" fmla="+- 21600 0 0"/>
                <a:gd name="G2" fmla="+- 21600 0 0"/>
                <a:gd name="T0" fmla="*/ 0 w 42929"/>
                <a:gd name="T1" fmla="*/ 18211 h 21600"/>
                <a:gd name="T2" fmla="*/ 42929 w 42929"/>
                <a:gd name="T3" fmla="*/ 21191 h 21600"/>
                <a:gd name="T4" fmla="*/ 21333 w 429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29" h="21600" fill="none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</a:path>
                <a:path w="42929" h="21600" stroke="0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  <a:lnTo>
                    <a:pt x="2133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77" name="Line 57"/>
            <p:cNvSpPr>
              <a:spLocks noChangeShapeType="1"/>
            </p:cNvSpPr>
            <p:nvPr/>
          </p:nvSpPr>
          <p:spPr bwMode="auto">
            <a:xfrm flipH="1">
              <a:off x="4560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78" name="Line 58"/>
            <p:cNvSpPr>
              <a:spLocks noChangeShapeType="1"/>
            </p:cNvSpPr>
            <p:nvPr/>
          </p:nvSpPr>
          <p:spPr bwMode="auto">
            <a:xfrm>
              <a:off x="4896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97" name="Oval 77"/>
            <p:cNvSpPr>
              <a:spLocks noChangeArrowheads="1"/>
            </p:cNvSpPr>
            <p:nvPr/>
          </p:nvSpPr>
          <p:spPr bwMode="auto">
            <a:xfrm>
              <a:off x="3434" y="3094"/>
              <a:ext cx="48" cy="4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01" name="Text Box 81"/>
            <p:cNvSpPr txBox="1">
              <a:spLocks noChangeArrowheads="1"/>
            </p:cNvSpPr>
            <p:nvPr/>
          </p:nvSpPr>
          <p:spPr bwMode="auto">
            <a:xfrm>
              <a:off x="2969" y="2406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Input</a:t>
              </a:r>
            </a:p>
          </p:txBody>
        </p:sp>
        <p:sp>
          <p:nvSpPr>
            <p:cNvPr id="56403" name="Text Box 83"/>
            <p:cNvSpPr txBox="1">
              <a:spLocks noChangeArrowheads="1"/>
            </p:cNvSpPr>
            <p:nvPr/>
          </p:nvSpPr>
          <p:spPr bwMode="auto">
            <a:xfrm>
              <a:off x="4845" y="2924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Output</a:t>
              </a:r>
            </a:p>
          </p:txBody>
        </p:sp>
        <p:sp>
          <p:nvSpPr>
            <p:cNvPr id="56405" name="Line 85"/>
            <p:cNvSpPr>
              <a:spLocks noChangeShapeType="1"/>
            </p:cNvSpPr>
            <p:nvPr/>
          </p:nvSpPr>
          <p:spPr bwMode="auto">
            <a:xfrm>
              <a:off x="3367" y="3789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406" name="Text Box 86"/>
            <p:cNvSpPr txBox="1">
              <a:spLocks noChangeArrowheads="1"/>
            </p:cNvSpPr>
            <p:nvPr/>
          </p:nvSpPr>
          <p:spPr bwMode="auto">
            <a:xfrm>
              <a:off x="3033" y="3679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CLK</a:t>
              </a:r>
            </a:p>
          </p:txBody>
        </p:sp>
        <p:sp>
          <p:nvSpPr>
            <p:cNvPr id="56411" name="Text Box 91"/>
            <p:cNvSpPr txBox="1">
              <a:spLocks noChangeArrowheads="1"/>
            </p:cNvSpPr>
            <p:nvPr/>
          </p:nvSpPr>
          <p:spPr bwMode="auto">
            <a:xfrm>
              <a:off x="3030" y="1859"/>
              <a:ext cx="2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(Output Depends Only on Present State)</a:t>
              </a: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Meally Machine</a:t>
            </a:r>
          </a:p>
          <a:p>
            <a:pPr lvl="1"/>
            <a:r>
              <a:rPr lang="en-US"/>
              <a:t>Possible Gains:</a:t>
            </a:r>
          </a:p>
          <a:p>
            <a:pPr lvl="2"/>
            <a:r>
              <a:rPr lang="en-US"/>
              <a:t>Less Logic</a:t>
            </a:r>
          </a:p>
          <a:p>
            <a:pPr lvl="2"/>
            <a:r>
              <a:rPr lang="en-US"/>
              <a:t>Fewer States</a:t>
            </a:r>
          </a:p>
          <a:p>
            <a:pPr lvl="2"/>
            <a:r>
              <a:rPr lang="en-US"/>
              <a:t>Quicker Results</a:t>
            </a:r>
          </a:p>
          <a:p>
            <a:pPr lvl="1"/>
            <a:r>
              <a:rPr lang="en-US"/>
              <a:t>Possible Dangers</a:t>
            </a:r>
          </a:p>
          <a:p>
            <a:pPr lvl="2"/>
            <a:r>
              <a:rPr lang="en-US"/>
              <a:t>Glitching</a:t>
            </a:r>
          </a:p>
          <a:p>
            <a:pPr lvl="2"/>
            <a:r>
              <a:rPr lang="en-US"/>
              <a:t>Feedthrough Loop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551554" y="1999735"/>
            <a:ext cx="4140836" cy="3886200"/>
            <a:chOff x="350257" y="2667000"/>
            <a:chExt cx="4140836" cy="3886200"/>
          </a:xfrm>
        </p:grpSpPr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381000" y="2667000"/>
              <a:ext cx="4038600" cy="388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219200" y="2667000"/>
              <a:ext cx="2438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Meally Machine</a:t>
              </a:r>
            </a:p>
          </p:txBody>
        </p:sp>
        <p:sp>
          <p:nvSpPr>
            <p:cNvPr id="32" name="Text Box 90"/>
            <p:cNvSpPr txBox="1">
              <a:spLocks noChangeArrowheads="1"/>
            </p:cNvSpPr>
            <p:nvPr/>
          </p:nvSpPr>
          <p:spPr bwMode="auto">
            <a:xfrm>
              <a:off x="498475" y="2960688"/>
              <a:ext cx="38798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(Output Depends on Input and Present State)</a:t>
              </a: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3698930" y="4047130"/>
              <a:ext cx="792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Output</a:t>
              </a:r>
            </a:p>
          </p:txBody>
        </p:sp>
        <p:grpSp>
          <p:nvGrpSpPr>
            <p:cNvPr id="34" name="Group 102"/>
            <p:cNvGrpSpPr/>
            <p:nvPr/>
          </p:nvGrpSpPr>
          <p:grpSpPr>
            <a:xfrm>
              <a:off x="350257" y="3438201"/>
              <a:ext cx="3772495" cy="2985640"/>
              <a:chOff x="350257" y="3438201"/>
              <a:chExt cx="3772495" cy="2985640"/>
            </a:xfrm>
          </p:grpSpPr>
          <p:sp>
            <p:nvSpPr>
              <p:cNvPr id="35" name="Text Box 61"/>
              <p:cNvSpPr txBox="1">
                <a:spLocks noChangeArrowheads="1"/>
              </p:cNvSpPr>
              <p:nvPr/>
            </p:nvSpPr>
            <p:spPr bwMode="auto">
              <a:xfrm>
                <a:off x="2598752" y="3515066"/>
                <a:ext cx="1524000" cy="398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Combinational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 Logic</a:t>
                </a:r>
              </a:p>
            </p:txBody>
          </p:sp>
          <p:sp>
            <p:nvSpPr>
              <p:cNvPr id="36" name="Text Box 66"/>
              <p:cNvSpPr txBox="1">
                <a:spLocks noChangeArrowheads="1"/>
              </p:cNvSpPr>
              <p:nvPr/>
            </p:nvSpPr>
            <p:spPr bwMode="auto">
              <a:xfrm>
                <a:off x="2981739" y="3902112"/>
                <a:ext cx="707667" cy="5232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Output Logic</a:t>
                </a:r>
              </a:p>
            </p:txBody>
          </p:sp>
          <p:sp>
            <p:nvSpPr>
              <p:cNvPr id="37" name="Line 68"/>
              <p:cNvSpPr>
                <a:spLocks noChangeShapeType="1"/>
              </p:cNvSpPr>
              <p:nvPr/>
            </p:nvSpPr>
            <p:spPr bwMode="auto">
              <a:xfrm flipV="1">
                <a:off x="3675490" y="4110834"/>
                <a:ext cx="419432" cy="39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69"/>
              <p:cNvSpPr>
                <a:spLocks/>
              </p:cNvSpPr>
              <p:nvPr/>
            </p:nvSpPr>
            <p:spPr bwMode="auto">
              <a:xfrm>
                <a:off x="2202511" y="4120773"/>
                <a:ext cx="532737" cy="1447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0"/>
                  </a:cxn>
                  <a:cxn ang="0">
                    <a:pos x="288" y="912"/>
                  </a:cxn>
                  <a:cxn ang="0">
                    <a:pos x="48" y="912"/>
                  </a:cxn>
                </a:cxnLst>
                <a:rect l="0" t="0" r="r" b="b"/>
                <a:pathLst>
                  <a:path w="288" h="91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912"/>
                    </a:lnTo>
                    <a:lnTo>
                      <a:pt x="48" y="91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70"/>
              <p:cNvSpPr>
                <a:spLocks/>
              </p:cNvSpPr>
              <p:nvPr/>
            </p:nvSpPr>
            <p:spPr bwMode="auto">
              <a:xfrm>
                <a:off x="667909" y="4301665"/>
                <a:ext cx="477059" cy="1081378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33" h="10000">
                    <a:moveTo>
                      <a:pt x="8333" y="10000"/>
                    </a:moveTo>
                    <a:lnTo>
                      <a:pt x="0" y="10000"/>
                    </a:lnTo>
                    <a:lnTo>
                      <a:pt x="0" y="0"/>
                    </a:lnTo>
                    <a:lnTo>
                      <a:pt x="472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71"/>
              <p:cNvSpPr>
                <a:spLocks noChangeShapeType="1"/>
              </p:cNvSpPr>
              <p:nvPr/>
            </p:nvSpPr>
            <p:spPr bwMode="auto">
              <a:xfrm>
                <a:off x="2508636" y="4121436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Oval 78"/>
              <p:cNvSpPr>
                <a:spLocks noChangeArrowheads="1"/>
              </p:cNvSpPr>
              <p:nvPr/>
            </p:nvSpPr>
            <p:spPr bwMode="auto">
              <a:xfrm>
                <a:off x="2694775" y="4084937"/>
                <a:ext cx="76200" cy="7620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79"/>
              <p:cNvSpPr>
                <a:spLocks noChangeArrowheads="1"/>
              </p:cNvSpPr>
              <p:nvPr/>
            </p:nvSpPr>
            <p:spPr bwMode="auto">
              <a:xfrm>
                <a:off x="2513860" y="6333298"/>
                <a:ext cx="76200" cy="76200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80"/>
              <p:cNvSpPr txBox="1">
                <a:spLocks noChangeArrowheads="1"/>
              </p:cNvSpPr>
              <p:nvPr/>
            </p:nvSpPr>
            <p:spPr bwMode="auto">
              <a:xfrm>
                <a:off x="377495" y="6087291"/>
                <a:ext cx="792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Input</a:t>
                </a:r>
              </a:p>
            </p:txBody>
          </p:sp>
          <p:sp>
            <p:nvSpPr>
              <p:cNvPr id="44" name="Line 84"/>
              <p:cNvSpPr>
                <a:spLocks noChangeShapeType="1"/>
              </p:cNvSpPr>
              <p:nvPr/>
            </p:nvSpPr>
            <p:spPr bwMode="auto">
              <a:xfrm flipV="1">
                <a:off x="580444" y="3931805"/>
                <a:ext cx="372263" cy="40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87"/>
              <p:cNvSpPr txBox="1">
                <a:spLocks noChangeArrowheads="1"/>
              </p:cNvSpPr>
              <p:nvPr/>
            </p:nvSpPr>
            <p:spPr bwMode="auto">
              <a:xfrm>
                <a:off x="350257" y="3614072"/>
                <a:ext cx="792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/>
                  <a:t>CLK</a:t>
                </a:r>
              </a:p>
            </p:txBody>
          </p:sp>
          <p:sp>
            <p:nvSpPr>
              <p:cNvPr id="46" name="Freeform 70"/>
              <p:cNvSpPr>
                <a:spLocks/>
              </p:cNvSpPr>
              <p:nvPr/>
            </p:nvSpPr>
            <p:spPr bwMode="auto">
              <a:xfrm flipH="1">
                <a:off x="691760" y="5780610"/>
                <a:ext cx="1860607" cy="588385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  <a:gd name="connsiteX0" fmla="*/ 10000 w 10000"/>
                  <a:gd name="connsiteY0" fmla="*/ 10202 h 10202"/>
                  <a:gd name="connsiteX1" fmla="*/ 0 w 10000"/>
                  <a:gd name="connsiteY1" fmla="*/ 10202 h 10202"/>
                  <a:gd name="connsiteX2" fmla="*/ 0 w 10000"/>
                  <a:gd name="connsiteY2" fmla="*/ 202 h 10202"/>
                  <a:gd name="connsiteX3" fmla="*/ 1373 w 10000"/>
                  <a:gd name="connsiteY3" fmla="*/ 0 h 10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0" h="10202">
                    <a:moveTo>
                      <a:pt x="10000" y="10202"/>
                    </a:moveTo>
                    <a:lnTo>
                      <a:pt x="0" y="10202"/>
                    </a:lnTo>
                    <a:lnTo>
                      <a:pt x="0" y="202"/>
                    </a:lnTo>
                    <a:lnTo>
                      <a:pt x="1373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0"/>
              <p:cNvSpPr>
                <a:spLocks/>
              </p:cNvSpPr>
              <p:nvPr/>
            </p:nvSpPr>
            <p:spPr bwMode="auto">
              <a:xfrm flipH="1">
                <a:off x="2464904" y="4454058"/>
                <a:ext cx="874644" cy="1914937"/>
              </a:xfrm>
              <a:custGeom>
                <a:avLst/>
                <a:gdLst>
                  <a:gd name="connsiteX0" fmla="*/ 8333 w 8333"/>
                  <a:gd name="connsiteY0" fmla="*/ 10000 h 10000"/>
                  <a:gd name="connsiteX1" fmla="*/ 0 w 8333"/>
                  <a:gd name="connsiteY1" fmla="*/ 10000 h 10000"/>
                  <a:gd name="connsiteX2" fmla="*/ 0 w 8333"/>
                  <a:gd name="connsiteY2" fmla="*/ 0 h 10000"/>
                  <a:gd name="connsiteX3" fmla="*/ 4722 w 8333"/>
                  <a:gd name="connsiteY3" fmla="*/ 0 h 10000"/>
                  <a:gd name="connsiteX0" fmla="*/ 10000 w 10000"/>
                  <a:gd name="connsiteY0" fmla="*/ 10202 h 10202"/>
                  <a:gd name="connsiteX1" fmla="*/ 0 w 10000"/>
                  <a:gd name="connsiteY1" fmla="*/ 10202 h 10202"/>
                  <a:gd name="connsiteX2" fmla="*/ 0 w 10000"/>
                  <a:gd name="connsiteY2" fmla="*/ 202 h 10202"/>
                  <a:gd name="connsiteX3" fmla="*/ 1373 w 10000"/>
                  <a:gd name="connsiteY3" fmla="*/ 0 h 10202"/>
                  <a:gd name="connsiteX0" fmla="*/ 4380 w 4380"/>
                  <a:gd name="connsiteY0" fmla="*/ 10404 h 11902"/>
                  <a:gd name="connsiteX1" fmla="*/ 626 w 4380"/>
                  <a:gd name="connsiteY1" fmla="*/ 10202 h 11902"/>
                  <a:gd name="connsiteX2" fmla="*/ 626 w 4380"/>
                  <a:gd name="connsiteY2" fmla="*/ 202 h 11902"/>
                  <a:gd name="connsiteX3" fmla="*/ 1999 w 4380"/>
                  <a:gd name="connsiteY3" fmla="*/ 0 h 11902"/>
                  <a:gd name="connsiteX0" fmla="*/ 8571 w 8571"/>
                  <a:gd name="connsiteY0" fmla="*/ 8741 h 8741"/>
                  <a:gd name="connsiteX1" fmla="*/ 0 w 8571"/>
                  <a:gd name="connsiteY1" fmla="*/ 8572 h 8741"/>
                  <a:gd name="connsiteX2" fmla="*/ 0 w 8571"/>
                  <a:gd name="connsiteY2" fmla="*/ 170 h 8741"/>
                  <a:gd name="connsiteX3" fmla="*/ 3135 w 8571"/>
                  <a:gd name="connsiteY3" fmla="*/ 0 h 8741"/>
                  <a:gd name="connsiteX0" fmla="*/ 10086 w 10086"/>
                  <a:gd name="connsiteY0" fmla="*/ 20486 h 20486"/>
                  <a:gd name="connsiteX1" fmla="*/ 86 w 10086"/>
                  <a:gd name="connsiteY1" fmla="*/ 20293 h 20486"/>
                  <a:gd name="connsiteX2" fmla="*/ 86 w 10086"/>
                  <a:gd name="connsiteY2" fmla="*/ 10680 h 20486"/>
                  <a:gd name="connsiteX3" fmla="*/ 0 w 10086"/>
                  <a:gd name="connsiteY3" fmla="*/ 0 h 20486"/>
                  <a:gd name="connsiteX0" fmla="*/ 10086 w 10086"/>
                  <a:gd name="connsiteY0" fmla="*/ 20486 h 20486"/>
                  <a:gd name="connsiteX1" fmla="*/ 86 w 10086"/>
                  <a:gd name="connsiteY1" fmla="*/ 20293 h 20486"/>
                  <a:gd name="connsiteX2" fmla="*/ 0 w 10086"/>
                  <a:gd name="connsiteY2" fmla="*/ 0 h 20486"/>
                  <a:gd name="connsiteX0" fmla="*/ 10190 w 10190"/>
                  <a:gd name="connsiteY0" fmla="*/ 42235 h 42235"/>
                  <a:gd name="connsiteX1" fmla="*/ 190 w 10190"/>
                  <a:gd name="connsiteY1" fmla="*/ 42042 h 42235"/>
                  <a:gd name="connsiteX2" fmla="*/ 0 w 10190"/>
                  <a:gd name="connsiteY2" fmla="*/ 0 h 42235"/>
                  <a:gd name="connsiteX0" fmla="*/ 10190 w 10190"/>
                  <a:gd name="connsiteY0" fmla="*/ 42235 h 42237"/>
                  <a:gd name="connsiteX1" fmla="*/ 97 w 10190"/>
                  <a:gd name="connsiteY1" fmla="*/ 42237 h 42237"/>
                  <a:gd name="connsiteX2" fmla="*/ 0 w 10190"/>
                  <a:gd name="connsiteY2" fmla="*/ 0 h 4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190" h="42237">
                    <a:moveTo>
                      <a:pt x="10190" y="42235"/>
                    </a:moveTo>
                    <a:lnTo>
                      <a:pt x="97" y="42237"/>
                    </a:lnTo>
                    <a:cubicBezTo>
                      <a:pt x="68" y="35473"/>
                      <a:pt x="29" y="676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67"/>
              <p:cNvSpPr txBox="1">
                <a:spLocks noChangeArrowheads="1"/>
              </p:cNvSpPr>
              <p:nvPr/>
            </p:nvSpPr>
            <p:spPr bwMode="auto">
              <a:xfrm>
                <a:off x="1001870" y="4854950"/>
                <a:ext cx="1295400" cy="95567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/>
                  <a:t>Takes Present State and Produces Next State.</a:t>
                </a:r>
                <a:endParaRPr lang="en-US" dirty="0"/>
              </a:p>
            </p:txBody>
          </p:sp>
          <p:grpSp>
            <p:nvGrpSpPr>
              <p:cNvPr id="49" name="Group 54"/>
              <p:cNvGrpSpPr/>
              <p:nvPr/>
            </p:nvGrpSpPr>
            <p:grpSpPr>
              <a:xfrm>
                <a:off x="949518" y="3703993"/>
                <a:ext cx="1447800" cy="844164"/>
                <a:chOff x="949518" y="3950474"/>
                <a:chExt cx="1447800" cy="844164"/>
              </a:xfrm>
              <a:solidFill>
                <a:schemeClr val="bg1"/>
              </a:solidFill>
            </p:grpSpPr>
            <p:sp>
              <p:nvSpPr>
                <p:cNvPr id="52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949518" y="3950474"/>
                  <a:ext cx="1447800" cy="844164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endParaRPr lang="en-US" sz="1600"/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600"/>
                    <a:t>FF Holding 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600"/>
                    <a:t>Present State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1800"/>
                </a:p>
                <a:p>
                  <a:pPr>
                    <a:lnSpc>
                      <a:spcPct val="70000"/>
                    </a:lnSpc>
                  </a:pPr>
                  <a:endParaRPr lang="en-US" sz="1800"/>
                </a:p>
              </p:txBody>
            </p:sp>
            <p:sp>
              <p:nvSpPr>
                <p:cNvPr id="53" name="Line 64"/>
                <p:cNvSpPr>
                  <a:spLocks noChangeShapeType="1"/>
                </p:cNvSpPr>
                <p:nvPr/>
              </p:nvSpPr>
              <p:spPr bwMode="auto">
                <a:xfrm>
                  <a:off x="949518" y="4042900"/>
                  <a:ext cx="160867" cy="128635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949518" y="4171534"/>
                  <a:ext cx="160867" cy="128635"/>
                </a:xfrm>
                <a:prstGeom prst="line">
                  <a:avLst/>
                </a:prstGeom>
                <a:grp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" name="Text Box 61"/>
              <p:cNvSpPr txBox="1">
                <a:spLocks noChangeArrowheads="1"/>
              </p:cNvSpPr>
              <p:nvPr/>
            </p:nvSpPr>
            <p:spPr bwMode="auto">
              <a:xfrm>
                <a:off x="906449" y="5790463"/>
                <a:ext cx="1524000" cy="3983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Combinational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 Logic</a:t>
                </a:r>
              </a:p>
            </p:txBody>
          </p:sp>
          <p:sp>
            <p:nvSpPr>
              <p:cNvPr id="51" name="Text Box 61"/>
              <p:cNvSpPr txBox="1">
                <a:spLocks noChangeArrowheads="1"/>
              </p:cNvSpPr>
              <p:nvPr/>
            </p:nvSpPr>
            <p:spPr bwMode="auto">
              <a:xfrm>
                <a:off x="907774" y="3438201"/>
                <a:ext cx="1524000" cy="247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0000"/>
                  </a:lnSpc>
                </a:pPr>
                <a:r>
                  <a:rPr lang="en-US" sz="1400" dirty="0"/>
                  <a:t>Flip-flops</a:t>
                </a:r>
              </a:p>
            </p:txBody>
          </p:sp>
        </p:grpSp>
      </p:grp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Moore Machine</a:t>
            </a:r>
          </a:p>
          <a:p>
            <a:pPr lvl="1"/>
            <a:r>
              <a:rPr lang="en-US"/>
              <a:t>Possible Gains:</a:t>
            </a:r>
          </a:p>
          <a:p>
            <a:pPr lvl="2"/>
            <a:r>
              <a:rPr lang="en-US"/>
              <a:t>Robust</a:t>
            </a:r>
          </a:p>
          <a:p>
            <a:pPr lvl="2"/>
            <a:r>
              <a:rPr lang="en-US"/>
              <a:t>Synchronized</a:t>
            </a:r>
          </a:p>
          <a:p>
            <a:pPr lvl="1"/>
            <a:r>
              <a:rPr lang="en-US"/>
              <a:t>Possible Drawbacks</a:t>
            </a:r>
          </a:p>
          <a:p>
            <a:pPr lvl="2"/>
            <a:r>
              <a:rPr lang="en-US"/>
              <a:t>Larger Area</a:t>
            </a:r>
          </a:p>
          <a:p>
            <a:pPr lvl="2"/>
            <a:endParaRPr lang="en-US"/>
          </a:p>
        </p:txBody>
      </p:sp>
      <p:grpSp>
        <p:nvGrpSpPr>
          <p:cNvPr id="27" name="Group 92"/>
          <p:cNvGrpSpPr>
            <a:grpSpLocks/>
          </p:cNvGrpSpPr>
          <p:nvPr/>
        </p:nvGrpSpPr>
        <p:grpSpPr bwMode="auto">
          <a:xfrm>
            <a:off x="4594654" y="1900881"/>
            <a:ext cx="4194175" cy="3886200"/>
            <a:chOff x="2832" y="1680"/>
            <a:chExt cx="2642" cy="2448"/>
          </a:xfrm>
        </p:grpSpPr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832" y="1680"/>
              <a:ext cx="2544" cy="24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3408" y="1680"/>
              <a:ext cx="15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Moore Machine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3648" y="2106"/>
              <a:ext cx="960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600"/>
                <a:t> Logic</a:t>
              </a: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3696" y="3360"/>
              <a:ext cx="912" cy="630"/>
              <a:chOff x="1200" y="3168"/>
              <a:chExt cx="864" cy="630"/>
            </a:xfrm>
          </p:grpSpPr>
          <p:sp>
            <p:nvSpPr>
              <p:cNvPr id="47" name="Text Box 26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864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endParaRPr lang="en-US" sz="1600"/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FF Holding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Present State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800"/>
              </a:p>
              <a:p>
                <a:pPr>
                  <a:lnSpc>
                    <a:spcPct val="70000"/>
                  </a:lnSpc>
                </a:pPr>
                <a:endParaRPr lang="en-US" sz="1800"/>
              </a:p>
            </p:txBody>
          </p:sp>
          <p:sp>
            <p:nvSpPr>
              <p:cNvPr id="48" name="Line 27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28"/>
              <p:cNvSpPr>
                <a:spLocks noChangeShapeType="1"/>
              </p:cNvSpPr>
              <p:nvPr/>
            </p:nvSpPr>
            <p:spPr bwMode="auto">
              <a:xfrm flipH="1">
                <a:off x="1200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Text Box 24"/>
            <p:cNvSpPr txBox="1">
              <a:spLocks noChangeArrowheads="1"/>
            </p:cNvSpPr>
            <p:nvPr/>
          </p:nvSpPr>
          <p:spPr bwMode="auto">
            <a:xfrm>
              <a:off x="3744" y="3024"/>
              <a:ext cx="816" cy="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Output Logic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>
              <a:off x="3744" y="2352"/>
              <a:ext cx="816" cy="6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Takes Present State and Produces Next State.</a:t>
              </a:r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024" y="2592"/>
              <a:ext cx="7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8"/>
            <p:cNvSpPr>
              <a:spLocks/>
            </p:cNvSpPr>
            <p:nvPr/>
          </p:nvSpPr>
          <p:spPr bwMode="auto">
            <a:xfrm>
              <a:off x="4560" y="2736"/>
              <a:ext cx="288" cy="9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912"/>
                </a:cxn>
                <a:cxn ang="0">
                  <a:pos x="48" y="912"/>
                </a:cxn>
              </a:cxnLst>
              <a:rect l="0" t="0" r="r" b="b"/>
              <a:pathLst>
                <a:path w="288" h="912">
                  <a:moveTo>
                    <a:pt x="0" y="0"/>
                  </a:moveTo>
                  <a:lnTo>
                    <a:pt x="288" y="0"/>
                  </a:lnTo>
                  <a:lnTo>
                    <a:pt x="288" y="912"/>
                  </a:lnTo>
                  <a:lnTo>
                    <a:pt x="48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9"/>
            <p:cNvSpPr>
              <a:spLocks/>
            </p:cNvSpPr>
            <p:nvPr/>
          </p:nvSpPr>
          <p:spPr bwMode="auto">
            <a:xfrm>
              <a:off x="3456" y="2784"/>
              <a:ext cx="288" cy="864"/>
            </a:xfrm>
            <a:custGeom>
              <a:avLst/>
              <a:gdLst/>
              <a:ahLst/>
              <a:cxnLst>
                <a:cxn ang="0">
                  <a:pos x="240" y="1200"/>
                </a:cxn>
                <a:cxn ang="0">
                  <a:pos x="0" y="1200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200">
                  <a:moveTo>
                    <a:pt x="240" y="1200"/>
                  </a:moveTo>
                  <a:lnTo>
                    <a:pt x="0" y="1200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3456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rc 56"/>
            <p:cNvSpPr>
              <a:spLocks/>
            </p:cNvSpPr>
            <p:nvPr/>
          </p:nvSpPr>
          <p:spPr bwMode="auto">
            <a:xfrm>
              <a:off x="4802" y="3026"/>
              <a:ext cx="96" cy="96"/>
            </a:xfrm>
            <a:custGeom>
              <a:avLst/>
              <a:gdLst>
                <a:gd name="G0" fmla="+- 21333 0 0"/>
                <a:gd name="G1" fmla="+- 21600 0 0"/>
                <a:gd name="G2" fmla="+- 21600 0 0"/>
                <a:gd name="T0" fmla="*/ 0 w 42929"/>
                <a:gd name="T1" fmla="*/ 18211 h 21600"/>
                <a:gd name="T2" fmla="*/ 42929 w 42929"/>
                <a:gd name="T3" fmla="*/ 21191 h 21600"/>
                <a:gd name="T4" fmla="*/ 21333 w 429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29" h="21600" fill="none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</a:path>
                <a:path w="42929" h="21600" stroke="0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  <a:lnTo>
                    <a:pt x="2133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7"/>
            <p:cNvSpPr>
              <a:spLocks noChangeShapeType="1"/>
            </p:cNvSpPr>
            <p:nvPr/>
          </p:nvSpPr>
          <p:spPr bwMode="auto">
            <a:xfrm flipH="1">
              <a:off x="4560" y="31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58"/>
            <p:cNvSpPr>
              <a:spLocks noChangeShapeType="1"/>
            </p:cNvSpPr>
            <p:nvPr/>
          </p:nvSpPr>
          <p:spPr bwMode="auto">
            <a:xfrm>
              <a:off x="4896" y="31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77"/>
            <p:cNvSpPr>
              <a:spLocks noChangeArrowheads="1"/>
            </p:cNvSpPr>
            <p:nvPr/>
          </p:nvSpPr>
          <p:spPr bwMode="auto">
            <a:xfrm>
              <a:off x="3434" y="3094"/>
              <a:ext cx="48" cy="4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Text Box 81"/>
            <p:cNvSpPr txBox="1">
              <a:spLocks noChangeArrowheads="1"/>
            </p:cNvSpPr>
            <p:nvPr/>
          </p:nvSpPr>
          <p:spPr bwMode="auto">
            <a:xfrm>
              <a:off x="2969" y="2406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Input</a:t>
              </a:r>
            </a:p>
          </p:txBody>
        </p:sp>
        <p:sp>
          <p:nvSpPr>
            <p:cNvPr id="43" name="Text Box 83"/>
            <p:cNvSpPr txBox="1">
              <a:spLocks noChangeArrowheads="1"/>
            </p:cNvSpPr>
            <p:nvPr/>
          </p:nvSpPr>
          <p:spPr bwMode="auto">
            <a:xfrm>
              <a:off x="4845" y="2924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Output</a:t>
              </a:r>
            </a:p>
          </p:txBody>
        </p:sp>
        <p:sp>
          <p:nvSpPr>
            <p:cNvPr id="44" name="Line 85"/>
            <p:cNvSpPr>
              <a:spLocks noChangeShapeType="1"/>
            </p:cNvSpPr>
            <p:nvPr/>
          </p:nvSpPr>
          <p:spPr bwMode="auto">
            <a:xfrm>
              <a:off x="3367" y="3789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86"/>
            <p:cNvSpPr txBox="1">
              <a:spLocks noChangeArrowheads="1"/>
            </p:cNvSpPr>
            <p:nvPr/>
          </p:nvSpPr>
          <p:spPr bwMode="auto">
            <a:xfrm>
              <a:off x="3033" y="3679"/>
              <a:ext cx="4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CLK</a:t>
              </a:r>
            </a:p>
          </p:txBody>
        </p:sp>
        <p:sp>
          <p:nvSpPr>
            <p:cNvPr id="46" name="Text Box 91"/>
            <p:cNvSpPr txBox="1">
              <a:spLocks noChangeArrowheads="1"/>
            </p:cNvSpPr>
            <p:nvPr/>
          </p:nvSpPr>
          <p:spPr bwMode="auto">
            <a:xfrm>
              <a:off x="3030" y="1859"/>
              <a:ext cx="24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(Output Depends Only on Present State)</a:t>
              </a:r>
            </a:p>
          </p:txBody>
        </p:sp>
      </p:grp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1" name="Footer Placeholder 5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Sequential Logic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/>
              <a:t>Sequential Logic: Logic that does things in sequence</a:t>
            </a:r>
          </a:p>
          <a:p>
            <a:r>
              <a:rPr lang="en-US" sz="2800"/>
              <a:t>Design Problem: A Counter</a:t>
            </a:r>
          </a:p>
          <a:p>
            <a:pPr lvl="1"/>
            <a:r>
              <a:rPr lang="en-US" sz="2400"/>
              <a:t>Counts up to 3 Then Starts Over at 0</a:t>
            </a:r>
          </a:p>
          <a:p>
            <a:r>
              <a:rPr lang="en-US" sz="2800"/>
              <a:t>OK… Count up 1.</a:t>
            </a:r>
          </a:p>
          <a:p>
            <a:pPr lvl="1"/>
            <a:r>
              <a:rPr lang="en-US" sz="2400"/>
              <a:t>Can’t Count up Unless You Know What Present Value… You Need Memory. You Need The Present </a:t>
            </a:r>
            <a:r>
              <a:rPr lang="en-US" sz="2400" u="sng"/>
              <a:t>STATE</a:t>
            </a:r>
            <a:r>
              <a:rPr lang="en-US" sz="2400"/>
              <a:t> to Figure out the Next </a:t>
            </a:r>
            <a:r>
              <a:rPr lang="en-US" sz="2400" u="sng"/>
              <a:t>STATE</a:t>
            </a:r>
            <a:r>
              <a:rPr lang="en-US" sz="2400"/>
              <a:t>. If it’s 2 now then it’ll be 3 next.</a:t>
            </a:r>
          </a:p>
          <a:p>
            <a:r>
              <a:rPr lang="en-US" sz="2800"/>
              <a:t>When Do You Count up? </a:t>
            </a:r>
            <a:r>
              <a:rPr lang="en-US" sz="2800">
                <a:sym typeface="Wingdings" pitchFamily="2" charset="2"/>
              </a:rPr>
              <a:t> On a Signal: Clock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5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1175658" y="4321998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Meally</a:t>
            </a:r>
            <a:r>
              <a:rPr lang="en-US" dirty="0"/>
              <a:t> Machine</a:t>
            </a:r>
          </a:p>
        </p:txBody>
      </p:sp>
      <p:grpSp>
        <p:nvGrpSpPr>
          <p:cNvPr id="61476" name="Group 36"/>
          <p:cNvGrpSpPr>
            <a:grpSpLocks/>
          </p:cNvGrpSpPr>
          <p:nvPr/>
        </p:nvGrpSpPr>
        <p:grpSpPr bwMode="auto">
          <a:xfrm>
            <a:off x="1808163" y="2062163"/>
            <a:ext cx="5526088" cy="315912"/>
            <a:chOff x="1139" y="1581"/>
            <a:chExt cx="3481" cy="199"/>
          </a:xfrm>
        </p:grpSpPr>
        <p:sp>
          <p:nvSpPr>
            <p:cNvPr id="61468" name="Freeform 28"/>
            <p:cNvSpPr>
              <a:spLocks/>
            </p:cNvSpPr>
            <p:nvPr/>
          </p:nvSpPr>
          <p:spPr bwMode="auto">
            <a:xfrm>
              <a:off x="1139" y="1581"/>
              <a:ext cx="1159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Freeform 29"/>
            <p:cNvSpPr>
              <a:spLocks/>
            </p:cNvSpPr>
            <p:nvPr/>
          </p:nvSpPr>
          <p:spPr bwMode="auto">
            <a:xfrm flipH="1" flipV="1">
              <a:off x="2297" y="1588"/>
              <a:ext cx="1159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3462" y="1587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Freeform 33"/>
            <p:cNvSpPr>
              <a:spLocks/>
            </p:cNvSpPr>
            <p:nvPr/>
          </p:nvSpPr>
          <p:spPr bwMode="auto">
            <a:xfrm rot="-10800000">
              <a:off x="3461" y="1587"/>
              <a:ext cx="1159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77" name="Rectangle 37"/>
          <p:cNvSpPr>
            <a:spLocks noChangeArrowheads="1"/>
          </p:cNvSpPr>
          <p:nvPr/>
        </p:nvSpPr>
        <p:spPr bwMode="auto">
          <a:xfrm>
            <a:off x="855023" y="1706564"/>
            <a:ext cx="7954015" cy="1856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15" name="Freeform 75"/>
          <p:cNvSpPr>
            <a:spLocks/>
          </p:cNvSpPr>
          <p:nvPr/>
        </p:nvSpPr>
        <p:spPr bwMode="auto">
          <a:xfrm>
            <a:off x="7345363" y="2041525"/>
            <a:ext cx="1290638" cy="295275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0" y="186"/>
              </a:cxn>
              <a:cxn ang="0">
                <a:pos x="563" y="186"/>
              </a:cxn>
              <a:cxn ang="0">
                <a:pos x="563" y="0"/>
              </a:cxn>
              <a:cxn ang="0">
                <a:pos x="813" y="0"/>
              </a:cxn>
            </a:cxnLst>
            <a:rect l="0" t="0" r="r" b="b"/>
            <a:pathLst>
              <a:path w="813" h="186">
                <a:moveTo>
                  <a:pt x="0" y="20"/>
                </a:moveTo>
                <a:lnTo>
                  <a:pt x="0" y="186"/>
                </a:lnTo>
                <a:lnTo>
                  <a:pt x="563" y="186"/>
                </a:lnTo>
                <a:lnTo>
                  <a:pt x="563" y="0"/>
                </a:lnTo>
                <a:lnTo>
                  <a:pt x="8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7" name="Freeform 77"/>
          <p:cNvSpPr>
            <a:spLocks/>
          </p:cNvSpPr>
          <p:nvPr/>
        </p:nvSpPr>
        <p:spPr bwMode="auto">
          <a:xfrm>
            <a:off x="1808163" y="2498725"/>
            <a:ext cx="6878638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5" y="0"/>
              </a:cxn>
              <a:cxn ang="0">
                <a:pos x="942" y="154"/>
              </a:cxn>
              <a:cxn ang="0">
                <a:pos x="4333" y="154"/>
              </a:cxn>
            </a:cxnLst>
            <a:rect l="0" t="0" r="r" b="b"/>
            <a:pathLst>
              <a:path w="4333" h="154">
                <a:moveTo>
                  <a:pt x="0" y="0"/>
                </a:moveTo>
                <a:lnTo>
                  <a:pt x="935" y="0"/>
                </a:lnTo>
                <a:lnTo>
                  <a:pt x="942" y="154"/>
                </a:lnTo>
                <a:lnTo>
                  <a:pt x="4333" y="15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18" name="Freeform 78"/>
          <p:cNvSpPr>
            <a:spLocks/>
          </p:cNvSpPr>
          <p:nvPr/>
        </p:nvSpPr>
        <p:spPr bwMode="auto">
          <a:xfrm flipV="1">
            <a:off x="1808163" y="3048000"/>
            <a:ext cx="6880225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92" y="0"/>
              </a:cxn>
              <a:cxn ang="0">
                <a:pos x="999" y="154"/>
              </a:cxn>
              <a:cxn ang="0">
                <a:pos x="4135" y="154"/>
              </a:cxn>
            </a:cxnLst>
            <a:rect l="0" t="0" r="r" b="b"/>
            <a:pathLst>
              <a:path w="4135" h="154">
                <a:moveTo>
                  <a:pt x="0" y="0"/>
                </a:moveTo>
                <a:lnTo>
                  <a:pt x="992" y="0"/>
                </a:lnTo>
                <a:lnTo>
                  <a:pt x="999" y="154"/>
                </a:lnTo>
                <a:lnTo>
                  <a:pt x="4135" y="15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0" name="Oval 80"/>
          <p:cNvSpPr>
            <a:spLocks noChangeArrowheads="1"/>
          </p:cNvSpPr>
          <p:nvPr/>
        </p:nvSpPr>
        <p:spPr bwMode="auto">
          <a:xfrm>
            <a:off x="3216503" y="2557999"/>
            <a:ext cx="142875" cy="122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1" name="Freeform 81"/>
          <p:cNvSpPr>
            <a:spLocks/>
          </p:cNvSpPr>
          <p:nvPr/>
        </p:nvSpPr>
        <p:spPr bwMode="auto">
          <a:xfrm>
            <a:off x="3218213" y="2629437"/>
            <a:ext cx="344384" cy="600651"/>
          </a:xfrm>
          <a:custGeom>
            <a:avLst/>
            <a:gdLst/>
            <a:ahLst/>
            <a:cxnLst>
              <a:cxn ang="0">
                <a:pos x="158" y="0"/>
              </a:cxn>
              <a:cxn ang="0">
                <a:pos x="325" y="211"/>
              </a:cxn>
              <a:cxn ang="0">
                <a:pos x="17" y="601"/>
              </a:cxn>
              <a:cxn ang="0">
                <a:pos x="222" y="896"/>
              </a:cxn>
            </a:cxnLst>
            <a:rect l="0" t="0" r="r" b="b"/>
            <a:pathLst>
              <a:path w="348" h="896">
                <a:moveTo>
                  <a:pt x="158" y="0"/>
                </a:moveTo>
                <a:cubicBezTo>
                  <a:pt x="253" y="55"/>
                  <a:pt x="348" y="111"/>
                  <a:pt x="325" y="211"/>
                </a:cubicBezTo>
                <a:cubicBezTo>
                  <a:pt x="302" y="311"/>
                  <a:pt x="34" y="487"/>
                  <a:pt x="17" y="601"/>
                </a:cubicBezTo>
                <a:cubicBezTo>
                  <a:pt x="0" y="715"/>
                  <a:pt x="189" y="847"/>
                  <a:pt x="222" y="8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522" name="Text Box 82"/>
          <p:cNvSpPr txBox="1">
            <a:spLocks noChangeArrowheads="1"/>
          </p:cNvSpPr>
          <p:nvPr/>
        </p:nvSpPr>
        <p:spPr bwMode="auto">
          <a:xfrm>
            <a:off x="1206500" y="2028825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61523" name="Text Box 83"/>
          <p:cNvSpPr txBox="1">
            <a:spLocks noChangeArrowheads="1"/>
          </p:cNvSpPr>
          <p:nvPr/>
        </p:nvSpPr>
        <p:spPr bwMode="auto">
          <a:xfrm>
            <a:off x="1208088" y="243998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</a:t>
            </a:r>
          </a:p>
        </p:txBody>
      </p:sp>
      <p:sp>
        <p:nvSpPr>
          <p:cNvPr id="61524" name="Text Box 84"/>
          <p:cNvSpPr txBox="1">
            <a:spLocks noChangeArrowheads="1"/>
          </p:cNvSpPr>
          <p:nvPr/>
        </p:nvSpPr>
        <p:spPr bwMode="auto">
          <a:xfrm>
            <a:off x="1209675" y="2963863"/>
            <a:ext cx="1300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Output </a:t>
            </a:r>
          </a:p>
        </p:txBody>
      </p:sp>
      <p:sp>
        <p:nvSpPr>
          <p:cNvPr id="57" name="Text Box 90"/>
          <p:cNvSpPr txBox="1">
            <a:spLocks noChangeArrowheads="1"/>
          </p:cNvSpPr>
          <p:nvPr/>
        </p:nvSpPr>
        <p:spPr bwMode="auto">
          <a:xfrm>
            <a:off x="985363" y="4872616"/>
            <a:ext cx="28028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(Output Depends on Input and Present State)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8161832" y="4296512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Output</a:t>
            </a:r>
          </a:p>
        </p:txBody>
      </p:sp>
      <p:grpSp>
        <p:nvGrpSpPr>
          <p:cNvPr id="59" name="Group 102"/>
          <p:cNvGrpSpPr/>
          <p:nvPr/>
        </p:nvGrpSpPr>
        <p:grpSpPr>
          <a:xfrm>
            <a:off x="4813159" y="3687583"/>
            <a:ext cx="3772495" cy="2985640"/>
            <a:chOff x="350257" y="3438201"/>
            <a:chExt cx="3772495" cy="2985640"/>
          </a:xfrm>
        </p:grpSpPr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2598752" y="3515066"/>
              <a:ext cx="1524000" cy="398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400" dirty="0"/>
                <a:t> Logic</a:t>
              </a:r>
            </a:p>
          </p:txBody>
        </p:sp>
        <p:sp>
          <p:nvSpPr>
            <p:cNvPr id="61" name="Text Box 66"/>
            <p:cNvSpPr txBox="1">
              <a:spLocks noChangeArrowheads="1"/>
            </p:cNvSpPr>
            <p:nvPr/>
          </p:nvSpPr>
          <p:spPr bwMode="auto">
            <a:xfrm>
              <a:off x="2981739" y="3902112"/>
              <a:ext cx="707667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/>
                <a:t>Output Logic</a:t>
              </a:r>
            </a:p>
          </p:txBody>
        </p:sp>
        <p:sp>
          <p:nvSpPr>
            <p:cNvPr id="62" name="Line 68"/>
            <p:cNvSpPr>
              <a:spLocks noChangeShapeType="1"/>
            </p:cNvSpPr>
            <p:nvPr/>
          </p:nvSpPr>
          <p:spPr bwMode="auto">
            <a:xfrm flipV="1">
              <a:off x="3675490" y="4110834"/>
              <a:ext cx="419432" cy="3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9"/>
            <p:cNvSpPr>
              <a:spLocks/>
            </p:cNvSpPr>
            <p:nvPr/>
          </p:nvSpPr>
          <p:spPr bwMode="auto">
            <a:xfrm>
              <a:off x="2202511" y="4120773"/>
              <a:ext cx="532737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912"/>
                </a:cxn>
                <a:cxn ang="0">
                  <a:pos x="48" y="912"/>
                </a:cxn>
              </a:cxnLst>
              <a:rect l="0" t="0" r="r" b="b"/>
              <a:pathLst>
                <a:path w="288" h="912">
                  <a:moveTo>
                    <a:pt x="0" y="0"/>
                  </a:moveTo>
                  <a:lnTo>
                    <a:pt x="288" y="0"/>
                  </a:lnTo>
                  <a:lnTo>
                    <a:pt x="288" y="912"/>
                  </a:lnTo>
                  <a:lnTo>
                    <a:pt x="48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70"/>
            <p:cNvSpPr>
              <a:spLocks/>
            </p:cNvSpPr>
            <p:nvPr/>
          </p:nvSpPr>
          <p:spPr bwMode="auto">
            <a:xfrm>
              <a:off x="667909" y="4301665"/>
              <a:ext cx="477059" cy="1081378"/>
            </a:xfrm>
            <a:custGeom>
              <a:avLst/>
              <a:gdLst>
                <a:gd name="connsiteX0" fmla="*/ 8333 w 8333"/>
                <a:gd name="connsiteY0" fmla="*/ 10000 h 10000"/>
                <a:gd name="connsiteX1" fmla="*/ 0 w 8333"/>
                <a:gd name="connsiteY1" fmla="*/ 10000 h 10000"/>
                <a:gd name="connsiteX2" fmla="*/ 0 w 8333"/>
                <a:gd name="connsiteY2" fmla="*/ 0 h 10000"/>
                <a:gd name="connsiteX3" fmla="*/ 4722 w 8333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33" h="10000">
                  <a:moveTo>
                    <a:pt x="8333" y="10000"/>
                  </a:moveTo>
                  <a:lnTo>
                    <a:pt x="0" y="10000"/>
                  </a:lnTo>
                  <a:lnTo>
                    <a:pt x="0" y="0"/>
                  </a:lnTo>
                  <a:lnTo>
                    <a:pt x="472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71"/>
            <p:cNvSpPr>
              <a:spLocks noChangeShapeType="1"/>
            </p:cNvSpPr>
            <p:nvPr/>
          </p:nvSpPr>
          <p:spPr bwMode="auto">
            <a:xfrm>
              <a:off x="2508636" y="4121436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78"/>
            <p:cNvSpPr>
              <a:spLocks noChangeArrowheads="1"/>
            </p:cNvSpPr>
            <p:nvPr/>
          </p:nvSpPr>
          <p:spPr bwMode="auto">
            <a:xfrm>
              <a:off x="2694775" y="4084937"/>
              <a:ext cx="76200" cy="76200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79"/>
            <p:cNvSpPr>
              <a:spLocks noChangeArrowheads="1"/>
            </p:cNvSpPr>
            <p:nvPr/>
          </p:nvSpPr>
          <p:spPr bwMode="auto">
            <a:xfrm>
              <a:off x="2513860" y="6333298"/>
              <a:ext cx="76200" cy="76200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80"/>
            <p:cNvSpPr txBox="1">
              <a:spLocks noChangeArrowheads="1"/>
            </p:cNvSpPr>
            <p:nvPr/>
          </p:nvSpPr>
          <p:spPr bwMode="auto">
            <a:xfrm>
              <a:off x="377495" y="6087291"/>
              <a:ext cx="792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Input</a:t>
              </a:r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 flipV="1">
              <a:off x="580444" y="3931805"/>
              <a:ext cx="372263" cy="4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87"/>
            <p:cNvSpPr txBox="1">
              <a:spLocks noChangeArrowheads="1"/>
            </p:cNvSpPr>
            <p:nvPr/>
          </p:nvSpPr>
          <p:spPr bwMode="auto">
            <a:xfrm>
              <a:off x="350257" y="3614072"/>
              <a:ext cx="792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CLK</a:t>
              </a:r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 flipH="1">
              <a:off x="691760" y="5780610"/>
              <a:ext cx="1860607" cy="588385"/>
            </a:xfrm>
            <a:custGeom>
              <a:avLst/>
              <a:gdLst>
                <a:gd name="connsiteX0" fmla="*/ 8333 w 8333"/>
                <a:gd name="connsiteY0" fmla="*/ 10000 h 10000"/>
                <a:gd name="connsiteX1" fmla="*/ 0 w 8333"/>
                <a:gd name="connsiteY1" fmla="*/ 10000 h 10000"/>
                <a:gd name="connsiteX2" fmla="*/ 0 w 8333"/>
                <a:gd name="connsiteY2" fmla="*/ 0 h 10000"/>
                <a:gd name="connsiteX3" fmla="*/ 4722 w 8333"/>
                <a:gd name="connsiteY3" fmla="*/ 0 h 10000"/>
                <a:gd name="connsiteX0" fmla="*/ 10000 w 10000"/>
                <a:gd name="connsiteY0" fmla="*/ 10202 h 10202"/>
                <a:gd name="connsiteX1" fmla="*/ 0 w 10000"/>
                <a:gd name="connsiteY1" fmla="*/ 10202 h 10202"/>
                <a:gd name="connsiteX2" fmla="*/ 0 w 10000"/>
                <a:gd name="connsiteY2" fmla="*/ 202 h 10202"/>
                <a:gd name="connsiteX3" fmla="*/ 1373 w 10000"/>
                <a:gd name="connsiteY3" fmla="*/ 0 h 1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202">
                  <a:moveTo>
                    <a:pt x="10000" y="10202"/>
                  </a:moveTo>
                  <a:lnTo>
                    <a:pt x="0" y="10202"/>
                  </a:lnTo>
                  <a:lnTo>
                    <a:pt x="0" y="202"/>
                  </a:lnTo>
                  <a:lnTo>
                    <a:pt x="137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 flipH="1">
              <a:off x="2464904" y="4454058"/>
              <a:ext cx="874644" cy="1914937"/>
            </a:xfrm>
            <a:custGeom>
              <a:avLst/>
              <a:gdLst>
                <a:gd name="connsiteX0" fmla="*/ 8333 w 8333"/>
                <a:gd name="connsiteY0" fmla="*/ 10000 h 10000"/>
                <a:gd name="connsiteX1" fmla="*/ 0 w 8333"/>
                <a:gd name="connsiteY1" fmla="*/ 10000 h 10000"/>
                <a:gd name="connsiteX2" fmla="*/ 0 w 8333"/>
                <a:gd name="connsiteY2" fmla="*/ 0 h 10000"/>
                <a:gd name="connsiteX3" fmla="*/ 4722 w 8333"/>
                <a:gd name="connsiteY3" fmla="*/ 0 h 10000"/>
                <a:gd name="connsiteX0" fmla="*/ 10000 w 10000"/>
                <a:gd name="connsiteY0" fmla="*/ 10202 h 10202"/>
                <a:gd name="connsiteX1" fmla="*/ 0 w 10000"/>
                <a:gd name="connsiteY1" fmla="*/ 10202 h 10202"/>
                <a:gd name="connsiteX2" fmla="*/ 0 w 10000"/>
                <a:gd name="connsiteY2" fmla="*/ 202 h 10202"/>
                <a:gd name="connsiteX3" fmla="*/ 1373 w 10000"/>
                <a:gd name="connsiteY3" fmla="*/ 0 h 10202"/>
                <a:gd name="connsiteX0" fmla="*/ 4380 w 4380"/>
                <a:gd name="connsiteY0" fmla="*/ 10404 h 11902"/>
                <a:gd name="connsiteX1" fmla="*/ 626 w 4380"/>
                <a:gd name="connsiteY1" fmla="*/ 10202 h 11902"/>
                <a:gd name="connsiteX2" fmla="*/ 626 w 4380"/>
                <a:gd name="connsiteY2" fmla="*/ 202 h 11902"/>
                <a:gd name="connsiteX3" fmla="*/ 1999 w 4380"/>
                <a:gd name="connsiteY3" fmla="*/ 0 h 11902"/>
                <a:gd name="connsiteX0" fmla="*/ 8571 w 8571"/>
                <a:gd name="connsiteY0" fmla="*/ 8741 h 8741"/>
                <a:gd name="connsiteX1" fmla="*/ 0 w 8571"/>
                <a:gd name="connsiteY1" fmla="*/ 8572 h 8741"/>
                <a:gd name="connsiteX2" fmla="*/ 0 w 8571"/>
                <a:gd name="connsiteY2" fmla="*/ 170 h 8741"/>
                <a:gd name="connsiteX3" fmla="*/ 3135 w 8571"/>
                <a:gd name="connsiteY3" fmla="*/ 0 h 8741"/>
                <a:gd name="connsiteX0" fmla="*/ 10086 w 10086"/>
                <a:gd name="connsiteY0" fmla="*/ 20486 h 20486"/>
                <a:gd name="connsiteX1" fmla="*/ 86 w 10086"/>
                <a:gd name="connsiteY1" fmla="*/ 20293 h 20486"/>
                <a:gd name="connsiteX2" fmla="*/ 86 w 10086"/>
                <a:gd name="connsiteY2" fmla="*/ 10680 h 20486"/>
                <a:gd name="connsiteX3" fmla="*/ 0 w 10086"/>
                <a:gd name="connsiteY3" fmla="*/ 0 h 20486"/>
                <a:gd name="connsiteX0" fmla="*/ 10086 w 10086"/>
                <a:gd name="connsiteY0" fmla="*/ 20486 h 20486"/>
                <a:gd name="connsiteX1" fmla="*/ 86 w 10086"/>
                <a:gd name="connsiteY1" fmla="*/ 20293 h 20486"/>
                <a:gd name="connsiteX2" fmla="*/ 0 w 10086"/>
                <a:gd name="connsiteY2" fmla="*/ 0 h 20486"/>
                <a:gd name="connsiteX0" fmla="*/ 10190 w 10190"/>
                <a:gd name="connsiteY0" fmla="*/ 42235 h 42235"/>
                <a:gd name="connsiteX1" fmla="*/ 190 w 10190"/>
                <a:gd name="connsiteY1" fmla="*/ 42042 h 42235"/>
                <a:gd name="connsiteX2" fmla="*/ 0 w 10190"/>
                <a:gd name="connsiteY2" fmla="*/ 0 h 42235"/>
                <a:gd name="connsiteX0" fmla="*/ 10190 w 10190"/>
                <a:gd name="connsiteY0" fmla="*/ 42235 h 42237"/>
                <a:gd name="connsiteX1" fmla="*/ 97 w 10190"/>
                <a:gd name="connsiteY1" fmla="*/ 42237 h 42237"/>
                <a:gd name="connsiteX2" fmla="*/ 0 w 10190"/>
                <a:gd name="connsiteY2" fmla="*/ 0 h 42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90" h="42237">
                  <a:moveTo>
                    <a:pt x="10190" y="42235"/>
                  </a:moveTo>
                  <a:lnTo>
                    <a:pt x="97" y="42237"/>
                  </a:lnTo>
                  <a:cubicBezTo>
                    <a:pt x="68" y="35473"/>
                    <a:pt x="29" y="676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Text Box 67"/>
            <p:cNvSpPr txBox="1">
              <a:spLocks noChangeArrowheads="1"/>
            </p:cNvSpPr>
            <p:nvPr/>
          </p:nvSpPr>
          <p:spPr bwMode="auto">
            <a:xfrm>
              <a:off x="1001870" y="4854950"/>
              <a:ext cx="1295400" cy="9556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Takes Present State and Produces Next State.</a:t>
              </a:r>
              <a:endParaRPr lang="en-US" dirty="0"/>
            </a:p>
          </p:txBody>
        </p:sp>
        <p:grpSp>
          <p:nvGrpSpPr>
            <p:cNvPr id="74" name="Group 54"/>
            <p:cNvGrpSpPr/>
            <p:nvPr/>
          </p:nvGrpSpPr>
          <p:grpSpPr>
            <a:xfrm>
              <a:off x="949518" y="3703993"/>
              <a:ext cx="1447800" cy="844164"/>
              <a:chOff x="949518" y="3950474"/>
              <a:chExt cx="1447800" cy="844164"/>
            </a:xfrm>
            <a:solidFill>
              <a:schemeClr val="bg1"/>
            </a:solidFill>
          </p:grpSpPr>
          <p:sp>
            <p:nvSpPr>
              <p:cNvPr id="77" name="Text Box 63"/>
              <p:cNvSpPr txBox="1">
                <a:spLocks noChangeArrowheads="1"/>
              </p:cNvSpPr>
              <p:nvPr/>
            </p:nvSpPr>
            <p:spPr bwMode="auto">
              <a:xfrm>
                <a:off x="949518" y="3950474"/>
                <a:ext cx="1447800" cy="84416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endParaRPr lang="en-US" sz="1600"/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FF Holding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Present State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800"/>
              </a:p>
              <a:p>
                <a:pPr>
                  <a:lnSpc>
                    <a:spcPct val="70000"/>
                  </a:lnSpc>
                </a:pPr>
                <a:endParaRPr lang="en-US" sz="1800"/>
              </a:p>
            </p:txBody>
          </p:sp>
          <p:sp>
            <p:nvSpPr>
              <p:cNvPr id="78" name="Line 64"/>
              <p:cNvSpPr>
                <a:spLocks noChangeShapeType="1"/>
              </p:cNvSpPr>
              <p:nvPr/>
            </p:nvSpPr>
            <p:spPr bwMode="auto">
              <a:xfrm>
                <a:off x="949518" y="4042900"/>
                <a:ext cx="160867" cy="12863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65"/>
              <p:cNvSpPr>
                <a:spLocks noChangeShapeType="1"/>
              </p:cNvSpPr>
              <p:nvPr/>
            </p:nvSpPr>
            <p:spPr bwMode="auto">
              <a:xfrm flipH="1">
                <a:off x="949518" y="4171534"/>
                <a:ext cx="160867" cy="12863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906449" y="5790463"/>
              <a:ext cx="1524000" cy="398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400" dirty="0"/>
                <a:t> Logic</a:t>
              </a:r>
            </a:p>
          </p:txBody>
        </p:sp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907774" y="3438201"/>
              <a:ext cx="1524000" cy="247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400" dirty="0"/>
                <a:t>Flip-flops</a:t>
              </a:r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 bwMode="auto">
          <a:xfrm>
            <a:off x="154379" y="1567542"/>
            <a:ext cx="843148" cy="24225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843828" y="3751984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Moore Machine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1808163" y="2062163"/>
            <a:ext cx="5526088" cy="315912"/>
            <a:chOff x="1139" y="1581"/>
            <a:chExt cx="3481" cy="199"/>
          </a:xfrm>
        </p:grpSpPr>
        <p:sp>
          <p:nvSpPr>
            <p:cNvPr id="62468" name="Freeform 4"/>
            <p:cNvSpPr>
              <a:spLocks/>
            </p:cNvSpPr>
            <p:nvPr/>
          </p:nvSpPr>
          <p:spPr bwMode="auto">
            <a:xfrm>
              <a:off x="1139" y="1581"/>
              <a:ext cx="1159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69" name="Freeform 5"/>
            <p:cNvSpPr>
              <a:spLocks/>
            </p:cNvSpPr>
            <p:nvPr/>
          </p:nvSpPr>
          <p:spPr bwMode="auto">
            <a:xfrm flipH="1" flipV="1">
              <a:off x="2297" y="1588"/>
              <a:ext cx="1159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3462" y="1587"/>
              <a:ext cx="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471" name="Freeform 7"/>
            <p:cNvSpPr>
              <a:spLocks/>
            </p:cNvSpPr>
            <p:nvPr/>
          </p:nvSpPr>
          <p:spPr bwMode="auto">
            <a:xfrm rot="-10800000">
              <a:off x="3461" y="1587"/>
              <a:ext cx="1159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365125" y="1706564"/>
            <a:ext cx="8443913" cy="1891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07" name="Freeform 43"/>
          <p:cNvSpPr>
            <a:spLocks/>
          </p:cNvSpPr>
          <p:nvPr/>
        </p:nvSpPr>
        <p:spPr bwMode="auto">
          <a:xfrm>
            <a:off x="7345363" y="2041525"/>
            <a:ext cx="1290638" cy="295275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0" y="186"/>
              </a:cxn>
              <a:cxn ang="0">
                <a:pos x="563" y="186"/>
              </a:cxn>
              <a:cxn ang="0">
                <a:pos x="563" y="0"/>
              </a:cxn>
              <a:cxn ang="0">
                <a:pos x="813" y="0"/>
              </a:cxn>
            </a:cxnLst>
            <a:rect l="0" t="0" r="r" b="b"/>
            <a:pathLst>
              <a:path w="813" h="186">
                <a:moveTo>
                  <a:pt x="0" y="20"/>
                </a:moveTo>
                <a:lnTo>
                  <a:pt x="0" y="186"/>
                </a:lnTo>
                <a:lnTo>
                  <a:pt x="563" y="186"/>
                </a:lnTo>
                <a:lnTo>
                  <a:pt x="563" y="0"/>
                </a:lnTo>
                <a:lnTo>
                  <a:pt x="813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08" name="Freeform 44"/>
          <p:cNvSpPr>
            <a:spLocks/>
          </p:cNvSpPr>
          <p:nvPr/>
        </p:nvSpPr>
        <p:spPr bwMode="auto">
          <a:xfrm>
            <a:off x="1808163" y="2498725"/>
            <a:ext cx="6878638" cy="244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35" y="0"/>
              </a:cxn>
              <a:cxn ang="0">
                <a:pos x="942" y="154"/>
              </a:cxn>
              <a:cxn ang="0">
                <a:pos x="4333" y="154"/>
              </a:cxn>
            </a:cxnLst>
            <a:rect l="0" t="0" r="r" b="b"/>
            <a:pathLst>
              <a:path w="4333" h="154">
                <a:moveTo>
                  <a:pt x="0" y="0"/>
                </a:moveTo>
                <a:lnTo>
                  <a:pt x="935" y="0"/>
                </a:lnTo>
                <a:lnTo>
                  <a:pt x="942" y="154"/>
                </a:lnTo>
                <a:lnTo>
                  <a:pt x="4333" y="15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09" name="Freeform 45"/>
          <p:cNvSpPr>
            <a:spLocks/>
          </p:cNvSpPr>
          <p:nvPr/>
        </p:nvSpPr>
        <p:spPr bwMode="auto">
          <a:xfrm>
            <a:off x="1808163" y="3048000"/>
            <a:ext cx="6880225" cy="244475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1831" y="154"/>
              </a:cxn>
              <a:cxn ang="0">
                <a:pos x="1837" y="0"/>
              </a:cxn>
              <a:cxn ang="0">
                <a:pos x="4334" y="0"/>
              </a:cxn>
            </a:cxnLst>
            <a:rect l="0" t="0" r="r" b="b"/>
            <a:pathLst>
              <a:path w="4334" h="154">
                <a:moveTo>
                  <a:pt x="0" y="154"/>
                </a:moveTo>
                <a:lnTo>
                  <a:pt x="1831" y="154"/>
                </a:lnTo>
                <a:lnTo>
                  <a:pt x="1837" y="0"/>
                </a:lnTo>
                <a:lnTo>
                  <a:pt x="433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11" name="Oval 47"/>
          <p:cNvSpPr>
            <a:spLocks noChangeArrowheads="1"/>
          </p:cNvSpPr>
          <p:nvPr/>
        </p:nvSpPr>
        <p:spPr bwMode="auto">
          <a:xfrm>
            <a:off x="4522788" y="2154238"/>
            <a:ext cx="142875" cy="122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Freeform 48"/>
          <p:cNvSpPr>
            <a:spLocks/>
          </p:cNvSpPr>
          <p:nvPr/>
        </p:nvSpPr>
        <p:spPr bwMode="auto">
          <a:xfrm>
            <a:off x="4384675" y="2225675"/>
            <a:ext cx="569913" cy="882650"/>
          </a:xfrm>
          <a:custGeom>
            <a:avLst/>
            <a:gdLst/>
            <a:ahLst/>
            <a:cxnLst>
              <a:cxn ang="0">
                <a:pos x="169" y="0"/>
              </a:cxn>
              <a:cxn ang="0">
                <a:pos x="336" y="142"/>
              </a:cxn>
              <a:cxn ang="0">
                <a:pos x="28" y="403"/>
              </a:cxn>
              <a:cxn ang="0">
                <a:pos x="169" y="556"/>
              </a:cxn>
            </a:cxnLst>
            <a:rect l="0" t="0" r="r" b="b"/>
            <a:pathLst>
              <a:path w="359" h="556">
                <a:moveTo>
                  <a:pt x="169" y="0"/>
                </a:moveTo>
                <a:cubicBezTo>
                  <a:pt x="264" y="37"/>
                  <a:pt x="359" y="74"/>
                  <a:pt x="336" y="142"/>
                </a:cubicBezTo>
                <a:cubicBezTo>
                  <a:pt x="313" y="209"/>
                  <a:pt x="56" y="334"/>
                  <a:pt x="28" y="403"/>
                </a:cubicBezTo>
                <a:cubicBezTo>
                  <a:pt x="0" y="472"/>
                  <a:pt x="140" y="524"/>
                  <a:pt x="169" y="5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1206500" y="2028825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1208088" y="243998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</a:t>
            </a:r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1209675" y="2963863"/>
            <a:ext cx="1300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Output / D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4737038" y="3699535"/>
            <a:ext cx="3770313" cy="2990850"/>
            <a:chOff x="4713288" y="3343275"/>
            <a:chExt cx="3770313" cy="2990850"/>
          </a:xfrm>
        </p:grpSpPr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791200" y="3343275"/>
              <a:ext cx="1524000" cy="434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600"/>
                <a:t> Logic</a:t>
              </a:r>
            </a:p>
          </p:txBody>
        </p:sp>
        <p:grpSp>
          <p:nvGrpSpPr>
            <p:cNvPr id="57" name="Group 29"/>
            <p:cNvGrpSpPr>
              <a:grpSpLocks/>
            </p:cNvGrpSpPr>
            <p:nvPr/>
          </p:nvGrpSpPr>
          <p:grpSpPr bwMode="auto">
            <a:xfrm>
              <a:off x="5867400" y="5334000"/>
              <a:ext cx="1447800" cy="1000125"/>
              <a:chOff x="1200" y="3168"/>
              <a:chExt cx="864" cy="630"/>
            </a:xfrm>
          </p:grpSpPr>
          <p:sp>
            <p:nvSpPr>
              <p:cNvPr id="73" name="Text Box 26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864" cy="6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endParaRPr lang="en-US" sz="1600"/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FF Holding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600"/>
                  <a:t>Present State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800"/>
              </a:p>
              <a:p>
                <a:pPr>
                  <a:lnSpc>
                    <a:spcPct val="70000"/>
                  </a:lnSpc>
                </a:pPr>
                <a:endParaRPr lang="en-US" sz="1800"/>
              </a:p>
            </p:txBody>
          </p:sp>
          <p:sp>
            <p:nvSpPr>
              <p:cNvPr id="74" name="Line 27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28"/>
              <p:cNvSpPr>
                <a:spLocks noChangeShapeType="1"/>
              </p:cNvSpPr>
              <p:nvPr/>
            </p:nvSpPr>
            <p:spPr bwMode="auto">
              <a:xfrm flipH="1">
                <a:off x="1200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Text Box 24"/>
            <p:cNvSpPr txBox="1">
              <a:spLocks noChangeArrowheads="1"/>
            </p:cNvSpPr>
            <p:nvPr/>
          </p:nvSpPr>
          <p:spPr bwMode="auto">
            <a:xfrm>
              <a:off x="5943600" y="4800600"/>
              <a:ext cx="1295400" cy="317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Output Logic</a:t>
              </a:r>
            </a:p>
          </p:txBody>
        </p:sp>
        <p:sp>
          <p:nvSpPr>
            <p:cNvPr id="59" name="Text Box 30"/>
            <p:cNvSpPr txBox="1">
              <a:spLocks noChangeArrowheads="1"/>
            </p:cNvSpPr>
            <p:nvPr/>
          </p:nvSpPr>
          <p:spPr bwMode="auto">
            <a:xfrm>
              <a:off x="5943600" y="3733800"/>
              <a:ext cx="1295400" cy="9556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Takes Present State and Produces Next State.</a:t>
              </a:r>
              <a:endParaRPr lang="en-US"/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4800600" y="4114800"/>
              <a:ext cx="11430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8"/>
            <p:cNvSpPr>
              <a:spLocks/>
            </p:cNvSpPr>
            <p:nvPr/>
          </p:nvSpPr>
          <p:spPr bwMode="auto">
            <a:xfrm>
              <a:off x="7239000" y="4343400"/>
              <a:ext cx="457200" cy="1447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912"/>
                </a:cxn>
                <a:cxn ang="0">
                  <a:pos x="48" y="912"/>
                </a:cxn>
              </a:cxnLst>
              <a:rect l="0" t="0" r="r" b="b"/>
              <a:pathLst>
                <a:path w="288" h="912">
                  <a:moveTo>
                    <a:pt x="0" y="0"/>
                  </a:moveTo>
                  <a:lnTo>
                    <a:pt x="288" y="0"/>
                  </a:lnTo>
                  <a:lnTo>
                    <a:pt x="288" y="912"/>
                  </a:lnTo>
                  <a:lnTo>
                    <a:pt x="48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9"/>
            <p:cNvSpPr>
              <a:spLocks/>
            </p:cNvSpPr>
            <p:nvPr/>
          </p:nvSpPr>
          <p:spPr bwMode="auto">
            <a:xfrm>
              <a:off x="5486400" y="4419600"/>
              <a:ext cx="457200" cy="1371600"/>
            </a:xfrm>
            <a:custGeom>
              <a:avLst/>
              <a:gdLst/>
              <a:ahLst/>
              <a:cxnLst>
                <a:cxn ang="0">
                  <a:pos x="240" y="1200"/>
                </a:cxn>
                <a:cxn ang="0">
                  <a:pos x="0" y="1200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200">
                  <a:moveTo>
                    <a:pt x="240" y="1200"/>
                  </a:moveTo>
                  <a:lnTo>
                    <a:pt x="0" y="1200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5486400" y="4953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rc 56"/>
            <p:cNvSpPr>
              <a:spLocks/>
            </p:cNvSpPr>
            <p:nvPr/>
          </p:nvSpPr>
          <p:spPr bwMode="auto">
            <a:xfrm>
              <a:off x="7623175" y="4803775"/>
              <a:ext cx="152400" cy="152400"/>
            </a:xfrm>
            <a:custGeom>
              <a:avLst/>
              <a:gdLst>
                <a:gd name="G0" fmla="+- 21333 0 0"/>
                <a:gd name="G1" fmla="+- 21600 0 0"/>
                <a:gd name="G2" fmla="+- 21600 0 0"/>
                <a:gd name="T0" fmla="*/ 0 w 42929"/>
                <a:gd name="T1" fmla="*/ 18211 h 21600"/>
                <a:gd name="T2" fmla="*/ 42929 w 42929"/>
                <a:gd name="T3" fmla="*/ 21191 h 21600"/>
                <a:gd name="T4" fmla="*/ 21333 w 429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29" h="21600" fill="none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</a:path>
                <a:path w="42929" h="21600" stroke="0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  <a:lnTo>
                    <a:pt x="2133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57"/>
            <p:cNvSpPr>
              <a:spLocks noChangeShapeType="1"/>
            </p:cNvSpPr>
            <p:nvPr/>
          </p:nvSpPr>
          <p:spPr bwMode="auto">
            <a:xfrm flipH="1">
              <a:off x="7239000" y="4953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58"/>
            <p:cNvSpPr>
              <a:spLocks noChangeShapeType="1"/>
            </p:cNvSpPr>
            <p:nvPr/>
          </p:nvSpPr>
          <p:spPr bwMode="auto">
            <a:xfrm>
              <a:off x="7772400" y="4953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77"/>
            <p:cNvSpPr>
              <a:spLocks noChangeArrowheads="1"/>
            </p:cNvSpPr>
            <p:nvPr/>
          </p:nvSpPr>
          <p:spPr bwMode="auto">
            <a:xfrm>
              <a:off x="5451475" y="4911725"/>
              <a:ext cx="76200" cy="76200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81"/>
            <p:cNvSpPr txBox="1">
              <a:spLocks noChangeArrowheads="1"/>
            </p:cNvSpPr>
            <p:nvPr/>
          </p:nvSpPr>
          <p:spPr bwMode="auto">
            <a:xfrm>
              <a:off x="4713288" y="3819525"/>
              <a:ext cx="792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Input</a:t>
              </a:r>
            </a:p>
          </p:txBody>
        </p:sp>
        <p:sp>
          <p:nvSpPr>
            <p:cNvPr id="69" name="Text Box 83"/>
            <p:cNvSpPr txBox="1">
              <a:spLocks noChangeArrowheads="1"/>
            </p:cNvSpPr>
            <p:nvPr/>
          </p:nvSpPr>
          <p:spPr bwMode="auto">
            <a:xfrm>
              <a:off x="7691438" y="4641850"/>
              <a:ext cx="792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Output</a:t>
              </a:r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>
              <a:off x="5345113" y="6015038"/>
              <a:ext cx="528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86"/>
            <p:cNvSpPr txBox="1">
              <a:spLocks noChangeArrowheads="1"/>
            </p:cNvSpPr>
            <p:nvPr/>
          </p:nvSpPr>
          <p:spPr bwMode="auto">
            <a:xfrm>
              <a:off x="4814888" y="5840413"/>
              <a:ext cx="79216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CLK</a:t>
              </a:r>
            </a:p>
          </p:txBody>
        </p:sp>
      </p:grpSp>
      <p:sp>
        <p:nvSpPr>
          <p:cNvPr id="72" name="Text Box 91"/>
          <p:cNvSpPr txBox="1">
            <a:spLocks noChangeArrowheads="1"/>
          </p:cNvSpPr>
          <p:nvPr/>
        </p:nvSpPr>
        <p:spPr bwMode="auto">
          <a:xfrm>
            <a:off x="831892" y="4209947"/>
            <a:ext cx="25644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(Output Depends Only on Present State)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 bwMode="auto">
          <a:xfrm>
            <a:off x="190006" y="1496290"/>
            <a:ext cx="843148" cy="420386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72003" y="3572534"/>
            <a:ext cx="8443913" cy="1901991"/>
            <a:chOff x="365125" y="4130675"/>
            <a:chExt cx="8443913" cy="1901991"/>
          </a:xfrm>
        </p:grpSpPr>
        <p:grpSp>
          <p:nvGrpSpPr>
            <p:cNvPr id="63492" name="Group 4"/>
            <p:cNvGrpSpPr>
              <a:grpSpLocks/>
            </p:cNvGrpSpPr>
            <p:nvPr/>
          </p:nvGrpSpPr>
          <p:grpSpPr bwMode="auto">
            <a:xfrm>
              <a:off x="1808163" y="4551363"/>
              <a:ext cx="5526088" cy="315912"/>
              <a:chOff x="1139" y="1581"/>
              <a:chExt cx="3481" cy="199"/>
            </a:xfrm>
          </p:grpSpPr>
          <p:sp>
            <p:nvSpPr>
              <p:cNvPr id="63493" name="Freeform 5"/>
              <p:cNvSpPr>
                <a:spLocks/>
              </p:cNvSpPr>
              <p:nvPr/>
            </p:nvSpPr>
            <p:spPr bwMode="auto">
              <a:xfrm>
                <a:off x="1139" y="1581"/>
                <a:ext cx="1159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563" y="192"/>
                  </a:cxn>
                  <a:cxn ang="0">
                    <a:pos x="563" y="0"/>
                  </a:cxn>
                  <a:cxn ang="0">
                    <a:pos x="1159" y="0"/>
                  </a:cxn>
                  <a:cxn ang="0">
                    <a:pos x="1159" y="141"/>
                  </a:cxn>
                </a:cxnLst>
                <a:rect l="0" t="0" r="r" b="b"/>
                <a:pathLst>
                  <a:path w="1159" h="192">
                    <a:moveTo>
                      <a:pt x="0" y="192"/>
                    </a:moveTo>
                    <a:lnTo>
                      <a:pt x="563" y="192"/>
                    </a:lnTo>
                    <a:lnTo>
                      <a:pt x="563" y="0"/>
                    </a:lnTo>
                    <a:lnTo>
                      <a:pt x="1159" y="0"/>
                    </a:lnTo>
                    <a:lnTo>
                      <a:pt x="1159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4" name="Freeform 6"/>
              <p:cNvSpPr>
                <a:spLocks/>
              </p:cNvSpPr>
              <p:nvPr/>
            </p:nvSpPr>
            <p:spPr bwMode="auto">
              <a:xfrm flipH="1" flipV="1">
                <a:off x="2297" y="1588"/>
                <a:ext cx="1159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563" y="192"/>
                  </a:cxn>
                  <a:cxn ang="0">
                    <a:pos x="563" y="0"/>
                  </a:cxn>
                  <a:cxn ang="0">
                    <a:pos x="1159" y="0"/>
                  </a:cxn>
                  <a:cxn ang="0">
                    <a:pos x="1159" y="141"/>
                  </a:cxn>
                </a:cxnLst>
                <a:rect l="0" t="0" r="r" b="b"/>
                <a:pathLst>
                  <a:path w="1159" h="192">
                    <a:moveTo>
                      <a:pt x="0" y="192"/>
                    </a:moveTo>
                    <a:lnTo>
                      <a:pt x="563" y="192"/>
                    </a:lnTo>
                    <a:lnTo>
                      <a:pt x="563" y="0"/>
                    </a:lnTo>
                    <a:lnTo>
                      <a:pt x="1159" y="0"/>
                    </a:lnTo>
                    <a:lnTo>
                      <a:pt x="1159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5" name="Line 7"/>
              <p:cNvSpPr>
                <a:spLocks noChangeShapeType="1"/>
              </p:cNvSpPr>
              <p:nvPr/>
            </p:nvSpPr>
            <p:spPr bwMode="auto">
              <a:xfrm>
                <a:off x="3462" y="1587"/>
                <a:ext cx="0" cy="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96" name="Freeform 8"/>
              <p:cNvSpPr>
                <a:spLocks/>
              </p:cNvSpPr>
              <p:nvPr/>
            </p:nvSpPr>
            <p:spPr bwMode="auto">
              <a:xfrm rot="-10800000">
                <a:off x="3461" y="1587"/>
                <a:ext cx="1159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563" y="192"/>
                  </a:cxn>
                  <a:cxn ang="0">
                    <a:pos x="563" y="0"/>
                  </a:cxn>
                  <a:cxn ang="0">
                    <a:pos x="1159" y="0"/>
                  </a:cxn>
                  <a:cxn ang="0">
                    <a:pos x="1159" y="141"/>
                  </a:cxn>
                </a:cxnLst>
                <a:rect l="0" t="0" r="r" b="b"/>
                <a:pathLst>
                  <a:path w="1159" h="192">
                    <a:moveTo>
                      <a:pt x="0" y="192"/>
                    </a:moveTo>
                    <a:lnTo>
                      <a:pt x="563" y="192"/>
                    </a:lnTo>
                    <a:lnTo>
                      <a:pt x="563" y="0"/>
                    </a:lnTo>
                    <a:lnTo>
                      <a:pt x="1159" y="0"/>
                    </a:lnTo>
                    <a:lnTo>
                      <a:pt x="1159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365125" y="4195764"/>
              <a:ext cx="8443913" cy="18369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8" name="Freeform 10"/>
            <p:cNvSpPr>
              <a:spLocks/>
            </p:cNvSpPr>
            <p:nvPr/>
          </p:nvSpPr>
          <p:spPr bwMode="auto">
            <a:xfrm>
              <a:off x="7345363" y="4530725"/>
              <a:ext cx="1290638" cy="29527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86"/>
                </a:cxn>
                <a:cxn ang="0">
                  <a:pos x="563" y="186"/>
                </a:cxn>
                <a:cxn ang="0">
                  <a:pos x="563" y="0"/>
                </a:cxn>
                <a:cxn ang="0">
                  <a:pos x="813" y="0"/>
                </a:cxn>
              </a:cxnLst>
              <a:rect l="0" t="0" r="r" b="b"/>
              <a:pathLst>
                <a:path w="813" h="186">
                  <a:moveTo>
                    <a:pt x="0" y="20"/>
                  </a:moveTo>
                  <a:lnTo>
                    <a:pt x="0" y="186"/>
                  </a:lnTo>
                  <a:lnTo>
                    <a:pt x="563" y="186"/>
                  </a:lnTo>
                  <a:lnTo>
                    <a:pt x="563" y="0"/>
                  </a:lnTo>
                  <a:lnTo>
                    <a:pt x="81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499" name="Freeform 11"/>
            <p:cNvSpPr>
              <a:spLocks/>
            </p:cNvSpPr>
            <p:nvPr/>
          </p:nvSpPr>
          <p:spPr bwMode="auto">
            <a:xfrm>
              <a:off x="1808163" y="4987925"/>
              <a:ext cx="6878638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5" y="0"/>
                </a:cxn>
                <a:cxn ang="0">
                  <a:pos x="942" y="154"/>
                </a:cxn>
                <a:cxn ang="0">
                  <a:pos x="4333" y="154"/>
                </a:cxn>
              </a:cxnLst>
              <a:rect l="0" t="0" r="r" b="b"/>
              <a:pathLst>
                <a:path w="4333" h="154">
                  <a:moveTo>
                    <a:pt x="0" y="0"/>
                  </a:moveTo>
                  <a:lnTo>
                    <a:pt x="935" y="0"/>
                  </a:lnTo>
                  <a:lnTo>
                    <a:pt x="942" y="154"/>
                  </a:lnTo>
                  <a:lnTo>
                    <a:pt x="4333" y="1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00" name="Freeform 12"/>
            <p:cNvSpPr>
              <a:spLocks/>
            </p:cNvSpPr>
            <p:nvPr/>
          </p:nvSpPr>
          <p:spPr bwMode="auto">
            <a:xfrm>
              <a:off x="1808163" y="5537200"/>
              <a:ext cx="6880225" cy="244475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831" y="154"/>
                </a:cxn>
                <a:cxn ang="0">
                  <a:pos x="1837" y="0"/>
                </a:cxn>
                <a:cxn ang="0">
                  <a:pos x="4334" y="0"/>
                </a:cxn>
              </a:cxnLst>
              <a:rect l="0" t="0" r="r" b="b"/>
              <a:pathLst>
                <a:path w="4334" h="154">
                  <a:moveTo>
                    <a:pt x="0" y="154"/>
                  </a:moveTo>
                  <a:lnTo>
                    <a:pt x="1831" y="154"/>
                  </a:lnTo>
                  <a:lnTo>
                    <a:pt x="1837" y="0"/>
                  </a:lnTo>
                  <a:lnTo>
                    <a:pt x="433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Oval 14"/>
            <p:cNvSpPr>
              <a:spLocks noChangeArrowheads="1"/>
            </p:cNvSpPr>
            <p:nvPr/>
          </p:nvSpPr>
          <p:spPr bwMode="auto">
            <a:xfrm>
              <a:off x="4522788" y="4643438"/>
              <a:ext cx="142875" cy="122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03" name="Freeform 15"/>
            <p:cNvSpPr>
              <a:spLocks/>
            </p:cNvSpPr>
            <p:nvPr/>
          </p:nvSpPr>
          <p:spPr bwMode="auto">
            <a:xfrm>
              <a:off x="4384675" y="4714875"/>
              <a:ext cx="569913" cy="882650"/>
            </a:xfrm>
            <a:custGeom>
              <a:avLst/>
              <a:gdLst/>
              <a:ahLst/>
              <a:cxnLst>
                <a:cxn ang="0">
                  <a:pos x="169" y="0"/>
                </a:cxn>
                <a:cxn ang="0">
                  <a:pos x="336" y="142"/>
                </a:cxn>
                <a:cxn ang="0">
                  <a:pos x="28" y="403"/>
                </a:cxn>
                <a:cxn ang="0">
                  <a:pos x="169" y="556"/>
                </a:cxn>
              </a:cxnLst>
              <a:rect l="0" t="0" r="r" b="b"/>
              <a:pathLst>
                <a:path w="359" h="556">
                  <a:moveTo>
                    <a:pt x="169" y="0"/>
                  </a:moveTo>
                  <a:cubicBezTo>
                    <a:pt x="264" y="37"/>
                    <a:pt x="359" y="74"/>
                    <a:pt x="336" y="142"/>
                  </a:cubicBezTo>
                  <a:cubicBezTo>
                    <a:pt x="313" y="209"/>
                    <a:pt x="56" y="334"/>
                    <a:pt x="28" y="403"/>
                  </a:cubicBezTo>
                  <a:cubicBezTo>
                    <a:pt x="0" y="472"/>
                    <a:pt x="140" y="524"/>
                    <a:pt x="169" y="5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Text Box 16"/>
            <p:cNvSpPr txBox="1">
              <a:spLocks noChangeArrowheads="1"/>
            </p:cNvSpPr>
            <p:nvPr/>
          </p:nvSpPr>
          <p:spPr bwMode="auto">
            <a:xfrm>
              <a:off x="1206500" y="4518025"/>
              <a:ext cx="923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CLK</a:t>
              </a:r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1208088" y="4929188"/>
              <a:ext cx="923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</a:t>
              </a:r>
            </a:p>
          </p:txBody>
        </p:sp>
        <p:sp>
          <p:nvSpPr>
            <p:cNvPr id="63506" name="Text Box 18"/>
            <p:cNvSpPr txBox="1">
              <a:spLocks noChangeArrowheads="1"/>
            </p:cNvSpPr>
            <p:nvPr/>
          </p:nvSpPr>
          <p:spPr bwMode="auto">
            <a:xfrm>
              <a:off x="1209675" y="5453063"/>
              <a:ext cx="13001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/ D</a:t>
              </a:r>
            </a:p>
          </p:txBody>
        </p:sp>
        <p:sp>
          <p:nvSpPr>
            <p:cNvPr id="63510" name="Text Box 22"/>
            <p:cNvSpPr txBox="1">
              <a:spLocks noChangeArrowheads="1"/>
            </p:cNvSpPr>
            <p:nvPr/>
          </p:nvSpPr>
          <p:spPr bwMode="auto">
            <a:xfrm>
              <a:off x="414338" y="4130675"/>
              <a:ext cx="2438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Moore Machine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72003" y="1569461"/>
            <a:ext cx="8443913" cy="1826882"/>
            <a:chOff x="365125" y="1652588"/>
            <a:chExt cx="8443913" cy="1826882"/>
          </a:xfrm>
        </p:grpSpPr>
        <p:sp>
          <p:nvSpPr>
            <p:cNvPr id="63511" name="Text Box 23"/>
            <p:cNvSpPr txBox="1">
              <a:spLocks noChangeArrowheads="1"/>
            </p:cNvSpPr>
            <p:nvPr/>
          </p:nvSpPr>
          <p:spPr bwMode="auto">
            <a:xfrm>
              <a:off x="373063" y="1652588"/>
              <a:ext cx="24384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Meally Machine</a:t>
              </a:r>
            </a:p>
          </p:txBody>
        </p:sp>
        <p:grpSp>
          <p:nvGrpSpPr>
            <p:cNvPr id="63513" name="Group 25"/>
            <p:cNvGrpSpPr>
              <a:grpSpLocks/>
            </p:cNvGrpSpPr>
            <p:nvPr/>
          </p:nvGrpSpPr>
          <p:grpSpPr bwMode="auto">
            <a:xfrm>
              <a:off x="1808163" y="2062163"/>
              <a:ext cx="5526088" cy="315912"/>
              <a:chOff x="1139" y="1581"/>
              <a:chExt cx="3481" cy="199"/>
            </a:xfrm>
          </p:grpSpPr>
          <p:sp>
            <p:nvSpPr>
              <p:cNvPr id="63514" name="Freeform 26"/>
              <p:cNvSpPr>
                <a:spLocks/>
              </p:cNvSpPr>
              <p:nvPr/>
            </p:nvSpPr>
            <p:spPr bwMode="auto">
              <a:xfrm>
                <a:off x="1139" y="1581"/>
                <a:ext cx="1159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563" y="192"/>
                  </a:cxn>
                  <a:cxn ang="0">
                    <a:pos x="563" y="0"/>
                  </a:cxn>
                  <a:cxn ang="0">
                    <a:pos x="1159" y="0"/>
                  </a:cxn>
                  <a:cxn ang="0">
                    <a:pos x="1159" y="141"/>
                  </a:cxn>
                </a:cxnLst>
                <a:rect l="0" t="0" r="r" b="b"/>
                <a:pathLst>
                  <a:path w="1159" h="192">
                    <a:moveTo>
                      <a:pt x="0" y="192"/>
                    </a:moveTo>
                    <a:lnTo>
                      <a:pt x="563" y="192"/>
                    </a:lnTo>
                    <a:lnTo>
                      <a:pt x="563" y="0"/>
                    </a:lnTo>
                    <a:lnTo>
                      <a:pt x="1159" y="0"/>
                    </a:lnTo>
                    <a:lnTo>
                      <a:pt x="1159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5" name="Freeform 27"/>
              <p:cNvSpPr>
                <a:spLocks/>
              </p:cNvSpPr>
              <p:nvPr/>
            </p:nvSpPr>
            <p:spPr bwMode="auto">
              <a:xfrm flipH="1" flipV="1">
                <a:off x="2297" y="1588"/>
                <a:ext cx="1159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563" y="192"/>
                  </a:cxn>
                  <a:cxn ang="0">
                    <a:pos x="563" y="0"/>
                  </a:cxn>
                  <a:cxn ang="0">
                    <a:pos x="1159" y="0"/>
                  </a:cxn>
                  <a:cxn ang="0">
                    <a:pos x="1159" y="141"/>
                  </a:cxn>
                </a:cxnLst>
                <a:rect l="0" t="0" r="r" b="b"/>
                <a:pathLst>
                  <a:path w="1159" h="192">
                    <a:moveTo>
                      <a:pt x="0" y="192"/>
                    </a:moveTo>
                    <a:lnTo>
                      <a:pt x="563" y="192"/>
                    </a:lnTo>
                    <a:lnTo>
                      <a:pt x="563" y="0"/>
                    </a:lnTo>
                    <a:lnTo>
                      <a:pt x="1159" y="0"/>
                    </a:lnTo>
                    <a:lnTo>
                      <a:pt x="1159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6" name="Line 28"/>
              <p:cNvSpPr>
                <a:spLocks noChangeShapeType="1"/>
              </p:cNvSpPr>
              <p:nvPr/>
            </p:nvSpPr>
            <p:spPr bwMode="auto">
              <a:xfrm>
                <a:off x="3462" y="1587"/>
                <a:ext cx="0" cy="1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17" name="Freeform 29"/>
              <p:cNvSpPr>
                <a:spLocks/>
              </p:cNvSpPr>
              <p:nvPr/>
            </p:nvSpPr>
            <p:spPr bwMode="auto">
              <a:xfrm rot="-10800000">
                <a:off x="3461" y="1587"/>
                <a:ext cx="1159" cy="192"/>
              </a:xfrm>
              <a:custGeom>
                <a:avLst/>
                <a:gdLst/>
                <a:ahLst/>
                <a:cxnLst>
                  <a:cxn ang="0">
                    <a:pos x="0" y="192"/>
                  </a:cxn>
                  <a:cxn ang="0">
                    <a:pos x="563" y="192"/>
                  </a:cxn>
                  <a:cxn ang="0">
                    <a:pos x="563" y="0"/>
                  </a:cxn>
                  <a:cxn ang="0">
                    <a:pos x="1159" y="0"/>
                  </a:cxn>
                  <a:cxn ang="0">
                    <a:pos x="1159" y="141"/>
                  </a:cxn>
                </a:cxnLst>
                <a:rect l="0" t="0" r="r" b="b"/>
                <a:pathLst>
                  <a:path w="1159" h="192">
                    <a:moveTo>
                      <a:pt x="0" y="192"/>
                    </a:moveTo>
                    <a:lnTo>
                      <a:pt x="563" y="192"/>
                    </a:lnTo>
                    <a:lnTo>
                      <a:pt x="563" y="0"/>
                    </a:lnTo>
                    <a:lnTo>
                      <a:pt x="1159" y="0"/>
                    </a:lnTo>
                    <a:lnTo>
                      <a:pt x="1159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365125" y="1706563"/>
              <a:ext cx="8443913" cy="17729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19" name="Freeform 31"/>
            <p:cNvSpPr>
              <a:spLocks/>
            </p:cNvSpPr>
            <p:nvPr/>
          </p:nvSpPr>
          <p:spPr bwMode="auto">
            <a:xfrm>
              <a:off x="7345363" y="2041525"/>
              <a:ext cx="1290638" cy="295275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186"/>
                </a:cxn>
                <a:cxn ang="0">
                  <a:pos x="563" y="186"/>
                </a:cxn>
                <a:cxn ang="0">
                  <a:pos x="563" y="0"/>
                </a:cxn>
                <a:cxn ang="0">
                  <a:pos x="813" y="0"/>
                </a:cxn>
              </a:cxnLst>
              <a:rect l="0" t="0" r="r" b="b"/>
              <a:pathLst>
                <a:path w="813" h="186">
                  <a:moveTo>
                    <a:pt x="0" y="20"/>
                  </a:moveTo>
                  <a:lnTo>
                    <a:pt x="0" y="186"/>
                  </a:lnTo>
                  <a:lnTo>
                    <a:pt x="563" y="186"/>
                  </a:lnTo>
                  <a:lnTo>
                    <a:pt x="563" y="0"/>
                  </a:lnTo>
                  <a:lnTo>
                    <a:pt x="81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Freeform 32"/>
            <p:cNvSpPr>
              <a:spLocks/>
            </p:cNvSpPr>
            <p:nvPr/>
          </p:nvSpPr>
          <p:spPr bwMode="auto">
            <a:xfrm>
              <a:off x="1808163" y="2498725"/>
              <a:ext cx="6878638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5" y="0"/>
                </a:cxn>
                <a:cxn ang="0">
                  <a:pos x="942" y="154"/>
                </a:cxn>
                <a:cxn ang="0">
                  <a:pos x="4333" y="154"/>
                </a:cxn>
              </a:cxnLst>
              <a:rect l="0" t="0" r="r" b="b"/>
              <a:pathLst>
                <a:path w="4333" h="154">
                  <a:moveTo>
                    <a:pt x="0" y="0"/>
                  </a:moveTo>
                  <a:lnTo>
                    <a:pt x="935" y="0"/>
                  </a:lnTo>
                  <a:lnTo>
                    <a:pt x="942" y="154"/>
                  </a:lnTo>
                  <a:lnTo>
                    <a:pt x="4333" y="1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1" name="Freeform 33"/>
            <p:cNvSpPr>
              <a:spLocks/>
            </p:cNvSpPr>
            <p:nvPr/>
          </p:nvSpPr>
          <p:spPr bwMode="auto">
            <a:xfrm flipV="1">
              <a:off x="1808163" y="3048000"/>
              <a:ext cx="6880225" cy="244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2" y="0"/>
                </a:cxn>
                <a:cxn ang="0">
                  <a:pos x="999" y="154"/>
                </a:cxn>
                <a:cxn ang="0">
                  <a:pos x="4135" y="154"/>
                </a:cxn>
              </a:cxnLst>
              <a:rect l="0" t="0" r="r" b="b"/>
              <a:pathLst>
                <a:path w="4135" h="154">
                  <a:moveTo>
                    <a:pt x="0" y="0"/>
                  </a:moveTo>
                  <a:lnTo>
                    <a:pt x="992" y="0"/>
                  </a:lnTo>
                  <a:lnTo>
                    <a:pt x="999" y="154"/>
                  </a:lnTo>
                  <a:lnTo>
                    <a:pt x="4135" y="15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3" name="Oval 35"/>
            <p:cNvSpPr>
              <a:spLocks noChangeArrowheads="1"/>
            </p:cNvSpPr>
            <p:nvPr/>
          </p:nvSpPr>
          <p:spPr bwMode="auto">
            <a:xfrm>
              <a:off x="3216502" y="2546124"/>
              <a:ext cx="142875" cy="1222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4" name="Freeform 36"/>
            <p:cNvSpPr>
              <a:spLocks/>
            </p:cNvSpPr>
            <p:nvPr/>
          </p:nvSpPr>
          <p:spPr bwMode="auto">
            <a:xfrm>
              <a:off x="3206338" y="2617560"/>
              <a:ext cx="332509" cy="565027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325" y="211"/>
                </a:cxn>
                <a:cxn ang="0">
                  <a:pos x="17" y="601"/>
                </a:cxn>
                <a:cxn ang="0">
                  <a:pos x="222" y="896"/>
                </a:cxn>
              </a:cxnLst>
              <a:rect l="0" t="0" r="r" b="b"/>
              <a:pathLst>
                <a:path w="348" h="896">
                  <a:moveTo>
                    <a:pt x="158" y="0"/>
                  </a:moveTo>
                  <a:cubicBezTo>
                    <a:pt x="253" y="55"/>
                    <a:pt x="348" y="111"/>
                    <a:pt x="325" y="211"/>
                  </a:cubicBezTo>
                  <a:cubicBezTo>
                    <a:pt x="302" y="311"/>
                    <a:pt x="34" y="487"/>
                    <a:pt x="17" y="601"/>
                  </a:cubicBezTo>
                  <a:cubicBezTo>
                    <a:pt x="0" y="715"/>
                    <a:pt x="189" y="847"/>
                    <a:pt x="222" y="8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525" name="Text Box 37"/>
            <p:cNvSpPr txBox="1">
              <a:spLocks noChangeArrowheads="1"/>
            </p:cNvSpPr>
            <p:nvPr/>
          </p:nvSpPr>
          <p:spPr bwMode="auto">
            <a:xfrm>
              <a:off x="1206500" y="2028825"/>
              <a:ext cx="923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CLK</a:t>
              </a:r>
            </a:p>
          </p:txBody>
        </p:sp>
        <p:sp>
          <p:nvSpPr>
            <p:cNvPr id="63526" name="Text Box 38"/>
            <p:cNvSpPr txBox="1">
              <a:spLocks noChangeArrowheads="1"/>
            </p:cNvSpPr>
            <p:nvPr/>
          </p:nvSpPr>
          <p:spPr bwMode="auto">
            <a:xfrm>
              <a:off x="1208088" y="2439988"/>
              <a:ext cx="9239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</a:t>
              </a:r>
            </a:p>
          </p:txBody>
        </p:sp>
        <p:sp>
          <p:nvSpPr>
            <p:cNvPr id="63527" name="Text Box 39"/>
            <p:cNvSpPr txBox="1">
              <a:spLocks noChangeArrowheads="1"/>
            </p:cNvSpPr>
            <p:nvPr/>
          </p:nvSpPr>
          <p:spPr bwMode="auto">
            <a:xfrm>
              <a:off x="1209675" y="2963863"/>
              <a:ext cx="130016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/ D</a:t>
              </a:r>
            </a:p>
          </p:txBody>
        </p:sp>
      </p:grp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auto">
          <a:xfrm>
            <a:off x="225631" y="1591293"/>
            <a:ext cx="843148" cy="47263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65125" y="1706563"/>
            <a:ext cx="8443913" cy="4297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0694" name="Group 38"/>
          <p:cNvGrpSpPr>
            <a:grpSpLocks/>
          </p:cNvGrpSpPr>
          <p:nvPr/>
        </p:nvGrpSpPr>
        <p:grpSpPr bwMode="auto">
          <a:xfrm>
            <a:off x="2193925" y="1838325"/>
            <a:ext cx="5791200" cy="3749675"/>
            <a:chOff x="1382" y="1158"/>
            <a:chExt cx="3648" cy="2016"/>
          </a:xfrm>
        </p:grpSpPr>
        <p:sp>
          <p:nvSpPr>
            <p:cNvPr id="70695" name="Line 39"/>
            <p:cNvSpPr>
              <a:spLocks noChangeShapeType="1"/>
            </p:cNvSpPr>
            <p:nvPr/>
          </p:nvSpPr>
          <p:spPr bwMode="auto">
            <a:xfrm>
              <a:off x="1382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96" name="Line 40"/>
            <p:cNvSpPr>
              <a:spLocks noChangeShapeType="1"/>
            </p:cNvSpPr>
            <p:nvPr/>
          </p:nvSpPr>
          <p:spPr bwMode="auto">
            <a:xfrm>
              <a:off x="174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97" name="Line 41"/>
            <p:cNvSpPr>
              <a:spLocks noChangeShapeType="1"/>
            </p:cNvSpPr>
            <p:nvPr/>
          </p:nvSpPr>
          <p:spPr bwMode="auto">
            <a:xfrm>
              <a:off x="211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98" name="Line 42"/>
            <p:cNvSpPr>
              <a:spLocks noChangeShapeType="1"/>
            </p:cNvSpPr>
            <p:nvPr/>
          </p:nvSpPr>
          <p:spPr bwMode="auto">
            <a:xfrm>
              <a:off x="247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99" name="Line 43"/>
            <p:cNvSpPr>
              <a:spLocks noChangeShapeType="1"/>
            </p:cNvSpPr>
            <p:nvPr/>
          </p:nvSpPr>
          <p:spPr bwMode="auto">
            <a:xfrm>
              <a:off x="284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0" name="Line 44"/>
            <p:cNvSpPr>
              <a:spLocks noChangeShapeType="1"/>
            </p:cNvSpPr>
            <p:nvPr/>
          </p:nvSpPr>
          <p:spPr bwMode="auto">
            <a:xfrm>
              <a:off x="320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1" name="Line 45"/>
            <p:cNvSpPr>
              <a:spLocks noChangeShapeType="1"/>
            </p:cNvSpPr>
            <p:nvPr/>
          </p:nvSpPr>
          <p:spPr bwMode="auto">
            <a:xfrm>
              <a:off x="357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2" name="Line 46"/>
            <p:cNvSpPr>
              <a:spLocks noChangeShapeType="1"/>
            </p:cNvSpPr>
            <p:nvPr/>
          </p:nvSpPr>
          <p:spPr bwMode="auto">
            <a:xfrm>
              <a:off x="393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3" name="Line 47"/>
            <p:cNvSpPr>
              <a:spLocks noChangeShapeType="1"/>
            </p:cNvSpPr>
            <p:nvPr/>
          </p:nvSpPr>
          <p:spPr bwMode="auto">
            <a:xfrm>
              <a:off x="430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4" name="Line 48"/>
            <p:cNvSpPr>
              <a:spLocks noChangeShapeType="1"/>
            </p:cNvSpPr>
            <p:nvPr/>
          </p:nvSpPr>
          <p:spPr bwMode="auto">
            <a:xfrm>
              <a:off x="466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705" name="Line 49"/>
            <p:cNvSpPr>
              <a:spLocks noChangeShapeType="1"/>
            </p:cNvSpPr>
            <p:nvPr/>
          </p:nvSpPr>
          <p:spPr bwMode="auto">
            <a:xfrm>
              <a:off x="503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598488" y="4975225"/>
            <a:ext cx="8289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Q3Q2Q1Q0     0000    0001     0010     0011     0100     0101     0110   </a:t>
            </a:r>
            <a:r>
              <a:rPr lang="en-US" sz="1200"/>
              <a:t>0111</a:t>
            </a:r>
            <a:r>
              <a:rPr lang="en-US" sz="1200">
                <a:sym typeface="Wingdings" pitchFamily="2" charset="2"/>
              </a:rPr>
              <a:t></a:t>
            </a:r>
            <a:r>
              <a:rPr lang="en-US" sz="1400"/>
              <a:t>0000          0001     0010      0011…   </a:t>
            </a:r>
          </a:p>
        </p:txBody>
      </p:sp>
      <p:sp>
        <p:nvSpPr>
          <p:cNvPr id="70660" name="Oval 4"/>
          <p:cNvSpPr>
            <a:spLocks noChangeArrowheads="1"/>
          </p:cNvSpPr>
          <p:nvPr/>
        </p:nvSpPr>
        <p:spPr bwMode="auto">
          <a:xfrm>
            <a:off x="2722563" y="2114550"/>
            <a:ext cx="103187" cy="112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Freeform 5"/>
          <p:cNvSpPr>
            <a:spLocks/>
          </p:cNvSpPr>
          <p:nvPr/>
        </p:nvSpPr>
        <p:spPr bwMode="auto">
          <a:xfrm>
            <a:off x="2552700" y="2184400"/>
            <a:ext cx="584200" cy="147320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345" y="234"/>
              </a:cxn>
              <a:cxn ang="0">
                <a:pos x="37" y="665"/>
              </a:cxn>
              <a:cxn ang="0">
                <a:pos x="120" y="928"/>
              </a:cxn>
            </a:cxnLst>
            <a:rect l="0" t="0" r="r" b="b"/>
            <a:pathLst>
              <a:path w="368" h="928">
                <a:moveTo>
                  <a:pt x="178" y="0"/>
                </a:moveTo>
                <a:cubicBezTo>
                  <a:pt x="273" y="61"/>
                  <a:pt x="368" y="123"/>
                  <a:pt x="345" y="234"/>
                </a:cubicBezTo>
                <a:cubicBezTo>
                  <a:pt x="322" y="344"/>
                  <a:pt x="74" y="549"/>
                  <a:pt x="37" y="665"/>
                </a:cubicBezTo>
                <a:cubicBezTo>
                  <a:pt x="0" y="781"/>
                  <a:pt x="103" y="873"/>
                  <a:pt x="120" y="9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1206500" y="20288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1284288" y="245427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Q3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284288" y="29718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Q2</a:t>
            </a: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1284288" y="34893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Q1</a:t>
            </a: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284288" y="400685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Q0</a:t>
            </a:r>
          </a:p>
        </p:txBody>
      </p:sp>
      <p:grpSp>
        <p:nvGrpSpPr>
          <p:cNvPr id="70667" name="Group 11"/>
          <p:cNvGrpSpPr>
            <a:grpSpLocks/>
          </p:cNvGrpSpPr>
          <p:nvPr/>
        </p:nvGrpSpPr>
        <p:grpSpPr bwMode="auto">
          <a:xfrm>
            <a:off x="1920875" y="2052638"/>
            <a:ext cx="6370638" cy="274637"/>
            <a:chOff x="1210" y="1293"/>
            <a:chExt cx="4013" cy="173"/>
          </a:xfrm>
        </p:grpSpPr>
        <p:grpSp>
          <p:nvGrpSpPr>
            <p:cNvPr id="70668" name="Group 12"/>
            <p:cNvGrpSpPr>
              <a:grpSpLocks/>
            </p:cNvGrpSpPr>
            <p:nvPr/>
          </p:nvGrpSpPr>
          <p:grpSpPr bwMode="auto">
            <a:xfrm>
              <a:off x="1210" y="1293"/>
              <a:ext cx="1459" cy="147"/>
              <a:chOff x="1210" y="1293"/>
              <a:chExt cx="1459" cy="147"/>
            </a:xfrm>
          </p:grpSpPr>
          <p:grpSp>
            <p:nvGrpSpPr>
              <p:cNvPr id="70669" name="Group 13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70670" name="Freeform 14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71" name="Freeform 15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672" name="Group 16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70673" name="Freeform 17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74" name="Freeform 18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675" name="Group 19"/>
            <p:cNvGrpSpPr>
              <a:grpSpLocks/>
            </p:cNvGrpSpPr>
            <p:nvPr/>
          </p:nvGrpSpPr>
          <p:grpSpPr bwMode="auto">
            <a:xfrm>
              <a:off x="2670" y="1305"/>
              <a:ext cx="1459" cy="147"/>
              <a:chOff x="1210" y="1293"/>
              <a:chExt cx="1459" cy="147"/>
            </a:xfrm>
          </p:grpSpPr>
          <p:grpSp>
            <p:nvGrpSpPr>
              <p:cNvPr id="70676" name="Group 20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70677" name="Freeform 21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78" name="Freeform 22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0679" name="Group 23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70680" name="Freeform 24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81" name="Freeform 25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682" name="Group 26"/>
            <p:cNvGrpSpPr>
              <a:grpSpLocks/>
            </p:cNvGrpSpPr>
            <p:nvPr/>
          </p:nvGrpSpPr>
          <p:grpSpPr bwMode="auto">
            <a:xfrm>
              <a:off x="4129" y="1319"/>
              <a:ext cx="729" cy="141"/>
              <a:chOff x="1210" y="1293"/>
              <a:chExt cx="729" cy="141"/>
            </a:xfrm>
          </p:grpSpPr>
          <p:sp>
            <p:nvSpPr>
              <p:cNvPr id="70683" name="Freeform 27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84" name="Freeform 28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685" name="Freeform 29"/>
            <p:cNvSpPr>
              <a:spLocks/>
            </p:cNvSpPr>
            <p:nvPr/>
          </p:nvSpPr>
          <p:spPr bwMode="auto">
            <a:xfrm>
              <a:off x="4859" y="1325"/>
              <a:ext cx="364" cy="141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172" y="141"/>
                </a:cxn>
                <a:cxn ang="0">
                  <a:pos x="172" y="0"/>
                </a:cxn>
                <a:cxn ang="0">
                  <a:pos x="364" y="0"/>
                </a:cxn>
                <a:cxn ang="0">
                  <a:pos x="364" y="141"/>
                </a:cxn>
              </a:cxnLst>
              <a:rect l="0" t="0" r="r" b="b"/>
              <a:pathLst>
                <a:path w="364" h="141">
                  <a:moveTo>
                    <a:pt x="0" y="141"/>
                  </a:moveTo>
                  <a:lnTo>
                    <a:pt x="172" y="141"/>
                  </a:lnTo>
                  <a:lnTo>
                    <a:pt x="172" y="0"/>
                  </a:lnTo>
                  <a:lnTo>
                    <a:pt x="364" y="0"/>
                  </a:lnTo>
                  <a:lnTo>
                    <a:pt x="364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686" name="Freeform 30"/>
          <p:cNvSpPr>
            <a:spLocks/>
          </p:cNvSpPr>
          <p:nvPr/>
        </p:nvSpPr>
        <p:spPr bwMode="auto">
          <a:xfrm>
            <a:off x="1920875" y="4035425"/>
            <a:ext cx="868363" cy="223838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224" y="141"/>
              </a:cxn>
              <a:cxn ang="0">
                <a:pos x="224" y="0"/>
              </a:cxn>
              <a:cxn ang="0">
                <a:pos x="598" y="0"/>
              </a:cxn>
              <a:cxn ang="0">
                <a:pos x="598" y="141"/>
              </a:cxn>
            </a:cxnLst>
            <a:rect l="0" t="0" r="r" b="b"/>
            <a:pathLst>
              <a:path w="598" h="141">
                <a:moveTo>
                  <a:pt x="0" y="140"/>
                </a:moveTo>
                <a:lnTo>
                  <a:pt x="224" y="141"/>
                </a:lnTo>
                <a:lnTo>
                  <a:pt x="224" y="0"/>
                </a:lnTo>
                <a:lnTo>
                  <a:pt x="598" y="0"/>
                </a:lnTo>
                <a:lnTo>
                  <a:pt x="598" y="14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7" name="Freeform 31"/>
          <p:cNvSpPr>
            <a:spLocks/>
          </p:cNvSpPr>
          <p:nvPr/>
        </p:nvSpPr>
        <p:spPr bwMode="auto">
          <a:xfrm>
            <a:off x="2787650" y="4033838"/>
            <a:ext cx="1187450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76" y="141"/>
              </a:cxn>
              <a:cxn ang="0">
                <a:pos x="376" y="0"/>
              </a:cxn>
              <a:cxn ang="0">
                <a:pos x="709" y="1"/>
              </a:cxn>
              <a:cxn ang="0">
                <a:pos x="709" y="142"/>
              </a:cxn>
            </a:cxnLst>
            <a:rect l="0" t="0" r="r" b="b"/>
            <a:pathLst>
              <a:path w="709" h="142">
                <a:moveTo>
                  <a:pt x="0" y="142"/>
                </a:moveTo>
                <a:lnTo>
                  <a:pt x="376" y="141"/>
                </a:lnTo>
                <a:lnTo>
                  <a:pt x="376" y="0"/>
                </a:lnTo>
                <a:lnTo>
                  <a:pt x="709" y="1"/>
                </a:lnTo>
                <a:lnTo>
                  <a:pt x="709" y="14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8" name="Freeform 32"/>
          <p:cNvSpPr>
            <a:spLocks/>
          </p:cNvSpPr>
          <p:nvPr/>
        </p:nvSpPr>
        <p:spPr bwMode="auto">
          <a:xfrm>
            <a:off x="3976688" y="4033838"/>
            <a:ext cx="1187450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76" y="141"/>
              </a:cxn>
              <a:cxn ang="0">
                <a:pos x="376" y="0"/>
              </a:cxn>
              <a:cxn ang="0">
                <a:pos x="709" y="1"/>
              </a:cxn>
              <a:cxn ang="0">
                <a:pos x="709" y="142"/>
              </a:cxn>
            </a:cxnLst>
            <a:rect l="0" t="0" r="r" b="b"/>
            <a:pathLst>
              <a:path w="709" h="142">
                <a:moveTo>
                  <a:pt x="0" y="142"/>
                </a:moveTo>
                <a:lnTo>
                  <a:pt x="376" y="141"/>
                </a:lnTo>
                <a:lnTo>
                  <a:pt x="376" y="0"/>
                </a:lnTo>
                <a:lnTo>
                  <a:pt x="709" y="1"/>
                </a:lnTo>
                <a:lnTo>
                  <a:pt x="709" y="14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9" name="Freeform 33"/>
          <p:cNvSpPr>
            <a:spLocks/>
          </p:cNvSpPr>
          <p:nvPr/>
        </p:nvSpPr>
        <p:spPr bwMode="auto">
          <a:xfrm>
            <a:off x="6315075" y="4043363"/>
            <a:ext cx="1147763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72" y="141"/>
              </a:cxn>
              <a:cxn ang="0">
                <a:pos x="372" y="0"/>
              </a:cxn>
              <a:cxn ang="0">
                <a:pos x="723" y="1"/>
              </a:cxn>
              <a:cxn ang="0">
                <a:pos x="723" y="142"/>
              </a:cxn>
            </a:cxnLst>
            <a:rect l="0" t="0" r="r" b="b"/>
            <a:pathLst>
              <a:path w="723" h="142">
                <a:moveTo>
                  <a:pt x="0" y="142"/>
                </a:moveTo>
                <a:lnTo>
                  <a:pt x="372" y="141"/>
                </a:lnTo>
                <a:lnTo>
                  <a:pt x="372" y="0"/>
                </a:lnTo>
                <a:lnTo>
                  <a:pt x="723" y="1"/>
                </a:lnTo>
                <a:lnTo>
                  <a:pt x="723" y="14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90" name="Freeform 34"/>
          <p:cNvSpPr>
            <a:spLocks/>
          </p:cNvSpPr>
          <p:nvPr/>
        </p:nvSpPr>
        <p:spPr bwMode="auto">
          <a:xfrm>
            <a:off x="7461250" y="4054475"/>
            <a:ext cx="1147763" cy="225425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372" y="141"/>
              </a:cxn>
              <a:cxn ang="0">
                <a:pos x="372" y="0"/>
              </a:cxn>
              <a:cxn ang="0">
                <a:pos x="723" y="1"/>
              </a:cxn>
              <a:cxn ang="0">
                <a:pos x="723" y="142"/>
              </a:cxn>
            </a:cxnLst>
            <a:rect l="0" t="0" r="r" b="b"/>
            <a:pathLst>
              <a:path w="723" h="142">
                <a:moveTo>
                  <a:pt x="0" y="142"/>
                </a:moveTo>
                <a:lnTo>
                  <a:pt x="372" y="141"/>
                </a:lnTo>
                <a:lnTo>
                  <a:pt x="372" y="0"/>
                </a:lnTo>
                <a:lnTo>
                  <a:pt x="723" y="1"/>
                </a:lnTo>
                <a:lnTo>
                  <a:pt x="723" y="14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91" name="Freeform 35"/>
          <p:cNvSpPr>
            <a:spLocks/>
          </p:cNvSpPr>
          <p:nvPr/>
        </p:nvSpPr>
        <p:spPr bwMode="auto">
          <a:xfrm>
            <a:off x="1964420" y="3576638"/>
            <a:ext cx="2055813" cy="225425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563" y="141"/>
              </a:cxn>
              <a:cxn ang="0">
                <a:pos x="563" y="0"/>
              </a:cxn>
              <a:cxn ang="0">
                <a:pos x="1357" y="1"/>
              </a:cxn>
              <a:cxn ang="0">
                <a:pos x="1357" y="142"/>
              </a:cxn>
            </a:cxnLst>
            <a:rect l="0" t="0" r="r" b="b"/>
            <a:pathLst>
              <a:path w="1357" h="142">
                <a:moveTo>
                  <a:pt x="0" y="141"/>
                </a:moveTo>
                <a:lnTo>
                  <a:pt x="563" y="141"/>
                </a:lnTo>
                <a:lnTo>
                  <a:pt x="563" y="0"/>
                </a:lnTo>
                <a:lnTo>
                  <a:pt x="1357" y="1"/>
                </a:lnTo>
                <a:lnTo>
                  <a:pt x="1357" y="14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92" name="Freeform 36"/>
          <p:cNvSpPr>
            <a:spLocks/>
          </p:cNvSpPr>
          <p:nvPr/>
        </p:nvSpPr>
        <p:spPr bwMode="auto">
          <a:xfrm>
            <a:off x="4037102" y="3576638"/>
            <a:ext cx="2287587" cy="242887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685" y="141"/>
              </a:cxn>
              <a:cxn ang="0">
                <a:pos x="685" y="0"/>
              </a:cxn>
              <a:cxn ang="0">
                <a:pos x="1441" y="0"/>
              </a:cxn>
              <a:cxn ang="0">
                <a:pos x="1441" y="153"/>
              </a:cxn>
            </a:cxnLst>
            <a:rect l="0" t="0" r="r" b="b"/>
            <a:pathLst>
              <a:path w="1441" h="153">
                <a:moveTo>
                  <a:pt x="0" y="142"/>
                </a:moveTo>
                <a:lnTo>
                  <a:pt x="685" y="141"/>
                </a:lnTo>
                <a:lnTo>
                  <a:pt x="685" y="0"/>
                </a:lnTo>
                <a:lnTo>
                  <a:pt x="1441" y="0"/>
                </a:lnTo>
                <a:lnTo>
                  <a:pt x="1441" y="15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93" name="Freeform 37"/>
          <p:cNvSpPr>
            <a:spLocks/>
          </p:cNvSpPr>
          <p:nvPr/>
        </p:nvSpPr>
        <p:spPr bwMode="auto">
          <a:xfrm>
            <a:off x="6359525" y="3597275"/>
            <a:ext cx="1096963" cy="233363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691" y="141"/>
              </a:cxn>
              <a:cxn ang="0">
                <a:pos x="691" y="0"/>
              </a:cxn>
              <a:cxn ang="0">
                <a:pos x="691" y="0"/>
              </a:cxn>
              <a:cxn ang="0">
                <a:pos x="691" y="147"/>
              </a:cxn>
            </a:cxnLst>
            <a:rect l="0" t="0" r="r" b="b"/>
            <a:pathLst>
              <a:path w="691" h="147">
                <a:moveTo>
                  <a:pt x="0" y="140"/>
                </a:moveTo>
                <a:lnTo>
                  <a:pt x="691" y="141"/>
                </a:lnTo>
                <a:lnTo>
                  <a:pt x="691" y="0"/>
                </a:lnTo>
                <a:lnTo>
                  <a:pt x="691" y="0"/>
                </a:lnTo>
                <a:lnTo>
                  <a:pt x="691" y="1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06" name="Freeform 50"/>
          <p:cNvSpPr>
            <a:spLocks/>
          </p:cNvSpPr>
          <p:nvPr/>
        </p:nvSpPr>
        <p:spPr bwMode="auto">
          <a:xfrm>
            <a:off x="1909763" y="3017838"/>
            <a:ext cx="4491037" cy="254000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1299" y="141"/>
              </a:cxn>
              <a:cxn ang="0">
                <a:pos x="1299" y="0"/>
              </a:cxn>
              <a:cxn ang="0">
                <a:pos x="2829" y="0"/>
              </a:cxn>
              <a:cxn ang="0">
                <a:pos x="2829" y="160"/>
              </a:cxn>
            </a:cxnLst>
            <a:rect l="0" t="0" r="r" b="b"/>
            <a:pathLst>
              <a:path w="2829" h="160">
                <a:moveTo>
                  <a:pt x="0" y="141"/>
                </a:moveTo>
                <a:lnTo>
                  <a:pt x="1299" y="141"/>
                </a:lnTo>
                <a:lnTo>
                  <a:pt x="1299" y="0"/>
                </a:lnTo>
                <a:lnTo>
                  <a:pt x="2829" y="0"/>
                </a:lnTo>
                <a:lnTo>
                  <a:pt x="2829" y="1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07" name="Freeform 51"/>
          <p:cNvSpPr>
            <a:spLocks/>
          </p:cNvSpPr>
          <p:nvPr/>
        </p:nvSpPr>
        <p:spPr bwMode="auto">
          <a:xfrm>
            <a:off x="6400800" y="3271838"/>
            <a:ext cx="2062163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99" y="0"/>
              </a:cxn>
            </a:cxnLst>
            <a:rect l="0" t="0" r="r" b="b"/>
            <a:pathLst>
              <a:path w="1299" h="1">
                <a:moveTo>
                  <a:pt x="0" y="0"/>
                </a:moveTo>
                <a:lnTo>
                  <a:pt x="129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09" name="Line 53"/>
          <p:cNvSpPr>
            <a:spLocks noChangeShapeType="1"/>
          </p:cNvSpPr>
          <p:nvPr/>
        </p:nvSpPr>
        <p:spPr bwMode="auto">
          <a:xfrm>
            <a:off x="7456488" y="3597275"/>
            <a:ext cx="1027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10" name="Freeform 54"/>
          <p:cNvSpPr>
            <a:spLocks/>
          </p:cNvSpPr>
          <p:nvPr/>
        </p:nvSpPr>
        <p:spPr bwMode="auto">
          <a:xfrm>
            <a:off x="2430463" y="3230563"/>
            <a:ext cx="271462" cy="874712"/>
          </a:xfrm>
          <a:custGeom>
            <a:avLst/>
            <a:gdLst/>
            <a:ahLst/>
            <a:cxnLst>
              <a:cxn ang="0">
                <a:pos x="107" y="0"/>
              </a:cxn>
              <a:cxn ang="0">
                <a:pos x="11" y="320"/>
              </a:cxn>
              <a:cxn ang="0">
                <a:pos x="171" y="551"/>
              </a:cxn>
            </a:cxnLst>
            <a:rect l="0" t="0" r="r" b="b"/>
            <a:pathLst>
              <a:path w="171" h="551">
                <a:moveTo>
                  <a:pt x="107" y="0"/>
                </a:moveTo>
                <a:cubicBezTo>
                  <a:pt x="53" y="114"/>
                  <a:pt x="0" y="228"/>
                  <a:pt x="11" y="320"/>
                </a:cubicBezTo>
                <a:cubicBezTo>
                  <a:pt x="22" y="412"/>
                  <a:pt x="145" y="511"/>
                  <a:pt x="171" y="5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1285875" y="43910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Reset</a:t>
            </a:r>
          </a:p>
        </p:txBody>
      </p:sp>
      <p:sp>
        <p:nvSpPr>
          <p:cNvPr id="70712" name="Freeform 56"/>
          <p:cNvSpPr>
            <a:spLocks/>
          </p:cNvSpPr>
          <p:nvPr/>
        </p:nvSpPr>
        <p:spPr bwMode="auto">
          <a:xfrm>
            <a:off x="2011363" y="4419600"/>
            <a:ext cx="4714875" cy="233363"/>
          </a:xfrm>
          <a:custGeom>
            <a:avLst/>
            <a:gdLst/>
            <a:ahLst/>
            <a:cxnLst>
              <a:cxn ang="0">
                <a:pos x="0" y="147"/>
              </a:cxn>
              <a:cxn ang="0">
                <a:pos x="2492" y="147"/>
              </a:cxn>
              <a:cxn ang="0">
                <a:pos x="2492" y="1"/>
              </a:cxn>
              <a:cxn ang="0">
                <a:pos x="2970" y="0"/>
              </a:cxn>
            </a:cxnLst>
            <a:rect l="0" t="0" r="r" b="b"/>
            <a:pathLst>
              <a:path w="2970" h="147">
                <a:moveTo>
                  <a:pt x="0" y="147"/>
                </a:moveTo>
                <a:lnTo>
                  <a:pt x="2492" y="147"/>
                </a:lnTo>
                <a:lnTo>
                  <a:pt x="2492" y="1"/>
                </a:lnTo>
                <a:lnTo>
                  <a:pt x="297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13" name="Freeform 57"/>
          <p:cNvSpPr>
            <a:spLocks/>
          </p:cNvSpPr>
          <p:nvPr/>
        </p:nvSpPr>
        <p:spPr bwMode="auto">
          <a:xfrm>
            <a:off x="5162550" y="4030663"/>
            <a:ext cx="1290638" cy="244475"/>
          </a:xfrm>
          <a:custGeom>
            <a:avLst/>
            <a:gdLst/>
            <a:ahLst/>
            <a:cxnLst>
              <a:cxn ang="0">
                <a:pos x="0" y="154"/>
              </a:cxn>
              <a:cxn ang="0">
                <a:pos x="339" y="154"/>
              </a:cxn>
              <a:cxn ang="0">
                <a:pos x="339" y="0"/>
              </a:cxn>
              <a:cxn ang="0">
                <a:pos x="742" y="2"/>
              </a:cxn>
              <a:cxn ang="0">
                <a:pos x="742" y="149"/>
              </a:cxn>
              <a:cxn ang="0">
                <a:pos x="813" y="147"/>
              </a:cxn>
            </a:cxnLst>
            <a:rect l="0" t="0" r="r" b="b"/>
            <a:pathLst>
              <a:path w="813" h="154">
                <a:moveTo>
                  <a:pt x="0" y="154"/>
                </a:moveTo>
                <a:lnTo>
                  <a:pt x="339" y="154"/>
                </a:lnTo>
                <a:lnTo>
                  <a:pt x="339" y="0"/>
                </a:lnTo>
                <a:lnTo>
                  <a:pt x="742" y="2"/>
                </a:lnTo>
                <a:lnTo>
                  <a:pt x="742" y="149"/>
                </a:lnTo>
                <a:lnTo>
                  <a:pt x="813" y="1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>
            <a:off x="1930400" y="2743200"/>
            <a:ext cx="6511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15" name="Freeform 59"/>
          <p:cNvSpPr>
            <a:spLocks/>
          </p:cNvSpPr>
          <p:nvPr/>
        </p:nvSpPr>
        <p:spPr bwMode="auto">
          <a:xfrm>
            <a:off x="6735763" y="4410075"/>
            <a:ext cx="1890712" cy="2333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7"/>
              </a:cxn>
              <a:cxn ang="0">
                <a:pos x="1191" y="147"/>
              </a:cxn>
            </a:cxnLst>
            <a:rect l="0" t="0" r="r" b="b"/>
            <a:pathLst>
              <a:path w="1191" h="147">
                <a:moveTo>
                  <a:pt x="0" y="0"/>
                </a:moveTo>
                <a:lnTo>
                  <a:pt x="0" y="147"/>
                </a:lnTo>
                <a:lnTo>
                  <a:pt x="1191" y="1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638550" y="5516563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Meally or Moore?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5277" name="Rectangle 4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48638" cy="4114800"/>
          </a:xfrm>
          <a:noFill/>
          <a:ln/>
        </p:spPr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4: Select Model Type. Meally or Moore?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101725" y="344805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179513" y="38735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Q1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179513" y="43910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Q0</a:t>
            </a:r>
          </a:p>
        </p:txBody>
      </p:sp>
      <p:grpSp>
        <p:nvGrpSpPr>
          <p:cNvPr id="95238" name="Group 6"/>
          <p:cNvGrpSpPr>
            <a:grpSpLocks/>
          </p:cNvGrpSpPr>
          <p:nvPr/>
        </p:nvGrpSpPr>
        <p:grpSpPr bwMode="auto">
          <a:xfrm>
            <a:off x="1816100" y="3471863"/>
            <a:ext cx="6370638" cy="274637"/>
            <a:chOff x="1210" y="1293"/>
            <a:chExt cx="4013" cy="173"/>
          </a:xfrm>
        </p:grpSpPr>
        <p:grpSp>
          <p:nvGrpSpPr>
            <p:cNvPr id="95239" name="Group 7"/>
            <p:cNvGrpSpPr>
              <a:grpSpLocks/>
            </p:cNvGrpSpPr>
            <p:nvPr/>
          </p:nvGrpSpPr>
          <p:grpSpPr bwMode="auto">
            <a:xfrm>
              <a:off x="1210" y="1293"/>
              <a:ext cx="729" cy="141"/>
              <a:chOff x="1210" y="1293"/>
              <a:chExt cx="729" cy="141"/>
            </a:xfrm>
          </p:grpSpPr>
          <p:sp>
            <p:nvSpPr>
              <p:cNvPr id="95240" name="Freeform 8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1" name="Freeform 9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1940" y="1299"/>
              <a:ext cx="729" cy="141"/>
              <a:chOff x="1210" y="1293"/>
              <a:chExt cx="729" cy="141"/>
            </a:xfrm>
          </p:grpSpPr>
          <p:sp>
            <p:nvSpPr>
              <p:cNvPr id="95243" name="Freeform 11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4" name="Freeform 12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5" name="Group 13"/>
            <p:cNvGrpSpPr>
              <a:grpSpLocks/>
            </p:cNvGrpSpPr>
            <p:nvPr/>
          </p:nvGrpSpPr>
          <p:grpSpPr bwMode="auto">
            <a:xfrm>
              <a:off x="2670" y="1305"/>
              <a:ext cx="1459" cy="147"/>
              <a:chOff x="1210" y="1293"/>
              <a:chExt cx="1459" cy="147"/>
            </a:xfrm>
          </p:grpSpPr>
          <p:grpSp>
            <p:nvGrpSpPr>
              <p:cNvPr id="95246" name="Group 14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95247" name="Freeform 15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48" name="Freeform 16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249" name="Group 17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95250" name="Freeform 18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252" name="Group 20"/>
            <p:cNvGrpSpPr>
              <a:grpSpLocks/>
            </p:cNvGrpSpPr>
            <p:nvPr/>
          </p:nvGrpSpPr>
          <p:grpSpPr bwMode="auto">
            <a:xfrm>
              <a:off x="4129" y="1319"/>
              <a:ext cx="729" cy="141"/>
              <a:chOff x="1210" y="1293"/>
              <a:chExt cx="729" cy="141"/>
            </a:xfrm>
          </p:grpSpPr>
          <p:sp>
            <p:nvSpPr>
              <p:cNvPr id="95253" name="Freeform 21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4" name="Freeform 22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255" name="Freeform 23"/>
            <p:cNvSpPr>
              <a:spLocks/>
            </p:cNvSpPr>
            <p:nvPr/>
          </p:nvSpPr>
          <p:spPr bwMode="auto">
            <a:xfrm>
              <a:off x="4859" y="1325"/>
              <a:ext cx="364" cy="141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172" y="141"/>
                </a:cxn>
                <a:cxn ang="0">
                  <a:pos x="172" y="0"/>
                </a:cxn>
                <a:cxn ang="0">
                  <a:pos x="364" y="0"/>
                </a:cxn>
                <a:cxn ang="0">
                  <a:pos x="364" y="141"/>
                </a:cxn>
              </a:cxnLst>
              <a:rect l="0" t="0" r="r" b="b"/>
              <a:pathLst>
                <a:path w="364" h="141">
                  <a:moveTo>
                    <a:pt x="0" y="141"/>
                  </a:moveTo>
                  <a:lnTo>
                    <a:pt x="172" y="141"/>
                  </a:lnTo>
                  <a:lnTo>
                    <a:pt x="172" y="0"/>
                  </a:lnTo>
                  <a:lnTo>
                    <a:pt x="364" y="0"/>
                  </a:lnTo>
                  <a:lnTo>
                    <a:pt x="364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56" name="Group 24"/>
          <p:cNvGrpSpPr>
            <a:grpSpLocks/>
          </p:cNvGrpSpPr>
          <p:nvPr/>
        </p:nvGrpSpPr>
        <p:grpSpPr bwMode="auto">
          <a:xfrm>
            <a:off x="2089150" y="3257550"/>
            <a:ext cx="5791200" cy="2773363"/>
            <a:chOff x="1382" y="1158"/>
            <a:chExt cx="3648" cy="2016"/>
          </a:xfrm>
        </p:grpSpPr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1382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174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>
              <a:off x="211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Line 28"/>
            <p:cNvSpPr>
              <a:spLocks noChangeShapeType="1"/>
            </p:cNvSpPr>
            <p:nvPr/>
          </p:nvSpPr>
          <p:spPr bwMode="auto">
            <a:xfrm>
              <a:off x="247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Line 29"/>
            <p:cNvSpPr>
              <a:spLocks noChangeShapeType="1"/>
            </p:cNvSpPr>
            <p:nvPr/>
          </p:nvSpPr>
          <p:spPr bwMode="auto">
            <a:xfrm>
              <a:off x="284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>
              <a:off x="320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357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393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30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466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503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971550" y="5757863"/>
            <a:ext cx="7629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Q1Q0     XX       00         01         10          11        00         01          00         11        10         01  </a:t>
            </a:r>
          </a:p>
        </p:txBody>
      </p: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1149350" y="47752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RESET</a:t>
            </a:r>
          </a:p>
        </p:txBody>
      </p:sp>
      <p:sp>
        <p:nvSpPr>
          <p:cNvPr id="95270" name="Freeform 38"/>
          <p:cNvSpPr>
            <a:spLocks/>
          </p:cNvSpPr>
          <p:nvPr/>
        </p:nvSpPr>
        <p:spPr bwMode="auto">
          <a:xfrm>
            <a:off x="1774825" y="4832350"/>
            <a:ext cx="6573838" cy="234950"/>
          </a:xfrm>
          <a:custGeom>
            <a:avLst/>
            <a:gdLst/>
            <a:ahLst/>
            <a:cxnLst>
              <a:cxn ang="0">
                <a:pos x="4141" y="148"/>
              </a:cxn>
              <a:cxn ang="0">
                <a:pos x="452" y="148"/>
              </a:cxn>
              <a:cxn ang="0">
                <a:pos x="452" y="2"/>
              </a:cxn>
              <a:cxn ang="0">
                <a:pos x="0" y="0"/>
              </a:cxn>
            </a:cxnLst>
            <a:rect l="0" t="0" r="r" b="b"/>
            <a:pathLst>
              <a:path w="4141" h="148">
                <a:moveTo>
                  <a:pt x="4141" y="148"/>
                </a:moveTo>
                <a:lnTo>
                  <a:pt x="452" y="148"/>
                </a:lnTo>
                <a:lnTo>
                  <a:pt x="452" y="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5271" name="Group 39"/>
          <p:cNvGrpSpPr>
            <a:grpSpLocks/>
          </p:cNvGrpSpPr>
          <p:nvPr/>
        </p:nvGrpSpPr>
        <p:grpSpPr bwMode="auto">
          <a:xfrm>
            <a:off x="1804988" y="4365625"/>
            <a:ext cx="6172200" cy="225425"/>
            <a:chOff x="1137" y="2750"/>
            <a:chExt cx="3888" cy="142"/>
          </a:xfrm>
        </p:grpSpPr>
        <p:sp>
          <p:nvSpPr>
            <p:cNvPr id="95272" name="Freeform 40"/>
            <p:cNvSpPr>
              <a:spLocks/>
            </p:cNvSpPr>
            <p:nvPr/>
          </p:nvSpPr>
          <p:spPr bwMode="auto">
            <a:xfrm>
              <a:off x="1137" y="2751"/>
              <a:ext cx="926" cy="141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588" y="141"/>
                </a:cxn>
                <a:cxn ang="0">
                  <a:pos x="588" y="0"/>
                </a:cxn>
                <a:cxn ang="0">
                  <a:pos x="926" y="0"/>
                </a:cxn>
                <a:cxn ang="0">
                  <a:pos x="926" y="141"/>
                </a:cxn>
              </a:cxnLst>
              <a:rect l="0" t="0" r="r" b="b"/>
              <a:pathLst>
                <a:path w="926" h="141">
                  <a:moveTo>
                    <a:pt x="0" y="140"/>
                  </a:moveTo>
                  <a:lnTo>
                    <a:pt x="588" y="141"/>
                  </a:lnTo>
                  <a:lnTo>
                    <a:pt x="588" y="0"/>
                  </a:lnTo>
                  <a:lnTo>
                    <a:pt x="926" y="0"/>
                  </a:lnTo>
                  <a:lnTo>
                    <a:pt x="926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3" name="Freeform 41"/>
            <p:cNvSpPr>
              <a:spLocks/>
            </p:cNvSpPr>
            <p:nvPr/>
          </p:nvSpPr>
          <p:spPr bwMode="auto">
            <a:xfrm>
              <a:off x="2062" y="2750"/>
              <a:ext cx="739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4" name="Freeform 42"/>
            <p:cNvSpPr>
              <a:spLocks/>
            </p:cNvSpPr>
            <p:nvPr/>
          </p:nvSpPr>
          <p:spPr bwMode="auto">
            <a:xfrm>
              <a:off x="2802" y="2750"/>
              <a:ext cx="738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5" name="Freeform 43"/>
            <p:cNvSpPr>
              <a:spLocks/>
            </p:cNvSpPr>
            <p:nvPr/>
          </p:nvSpPr>
          <p:spPr bwMode="auto">
            <a:xfrm>
              <a:off x="3545" y="2750"/>
              <a:ext cx="738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6" name="Freeform 44"/>
            <p:cNvSpPr>
              <a:spLocks/>
            </p:cNvSpPr>
            <p:nvPr/>
          </p:nvSpPr>
          <p:spPr bwMode="auto">
            <a:xfrm>
              <a:off x="4287" y="2750"/>
              <a:ext cx="738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78" name="Text Box 46"/>
          <p:cNvSpPr txBox="1">
            <a:spLocks noChangeArrowheads="1"/>
          </p:cNvSpPr>
          <p:nvPr/>
        </p:nvSpPr>
        <p:spPr bwMode="auto">
          <a:xfrm>
            <a:off x="1149350" y="520223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dir</a:t>
            </a:r>
          </a:p>
        </p:txBody>
      </p:sp>
      <p:sp>
        <p:nvSpPr>
          <p:cNvPr id="95279" name="Freeform 47"/>
          <p:cNvSpPr>
            <a:spLocks/>
          </p:cNvSpPr>
          <p:nvPr/>
        </p:nvSpPr>
        <p:spPr bwMode="auto">
          <a:xfrm>
            <a:off x="1787525" y="5283200"/>
            <a:ext cx="6523038" cy="223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60" y="0"/>
              </a:cxn>
              <a:cxn ang="0">
                <a:pos x="2260" y="141"/>
              </a:cxn>
              <a:cxn ang="0">
                <a:pos x="4109" y="141"/>
              </a:cxn>
            </a:cxnLst>
            <a:rect l="0" t="0" r="r" b="b"/>
            <a:pathLst>
              <a:path w="4109" h="141">
                <a:moveTo>
                  <a:pt x="0" y="0"/>
                </a:moveTo>
                <a:lnTo>
                  <a:pt x="2260" y="0"/>
                </a:lnTo>
                <a:lnTo>
                  <a:pt x="2260" y="141"/>
                </a:lnTo>
                <a:lnTo>
                  <a:pt x="4109" y="14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5280" name="Group 48"/>
          <p:cNvGrpSpPr>
            <a:grpSpLocks/>
          </p:cNvGrpSpPr>
          <p:nvPr/>
        </p:nvGrpSpPr>
        <p:grpSpPr bwMode="auto">
          <a:xfrm>
            <a:off x="1835150" y="3946525"/>
            <a:ext cx="6272213" cy="239713"/>
            <a:chOff x="1156" y="2486"/>
            <a:chExt cx="3951" cy="151"/>
          </a:xfrm>
        </p:grpSpPr>
        <p:sp>
          <p:nvSpPr>
            <p:cNvPr id="95281" name="Freeform 49"/>
            <p:cNvSpPr>
              <a:spLocks/>
            </p:cNvSpPr>
            <p:nvPr/>
          </p:nvSpPr>
          <p:spPr bwMode="auto">
            <a:xfrm>
              <a:off x="1156" y="2486"/>
              <a:ext cx="931" cy="1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207" y="1"/>
                </a:cxn>
                <a:cxn ang="0">
                  <a:pos x="207" y="142"/>
                </a:cxn>
                <a:cxn ang="0">
                  <a:pos x="931" y="141"/>
                </a:cxn>
                <a:cxn ang="0">
                  <a:pos x="931" y="0"/>
                </a:cxn>
              </a:cxnLst>
              <a:rect l="0" t="0" r="r" b="b"/>
              <a:pathLst>
                <a:path w="931" h="142">
                  <a:moveTo>
                    <a:pt x="0" y="2"/>
                  </a:moveTo>
                  <a:lnTo>
                    <a:pt x="207" y="1"/>
                  </a:lnTo>
                  <a:lnTo>
                    <a:pt x="207" y="142"/>
                  </a:lnTo>
                  <a:lnTo>
                    <a:pt x="931" y="141"/>
                  </a:lnTo>
                  <a:lnTo>
                    <a:pt x="93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82" name="Freeform 50"/>
            <p:cNvSpPr>
              <a:spLocks/>
            </p:cNvSpPr>
            <p:nvPr/>
          </p:nvSpPr>
          <p:spPr bwMode="auto">
            <a:xfrm>
              <a:off x="2085" y="2487"/>
              <a:ext cx="1484" cy="1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8" y="1"/>
                </a:cxn>
                <a:cxn ang="0">
                  <a:pos x="748" y="141"/>
                </a:cxn>
                <a:cxn ang="0">
                  <a:pos x="1484" y="141"/>
                </a:cxn>
                <a:cxn ang="0">
                  <a:pos x="1480" y="143"/>
                </a:cxn>
              </a:cxnLst>
              <a:rect l="0" t="0" r="r" b="b"/>
              <a:pathLst>
                <a:path w="1484" h="143">
                  <a:moveTo>
                    <a:pt x="0" y="0"/>
                  </a:moveTo>
                  <a:lnTo>
                    <a:pt x="748" y="1"/>
                  </a:lnTo>
                  <a:lnTo>
                    <a:pt x="748" y="141"/>
                  </a:lnTo>
                  <a:lnTo>
                    <a:pt x="1484" y="141"/>
                  </a:lnTo>
                  <a:lnTo>
                    <a:pt x="1480" y="143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83" name="Freeform 51"/>
            <p:cNvSpPr>
              <a:spLocks/>
            </p:cNvSpPr>
            <p:nvPr/>
          </p:nvSpPr>
          <p:spPr bwMode="auto">
            <a:xfrm>
              <a:off x="3571" y="2502"/>
              <a:ext cx="1088" cy="135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371" y="128"/>
                </a:cxn>
                <a:cxn ang="0">
                  <a:pos x="371" y="0"/>
                </a:cxn>
                <a:cxn ang="0">
                  <a:pos x="1088" y="0"/>
                </a:cxn>
                <a:cxn ang="0">
                  <a:pos x="1088" y="135"/>
                </a:cxn>
              </a:cxnLst>
              <a:rect l="0" t="0" r="r" b="b"/>
              <a:pathLst>
                <a:path w="1088" h="135">
                  <a:moveTo>
                    <a:pt x="0" y="128"/>
                  </a:moveTo>
                  <a:lnTo>
                    <a:pt x="371" y="128"/>
                  </a:lnTo>
                  <a:lnTo>
                    <a:pt x="371" y="0"/>
                  </a:lnTo>
                  <a:lnTo>
                    <a:pt x="1088" y="0"/>
                  </a:lnTo>
                  <a:lnTo>
                    <a:pt x="1088" y="1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4659" y="2637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85" name="Text Box 53"/>
          <p:cNvSpPr txBox="1">
            <a:spLocks noChangeArrowheads="1"/>
          </p:cNvSpPr>
          <p:nvPr/>
        </p:nvSpPr>
        <p:spPr bwMode="auto">
          <a:xfrm>
            <a:off x="1036638" y="6167438"/>
            <a:ext cx="383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–"/>
            </a:pPr>
            <a:r>
              <a:rPr lang="en-US"/>
              <a:t> Moore</a:t>
            </a:r>
          </a:p>
        </p:txBody>
      </p:sp>
      <p:grpSp>
        <p:nvGrpSpPr>
          <p:cNvPr id="95286" name="Group 54"/>
          <p:cNvGrpSpPr>
            <a:grpSpLocks/>
          </p:cNvGrpSpPr>
          <p:nvPr/>
        </p:nvGrpSpPr>
        <p:grpSpPr bwMode="auto">
          <a:xfrm>
            <a:off x="1952625" y="3546475"/>
            <a:ext cx="369888" cy="538163"/>
            <a:chOff x="1224" y="2042"/>
            <a:chExt cx="233" cy="339"/>
          </a:xfrm>
        </p:grpSpPr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1286" y="2042"/>
              <a:ext cx="58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8" name="Freeform 56"/>
            <p:cNvSpPr>
              <a:spLocks/>
            </p:cNvSpPr>
            <p:nvPr/>
          </p:nvSpPr>
          <p:spPr bwMode="auto">
            <a:xfrm>
              <a:off x="1224" y="2080"/>
              <a:ext cx="233" cy="301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16" y="90"/>
                </a:cxn>
                <a:cxn ang="0">
                  <a:pos x="18" y="186"/>
                </a:cxn>
                <a:cxn ang="0">
                  <a:pos x="107" y="301"/>
                </a:cxn>
              </a:cxnLst>
              <a:rect l="0" t="0" r="r" b="b"/>
              <a:pathLst>
                <a:path w="233" h="301">
                  <a:moveTo>
                    <a:pt x="120" y="0"/>
                  </a:moveTo>
                  <a:cubicBezTo>
                    <a:pt x="176" y="29"/>
                    <a:pt x="233" y="59"/>
                    <a:pt x="216" y="90"/>
                  </a:cubicBezTo>
                  <a:cubicBezTo>
                    <a:pt x="199" y="121"/>
                    <a:pt x="36" y="151"/>
                    <a:pt x="18" y="186"/>
                  </a:cubicBezTo>
                  <a:cubicBezTo>
                    <a:pt x="0" y="221"/>
                    <a:pt x="53" y="261"/>
                    <a:pt x="107" y="3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14994" y="6167438"/>
            <a:ext cx="1007519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5277" name="Rectangle 45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148638" cy="4114800"/>
          </a:xfrm>
          <a:noFill/>
          <a:ln/>
        </p:spPr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4: Select Model Type. Meally or Moore?</a:t>
            </a:r>
          </a:p>
        </p:txBody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1101725" y="344805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179513" y="38735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Q1</a:t>
            </a: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1179513" y="43910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Q0</a:t>
            </a:r>
          </a:p>
        </p:txBody>
      </p:sp>
      <p:grpSp>
        <p:nvGrpSpPr>
          <p:cNvPr id="95238" name="Group 6"/>
          <p:cNvGrpSpPr>
            <a:grpSpLocks/>
          </p:cNvGrpSpPr>
          <p:nvPr/>
        </p:nvGrpSpPr>
        <p:grpSpPr bwMode="auto">
          <a:xfrm>
            <a:off x="1816100" y="3471863"/>
            <a:ext cx="5791200" cy="265112"/>
            <a:chOff x="1210" y="1293"/>
            <a:chExt cx="3648" cy="167"/>
          </a:xfrm>
        </p:grpSpPr>
        <p:grpSp>
          <p:nvGrpSpPr>
            <p:cNvPr id="95239" name="Group 7"/>
            <p:cNvGrpSpPr>
              <a:grpSpLocks/>
            </p:cNvGrpSpPr>
            <p:nvPr/>
          </p:nvGrpSpPr>
          <p:grpSpPr bwMode="auto">
            <a:xfrm>
              <a:off x="1210" y="1293"/>
              <a:ext cx="729" cy="141"/>
              <a:chOff x="1210" y="1293"/>
              <a:chExt cx="729" cy="141"/>
            </a:xfrm>
          </p:grpSpPr>
          <p:sp>
            <p:nvSpPr>
              <p:cNvPr id="95240" name="Freeform 8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1" name="Freeform 9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2" name="Group 10"/>
            <p:cNvGrpSpPr>
              <a:grpSpLocks/>
            </p:cNvGrpSpPr>
            <p:nvPr/>
          </p:nvGrpSpPr>
          <p:grpSpPr bwMode="auto">
            <a:xfrm>
              <a:off x="1940" y="1299"/>
              <a:ext cx="729" cy="141"/>
              <a:chOff x="1210" y="1293"/>
              <a:chExt cx="729" cy="141"/>
            </a:xfrm>
          </p:grpSpPr>
          <p:sp>
            <p:nvSpPr>
              <p:cNvPr id="95243" name="Freeform 11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44" name="Freeform 12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5245" name="Group 13"/>
            <p:cNvGrpSpPr>
              <a:grpSpLocks/>
            </p:cNvGrpSpPr>
            <p:nvPr/>
          </p:nvGrpSpPr>
          <p:grpSpPr bwMode="auto">
            <a:xfrm>
              <a:off x="2670" y="1305"/>
              <a:ext cx="1459" cy="147"/>
              <a:chOff x="1210" y="1293"/>
              <a:chExt cx="1459" cy="147"/>
            </a:xfrm>
          </p:grpSpPr>
          <p:grpSp>
            <p:nvGrpSpPr>
              <p:cNvPr id="95246" name="Group 14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95247" name="Freeform 15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48" name="Freeform 16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249" name="Group 17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95250" name="Freeform 18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252" name="Group 20"/>
            <p:cNvGrpSpPr>
              <a:grpSpLocks/>
            </p:cNvGrpSpPr>
            <p:nvPr/>
          </p:nvGrpSpPr>
          <p:grpSpPr bwMode="auto">
            <a:xfrm>
              <a:off x="4129" y="1319"/>
              <a:ext cx="729" cy="141"/>
              <a:chOff x="1210" y="1293"/>
              <a:chExt cx="729" cy="141"/>
            </a:xfrm>
          </p:grpSpPr>
          <p:sp>
            <p:nvSpPr>
              <p:cNvPr id="95253" name="Freeform 21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54" name="Freeform 22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5256" name="Group 24"/>
          <p:cNvGrpSpPr>
            <a:grpSpLocks/>
          </p:cNvGrpSpPr>
          <p:nvPr/>
        </p:nvGrpSpPr>
        <p:grpSpPr bwMode="auto">
          <a:xfrm>
            <a:off x="2089150" y="3257550"/>
            <a:ext cx="5791200" cy="2773363"/>
            <a:chOff x="1382" y="1158"/>
            <a:chExt cx="3648" cy="2016"/>
          </a:xfrm>
        </p:grpSpPr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1382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174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59" name="Line 27"/>
            <p:cNvSpPr>
              <a:spLocks noChangeShapeType="1"/>
            </p:cNvSpPr>
            <p:nvPr/>
          </p:nvSpPr>
          <p:spPr bwMode="auto">
            <a:xfrm>
              <a:off x="211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Line 28"/>
            <p:cNvSpPr>
              <a:spLocks noChangeShapeType="1"/>
            </p:cNvSpPr>
            <p:nvPr/>
          </p:nvSpPr>
          <p:spPr bwMode="auto">
            <a:xfrm>
              <a:off x="247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Line 29"/>
            <p:cNvSpPr>
              <a:spLocks noChangeShapeType="1"/>
            </p:cNvSpPr>
            <p:nvPr/>
          </p:nvSpPr>
          <p:spPr bwMode="auto">
            <a:xfrm>
              <a:off x="284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Line 30"/>
            <p:cNvSpPr>
              <a:spLocks noChangeShapeType="1"/>
            </p:cNvSpPr>
            <p:nvPr/>
          </p:nvSpPr>
          <p:spPr bwMode="auto">
            <a:xfrm>
              <a:off x="320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3" name="Line 31"/>
            <p:cNvSpPr>
              <a:spLocks noChangeShapeType="1"/>
            </p:cNvSpPr>
            <p:nvPr/>
          </p:nvSpPr>
          <p:spPr bwMode="auto">
            <a:xfrm>
              <a:off x="357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Line 32"/>
            <p:cNvSpPr>
              <a:spLocks noChangeShapeType="1"/>
            </p:cNvSpPr>
            <p:nvPr/>
          </p:nvSpPr>
          <p:spPr bwMode="auto">
            <a:xfrm>
              <a:off x="393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5" name="Line 33"/>
            <p:cNvSpPr>
              <a:spLocks noChangeShapeType="1"/>
            </p:cNvSpPr>
            <p:nvPr/>
          </p:nvSpPr>
          <p:spPr bwMode="auto">
            <a:xfrm>
              <a:off x="430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6" name="Line 34"/>
            <p:cNvSpPr>
              <a:spLocks noChangeShapeType="1"/>
            </p:cNvSpPr>
            <p:nvPr/>
          </p:nvSpPr>
          <p:spPr bwMode="auto">
            <a:xfrm>
              <a:off x="466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67" name="Line 35"/>
            <p:cNvSpPr>
              <a:spLocks noChangeShapeType="1"/>
            </p:cNvSpPr>
            <p:nvPr/>
          </p:nvSpPr>
          <p:spPr bwMode="auto">
            <a:xfrm>
              <a:off x="503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68" name="Text Box 36"/>
          <p:cNvSpPr txBox="1">
            <a:spLocks noChangeArrowheads="1"/>
          </p:cNvSpPr>
          <p:nvPr/>
        </p:nvSpPr>
        <p:spPr bwMode="auto">
          <a:xfrm>
            <a:off x="971550" y="5757863"/>
            <a:ext cx="7629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Q1Q0     XX       00         01         10          11        00         01          00         11        10         01  </a:t>
            </a:r>
          </a:p>
        </p:txBody>
      </p:sp>
      <p:sp>
        <p:nvSpPr>
          <p:cNvPr id="95269" name="Text Box 37"/>
          <p:cNvSpPr txBox="1">
            <a:spLocks noChangeArrowheads="1"/>
          </p:cNvSpPr>
          <p:nvPr/>
        </p:nvSpPr>
        <p:spPr bwMode="auto">
          <a:xfrm>
            <a:off x="1149350" y="47752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RESET</a:t>
            </a:r>
          </a:p>
        </p:txBody>
      </p:sp>
      <p:sp>
        <p:nvSpPr>
          <p:cNvPr id="95270" name="Freeform 38"/>
          <p:cNvSpPr>
            <a:spLocks/>
          </p:cNvSpPr>
          <p:nvPr/>
        </p:nvSpPr>
        <p:spPr bwMode="auto">
          <a:xfrm>
            <a:off x="1774824" y="4832350"/>
            <a:ext cx="5746849" cy="243667"/>
          </a:xfrm>
          <a:custGeom>
            <a:avLst/>
            <a:gdLst>
              <a:gd name="connsiteX0" fmla="*/ 10000 w 10000"/>
              <a:gd name="connsiteY0" fmla="*/ 10000 h 10000"/>
              <a:gd name="connsiteX1" fmla="*/ 1092 w 10000"/>
              <a:gd name="connsiteY1" fmla="*/ 10000 h 10000"/>
              <a:gd name="connsiteX2" fmla="*/ 1397 w 10000"/>
              <a:gd name="connsiteY2" fmla="*/ 135 h 10000"/>
              <a:gd name="connsiteX3" fmla="*/ 0 w 10000"/>
              <a:gd name="connsiteY3" fmla="*/ 0 h 10000"/>
              <a:gd name="connsiteX0" fmla="*/ 10000 w 10000"/>
              <a:gd name="connsiteY0" fmla="*/ 10000 h 10000"/>
              <a:gd name="connsiteX1" fmla="*/ 1357 w 10000"/>
              <a:gd name="connsiteY1" fmla="*/ 10000 h 10000"/>
              <a:gd name="connsiteX2" fmla="*/ 1397 w 10000"/>
              <a:gd name="connsiteY2" fmla="*/ 135 h 10000"/>
              <a:gd name="connsiteX3" fmla="*/ 0 w 10000"/>
              <a:gd name="connsiteY3" fmla="*/ 0 h 10000"/>
              <a:gd name="connsiteX0" fmla="*/ 10000 w 10000"/>
              <a:gd name="connsiteY0" fmla="*/ 10000 h 10000"/>
              <a:gd name="connsiteX1" fmla="*/ 1357 w 10000"/>
              <a:gd name="connsiteY1" fmla="*/ 10000 h 10000"/>
              <a:gd name="connsiteX2" fmla="*/ 1437 w 10000"/>
              <a:gd name="connsiteY2" fmla="*/ 135 h 10000"/>
              <a:gd name="connsiteX3" fmla="*/ 0 w 10000"/>
              <a:gd name="connsiteY3" fmla="*/ 0 h 10000"/>
              <a:gd name="connsiteX0" fmla="*/ 10000 w 10000"/>
              <a:gd name="connsiteY0" fmla="*/ 10000 h 10000"/>
              <a:gd name="connsiteX1" fmla="*/ 1357 w 10000"/>
              <a:gd name="connsiteY1" fmla="*/ 10000 h 10000"/>
              <a:gd name="connsiteX2" fmla="*/ 1437 w 10000"/>
              <a:gd name="connsiteY2" fmla="*/ 135 h 10000"/>
              <a:gd name="connsiteX3" fmla="*/ 0 w 10000"/>
              <a:gd name="connsiteY3" fmla="*/ 0 h 10000"/>
              <a:gd name="connsiteX0" fmla="*/ 10000 w 10000"/>
              <a:gd name="connsiteY0" fmla="*/ 10000 h 10371"/>
              <a:gd name="connsiteX1" fmla="*/ 1423 w 10000"/>
              <a:gd name="connsiteY1" fmla="*/ 10371 h 10371"/>
              <a:gd name="connsiteX2" fmla="*/ 1437 w 10000"/>
              <a:gd name="connsiteY2" fmla="*/ 135 h 10371"/>
              <a:gd name="connsiteX3" fmla="*/ 0 w 10000"/>
              <a:gd name="connsiteY3" fmla="*/ 0 h 10371"/>
              <a:gd name="connsiteX0" fmla="*/ 10000 w 10000"/>
              <a:gd name="connsiteY0" fmla="*/ 10000 h 10371"/>
              <a:gd name="connsiteX1" fmla="*/ 1423 w 10000"/>
              <a:gd name="connsiteY1" fmla="*/ 10371 h 10371"/>
              <a:gd name="connsiteX2" fmla="*/ 1437 w 10000"/>
              <a:gd name="connsiteY2" fmla="*/ 135 h 10371"/>
              <a:gd name="connsiteX3" fmla="*/ 0 w 10000"/>
              <a:gd name="connsiteY3" fmla="*/ 0 h 10371"/>
              <a:gd name="connsiteX0" fmla="*/ 8742 w 8742"/>
              <a:gd name="connsiteY0" fmla="*/ 10371 h 10371"/>
              <a:gd name="connsiteX1" fmla="*/ 1423 w 8742"/>
              <a:gd name="connsiteY1" fmla="*/ 10371 h 10371"/>
              <a:gd name="connsiteX2" fmla="*/ 1437 w 8742"/>
              <a:gd name="connsiteY2" fmla="*/ 135 h 10371"/>
              <a:gd name="connsiteX3" fmla="*/ 0 w 8742"/>
              <a:gd name="connsiteY3" fmla="*/ 0 h 10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42" h="10371">
                <a:moveTo>
                  <a:pt x="8742" y="10371"/>
                </a:moveTo>
                <a:lnTo>
                  <a:pt x="1423" y="10371"/>
                </a:lnTo>
                <a:cubicBezTo>
                  <a:pt x="1432" y="6712"/>
                  <a:pt x="1441" y="5276"/>
                  <a:pt x="1437" y="135"/>
                </a:cubicBezTo>
                <a:cubicBezTo>
                  <a:pt x="1073" y="90"/>
                  <a:pt x="364" y="45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5271" name="Group 39"/>
          <p:cNvGrpSpPr>
            <a:grpSpLocks/>
          </p:cNvGrpSpPr>
          <p:nvPr/>
        </p:nvGrpSpPr>
        <p:grpSpPr bwMode="auto">
          <a:xfrm>
            <a:off x="1804988" y="4365625"/>
            <a:ext cx="5594350" cy="250825"/>
            <a:chOff x="1137" y="2750"/>
            <a:chExt cx="3524" cy="158"/>
          </a:xfrm>
        </p:grpSpPr>
        <p:sp>
          <p:nvSpPr>
            <p:cNvPr id="95272" name="Freeform 40"/>
            <p:cNvSpPr>
              <a:spLocks/>
            </p:cNvSpPr>
            <p:nvPr/>
          </p:nvSpPr>
          <p:spPr bwMode="auto">
            <a:xfrm>
              <a:off x="1137" y="2751"/>
              <a:ext cx="926" cy="141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588" y="141"/>
                </a:cxn>
                <a:cxn ang="0">
                  <a:pos x="588" y="0"/>
                </a:cxn>
                <a:cxn ang="0">
                  <a:pos x="926" y="0"/>
                </a:cxn>
                <a:cxn ang="0">
                  <a:pos x="926" y="141"/>
                </a:cxn>
              </a:cxnLst>
              <a:rect l="0" t="0" r="r" b="b"/>
              <a:pathLst>
                <a:path w="926" h="141">
                  <a:moveTo>
                    <a:pt x="0" y="140"/>
                  </a:moveTo>
                  <a:lnTo>
                    <a:pt x="588" y="141"/>
                  </a:lnTo>
                  <a:lnTo>
                    <a:pt x="588" y="0"/>
                  </a:lnTo>
                  <a:lnTo>
                    <a:pt x="926" y="0"/>
                  </a:lnTo>
                  <a:lnTo>
                    <a:pt x="926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3" name="Freeform 41"/>
            <p:cNvSpPr>
              <a:spLocks/>
            </p:cNvSpPr>
            <p:nvPr/>
          </p:nvSpPr>
          <p:spPr bwMode="auto">
            <a:xfrm>
              <a:off x="2062" y="2750"/>
              <a:ext cx="739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4" name="Freeform 42"/>
            <p:cNvSpPr>
              <a:spLocks/>
            </p:cNvSpPr>
            <p:nvPr/>
          </p:nvSpPr>
          <p:spPr bwMode="auto">
            <a:xfrm>
              <a:off x="2802" y="2750"/>
              <a:ext cx="639" cy="158"/>
            </a:xfrm>
            <a:custGeom>
              <a:avLst/>
              <a:gdLst>
                <a:gd name="connsiteX0" fmla="*/ 0 w 10000"/>
                <a:gd name="connsiteY0" fmla="*/ 10000 h 10000"/>
                <a:gd name="connsiteX1" fmla="*/ 5303 w 10000"/>
                <a:gd name="connsiteY1" fmla="*/ 9930 h 10000"/>
                <a:gd name="connsiteX2" fmla="*/ 5303 w 10000"/>
                <a:gd name="connsiteY2" fmla="*/ 0 h 10000"/>
                <a:gd name="connsiteX3" fmla="*/ 10000 w 10000"/>
                <a:gd name="connsiteY3" fmla="*/ 70 h 10000"/>
                <a:gd name="connsiteX4" fmla="*/ 9182 w 10000"/>
                <a:gd name="connsiteY4" fmla="*/ 10000 h 10000"/>
                <a:gd name="connsiteX0" fmla="*/ 0 w 9257"/>
                <a:gd name="connsiteY0" fmla="*/ 10316 h 10316"/>
                <a:gd name="connsiteX1" fmla="*/ 5303 w 9257"/>
                <a:gd name="connsiteY1" fmla="*/ 10246 h 10316"/>
                <a:gd name="connsiteX2" fmla="*/ 5303 w 9257"/>
                <a:gd name="connsiteY2" fmla="*/ 316 h 10316"/>
                <a:gd name="connsiteX3" fmla="*/ 9257 w 9257"/>
                <a:gd name="connsiteY3" fmla="*/ 0 h 10316"/>
                <a:gd name="connsiteX4" fmla="*/ 9182 w 9257"/>
                <a:gd name="connsiteY4" fmla="*/ 10316 h 10316"/>
                <a:gd name="connsiteX0" fmla="*/ 0 w 9919"/>
                <a:gd name="connsiteY0" fmla="*/ 10000 h 10000"/>
                <a:gd name="connsiteX1" fmla="*/ 5729 w 9919"/>
                <a:gd name="connsiteY1" fmla="*/ 9932 h 10000"/>
                <a:gd name="connsiteX2" fmla="*/ 5729 w 9919"/>
                <a:gd name="connsiteY2" fmla="*/ 306 h 10000"/>
                <a:gd name="connsiteX3" fmla="*/ 9679 w 9919"/>
                <a:gd name="connsiteY3" fmla="*/ 0 h 10000"/>
                <a:gd name="connsiteX4" fmla="*/ 9919 w 9919"/>
                <a:gd name="connsiteY4" fmla="*/ 10000 h 10000"/>
                <a:gd name="connsiteX0" fmla="*/ 0 w 9758"/>
                <a:gd name="connsiteY0" fmla="*/ 10000 h 11127"/>
                <a:gd name="connsiteX1" fmla="*/ 5776 w 9758"/>
                <a:gd name="connsiteY1" fmla="*/ 9932 h 11127"/>
                <a:gd name="connsiteX2" fmla="*/ 5776 w 9758"/>
                <a:gd name="connsiteY2" fmla="*/ 306 h 11127"/>
                <a:gd name="connsiteX3" fmla="*/ 9758 w 9758"/>
                <a:gd name="connsiteY3" fmla="*/ 0 h 11127"/>
                <a:gd name="connsiteX4" fmla="*/ 9352 w 9758"/>
                <a:gd name="connsiteY4" fmla="*/ 11127 h 11127"/>
                <a:gd name="connsiteX0" fmla="*/ 0 w 9668"/>
                <a:gd name="connsiteY0" fmla="*/ 8712 h 9725"/>
                <a:gd name="connsiteX1" fmla="*/ 5919 w 9668"/>
                <a:gd name="connsiteY1" fmla="*/ 8651 h 9725"/>
                <a:gd name="connsiteX2" fmla="*/ 5919 w 9668"/>
                <a:gd name="connsiteY2" fmla="*/ 0 h 9725"/>
                <a:gd name="connsiteX3" fmla="*/ 9668 w 9668"/>
                <a:gd name="connsiteY3" fmla="*/ 402 h 9725"/>
                <a:gd name="connsiteX4" fmla="*/ 9584 w 9668"/>
                <a:gd name="connsiteY4" fmla="*/ 9725 h 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68" h="9725">
                  <a:moveTo>
                    <a:pt x="0" y="8712"/>
                  </a:moveTo>
                  <a:lnTo>
                    <a:pt x="5919" y="8651"/>
                  </a:lnTo>
                  <a:lnTo>
                    <a:pt x="5919" y="0"/>
                  </a:lnTo>
                  <a:lnTo>
                    <a:pt x="9668" y="402"/>
                  </a:lnTo>
                  <a:cubicBezTo>
                    <a:pt x="9668" y="3286"/>
                    <a:pt x="9584" y="6841"/>
                    <a:pt x="9584" y="97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5" name="Freeform 43"/>
            <p:cNvSpPr>
              <a:spLocks/>
            </p:cNvSpPr>
            <p:nvPr/>
          </p:nvSpPr>
          <p:spPr bwMode="auto">
            <a:xfrm>
              <a:off x="3441" y="2766"/>
              <a:ext cx="482" cy="142"/>
            </a:xfrm>
            <a:custGeom>
              <a:avLst/>
              <a:gdLst>
                <a:gd name="connsiteX0" fmla="*/ 0 w 26309"/>
                <a:gd name="connsiteY0" fmla="*/ 10000 h 10000"/>
                <a:gd name="connsiteX1" fmla="*/ 5303 w 26309"/>
                <a:gd name="connsiteY1" fmla="*/ 9930 h 10000"/>
                <a:gd name="connsiteX2" fmla="*/ 5303 w 26309"/>
                <a:gd name="connsiteY2" fmla="*/ 0 h 10000"/>
                <a:gd name="connsiteX3" fmla="*/ 26309 w 26309"/>
                <a:gd name="connsiteY3" fmla="*/ 456 h 10000"/>
                <a:gd name="connsiteX4" fmla="*/ 10000 w 26309"/>
                <a:gd name="connsiteY4" fmla="*/ 10000 h 10000"/>
                <a:gd name="connsiteX0" fmla="*/ 0 w 26309"/>
                <a:gd name="connsiteY0" fmla="*/ 10000 h 10000"/>
                <a:gd name="connsiteX1" fmla="*/ 5303 w 26309"/>
                <a:gd name="connsiteY1" fmla="*/ 9930 h 10000"/>
                <a:gd name="connsiteX2" fmla="*/ 5303 w 26309"/>
                <a:gd name="connsiteY2" fmla="*/ 0 h 10000"/>
                <a:gd name="connsiteX3" fmla="*/ 26309 w 26309"/>
                <a:gd name="connsiteY3" fmla="*/ 456 h 10000"/>
                <a:gd name="connsiteX4" fmla="*/ 26003 w 26309"/>
                <a:gd name="connsiteY4" fmla="*/ 9227 h 10000"/>
                <a:gd name="connsiteX0" fmla="*/ 0 w 26013"/>
                <a:gd name="connsiteY0" fmla="*/ 10000 h 10000"/>
                <a:gd name="connsiteX1" fmla="*/ 5303 w 26013"/>
                <a:gd name="connsiteY1" fmla="*/ 9930 h 10000"/>
                <a:gd name="connsiteX2" fmla="*/ 5303 w 26013"/>
                <a:gd name="connsiteY2" fmla="*/ 0 h 10000"/>
                <a:gd name="connsiteX3" fmla="*/ 26013 w 26013"/>
                <a:gd name="connsiteY3" fmla="*/ 70 h 10000"/>
                <a:gd name="connsiteX4" fmla="*/ 26003 w 26013"/>
                <a:gd name="connsiteY4" fmla="*/ 922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013" h="10000">
                  <a:moveTo>
                    <a:pt x="0" y="10000"/>
                  </a:moveTo>
                  <a:lnTo>
                    <a:pt x="5303" y="9930"/>
                  </a:lnTo>
                  <a:lnTo>
                    <a:pt x="5303" y="0"/>
                  </a:lnTo>
                  <a:lnTo>
                    <a:pt x="26013" y="70"/>
                  </a:lnTo>
                  <a:cubicBezTo>
                    <a:pt x="26013" y="3380"/>
                    <a:pt x="26003" y="5917"/>
                    <a:pt x="26003" y="922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76" name="Freeform 44"/>
            <p:cNvSpPr>
              <a:spLocks/>
            </p:cNvSpPr>
            <p:nvPr/>
          </p:nvSpPr>
          <p:spPr bwMode="auto">
            <a:xfrm>
              <a:off x="3923" y="2766"/>
              <a:ext cx="738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78" name="Text Box 46"/>
          <p:cNvSpPr txBox="1">
            <a:spLocks noChangeArrowheads="1"/>
          </p:cNvSpPr>
          <p:nvPr/>
        </p:nvSpPr>
        <p:spPr bwMode="auto">
          <a:xfrm>
            <a:off x="1149350" y="520223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dir</a:t>
            </a:r>
          </a:p>
        </p:txBody>
      </p:sp>
      <p:sp>
        <p:nvSpPr>
          <p:cNvPr id="95279" name="Freeform 47"/>
          <p:cNvSpPr>
            <a:spLocks/>
          </p:cNvSpPr>
          <p:nvPr/>
        </p:nvSpPr>
        <p:spPr bwMode="auto">
          <a:xfrm>
            <a:off x="1787524" y="5274480"/>
            <a:ext cx="5756581" cy="241265"/>
          </a:xfrm>
          <a:custGeom>
            <a:avLst/>
            <a:gdLst>
              <a:gd name="connsiteX0" fmla="*/ 0 w 10000"/>
              <a:gd name="connsiteY0" fmla="*/ 0 h 10000"/>
              <a:gd name="connsiteX1" fmla="*/ 5340 w 10000"/>
              <a:gd name="connsiteY1" fmla="*/ 0 h 10000"/>
              <a:gd name="connsiteX2" fmla="*/ 5500 w 10000"/>
              <a:gd name="connsiteY2" fmla="*/ 10000 h 10000"/>
              <a:gd name="connsiteX3" fmla="*/ 10000 w 10000"/>
              <a:gd name="connsiteY3" fmla="*/ 10000 h 10000"/>
              <a:gd name="connsiteX0" fmla="*/ 0 w 10000"/>
              <a:gd name="connsiteY0" fmla="*/ 0 h 10389"/>
              <a:gd name="connsiteX1" fmla="*/ 5340 w 10000"/>
              <a:gd name="connsiteY1" fmla="*/ 0 h 10389"/>
              <a:gd name="connsiteX2" fmla="*/ 5380 w 10000"/>
              <a:gd name="connsiteY2" fmla="*/ 10389 h 10389"/>
              <a:gd name="connsiteX3" fmla="*/ 10000 w 10000"/>
              <a:gd name="connsiteY3" fmla="*/ 10000 h 10389"/>
              <a:gd name="connsiteX0" fmla="*/ 0 w 8825"/>
              <a:gd name="connsiteY0" fmla="*/ 0 h 10389"/>
              <a:gd name="connsiteX1" fmla="*/ 5340 w 8825"/>
              <a:gd name="connsiteY1" fmla="*/ 0 h 10389"/>
              <a:gd name="connsiteX2" fmla="*/ 5380 w 8825"/>
              <a:gd name="connsiteY2" fmla="*/ 10389 h 10389"/>
              <a:gd name="connsiteX3" fmla="*/ 8825 w 8825"/>
              <a:gd name="connsiteY3" fmla="*/ 9611 h 10389"/>
              <a:gd name="connsiteX0" fmla="*/ 0 w 10000"/>
              <a:gd name="connsiteY0" fmla="*/ 375 h 10375"/>
              <a:gd name="connsiteX1" fmla="*/ 6187 w 10000"/>
              <a:gd name="connsiteY1" fmla="*/ 0 h 10375"/>
              <a:gd name="connsiteX2" fmla="*/ 6096 w 10000"/>
              <a:gd name="connsiteY2" fmla="*/ 10375 h 10375"/>
              <a:gd name="connsiteX3" fmla="*/ 10000 w 10000"/>
              <a:gd name="connsiteY3" fmla="*/ 9626 h 10375"/>
              <a:gd name="connsiteX0" fmla="*/ 0 w 10000"/>
              <a:gd name="connsiteY0" fmla="*/ 375 h 10375"/>
              <a:gd name="connsiteX1" fmla="*/ 6187 w 10000"/>
              <a:gd name="connsiteY1" fmla="*/ 0 h 10375"/>
              <a:gd name="connsiteX2" fmla="*/ 6217 w 10000"/>
              <a:gd name="connsiteY2" fmla="*/ 10375 h 10375"/>
              <a:gd name="connsiteX3" fmla="*/ 10000 w 10000"/>
              <a:gd name="connsiteY3" fmla="*/ 9626 h 1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375">
                <a:moveTo>
                  <a:pt x="0" y="375"/>
                </a:moveTo>
                <a:lnTo>
                  <a:pt x="6187" y="0"/>
                </a:lnTo>
                <a:cubicBezTo>
                  <a:pt x="6247" y="3208"/>
                  <a:pt x="6157" y="7167"/>
                  <a:pt x="6217" y="10375"/>
                </a:cubicBezTo>
                <a:lnTo>
                  <a:pt x="10000" y="96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5280" name="Group 48"/>
          <p:cNvGrpSpPr>
            <a:grpSpLocks/>
          </p:cNvGrpSpPr>
          <p:nvPr/>
        </p:nvGrpSpPr>
        <p:grpSpPr bwMode="auto">
          <a:xfrm>
            <a:off x="1841500" y="3946525"/>
            <a:ext cx="5638800" cy="233363"/>
            <a:chOff x="1160" y="2486"/>
            <a:chExt cx="3552" cy="147"/>
          </a:xfrm>
        </p:grpSpPr>
        <p:sp>
          <p:nvSpPr>
            <p:cNvPr id="95281" name="Freeform 49"/>
            <p:cNvSpPr>
              <a:spLocks/>
            </p:cNvSpPr>
            <p:nvPr/>
          </p:nvSpPr>
          <p:spPr bwMode="auto">
            <a:xfrm>
              <a:off x="1160" y="2486"/>
              <a:ext cx="927" cy="147"/>
            </a:xfrm>
            <a:custGeom>
              <a:avLst/>
              <a:gdLst>
                <a:gd name="connsiteX0" fmla="*/ 0 w 10000"/>
                <a:gd name="connsiteY0" fmla="*/ 141 h 10000"/>
                <a:gd name="connsiteX1" fmla="*/ 2223 w 10000"/>
                <a:gd name="connsiteY1" fmla="*/ 10000 h 10000"/>
                <a:gd name="connsiteX2" fmla="*/ 10000 w 10000"/>
                <a:gd name="connsiteY2" fmla="*/ 9930 h 10000"/>
                <a:gd name="connsiteX3" fmla="*/ 10000 w 10000"/>
                <a:gd name="connsiteY3" fmla="*/ 0 h 10000"/>
                <a:gd name="connsiteX0" fmla="*/ 0 w 7777"/>
                <a:gd name="connsiteY0" fmla="*/ 10000 h 10000"/>
                <a:gd name="connsiteX1" fmla="*/ 7777 w 7777"/>
                <a:gd name="connsiteY1" fmla="*/ 9930 h 10000"/>
                <a:gd name="connsiteX2" fmla="*/ 7777 w 7777"/>
                <a:gd name="connsiteY2" fmla="*/ 0 h 10000"/>
                <a:gd name="connsiteX0" fmla="*/ 0 w 12803"/>
                <a:gd name="connsiteY0" fmla="*/ 10386 h 10386"/>
                <a:gd name="connsiteX1" fmla="*/ 12803 w 12803"/>
                <a:gd name="connsiteY1" fmla="*/ 9930 h 10386"/>
                <a:gd name="connsiteX2" fmla="*/ 12803 w 12803"/>
                <a:gd name="connsiteY2" fmla="*/ 0 h 1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03" h="10386">
                  <a:moveTo>
                    <a:pt x="0" y="10386"/>
                  </a:moveTo>
                  <a:lnTo>
                    <a:pt x="12803" y="9930"/>
                  </a:lnTo>
                  <a:lnTo>
                    <a:pt x="12803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82" name="Freeform 50"/>
            <p:cNvSpPr>
              <a:spLocks/>
            </p:cNvSpPr>
            <p:nvPr/>
          </p:nvSpPr>
          <p:spPr bwMode="auto">
            <a:xfrm>
              <a:off x="2085" y="2487"/>
              <a:ext cx="1431" cy="141"/>
            </a:xfrm>
            <a:custGeom>
              <a:avLst/>
              <a:gdLst>
                <a:gd name="connsiteX0" fmla="*/ 0 w 10000"/>
                <a:gd name="connsiteY0" fmla="*/ 0 h 9862"/>
                <a:gd name="connsiteX1" fmla="*/ 5040 w 10000"/>
                <a:gd name="connsiteY1" fmla="*/ 70 h 9862"/>
                <a:gd name="connsiteX2" fmla="*/ 5040 w 10000"/>
                <a:gd name="connsiteY2" fmla="*/ 9860 h 9862"/>
                <a:gd name="connsiteX3" fmla="*/ 10000 w 10000"/>
                <a:gd name="connsiteY3" fmla="*/ 9860 h 9862"/>
                <a:gd name="connsiteX4" fmla="*/ 9640 w 10000"/>
                <a:gd name="connsiteY4" fmla="*/ 9233 h 9862"/>
                <a:gd name="connsiteX0" fmla="*/ 0 w 9640"/>
                <a:gd name="connsiteY0" fmla="*/ 0 h 9998"/>
                <a:gd name="connsiteX1" fmla="*/ 5040 w 9640"/>
                <a:gd name="connsiteY1" fmla="*/ 71 h 9998"/>
                <a:gd name="connsiteX2" fmla="*/ 5040 w 9640"/>
                <a:gd name="connsiteY2" fmla="*/ 9998 h 9998"/>
                <a:gd name="connsiteX3" fmla="*/ 9640 w 9640"/>
                <a:gd name="connsiteY3" fmla="*/ 9362 h 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40" h="9998">
                  <a:moveTo>
                    <a:pt x="0" y="0"/>
                  </a:moveTo>
                  <a:lnTo>
                    <a:pt x="5040" y="71"/>
                  </a:lnTo>
                  <a:lnTo>
                    <a:pt x="5040" y="9998"/>
                  </a:lnTo>
                  <a:lnTo>
                    <a:pt x="9640" y="93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83" name="Freeform 51"/>
            <p:cNvSpPr>
              <a:spLocks/>
            </p:cNvSpPr>
            <p:nvPr/>
          </p:nvSpPr>
          <p:spPr bwMode="auto">
            <a:xfrm>
              <a:off x="3176" y="2492"/>
              <a:ext cx="1088" cy="135"/>
            </a:xfrm>
            <a:custGeom>
              <a:avLst/>
              <a:gdLst/>
              <a:ahLst/>
              <a:cxnLst>
                <a:cxn ang="0">
                  <a:pos x="0" y="128"/>
                </a:cxn>
                <a:cxn ang="0">
                  <a:pos x="371" y="128"/>
                </a:cxn>
                <a:cxn ang="0">
                  <a:pos x="371" y="0"/>
                </a:cxn>
                <a:cxn ang="0">
                  <a:pos x="1088" y="0"/>
                </a:cxn>
                <a:cxn ang="0">
                  <a:pos x="1088" y="135"/>
                </a:cxn>
              </a:cxnLst>
              <a:rect l="0" t="0" r="r" b="b"/>
              <a:pathLst>
                <a:path w="1088" h="135">
                  <a:moveTo>
                    <a:pt x="0" y="128"/>
                  </a:moveTo>
                  <a:lnTo>
                    <a:pt x="371" y="128"/>
                  </a:lnTo>
                  <a:lnTo>
                    <a:pt x="371" y="0"/>
                  </a:lnTo>
                  <a:lnTo>
                    <a:pt x="1088" y="0"/>
                  </a:lnTo>
                  <a:lnTo>
                    <a:pt x="1088" y="1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4264" y="2627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285" name="Text Box 53"/>
          <p:cNvSpPr txBox="1">
            <a:spLocks noChangeArrowheads="1"/>
          </p:cNvSpPr>
          <p:nvPr/>
        </p:nvSpPr>
        <p:spPr bwMode="auto">
          <a:xfrm>
            <a:off x="1036638" y="6167438"/>
            <a:ext cx="3830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–"/>
            </a:pPr>
            <a:r>
              <a:rPr lang="en-US" dirty="0"/>
              <a:t> </a:t>
            </a:r>
            <a:r>
              <a:rPr lang="en-US" dirty="0" err="1"/>
              <a:t>Meally</a:t>
            </a:r>
            <a:endParaRPr lang="en-US" dirty="0"/>
          </a:p>
        </p:txBody>
      </p:sp>
      <p:grpSp>
        <p:nvGrpSpPr>
          <p:cNvPr id="95286" name="Group 54"/>
          <p:cNvGrpSpPr>
            <a:grpSpLocks/>
          </p:cNvGrpSpPr>
          <p:nvPr/>
        </p:nvGrpSpPr>
        <p:grpSpPr bwMode="auto">
          <a:xfrm>
            <a:off x="1952625" y="3546475"/>
            <a:ext cx="369888" cy="538163"/>
            <a:chOff x="1224" y="2042"/>
            <a:chExt cx="233" cy="339"/>
          </a:xfrm>
        </p:grpSpPr>
        <p:sp>
          <p:nvSpPr>
            <p:cNvPr id="95287" name="Oval 55"/>
            <p:cNvSpPr>
              <a:spLocks noChangeArrowheads="1"/>
            </p:cNvSpPr>
            <p:nvPr/>
          </p:nvSpPr>
          <p:spPr bwMode="auto">
            <a:xfrm>
              <a:off x="1286" y="2042"/>
              <a:ext cx="58" cy="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88" name="Freeform 56"/>
            <p:cNvSpPr>
              <a:spLocks/>
            </p:cNvSpPr>
            <p:nvPr/>
          </p:nvSpPr>
          <p:spPr bwMode="auto">
            <a:xfrm>
              <a:off x="1224" y="2080"/>
              <a:ext cx="233" cy="301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216" y="90"/>
                </a:cxn>
                <a:cxn ang="0">
                  <a:pos x="18" y="186"/>
                </a:cxn>
                <a:cxn ang="0">
                  <a:pos x="107" y="301"/>
                </a:cxn>
              </a:cxnLst>
              <a:rect l="0" t="0" r="r" b="b"/>
              <a:pathLst>
                <a:path w="233" h="301">
                  <a:moveTo>
                    <a:pt x="120" y="0"/>
                  </a:moveTo>
                  <a:cubicBezTo>
                    <a:pt x="176" y="29"/>
                    <a:pt x="233" y="59"/>
                    <a:pt x="216" y="90"/>
                  </a:cubicBezTo>
                  <a:cubicBezTo>
                    <a:pt x="199" y="121"/>
                    <a:pt x="36" y="151"/>
                    <a:pt x="18" y="186"/>
                  </a:cubicBezTo>
                  <a:cubicBezTo>
                    <a:pt x="0" y="221"/>
                    <a:pt x="53" y="261"/>
                    <a:pt x="107" y="3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31390" y="6197510"/>
            <a:ext cx="1007519" cy="45720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6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 bwMode="auto">
          <a:xfrm>
            <a:off x="154379" y="1543792"/>
            <a:ext cx="843148" cy="46551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Models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65125" y="1706563"/>
            <a:ext cx="8443913" cy="4297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2722563" y="2114550"/>
            <a:ext cx="103187" cy="1127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2552700" y="2184400"/>
            <a:ext cx="584200" cy="1473200"/>
          </a:xfrm>
          <a:custGeom>
            <a:avLst/>
            <a:gdLst/>
            <a:ahLst/>
            <a:cxnLst>
              <a:cxn ang="0">
                <a:pos x="178" y="0"/>
              </a:cxn>
              <a:cxn ang="0">
                <a:pos x="345" y="234"/>
              </a:cxn>
              <a:cxn ang="0">
                <a:pos x="37" y="665"/>
              </a:cxn>
              <a:cxn ang="0">
                <a:pos x="120" y="928"/>
              </a:cxn>
            </a:cxnLst>
            <a:rect l="0" t="0" r="r" b="b"/>
            <a:pathLst>
              <a:path w="368" h="928">
                <a:moveTo>
                  <a:pt x="178" y="0"/>
                </a:moveTo>
                <a:cubicBezTo>
                  <a:pt x="273" y="61"/>
                  <a:pt x="368" y="123"/>
                  <a:pt x="345" y="234"/>
                </a:cubicBezTo>
                <a:cubicBezTo>
                  <a:pt x="322" y="344"/>
                  <a:pt x="74" y="549"/>
                  <a:pt x="37" y="665"/>
                </a:cubicBezTo>
                <a:cubicBezTo>
                  <a:pt x="0" y="781"/>
                  <a:pt x="103" y="873"/>
                  <a:pt x="120" y="9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1206500" y="20288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284288" y="245427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Q3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284288" y="29718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Q2</a:t>
            </a:r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1284288" y="34893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Q1</a:t>
            </a:r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1284288" y="400685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Q0</a:t>
            </a:r>
          </a:p>
        </p:txBody>
      </p:sp>
      <p:grpSp>
        <p:nvGrpSpPr>
          <p:cNvPr id="68619" name="Group 11"/>
          <p:cNvGrpSpPr>
            <a:grpSpLocks/>
          </p:cNvGrpSpPr>
          <p:nvPr/>
        </p:nvGrpSpPr>
        <p:grpSpPr bwMode="auto">
          <a:xfrm>
            <a:off x="1920875" y="2052638"/>
            <a:ext cx="6370638" cy="274637"/>
            <a:chOff x="1210" y="1293"/>
            <a:chExt cx="4013" cy="173"/>
          </a:xfrm>
        </p:grpSpPr>
        <p:grpSp>
          <p:nvGrpSpPr>
            <p:cNvPr id="68620" name="Group 12"/>
            <p:cNvGrpSpPr>
              <a:grpSpLocks/>
            </p:cNvGrpSpPr>
            <p:nvPr/>
          </p:nvGrpSpPr>
          <p:grpSpPr bwMode="auto">
            <a:xfrm>
              <a:off x="1210" y="1293"/>
              <a:ext cx="1459" cy="147"/>
              <a:chOff x="1210" y="1293"/>
              <a:chExt cx="1459" cy="147"/>
            </a:xfrm>
          </p:grpSpPr>
          <p:grpSp>
            <p:nvGrpSpPr>
              <p:cNvPr id="68621" name="Group 13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68622" name="Freeform 14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23" name="Freeform 15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624" name="Group 16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68625" name="Freeform 17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26" name="Freeform 18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627" name="Group 19"/>
            <p:cNvGrpSpPr>
              <a:grpSpLocks/>
            </p:cNvGrpSpPr>
            <p:nvPr/>
          </p:nvGrpSpPr>
          <p:grpSpPr bwMode="auto">
            <a:xfrm>
              <a:off x="2670" y="1305"/>
              <a:ext cx="1459" cy="147"/>
              <a:chOff x="1210" y="1293"/>
              <a:chExt cx="1459" cy="147"/>
            </a:xfrm>
          </p:grpSpPr>
          <p:grpSp>
            <p:nvGrpSpPr>
              <p:cNvPr id="68628" name="Group 20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68629" name="Freeform 21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30" name="Freeform 22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8631" name="Group 23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68632" name="Freeform 24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33" name="Freeform 25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634" name="Group 26"/>
            <p:cNvGrpSpPr>
              <a:grpSpLocks/>
            </p:cNvGrpSpPr>
            <p:nvPr/>
          </p:nvGrpSpPr>
          <p:grpSpPr bwMode="auto">
            <a:xfrm>
              <a:off x="4129" y="1319"/>
              <a:ext cx="729" cy="141"/>
              <a:chOff x="1210" y="1293"/>
              <a:chExt cx="729" cy="141"/>
            </a:xfrm>
          </p:grpSpPr>
          <p:sp>
            <p:nvSpPr>
              <p:cNvPr id="68635" name="Freeform 27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36" name="Freeform 28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8637" name="Freeform 29"/>
            <p:cNvSpPr>
              <a:spLocks/>
            </p:cNvSpPr>
            <p:nvPr/>
          </p:nvSpPr>
          <p:spPr bwMode="auto">
            <a:xfrm>
              <a:off x="4859" y="1325"/>
              <a:ext cx="364" cy="141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172" y="141"/>
                </a:cxn>
                <a:cxn ang="0">
                  <a:pos x="172" y="0"/>
                </a:cxn>
                <a:cxn ang="0">
                  <a:pos x="364" y="0"/>
                </a:cxn>
                <a:cxn ang="0">
                  <a:pos x="364" y="141"/>
                </a:cxn>
              </a:cxnLst>
              <a:rect l="0" t="0" r="r" b="b"/>
              <a:pathLst>
                <a:path w="364" h="141">
                  <a:moveTo>
                    <a:pt x="0" y="141"/>
                  </a:moveTo>
                  <a:lnTo>
                    <a:pt x="172" y="141"/>
                  </a:lnTo>
                  <a:lnTo>
                    <a:pt x="172" y="0"/>
                  </a:lnTo>
                  <a:lnTo>
                    <a:pt x="364" y="0"/>
                  </a:lnTo>
                  <a:lnTo>
                    <a:pt x="364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638" name="Group 30"/>
          <p:cNvGrpSpPr>
            <a:grpSpLocks/>
          </p:cNvGrpSpPr>
          <p:nvPr/>
        </p:nvGrpSpPr>
        <p:grpSpPr bwMode="auto">
          <a:xfrm>
            <a:off x="1920875" y="4033838"/>
            <a:ext cx="6688138" cy="246062"/>
            <a:chOff x="1222" y="1542"/>
            <a:chExt cx="4213" cy="155"/>
          </a:xfrm>
        </p:grpSpPr>
        <p:sp>
          <p:nvSpPr>
            <p:cNvPr id="68639" name="Freeform 31"/>
            <p:cNvSpPr>
              <a:spLocks/>
            </p:cNvSpPr>
            <p:nvPr/>
          </p:nvSpPr>
          <p:spPr bwMode="auto">
            <a:xfrm>
              <a:off x="1222" y="1543"/>
              <a:ext cx="547" cy="141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224" y="141"/>
                </a:cxn>
                <a:cxn ang="0">
                  <a:pos x="224" y="0"/>
                </a:cxn>
                <a:cxn ang="0">
                  <a:pos x="598" y="0"/>
                </a:cxn>
                <a:cxn ang="0">
                  <a:pos x="598" y="141"/>
                </a:cxn>
              </a:cxnLst>
              <a:rect l="0" t="0" r="r" b="b"/>
              <a:pathLst>
                <a:path w="598" h="141">
                  <a:moveTo>
                    <a:pt x="0" y="140"/>
                  </a:moveTo>
                  <a:lnTo>
                    <a:pt x="224" y="141"/>
                  </a:lnTo>
                  <a:lnTo>
                    <a:pt x="224" y="0"/>
                  </a:lnTo>
                  <a:lnTo>
                    <a:pt x="598" y="0"/>
                  </a:lnTo>
                  <a:lnTo>
                    <a:pt x="598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0" name="Freeform 32"/>
            <p:cNvSpPr>
              <a:spLocks/>
            </p:cNvSpPr>
            <p:nvPr/>
          </p:nvSpPr>
          <p:spPr bwMode="auto">
            <a:xfrm>
              <a:off x="1768" y="1542"/>
              <a:ext cx="748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1" name="Freeform 33"/>
            <p:cNvSpPr>
              <a:spLocks/>
            </p:cNvSpPr>
            <p:nvPr/>
          </p:nvSpPr>
          <p:spPr bwMode="auto">
            <a:xfrm>
              <a:off x="2517" y="1542"/>
              <a:ext cx="748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6" y="141"/>
                </a:cxn>
                <a:cxn ang="0">
                  <a:pos x="376" y="0"/>
                </a:cxn>
                <a:cxn ang="0">
                  <a:pos x="709" y="1"/>
                </a:cxn>
                <a:cxn ang="0">
                  <a:pos x="709" y="142"/>
                </a:cxn>
              </a:cxnLst>
              <a:rect l="0" t="0" r="r" b="b"/>
              <a:pathLst>
                <a:path w="709" h="142">
                  <a:moveTo>
                    <a:pt x="0" y="142"/>
                  </a:moveTo>
                  <a:lnTo>
                    <a:pt x="376" y="141"/>
                  </a:lnTo>
                  <a:lnTo>
                    <a:pt x="376" y="0"/>
                  </a:lnTo>
                  <a:lnTo>
                    <a:pt x="709" y="1"/>
                  </a:lnTo>
                  <a:lnTo>
                    <a:pt x="709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2" name="Freeform 34"/>
            <p:cNvSpPr>
              <a:spLocks/>
            </p:cNvSpPr>
            <p:nvPr/>
          </p:nvSpPr>
          <p:spPr bwMode="auto">
            <a:xfrm>
              <a:off x="3266" y="1548"/>
              <a:ext cx="723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2" y="141"/>
                </a:cxn>
                <a:cxn ang="0">
                  <a:pos x="372" y="0"/>
                </a:cxn>
                <a:cxn ang="0">
                  <a:pos x="723" y="1"/>
                </a:cxn>
                <a:cxn ang="0">
                  <a:pos x="723" y="142"/>
                </a:cxn>
              </a:cxnLst>
              <a:rect l="0" t="0" r="r" b="b"/>
              <a:pathLst>
                <a:path w="723" h="142">
                  <a:moveTo>
                    <a:pt x="0" y="142"/>
                  </a:moveTo>
                  <a:lnTo>
                    <a:pt x="372" y="141"/>
                  </a:lnTo>
                  <a:lnTo>
                    <a:pt x="372" y="0"/>
                  </a:lnTo>
                  <a:lnTo>
                    <a:pt x="723" y="1"/>
                  </a:lnTo>
                  <a:lnTo>
                    <a:pt x="723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3" name="Freeform 35"/>
            <p:cNvSpPr>
              <a:spLocks/>
            </p:cNvSpPr>
            <p:nvPr/>
          </p:nvSpPr>
          <p:spPr bwMode="auto">
            <a:xfrm>
              <a:off x="3990" y="1548"/>
              <a:ext cx="723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2" y="141"/>
                </a:cxn>
                <a:cxn ang="0">
                  <a:pos x="372" y="0"/>
                </a:cxn>
                <a:cxn ang="0">
                  <a:pos x="723" y="1"/>
                </a:cxn>
                <a:cxn ang="0">
                  <a:pos x="723" y="142"/>
                </a:cxn>
              </a:cxnLst>
              <a:rect l="0" t="0" r="r" b="b"/>
              <a:pathLst>
                <a:path w="723" h="142">
                  <a:moveTo>
                    <a:pt x="0" y="142"/>
                  </a:moveTo>
                  <a:lnTo>
                    <a:pt x="372" y="141"/>
                  </a:lnTo>
                  <a:lnTo>
                    <a:pt x="372" y="0"/>
                  </a:lnTo>
                  <a:lnTo>
                    <a:pt x="723" y="1"/>
                  </a:lnTo>
                  <a:lnTo>
                    <a:pt x="723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44" name="Freeform 36"/>
            <p:cNvSpPr>
              <a:spLocks/>
            </p:cNvSpPr>
            <p:nvPr/>
          </p:nvSpPr>
          <p:spPr bwMode="auto">
            <a:xfrm>
              <a:off x="4712" y="1555"/>
              <a:ext cx="723" cy="14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372" y="141"/>
                </a:cxn>
                <a:cxn ang="0">
                  <a:pos x="372" y="0"/>
                </a:cxn>
                <a:cxn ang="0">
                  <a:pos x="723" y="1"/>
                </a:cxn>
                <a:cxn ang="0">
                  <a:pos x="723" y="142"/>
                </a:cxn>
              </a:cxnLst>
              <a:rect l="0" t="0" r="r" b="b"/>
              <a:pathLst>
                <a:path w="723" h="142">
                  <a:moveTo>
                    <a:pt x="0" y="142"/>
                  </a:moveTo>
                  <a:lnTo>
                    <a:pt x="372" y="141"/>
                  </a:lnTo>
                  <a:lnTo>
                    <a:pt x="372" y="0"/>
                  </a:lnTo>
                  <a:lnTo>
                    <a:pt x="723" y="1"/>
                  </a:lnTo>
                  <a:lnTo>
                    <a:pt x="723" y="14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45" name="Freeform 37"/>
          <p:cNvSpPr>
            <a:spLocks/>
          </p:cNvSpPr>
          <p:nvPr/>
        </p:nvSpPr>
        <p:spPr bwMode="auto">
          <a:xfrm>
            <a:off x="1920875" y="3576638"/>
            <a:ext cx="2154238" cy="225425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563" y="141"/>
              </a:cxn>
              <a:cxn ang="0">
                <a:pos x="563" y="0"/>
              </a:cxn>
              <a:cxn ang="0">
                <a:pos x="1357" y="1"/>
              </a:cxn>
              <a:cxn ang="0">
                <a:pos x="1357" y="142"/>
              </a:cxn>
            </a:cxnLst>
            <a:rect l="0" t="0" r="r" b="b"/>
            <a:pathLst>
              <a:path w="1357" h="142">
                <a:moveTo>
                  <a:pt x="0" y="141"/>
                </a:moveTo>
                <a:lnTo>
                  <a:pt x="563" y="141"/>
                </a:lnTo>
                <a:lnTo>
                  <a:pt x="563" y="0"/>
                </a:lnTo>
                <a:lnTo>
                  <a:pt x="1357" y="1"/>
                </a:lnTo>
                <a:lnTo>
                  <a:pt x="1357" y="14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46" name="Freeform 38"/>
          <p:cNvSpPr>
            <a:spLocks/>
          </p:cNvSpPr>
          <p:nvPr/>
        </p:nvSpPr>
        <p:spPr bwMode="auto">
          <a:xfrm>
            <a:off x="4071938" y="3576638"/>
            <a:ext cx="2278062" cy="233362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685" y="141"/>
              </a:cxn>
              <a:cxn ang="0">
                <a:pos x="685" y="0"/>
              </a:cxn>
              <a:cxn ang="0">
                <a:pos x="1435" y="0"/>
              </a:cxn>
              <a:cxn ang="0">
                <a:pos x="1435" y="147"/>
              </a:cxn>
            </a:cxnLst>
            <a:rect l="0" t="0" r="r" b="b"/>
            <a:pathLst>
              <a:path w="1435" h="147">
                <a:moveTo>
                  <a:pt x="0" y="142"/>
                </a:moveTo>
                <a:lnTo>
                  <a:pt x="685" y="141"/>
                </a:lnTo>
                <a:lnTo>
                  <a:pt x="685" y="0"/>
                </a:lnTo>
                <a:lnTo>
                  <a:pt x="1435" y="0"/>
                </a:lnTo>
                <a:lnTo>
                  <a:pt x="1435" y="1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47" name="Freeform 39"/>
          <p:cNvSpPr>
            <a:spLocks/>
          </p:cNvSpPr>
          <p:nvPr/>
        </p:nvSpPr>
        <p:spPr bwMode="auto">
          <a:xfrm>
            <a:off x="6359525" y="3597275"/>
            <a:ext cx="1085850" cy="233363"/>
          </a:xfrm>
          <a:custGeom>
            <a:avLst/>
            <a:gdLst/>
            <a:ahLst/>
            <a:cxnLst>
              <a:cxn ang="0">
                <a:pos x="0" y="142"/>
              </a:cxn>
              <a:cxn ang="0">
                <a:pos x="984" y="141"/>
              </a:cxn>
              <a:cxn ang="0">
                <a:pos x="984" y="0"/>
              </a:cxn>
              <a:cxn ang="0">
                <a:pos x="984" y="0"/>
              </a:cxn>
              <a:cxn ang="0">
                <a:pos x="984" y="147"/>
              </a:cxn>
            </a:cxnLst>
            <a:rect l="0" t="0" r="r" b="b"/>
            <a:pathLst>
              <a:path w="984" h="147">
                <a:moveTo>
                  <a:pt x="0" y="142"/>
                </a:moveTo>
                <a:lnTo>
                  <a:pt x="984" y="141"/>
                </a:lnTo>
                <a:lnTo>
                  <a:pt x="984" y="0"/>
                </a:lnTo>
                <a:lnTo>
                  <a:pt x="984" y="0"/>
                </a:lnTo>
                <a:lnTo>
                  <a:pt x="984" y="14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8648" name="Group 40"/>
          <p:cNvGrpSpPr>
            <a:grpSpLocks/>
          </p:cNvGrpSpPr>
          <p:nvPr/>
        </p:nvGrpSpPr>
        <p:grpSpPr bwMode="auto">
          <a:xfrm>
            <a:off x="2193925" y="1838325"/>
            <a:ext cx="5791200" cy="3749675"/>
            <a:chOff x="1382" y="1158"/>
            <a:chExt cx="3648" cy="2016"/>
          </a:xfrm>
        </p:grpSpPr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>
              <a:off x="1382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174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>
              <a:off x="211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2" name="Line 44"/>
            <p:cNvSpPr>
              <a:spLocks noChangeShapeType="1"/>
            </p:cNvSpPr>
            <p:nvPr/>
          </p:nvSpPr>
          <p:spPr bwMode="auto">
            <a:xfrm>
              <a:off x="247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3" name="Line 45"/>
            <p:cNvSpPr>
              <a:spLocks noChangeShapeType="1"/>
            </p:cNvSpPr>
            <p:nvPr/>
          </p:nvSpPr>
          <p:spPr bwMode="auto">
            <a:xfrm>
              <a:off x="284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>
              <a:off x="320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>
              <a:off x="357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>
              <a:off x="393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>
              <a:off x="430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>
              <a:off x="466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>
              <a:off x="503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60" name="Freeform 52"/>
          <p:cNvSpPr>
            <a:spLocks/>
          </p:cNvSpPr>
          <p:nvPr/>
        </p:nvSpPr>
        <p:spPr bwMode="auto">
          <a:xfrm>
            <a:off x="1909763" y="3017838"/>
            <a:ext cx="4440237" cy="254000"/>
          </a:xfrm>
          <a:custGeom>
            <a:avLst/>
            <a:gdLst/>
            <a:ahLst/>
            <a:cxnLst>
              <a:cxn ang="0">
                <a:pos x="0" y="141"/>
              </a:cxn>
              <a:cxn ang="0">
                <a:pos x="1299" y="141"/>
              </a:cxn>
              <a:cxn ang="0">
                <a:pos x="1299" y="0"/>
              </a:cxn>
              <a:cxn ang="0">
                <a:pos x="2797" y="0"/>
              </a:cxn>
              <a:cxn ang="0">
                <a:pos x="2797" y="160"/>
              </a:cxn>
            </a:cxnLst>
            <a:rect l="0" t="0" r="r" b="b"/>
            <a:pathLst>
              <a:path w="2797" h="160">
                <a:moveTo>
                  <a:pt x="0" y="141"/>
                </a:moveTo>
                <a:lnTo>
                  <a:pt x="1299" y="141"/>
                </a:lnTo>
                <a:lnTo>
                  <a:pt x="1299" y="0"/>
                </a:lnTo>
                <a:lnTo>
                  <a:pt x="2797" y="0"/>
                </a:lnTo>
                <a:lnTo>
                  <a:pt x="2797" y="1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61" name="Freeform 53"/>
          <p:cNvSpPr>
            <a:spLocks/>
          </p:cNvSpPr>
          <p:nvPr/>
        </p:nvSpPr>
        <p:spPr bwMode="auto">
          <a:xfrm>
            <a:off x="6350000" y="3271838"/>
            <a:ext cx="195103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29" y="0"/>
              </a:cxn>
            </a:cxnLst>
            <a:rect l="0" t="0" r="r" b="b"/>
            <a:pathLst>
              <a:path w="1229" h="1">
                <a:moveTo>
                  <a:pt x="0" y="0"/>
                </a:moveTo>
                <a:lnTo>
                  <a:pt x="1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62" name="Freeform 54"/>
          <p:cNvSpPr>
            <a:spLocks/>
          </p:cNvSpPr>
          <p:nvPr/>
        </p:nvSpPr>
        <p:spPr bwMode="auto">
          <a:xfrm>
            <a:off x="1930400" y="2489200"/>
            <a:ext cx="6442075" cy="203200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2803" y="128"/>
              </a:cxn>
              <a:cxn ang="0">
                <a:pos x="2803" y="0"/>
              </a:cxn>
              <a:cxn ang="0">
                <a:pos x="4058" y="0"/>
              </a:cxn>
            </a:cxnLst>
            <a:rect l="0" t="0" r="r" b="b"/>
            <a:pathLst>
              <a:path w="4058" h="128">
                <a:moveTo>
                  <a:pt x="0" y="128"/>
                </a:moveTo>
                <a:lnTo>
                  <a:pt x="2803" y="128"/>
                </a:lnTo>
                <a:lnTo>
                  <a:pt x="2803" y="0"/>
                </a:lnTo>
                <a:lnTo>
                  <a:pt x="405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63" name="Text Box 55"/>
          <p:cNvSpPr txBox="1">
            <a:spLocks noChangeArrowheads="1"/>
          </p:cNvSpPr>
          <p:nvPr/>
        </p:nvSpPr>
        <p:spPr bwMode="auto">
          <a:xfrm>
            <a:off x="598488" y="4975225"/>
            <a:ext cx="8289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Q3Q2Q1Q0     0000    0001     0010     0011     0100     0101     0110     0111     1000     1001     1010     1011…    </a:t>
            </a:r>
          </a:p>
        </p:txBody>
      </p:sp>
      <p:sp>
        <p:nvSpPr>
          <p:cNvPr id="68664" name="Line 56"/>
          <p:cNvSpPr>
            <a:spLocks noChangeShapeType="1"/>
          </p:cNvSpPr>
          <p:nvPr/>
        </p:nvSpPr>
        <p:spPr bwMode="auto">
          <a:xfrm>
            <a:off x="7446963" y="3597275"/>
            <a:ext cx="1027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65" name="Freeform 57"/>
          <p:cNvSpPr>
            <a:spLocks/>
          </p:cNvSpPr>
          <p:nvPr/>
        </p:nvSpPr>
        <p:spPr bwMode="auto">
          <a:xfrm>
            <a:off x="2430463" y="3230563"/>
            <a:ext cx="271462" cy="874712"/>
          </a:xfrm>
          <a:custGeom>
            <a:avLst/>
            <a:gdLst/>
            <a:ahLst/>
            <a:cxnLst>
              <a:cxn ang="0">
                <a:pos x="107" y="0"/>
              </a:cxn>
              <a:cxn ang="0">
                <a:pos x="11" y="320"/>
              </a:cxn>
              <a:cxn ang="0">
                <a:pos x="171" y="551"/>
              </a:cxn>
            </a:cxnLst>
            <a:rect l="0" t="0" r="r" b="b"/>
            <a:pathLst>
              <a:path w="171" h="551">
                <a:moveTo>
                  <a:pt x="107" y="0"/>
                </a:moveTo>
                <a:cubicBezTo>
                  <a:pt x="53" y="114"/>
                  <a:pt x="0" y="228"/>
                  <a:pt x="11" y="320"/>
                </a:cubicBezTo>
                <a:cubicBezTo>
                  <a:pt x="22" y="412"/>
                  <a:pt x="145" y="511"/>
                  <a:pt x="171" y="5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66" name="Text Box 58"/>
          <p:cNvSpPr txBox="1">
            <a:spLocks noChangeArrowheads="1"/>
          </p:cNvSpPr>
          <p:nvPr/>
        </p:nvSpPr>
        <p:spPr bwMode="auto">
          <a:xfrm>
            <a:off x="3638550" y="5516563"/>
            <a:ext cx="2660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Meally or Moore?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Design</a:t>
            </a:r>
          </a:p>
        </p:txBody>
      </p:sp>
      <p:sp>
        <p:nvSpPr>
          <p:cNvPr id="71682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981200"/>
            <a:ext cx="77724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Steps in Designing a Sequential Circuit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562225" y="2554288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UNDERSTAND PROBLEM!!!!!!!!!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1266825" y="25447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1: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2562225" y="3000375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Determine I/O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266825" y="299085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2:</a:t>
            </a:r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2562225" y="3889375"/>
            <a:ext cx="541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Decide FSM Type (Meally or Moore)</a:t>
            </a: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266825" y="38830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4: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562225" y="4333875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State Transistion Diagram</a:t>
            </a: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266825" y="43291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5:</a:t>
            </a: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2562225" y="5667375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Logic</a:t>
            </a:r>
          </a:p>
        </p:txBody>
      </p:sp>
      <p:sp>
        <p:nvSpPr>
          <p:cNvPr id="71693" name="Text Box 13"/>
          <p:cNvSpPr txBox="1">
            <a:spLocks noChangeArrowheads="1"/>
          </p:cNvSpPr>
          <p:nvPr/>
        </p:nvSpPr>
        <p:spPr bwMode="auto">
          <a:xfrm>
            <a:off x="1266825" y="566737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8:</a:t>
            </a:r>
          </a:p>
        </p:txBody>
      </p:sp>
      <p:sp>
        <p:nvSpPr>
          <p:cNvPr id="71694" name="AutoShape 14"/>
          <p:cNvSpPr>
            <a:spLocks noChangeArrowheads="1"/>
          </p:cNvSpPr>
          <p:nvPr/>
        </p:nvSpPr>
        <p:spPr bwMode="auto">
          <a:xfrm>
            <a:off x="7772400" y="5486400"/>
            <a:ext cx="1219200" cy="12192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1268413" y="34369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3:</a:t>
            </a: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2563813" y="3444875"/>
            <a:ext cx="598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Timing Diagram </a:t>
            </a:r>
            <a:r>
              <a:rPr lang="en-US" sz="1600" b="1" u="sng"/>
              <a:t>(To Describe &amp; Understand Behaviour)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2573338" y="4778375"/>
            <a:ext cx="480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Write out State Transition Table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2533650" y="5222875"/>
            <a:ext cx="433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Generate Logic Equations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1266825" y="477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6:</a:t>
            </a: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1266825" y="52212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7: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Transition Diagrams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 for Meally &amp; Moore Models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082800" y="26416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Meally</a:t>
            </a: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5842000" y="266065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Moore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1087438" y="3149600"/>
            <a:ext cx="3260725" cy="287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09" name="Oval 5"/>
          <p:cNvSpPr>
            <a:spLocks noChangeArrowheads="1"/>
          </p:cNvSpPr>
          <p:nvPr/>
        </p:nvSpPr>
        <p:spPr bwMode="auto">
          <a:xfrm>
            <a:off x="1325563" y="4032250"/>
            <a:ext cx="2266950" cy="190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2078038" y="414496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782763" y="4276725"/>
            <a:ext cx="15224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State Name</a:t>
            </a:r>
          </a:p>
          <a:p>
            <a:pPr>
              <a:spcBef>
                <a:spcPct val="50000"/>
              </a:spcBef>
            </a:pPr>
            <a:r>
              <a:rPr lang="en-US" sz="2000"/>
              <a:t>State Value</a:t>
            </a: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1223963" y="3344863"/>
            <a:ext cx="23971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/>
              <a:t>[Input/Output Value]</a:t>
            </a: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3511550" y="3525838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Next State</a:t>
            </a:r>
          </a:p>
        </p:txBody>
      </p:sp>
      <p:sp>
        <p:nvSpPr>
          <p:cNvPr id="72728" name="Rectangle 24"/>
          <p:cNvSpPr>
            <a:spLocks noChangeArrowheads="1"/>
          </p:cNvSpPr>
          <p:nvPr/>
        </p:nvSpPr>
        <p:spPr bwMode="auto">
          <a:xfrm>
            <a:off x="4999038" y="3149600"/>
            <a:ext cx="3260725" cy="287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Oval 25"/>
          <p:cNvSpPr>
            <a:spLocks noChangeArrowheads="1"/>
          </p:cNvSpPr>
          <p:nvPr/>
        </p:nvSpPr>
        <p:spPr bwMode="auto">
          <a:xfrm>
            <a:off x="5237163" y="4032250"/>
            <a:ext cx="2266950" cy="190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5989638" y="414496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5694363" y="4276725"/>
            <a:ext cx="15224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State Name</a:t>
            </a:r>
          </a:p>
          <a:p>
            <a:pPr>
              <a:spcBef>
                <a:spcPct val="50000"/>
              </a:spcBef>
            </a:pPr>
            <a:r>
              <a:rPr lang="en-US" sz="2000"/>
              <a:t>State Value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5553075" y="5203825"/>
            <a:ext cx="1827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/>
              <a:t>[Output Value]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7423150" y="3525838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Next State</a:t>
            </a:r>
          </a:p>
        </p:txBody>
      </p:sp>
      <p:sp>
        <p:nvSpPr>
          <p:cNvPr id="72735" name="Freeform 31"/>
          <p:cNvSpPr>
            <a:spLocks/>
          </p:cNvSpPr>
          <p:nvPr/>
        </p:nvSpPr>
        <p:spPr bwMode="auto">
          <a:xfrm>
            <a:off x="2620963" y="3656013"/>
            <a:ext cx="874712" cy="377825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103" y="20"/>
              </a:cxn>
              <a:cxn ang="0">
                <a:pos x="352" y="116"/>
              </a:cxn>
              <a:cxn ang="0">
                <a:pos x="551" y="116"/>
              </a:cxn>
            </a:cxnLst>
            <a:rect l="0" t="0" r="r" b="b"/>
            <a:pathLst>
              <a:path w="551" h="238">
                <a:moveTo>
                  <a:pt x="0" y="238"/>
                </a:moveTo>
                <a:cubicBezTo>
                  <a:pt x="22" y="139"/>
                  <a:pt x="44" y="40"/>
                  <a:pt x="103" y="20"/>
                </a:cubicBezTo>
                <a:cubicBezTo>
                  <a:pt x="162" y="0"/>
                  <a:pt x="277" y="100"/>
                  <a:pt x="352" y="116"/>
                </a:cubicBezTo>
                <a:cubicBezTo>
                  <a:pt x="427" y="132"/>
                  <a:pt x="489" y="124"/>
                  <a:pt x="551" y="1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36" name="Freeform 32"/>
          <p:cNvSpPr>
            <a:spLocks/>
          </p:cNvSpPr>
          <p:nvPr/>
        </p:nvSpPr>
        <p:spPr bwMode="auto">
          <a:xfrm>
            <a:off x="6572250" y="3675063"/>
            <a:ext cx="874713" cy="377825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103" y="20"/>
              </a:cxn>
              <a:cxn ang="0">
                <a:pos x="352" y="116"/>
              </a:cxn>
              <a:cxn ang="0">
                <a:pos x="551" y="116"/>
              </a:cxn>
            </a:cxnLst>
            <a:rect l="0" t="0" r="r" b="b"/>
            <a:pathLst>
              <a:path w="551" h="238">
                <a:moveTo>
                  <a:pt x="0" y="238"/>
                </a:moveTo>
                <a:cubicBezTo>
                  <a:pt x="22" y="139"/>
                  <a:pt x="44" y="40"/>
                  <a:pt x="103" y="20"/>
                </a:cubicBezTo>
                <a:cubicBezTo>
                  <a:pt x="162" y="0"/>
                  <a:pt x="277" y="100"/>
                  <a:pt x="352" y="116"/>
                </a:cubicBezTo>
                <a:cubicBezTo>
                  <a:pt x="427" y="132"/>
                  <a:pt x="489" y="124"/>
                  <a:pt x="551" y="1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5684838" y="3325813"/>
            <a:ext cx="18589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/>
              <a:t>[Input Value]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State Bubble Stuff (1)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8450"/>
            <a:ext cx="8280070" cy="4527550"/>
          </a:xfrm>
        </p:spPr>
        <p:txBody>
          <a:bodyPr/>
          <a:lstStyle/>
          <a:p>
            <a:r>
              <a:rPr lang="en-US" sz="2800" dirty="0"/>
              <a:t>State name: Something descriptive of the state’s function. Words are good. For humans.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 “Add numbers” </a:t>
            </a:r>
          </a:p>
          <a:p>
            <a:r>
              <a:rPr lang="en-US" sz="2800" dirty="0"/>
              <a:t>State Value: Each state must have a numerical name. It must be unique (different from all other state values in the machine). For computer.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 For a four-state machine: 00, 01, 10, 11.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 For a five state machine: 000, 001, 010, 011, 100, 101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 For a four state machine: 0000, 1001, 1010, 1011, 1100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377074" y="3125586"/>
            <a:ext cx="2108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Period</a:t>
            </a:r>
          </a:p>
          <a:p>
            <a:pPr algn="ctr"/>
            <a:r>
              <a:rPr lang="en-US" dirty="0"/>
              <a:t>(= 1/frequency)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Clock Pulse Definition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748146" y="4111417"/>
            <a:ext cx="3598212" cy="2746583"/>
            <a:chOff x="681644" y="3507971"/>
            <a:chExt cx="3598212" cy="2746583"/>
          </a:xfrm>
        </p:grpSpPr>
        <p:grpSp>
          <p:nvGrpSpPr>
            <p:cNvPr id="3" name="Group 44"/>
            <p:cNvGrpSpPr/>
            <p:nvPr/>
          </p:nvGrpSpPr>
          <p:grpSpPr>
            <a:xfrm>
              <a:off x="1106516" y="3923607"/>
              <a:ext cx="2774950" cy="774980"/>
              <a:chOff x="1106516" y="3408407"/>
              <a:chExt cx="2774950" cy="1290180"/>
            </a:xfrm>
          </p:grpSpPr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>
                <a:off x="1106516" y="4698587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>
                <a:off x="2941666" y="4656167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Line 8"/>
              <p:cNvSpPr>
                <a:spLocks noChangeShapeType="1"/>
              </p:cNvSpPr>
              <p:nvPr/>
            </p:nvSpPr>
            <p:spPr bwMode="auto">
              <a:xfrm>
                <a:off x="2025679" y="3424498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 rot="16200000">
                <a:off x="1392291" y="4047646"/>
                <a:ext cx="126677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 rot="16200000">
                <a:off x="2303516" y="4041795"/>
                <a:ext cx="1266775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 flipV="1">
              <a:off x="2046316" y="4789280"/>
              <a:ext cx="0" cy="466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Line 12"/>
            <p:cNvSpPr>
              <a:spLocks noChangeShapeType="1"/>
            </p:cNvSpPr>
            <p:nvPr/>
          </p:nvSpPr>
          <p:spPr bwMode="auto">
            <a:xfrm flipV="1">
              <a:off x="2952779" y="4770263"/>
              <a:ext cx="0" cy="466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670079" y="3507971"/>
              <a:ext cx="1612900" cy="3656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Positive Pulse</a:t>
              </a:r>
            </a:p>
          </p:txBody>
        </p:sp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681644" y="5229579"/>
              <a:ext cx="1648836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Positive Edge</a:t>
              </a:r>
            </a:p>
            <a:p>
              <a:pPr algn="ctr"/>
              <a:r>
                <a:rPr lang="en-US" sz="2000" dirty="0"/>
                <a:t>=Rising Edge</a:t>
              </a:r>
            </a:p>
          </p:txBody>
        </p:sp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2578749" y="5238891"/>
              <a:ext cx="1701107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Negative Edge</a:t>
              </a:r>
            </a:p>
            <a:p>
              <a:pPr algn="ctr"/>
              <a:r>
                <a:rPr lang="en-US" sz="2000" dirty="0"/>
                <a:t>=Falling Edge</a:t>
              </a:r>
            </a:p>
            <a:p>
              <a:pPr algn="ctr"/>
              <a:endParaRPr lang="en-US" sz="2000" dirty="0"/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4921134" y="4056607"/>
            <a:ext cx="3624265" cy="2459740"/>
            <a:chOff x="4871258" y="3424844"/>
            <a:chExt cx="3624265" cy="2459740"/>
          </a:xfrm>
        </p:grpSpPr>
        <p:grpSp>
          <p:nvGrpSpPr>
            <p:cNvPr id="5" name="Group 46"/>
            <p:cNvGrpSpPr/>
            <p:nvPr/>
          </p:nvGrpSpPr>
          <p:grpSpPr>
            <a:xfrm>
              <a:off x="5156229" y="3885537"/>
              <a:ext cx="2782887" cy="719713"/>
              <a:chOff x="5156229" y="3353523"/>
              <a:chExt cx="2782887" cy="1280912"/>
            </a:xfrm>
          </p:grpSpPr>
          <p:sp>
            <p:nvSpPr>
              <p:cNvPr id="6161" name="Line 17"/>
              <p:cNvSpPr>
                <a:spLocks noChangeShapeType="1"/>
              </p:cNvSpPr>
              <p:nvPr/>
            </p:nvSpPr>
            <p:spPr bwMode="auto">
              <a:xfrm>
                <a:off x="6045229" y="4628573"/>
                <a:ext cx="9890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8"/>
              <p:cNvSpPr>
                <a:spLocks noChangeShapeType="1"/>
              </p:cNvSpPr>
              <p:nvPr/>
            </p:nvSpPr>
            <p:spPr bwMode="auto">
              <a:xfrm>
                <a:off x="5156229" y="3384301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Line 19"/>
              <p:cNvSpPr>
                <a:spLocks noChangeShapeType="1"/>
              </p:cNvSpPr>
              <p:nvPr/>
            </p:nvSpPr>
            <p:spPr bwMode="auto">
              <a:xfrm>
                <a:off x="6999316" y="3360852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 rot="16200000">
                <a:off x="5426510" y="3999842"/>
                <a:ext cx="1269187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 rot="16200000">
                <a:off x="6379010" y="3988117"/>
                <a:ext cx="1269187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 flipV="1">
              <a:off x="6083329" y="4764871"/>
              <a:ext cx="0" cy="467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3"/>
            <p:cNvSpPr>
              <a:spLocks noChangeShapeType="1"/>
            </p:cNvSpPr>
            <p:nvPr/>
          </p:nvSpPr>
          <p:spPr bwMode="auto">
            <a:xfrm flipV="1">
              <a:off x="7035829" y="4754612"/>
              <a:ext cx="0" cy="467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Text Box 24"/>
            <p:cNvSpPr txBox="1">
              <a:spLocks noChangeArrowheads="1"/>
            </p:cNvSpPr>
            <p:nvPr/>
          </p:nvSpPr>
          <p:spPr bwMode="auto">
            <a:xfrm>
              <a:off x="5676842" y="3424844"/>
              <a:ext cx="1712912" cy="3663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Negative Pulse</a:t>
              </a:r>
            </a:p>
          </p:txBody>
        </p:sp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6895405" y="5172301"/>
              <a:ext cx="160011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Positive Edge</a:t>
              </a:r>
            </a:p>
            <a:p>
              <a:pPr algn="ctr"/>
              <a:r>
                <a:rPr lang="en-US" sz="2000" dirty="0"/>
                <a:t>=Rising Edge</a:t>
              </a:r>
            </a:p>
          </p:txBody>
        </p:sp>
        <p:sp>
          <p:nvSpPr>
            <p:cNvPr id="6170" name="Text Box 26"/>
            <p:cNvSpPr txBox="1">
              <a:spLocks noChangeArrowheads="1"/>
            </p:cNvSpPr>
            <p:nvPr/>
          </p:nvSpPr>
          <p:spPr bwMode="auto">
            <a:xfrm>
              <a:off x="4871258" y="5176698"/>
              <a:ext cx="171689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Negative Edge</a:t>
              </a:r>
            </a:p>
            <a:p>
              <a:pPr algn="ctr"/>
              <a:r>
                <a:rPr lang="en-US" sz="2000" dirty="0"/>
                <a:t>=Falling Edge</a:t>
              </a:r>
            </a:p>
          </p:txBody>
        </p:sp>
      </p:grp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68771" y="2460885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656196" y="2206886"/>
            <a:ext cx="5464175" cy="868824"/>
            <a:chOff x="1148" y="2460"/>
            <a:chExt cx="2637" cy="1350"/>
          </a:xfrm>
        </p:grpSpPr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148" y="2460"/>
              <a:ext cx="0" cy="13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1806" y="2460"/>
              <a:ext cx="0" cy="13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2466" y="2460"/>
              <a:ext cx="0" cy="13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126" y="2460"/>
              <a:ext cx="0" cy="13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785" y="2460"/>
              <a:ext cx="0" cy="135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1360921" y="2495810"/>
            <a:ext cx="6691313" cy="263525"/>
            <a:chOff x="962" y="2787"/>
            <a:chExt cx="4215" cy="166"/>
          </a:xfrm>
        </p:grpSpPr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2524" y="2787"/>
              <a:ext cx="853" cy="156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309" y="141"/>
                </a:cxn>
                <a:cxn ang="0">
                  <a:pos x="309" y="0"/>
                </a:cxn>
                <a:cxn ang="0">
                  <a:pos x="763" y="0"/>
                </a:cxn>
                <a:cxn ang="0">
                  <a:pos x="763" y="141"/>
                </a:cxn>
              </a:cxnLst>
              <a:rect l="0" t="0" r="r" b="b"/>
              <a:pathLst>
                <a:path w="763" h="143">
                  <a:moveTo>
                    <a:pt x="0" y="143"/>
                  </a:moveTo>
                  <a:lnTo>
                    <a:pt x="309" y="141"/>
                  </a:lnTo>
                  <a:lnTo>
                    <a:pt x="309" y="0"/>
                  </a:lnTo>
                  <a:lnTo>
                    <a:pt x="763" y="0"/>
                  </a:lnTo>
                  <a:lnTo>
                    <a:pt x="763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3337" y="2787"/>
              <a:ext cx="861" cy="141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172" y="141"/>
                </a:cxn>
                <a:cxn ang="0">
                  <a:pos x="172" y="0"/>
                </a:cxn>
                <a:cxn ang="0">
                  <a:pos x="364" y="0"/>
                </a:cxn>
                <a:cxn ang="0">
                  <a:pos x="364" y="141"/>
                </a:cxn>
              </a:cxnLst>
              <a:rect l="0" t="0" r="r" b="b"/>
              <a:pathLst>
                <a:path w="364" h="141">
                  <a:moveTo>
                    <a:pt x="0" y="141"/>
                  </a:moveTo>
                  <a:lnTo>
                    <a:pt x="172" y="141"/>
                  </a:lnTo>
                  <a:lnTo>
                    <a:pt x="172" y="0"/>
                  </a:lnTo>
                  <a:lnTo>
                    <a:pt x="364" y="0"/>
                  </a:lnTo>
                  <a:lnTo>
                    <a:pt x="364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60"/>
            <p:cNvSpPr>
              <a:spLocks/>
            </p:cNvSpPr>
            <p:nvPr/>
          </p:nvSpPr>
          <p:spPr bwMode="auto">
            <a:xfrm>
              <a:off x="962" y="2788"/>
              <a:ext cx="630" cy="155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184" y="141"/>
                </a:cxn>
                <a:cxn ang="0">
                  <a:pos x="184" y="0"/>
                </a:cxn>
                <a:cxn ang="0">
                  <a:pos x="531" y="0"/>
                </a:cxn>
                <a:cxn ang="0">
                  <a:pos x="531" y="141"/>
                </a:cxn>
              </a:cxnLst>
              <a:rect l="0" t="0" r="r" b="b"/>
              <a:pathLst>
                <a:path w="531" h="142">
                  <a:moveTo>
                    <a:pt x="0" y="142"/>
                  </a:moveTo>
                  <a:lnTo>
                    <a:pt x="184" y="141"/>
                  </a:lnTo>
                  <a:lnTo>
                    <a:pt x="184" y="0"/>
                  </a:lnTo>
                  <a:lnTo>
                    <a:pt x="531" y="0"/>
                  </a:lnTo>
                  <a:lnTo>
                    <a:pt x="531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61"/>
            <p:cNvSpPr>
              <a:spLocks/>
            </p:cNvSpPr>
            <p:nvPr/>
          </p:nvSpPr>
          <p:spPr bwMode="auto">
            <a:xfrm>
              <a:off x="1589" y="2788"/>
              <a:ext cx="882" cy="16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172" y="141"/>
                </a:cxn>
                <a:cxn ang="0">
                  <a:pos x="172" y="0"/>
                </a:cxn>
                <a:cxn ang="0">
                  <a:pos x="364" y="0"/>
                </a:cxn>
                <a:cxn ang="0">
                  <a:pos x="364" y="141"/>
                </a:cxn>
              </a:cxnLst>
              <a:rect l="0" t="0" r="r" b="b"/>
              <a:pathLst>
                <a:path w="364" h="141">
                  <a:moveTo>
                    <a:pt x="0" y="141"/>
                  </a:moveTo>
                  <a:lnTo>
                    <a:pt x="172" y="141"/>
                  </a:lnTo>
                  <a:lnTo>
                    <a:pt x="172" y="0"/>
                  </a:lnTo>
                  <a:lnTo>
                    <a:pt x="364" y="0"/>
                  </a:lnTo>
                  <a:lnTo>
                    <a:pt x="364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3"/>
            <p:cNvSpPr>
              <a:spLocks/>
            </p:cNvSpPr>
            <p:nvPr/>
          </p:nvSpPr>
          <p:spPr bwMode="auto">
            <a:xfrm>
              <a:off x="4201" y="2794"/>
              <a:ext cx="976" cy="143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309" y="141"/>
                </a:cxn>
                <a:cxn ang="0">
                  <a:pos x="309" y="0"/>
                </a:cxn>
                <a:cxn ang="0">
                  <a:pos x="763" y="0"/>
                </a:cxn>
                <a:cxn ang="0">
                  <a:pos x="763" y="141"/>
                </a:cxn>
              </a:cxnLst>
              <a:rect l="0" t="0" r="r" b="b"/>
              <a:pathLst>
                <a:path w="763" h="143">
                  <a:moveTo>
                    <a:pt x="0" y="143"/>
                  </a:moveTo>
                  <a:lnTo>
                    <a:pt x="309" y="141"/>
                  </a:lnTo>
                  <a:lnTo>
                    <a:pt x="309" y="0"/>
                  </a:lnTo>
                  <a:lnTo>
                    <a:pt x="763" y="0"/>
                  </a:lnTo>
                  <a:lnTo>
                    <a:pt x="763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311709" y="1524260"/>
            <a:ext cx="78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Clock </a:t>
            </a:r>
          </a:p>
          <a:p>
            <a:pPr algn="ctr"/>
            <a:r>
              <a:rPr lang="en-US" sz="1800"/>
              <a:t>edge 1</a:t>
            </a:r>
          </a:p>
        </p:txBody>
      </p:sp>
      <p:sp>
        <p:nvSpPr>
          <p:cNvPr id="41" name="Text Box 79"/>
          <p:cNvSpPr txBox="1">
            <a:spLocks noChangeArrowheads="1"/>
          </p:cNvSpPr>
          <p:nvPr/>
        </p:nvSpPr>
        <p:spPr bwMode="auto">
          <a:xfrm>
            <a:off x="2665846" y="1524260"/>
            <a:ext cx="78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Clock </a:t>
            </a:r>
          </a:p>
          <a:p>
            <a:pPr algn="ctr"/>
            <a:r>
              <a:rPr lang="en-US" sz="1800"/>
              <a:t>edge 2</a:t>
            </a:r>
          </a:p>
        </p:txBody>
      </p:sp>
      <p:sp>
        <p:nvSpPr>
          <p:cNvPr id="42" name="Text Box 80"/>
          <p:cNvSpPr txBox="1">
            <a:spLocks noChangeArrowheads="1"/>
          </p:cNvSpPr>
          <p:nvPr/>
        </p:nvSpPr>
        <p:spPr bwMode="auto">
          <a:xfrm>
            <a:off x="5374121" y="1524260"/>
            <a:ext cx="78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Clock </a:t>
            </a:r>
          </a:p>
          <a:p>
            <a:pPr algn="ctr"/>
            <a:r>
              <a:rPr lang="en-US" sz="1800"/>
              <a:t>edge 4</a:t>
            </a:r>
          </a:p>
        </p:txBody>
      </p:sp>
      <p:sp>
        <p:nvSpPr>
          <p:cNvPr id="43" name="Text Box 81"/>
          <p:cNvSpPr txBox="1">
            <a:spLocks noChangeArrowheads="1"/>
          </p:cNvSpPr>
          <p:nvPr/>
        </p:nvSpPr>
        <p:spPr bwMode="auto">
          <a:xfrm>
            <a:off x="6728259" y="1524260"/>
            <a:ext cx="78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Clock </a:t>
            </a:r>
          </a:p>
          <a:p>
            <a:pPr algn="ctr"/>
            <a:r>
              <a:rPr lang="en-US" sz="1800"/>
              <a:t>edge 5</a:t>
            </a: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4019984" y="1524260"/>
            <a:ext cx="78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Clock </a:t>
            </a:r>
          </a:p>
          <a:p>
            <a:pPr algn="ctr"/>
            <a:r>
              <a:rPr lang="en-US" sz="1800"/>
              <a:t>edge 3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1679171" y="3142211"/>
            <a:ext cx="1363287" cy="158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4391891" y="3061856"/>
            <a:ext cx="811876" cy="13853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3893839" y="3211484"/>
            <a:ext cx="2433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Duty cycle</a:t>
            </a:r>
          </a:p>
          <a:p>
            <a:pPr algn="ctr"/>
            <a:r>
              <a:rPr lang="en-US" dirty="0"/>
              <a:t>=% high of period</a:t>
            </a: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0" name="Footer Placeholder 4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State Bubble Stuff (2)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8450"/>
            <a:ext cx="8035925" cy="4527550"/>
          </a:xfrm>
        </p:spPr>
        <p:txBody>
          <a:bodyPr/>
          <a:lstStyle/>
          <a:p>
            <a:r>
              <a:rPr lang="en-US" sz="2800" dirty="0"/>
              <a:t>Output value: A list of ‘1’s and ‘0’s corresponding to the outputs of the state machine.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 [1011] for a state machine with outputs [Enable, Add, Subtract, </a:t>
            </a:r>
            <a:r>
              <a:rPr lang="en-US" sz="2400" dirty="0" err="1"/>
              <a:t>SaveResult</a:t>
            </a:r>
            <a:r>
              <a:rPr lang="en-US" sz="2400" dirty="0"/>
              <a:t>]</a:t>
            </a:r>
          </a:p>
          <a:p>
            <a:r>
              <a:rPr lang="en-US" sz="2800" dirty="0"/>
              <a:t>Input value: A list of ‘1’s and ‘0’s corresponding to the inputs of the state machine (often come from blocks the FSM controls).</a:t>
            </a:r>
          </a:p>
          <a:p>
            <a:pPr lvl="1"/>
            <a:r>
              <a:rPr lang="en-US" sz="2400" dirty="0" err="1"/>
              <a:t>ie</a:t>
            </a:r>
            <a:r>
              <a:rPr lang="en-US" sz="2400" dirty="0"/>
              <a:t> [010] for a state machine with outputs [</a:t>
            </a:r>
            <a:r>
              <a:rPr lang="en-US" sz="2400" dirty="0" err="1"/>
              <a:t>ResetAll</a:t>
            </a:r>
            <a:r>
              <a:rPr lang="en-US" sz="2400" dirty="0"/>
              <a:t>, </a:t>
            </a:r>
            <a:r>
              <a:rPr lang="en-US" sz="2400" dirty="0" err="1"/>
              <a:t>MultiplyDone</a:t>
            </a:r>
            <a:r>
              <a:rPr lang="en-US" sz="2400" dirty="0"/>
              <a:t>, Negative?]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State Bubble Stuff (3)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68450"/>
            <a:ext cx="8035925" cy="4527550"/>
          </a:xfrm>
        </p:spPr>
        <p:txBody>
          <a:bodyPr/>
          <a:lstStyle/>
          <a:p>
            <a:r>
              <a:rPr lang="en-US" dirty="0"/>
              <a:t>Legend/Key – for input and output</a:t>
            </a:r>
          </a:p>
          <a:p>
            <a:pPr lvl="1"/>
            <a:r>
              <a:rPr lang="en-US" dirty="0"/>
              <a:t>You can write inputs and outputs as 0s and 1s OR you can write the names of the signals. For example the counter’s outputs were: OP1 and OP0</a:t>
            </a:r>
          </a:p>
          <a:p>
            <a:pPr lvl="1"/>
            <a:r>
              <a:rPr lang="en-US" dirty="0"/>
              <a:t>The output can be written: 10 or </a:t>
            </a:r>
          </a:p>
          <a:p>
            <a:pPr lvl="1"/>
            <a:r>
              <a:rPr lang="en-US" dirty="0"/>
              <a:t>Non-negated means ‘1’ and negated means ‘0’</a:t>
            </a:r>
          </a:p>
          <a:p>
            <a:r>
              <a:rPr lang="en-US" sz="2800" dirty="0"/>
              <a:t>BUT: If you write ‘10’, you need to tell me what that means. You need a legend. Here’s an example (on next slide)</a:t>
            </a: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81650" y="3202297"/>
          <a:ext cx="1597142" cy="502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502" imgH="215806" progId="Equation.3">
                  <p:embed/>
                </p:oleObj>
              </mc:Choice>
              <mc:Fallback>
                <p:oleObj name="Equation" r:id="rId2" imgW="685502" imgH="215806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650" y="3202297"/>
                        <a:ext cx="1597142" cy="5028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name: Zero, One</a:t>
            </a:r>
          </a:p>
          <a:p>
            <a:r>
              <a:rPr lang="en-US" dirty="0"/>
              <a:t>State value: 00, 01</a:t>
            </a:r>
          </a:p>
          <a:p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2348965" y="2738292"/>
            <a:ext cx="5073115" cy="2985338"/>
            <a:chOff x="1838325" y="2987675"/>
            <a:chExt cx="5073115" cy="2985338"/>
          </a:xfrm>
        </p:grpSpPr>
        <p:sp>
          <p:nvSpPr>
            <p:cNvPr id="74756" name="Text Box 4"/>
            <p:cNvSpPr txBox="1">
              <a:spLocks noChangeArrowheads="1"/>
            </p:cNvSpPr>
            <p:nvPr/>
          </p:nvSpPr>
          <p:spPr bwMode="auto">
            <a:xfrm>
              <a:off x="5767388" y="4105275"/>
              <a:ext cx="904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74757" name="Group 5"/>
            <p:cNvGrpSpPr>
              <a:grpSpLocks/>
            </p:cNvGrpSpPr>
            <p:nvPr/>
          </p:nvGrpSpPr>
          <p:grpSpPr bwMode="auto">
            <a:xfrm>
              <a:off x="2062163" y="3128963"/>
              <a:ext cx="1614487" cy="1544637"/>
              <a:chOff x="1005" y="2157"/>
              <a:chExt cx="1017" cy="973"/>
            </a:xfrm>
          </p:grpSpPr>
          <p:sp>
            <p:nvSpPr>
              <p:cNvPr id="74758" name="Text Box 6"/>
              <p:cNvSpPr txBox="1">
                <a:spLocks noChangeArrowheads="1"/>
              </p:cNvSpPr>
              <p:nvPr/>
            </p:nvSpPr>
            <p:spPr bwMode="auto">
              <a:xfrm>
                <a:off x="1277" y="2246"/>
                <a:ext cx="45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Zero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00</a:t>
                </a:r>
              </a:p>
            </p:txBody>
          </p:sp>
          <p:sp>
            <p:nvSpPr>
              <p:cNvPr id="74759" name="Text Box 7"/>
              <p:cNvSpPr txBox="1">
                <a:spLocks noChangeArrowheads="1"/>
              </p:cNvSpPr>
              <p:nvPr/>
            </p:nvSpPr>
            <p:spPr bwMode="auto">
              <a:xfrm>
                <a:off x="1060" y="2719"/>
                <a:ext cx="92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600" dirty="0"/>
                  <a:t>[010]</a:t>
                </a:r>
              </a:p>
            </p:txBody>
          </p:sp>
          <p:sp>
            <p:nvSpPr>
              <p:cNvPr id="74760" name="Oval 8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761" name="Group 9"/>
            <p:cNvGrpSpPr>
              <a:grpSpLocks/>
            </p:cNvGrpSpPr>
            <p:nvPr/>
          </p:nvGrpSpPr>
          <p:grpSpPr bwMode="auto">
            <a:xfrm>
              <a:off x="4886325" y="3128963"/>
              <a:ext cx="1614488" cy="1544637"/>
              <a:chOff x="1005" y="2157"/>
              <a:chExt cx="1017" cy="973"/>
            </a:xfrm>
          </p:grpSpPr>
          <p:sp>
            <p:nvSpPr>
              <p:cNvPr id="74762" name="Text Box 10"/>
              <p:cNvSpPr txBox="1">
                <a:spLocks noChangeArrowheads="1"/>
              </p:cNvSpPr>
              <p:nvPr/>
            </p:nvSpPr>
            <p:spPr bwMode="auto">
              <a:xfrm>
                <a:off x="1277" y="2246"/>
                <a:ext cx="454" cy="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One</a:t>
                </a:r>
              </a:p>
              <a:p>
                <a:pPr algn="ctr">
                  <a:spcBef>
                    <a:spcPct val="50000"/>
                  </a:spcBef>
                </a:pPr>
                <a:r>
                  <a:rPr lang="en-US" sz="1600"/>
                  <a:t>01</a:t>
                </a:r>
              </a:p>
            </p:txBody>
          </p:sp>
          <p:sp>
            <p:nvSpPr>
              <p:cNvPr id="74763" name="Text Box 11"/>
              <p:cNvSpPr txBox="1">
                <a:spLocks noChangeArrowheads="1"/>
              </p:cNvSpPr>
              <p:nvPr/>
            </p:nvSpPr>
            <p:spPr bwMode="auto">
              <a:xfrm>
                <a:off x="1060" y="2719"/>
                <a:ext cx="92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sz="1600" dirty="0"/>
                  <a:t>[111]</a:t>
                </a:r>
              </a:p>
            </p:txBody>
          </p:sp>
          <p:sp>
            <p:nvSpPr>
              <p:cNvPr id="74764" name="Oval 12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Freeform 21"/>
            <p:cNvSpPr>
              <a:spLocks/>
            </p:cNvSpPr>
            <p:nvPr/>
          </p:nvSpPr>
          <p:spPr bwMode="auto">
            <a:xfrm>
              <a:off x="3495675" y="2987675"/>
              <a:ext cx="1614488" cy="425450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Freeform 22"/>
            <p:cNvSpPr>
              <a:spLocks/>
            </p:cNvSpPr>
            <p:nvPr/>
          </p:nvSpPr>
          <p:spPr bwMode="auto">
            <a:xfrm>
              <a:off x="6391275" y="4237038"/>
              <a:ext cx="319088" cy="10763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8" y="288"/>
                </a:cxn>
                <a:cxn ang="0">
                  <a:pos x="0" y="678"/>
                </a:cxn>
              </a:cxnLst>
              <a:rect l="0" t="0" r="r" b="b"/>
              <a:pathLst>
                <a:path w="201" h="678">
                  <a:moveTo>
                    <a:pt x="19" y="0"/>
                  </a:moveTo>
                  <a:cubicBezTo>
                    <a:pt x="110" y="87"/>
                    <a:pt x="201" y="175"/>
                    <a:pt x="198" y="288"/>
                  </a:cubicBezTo>
                  <a:cubicBezTo>
                    <a:pt x="195" y="401"/>
                    <a:pt x="34" y="615"/>
                    <a:pt x="0" y="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Freeform 24"/>
            <p:cNvSpPr>
              <a:spLocks/>
            </p:cNvSpPr>
            <p:nvPr/>
          </p:nvSpPr>
          <p:spPr bwMode="auto">
            <a:xfrm>
              <a:off x="1855788" y="4267200"/>
              <a:ext cx="328612" cy="1036638"/>
            </a:xfrm>
            <a:custGeom>
              <a:avLst/>
              <a:gdLst/>
              <a:ahLst/>
              <a:cxnLst>
                <a:cxn ang="0">
                  <a:pos x="207" y="653"/>
                </a:cxn>
                <a:cxn ang="0">
                  <a:pos x="2" y="320"/>
                </a:cxn>
                <a:cxn ang="0">
                  <a:pos x="194" y="0"/>
                </a:cxn>
              </a:cxnLst>
              <a:rect l="0" t="0" r="r" b="b"/>
              <a:pathLst>
                <a:path w="207" h="653">
                  <a:moveTo>
                    <a:pt x="207" y="653"/>
                  </a:moveTo>
                  <a:cubicBezTo>
                    <a:pt x="105" y="541"/>
                    <a:pt x="4" y="429"/>
                    <a:pt x="2" y="320"/>
                  </a:cubicBezTo>
                  <a:cubicBezTo>
                    <a:pt x="0" y="211"/>
                    <a:pt x="163" y="53"/>
                    <a:pt x="19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Freeform 25"/>
            <p:cNvSpPr>
              <a:spLocks/>
            </p:cNvSpPr>
            <p:nvPr/>
          </p:nvSpPr>
          <p:spPr bwMode="auto">
            <a:xfrm>
              <a:off x="3648075" y="4043363"/>
              <a:ext cx="1258888" cy="273050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5003800" y="4479925"/>
              <a:ext cx="177800" cy="641350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Freeform 28"/>
            <p:cNvSpPr>
              <a:spLocks/>
            </p:cNvSpPr>
            <p:nvPr/>
          </p:nvSpPr>
          <p:spPr bwMode="auto">
            <a:xfrm>
              <a:off x="3433763" y="4429125"/>
              <a:ext cx="206375" cy="7318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4999038" y="4602163"/>
              <a:ext cx="807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0000</a:t>
              </a:r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3954483" y="3936299"/>
              <a:ext cx="6800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0001</a:t>
              </a:r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3006725" y="4611688"/>
              <a:ext cx="88838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0101</a:t>
              </a:r>
            </a:p>
          </p:txBody>
        </p:sp>
        <p:sp>
          <p:nvSpPr>
            <p:cNvPr id="74785" name="Text Box 33"/>
            <p:cNvSpPr txBox="1">
              <a:spLocks noChangeArrowheads="1"/>
            </p:cNvSpPr>
            <p:nvPr/>
          </p:nvSpPr>
          <p:spPr bwMode="auto">
            <a:xfrm>
              <a:off x="6108825" y="4489450"/>
              <a:ext cx="8026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1100</a:t>
              </a:r>
            </a:p>
          </p:txBody>
        </p:sp>
        <p:sp>
          <p:nvSpPr>
            <p:cNvPr id="74786" name="Text Box 34"/>
            <p:cNvSpPr txBox="1">
              <a:spLocks noChangeArrowheads="1"/>
            </p:cNvSpPr>
            <p:nvPr/>
          </p:nvSpPr>
          <p:spPr bwMode="auto">
            <a:xfrm>
              <a:off x="3978234" y="3009839"/>
              <a:ext cx="7179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1011</a:t>
              </a:r>
            </a:p>
          </p:txBody>
        </p:sp>
        <p:sp>
          <p:nvSpPr>
            <p:cNvPr id="74787" name="Text Box 35"/>
            <p:cNvSpPr txBox="1">
              <a:spLocks noChangeArrowheads="1"/>
            </p:cNvSpPr>
            <p:nvPr/>
          </p:nvSpPr>
          <p:spPr bwMode="auto">
            <a:xfrm>
              <a:off x="1838325" y="4602163"/>
              <a:ext cx="90487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1101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15688" y="5142016"/>
              <a:ext cx="1136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• • •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75663" y="5033159"/>
              <a:ext cx="11368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• • •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413164" y="5818908"/>
            <a:ext cx="705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    	Input: Button1, Button2, </a:t>
            </a:r>
            <a:r>
              <a:rPr lang="en-US" dirty="0" err="1"/>
              <a:t>DoorOpen</a:t>
            </a:r>
            <a:r>
              <a:rPr lang="en-US" dirty="0"/>
              <a:t>, </a:t>
            </a:r>
            <a:r>
              <a:rPr lang="en-US" dirty="0" err="1"/>
              <a:t>KeyTurned</a:t>
            </a:r>
            <a:endParaRPr lang="en-US" dirty="0"/>
          </a:p>
          <a:p>
            <a:r>
              <a:rPr lang="en-US" dirty="0"/>
              <a:t>	Output: </a:t>
            </a:r>
            <a:r>
              <a:rPr lang="en-US" dirty="0" err="1"/>
              <a:t>StartCar</a:t>
            </a:r>
            <a:r>
              <a:rPr lang="en-US" dirty="0"/>
              <a:t>, </a:t>
            </a:r>
            <a:r>
              <a:rPr lang="en-US" dirty="0" err="1"/>
              <a:t>TurnOnStartLight</a:t>
            </a:r>
            <a:r>
              <a:rPr lang="en-US" dirty="0"/>
              <a:t>, </a:t>
            </a:r>
            <a:r>
              <a:rPr lang="en-US" dirty="0" err="1"/>
              <a:t>LockDoors</a:t>
            </a:r>
            <a:r>
              <a:rPr lang="en-US" dirty="0"/>
              <a:t> 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558140" y="2553195"/>
            <a:ext cx="831272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Step 5: Draw the State Transition Diagram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644718" y="4167058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39493" y="3190746"/>
            <a:ext cx="1614487" cy="1544637"/>
            <a:chOff x="1005" y="2157"/>
            <a:chExt cx="1017" cy="973"/>
          </a:xfrm>
        </p:grpSpPr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Zero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/>
                <a:t>[0]</a:t>
              </a:r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63655" y="3190746"/>
            <a:ext cx="1614488" cy="1544637"/>
            <a:chOff x="1005" y="2157"/>
            <a:chExt cx="1017" cy="973"/>
          </a:xfrm>
        </p:grpSpPr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One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/>
                <a:t>[1]</a:t>
              </a:r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63655" y="5000496"/>
            <a:ext cx="1614488" cy="1544637"/>
            <a:chOff x="1005" y="2157"/>
            <a:chExt cx="1017" cy="973"/>
          </a:xfrm>
        </p:grpSpPr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Two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/>
                <a:t>[2]</a:t>
              </a:r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939493" y="5000496"/>
            <a:ext cx="1614487" cy="1544637"/>
            <a:chOff x="1005" y="2157"/>
            <a:chExt cx="1017" cy="973"/>
          </a:xfrm>
        </p:grpSpPr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/>
                <a:t>[3]</a:t>
              </a:r>
            </a:p>
          </p:txBody>
        </p:sp>
        <p:sp>
          <p:nvSpPr>
            <p:cNvPr id="74772" name="Oval 20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3" name="Freeform 21"/>
          <p:cNvSpPr>
            <a:spLocks/>
          </p:cNvSpPr>
          <p:nvPr/>
        </p:nvSpPr>
        <p:spPr bwMode="auto">
          <a:xfrm>
            <a:off x="4373005" y="3049458"/>
            <a:ext cx="1614488" cy="425450"/>
          </a:xfrm>
          <a:custGeom>
            <a:avLst/>
            <a:gdLst/>
            <a:ahLst/>
            <a:cxnLst>
              <a:cxn ang="0">
                <a:pos x="0" y="268"/>
              </a:cxn>
              <a:cxn ang="0">
                <a:pos x="230" y="83"/>
              </a:cxn>
              <a:cxn ang="0">
                <a:pos x="588" y="25"/>
              </a:cxn>
              <a:cxn ang="0">
                <a:pos x="1017" y="236"/>
              </a:cxn>
            </a:cxnLst>
            <a:rect l="0" t="0" r="r" b="b"/>
            <a:pathLst>
              <a:path w="1017" h="268">
                <a:moveTo>
                  <a:pt x="0" y="268"/>
                </a:moveTo>
                <a:cubicBezTo>
                  <a:pt x="66" y="196"/>
                  <a:pt x="132" y="124"/>
                  <a:pt x="230" y="83"/>
                </a:cubicBezTo>
                <a:cubicBezTo>
                  <a:pt x="328" y="42"/>
                  <a:pt x="457" y="0"/>
                  <a:pt x="588" y="25"/>
                </a:cubicBezTo>
                <a:cubicBezTo>
                  <a:pt x="719" y="50"/>
                  <a:pt x="948" y="201"/>
                  <a:pt x="1017" y="2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4" name="Freeform 22"/>
          <p:cNvSpPr>
            <a:spLocks/>
          </p:cNvSpPr>
          <p:nvPr/>
        </p:nvSpPr>
        <p:spPr bwMode="auto">
          <a:xfrm>
            <a:off x="7268605" y="4298821"/>
            <a:ext cx="319088" cy="107632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198" y="288"/>
              </a:cxn>
              <a:cxn ang="0">
                <a:pos x="0" y="678"/>
              </a:cxn>
            </a:cxnLst>
            <a:rect l="0" t="0" r="r" b="b"/>
            <a:pathLst>
              <a:path w="201" h="678">
                <a:moveTo>
                  <a:pt x="19" y="0"/>
                </a:moveTo>
                <a:cubicBezTo>
                  <a:pt x="110" y="87"/>
                  <a:pt x="201" y="175"/>
                  <a:pt x="198" y="288"/>
                </a:cubicBezTo>
                <a:cubicBezTo>
                  <a:pt x="195" y="401"/>
                  <a:pt x="34" y="615"/>
                  <a:pt x="0" y="6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5" name="Freeform 23"/>
          <p:cNvSpPr>
            <a:spLocks/>
          </p:cNvSpPr>
          <p:nvPr/>
        </p:nvSpPr>
        <p:spPr bwMode="auto">
          <a:xfrm>
            <a:off x="4474605" y="5954583"/>
            <a:ext cx="1320800" cy="433388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467" y="256"/>
              </a:cxn>
              <a:cxn ang="0">
                <a:pos x="0" y="102"/>
              </a:cxn>
            </a:cxnLst>
            <a:rect l="0" t="0" r="r" b="b"/>
            <a:pathLst>
              <a:path w="832" h="273">
                <a:moveTo>
                  <a:pt x="832" y="0"/>
                </a:moveTo>
                <a:cubicBezTo>
                  <a:pt x="719" y="119"/>
                  <a:pt x="606" y="239"/>
                  <a:pt x="467" y="256"/>
                </a:cubicBezTo>
                <a:cubicBezTo>
                  <a:pt x="328" y="273"/>
                  <a:pt x="79" y="125"/>
                  <a:pt x="0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6" name="Freeform 24"/>
          <p:cNvSpPr>
            <a:spLocks/>
          </p:cNvSpPr>
          <p:nvPr/>
        </p:nvSpPr>
        <p:spPr bwMode="auto">
          <a:xfrm>
            <a:off x="2733118" y="4328983"/>
            <a:ext cx="328612" cy="1036638"/>
          </a:xfrm>
          <a:custGeom>
            <a:avLst/>
            <a:gdLst/>
            <a:ahLst/>
            <a:cxnLst>
              <a:cxn ang="0">
                <a:pos x="207" y="653"/>
              </a:cxn>
              <a:cxn ang="0">
                <a:pos x="2" y="320"/>
              </a:cxn>
              <a:cxn ang="0">
                <a:pos x="194" y="0"/>
              </a:cxn>
            </a:cxnLst>
            <a:rect l="0" t="0" r="r" b="b"/>
            <a:pathLst>
              <a:path w="207" h="653">
                <a:moveTo>
                  <a:pt x="207" y="653"/>
                </a:moveTo>
                <a:cubicBezTo>
                  <a:pt x="105" y="541"/>
                  <a:pt x="4" y="429"/>
                  <a:pt x="2" y="320"/>
                </a:cubicBezTo>
                <a:cubicBezTo>
                  <a:pt x="0" y="211"/>
                  <a:pt x="163" y="53"/>
                  <a:pt x="19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9" name="Freeform 27"/>
          <p:cNvSpPr>
            <a:spLocks/>
          </p:cNvSpPr>
          <p:nvPr/>
        </p:nvSpPr>
        <p:spPr bwMode="auto">
          <a:xfrm>
            <a:off x="4534930" y="5349746"/>
            <a:ext cx="1270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46" y="3"/>
              </a:cxn>
              <a:cxn ang="0">
                <a:pos x="800" y="125"/>
              </a:cxn>
            </a:cxnLst>
            <a:rect l="0" t="0" r="r" b="b"/>
            <a:pathLst>
              <a:path w="800" h="144">
                <a:moveTo>
                  <a:pt x="0" y="144"/>
                </a:moveTo>
                <a:cubicBezTo>
                  <a:pt x="106" y="75"/>
                  <a:pt x="213" y="6"/>
                  <a:pt x="346" y="3"/>
                </a:cubicBezTo>
                <a:cubicBezTo>
                  <a:pt x="479" y="0"/>
                  <a:pt x="639" y="62"/>
                  <a:pt x="800" y="1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/>
          <p:nvPr/>
        </p:nvGrpSpPr>
        <p:grpSpPr>
          <a:xfrm>
            <a:off x="5876368" y="4541708"/>
            <a:ext cx="457200" cy="641350"/>
            <a:chOff x="4999038" y="4479925"/>
            <a:chExt cx="457200" cy="641350"/>
          </a:xfrm>
        </p:grpSpPr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5003800" y="4479925"/>
              <a:ext cx="177800" cy="641350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4999038" y="4602163"/>
              <a:ext cx="457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</a:t>
              </a: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4525405" y="4033708"/>
            <a:ext cx="1258888" cy="366713"/>
            <a:chOff x="3648075" y="3971925"/>
            <a:chExt cx="1258888" cy="366713"/>
          </a:xfrm>
        </p:grpSpPr>
        <p:sp>
          <p:nvSpPr>
            <p:cNvPr id="74777" name="Freeform 25"/>
            <p:cNvSpPr>
              <a:spLocks/>
            </p:cNvSpPr>
            <p:nvPr/>
          </p:nvSpPr>
          <p:spPr bwMode="auto">
            <a:xfrm>
              <a:off x="3648075" y="4043363"/>
              <a:ext cx="1258888" cy="273050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4133850" y="3971925"/>
              <a:ext cx="4175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</a:t>
              </a: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3884055" y="4490908"/>
            <a:ext cx="633413" cy="731838"/>
            <a:chOff x="3006725" y="4429125"/>
            <a:chExt cx="633413" cy="731838"/>
          </a:xfrm>
        </p:grpSpPr>
        <p:sp>
          <p:nvSpPr>
            <p:cNvPr id="74780" name="Freeform 28"/>
            <p:cNvSpPr>
              <a:spLocks/>
            </p:cNvSpPr>
            <p:nvPr/>
          </p:nvSpPr>
          <p:spPr bwMode="auto">
            <a:xfrm>
              <a:off x="3433763" y="4429125"/>
              <a:ext cx="206375" cy="7318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3006725" y="4611688"/>
              <a:ext cx="6207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</p:grp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4971493" y="5313233"/>
            <a:ext cx="569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0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7033655" y="455123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92130" y="3047871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2715655" y="4663946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5061980" y="6026021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grpSp>
        <p:nvGrpSpPr>
          <p:cNvPr id="9" name="Group 51"/>
          <p:cNvGrpSpPr/>
          <p:nvPr/>
        </p:nvGrpSpPr>
        <p:grpSpPr>
          <a:xfrm>
            <a:off x="1679018" y="3563808"/>
            <a:ext cx="1322387" cy="530225"/>
            <a:chOff x="801688" y="3502025"/>
            <a:chExt cx="1322387" cy="530225"/>
          </a:xfrm>
        </p:grpSpPr>
        <p:sp>
          <p:nvSpPr>
            <p:cNvPr id="74789" name="Freeform 37"/>
            <p:cNvSpPr>
              <a:spLocks/>
            </p:cNvSpPr>
            <p:nvPr/>
          </p:nvSpPr>
          <p:spPr bwMode="auto">
            <a:xfrm>
              <a:off x="1260475" y="3502025"/>
              <a:ext cx="863600" cy="20637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294" y="8"/>
                </a:cxn>
                <a:cxn ang="0">
                  <a:pos x="544" y="79"/>
                </a:cxn>
              </a:cxnLst>
              <a:rect l="0" t="0" r="r" b="b"/>
              <a:pathLst>
                <a:path w="544" h="130">
                  <a:moveTo>
                    <a:pt x="0" y="130"/>
                  </a:moveTo>
                  <a:cubicBezTo>
                    <a:pt x="101" y="73"/>
                    <a:pt x="203" y="16"/>
                    <a:pt x="294" y="8"/>
                  </a:cubicBezTo>
                  <a:cubicBezTo>
                    <a:pt x="385" y="0"/>
                    <a:pt x="502" y="66"/>
                    <a:pt x="544" y="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801688" y="3727450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110809" y="2570033"/>
            <a:ext cx="2445309" cy="716863"/>
            <a:chOff x="3233479" y="2508250"/>
            <a:chExt cx="2445309" cy="716863"/>
          </a:xfrm>
        </p:grpSpPr>
        <p:sp>
          <p:nvSpPr>
            <p:cNvPr id="44" name="Freeform 37"/>
            <p:cNvSpPr>
              <a:spLocks/>
            </p:cNvSpPr>
            <p:nvPr/>
          </p:nvSpPr>
          <p:spPr bwMode="auto">
            <a:xfrm flipH="1">
              <a:off x="3233479" y="2530331"/>
              <a:ext cx="2042855" cy="694782"/>
            </a:xfrm>
            <a:custGeom>
              <a:avLst/>
              <a:gdLst>
                <a:gd name="connsiteX0" fmla="*/ 0 w 12883"/>
                <a:gd name="connsiteY0" fmla="*/ 9530 h 9530"/>
                <a:gd name="connsiteX1" fmla="*/ 5404 w 12883"/>
                <a:gd name="connsiteY1" fmla="*/ 145 h 9530"/>
                <a:gd name="connsiteX2" fmla="*/ 12883 w 12883"/>
                <a:gd name="connsiteY2" fmla="*/ 8658 h 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3" h="9530">
                  <a:moveTo>
                    <a:pt x="0" y="9530"/>
                  </a:moveTo>
                  <a:cubicBezTo>
                    <a:pt x="1857" y="5145"/>
                    <a:pt x="3257" y="290"/>
                    <a:pt x="5404" y="145"/>
                  </a:cubicBezTo>
                  <a:cubicBezTo>
                    <a:pt x="7551" y="0"/>
                    <a:pt x="12111" y="7658"/>
                    <a:pt x="12883" y="86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4772326" y="2508250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1" name="Group 47"/>
          <p:cNvGrpSpPr/>
          <p:nvPr/>
        </p:nvGrpSpPr>
        <p:grpSpPr>
          <a:xfrm>
            <a:off x="4356923" y="4584186"/>
            <a:ext cx="1652234" cy="378846"/>
            <a:chOff x="3479593" y="4522403"/>
            <a:chExt cx="1652234" cy="378846"/>
          </a:xfrm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 rot="1535692" flipH="1">
              <a:off x="3479593" y="4697855"/>
              <a:ext cx="1652234" cy="203394"/>
            </a:xfrm>
            <a:custGeom>
              <a:avLst/>
              <a:gdLst>
                <a:gd name="connsiteX0" fmla="*/ 0 w 19333"/>
                <a:gd name="connsiteY0" fmla="*/ 12997 h 12997"/>
                <a:gd name="connsiteX1" fmla="*/ 14737 w 19333"/>
                <a:gd name="connsiteY1" fmla="*/ 1076 h 12997"/>
                <a:gd name="connsiteX2" fmla="*/ 19333 w 19333"/>
                <a:gd name="connsiteY2" fmla="*/ 6538 h 12997"/>
                <a:gd name="connsiteX0" fmla="*/ 0 w 19333"/>
                <a:gd name="connsiteY0" fmla="*/ 8137 h 8137"/>
                <a:gd name="connsiteX1" fmla="*/ 14181 w 19333"/>
                <a:gd name="connsiteY1" fmla="*/ 1076 h 8137"/>
                <a:gd name="connsiteX2" fmla="*/ 19333 w 19333"/>
                <a:gd name="connsiteY2" fmla="*/ 1678 h 8137"/>
                <a:gd name="connsiteX0" fmla="*/ 0 w 9896"/>
                <a:gd name="connsiteY0" fmla="*/ 12112 h 12112"/>
                <a:gd name="connsiteX1" fmla="*/ 7335 w 9896"/>
                <a:gd name="connsiteY1" fmla="*/ 3434 h 12112"/>
                <a:gd name="connsiteX2" fmla="*/ 9896 w 9896"/>
                <a:gd name="connsiteY2" fmla="*/ 1229 h 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6" h="12112">
                  <a:moveTo>
                    <a:pt x="0" y="12112"/>
                  </a:moveTo>
                  <a:cubicBezTo>
                    <a:pt x="961" y="6723"/>
                    <a:pt x="5686" y="5248"/>
                    <a:pt x="7335" y="3434"/>
                  </a:cubicBezTo>
                  <a:cubicBezTo>
                    <a:pt x="8984" y="1620"/>
                    <a:pt x="9497" y="0"/>
                    <a:pt x="9896" y="12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 rot="1922642">
              <a:off x="3956780" y="4522403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2" name="Group 50"/>
          <p:cNvGrpSpPr/>
          <p:nvPr/>
        </p:nvGrpSpPr>
        <p:grpSpPr>
          <a:xfrm>
            <a:off x="1996324" y="4131060"/>
            <a:ext cx="1355964" cy="1342962"/>
            <a:chOff x="1118994" y="4069277"/>
            <a:chExt cx="1355964" cy="1342962"/>
          </a:xfrm>
        </p:grpSpPr>
        <p:sp>
          <p:nvSpPr>
            <p:cNvPr id="49" name="Freeform 37"/>
            <p:cNvSpPr>
              <a:spLocks/>
            </p:cNvSpPr>
            <p:nvPr/>
          </p:nvSpPr>
          <p:spPr bwMode="auto">
            <a:xfrm rot="18149705">
              <a:off x="1271104" y="4152987"/>
              <a:ext cx="1287564" cy="1120144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1" h="9076">
                  <a:moveTo>
                    <a:pt x="431" y="9076"/>
                  </a:moveTo>
                  <a:cubicBezTo>
                    <a:pt x="913" y="8185"/>
                    <a:pt x="0" y="5014"/>
                    <a:pt x="830" y="3537"/>
                  </a:cubicBezTo>
                  <a:cubicBezTo>
                    <a:pt x="1660" y="2060"/>
                    <a:pt x="3814" y="426"/>
                    <a:pt x="5414" y="213"/>
                  </a:cubicBezTo>
                  <a:cubicBezTo>
                    <a:pt x="7014" y="0"/>
                    <a:pt x="9588" y="1882"/>
                    <a:pt x="10431" y="2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 rot="15074888">
              <a:off x="818163" y="4806608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1963372" y="2502273"/>
            <a:ext cx="1420890" cy="1368895"/>
            <a:chOff x="1086042" y="2440490"/>
            <a:chExt cx="1420890" cy="1368895"/>
          </a:xfrm>
        </p:grpSpPr>
        <p:sp>
          <p:nvSpPr>
            <p:cNvPr id="54" name="Freeform 37"/>
            <p:cNvSpPr>
              <a:spLocks/>
            </p:cNvSpPr>
            <p:nvPr/>
          </p:nvSpPr>
          <p:spPr bwMode="auto">
            <a:xfrm rot="18149705">
              <a:off x="1212456" y="2514910"/>
              <a:ext cx="1368895" cy="1220056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  <a:gd name="connsiteX0" fmla="*/ 413 w 6867"/>
                <a:gd name="connsiteY0" fmla="*/ 10915 h 11711"/>
                <a:gd name="connsiteX1" fmla="*/ 796 w 6867"/>
                <a:gd name="connsiteY1" fmla="*/ 4812 h 11711"/>
                <a:gd name="connsiteX2" fmla="*/ 5190 w 6867"/>
                <a:gd name="connsiteY2" fmla="*/ 1150 h 11711"/>
                <a:gd name="connsiteX3" fmla="*/ 6867 w 6867"/>
                <a:gd name="connsiteY3" fmla="*/ 11711 h 11711"/>
                <a:gd name="connsiteX0" fmla="*/ 601 w 14121"/>
                <a:gd name="connsiteY0" fmla="*/ 8643 h 9323"/>
                <a:gd name="connsiteX1" fmla="*/ 1159 w 14121"/>
                <a:gd name="connsiteY1" fmla="*/ 3432 h 9323"/>
                <a:gd name="connsiteX2" fmla="*/ 7558 w 14121"/>
                <a:gd name="connsiteY2" fmla="*/ 305 h 9323"/>
                <a:gd name="connsiteX3" fmla="*/ 13714 w 14121"/>
                <a:gd name="connsiteY3" fmla="*/ 5264 h 9323"/>
                <a:gd name="connsiteX4" fmla="*/ 10000 w 14121"/>
                <a:gd name="connsiteY4" fmla="*/ 9323 h 9323"/>
                <a:gd name="connsiteX0" fmla="*/ 1390 w 10964"/>
                <a:gd name="connsiteY0" fmla="*/ 9247 h 9976"/>
                <a:gd name="connsiteX1" fmla="*/ 821 w 10964"/>
                <a:gd name="connsiteY1" fmla="*/ 3805 h 9976"/>
                <a:gd name="connsiteX2" fmla="*/ 6316 w 10964"/>
                <a:gd name="connsiteY2" fmla="*/ 303 h 9976"/>
                <a:gd name="connsiteX3" fmla="*/ 10676 w 10964"/>
                <a:gd name="connsiteY3" fmla="*/ 5622 h 9976"/>
                <a:gd name="connsiteX4" fmla="*/ 8046 w 10964"/>
                <a:gd name="connsiteY4" fmla="*/ 9976 h 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4" h="9976">
                  <a:moveTo>
                    <a:pt x="1390" y="9247"/>
                  </a:moveTo>
                  <a:cubicBezTo>
                    <a:pt x="1866" y="8348"/>
                    <a:pt x="0" y="5295"/>
                    <a:pt x="821" y="3805"/>
                  </a:cubicBezTo>
                  <a:cubicBezTo>
                    <a:pt x="1641" y="2315"/>
                    <a:pt x="4674" y="0"/>
                    <a:pt x="6316" y="303"/>
                  </a:cubicBezTo>
                  <a:cubicBezTo>
                    <a:pt x="7958" y="606"/>
                    <a:pt x="10388" y="4010"/>
                    <a:pt x="10676" y="5622"/>
                  </a:cubicBezTo>
                  <a:cubicBezTo>
                    <a:pt x="10964" y="7234"/>
                    <a:pt x="7887" y="9139"/>
                    <a:pt x="8046" y="99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 rot="16466864">
              <a:off x="785211" y="2796575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Step 5: Draw the State Transition Diagram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644718" y="4167058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39493" y="3190746"/>
            <a:ext cx="1614487" cy="1544637"/>
            <a:chOff x="1005" y="2157"/>
            <a:chExt cx="1017" cy="973"/>
          </a:xfrm>
        </p:grpSpPr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Zero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dirty="0"/>
                <a:t>[00]</a:t>
              </a:r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63655" y="3190746"/>
            <a:ext cx="1614488" cy="1544637"/>
            <a:chOff x="1005" y="2157"/>
            <a:chExt cx="1017" cy="973"/>
          </a:xfrm>
        </p:grpSpPr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One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dirty="0"/>
                <a:t>[01]</a:t>
              </a:r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63655" y="5000496"/>
            <a:ext cx="1614488" cy="1544637"/>
            <a:chOff x="1005" y="2157"/>
            <a:chExt cx="1017" cy="973"/>
          </a:xfrm>
        </p:grpSpPr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Two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dirty="0"/>
                <a:t>[10]</a:t>
              </a:r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939493" y="5000496"/>
            <a:ext cx="1614487" cy="1544637"/>
            <a:chOff x="1005" y="2157"/>
            <a:chExt cx="1017" cy="973"/>
          </a:xfrm>
        </p:grpSpPr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 dirty="0"/>
                <a:t>[11]</a:t>
              </a:r>
            </a:p>
          </p:txBody>
        </p:sp>
        <p:sp>
          <p:nvSpPr>
            <p:cNvPr id="74772" name="Oval 20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3" name="Freeform 21"/>
          <p:cNvSpPr>
            <a:spLocks/>
          </p:cNvSpPr>
          <p:nvPr/>
        </p:nvSpPr>
        <p:spPr bwMode="auto">
          <a:xfrm>
            <a:off x="4373005" y="3049458"/>
            <a:ext cx="1614488" cy="425450"/>
          </a:xfrm>
          <a:custGeom>
            <a:avLst/>
            <a:gdLst/>
            <a:ahLst/>
            <a:cxnLst>
              <a:cxn ang="0">
                <a:pos x="0" y="268"/>
              </a:cxn>
              <a:cxn ang="0">
                <a:pos x="230" y="83"/>
              </a:cxn>
              <a:cxn ang="0">
                <a:pos x="588" y="25"/>
              </a:cxn>
              <a:cxn ang="0">
                <a:pos x="1017" y="236"/>
              </a:cxn>
            </a:cxnLst>
            <a:rect l="0" t="0" r="r" b="b"/>
            <a:pathLst>
              <a:path w="1017" h="268">
                <a:moveTo>
                  <a:pt x="0" y="268"/>
                </a:moveTo>
                <a:cubicBezTo>
                  <a:pt x="66" y="196"/>
                  <a:pt x="132" y="124"/>
                  <a:pt x="230" y="83"/>
                </a:cubicBezTo>
                <a:cubicBezTo>
                  <a:pt x="328" y="42"/>
                  <a:pt x="457" y="0"/>
                  <a:pt x="588" y="25"/>
                </a:cubicBezTo>
                <a:cubicBezTo>
                  <a:pt x="719" y="50"/>
                  <a:pt x="948" y="201"/>
                  <a:pt x="1017" y="2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4" name="Freeform 22"/>
          <p:cNvSpPr>
            <a:spLocks/>
          </p:cNvSpPr>
          <p:nvPr/>
        </p:nvSpPr>
        <p:spPr bwMode="auto">
          <a:xfrm>
            <a:off x="7268605" y="4298821"/>
            <a:ext cx="319088" cy="107632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198" y="288"/>
              </a:cxn>
              <a:cxn ang="0">
                <a:pos x="0" y="678"/>
              </a:cxn>
            </a:cxnLst>
            <a:rect l="0" t="0" r="r" b="b"/>
            <a:pathLst>
              <a:path w="201" h="678">
                <a:moveTo>
                  <a:pt x="19" y="0"/>
                </a:moveTo>
                <a:cubicBezTo>
                  <a:pt x="110" y="87"/>
                  <a:pt x="201" y="175"/>
                  <a:pt x="198" y="288"/>
                </a:cubicBezTo>
                <a:cubicBezTo>
                  <a:pt x="195" y="401"/>
                  <a:pt x="34" y="615"/>
                  <a:pt x="0" y="6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5" name="Freeform 23"/>
          <p:cNvSpPr>
            <a:spLocks/>
          </p:cNvSpPr>
          <p:nvPr/>
        </p:nvSpPr>
        <p:spPr bwMode="auto">
          <a:xfrm>
            <a:off x="4474605" y="5954583"/>
            <a:ext cx="1320800" cy="433388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467" y="256"/>
              </a:cxn>
              <a:cxn ang="0">
                <a:pos x="0" y="102"/>
              </a:cxn>
            </a:cxnLst>
            <a:rect l="0" t="0" r="r" b="b"/>
            <a:pathLst>
              <a:path w="832" h="273">
                <a:moveTo>
                  <a:pt x="832" y="0"/>
                </a:moveTo>
                <a:cubicBezTo>
                  <a:pt x="719" y="119"/>
                  <a:pt x="606" y="239"/>
                  <a:pt x="467" y="256"/>
                </a:cubicBezTo>
                <a:cubicBezTo>
                  <a:pt x="328" y="273"/>
                  <a:pt x="79" y="125"/>
                  <a:pt x="0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6" name="Freeform 24"/>
          <p:cNvSpPr>
            <a:spLocks/>
          </p:cNvSpPr>
          <p:nvPr/>
        </p:nvSpPr>
        <p:spPr bwMode="auto">
          <a:xfrm>
            <a:off x="2733118" y="4328983"/>
            <a:ext cx="328612" cy="1036638"/>
          </a:xfrm>
          <a:custGeom>
            <a:avLst/>
            <a:gdLst/>
            <a:ahLst/>
            <a:cxnLst>
              <a:cxn ang="0">
                <a:pos x="207" y="653"/>
              </a:cxn>
              <a:cxn ang="0">
                <a:pos x="2" y="320"/>
              </a:cxn>
              <a:cxn ang="0">
                <a:pos x="194" y="0"/>
              </a:cxn>
            </a:cxnLst>
            <a:rect l="0" t="0" r="r" b="b"/>
            <a:pathLst>
              <a:path w="207" h="653">
                <a:moveTo>
                  <a:pt x="207" y="653"/>
                </a:moveTo>
                <a:cubicBezTo>
                  <a:pt x="105" y="541"/>
                  <a:pt x="4" y="429"/>
                  <a:pt x="2" y="320"/>
                </a:cubicBezTo>
                <a:cubicBezTo>
                  <a:pt x="0" y="211"/>
                  <a:pt x="163" y="53"/>
                  <a:pt x="19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9" name="Freeform 27"/>
          <p:cNvSpPr>
            <a:spLocks/>
          </p:cNvSpPr>
          <p:nvPr/>
        </p:nvSpPr>
        <p:spPr bwMode="auto">
          <a:xfrm>
            <a:off x="4534930" y="5349746"/>
            <a:ext cx="1270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46" y="3"/>
              </a:cxn>
              <a:cxn ang="0">
                <a:pos x="800" y="125"/>
              </a:cxn>
            </a:cxnLst>
            <a:rect l="0" t="0" r="r" b="b"/>
            <a:pathLst>
              <a:path w="800" h="144">
                <a:moveTo>
                  <a:pt x="0" y="144"/>
                </a:moveTo>
                <a:cubicBezTo>
                  <a:pt x="106" y="75"/>
                  <a:pt x="213" y="6"/>
                  <a:pt x="346" y="3"/>
                </a:cubicBezTo>
                <a:cubicBezTo>
                  <a:pt x="479" y="0"/>
                  <a:pt x="639" y="62"/>
                  <a:pt x="800" y="1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/>
          <p:nvPr/>
        </p:nvGrpSpPr>
        <p:grpSpPr>
          <a:xfrm>
            <a:off x="5876368" y="4541708"/>
            <a:ext cx="457200" cy="641350"/>
            <a:chOff x="4999038" y="4479925"/>
            <a:chExt cx="457200" cy="641350"/>
          </a:xfrm>
        </p:grpSpPr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5003800" y="4479925"/>
              <a:ext cx="177800" cy="641350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4999038" y="4602163"/>
              <a:ext cx="4572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</a:t>
              </a: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4525405" y="4033708"/>
            <a:ext cx="1258888" cy="366713"/>
            <a:chOff x="3648075" y="3971925"/>
            <a:chExt cx="1258888" cy="366713"/>
          </a:xfrm>
        </p:grpSpPr>
        <p:sp>
          <p:nvSpPr>
            <p:cNvPr id="74777" name="Freeform 25"/>
            <p:cNvSpPr>
              <a:spLocks/>
            </p:cNvSpPr>
            <p:nvPr/>
          </p:nvSpPr>
          <p:spPr bwMode="auto">
            <a:xfrm>
              <a:off x="3648075" y="4043363"/>
              <a:ext cx="1258888" cy="273050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4133850" y="3971925"/>
              <a:ext cx="417513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</a:t>
              </a: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3884055" y="4490908"/>
            <a:ext cx="633413" cy="731838"/>
            <a:chOff x="3006725" y="4429125"/>
            <a:chExt cx="633413" cy="731838"/>
          </a:xfrm>
        </p:grpSpPr>
        <p:sp>
          <p:nvSpPr>
            <p:cNvPr id="74780" name="Freeform 28"/>
            <p:cNvSpPr>
              <a:spLocks/>
            </p:cNvSpPr>
            <p:nvPr/>
          </p:nvSpPr>
          <p:spPr bwMode="auto">
            <a:xfrm>
              <a:off x="3433763" y="4429125"/>
              <a:ext cx="206375" cy="7318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3006725" y="4611688"/>
              <a:ext cx="6207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</a:t>
              </a:r>
            </a:p>
          </p:txBody>
        </p:sp>
      </p:grp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4971493" y="5313233"/>
            <a:ext cx="569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0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7033655" y="455123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92130" y="3047871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2715655" y="4663946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5061980" y="6026021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grpSp>
        <p:nvGrpSpPr>
          <p:cNvPr id="9" name="Group 51"/>
          <p:cNvGrpSpPr/>
          <p:nvPr/>
        </p:nvGrpSpPr>
        <p:grpSpPr>
          <a:xfrm>
            <a:off x="1679018" y="3563808"/>
            <a:ext cx="1322387" cy="530225"/>
            <a:chOff x="801688" y="3502025"/>
            <a:chExt cx="1322387" cy="530225"/>
          </a:xfrm>
        </p:grpSpPr>
        <p:sp>
          <p:nvSpPr>
            <p:cNvPr id="74789" name="Freeform 37"/>
            <p:cNvSpPr>
              <a:spLocks/>
            </p:cNvSpPr>
            <p:nvPr/>
          </p:nvSpPr>
          <p:spPr bwMode="auto">
            <a:xfrm>
              <a:off x="1260475" y="3502025"/>
              <a:ext cx="863600" cy="20637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294" y="8"/>
                </a:cxn>
                <a:cxn ang="0">
                  <a:pos x="544" y="79"/>
                </a:cxn>
              </a:cxnLst>
              <a:rect l="0" t="0" r="r" b="b"/>
              <a:pathLst>
                <a:path w="544" h="130">
                  <a:moveTo>
                    <a:pt x="0" y="130"/>
                  </a:moveTo>
                  <a:cubicBezTo>
                    <a:pt x="101" y="73"/>
                    <a:pt x="203" y="16"/>
                    <a:pt x="294" y="8"/>
                  </a:cubicBezTo>
                  <a:cubicBezTo>
                    <a:pt x="385" y="0"/>
                    <a:pt x="502" y="66"/>
                    <a:pt x="544" y="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801688" y="3727450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110809" y="2570033"/>
            <a:ext cx="2445309" cy="716863"/>
            <a:chOff x="3233479" y="2508250"/>
            <a:chExt cx="2445309" cy="716863"/>
          </a:xfrm>
        </p:grpSpPr>
        <p:sp>
          <p:nvSpPr>
            <p:cNvPr id="44" name="Freeform 37"/>
            <p:cNvSpPr>
              <a:spLocks/>
            </p:cNvSpPr>
            <p:nvPr/>
          </p:nvSpPr>
          <p:spPr bwMode="auto">
            <a:xfrm flipH="1">
              <a:off x="3233479" y="2530331"/>
              <a:ext cx="2042855" cy="694782"/>
            </a:xfrm>
            <a:custGeom>
              <a:avLst/>
              <a:gdLst>
                <a:gd name="connsiteX0" fmla="*/ 0 w 12883"/>
                <a:gd name="connsiteY0" fmla="*/ 9530 h 9530"/>
                <a:gd name="connsiteX1" fmla="*/ 5404 w 12883"/>
                <a:gd name="connsiteY1" fmla="*/ 145 h 9530"/>
                <a:gd name="connsiteX2" fmla="*/ 12883 w 12883"/>
                <a:gd name="connsiteY2" fmla="*/ 8658 h 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3" h="9530">
                  <a:moveTo>
                    <a:pt x="0" y="9530"/>
                  </a:moveTo>
                  <a:cubicBezTo>
                    <a:pt x="1857" y="5145"/>
                    <a:pt x="3257" y="290"/>
                    <a:pt x="5404" y="145"/>
                  </a:cubicBezTo>
                  <a:cubicBezTo>
                    <a:pt x="7551" y="0"/>
                    <a:pt x="12111" y="7658"/>
                    <a:pt x="12883" y="86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4772326" y="2508250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1" name="Group 47"/>
          <p:cNvGrpSpPr/>
          <p:nvPr/>
        </p:nvGrpSpPr>
        <p:grpSpPr>
          <a:xfrm>
            <a:off x="4356923" y="4584186"/>
            <a:ext cx="1652234" cy="378846"/>
            <a:chOff x="3479593" y="4522403"/>
            <a:chExt cx="1652234" cy="378846"/>
          </a:xfrm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 rot="1535692" flipH="1">
              <a:off x="3479593" y="4697855"/>
              <a:ext cx="1652234" cy="203394"/>
            </a:xfrm>
            <a:custGeom>
              <a:avLst/>
              <a:gdLst>
                <a:gd name="connsiteX0" fmla="*/ 0 w 19333"/>
                <a:gd name="connsiteY0" fmla="*/ 12997 h 12997"/>
                <a:gd name="connsiteX1" fmla="*/ 14737 w 19333"/>
                <a:gd name="connsiteY1" fmla="*/ 1076 h 12997"/>
                <a:gd name="connsiteX2" fmla="*/ 19333 w 19333"/>
                <a:gd name="connsiteY2" fmla="*/ 6538 h 12997"/>
                <a:gd name="connsiteX0" fmla="*/ 0 w 19333"/>
                <a:gd name="connsiteY0" fmla="*/ 8137 h 8137"/>
                <a:gd name="connsiteX1" fmla="*/ 14181 w 19333"/>
                <a:gd name="connsiteY1" fmla="*/ 1076 h 8137"/>
                <a:gd name="connsiteX2" fmla="*/ 19333 w 19333"/>
                <a:gd name="connsiteY2" fmla="*/ 1678 h 8137"/>
                <a:gd name="connsiteX0" fmla="*/ 0 w 9896"/>
                <a:gd name="connsiteY0" fmla="*/ 12112 h 12112"/>
                <a:gd name="connsiteX1" fmla="*/ 7335 w 9896"/>
                <a:gd name="connsiteY1" fmla="*/ 3434 h 12112"/>
                <a:gd name="connsiteX2" fmla="*/ 9896 w 9896"/>
                <a:gd name="connsiteY2" fmla="*/ 1229 h 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6" h="12112">
                  <a:moveTo>
                    <a:pt x="0" y="12112"/>
                  </a:moveTo>
                  <a:cubicBezTo>
                    <a:pt x="961" y="6723"/>
                    <a:pt x="5686" y="5248"/>
                    <a:pt x="7335" y="3434"/>
                  </a:cubicBezTo>
                  <a:cubicBezTo>
                    <a:pt x="8984" y="1620"/>
                    <a:pt x="9497" y="0"/>
                    <a:pt x="9896" y="12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 rot="1922642">
              <a:off x="3956780" y="4522403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2" name="Group 50"/>
          <p:cNvGrpSpPr/>
          <p:nvPr/>
        </p:nvGrpSpPr>
        <p:grpSpPr>
          <a:xfrm>
            <a:off x="1996324" y="4131060"/>
            <a:ext cx="1355964" cy="1342962"/>
            <a:chOff x="1118994" y="4069277"/>
            <a:chExt cx="1355964" cy="1342962"/>
          </a:xfrm>
        </p:grpSpPr>
        <p:sp>
          <p:nvSpPr>
            <p:cNvPr id="49" name="Freeform 37"/>
            <p:cNvSpPr>
              <a:spLocks/>
            </p:cNvSpPr>
            <p:nvPr/>
          </p:nvSpPr>
          <p:spPr bwMode="auto">
            <a:xfrm rot="18149705">
              <a:off x="1271104" y="4152987"/>
              <a:ext cx="1287564" cy="1120144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1" h="9076">
                  <a:moveTo>
                    <a:pt x="431" y="9076"/>
                  </a:moveTo>
                  <a:cubicBezTo>
                    <a:pt x="913" y="8185"/>
                    <a:pt x="0" y="5014"/>
                    <a:pt x="830" y="3537"/>
                  </a:cubicBezTo>
                  <a:cubicBezTo>
                    <a:pt x="1660" y="2060"/>
                    <a:pt x="3814" y="426"/>
                    <a:pt x="5414" y="213"/>
                  </a:cubicBezTo>
                  <a:cubicBezTo>
                    <a:pt x="7014" y="0"/>
                    <a:pt x="9588" y="1882"/>
                    <a:pt x="10431" y="2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 rot="15074888">
              <a:off x="818163" y="4806608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1963372" y="2502273"/>
            <a:ext cx="1420890" cy="1368895"/>
            <a:chOff x="1086042" y="2440490"/>
            <a:chExt cx="1420890" cy="1368895"/>
          </a:xfrm>
        </p:grpSpPr>
        <p:sp>
          <p:nvSpPr>
            <p:cNvPr id="54" name="Freeform 37"/>
            <p:cNvSpPr>
              <a:spLocks/>
            </p:cNvSpPr>
            <p:nvPr/>
          </p:nvSpPr>
          <p:spPr bwMode="auto">
            <a:xfrm rot="18149705">
              <a:off x="1212456" y="2514910"/>
              <a:ext cx="1368895" cy="1220056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  <a:gd name="connsiteX0" fmla="*/ 413 w 6867"/>
                <a:gd name="connsiteY0" fmla="*/ 10915 h 11711"/>
                <a:gd name="connsiteX1" fmla="*/ 796 w 6867"/>
                <a:gd name="connsiteY1" fmla="*/ 4812 h 11711"/>
                <a:gd name="connsiteX2" fmla="*/ 5190 w 6867"/>
                <a:gd name="connsiteY2" fmla="*/ 1150 h 11711"/>
                <a:gd name="connsiteX3" fmla="*/ 6867 w 6867"/>
                <a:gd name="connsiteY3" fmla="*/ 11711 h 11711"/>
                <a:gd name="connsiteX0" fmla="*/ 601 w 14121"/>
                <a:gd name="connsiteY0" fmla="*/ 8643 h 9323"/>
                <a:gd name="connsiteX1" fmla="*/ 1159 w 14121"/>
                <a:gd name="connsiteY1" fmla="*/ 3432 h 9323"/>
                <a:gd name="connsiteX2" fmla="*/ 7558 w 14121"/>
                <a:gd name="connsiteY2" fmla="*/ 305 h 9323"/>
                <a:gd name="connsiteX3" fmla="*/ 13714 w 14121"/>
                <a:gd name="connsiteY3" fmla="*/ 5264 h 9323"/>
                <a:gd name="connsiteX4" fmla="*/ 10000 w 14121"/>
                <a:gd name="connsiteY4" fmla="*/ 9323 h 9323"/>
                <a:gd name="connsiteX0" fmla="*/ 1390 w 10964"/>
                <a:gd name="connsiteY0" fmla="*/ 9247 h 9976"/>
                <a:gd name="connsiteX1" fmla="*/ 821 w 10964"/>
                <a:gd name="connsiteY1" fmla="*/ 3805 h 9976"/>
                <a:gd name="connsiteX2" fmla="*/ 6316 w 10964"/>
                <a:gd name="connsiteY2" fmla="*/ 303 h 9976"/>
                <a:gd name="connsiteX3" fmla="*/ 10676 w 10964"/>
                <a:gd name="connsiteY3" fmla="*/ 5622 h 9976"/>
                <a:gd name="connsiteX4" fmla="*/ 8046 w 10964"/>
                <a:gd name="connsiteY4" fmla="*/ 9976 h 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4" h="9976">
                  <a:moveTo>
                    <a:pt x="1390" y="9247"/>
                  </a:moveTo>
                  <a:cubicBezTo>
                    <a:pt x="1866" y="8348"/>
                    <a:pt x="0" y="5295"/>
                    <a:pt x="821" y="3805"/>
                  </a:cubicBezTo>
                  <a:cubicBezTo>
                    <a:pt x="1641" y="2315"/>
                    <a:pt x="4674" y="0"/>
                    <a:pt x="6316" y="303"/>
                  </a:cubicBezTo>
                  <a:cubicBezTo>
                    <a:pt x="7958" y="606"/>
                    <a:pt x="10388" y="4010"/>
                    <a:pt x="10676" y="5622"/>
                  </a:cubicBezTo>
                  <a:cubicBezTo>
                    <a:pt x="10964" y="7234"/>
                    <a:pt x="7887" y="9139"/>
                    <a:pt x="8046" y="99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 rot="16466864">
              <a:off x="785211" y="2796575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3" grpId="0" animBg="1"/>
      <p:bldP spid="74774" grpId="0" animBg="1"/>
      <p:bldP spid="74775" grpId="0" animBg="1"/>
      <p:bldP spid="74776" grpId="0" animBg="1"/>
      <p:bldP spid="74779" grpId="0" animBg="1"/>
      <p:bldP spid="74784" grpId="0"/>
      <p:bldP spid="74785" grpId="0"/>
      <p:bldP spid="74786" grpId="0"/>
      <p:bldP spid="74787" grpId="0"/>
      <p:bldP spid="747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6: Draw the State Transition Table</a:t>
            </a:r>
          </a:p>
        </p:txBody>
      </p:sp>
      <p:grpSp>
        <p:nvGrpSpPr>
          <p:cNvPr id="80974" name="Group 78"/>
          <p:cNvGrpSpPr>
            <a:grpSpLocks/>
          </p:cNvGrpSpPr>
          <p:nvPr/>
        </p:nvGrpSpPr>
        <p:grpSpPr bwMode="auto">
          <a:xfrm>
            <a:off x="874713" y="3368675"/>
            <a:ext cx="7162800" cy="952500"/>
            <a:chOff x="551" y="2122"/>
            <a:chExt cx="4512" cy="600"/>
          </a:xfrm>
        </p:grpSpPr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2156" y="2139"/>
              <a:ext cx="1357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endParaRPr lang="en-US"/>
            </a:p>
            <a:p>
              <a:pPr algn="ctr">
                <a:lnSpc>
                  <a:spcPct val="75000"/>
                </a:lnSpc>
              </a:pPr>
              <a:r>
                <a:rPr lang="en-US"/>
                <a:t>Output Logic</a:t>
              </a:r>
            </a:p>
            <a:p>
              <a:pPr>
                <a:lnSpc>
                  <a:spcPct val="75000"/>
                </a:lnSpc>
              </a:pPr>
              <a:endParaRPr lang="en-US"/>
            </a:p>
          </p:txBody>
        </p:sp>
        <p:sp>
          <p:nvSpPr>
            <p:cNvPr id="80939" name="Line 43"/>
            <p:cNvSpPr>
              <a:spLocks noChangeShapeType="1"/>
            </p:cNvSpPr>
            <p:nvPr/>
          </p:nvSpPr>
          <p:spPr bwMode="auto">
            <a:xfrm>
              <a:off x="1653" y="2405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41" name="Line 45"/>
            <p:cNvSpPr>
              <a:spLocks noChangeShapeType="1"/>
            </p:cNvSpPr>
            <p:nvPr/>
          </p:nvSpPr>
          <p:spPr bwMode="auto">
            <a:xfrm>
              <a:off x="3511" y="2424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42" name="Text Box 46"/>
            <p:cNvSpPr txBox="1">
              <a:spLocks noChangeArrowheads="1"/>
            </p:cNvSpPr>
            <p:nvPr/>
          </p:nvSpPr>
          <p:spPr bwMode="auto">
            <a:xfrm>
              <a:off x="551" y="2245"/>
              <a:ext cx="1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Present State</a:t>
              </a:r>
            </a:p>
          </p:txBody>
        </p:sp>
        <p:sp>
          <p:nvSpPr>
            <p:cNvPr id="80946" name="Text Box 50"/>
            <p:cNvSpPr txBox="1">
              <a:spLocks noChangeArrowheads="1"/>
            </p:cNvSpPr>
            <p:nvPr/>
          </p:nvSpPr>
          <p:spPr bwMode="auto">
            <a:xfrm>
              <a:off x="3997" y="2277"/>
              <a:ext cx="10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Output</a:t>
              </a:r>
            </a:p>
          </p:txBody>
        </p:sp>
        <p:grpSp>
          <p:nvGrpSpPr>
            <p:cNvPr id="80958" name="Group 62"/>
            <p:cNvGrpSpPr>
              <a:grpSpLocks/>
            </p:cNvGrpSpPr>
            <p:nvPr/>
          </p:nvGrpSpPr>
          <p:grpSpPr bwMode="auto">
            <a:xfrm>
              <a:off x="1926" y="2122"/>
              <a:ext cx="173" cy="339"/>
              <a:chOff x="1951" y="1959"/>
              <a:chExt cx="173" cy="339"/>
            </a:xfrm>
          </p:grpSpPr>
          <p:sp>
            <p:nvSpPr>
              <p:cNvPr id="80959" name="Line 63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0" name="Text Box 64"/>
              <p:cNvSpPr txBox="1">
                <a:spLocks noChangeArrowheads="1"/>
              </p:cNvSpPr>
              <p:nvPr/>
            </p:nvSpPr>
            <p:spPr bwMode="auto">
              <a:xfrm>
                <a:off x="1951" y="1959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grpSp>
          <p:nvGrpSpPr>
            <p:cNvPr id="80961" name="Group 65"/>
            <p:cNvGrpSpPr>
              <a:grpSpLocks/>
            </p:cNvGrpSpPr>
            <p:nvPr/>
          </p:nvGrpSpPr>
          <p:grpSpPr bwMode="auto">
            <a:xfrm>
              <a:off x="3666" y="2157"/>
              <a:ext cx="173" cy="339"/>
              <a:chOff x="1951" y="1959"/>
              <a:chExt cx="173" cy="339"/>
            </a:xfrm>
          </p:grpSpPr>
          <p:sp>
            <p:nvSpPr>
              <p:cNvPr id="80962" name="Line 66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3" name="Text Box 67"/>
              <p:cNvSpPr txBox="1">
                <a:spLocks noChangeArrowheads="1"/>
              </p:cNvSpPr>
              <p:nvPr/>
            </p:nvSpPr>
            <p:spPr bwMode="auto">
              <a:xfrm>
                <a:off x="1951" y="1959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</p:grpSp>
      <p:grpSp>
        <p:nvGrpSpPr>
          <p:cNvPr id="80975" name="Group 79"/>
          <p:cNvGrpSpPr>
            <a:grpSpLocks/>
          </p:cNvGrpSpPr>
          <p:nvPr/>
        </p:nvGrpSpPr>
        <p:grpSpPr bwMode="auto">
          <a:xfrm>
            <a:off x="1108075" y="4781550"/>
            <a:ext cx="6583363" cy="1204913"/>
            <a:chOff x="698" y="3012"/>
            <a:chExt cx="4147" cy="759"/>
          </a:xfrm>
        </p:grpSpPr>
        <p:sp>
          <p:nvSpPr>
            <p:cNvPr id="80935" name="Text Box 39"/>
            <p:cNvSpPr txBox="1">
              <a:spLocks noChangeArrowheads="1"/>
            </p:cNvSpPr>
            <p:nvPr/>
          </p:nvSpPr>
          <p:spPr bwMode="auto">
            <a:xfrm>
              <a:off x="2303" y="3085"/>
              <a:ext cx="992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/>
                <a:t>Next 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State </a:t>
              </a:r>
            </a:p>
            <a:p>
              <a:pPr algn="ctr">
                <a:lnSpc>
                  <a:spcPct val="75000"/>
                </a:lnSpc>
              </a:pPr>
              <a:r>
                <a:rPr lang="en-US"/>
                <a:t>Logic</a:t>
              </a:r>
            </a:p>
          </p:txBody>
        </p:sp>
        <p:sp>
          <p:nvSpPr>
            <p:cNvPr id="80937" name="Line 41"/>
            <p:cNvSpPr>
              <a:spLocks noChangeShapeType="1"/>
            </p:cNvSpPr>
            <p:nvPr/>
          </p:nvSpPr>
          <p:spPr bwMode="auto">
            <a:xfrm>
              <a:off x="1795" y="3523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Line 42"/>
            <p:cNvSpPr>
              <a:spLocks noChangeShapeType="1"/>
            </p:cNvSpPr>
            <p:nvPr/>
          </p:nvSpPr>
          <p:spPr bwMode="auto">
            <a:xfrm>
              <a:off x="3295" y="3324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43" name="Text Box 47"/>
            <p:cNvSpPr txBox="1">
              <a:spLocks noChangeArrowheads="1"/>
            </p:cNvSpPr>
            <p:nvPr/>
          </p:nvSpPr>
          <p:spPr bwMode="auto">
            <a:xfrm>
              <a:off x="698" y="3352"/>
              <a:ext cx="1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Present State</a:t>
              </a:r>
            </a:p>
          </p:txBody>
        </p:sp>
        <p:sp>
          <p:nvSpPr>
            <p:cNvPr id="80936" name="Line 40"/>
            <p:cNvSpPr>
              <a:spLocks noChangeShapeType="1"/>
            </p:cNvSpPr>
            <p:nvPr/>
          </p:nvSpPr>
          <p:spPr bwMode="auto">
            <a:xfrm>
              <a:off x="1796" y="3175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44" name="Text Box 48"/>
            <p:cNvSpPr txBox="1">
              <a:spLocks noChangeArrowheads="1"/>
            </p:cNvSpPr>
            <p:nvPr/>
          </p:nvSpPr>
          <p:spPr bwMode="auto">
            <a:xfrm>
              <a:off x="1005" y="3012"/>
              <a:ext cx="10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direction</a:t>
              </a:r>
            </a:p>
          </p:txBody>
        </p:sp>
        <p:sp>
          <p:nvSpPr>
            <p:cNvPr id="80945" name="Text Box 49"/>
            <p:cNvSpPr txBox="1">
              <a:spLocks noChangeArrowheads="1"/>
            </p:cNvSpPr>
            <p:nvPr/>
          </p:nvSpPr>
          <p:spPr bwMode="auto">
            <a:xfrm>
              <a:off x="3779" y="3174"/>
              <a:ext cx="10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Next State</a:t>
              </a:r>
            </a:p>
          </p:txBody>
        </p:sp>
        <p:sp>
          <p:nvSpPr>
            <p:cNvPr id="80954" name="Line 58"/>
            <p:cNvSpPr>
              <a:spLocks noChangeShapeType="1"/>
            </p:cNvSpPr>
            <p:nvPr/>
          </p:nvSpPr>
          <p:spPr bwMode="auto">
            <a:xfrm>
              <a:off x="1796" y="3337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55" name="Text Box 59"/>
            <p:cNvSpPr txBox="1">
              <a:spLocks noChangeArrowheads="1"/>
            </p:cNvSpPr>
            <p:nvPr/>
          </p:nvSpPr>
          <p:spPr bwMode="auto">
            <a:xfrm>
              <a:off x="1083" y="3186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RESET</a:t>
              </a:r>
            </a:p>
          </p:txBody>
        </p:sp>
        <p:grpSp>
          <p:nvGrpSpPr>
            <p:cNvPr id="80964" name="Group 68"/>
            <p:cNvGrpSpPr>
              <a:grpSpLocks/>
            </p:cNvGrpSpPr>
            <p:nvPr/>
          </p:nvGrpSpPr>
          <p:grpSpPr bwMode="auto">
            <a:xfrm>
              <a:off x="3494" y="3060"/>
              <a:ext cx="173" cy="339"/>
              <a:chOff x="1951" y="1959"/>
              <a:chExt cx="173" cy="339"/>
            </a:xfrm>
          </p:grpSpPr>
          <p:sp>
            <p:nvSpPr>
              <p:cNvPr id="80965" name="Line 69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66" name="Text Box 70"/>
              <p:cNvSpPr txBox="1">
                <a:spLocks noChangeArrowheads="1"/>
              </p:cNvSpPr>
              <p:nvPr/>
            </p:nvSpPr>
            <p:spPr bwMode="auto">
              <a:xfrm>
                <a:off x="1951" y="1959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80970" name="Line 74"/>
            <p:cNvSpPr>
              <a:spLocks noChangeShapeType="1"/>
            </p:cNvSpPr>
            <p:nvPr/>
          </p:nvSpPr>
          <p:spPr bwMode="auto">
            <a:xfrm flipH="1">
              <a:off x="1978" y="3449"/>
              <a:ext cx="89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971" name="Text Box 75"/>
            <p:cNvSpPr txBox="1">
              <a:spLocks noChangeArrowheads="1"/>
            </p:cNvSpPr>
            <p:nvPr/>
          </p:nvSpPr>
          <p:spPr bwMode="auto">
            <a:xfrm>
              <a:off x="1951" y="3559"/>
              <a:ext cx="2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56904" y="282632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Logic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6177" y="4356265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State Logic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Step 6: Draw the State Transition Table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538538" y="3206750"/>
            <a:ext cx="1395412" cy="7445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en-US"/>
          </a:p>
          <a:p>
            <a:pPr algn="ctr">
              <a:lnSpc>
                <a:spcPct val="75000"/>
              </a:lnSpc>
            </a:pPr>
            <a:r>
              <a:rPr lang="en-US" sz="1600"/>
              <a:t>Output Logic</a:t>
            </a:r>
          </a:p>
          <a:p>
            <a:pPr>
              <a:lnSpc>
                <a:spcPct val="75000"/>
              </a:lnSpc>
            </a:pPr>
            <a:endParaRPr lang="en-US" sz="1600"/>
          </a:p>
        </p:txBody>
      </p:sp>
      <p:sp>
        <p:nvSpPr>
          <p:cNvPr id="82953" name="Line 9"/>
          <p:cNvSpPr>
            <a:spLocks noChangeShapeType="1"/>
          </p:cNvSpPr>
          <p:nvPr/>
        </p:nvSpPr>
        <p:spPr bwMode="auto">
          <a:xfrm>
            <a:off x="3021013" y="3486150"/>
            <a:ext cx="515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4" name="Line 10"/>
          <p:cNvSpPr>
            <a:spLocks noChangeShapeType="1"/>
          </p:cNvSpPr>
          <p:nvPr/>
        </p:nvSpPr>
        <p:spPr bwMode="auto">
          <a:xfrm>
            <a:off x="4930775" y="3540125"/>
            <a:ext cx="515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1889125" y="3298825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Present State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5430838" y="3368675"/>
            <a:ext cx="10953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Output</a:t>
            </a:r>
          </a:p>
        </p:txBody>
      </p:sp>
      <p:grpSp>
        <p:nvGrpSpPr>
          <p:cNvPr id="83018" name="Group 74"/>
          <p:cNvGrpSpPr>
            <a:grpSpLocks/>
          </p:cNvGrpSpPr>
          <p:nvPr/>
        </p:nvGrpSpPr>
        <p:grpSpPr bwMode="auto">
          <a:xfrm>
            <a:off x="5649913" y="4133850"/>
            <a:ext cx="2217737" cy="1457325"/>
            <a:chOff x="3886" y="2066"/>
            <a:chExt cx="1397" cy="918"/>
          </a:xfrm>
        </p:grpSpPr>
        <p:sp>
          <p:nvSpPr>
            <p:cNvPr id="82962" name="Text Box 18"/>
            <p:cNvSpPr txBox="1">
              <a:spLocks noChangeArrowheads="1"/>
            </p:cNvSpPr>
            <p:nvPr/>
          </p:nvSpPr>
          <p:spPr bwMode="auto">
            <a:xfrm>
              <a:off x="3886" y="2066"/>
              <a:ext cx="13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    P1 P0  O1 O0</a:t>
              </a:r>
            </a:p>
          </p:txBody>
        </p:sp>
        <p:sp>
          <p:nvSpPr>
            <p:cNvPr id="82963" name="Text Box 19"/>
            <p:cNvSpPr txBox="1">
              <a:spLocks noChangeArrowheads="1"/>
            </p:cNvSpPr>
            <p:nvPr/>
          </p:nvSpPr>
          <p:spPr bwMode="auto">
            <a:xfrm>
              <a:off x="3923" y="2296"/>
              <a:ext cx="1360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    0   0     0   0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    0   1     0   1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    1   0     1   1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    1   1     1   0</a:t>
              </a:r>
            </a:p>
          </p:txBody>
        </p:sp>
        <p:sp>
          <p:nvSpPr>
            <p:cNvPr id="82964" name="Line 20"/>
            <p:cNvSpPr>
              <a:spLocks noChangeShapeType="1"/>
            </p:cNvSpPr>
            <p:nvPr/>
          </p:nvSpPr>
          <p:spPr bwMode="auto">
            <a:xfrm>
              <a:off x="3975" y="2276"/>
              <a:ext cx="1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65" name="Line 21"/>
            <p:cNvSpPr>
              <a:spLocks noChangeShapeType="1"/>
            </p:cNvSpPr>
            <p:nvPr/>
          </p:nvSpPr>
          <p:spPr bwMode="auto">
            <a:xfrm>
              <a:off x="4511" y="2076"/>
              <a:ext cx="0" cy="9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002" name="Group 58"/>
          <p:cNvGrpSpPr>
            <a:grpSpLocks/>
          </p:cNvGrpSpPr>
          <p:nvPr/>
        </p:nvGrpSpPr>
        <p:grpSpPr bwMode="auto">
          <a:xfrm>
            <a:off x="882650" y="3963988"/>
            <a:ext cx="3032125" cy="2409825"/>
            <a:chOff x="3526" y="2233"/>
            <a:chExt cx="1910" cy="1776"/>
          </a:xfrm>
        </p:grpSpPr>
        <p:sp>
          <p:nvSpPr>
            <p:cNvPr id="82969" name="Text Box 25"/>
            <p:cNvSpPr txBox="1">
              <a:spLocks noChangeArrowheads="1"/>
            </p:cNvSpPr>
            <p:nvPr/>
          </p:nvSpPr>
          <p:spPr bwMode="auto">
            <a:xfrm>
              <a:off x="5066" y="2756"/>
              <a:ext cx="35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/>
            </a:p>
          </p:txBody>
        </p:sp>
        <p:grpSp>
          <p:nvGrpSpPr>
            <p:cNvPr id="82970" name="Group 26"/>
            <p:cNvGrpSpPr>
              <a:grpSpLocks/>
            </p:cNvGrpSpPr>
            <p:nvPr/>
          </p:nvGrpSpPr>
          <p:grpSpPr bwMode="auto">
            <a:xfrm>
              <a:off x="3614" y="2300"/>
              <a:ext cx="633" cy="723"/>
              <a:chOff x="1005" y="2157"/>
              <a:chExt cx="1017" cy="973"/>
            </a:xfrm>
          </p:grpSpPr>
          <p:sp>
            <p:nvSpPr>
              <p:cNvPr id="82971" name="Text Box 27"/>
              <p:cNvSpPr txBox="1">
                <a:spLocks noChangeArrowheads="1"/>
              </p:cNvSpPr>
              <p:nvPr/>
            </p:nvSpPr>
            <p:spPr bwMode="auto">
              <a:xfrm>
                <a:off x="1277" y="2244"/>
                <a:ext cx="453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Zero</a:t>
                </a:r>
              </a:p>
              <a:p>
                <a:pPr algn="ctr" eaLnBrk="0" hangingPunct="0"/>
                <a:r>
                  <a:rPr lang="en-US" sz="1000"/>
                  <a:t>00</a:t>
                </a:r>
              </a:p>
            </p:txBody>
          </p:sp>
          <p:sp>
            <p:nvSpPr>
              <p:cNvPr id="82972" name="Text Box 28"/>
              <p:cNvSpPr txBox="1">
                <a:spLocks noChangeArrowheads="1"/>
              </p:cNvSpPr>
              <p:nvPr/>
            </p:nvSpPr>
            <p:spPr bwMode="auto">
              <a:xfrm>
                <a:off x="1060" y="2721"/>
                <a:ext cx="92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[0]</a:t>
                </a:r>
              </a:p>
            </p:txBody>
          </p:sp>
          <p:sp>
            <p:nvSpPr>
              <p:cNvPr id="82973" name="Oval 29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974" name="Group 30"/>
            <p:cNvGrpSpPr>
              <a:grpSpLocks/>
            </p:cNvGrpSpPr>
            <p:nvPr/>
          </p:nvGrpSpPr>
          <p:grpSpPr bwMode="auto">
            <a:xfrm>
              <a:off x="4721" y="2300"/>
              <a:ext cx="633" cy="723"/>
              <a:chOff x="1005" y="2157"/>
              <a:chExt cx="1017" cy="973"/>
            </a:xfrm>
          </p:grpSpPr>
          <p:sp>
            <p:nvSpPr>
              <p:cNvPr id="82975" name="Text Box 31"/>
              <p:cNvSpPr txBox="1">
                <a:spLocks noChangeArrowheads="1"/>
              </p:cNvSpPr>
              <p:nvPr/>
            </p:nvSpPr>
            <p:spPr bwMode="auto">
              <a:xfrm>
                <a:off x="1277" y="2244"/>
                <a:ext cx="454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One</a:t>
                </a:r>
              </a:p>
              <a:p>
                <a:pPr algn="ctr" eaLnBrk="0" hangingPunct="0"/>
                <a:r>
                  <a:rPr lang="en-US" sz="1000"/>
                  <a:t>01</a:t>
                </a:r>
              </a:p>
            </p:txBody>
          </p:sp>
          <p:sp>
            <p:nvSpPr>
              <p:cNvPr id="82976" name="Text Box 32"/>
              <p:cNvSpPr txBox="1">
                <a:spLocks noChangeArrowheads="1"/>
              </p:cNvSpPr>
              <p:nvPr/>
            </p:nvSpPr>
            <p:spPr bwMode="auto">
              <a:xfrm>
                <a:off x="1060" y="2721"/>
                <a:ext cx="92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[1]</a:t>
                </a:r>
              </a:p>
            </p:txBody>
          </p:sp>
          <p:sp>
            <p:nvSpPr>
              <p:cNvPr id="82977" name="Oval 33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978" name="Group 34"/>
            <p:cNvGrpSpPr>
              <a:grpSpLocks/>
            </p:cNvGrpSpPr>
            <p:nvPr/>
          </p:nvGrpSpPr>
          <p:grpSpPr bwMode="auto">
            <a:xfrm>
              <a:off x="4721" y="3147"/>
              <a:ext cx="633" cy="723"/>
              <a:chOff x="1005" y="2157"/>
              <a:chExt cx="1017" cy="973"/>
            </a:xfrm>
          </p:grpSpPr>
          <p:sp>
            <p:nvSpPr>
              <p:cNvPr id="82979" name="Text Box 35"/>
              <p:cNvSpPr txBox="1">
                <a:spLocks noChangeArrowheads="1"/>
              </p:cNvSpPr>
              <p:nvPr/>
            </p:nvSpPr>
            <p:spPr bwMode="auto">
              <a:xfrm>
                <a:off x="1277" y="2246"/>
                <a:ext cx="45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Two</a:t>
                </a:r>
              </a:p>
              <a:p>
                <a:pPr algn="ctr" eaLnBrk="0" hangingPunct="0"/>
                <a:r>
                  <a:rPr lang="en-US" sz="1000"/>
                  <a:t>11</a:t>
                </a:r>
              </a:p>
            </p:txBody>
          </p:sp>
          <p:sp>
            <p:nvSpPr>
              <p:cNvPr id="82980" name="Text Box 36"/>
              <p:cNvSpPr txBox="1">
                <a:spLocks noChangeArrowheads="1"/>
              </p:cNvSpPr>
              <p:nvPr/>
            </p:nvSpPr>
            <p:spPr bwMode="auto">
              <a:xfrm>
                <a:off x="1060" y="2721"/>
                <a:ext cx="92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[2]</a:t>
                </a:r>
              </a:p>
            </p:txBody>
          </p:sp>
          <p:sp>
            <p:nvSpPr>
              <p:cNvPr id="82981" name="Oval 37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983" name="Text Box 39"/>
            <p:cNvSpPr txBox="1">
              <a:spLocks noChangeArrowheads="1"/>
            </p:cNvSpPr>
            <p:nvPr/>
          </p:nvSpPr>
          <p:spPr bwMode="auto">
            <a:xfrm>
              <a:off x="3738" y="3213"/>
              <a:ext cx="391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/>
                <a:t>Three</a:t>
              </a:r>
            </a:p>
            <a:p>
              <a:pPr algn="ctr" eaLnBrk="0" hangingPunct="0"/>
              <a:r>
                <a:rPr lang="en-US" sz="1000"/>
                <a:t>10</a:t>
              </a:r>
            </a:p>
          </p:txBody>
        </p:sp>
        <p:sp>
          <p:nvSpPr>
            <p:cNvPr id="82984" name="Text Box 40"/>
            <p:cNvSpPr txBox="1">
              <a:spLocks noChangeArrowheads="1"/>
            </p:cNvSpPr>
            <p:nvPr/>
          </p:nvSpPr>
          <p:spPr bwMode="auto">
            <a:xfrm>
              <a:off x="3648" y="3566"/>
              <a:ext cx="57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/>
                <a:t>[3]</a:t>
              </a:r>
            </a:p>
          </p:txBody>
        </p:sp>
        <p:sp>
          <p:nvSpPr>
            <p:cNvPr id="82985" name="Oval 41"/>
            <p:cNvSpPr>
              <a:spLocks noChangeArrowheads="1"/>
            </p:cNvSpPr>
            <p:nvPr/>
          </p:nvSpPr>
          <p:spPr bwMode="auto">
            <a:xfrm>
              <a:off x="3614" y="3147"/>
              <a:ext cx="633" cy="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6" name="Freeform 42"/>
            <p:cNvSpPr>
              <a:spLocks/>
            </p:cNvSpPr>
            <p:nvPr/>
          </p:nvSpPr>
          <p:spPr bwMode="auto">
            <a:xfrm>
              <a:off x="4176" y="2234"/>
              <a:ext cx="633" cy="199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87" name="Freeform 43"/>
            <p:cNvSpPr>
              <a:spLocks/>
            </p:cNvSpPr>
            <p:nvPr/>
          </p:nvSpPr>
          <p:spPr bwMode="auto">
            <a:xfrm>
              <a:off x="5311" y="2818"/>
              <a:ext cx="125" cy="50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8" y="288"/>
                </a:cxn>
                <a:cxn ang="0">
                  <a:pos x="0" y="678"/>
                </a:cxn>
              </a:cxnLst>
              <a:rect l="0" t="0" r="r" b="b"/>
              <a:pathLst>
                <a:path w="201" h="678">
                  <a:moveTo>
                    <a:pt x="19" y="0"/>
                  </a:moveTo>
                  <a:cubicBezTo>
                    <a:pt x="110" y="87"/>
                    <a:pt x="201" y="175"/>
                    <a:pt x="198" y="288"/>
                  </a:cubicBezTo>
                  <a:cubicBezTo>
                    <a:pt x="195" y="401"/>
                    <a:pt x="34" y="615"/>
                    <a:pt x="0" y="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88" name="Freeform 44"/>
            <p:cNvSpPr>
              <a:spLocks/>
            </p:cNvSpPr>
            <p:nvPr/>
          </p:nvSpPr>
          <p:spPr bwMode="auto">
            <a:xfrm>
              <a:off x="4216" y="3593"/>
              <a:ext cx="517" cy="203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467" y="256"/>
                </a:cxn>
                <a:cxn ang="0">
                  <a:pos x="0" y="102"/>
                </a:cxn>
              </a:cxnLst>
              <a:rect l="0" t="0" r="r" b="b"/>
              <a:pathLst>
                <a:path w="832" h="273">
                  <a:moveTo>
                    <a:pt x="832" y="0"/>
                  </a:moveTo>
                  <a:cubicBezTo>
                    <a:pt x="719" y="119"/>
                    <a:pt x="606" y="239"/>
                    <a:pt x="467" y="256"/>
                  </a:cubicBezTo>
                  <a:cubicBezTo>
                    <a:pt x="328" y="273"/>
                    <a:pt x="79" y="125"/>
                    <a:pt x="0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89" name="Freeform 45"/>
            <p:cNvSpPr>
              <a:spLocks/>
            </p:cNvSpPr>
            <p:nvPr/>
          </p:nvSpPr>
          <p:spPr bwMode="auto">
            <a:xfrm>
              <a:off x="3533" y="2833"/>
              <a:ext cx="129" cy="485"/>
            </a:xfrm>
            <a:custGeom>
              <a:avLst/>
              <a:gdLst/>
              <a:ahLst/>
              <a:cxnLst>
                <a:cxn ang="0">
                  <a:pos x="207" y="653"/>
                </a:cxn>
                <a:cxn ang="0">
                  <a:pos x="2" y="320"/>
                </a:cxn>
                <a:cxn ang="0">
                  <a:pos x="194" y="0"/>
                </a:cxn>
              </a:cxnLst>
              <a:rect l="0" t="0" r="r" b="b"/>
              <a:pathLst>
                <a:path w="207" h="653">
                  <a:moveTo>
                    <a:pt x="207" y="653"/>
                  </a:moveTo>
                  <a:cubicBezTo>
                    <a:pt x="105" y="541"/>
                    <a:pt x="4" y="429"/>
                    <a:pt x="2" y="320"/>
                  </a:cubicBezTo>
                  <a:cubicBezTo>
                    <a:pt x="0" y="211"/>
                    <a:pt x="163" y="53"/>
                    <a:pt x="19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90" name="Freeform 46"/>
            <p:cNvSpPr>
              <a:spLocks/>
            </p:cNvSpPr>
            <p:nvPr/>
          </p:nvSpPr>
          <p:spPr bwMode="auto">
            <a:xfrm>
              <a:off x="4235" y="2728"/>
              <a:ext cx="494" cy="128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91" name="Freeform 47"/>
            <p:cNvSpPr>
              <a:spLocks/>
            </p:cNvSpPr>
            <p:nvPr/>
          </p:nvSpPr>
          <p:spPr bwMode="auto">
            <a:xfrm>
              <a:off x="4767" y="2932"/>
              <a:ext cx="70" cy="300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92" name="Freeform 48"/>
            <p:cNvSpPr>
              <a:spLocks/>
            </p:cNvSpPr>
            <p:nvPr/>
          </p:nvSpPr>
          <p:spPr bwMode="auto">
            <a:xfrm>
              <a:off x="4239" y="3310"/>
              <a:ext cx="498" cy="107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46" y="3"/>
                </a:cxn>
                <a:cxn ang="0">
                  <a:pos x="800" y="125"/>
                </a:cxn>
              </a:cxnLst>
              <a:rect l="0" t="0" r="r" b="b"/>
              <a:pathLst>
                <a:path w="800" h="144">
                  <a:moveTo>
                    <a:pt x="0" y="144"/>
                  </a:moveTo>
                  <a:cubicBezTo>
                    <a:pt x="106" y="75"/>
                    <a:pt x="213" y="6"/>
                    <a:pt x="346" y="3"/>
                  </a:cubicBezTo>
                  <a:cubicBezTo>
                    <a:pt x="479" y="0"/>
                    <a:pt x="639" y="62"/>
                    <a:pt x="800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93" name="Freeform 49"/>
            <p:cNvSpPr>
              <a:spLocks/>
            </p:cNvSpPr>
            <p:nvPr/>
          </p:nvSpPr>
          <p:spPr bwMode="auto">
            <a:xfrm>
              <a:off x="4151" y="2908"/>
              <a:ext cx="81" cy="3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994" name="Text Box 50"/>
            <p:cNvSpPr txBox="1">
              <a:spLocks noChangeArrowheads="1"/>
            </p:cNvSpPr>
            <p:nvPr/>
          </p:nvSpPr>
          <p:spPr bwMode="auto">
            <a:xfrm>
              <a:off x="4765" y="2989"/>
              <a:ext cx="18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2995" name="Text Box 51"/>
            <p:cNvSpPr txBox="1">
              <a:spLocks noChangeArrowheads="1"/>
            </p:cNvSpPr>
            <p:nvPr/>
          </p:nvSpPr>
          <p:spPr bwMode="auto">
            <a:xfrm>
              <a:off x="4426" y="2694"/>
              <a:ext cx="16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2996" name="Text Box 52"/>
            <p:cNvSpPr txBox="1">
              <a:spLocks noChangeArrowheads="1"/>
            </p:cNvSpPr>
            <p:nvPr/>
          </p:nvSpPr>
          <p:spPr bwMode="auto">
            <a:xfrm>
              <a:off x="3985" y="2993"/>
              <a:ext cx="24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2997" name="Text Box 53"/>
            <p:cNvSpPr txBox="1">
              <a:spLocks noChangeArrowheads="1"/>
            </p:cNvSpPr>
            <p:nvPr/>
          </p:nvSpPr>
          <p:spPr bwMode="auto">
            <a:xfrm>
              <a:off x="4410" y="3293"/>
              <a:ext cx="22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2998" name="Text Box 54"/>
            <p:cNvSpPr txBox="1">
              <a:spLocks noChangeArrowheads="1"/>
            </p:cNvSpPr>
            <p:nvPr/>
          </p:nvSpPr>
          <p:spPr bwMode="auto">
            <a:xfrm>
              <a:off x="5219" y="2937"/>
              <a:ext cx="21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  <a:p>
              <a:pPr eaLnBrk="0" hangingPunct="0"/>
              <a:endParaRPr lang="en-US" sz="1800"/>
            </a:p>
          </p:txBody>
        </p:sp>
        <p:sp>
          <p:nvSpPr>
            <p:cNvPr id="82999" name="Text Box 55"/>
            <p:cNvSpPr txBox="1">
              <a:spLocks noChangeArrowheads="1"/>
            </p:cNvSpPr>
            <p:nvPr/>
          </p:nvSpPr>
          <p:spPr bwMode="auto">
            <a:xfrm>
              <a:off x="4418" y="2233"/>
              <a:ext cx="16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</p:txBody>
        </p:sp>
        <p:sp>
          <p:nvSpPr>
            <p:cNvPr id="83000" name="Text Box 56"/>
            <p:cNvSpPr txBox="1">
              <a:spLocks noChangeArrowheads="1"/>
            </p:cNvSpPr>
            <p:nvPr/>
          </p:nvSpPr>
          <p:spPr bwMode="auto">
            <a:xfrm>
              <a:off x="3526" y="2989"/>
              <a:ext cx="23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  <a:p>
              <a:pPr eaLnBrk="0" hangingPunct="0"/>
              <a:endParaRPr lang="en-US" sz="1800"/>
            </a:p>
          </p:txBody>
        </p:sp>
        <p:sp>
          <p:nvSpPr>
            <p:cNvPr id="83001" name="Text Box 57"/>
            <p:cNvSpPr txBox="1">
              <a:spLocks noChangeArrowheads="1"/>
            </p:cNvSpPr>
            <p:nvPr/>
          </p:nvSpPr>
          <p:spPr bwMode="auto">
            <a:xfrm>
              <a:off x="4446" y="3627"/>
              <a:ext cx="23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  <a:p>
              <a:pPr eaLnBrk="0" hangingPunct="0"/>
              <a:endParaRPr lang="en-US" sz="1800"/>
            </a:p>
          </p:txBody>
        </p:sp>
      </p:grpSp>
      <p:grpSp>
        <p:nvGrpSpPr>
          <p:cNvPr id="83007" name="Group 63"/>
          <p:cNvGrpSpPr>
            <a:grpSpLocks/>
          </p:cNvGrpSpPr>
          <p:nvPr/>
        </p:nvGrpSpPr>
        <p:grpSpPr bwMode="auto">
          <a:xfrm>
            <a:off x="3097213" y="3043238"/>
            <a:ext cx="274637" cy="538162"/>
            <a:chOff x="1951" y="1959"/>
            <a:chExt cx="173" cy="339"/>
          </a:xfrm>
        </p:grpSpPr>
        <p:sp>
          <p:nvSpPr>
            <p:cNvPr id="83005" name="Line 61"/>
            <p:cNvSpPr>
              <a:spLocks noChangeShapeType="1"/>
            </p:cNvSpPr>
            <p:nvPr/>
          </p:nvSpPr>
          <p:spPr bwMode="auto">
            <a:xfrm flipH="1">
              <a:off x="1990" y="2170"/>
              <a:ext cx="8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006" name="Text Box 62"/>
            <p:cNvSpPr txBox="1">
              <a:spLocks noChangeArrowheads="1"/>
            </p:cNvSpPr>
            <p:nvPr/>
          </p:nvSpPr>
          <p:spPr bwMode="auto">
            <a:xfrm>
              <a:off x="1951" y="195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grpSp>
        <p:nvGrpSpPr>
          <p:cNvPr id="83008" name="Group 64"/>
          <p:cNvGrpSpPr>
            <a:grpSpLocks/>
          </p:cNvGrpSpPr>
          <p:nvPr/>
        </p:nvGrpSpPr>
        <p:grpSpPr bwMode="auto">
          <a:xfrm>
            <a:off x="5038725" y="3130550"/>
            <a:ext cx="274638" cy="538163"/>
            <a:chOff x="1951" y="1959"/>
            <a:chExt cx="173" cy="339"/>
          </a:xfrm>
        </p:grpSpPr>
        <p:sp>
          <p:nvSpPr>
            <p:cNvPr id="83009" name="Line 65"/>
            <p:cNvSpPr>
              <a:spLocks noChangeShapeType="1"/>
            </p:cNvSpPr>
            <p:nvPr/>
          </p:nvSpPr>
          <p:spPr bwMode="auto">
            <a:xfrm flipH="1">
              <a:off x="1990" y="2170"/>
              <a:ext cx="8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010" name="Text Box 66"/>
            <p:cNvSpPr txBox="1">
              <a:spLocks noChangeArrowheads="1"/>
            </p:cNvSpPr>
            <p:nvPr/>
          </p:nvSpPr>
          <p:spPr bwMode="auto">
            <a:xfrm>
              <a:off x="1951" y="195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sp>
        <p:nvSpPr>
          <p:cNvPr id="83011" name="Freeform 67"/>
          <p:cNvSpPr>
            <a:spLocks/>
          </p:cNvSpPr>
          <p:nvPr/>
        </p:nvSpPr>
        <p:spPr bwMode="auto">
          <a:xfrm>
            <a:off x="600075" y="3856038"/>
            <a:ext cx="773113" cy="379412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294" y="8"/>
              </a:cxn>
              <a:cxn ang="0">
                <a:pos x="544" y="79"/>
              </a:cxn>
            </a:cxnLst>
            <a:rect l="0" t="0" r="r" b="b"/>
            <a:pathLst>
              <a:path w="544" h="130">
                <a:moveTo>
                  <a:pt x="0" y="130"/>
                </a:moveTo>
                <a:cubicBezTo>
                  <a:pt x="101" y="73"/>
                  <a:pt x="203" y="16"/>
                  <a:pt x="294" y="8"/>
                </a:cubicBezTo>
                <a:cubicBezTo>
                  <a:pt x="385" y="0"/>
                  <a:pt x="502" y="66"/>
                  <a:pt x="544" y="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12" name="Text Box 68"/>
          <p:cNvSpPr txBox="1">
            <a:spLocks noChangeArrowheads="1"/>
          </p:cNvSpPr>
          <p:nvPr/>
        </p:nvSpPr>
        <p:spPr bwMode="auto">
          <a:xfrm>
            <a:off x="282575" y="4254500"/>
            <a:ext cx="631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RESET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201" y="1524000"/>
            <a:ext cx="5228968" cy="4562475"/>
          </a:xfrm>
        </p:spPr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Step 6: Draw the State Transition Table</a:t>
            </a:r>
          </a:p>
        </p:txBody>
      </p:sp>
      <p:grpSp>
        <p:nvGrpSpPr>
          <p:cNvPr id="85079" name="Group 87"/>
          <p:cNvGrpSpPr>
            <a:grpSpLocks/>
          </p:cNvGrpSpPr>
          <p:nvPr/>
        </p:nvGrpSpPr>
        <p:grpSpPr bwMode="auto">
          <a:xfrm>
            <a:off x="4824413" y="3886200"/>
            <a:ext cx="3022600" cy="2670175"/>
            <a:chOff x="3039" y="2448"/>
            <a:chExt cx="1904" cy="1682"/>
          </a:xfrm>
        </p:grpSpPr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3039" y="2456"/>
              <a:ext cx="1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rst  P1 P0 dir     N1 N0</a:t>
              </a:r>
            </a:p>
          </p:txBody>
        </p: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3134" y="2686"/>
              <a:ext cx="180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0   0   0   0        1   0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0   0   0   1        0   1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0   0   1   0        0   0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0   0   1   1        1   1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0   1   0   0        1   1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0   1   0   1        0   0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0   1   1   0        0   1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0   1   1   1        1   0 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1  X  X  X        0   0</a:t>
              </a:r>
            </a:p>
          </p:txBody>
        </p:sp>
        <p:sp>
          <p:nvSpPr>
            <p:cNvPr id="85005" name="Line 13"/>
            <p:cNvSpPr>
              <a:spLocks noChangeShapeType="1"/>
            </p:cNvSpPr>
            <p:nvPr/>
          </p:nvSpPr>
          <p:spPr bwMode="auto">
            <a:xfrm>
              <a:off x="3163" y="2666"/>
              <a:ext cx="14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Line 14"/>
            <p:cNvSpPr>
              <a:spLocks noChangeShapeType="1"/>
            </p:cNvSpPr>
            <p:nvPr/>
          </p:nvSpPr>
          <p:spPr bwMode="auto">
            <a:xfrm>
              <a:off x="4075" y="2448"/>
              <a:ext cx="1" cy="1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882650" y="4040188"/>
            <a:ext cx="3032125" cy="2409825"/>
            <a:chOff x="3526" y="2233"/>
            <a:chExt cx="1910" cy="1776"/>
          </a:xfrm>
        </p:grpSpPr>
        <p:sp>
          <p:nvSpPr>
            <p:cNvPr id="85008" name="Text Box 16"/>
            <p:cNvSpPr txBox="1">
              <a:spLocks noChangeArrowheads="1"/>
            </p:cNvSpPr>
            <p:nvPr/>
          </p:nvSpPr>
          <p:spPr bwMode="auto">
            <a:xfrm>
              <a:off x="5066" y="2756"/>
              <a:ext cx="354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endParaRPr lang="en-US"/>
            </a:p>
          </p:txBody>
        </p:sp>
        <p:grpSp>
          <p:nvGrpSpPr>
            <p:cNvPr id="85009" name="Group 17"/>
            <p:cNvGrpSpPr>
              <a:grpSpLocks/>
            </p:cNvGrpSpPr>
            <p:nvPr/>
          </p:nvGrpSpPr>
          <p:grpSpPr bwMode="auto">
            <a:xfrm>
              <a:off x="3614" y="2300"/>
              <a:ext cx="633" cy="723"/>
              <a:chOff x="1005" y="2157"/>
              <a:chExt cx="1017" cy="973"/>
            </a:xfrm>
          </p:grpSpPr>
          <p:sp>
            <p:nvSpPr>
              <p:cNvPr id="85010" name="Text Box 18"/>
              <p:cNvSpPr txBox="1">
                <a:spLocks noChangeArrowheads="1"/>
              </p:cNvSpPr>
              <p:nvPr/>
            </p:nvSpPr>
            <p:spPr bwMode="auto">
              <a:xfrm>
                <a:off x="1277" y="2244"/>
                <a:ext cx="453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Zero</a:t>
                </a:r>
              </a:p>
              <a:p>
                <a:pPr algn="ctr" eaLnBrk="0" hangingPunct="0"/>
                <a:r>
                  <a:rPr lang="en-US" sz="1000"/>
                  <a:t>00</a:t>
                </a:r>
              </a:p>
            </p:txBody>
          </p:sp>
          <p:sp>
            <p:nvSpPr>
              <p:cNvPr id="85011" name="Text Box 19"/>
              <p:cNvSpPr txBox="1">
                <a:spLocks noChangeArrowheads="1"/>
              </p:cNvSpPr>
              <p:nvPr/>
            </p:nvSpPr>
            <p:spPr bwMode="auto">
              <a:xfrm>
                <a:off x="1060" y="2721"/>
                <a:ext cx="92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dirty="0"/>
                  <a:t>[00]</a:t>
                </a:r>
              </a:p>
            </p:txBody>
          </p:sp>
          <p:sp>
            <p:nvSpPr>
              <p:cNvPr id="85012" name="Oval 20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13" name="Group 21"/>
            <p:cNvGrpSpPr>
              <a:grpSpLocks/>
            </p:cNvGrpSpPr>
            <p:nvPr/>
          </p:nvGrpSpPr>
          <p:grpSpPr bwMode="auto">
            <a:xfrm>
              <a:off x="4721" y="2300"/>
              <a:ext cx="633" cy="723"/>
              <a:chOff x="1005" y="2157"/>
              <a:chExt cx="1017" cy="973"/>
            </a:xfrm>
          </p:grpSpPr>
          <p:sp>
            <p:nvSpPr>
              <p:cNvPr id="85014" name="Text Box 22"/>
              <p:cNvSpPr txBox="1">
                <a:spLocks noChangeArrowheads="1"/>
              </p:cNvSpPr>
              <p:nvPr/>
            </p:nvSpPr>
            <p:spPr bwMode="auto">
              <a:xfrm>
                <a:off x="1277" y="2244"/>
                <a:ext cx="454" cy="3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One</a:t>
                </a:r>
              </a:p>
              <a:p>
                <a:pPr algn="ctr" eaLnBrk="0" hangingPunct="0"/>
                <a:r>
                  <a:rPr lang="en-US" sz="1000"/>
                  <a:t>01</a:t>
                </a:r>
              </a:p>
            </p:txBody>
          </p:sp>
          <p:sp>
            <p:nvSpPr>
              <p:cNvPr id="85015" name="Text Box 23"/>
              <p:cNvSpPr txBox="1">
                <a:spLocks noChangeArrowheads="1"/>
              </p:cNvSpPr>
              <p:nvPr/>
            </p:nvSpPr>
            <p:spPr bwMode="auto">
              <a:xfrm>
                <a:off x="1060" y="2721"/>
                <a:ext cx="92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dirty="0"/>
                  <a:t>[01]</a:t>
                </a:r>
              </a:p>
            </p:txBody>
          </p:sp>
          <p:sp>
            <p:nvSpPr>
              <p:cNvPr id="85016" name="Oval 24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17" name="Group 25"/>
            <p:cNvGrpSpPr>
              <a:grpSpLocks/>
            </p:cNvGrpSpPr>
            <p:nvPr/>
          </p:nvGrpSpPr>
          <p:grpSpPr bwMode="auto">
            <a:xfrm>
              <a:off x="4721" y="3147"/>
              <a:ext cx="633" cy="723"/>
              <a:chOff x="1005" y="2157"/>
              <a:chExt cx="1017" cy="973"/>
            </a:xfrm>
          </p:grpSpPr>
          <p:sp>
            <p:nvSpPr>
              <p:cNvPr id="85018" name="Text Box 26"/>
              <p:cNvSpPr txBox="1">
                <a:spLocks noChangeArrowheads="1"/>
              </p:cNvSpPr>
              <p:nvPr/>
            </p:nvSpPr>
            <p:spPr bwMode="auto">
              <a:xfrm>
                <a:off x="1277" y="2246"/>
                <a:ext cx="454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/>
                  <a:t>Two</a:t>
                </a:r>
              </a:p>
              <a:p>
                <a:pPr algn="ctr" eaLnBrk="0" hangingPunct="0"/>
                <a:r>
                  <a:rPr lang="en-US" sz="1000"/>
                  <a:t>11</a:t>
                </a:r>
              </a:p>
            </p:txBody>
          </p:sp>
          <p:sp>
            <p:nvSpPr>
              <p:cNvPr id="85019" name="Text Box 27"/>
              <p:cNvSpPr txBox="1">
                <a:spLocks noChangeArrowheads="1"/>
              </p:cNvSpPr>
              <p:nvPr/>
            </p:nvSpPr>
            <p:spPr bwMode="auto">
              <a:xfrm>
                <a:off x="1060" y="2721"/>
                <a:ext cx="92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000" dirty="0"/>
                  <a:t>[10]</a:t>
                </a:r>
              </a:p>
            </p:txBody>
          </p:sp>
          <p:sp>
            <p:nvSpPr>
              <p:cNvPr id="85020" name="Oval 28"/>
              <p:cNvSpPr>
                <a:spLocks noChangeArrowheads="1"/>
              </p:cNvSpPr>
              <p:nvPr/>
            </p:nvSpPr>
            <p:spPr bwMode="auto">
              <a:xfrm>
                <a:off x="1005" y="2157"/>
                <a:ext cx="1017" cy="97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021" name="Text Box 29"/>
            <p:cNvSpPr txBox="1">
              <a:spLocks noChangeArrowheads="1"/>
            </p:cNvSpPr>
            <p:nvPr/>
          </p:nvSpPr>
          <p:spPr bwMode="auto">
            <a:xfrm>
              <a:off x="3738" y="3213"/>
              <a:ext cx="391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/>
                <a:t>Three</a:t>
              </a:r>
            </a:p>
            <a:p>
              <a:pPr algn="ctr" eaLnBrk="0" hangingPunct="0"/>
              <a:r>
                <a:rPr lang="en-US" sz="1000"/>
                <a:t>10</a:t>
              </a:r>
            </a:p>
          </p:txBody>
        </p:sp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3648" y="3566"/>
              <a:ext cx="57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sz="1000" dirty="0"/>
                <a:t>[11]</a:t>
              </a:r>
            </a:p>
          </p:txBody>
        </p:sp>
        <p:sp>
          <p:nvSpPr>
            <p:cNvPr id="85023" name="Oval 31"/>
            <p:cNvSpPr>
              <a:spLocks noChangeArrowheads="1"/>
            </p:cNvSpPr>
            <p:nvPr/>
          </p:nvSpPr>
          <p:spPr bwMode="auto">
            <a:xfrm>
              <a:off x="3614" y="3147"/>
              <a:ext cx="633" cy="72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24" name="Freeform 32"/>
            <p:cNvSpPr>
              <a:spLocks/>
            </p:cNvSpPr>
            <p:nvPr/>
          </p:nvSpPr>
          <p:spPr bwMode="auto">
            <a:xfrm>
              <a:off x="4176" y="2234"/>
              <a:ext cx="633" cy="199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5" name="Freeform 33"/>
            <p:cNvSpPr>
              <a:spLocks/>
            </p:cNvSpPr>
            <p:nvPr/>
          </p:nvSpPr>
          <p:spPr bwMode="auto">
            <a:xfrm>
              <a:off x="5311" y="2818"/>
              <a:ext cx="125" cy="504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8" y="288"/>
                </a:cxn>
                <a:cxn ang="0">
                  <a:pos x="0" y="678"/>
                </a:cxn>
              </a:cxnLst>
              <a:rect l="0" t="0" r="r" b="b"/>
              <a:pathLst>
                <a:path w="201" h="678">
                  <a:moveTo>
                    <a:pt x="19" y="0"/>
                  </a:moveTo>
                  <a:cubicBezTo>
                    <a:pt x="110" y="87"/>
                    <a:pt x="201" y="175"/>
                    <a:pt x="198" y="288"/>
                  </a:cubicBezTo>
                  <a:cubicBezTo>
                    <a:pt x="195" y="401"/>
                    <a:pt x="34" y="615"/>
                    <a:pt x="0" y="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6" name="Freeform 34"/>
            <p:cNvSpPr>
              <a:spLocks/>
            </p:cNvSpPr>
            <p:nvPr/>
          </p:nvSpPr>
          <p:spPr bwMode="auto">
            <a:xfrm>
              <a:off x="4216" y="3593"/>
              <a:ext cx="517" cy="203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467" y="256"/>
                </a:cxn>
                <a:cxn ang="0">
                  <a:pos x="0" y="102"/>
                </a:cxn>
              </a:cxnLst>
              <a:rect l="0" t="0" r="r" b="b"/>
              <a:pathLst>
                <a:path w="832" h="273">
                  <a:moveTo>
                    <a:pt x="832" y="0"/>
                  </a:moveTo>
                  <a:cubicBezTo>
                    <a:pt x="719" y="119"/>
                    <a:pt x="606" y="239"/>
                    <a:pt x="467" y="256"/>
                  </a:cubicBezTo>
                  <a:cubicBezTo>
                    <a:pt x="328" y="273"/>
                    <a:pt x="79" y="125"/>
                    <a:pt x="0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7" name="Freeform 35"/>
            <p:cNvSpPr>
              <a:spLocks/>
            </p:cNvSpPr>
            <p:nvPr/>
          </p:nvSpPr>
          <p:spPr bwMode="auto">
            <a:xfrm>
              <a:off x="3533" y="2833"/>
              <a:ext cx="129" cy="485"/>
            </a:xfrm>
            <a:custGeom>
              <a:avLst/>
              <a:gdLst/>
              <a:ahLst/>
              <a:cxnLst>
                <a:cxn ang="0">
                  <a:pos x="207" y="653"/>
                </a:cxn>
                <a:cxn ang="0">
                  <a:pos x="2" y="320"/>
                </a:cxn>
                <a:cxn ang="0">
                  <a:pos x="194" y="0"/>
                </a:cxn>
              </a:cxnLst>
              <a:rect l="0" t="0" r="r" b="b"/>
              <a:pathLst>
                <a:path w="207" h="653">
                  <a:moveTo>
                    <a:pt x="207" y="653"/>
                  </a:moveTo>
                  <a:cubicBezTo>
                    <a:pt x="105" y="541"/>
                    <a:pt x="4" y="429"/>
                    <a:pt x="2" y="320"/>
                  </a:cubicBezTo>
                  <a:cubicBezTo>
                    <a:pt x="0" y="211"/>
                    <a:pt x="163" y="53"/>
                    <a:pt x="19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8" name="Freeform 36"/>
            <p:cNvSpPr>
              <a:spLocks/>
            </p:cNvSpPr>
            <p:nvPr/>
          </p:nvSpPr>
          <p:spPr bwMode="auto">
            <a:xfrm>
              <a:off x="4235" y="2728"/>
              <a:ext cx="494" cy="128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29" name="Freeform 37"/>
            <p:cNvSpPr>
              <a:spLocks/>
            </p:cNvSpPr>
            <p:nvPr/>
          </p:nvSpPr>
          <p:spPr bwMode="auto">
            <a:xfrm>
              <a:off x="4767" y="2932"/>
              <a:ext cx="70" cy="300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0" name="Freeform 38"/>
            <p:cNvSpPr>
              <a:spLocks/>
            </p:cNvSpPr>
            <p:nvPr/>
          </p:nvSpPr>
          <p:spPr bwMode="auto">
            <a:xfrm>
              <a:off x="4239" y="3310"/>
              <a:ext cx="498" cy="107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46" y="3"/>
                </a:cxn>
                <a:cxn ang="0">
                  <a:pos x="800" y="125"/>
                </a:cxn>
              </a:cxnLst>
              <a:rect l="0" t="0" r="r" b="b"/>
              <a:pathLst>
                <a:path w="800" h="144">
                  <a:moveTo>
                    <a:pt x="0" y="144"/>
                  </a:moveTo>
                  <a:cubicBezTo>
                    <a:pt x="106" y="75"/>
                    <a:pt x="213" y="6"/>
                    <a:pt x="346" y="3"/>
                  </a:cubicBezTo>
                  <a:cubicBezTo>
                    <a:pt x="479" y="0"/>
                    <a:pt x="639" y="62"/>
                    <a:pt x="800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1" name="Freeform 39"/>
            <p:cNvSpPr>
              <a:spLocks/>
            </p:cNvSpPr>
            <p:nvPr/>
          </p:nvSpPr>
          <p:spPr bwMode="auto">
            <a:xfrm>
              <a:off x="4151" y="2908"/>
              <a:ext cx="81" cy="34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32" name="Text Box 40"/>
            <p:cNvSpPr txBox="1">
              <a:spLocks noChangeArrowheads="1"/>
            </p:cNvSpPr>
            <p:nvPr/>
          </p:nvSpPr>
          <p:spPr bwMode="auto">
            <a:xfrm>
              <a:off x="4765" y="2989"/>
              <a:ext cx="180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5033" name="Text Box 41"/>
            <p:cNvSpPr txBox="1">
              <a:spLocks noChangeArrowheads="1"/>
            </p:cNvSpPr>
            <p:nvPr/>
          </p:nvSpPr>
          <p:spPr bwMode="auto">
            <a:xfrm>
              <a:off x="4426" y="2694"/>
              <a:ext cx="16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5034" name="Text Box 42"/>
            <p:cNvSpPr txBox="1">
              <a:spLocks noChangeArrowheads="1"/>
            </p:cNvSpPr>
            <p:nvPr/>
          </p:nvSpPr>
          <p:spPr bwMode="auto">
            <a:xfrm>
              <a:off x="3985" y="2993"/>
              <a:ext cx="243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5035" name="Text Box 43"/>
            <p:cNvSpPr txBox="1">
              <a:spLocks noChangeArrowheads="1"/>
            </p:cNvSpPr>
            <p:nvPr/>
          </p:nvSpPr>
          <p:spPr bwMode="auto">
            <a:xfrm>
              <a:off x="4410" y="3293"/>
              <a:ext cx="223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0</a:t>
              </a:r>
            </a:p>
          </p:txBody>
        </p:sp>
        <p:sp>
          <p:nvSpPr>
            <p:cNvPr id="85036" name="Text Box 44"/>
            <p:cNvSpPr txBox="1">
              <a:spLocks noChangeArrowheads="1"/>
            </p:cNvSpPr>
            <p:nvPr/>
          </p:nvSpPr>
          <p:spPr bwMode="auto">
            <a:xfrm>
              <a:off x="5219" y="2937"/>
              <a:ext cx="21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  <a:p>
              <a:pPr eaLnBrk="0" hangingPunct="0"/>
              <a:endParaRPr lang="en-US" sz="1800"/>
            </a:p>
          </p:txBody>
        </p:sp>
        <p:sp>
          <p:nvSpPr>
            <p:cNvPr id="85037" name="Text Box 45"/>
            <p:cNvSpPr txBox="1">
              <a:spLocks noChangeArrowheads="1"/>
            </p:cNvSpPr>
            <p:nvPr/>
          </p:nvSpPr>
          <p:spPr bwMode="auto">
            <a:xfrm>
              <a:off x="4418" y="2233"/>
              <a:ext cx="168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</p:txBody>
        </p:sp>
        <p:sp>
          <p:nvSpPr>
            <p:cNvPr id="85038" name="Text Box 46"/>
            <p:cNvSpPr txBox="1">
              <a:spLocks noChangeArrowheads="1"/>
            </p:cNvSpPr>
            <p:nvPr/>
          </p:nvSpPr>
          <p:spPr bwMode="auto">
            <a:xfrm>
              <a:off x="3526" y="2989"/>
              <a:ext cx="235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  <a:p>
              <a:pPr eaLnBrk="0" hangingPunct="0"/>
              <a:endParaRPr lang="en-US" sz="1800"/>
            </a:p>
          </p:txBody>
        </p:sp>
        <p:sp>
          <p:nvSpPr>
            <p:cNvPr id="85039" name="Text Box 47"/>
            <p:cNvSpPr txBox="1">
              <a:spLocks noChangeArrowheads="1"/>
            </p:cNvSpPr>
            <p:nvPr/>
          </p:nvSpPr>
          <p:spPr bwMode="auto">
            <a:xfrm>
              <a:off x="4446" y="3627"/>
              <a:ext cx="236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n-US" sz="1000"/>
                <a:t>1</a:t>
              </a:r>
            </a:p>
            <a:p>
              <a:pPr eaLnBrk="0" hangingPunct="0"/>
              <a:endParaRPr lang="en-US" sz="1800"/>
            </a:p>
          </p:txBody>
        </p:sp>
      </p:grpSp>
      <p:sp>
        <p:nvSpPr>
          <p:cNvPr id="85058" name="Freeform 66"/>
          <p:cNvSpPr>
            <a:spLocks/>
          </p:cNvSpPr>
          <p:nvPr/>
        </p:nvSpPr>
        <p:spPr bwMode="auto">
          <a:xfrm>
            <a:off x="600075" y="3932238"/>
            <a:ext cx="773113" cy="379412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294" y="8"/>
              </a:cxn>
              <a:cxn ang="0">
                <a:pos x="544" y="79"/>
              </a:cxn>
            </a:cxnLst>
            <a:rect l="0" t="0" r="r" b="b"/>
            <a:pathLst>
              <a:path w="544" h="130">
                <a:moveTo>
                  <a:pt x="0" y="130"/>
                </a:moveTo>
                <a:cubicBezTo>
                  <a:pt x="101" y="73"/>
                  <a:pt x="203" y="16"/>
                  <a:pt x="294" y="8"/>
                </a:cubicBezTo>
                <a:cubicBezTo>
                  <a:pt x="385" y="0"/>
                  <a:pt x="502" y="66"/>
                  <a:pt x="544" y="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059" name="Text Box 67"/>
          <p:cNvSpPr txBox="1">
            <a:spLocks noChangeArrowheads="1"/>
          </p:cNvSpPr>
          <p:nvPr/>
        </p:nvSpPr>
        <p:spPr bwMode="auto">
          <a:xfrm>
            <a:off x="282575" y="4330700"/>
            <a:ext cx="6318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RESET</a:t>
            </a:r>
          </a:p>
        </p:txBody>
      </p:sp>
      <p:grpSp>
        <p:nvGrpSpPr>
          <p:cNvPr id="85080" name="Group 88"/>
          <p:cNvGrpSpPr>
            <a:grpSpLocks/>
          </p:cNvGrpSpPr>
          <p:nvPr/>
        </p:nvGrpSpPr>
        <p:grpSpPr bwMode="auto">
          <a:xfrm>
            <a:off x="1731963" y="3001963"/>
            <a:ext cx="5278437" cy="781050"/>
            <a:chOff x="1091" y="1891"/>
            <a:chExt cx="3325" cy="492"/>
          </a:xfrm>
        </p:grpSpPr>
        <p:sp>
          <p:nvSpPr>
            <p:cNvPr id="85062" name="Text Box 70"/>
            <p:cNvSpPr txBox="1">
              <a:spLocks noChangeArrowheads="1"/>
            </p:cNvSpPr>
            <p:nvPr/>
          </p:nvSpPr>
          <p:spPr bwMode="auto">
            <a:xfrm>
              <a:off x="2314" y="1951"/>
              <a:ext cx="820" cy="4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/>
                <a:t>Next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/>
                <a:t>State </a:t>
              </a:r>
            </a:p>
            <a:p>
              <a:pPr algn="ctr">
                <a:lnSpc>
                  <a:spcPct val="75000"/>
                </a:lnSpc>
              </a:pPr>
              <a:r>
                <a:rPr lang="en-US" sz="1600"/>
                <a:t>Logic</a:t>
              </a:r>
            </a:p>
          </p:txBody>
        </p:sp>
        <p:sp>
          <p:nvSpPr>
            <p:cNvPr id="85063" name="Line 71"/>
            <p:cNvSpPr>
              <a:spLocks noChangeShapeType="1"/>
            </p:cNvSpPr>
            <p:nvPr/>
          </p:nvSpPr>
          <p:spPr bwMode="auto">
            <a:xfrm>
              <a:off x="1893" y="2311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64" name="Line 72"/>
            <p:cNvSpPr>
              <a:spLocks noChangeShapeType="1"/>
            </p:cNvSpPr>
            <p:nvPr/>
          </p:nvSpPr>
          <p:spPr bwMode="auto">
            <a:xfrm>
              <a:off x="3134" y="2148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65" name="Text Box 73"/>
            <p:cNvSpPr txBox="1">
              <a:spLocks noChangeArrowheads="1"/>
            </p:cNvSpPr>
            <p:nvPr/>
          </p:nvSpPr>
          <p:spPr bwMode="auto">
            <a:xfrm>
              <a:off x="1100" y="2171"/>
              <a:ext cx="7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Present State</a:t>
              </a:r>
            </a:p>
          </p:txBody>
        </p:sp>
        <p:sp>
          <p:nvSpPr>
            <p:cNvPr id="85067" name="Line 75"/>
            <p:cNvSpPr>
              <a:spLocks noChangeShapeType="1"/>
            </p:cNvSpPr>
            <p:nvPr/>
          </p:nvSpPr>
          <p:spPr bwMode="auto">
            <a:xfrm>
              <a:off x="1894" y="2025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68" name="Text Box 76"/>
            <p:cNvSpPr txBox="1">
              <a:spLocks noChangeArrowheads="1"/>
            </p:cNvSpPr>
            <p:nvPr/>
          </p:nvSpPr>
          <p:spPr bwMode="auto">
            <a:xfrm>
              <a:off x="1091" y="1891"/>
              <a:ext cx="97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direction (dir)</a:t>
              </a:r>
            </a:p>
          </p:txBody>
        </p:sp>
        <p:sp>
          <p:nvSpPr>
            <p:cNvPr id="85069" name="Text Box 77"/>
            <p:cNvSpPr txBox="1">
              <a:spLocks noChangeArrowheads="1"/>
            </p:cNvSpPr>
            <p:nvPr/>
          </p:nvSpPr>
          <p:spPr bwMode="auto">
            <a:xfrm>
              <a:off x="3534" y="2024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Next State</a:t>
              </a:r>
            </a:p>
          </p:txBody>
        </p:sp>
        <p:sp>
          <p:nvSpPr>
            <p:cNvPr id="85070" name="Line 78"/>
            <p:cNvSpPr>
              <a:spLocks noChangeShapeType="1"/>
            </p:cNvSpPr>
            <p:nvPr/>
          </p:nvSpPr>
          <p:spPr bwMode="auto">
            <a:xfrm>
              <a:off x="1894" y="2158"/>
              <a:ext cx="4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071" name="Text Box 79"/>
            <p:cNvSpPr txBox="1">
              <a:spLocks noChangeArrowheads="1"/>
            </p:cNvSpPr>
            <p:nvPr/>
          </p:nvSpPr>
          <p:spPr bwMode="auto">
            <a:xfrm>
              <a:off x="1176" y="2034"/>
              <a:ext cx="96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RESET (rst)</a:t>
              </a:r>
            </a:p>
          </p:txBody>
        </p:sp>
        <p:grpSp>
          <p:nvGrpSpPr>
            <p:cNvPr id="85072" name="Group 80"/>
            <p:cNvGrpSpPr>
              <a:grpSpLocks/>
            </p:cNvGrpSpPr>
            <p:nvPr/>
          </p:nvGrpSpPr>
          <p:grpSpPr bwMode="auto">
            <a:xfrm>
              <a:off x="3299" y="1931"/>
              <a:ext cx="143" cy="279"/>
              <a:chOff x="1952" y="1960"/>
              <a:chExt cx="172" cy="338"/>
            </a:xfrm>
          </p:grpSpPr>
          <p:sp>
            <p:nvSpPr>
              <p:cNvPr id="85073" name="Line 81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74" name="Text Box 82"/>
              <p:cNvSpPr txBox="1">
                <a:spLocks noChangeArrowheads="1"/>
              </p:cNvSpPr>
              <p:nvPr/>
            </p:nvSpPr>
            <p:spPr bwMode="auto">
              <a:xfrm>
                <a:off x="1952" y="1960"/>
                <a:ext cx="172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sp>
          <p:nvSpPr>
            <p:cNvPr id="85075" name="Line 83"/>
            <p:cNvSpPr>
              <a:spLocks noChangeShapeType="1"/>
            </p:cNvSpPr>
            <p:nvPr/>
          </p:nvSpPr>
          <p:spPr bwMode="auto">
            <a:xfrm flipH="1">
              <a:off x="2045" y="2251"/>
              <a:ext cx="73" cy="1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076" name="Text Box 84"/>
          <p:cNvSpPr txBox="1">
            <a:spLocks noChangeArrowheads="1"/>
          </p:cNvSpPr>
          <p:nvPr/>
        </p:nvSpPr>
        <p:spPr bwMode="auto">
          <a:xfrm>
            <a:off x="3209925" y="3716338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43580" y="924831"/>
            <a:ext cx="2054431" cy="267765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This truth table won’t be acceptable in this class unless I say so in question </a:t>
            </a:r>
          </a:p>
        </p:txBody>
      </p:sp>
      <p:sp>
        <p:nvSpPr>
          <p:cNvPr id="60" name="Slide Number Placeholder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1" name="Footer Placeholder 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7: Derive Logic</a:t>
            </a:r>
          </a:p>
          <a:p>
            <a:pPr lvl="2"/>
            <a:r>
              <a:rPr lang="en-US"/>
              <a:t>Output</a:t>
            </a:r>
          </a:p>
          <a:p>
            <a:pPr lvl="3"/>
            <a:r>
              <a:rPr lang="en-US"/>
              <a:t>O1=P1</a:t>
            </a:r>
          </a:p>
          <a:p>
            <a:pPr lvl="3"/>
            <a:r>
              <a:rPr lang="en-US"/>
              <a:t>O0=P1</a:t>
            </a:r>
            <a:r>
              <a:rPr lang="en-US">
                <a:sym typeface="Symbol" pitchFamily="18" charset="2"/>
              </a:rPr>
              <a:t>P0</a:t>
            </a:r>
          </a:p>
          <a:p>
            <a:pPr lvl="2"/>
            <a:r>
              <a:rPr lang="en-US">
                <a:sym typeface="Symbol" pitchFamily="18" charset="2"/>
              </a:rPr>
              <a:t>Next State</a:t>
            </a:r>
          </a:p>
          <a:p>
            <a:pPr lvl="3"/>
            <a:r>
              <a:rPr lang="en-US"/>
              <a:t>N1=(P1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dir)•rst</a:t>
            </a:r>
          </a:p>
          <a:p>
            <a:pPr lvl="3"/>
            <a:r>
              <a:rPr lang="en-US"/>
              <a:t>N0=(P1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dir)•rst</a:t>
            </a:r>
          </a:p>
        </p:txBody>
      </p:sp>
      <p:grpSp>
        <p:nvGrpSpPr>
          <p:cNvPr id="86026" name="Group 10"/>
          <p:cNvGrpSpPr>
            <a:grpSpLocks/>
          </p:cNvGrpSpPr>
          <p:nvPr/>
        </p:nvGrpSpPr>
        <p:grpSpPr bwMode="auto">
          <a:xfrm>
            <a:off x="5233988" y="2273300"/>
            <a:ext cx="2076450" cy="1498600"/>
            <a:chOff x="3546" y="2776"/>
            <a:chExt cx="1308" cy="944"/>
          </a:xfrm>
        </p:grpSpPr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3559" y="2776"/>
              <a:ext cx="1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P1 P0    O1 O0</a:t>
              </a:r>
            </a:p>
          </p:txBody>
        </p:sp>
        <p:sp>
          <p:nvSpPr>
            <p:cNvPr id="86028" name="Text Box 12"/>
            <p:cNvSpPr txBox="1">
              <a:spLocks noChangeArrowheads="1"/>
            </p:cNvSpPr>
            <p:nvPr/>
          </p:nvSpPr>
          <p:spPr bwMode="auto">
            <a:xfrm>
              <a:off x="3602" y="3006"/>
              <a:ext cx="1252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/>
                <a:t>0   0       0   0</a:t>
              </a:r>
            </a:p>
            <a:p>
              <a:pPr>
                <a:lnSpc>
                  <a:spcPct val="80000"/>
                </a:lnSpc>
              </a:pPr>
              <a:r>
                <a:rPr lang="en-US" sz="2000"/>
                <a:t>0   1       0   1</a:t>
              </a:r>
            </a:p>
            <a:p>
              <a:pPr>
                <a:lnSpc>
                  <a:spcPct val="80000"/>
                </a:lnSpc>
              </a:pPr>
              <a:r>
                <a:rPr lang="en-US" sz="2000"/>
                <a:t>1   0       1   1</a:t>
              </a:r>
            </a:p>
            <a:p>
              <a:pPr>
                <a:lnSpc>
                  <a:spcPct val="80000"/>
                </a:lnSpc>
              </a:pPr>
              <a:r>
                <a:rPr lang="en-US" sz="2000"/>
                <a:t>1   1       1   0</a:t>
              </a:r>
            </a:p>
          </p:txBody>
        </p:sp>
        <p:sp>
          <p:nvSpPr>
            <p:cNvPr id="86029" name="Line 13"/>
            <p:cNvSpPr>
              <a:spLocks noChangeShapeType="1"/>
            </p:cNvSpPr>
            <p:nvPr/>
          </p:nvSpPr>
          <p:spPr bwMode="auto">
            <a:xfrm>
              <a:off x="3546" y="2986"/>
              <a:ext cx="1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30" name="Line 14"/>
            <p:cNvSpPr>
              <a:spLocks noChangeShapeType="1"/>
            </p:cNvSpPr>
            <p:nvPr/>
          </p:nvSpPr>
          <p:spPr bwMode="auto">
            <a:xfrm>
              <a:off x="4082" y="2786"/>
              <a:ext cx="0" cy="9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76" name="Line 60"/>
          <p:cNvSpPr>
            <a:spLocks noChangeShapeType="1"/>
          </p:cNvSpPr>
          <p:nvPr/>
        </p:nvSpPr>
        <p:spPr bwMode="auto">
          <a:xfrm>
            <a:off x="2965327" y="3859851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6077" name="Group 61"/>
          <p:cNvGrpSpPr>
            <a:grpSpLocks/>
          </p:cNvGrpSpPr>
          <p:nvPr/>
        </p:nvGrpSpPr>
        <p:grpSpPr bwMode="auto">
          <a:xfrm>
            <a:off x="4824413" y="3886200"/>
            <a:ext cx="3022600" cy="2670175"/>
            <a:chOff x="3039" y="2448"/>
            <a:chExt cx="1904" cy="1682"/>
          </a:xfrm>
        </p:grpSpPr>
        <p:sp>
          <p:nvSpPr>
            <p:cNvPr id="86078" name="Text Box 62"/>
            <p:cNvSpPr txBox="1">
              <a:spLocks noChangeArrowheads="1"/>
            </p:cNvSpPr>
            <p:nvPr/>
          </p:nvSpPr>
          <p:spPr bwMode="auto">
            <a:xfrm>
              <a:off x="3039" y="2456"/>
              <a:ext cx="1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rst  P1 P0 dir     N1 N0</a:t>
              </a:r>
            </a:p>
          </p:txBody>
        </p:sp>
        <p:sp>
          <p:nvSpPr>
            <p:cNvPr id="86079" name="Text Box 63"/>
            <p:cNvSpPr txBox="1">
              <a:spLocks noChangeArrowheads="1"/>
            </p:cNvSpPr>
            <p:nvPr/>
          </p:nvSpPr>
          <p:spPr bwMode="auto">
            <a:xfrm>
              <a:off x="3134" y="2686"/>
              <a:ext cx="180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0   0   0   0        1   0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0   0   0   1        0   1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0   0   1   0        0   0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0   0   1   1        1   1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0   1   0   0        1   1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0   1   0   1        0   0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0   1   1   0        0   1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0   1   1   1        1   0 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1  X  X  X        0   0</a:t>
              </a:r>
            </a:p>
          </p:txBody>
        </p:sp>
        <p:sp>
          <p:nvSpPr>
            <p:cNvPr id="86080" name="Line 64"/>
            <p:cNvSpPr>
              <a:spLocks noChangeShapeType="1"/>
            </p:cNvSpPr>
            <p:nvPr/>
          </p:nvSpPr>
          <p:spPr bwMode="auto">
            <a:xfrm>
              <a:off x="3163" y="2666"/>
              <a:ext cx="14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081" name="Line 65"/>
            <p:cNvSpPr>
              <a:spLocks noChangeShapeType="1"/>
            </p:cNvSpPr>
            <p:nvPr/>
          </p:nvSpPr>
          <p:spPr bwMode="auto">
            <a:xfrm>
              <a:off x="4075" y="2448"/>
              <a:ext cx="1" cy="1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082" name="Line 66"/>
          <p:cNvSpPr>
            <a:spLocks noChangeShapeType="1"/>
          </p:cNvSpPr>
          <p:nvPr/>
        </p:nvSpPr>
        <p:spPr bwMode="auto">
          <a:xfrm>
            <a:off x="3890840" y="3859851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083" name="Line 67"/>
          <p:cNvSpPr>
            <a:spLocks noChangeShapeType="1"/>
          </p:cNvSpPr>
          <p:nvPr/>
        </p:nvSpPr>
        <p:spPr bwMode="auto">
          <a:xfrm>
            <a:off x="3901952" y="4236089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8: Draw Logic</a:t>
            </a:r>
          </a:p>
          <a:p>
            <a:pPr lvl="2"/>
            <a:r>
              <a:rPr lang="en-US"/>
              <a:t>O1=P1</a:t>
            </a:r>
          </a:p>
          <a:p>
            <a:pPr lvl="2"/>
            <a:r>
              <a:rPr lang="en-US"/>
              <a:t>O0=P1</a:t>
            </a:r>
            <a:r>
              <a:rPr lang="en-US">
                <a:sym typeface="Symbol" pitchFamily="18" charset="2"/>
              </a:rPr>
              <a:t>P0</a:t>
            </a:r>
          </a:p>
          <a:p>
            <a:pPr lvl="2"/>
            <a:r>
              <a:rPr lang="en-US"/>
              <a:t>N1=P1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IN</a:t>
            </a:r>
          </a:p>
          <a:p>
            <a:pPr lvl="2"/>
            <a:r>
              <a:rPr lang="en-US"/>
              <a:t>N0=P1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IN</a:t>
            </a:r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2456688" y="3243654"/>
            <a:ext cx="893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5419725" y="202882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Moore Machine</a:t>
            </a:r>
          </a:p>
        </p:txBody>
      </p:sp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5876925" y="4752975"/>
            <a:ext cx="1447800" cy="838200"/>
            <a:chOff x="1200" y="3168"/>
            <a:chExt cx="864" cy="528"/>
          </a:xfrm>
        </p:grpSpPr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1200" y="3168"/>
              <a:ext cx="864" cy="5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endParaRPr lang="en-US" sz="1600"/>
            </a:p>
            <a:p>
              <a:pPr algn="ctr">
                <a:lnSpc>
                  <a:spcPct val="70000"/>
                </a:lnSpc>
              </a:pPr>
              <a:r>
                <a:rPr lang="en-US" sz="1600"/>
                <a:t>FF</a:t>
              </a:r>
            </a:p>
            <a:p>
              <a:pPr algn="ctr">
                <a:lnSpc>
                  <a:spcPct val="70000"/>
                </a:lnSpc>
              </a:pPr>
              <a:endParaRPr lang="en-US" sz="1800"/>
            </a:p>
            <a:p>
              <a:pPr>
                <a:lnSpc>
                  <a:spcPct val="70000"/>
                </a:lnSpc>
              </a:pPr>
              <a:endParaRPr lang="en-US" sz="1800"/>
            </a:p>
          </p:txBody>
        </p:sp>
        <p:sp>
          <p:nvSpPr>
            <p:cNvPr id="87062" name="Line 22"/>
            <p:cNvSpPr>
              <a:spLocks noChangeShapeType="1"/>
            </p:cNvSpPr>
            <p:nvPr/>
          </p:nvSpPr>
          <p:spPr bwMode="auto">
            <a:xfrm>
              <a:off x="1200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3"/>
            <p:cNvSpPr>
              <a:spLocks noChangeShapeType="1"/>
            </p:cNvSpPr>
            <p:nvPr/>
          </p:nvSpPr>
          <p:spPr bwMode="auto">
            <a:xfrm flipH="1">
              <a:off x="1200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7064" name="Text Box 24"/>
          <p:cNvSpPr txBox="1">
            <a:spLocks noChangeArrowheads="1"/>
          </p:cNvSpPr>
          <p:nvPr/>
        </p:nvSpPr>
        <p:spPr bwMode="auto">
          <a:xfrm>
            <a:off x="5953125" y="3814763"/>
            <a:ext cx="1295400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O1=P1</a:t>
            </a:r>
          </a:p>
          <a:p>
            <a:pPr>
              <a:spcBef>
                <a:spcPct val="50000"/>
              </a:spcBef>
            </a:pPr>
            <a:r>
              <a:rPr lang="en-US" sz="1800"/>
              <a:t>O0=P1</a:t>
            </a:r>
            <a:r>
              <a:rPr lang="en-US" sz="1800">
                <a:sym typeface="Symbol" pitchFamily="18" charset="2"/>
              </a:rPr>
              <a:t>P0</a:t>
            </a:r>
          </a:p>
        </p:txBody>
      </p:sp>
      <p:sp>
        <p:nvSpPr>
          <p:cNvPr id="87065" name="Text Box 25"/>
          <p:cNvSpPr txBox="1">
            <a:spLocks noChangeArrowheads="1"/>
          </p:cNvSpPr>
          <p:nvPr/>
        </p:nvSpPr>
        <p:spPr bwMode="auto">
          <a:xfrm>
            <a:off x="5953125" y="2906713"/>
            <a:ext cx="1295400" cy="792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N1=P1</a:t>
            </a:r>
            <a:r>
              <a:rPr lang="en-US" sz="1800">
                <a:sym typeface="Symbol" pitchFamily="18" charset="2"/>
              </a:rPr>
              <a:t></a:t>
            </a:r>
            <a:r>
              <a:rPr lang="en-US" sz="1800"/>
              <a:t>IN</a:t>
            </a:r>
          </a:p>
          <a:p>
            <a:pPr>
              <a:spcBef>
                <a:spcPct val="50000"/>
              </a:spcBef>
            </a:pPr>
            <a:r>
              <a:rPr lang="en-US" sz="1800"/>
              <a:t>N0=P1</a:t>
            </a:r>
            <a:r>
              <a:rPr lang="en-US" sz="1800">
                <a:sym typeface="Symbol" pitchFamily="18" charset="2"/>
              </a:rPr>
              <a:t></a:t>
            </a:r>
            <a:r>
              <a:rPr lang="en-US" sz="1800"/>
              <a:t>IN</a:t>
            </a:r>
          </a:p>
        </p:txBody>
      </p:sp>
      <p:sp>
        <p:nvSpPr>
          <p:cNvPr id="87066" name="Line 26"/>
          <p:cNvSpPr>
            <a:spLocks noChangeShapeType="1"/>
          </p:cNvSpPr>
          <p:nvPr/>
        </p:nvSpPr>
        <p:spPr bwMode="auto">
          <a:xfrm>
            <a:off x="4810125" y="3476625"/>
            <a:ext cx="1143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67" name="Freeform 27"/>
          <p:cNvSpPr>
            <a:spLocks/>
          </p:cNvSpPr>
          <p:nvPr/>
        </p:nvSpPr>
        <p:spPr bwMode="auto">
          <a:xfrm>
            <a:off x="7248525" y="3370263"/>
            <a:ext cx="457200" cy="1782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0"/>
              </a:cxn>
              <a:cxn ang="0">
                <a:pos x="288" y="912"/>
              </a:cxn>
              <a:cxn ang="0">
                <a:pos x="48" y="912"/>
              </a:cxn>
            </a:cxnLst>
            <a:rect l="0" t="0" r="r" b="b"/>
            <a:pathLst>
              <a:path w="288" h="912">
                <a:moveTo>
                  <a:pt x="0" y="0"/>
                </a:moveTo>
                <a:lnTo>
                  <a:pt x="288" y="0"/>
                </a:lnTo>
                <a:lnTo>
                  <a:pt x="288" y="912"/>
                </a:lnTo>
                <a:lnTo>
                  <a:pt x="48" y="9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68" name="Freeform 28"/>
          <p:cNvSpPr>
            <a:spLocks/>
          </p:cNvSpPr>
          <p:nvPr/>
        </p:nvSpPr>
        <p:spPr bwMode="auto">
          <a:xfrm>
            <a:off x="5495925" y="3638550"/>
            <a:ext cx="457200" cy="1514475"/>
          </a:xfrm>
          <a:custGeom>
            <a:avLst/>
            <a:gdLst/>
            <a:ahLst/>
            <a:cxnLst>
              <a:cxn ang="0">
                <a:pos x="240" y="1200"/>
              </a:cxn>
              <a:cxn ang="0">
                <a:pos x="0" y="1200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200">
                <a:moveTo>
                  <a:pt x="240" y="1200"/>
                </a:moveTo>
                <a:lnTo>
                  <a:pt x="0" y="1200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>
            <a:off x="5495925" y="4314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70" name="Arc 30"/>
          <p:cNvSpPr>
            <a:spLocks/>
          </p:cNvSpPr>
          <p:nvPr/>
        </p:nvSpPr>
        <p:spPr bwMode="auto">
          <a:xfrm>
            <a:off x="7632700" y="4165600"/>
            <a:ext cx="152400" cy="152400"/>
          </a:xfrm>
          <a:custGeom>
            <a:avLst/>
            <a:gdLst>
              <a:gd name="G0" fmla="+- 21333 0 0"/>
              <a:gd name="G1" fmla="+- 21600 0 0"/>
              <a:gd name="G2" fmla="+- 21600 0 0"/>
              <a:gd name="T0" fmla="*/ 0 w 42929"/>
              <a:gd name="T1" fmla="*/ 18211 h 21600"/>
              <a:gd name="T2" fmla="*/ 42929 w 42929"/>
              <a:gd name="T3" fmla="*/ 21191 h 21600"/>
              <a:gd name="T4" fmla="*/ 21333 w 4292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29" h="21600" fill="none" extrusionOk="0">
                <a:moveTo>
                  <a:pt x="0" y="18211"/>
                </a:moveTo>
                <a:cubicBezTo>
                  <a:pt x="1666" y="7721"/>
                  <a:pt x="10711" y="-1"/>
                  <a:pt x="21333" y="0"/>
                </a:cubicBezTo>
                <a:cubicBezTo>
                  <a:pt x="33102" y="0"/>
                  <a:pt x="42706" y="9423"/>
                  <a:pt x="42929" y="21190"/>
                </a:cubicBezTo>
              </a:path>
              <a:path w="42929" h="21600" stroke="0" extrusionOk="0">
                <a:moveTo>
                  <a:pt x="0" y="18211"/>
                </a:moveTo>
                <a:cubicBezTo>
                  <a:pt x="1666" y="7721"/>
                  <a:pt x="10711" y="-1"/>
                  <a:pt x="21333" y="0"/>
                </a:cubicBezTo>
                <a:cubicBezTo>
                  <a:pt x="33102" y="0"/>
                  <a:pt x="42706" y="9423"/>
                  <a:pt x="42929" y="21190"/>
                </a:cubicBezTo>
                <a:lnTo>
                  <a:pt x="2133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Line 31"/>
          <p:cNvSpPr>
            <a:spLocks noChangeShapeType="1"/>
          </p:cNvSpPr>
          <p:nvPr/>
        </p:nvSpPr>
        <p:spPr bwMode="auto">
          <a:xfrm flipH="1">
            <a:off x="7248525" y="43148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72" name="Line 32"/>
          <p:cNvSpPr>
            <a:spLocks noChangeShapeType="1"/>
          </p:cNvSpPr>
          <p:nvPr/>
        </p:nvSpPr>
        <p:spPr bwMode="auto">
          <a:xfrm>
            <a:off x="7781925" y="4314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5461000" y="4273550"/>
            <a:ext cx="76200" cy="76200"/>
          </a:xfrm>
          <a:prstGeom prst="ellipse">
            <a:avLst/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4" name="Text Box 34"/>
          <p:cNvSpPr txBox="1">
            <a:spLocks noChangeArrowheads="1"/>
          </p:cNvSpPr>
          <p:nvPr/>
        </p:nvSpPr>
        <p:spPr bwMode="auto">
          <a:xfrm>
            <a:off x="4722813" y="318135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Input</a:t>
            </a:r>
          </a:p>
        </p:txBody>
      </p:sp>
      <p:sp>
        <p:nvSpPr>
          <p:cNvPr id="87075" name="Text Box 35"/>
          <p:cNvSpPr txBox="1">
            <a:spLocks noChangeArrowheads="1"/>
          </p:cNvSpPr>
          <p:nvPr/>
        </p:nvSpPr>
        <p:spPr bwMode="auto">
          <a:xfrm>
            <a:off x="7700963" y="4003675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Output</a:t>
            </a:r>
          </a:p>
        </p:txBody>
      </p:sp>
      <p:sp>
        <p:nvSpPr>
          <p:cNvPr id="87076" name="Line 36"/>
          <p:cNvSpPr>
            <a:spLocks noChangeShapeType="1"/>
          </p:cNvSpPr>
          <p:nvPr/>
        </p:nvSpPr>
        <p:spPr bwMode="auto">
          <a:xfrm>
            <a:off x="5354638" y="5376863"/>
            <a:ext cx="52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077" name="Text Box 37"/>
          <p:cNvSpPr txBox="1">
            <a:spLocks noChangeArrowheads="1"/>
          </p:cNvSpPr>
          <p:nvPr/>
        </p:nvSpPr>
        <p:spPr bwMode="auto">
          <a:xfrm>
            <a:off x="4824413" y="5202238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CLK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6442075" y="2967038"/>
            <a:ext cx="690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7079" name="Group 39"/>
          <p:cNvGrpSpPr>
            <a:grpSpLocks/>
          </p:cNvGrpSpPr>
          <p:nvPr/>
        </p:nvGrpSpPr>
        <p:grpSpPr bwMode="auto">
          <a:xfrm>
            <a:off x="5505450" y="3059113"/>
            <a:ext cx="274638" cy="538162"/>
            <a:chOff x="1951" y="1959"/>
            <a:chExt cx="173" cy="339"/>
          </a:xfrm>
        </p:grpSpPr>
        <p:sp>
          <p:nvSpPr>
            <p:cNvPr id="87080" name="Line 40"/>
            <p:cNvSpPr>
              <a:spLocks noChangeShapeType="1"/>
            </p:cNvSpPr>
            <p:nvPr/>
          </p:nvSpPr>
          <p:spPr bwMode="auto">
            <a:xfrm flipH="1">
              <a:off x="1990" y="2170"/>
              <a:ext cx="8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81" name="Text Box 41"/>
            <p:cNvSpPr txBox="1">
              <a:spLocks noChangeArrowheads="1"/>
            </p:cNvSpPr>
            <p:nvPr/>
          </p:nvSpPr>
          <p:spPr bwMode="auto">
            <a:xfrm>
              <a:off x="1951" y="195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grpSp>
        <p:nvGrpSpPr>
          <p:cNvPr id="87082" name="Group 42"/>
          <p:cNvGrpSpPr>
            <a:grpSpLocks/>
          </p:cNvGrpSpPr>
          <p:nvPr/>
        </p:nvGrpSpPr>
        <p:grpSpPr bwMode="auto">
          <a:xfrm>
            <a:off x="7313613" y="3883025"/>
            <a:ext cx="274637" cy="538163"/>
            <a:chOff x="1951" y="1959"/>
            <a:chExt cx="173" cy="339"/>
          </a:xfrm>
        </p:grpSpPr>
        <p:sp>
          <p:nvSpPr>
            <p:cNvPr id="87083" name="Line 43"/>
            <p:cNvSpPr>
              <a:spLocks noChangeShapeType="1"/>
            </p:cNvSpPr>
            <p:nvPr/>
          </p:nvSpPr>
          <p:spPr bwMode="auto">
            <a:xfrm flipH="1">
              <a:off x="1990" y="2170"/>
              <a:ext cx="8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84" name="Text Box 44"/>
            <p:cNvSpPr txBox="1">
              <a:spLocks noChangeArrowheads="1"/>
            </p:cNvSpPr>
            <p:nvPr/>
          </p:nvSpPr>
          <p:spPr bwMode="auto">
            <a:xfrm>
              <a:off x="1951" y="195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grpSp>
        <p:nvGrpSpPr>
          <p:cNvPr id="87085" name="Group 45"/>
          <p:cNvGrpSpPr>
            <a:grpSpLocks/>
          </p:cNvGrpSpPr>
          <p:nvPr/>
        </p:nvGrpSpPr>
        <p:grpSpPr bwMode="auto">
          <a:xfrm>
            <a:off x="7415213" y="2927350"/>
            <a:ext cx="274637" cy="538163"/>
            <a:chOff x="1951" y="1959"/>
            <a:chExt cx="173" cy="339"/>
          </a:xfrm>
        </p:grpSpPr>
        <p:sp>
          <p:nvSpPr>
            <p:cNvPr id="87086" name="Line 46"/>
            <p:cNvSpPr>
              <a:spLocks noChangeShapeType="1"/>
            </p:cNvSpPr>
            <p:nvPr/>
          </p:nvSpPr>
          <p:spPr bwMode="auto">
            <a:xfrm flipH="1">
              <a:off x="1990" y="2170"/>
              <a:ext cx="8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1951" y="195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grpSp>
        <p:nvGrpSpPr>
          <p:cNvPr id="87088" name="Group 48"/>
          <p:cNvGrpSpPr>
            <a:grpSpLocks/>
          </p:cNvGrpSpPr>
          <p:nvPr/>
        </p:nvGrpSpPr>
        <p:grpSpPr bwMode="auto">
          <a:xfrm>
            <a:off x="5537200" y="4714875"/>
            <a:ext cx="274638" cy="538163"/>
            <a:chOff x="1951" y="1959"/>
            <a:chExt cx="173" cy="339"/>
          </a:xfrm>
        </p:grpSpPr>
        <p:sp>
          <p:nvSpPr>
            <p:cNvPr id="87089" name="Line 49"/>
            <p:cNvSpPr>
              <a:spLocks noChangeShapeType="1"/>
            </p:cNvSpPr>
            <p:nvPr/>
          </p:nvSpPr>
          <p:spPr bwMode="auto">
            <a:xfrm flipH="1">
              <a:off x="1990" y="2170"/>
              <a:ext cx="84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951" y="1959"/>
              <a:ext cx="1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/>
                <a:t>2</a:t>
              </a:r>
            </a:p>
          </p:txBody>
        </p:sp>
      </p:grp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5021399" y="5256416"/>
            <a:ext cx="17940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tf</a:t>
            </a:r>
            <a:endParaRPr lang="en-US" sz="3200" dirty="0"/>
          </a:p>
          <a:p>
            <a:pPr algn="ctr"/>
            <a:r>
              <a:rPr lang="en-US" sz="3200" dirty="0"/>
              <a:t>=fall time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Clock Pulse Definition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681644" y="1717352"/>
            <a:ext cx="7564582" cy="2688393"/>
            <a:chOff x="798022" y="2349119"/>
            <a:chExt cx="7564582" cy="3137281"/>
          </a:xfrm>
        </p:grpSpPr>
        <p:grpSp>
          <p:nvGrpSpPr>
            <p:cNvPr id="3" name="Group 49"/>
            <p:cNvGrpSpPr/>
            <p:nvPr/>
          </p:nvGrpSpPr>
          <p:grpSpPr>
            <a:xfrm>
              <a:off x="798022" y="2349119"/>
              <a:ext cx="7564582" cy="3137281"/>
              <a:chOff x="2170558" y="2349119"/>
              <a:chExt cx="3822325" cy="793091"/>
            </a:xfrm>
          </p:grpSpPr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>
                <a:off x="2170558" y="3124098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>
                <a:off x="5053083" y="3098617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2" name="Line 8"/>
              <p:cNvSpPr>
                <a:spLocks noChangeShapeType="1"/>
              </p:cNvSpPr>
              <p:nvPr/>
            </p:nvSpPr>
            <p:spPr bwMode="auto">
              <a:xfrm>
                <a:off x="3555221" y="2358783"/>
                <a:ext cx="93980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3" name="Line 9"/>
              <p:cNvSpPr>
                <a:spLocks noChangeShapeType="1"/>
              </p:cNvSpPr>
              <p:nvPr/>
            </p:nvSpPr>
            <p:spPr bwMode="auto">
              <a:xfrm rot="16200000">
                <a:off x="2928991" y="2515979"/>
                <a:ext cx="789578" cy="462883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10"/>
              <p:cNvSpPr>
                <a:spLocks noChangeShapeType="1"/>
              </p:cNvSpPr>
              <p:nvPr/>
            </p:nvSpPr>
            <p:spPr bwMode="auto">
              <a:xfrm rot="16200000" flipV="1">
                <a:off x="4396998" y="2418566"/>
                <a:ext cx="743216" cy="60432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5" name="Straight Connector 54"/>
            <p:cNvCxnSpPr/>
            <p:nvPr/>
          </p:nvCxnSpPr>
          <p:spPr bwMode="auto">
            <a:xfrm>
              <a:off x="1180407" y="2859574"/>
              <a:ext cx="6766560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1133301" y="4824148"/>
              <a:ext cx="6766560" cy="0"/>
            </a:xfrm>
            <a:prstGeom prst="line">
              <a:avLst/>
            </a:prstGeom>
            <a:solidFill>
              <a:schemeClr val="accent1"/>
            </a:solidFill>
            <a:ln w="603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Box 57"/>
            <p:cNvSpPr txBox="1"/>
            <p:nvPr/>
          </p:nvSpPr>
          <p:spPr>
            <a:xfrm>
              <a:off x="1030778" y="239406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90%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49927" y="4358640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10%</a:t>
              </a:r>
            </a:p>
          </p:txBody>
        </p:sp>
      </p:grpSp>
      <p:cxnSp>
        <p:nvCxnSpPr>
          <p:cNvPr id="62" name="Straight Arrow Connector 61"/>
          <p:cNvCxnSpPr/>
          <p:nvPr/>
        </p:nvCxnSpPr>
        <p:spPr bwMode="auto">
          <a:xfrm rot="16200000" flipV="1">
            <a:off x="-1354974" y="3416531"/>
            <a:ext cx="3557847" cy="16626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 flipV="1">
            <a:off x="0" y="4738255"/>
            <a:ext cx="8379229" cy="2771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7913717" y="4804756"/>
            <a:ext cx="729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67" name="Straight Connector 66"/>
          <p:cNvCxnSpPr/>
          <p:nvPr/>
        </p:nvCxnSpPr>
        <p:spPr bwMode="auto">
          <a:xfrm rot="5400000">
            <a:off x="673330" y="3699163"/>
            <a:ext cx="4039986" cy="665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 rot="5400000">
            <a:off x="1241367" y="3701933"/>
            <a:ext cx="4039986" cy="665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>
            <a:off x="2676698" y="5370022"/>
            <a:ext cx="565266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2052677" y="5336772"/>
            <a:ext cx="18405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tr</a:t>
            </a:r>
            <a:endParaRPr lang="en-US" sz="3200" dirty="0"/>
          </a:p>
          <a:p>
            <a:pPr algn="ctr"/>
            <a:r>
              <a:rPr lang="en-US" sz="3200" dirty="0"/>
              <a:t>=rise time</a:t>
            </a:r>
          </a:p>
        </p:txBody>
      </p:sp>
      <p:cxnSp>
        <p:nvCxnSpPr>
          <p:cNvPr id="72" name="Straight Connector 71"/>
          <p:cNvCxnSpPr/>
          <p:nvPr/>
        </p:nvCxnSpPr>
        <p:spPr bwMode="auto">
          <a:xfrm rot="5400000">
            <a:off x="3435932" y="3618807"/>
            <a:ext cx="4039986" cy="665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 rot="5400000">
            <a:off x="4186844" y="3621577"/>
            <a:ext cx="4039986" cy="6650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>
            <a:off x="5436524" y="5286895"/>
            <a:ext cx="750917" cy="43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Design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981200"/>
            <a:ext cx="77724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Steps in Designing a Sequential Circuit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562225" y="2554288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UNDERSTAND PROBLEM!!!!!!!!!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266825" y="25447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1: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2562225" y="3000375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Determine I/O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266825" y="299085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2:</a:t>
            </a:r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2562225" y="3889375"/>
            <a:ext cx="541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Decide FSM Type (Meally or Moore)</a:t>
            </a:r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266825" y="38830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4: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2562225" y="4333875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State Transistion Diagram</a:t>
            </a: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266825" y="43291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5: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562225" y="5667375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Logic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266825" y="566737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8:</a:t>
            </a:r>
          </a:p>
        </p:txBody>
      </p:sp>
      <p:sp>
        <p:nvSpPr>
          <p:cNvPr id="88078" name="AutoShape 14"/>
          <p:cNvSpPr>
            <a:spLocks noChangeArrowheads="1"/>
          </p:cNvSpPr>
          <p:nvPr/>
        </p:nvSpPr>
        <p:spPr bwMode="auto">
          <a:xfrm>
            <a:off x="7772400" y="5486400"/>
            <a:ext cx="1219200" cy="12192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1268413" y="34369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3: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2563813" y="3444875"/>
            <a:ext cx="598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Timing Diagram </a:t>
            </a:r>
            <a:r>
              <a:rPr lang="en-US" sz="1600" b="1" u="sng"/>
              <a:t>(To Describe &amp; Understand Behaviour)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2573338" y="4778375"/>
            <a:ext cx="480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Write out State Transition Table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2533650" y="5222875"/>
            <a:ext cx="433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Generate Logic Equations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1266825" y="477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6: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1266825" y="52212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7: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Transition Diagrams</a:t>
            </a:r>
          </a:p>
        </p:txBody>
      </p:sp>
      <p:sp>
        <p:nvSpPr>
          <p:cNvPr id="89136" name="Rectangle 48"/>
          <p:cNvSpPr>
            <a:spLocks noGrp="1" noChangeArrowheads="1"/>
          </p:cNvSpPr>
          <p:nvPr>
            <p:ph idx="1"/>
          </p:nvPr>
        </p:nvSpPr>
        <p:spPr>
          <a:xfrm>
            <a:off x="685800" y="1643449"/>
            <a:ext cx="8148638" cy="521455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Same Example Except Use </a:t>
            </a:r>
            <a:r>
              <a:rPr lang="en-US" sz="2800" dirty="0" err="1"/>
              <a:t>Meally</a:t>
            </a:r>
            <a:r>
              <a:rPr lang="en-US" sz="2800" dirty="0"/>
              <a:t> Model: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Step 1Thru 2 are the Same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Step 3: Describe Behavior with Timing Diagram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Step 4: </a:t>
            </a:r>
            <a:r>
              <a:rPr lang="en-US" sz="2400" dirty="0" err="1"/>
              <a:t>Meally</a:t>
            </a:r>
            <a:r>
              <a:rPr lang="en-US" sz="2400" dirty="0"/>
              <a:t> or Moore?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err="1"/>
              <a:t>Meally</a:t>
            </a:r>
            <a:endParaRPr lang="en-US" sz="2400" dirty="0"/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101725" y="383857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179513" y="42640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Q1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1179513" y="478155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Q0</a:t>
            </a:r>
          </a:p>
        </p:txBody>
      </p:sp>
      <p:grpSp>
        <p:nvGrpSpPr>
          <p:cNvPr id="89095" name="Group 7"/>
          <p:cNvGrpSpPr>
            <a:grpSpLocks/>
          </p:cNvGrpSpPr>
          <p:nvPr/>
        </p:nvGrpSpPr>
        <p:grpSpPr bwMode="auto">
          <a:xfrm>
            <a:off x="1816100" y="3862388"/>
            <a:ext cx="6370638" cy="274637"/>
            <a:chOff x="1210" y="1293"/>
            <a:chExt cx="4013" cy="173"/>
          </a:xfrm>
        </p:grpSpPr>
        <p:grpSp>
          <p:nvGrpSpPr>
            <p:cNvPr id="89096" name="Group 8"/>
            <p:cNvGrpSpPr>
              <a:grpSpLocks/>
            </p:cNvGrpSpPr>
            <p:nvPr/>
          </p:nvGrpSpPr>
          <p:grpSpPr bwMode="auto">
            <a:xfrm>
              <a:off x="1210" y="1293"/>
              <a:ext cx="729" cy="141"/>
              <a:chOff x="1210" y="1293"/>
              <a:chExt cx="729" cy="141"/>
            </a:xfrm>
          </p:grpSpPr>
          <p:sp>
            <p:nvSpPr>
              <p:cNvPr id="89097" name="Freeform 9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098" name="Freeform 10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099" name="Group 11"/>
            <p:cNvGrpSpPr>
              <a:grpSpLocks/>
            </p:cNvGrpSpPr>
            <p:nvPr/>
          </p:nvGrpSpPr>
          <p:grpSpPr bwMode="auto">
            <a:xfrm>
              <a:off x="1940" y="1299"/>
              <a:ext cx="729" cy="141"/>
              <a:chOff x="1210" y="1293"/>
              <a:chExt cx="729" cy="141"/>
            </a:xfrm>
          </p:grpSpPr>
          <p:sp>
            <p:nvSpPr>
              <p:cNvPr id="89100" name="Freeform 12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01" name="Freeform 13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9102" name="Group 14"/>
            <p:cNvGrpSpPr>
              <a:grpSpLocks/>
            </p:cNvGrpSpPr>
            <p:nvPr/>
          </p:nvGrpSpPr>
          <p:grpSpPr bwMode="auto">
            <a:xfrm>
              <a:off x="2670" y="1305"/>
              <a:ext cx="1459" cy="147"/>
              <a:chOff x="1210" y="1293"/>
              <a:chExt cx="1459" cy="147"/>
            </a:xfrm>
          </p:grpSpPr>
          <p:grpSp>
            <p:nvGrpSpPr>
              <p:cNvPr id="89103" name="Group 15"/>
              <p:cNvGrpSpPr>
                <a:grpSpLocks/>
              </p:cNvGrpSpPr>
              <p:nvPr/>
            </p:nvGrpSpPr>
            <p:grpSpPr bwMode="auto">
              <a:xfrm>
                <a:off x="1210" y="1293"/>
                <a:ext cx="729" cy="141"/>
                <a:chOff x="1210" y="1293"/>
                <a:chExt cx="729" cy="141"/>
              </a:xfrm>
            </p:grpSpPr>
            <p:sp>
              <p:nvSpPr>
                <p:cNvPr id="89104" name="Freeform 16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05" name="Freeform 17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106" name="Group 18"/>
              <p:cNvGrpSpPr>
                <a:grpSpLocks/>
              </p:cNvGrpSpPr>
              <p:nvPr/>
            </p:nvGrpSpPr>
            <p:grpSpPr bwMode="auto">
              <a:xfrm>
                <a:off x="1940" y="1299"/>
                <a:ext cx="729" cy="141"/>
                <a:chOff x="1210" y="1293"/>
                <a:chExt cx="729" cy="141"/>
              </a:xfrm>
            </p:grpSpPr>
            <p:sp>
              <p:nvSpPr>
                <p:cNvPr id="89107" name="Freeform 19"/>
                <p:cNvSpPr>
                  <a:spLocks/>
                </p:cNvSpPr>
                <p:nvPr/>
              </p:nvSpPr>
              <p:spPr bwMode="auto">
                <a:xfrm>
                  <a:off x="1210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08" name="Freeform 20"/>
                <p:cNvSpPr>
                  <a:spLocks/>
                </p:cNvSpPr>
                <p:nvPr/>
              </p:nvSpPr>
              <p:spPr bwMode="auto">
                <a:xfrm>
                  <a:off x="1575" y="1293"/>
                  <a:ext cx="364" cy="141"/>
                </a:xfrm>
                <a:custGeom>
                  <a:avLst/>
                  <a:gdLst/>
                  <a:ahLst/>
                  <a:cxnLst>
                    <a:cxn ang="0">
                      <a:pos x="0" y="141"/>
                    </a:cxn>
                    <a:cxn ang="0">
                      <a:pos x="172" y="141"/>
                    </a:cxn>
                    <a:cxn ang="0">
                      <a:pos x="172" y="0"/>
                    </a:cxn>
                    <a:cxn ang="0">
                      <a:pos x="364" y="0"/>
                    </a:cxn>
                    <a:cxn ang="0">
                      <a:pos x="364" y="141"/>
                    </a:cxn>
                  </a:cxnLst>
                  <a:rect l="0" t="0" r="r" b="b"/>
                  <a:pathLst>
                    <a:path w="364" h="141">
                      <a:moveTo>
                        <a:pt x="0" y="141"/>
                      </a:moveTo>
                      <a:lnTo>
                        <a:pt x="172" y="141"/>
                      </a:lnTo>
                      <a:lnTo>
                        <a:pt x="172" y="0"/>
                      </a:lnTo>
                      <a:lnTo>
                        <a:pt x="364" y="0"/>
                      </a:lnTo>
                      <a:lnTo>
                        <a:pt x="364" y="141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89109" name="Group 21"/>
            <p:cNvGrpSpPr>
              <a:grpSpLocks/>
            </p:cNvGrpSpPr>
            <p:nvPr/>
          </p:nvGrpSpPr>
          <p:grpSpPr bwMode="auto">
            <a:xfrm>
              <a:off x="4129" y="1319"/>
              <a:ext cx="729" cy="141"/>
              <a:chOff x="1210" y="1293"/>
              <a:chExt cx="729" cy="141"/>
            </a:xfrm>
          </p:grpSpPr>
          <p:sp>
            <p:nvSpPr>
              <p:cNvPr id="89110" name="Freeform 22"/>
              <p:cNvSpPr>
                <a:spLocks/>
              </p:cNvSpPr>
              <p:nvPr/>
            </p:nvSpPr>
            <p:spPr bwMode="auto">
              <a:xfrm>
                <a:off x="1210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11" name="Freeform 23"/>
              <p:cNvSpPr>
                <a:spLocks/>
              </p:cNvSpPr>
              <p:nvPr/>
            </p:nvSpPr>
            <p:spPr bwMode="auto">
              <a:xfrm>
                <a:off x="1575" y="1293"/>
                <a:ext cx="364" cy="141"/>
              </a:xfrm>
              <a:custGeom>
                <a:avLst/>
                <a:gdLst/>
                <a:ahLst/>
                <a:cxnLst>
                  <a:cxn ang="0">
                    <a:pos x="0" y="141"/>
                  </a:cxn>
                  <a:cxn ang="0">
                    <a:pos x="172" y="141"/>
                  </a:cxn>
                  <a:cxn ang="0">
                    <a:pos x="172" y="0"/>
                  </a:cxn>
                  <a:cxn ang="0">
                    <a:pos x="364" y="0"/>
                  </a:cxn>
                  <a:cxn ang="0">
                    <a:pos x="364" y="141"/>
                  </a:cxn>
                </a:cxnLst>
                <a:rect l="0" t="0" r="r" b="b"/>
                <a:pathLst>
                  <a:path w="364" h="141">
                    <a:moveTo>
                      <a:pt x="0" y="141"/>
                    </a:moveTo>
                    <a:lnTo>
                      <a:pt x="172" y="141"/>
                    </a:lnTo>
                    <a:lnTo>
                      <a:pt x="172" y="0"/>
                    </a:lnTo>
                    <a:lnTo>
                      <a:pt x="364" y="0"/>
                    </a:lnTo>
                    <a:lnTo>
                      <a:pt x="364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12" name="Freeform 24"/>
            <p:cNvSpPr>
              <a:spLocks/>
            </p:cNvSpPr>
            <p:nvPr/>
          </p:nvSpPr>
          <p:spPr bwMode="auto">
            <a:xfrm>
              <a:off x="4859" y="1325"/>
              <a:ext cx="364" cy="141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172" y="141"/>
                </a:cxn>
                <a:cxn ang="0">
                  <a:pos x="172" y="0"/>
                </a:cxn>
                <a:cxn ang="0">
                  <a:pos x="364" y="0"/>
                </a:cxn>
                <a:cxn ang="0">
                  <a:pos x="364" y="141"/>
                </a:cxn>
              </a:cxnLst>
              <a:rect l="0" t="0" r="r" b="b"/>
              <a:pathLst>
                <a:path w="364" h="141">
                  <a:moveTo>
                    <a:pt x="0" y="141"/>
                  </a:moveTo>
                  <a:lnTo>
                    <a:pt x="172" y="141"/>
                  </a:lnTo>
                  <a:lnTo>
                    <a:pt x="172" y="0"/>
                  </a:lnTo>
                  <a:lnTo>
                    <a:pt x="364" y="0"/>
                  </a:lnTo>
                  <a:lnTo>
                    <a:pt x="364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13" name="Group 25"/>
          <p:cNvGrpSpPr>
            <a:grpSpLocks/>
          </p:cNvGrpSpPr>
          <p:nvPr/>
        </p:nvGrpSpPr>
        <p:grpSpPr bwMode="auto">
          <a:xfrm>
            <a:off x="2089150" y="3714750"/>
            <a:ext cx="5791200" cy="2417763"/>
            <a:chOff x="1382" y="1158"/>
            <a:chExt cx="3648" cy="2016"/>
          </a:xfrm>
        </p:grpSpPr>
        <p:sp>
          <p:nvSpPr>
            <p:cNvPr id="89114" name="Line 26"/>
            <p:cNvSpPr>
              <a:spLocks noChangeShapeType="1"/>
            </p:cNvSpPr>
            <p:nvPr/>
          </p:nvSpPr>
          <p:spPr bwMode="auto">
            <a:xfrm>
              <a:off x="1382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5" name="Line 27"/>
            <p:cNvSpPr>
              <a:spLocks noChangeShapeType="1"/>
            </p:cNvSpPr>
            <p:nvPr/>
          </p:nvSpPr>
          <p:spPr bwMode="auto">
            <a:xfrm>
              <a:off x="174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211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7" name="Line 29"/>
            <p:cNvSpPr>
              <a:spLocks noChangeShapeType="1"/>
            </p:cNvSpPr>
            <p:nvPr/>
          </p:nvSpPr>
          <p:spPr bwMode="auto">
            <a:xfrm>
              <a:off x="247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8" name="Line 30"/>
            <p:cNvSpPr>
              <a:spLocks noChangeShapeType="1"/>
            </p:cNvSpPr>
            <p:nvPr/>
          </p:nvSpPr>
          <p:spPr bwMode="auto">
            <a:xfrm>
              <a:off x="2841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19" name="Line 31"/>
            <p:cNvSpPr>
              <a:spLocks noChangeShapeType="1"/>
            </p:cNvSpPr>
            <p:nvPr/>
          </p:nvSpPr>
          <p:spPr bwMode="auto">
            <a:xfrm>
              <a:off x="3206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0" name="Line 32"/>
            <p:cNvSpPr>
              <a:spLocks noChangeShapeType="1"/>
            </p:cNvSpPr>
            <p:nvPr/>
          </p:nvSpPr>
          <p:spPr bwMode="auto">
            <a:xfrm>
              <a:off x="357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1" name="Line 33"/>
            <p:cNvSpPr>
              <a:spLocks noChangeShapeType="1"/>
            </p:cNvSpPr>
            <p:nvPr/>
          </p:nvSpPr>
          <p:spPr bwMode="auto">
            <a:xfrm>
              <a:off x="393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2" name="Line 34"/>
            <p:cNvSpPr>
              <a:spLocks noChangeShapeType="1"/>
            </p:cNvSpPr>
            <p:nvPr/>
          </p:nvSpPr>
          <p:spPr bwMode="auto">
            <a:xfrm>
              <a:off x="430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3" name="Line 35"/>
            <p:cNvSpPr>
              <a:spLocks noChangeShapeType="1"/>
            </p:cNvSpPr>
            <p:nvPr/>
          </p:nvSpPr>
          <p:spPr bwMode="auto">
            <a:xfrm>
              <a:off x="4665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4" name="Line 36"/>
            <p:cNvSpPr>
              <a:spLocks noChangeShapeType="1"/>
            </p:cNvSpPr>
            <p:nvPr/>
          </p:nvSpPr>
          <p:spPr bwMode="auto">
            <a:xfrm>
              <a:off x="5030" y="1158"/>
              <a:ext cx="0" cy="201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25" name="Text Box 37"/>
          <p:cNvSpPr txBox="1">
            <a:spLocks noChangeArrowheads="1"/>
          </p:cNvSpPr>
          <p:nvPr/>
        </p:nvSpPr>
        <p:spPr bwMode="auto">
          <a:xfrm>
            <a:off x="971550" y="5738813"/>
            <a:ext cx="7629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Q1Q0     XX       00         01         10          11        00         01          10         11        00         01  </a:t>
            </a:r>
          </a:p>
        </p:txBody>
      </p:sp>
      <p:grpSp>
        <p:nvGrpSpPr>
          <p:cNvPr id="89147" name="Group 59"/>
          <p:cNvGrpSpPr>
            <a:grpSpLocks/>
          </p:cNvGrpSpPr>
          <p:nvPr/>
        </p:nvGrpSpPr>
        <p:grpSpPr bwMode="auto">
          <a:xfrm>
            <a:off x="1849438" y="4319588"/>
            <a:ext cx="6400800" cy="242887"/>
            <a:chOff x="1165" y="2433"/>
            <a:chExt cx="4032" cy="153"/>
          </a:xfrm>
        </p:grpSpPr>
        <p:sp>
          <p:nvSpPr>
            <p:cNvPr id="89126" name="Freeform 38"/>
            <p:cNvSpPr>
              <a:spLocks/>
            </p:cNvSpPr>
            <p:nvPr/>
          </p:nvSpPr>
          <p:spPr bwMode="auto">
            <a:xfrm>
              <a:off x="1165" y="2444"/>
              <a:ext cx="1288" cy="1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65" y="1"/>
                </a:cxn>
                <a:cxn ang="0">
                  <a:pos x="365" y="142"/>
                </a:cxn>
                <a:cxn ang="0">
                  <a:pos x="1288" y="141"/>
                </a:cxn>
                <a:cxn ang="0">
                  <a:pos x="1288" y="0"/>
                </a:cxn>
              </a:cxnLst>
              <a:rect l="0" t="0" r="r" b="b"/>
              <a:pathLst>
                <a:path w="1288" h="142">
                  <a:moveTo>
                    <a:pt x="0" y="1"/>
                  </a:moveTo>
                  <a:lnTo>
                    <a:pt x="365" y="1"/>
                  </a:lnTo>
                  <a:lnTo>
                    <a:pt x="365" y="142"/>
                  </a:lnTo>
                  <a:lnTo>
                    <a:pt x="1288" y="141"/>
                  </a:lnTo>
                  <a:lnTo>
                    <a:pt x="1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7" name="Freeform 39"/>
            <p:cNvSpPr>
              <a:spLocks/>
            </p:cNvSpPr>
            <p:nvPr/>
          </p:nvSpPr>
          <p:spPr bwMode="auto">
            <a:xfrm>
              <a:off x="2451" y="2433"/>
              <a:ext cx="1484" cy="153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748" y="13"/>
                </a:cxn>
                <a:cxn ang="0">
                  <a:pos x="748" y="153"/>
                </a:cxn>
                <a:cxn ang="0">
                  <a:pos x="1484" y="153"/>
                </a:cxn>
                <a:cxn ang="0">
                  <a:pos x="1484" y="0"/>
                </a:cxn>
              </a:cxnLst>
              <a:rect l="0" t="0" r="r" b="b"/>
              <a:pathLst>
                <a:path w="1484" h="153">
                  <a:moveTo>
                    <a:pt x="0" y="12"/>
                  </a:moveTo>
                  <a:lnTo>
                    <a:pt x="748" y="13"/>
                  </a:lnTo>
                  <a:lnTo>
                    <a:pt x="748" y="153"/>
                  </a:lnTo>
                  <a:lnTo>
                    <a:pt x="1484" y="153"/>
                  </a:lnTo>
                  <a:lnTo>
                    <a:pt x="14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28" name="Freeform 40"/>
            <p:cNvSpPr>
              <a:spLocks/>
            </p:cNvSpPr>
            <p:nvPr/>
          </p:nvSpPr>
          <p:spPr bwMode="auto">
            <a:xfrm>
              <a:off x="3935" y="2433"/>
              <a:ext cx="1262" cy="1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9" y="0"/>
                </a:cxn>
                <a:cxn ang="0">
                  <a:pos x="749" y="141"/>
                </a:cxn>
                <a:cxn ang="0">
                  <a:pos x="1262" y="140"/>
                </a:cxn>
                <a:cxn ang="0">
                  <a:pos x="1262" y="140"/>
                </a:cxn>
              </a:cxnLst>
              <a:rect l="0" t="0" r="r" b="b"/>
              <a:pathLst>
                <a:path w="1262" h="141">
                  <a:moveTo>
                    <a:pt x="0" y="0"/>
                  </a:moveTo>
                  <a:lnTo>
                    <a:pt x="749" y="0"/>
                  </a:lnTo>
                  <a:lnTo>
                    <a:pt x="749" y="141"/>
                  </a:lnTo>
                  <a:lnTo>
                    <a:pt x="1262" y="140"/>
                  </a:lnTo>
                  <a:lnTo>
                    <a:pt x="1262" y="14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29" name="Text Box 41"/>
          <p:cNvSpPr txBox="1">
            <a:spLocks noChangeArrowheads="1"/>
          </p:cNvSpPr>
          <p:nvPr/>
        </p:nvSpPr>
        <p:spPr bwMode="auto">
          <a:xfrm>
            <a:off x="1149350" y="51657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Reset</a:t>
            </a:r>
          </a:p>
        </p:txBody>
      </p:sp>
      <p:grpSp>
        <p:nvGrpSpPr>
          <p:cNvPr id="89146" name="Group 58"/>
          <p:cNvGrpSpPr>
            <a:grpSpLocks/>
          </p:cNvGrpSpPr>
          <p:nvPr/>
        </p:nvGrpSpPr>
        <p:grpSpPr bwMode="auto">
          <a:xfrm>
            <a:off x="1804988" y="4756150"/>
            <a:ext cx="6424612" cy="225425"/>
            <a:chOff x="1137" y="2708"/>
            <a:chExt cx="4047" cy="142"/>
          </a:xfrm>
        </p:grpSpPr>
        <p:grpSp>
          <p:nvGrpSpPr>
            <p:cNvPr id="89137" name="Group 49"/>
            <p:cNvGrpSpPr>
              <a:grpSpLocks/>
            </p:cNvGrpSpPr>
            <p:nvPr/>
          </p:nvGrpSpPr>
          <p:grpSpPr bwMode="auto">
            <a:xfrm>
              <a:off x="1137" y="2708"/>
              <a:ext cx="3888" cy="142"/>
              <a:chOff x="1137" y="2582"/>
              <a:chExt cx="3888" cy="142"/>
            </a:xfrm>
          </p:grpSpPr>
          <p:sp>
            <p:nvSpPr>
              <p:cNvPr id="89131" name="Freeform 43"/>
              <p:cNvSpPr>
                <a:spLocks/>
              </p:cNvSpPr>
              <p:nvPr/>
            </p:nvSpPr>
            <p:spPr bwMode="auto">
              <a:xfrm>
                <a:off x="1137" y="2583"/>
                <a:ext cx="926" cy="141"/>
              </a:xfrm>
              <a:custGeom>
                <a:avLst/>
                <a:gdLst/>
                <a:ahLst/>
                <a:cxnLst>
                  <a:cxn ang="0">
                    <a:pos x="0" y="140"/>
                  </a:cxn>
                  <a:cxn ang="0">
                    <a:pos x="588" y="141"/>
                  </a:cxn>
                  <a:cxn ang="0">
                    <a:pos x="588" y="0"/>
                  </a:cxn>
                  <a:cxn ang="0">
                    <a:pos x="926" y="0"/>
                  </a:cxn>
                  <a:cxn ang="0">
                    <a:pos x="926" y="141"/>
                  </a:cxn>
                </a:cxnLst>
                <a:rect l="0" t="0" r="r" b="b"/>
                <a:pathLst>
                  <a:path w="926" h="141">
                    <a:moveTo>
                      <a:pt x="0" y="140"/>
                    </a:moveTo>
                    <a:lnTo>
                      <a:pt x="588" y="141"/>
                    </a:lnTo>
                    <a:lnTo>
                      <a:pt x="588" y="0"/>
                    </a:lnTo>
                    <a:lnTo>
                      <a:pt x="926" y="0"/>
                    </a:lnTo>
                    <a:lnTo>
                      <a:pt x="926" y="141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2" name="Freeform 44"/>
              <p:cNvSpPr>
                <a:spLocks/>
              </p:cNvSpPr>
              <p:nvPr/>
            </p:nvSpPr>
            <p:spPr bwMode="auto">
              <a:xfrm>
                <a:off x="2062" y="2582"/>
                <a:ext cx="739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3" name="Freeform 45"/>
              <p:cNvSpPr>
                <a:spLocks/>
              </p:cNvSpPr>
              <p:nvPr/>
            </p:nvSpPr>
            <p:spPr bwMode="auto">
              <a:xfrm>
                <a:off x="2802" y="2582"/>
                <a:ext cx="738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4" name="Freeform 46"/>
              <p:cNvSpPr>
                <a:spLocks/>
              </p:cNvSpPr>
              <p:nvPr/>
            </p:nvSpPr>
            <p:spPr bwMode="auto">
              <a:xfrm>
                <a:off x="3545" y="2582"/>
                <a:ext cx="738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35" name="Freeform 47"/>
              <p:cNvSpPr>
                <a:spLocks/>
              </p:cNvSpPr>
              <p:nvPr/>
            </p:nvSpPr>
            <p:spPr bwMode="auto">
              <a:xfrm>
                <a:off x="4287" y="2582"/>
                <a:ext cx="738" cy="142"/>
              </a:xfrm>
              <a:custGeom>
                <a:avLst/>
                <a:gdLst/>
                <a:ahLst/>
                <a:cxnLst>
                  <a:cxn ang="0">
                    <a:pos x="0" y="142"/>
                  </a:cxn>
                  <a:cxn ang="0">
                    <a:pos x="376" y="141"/>
                  </a:cxn>
                  <a:cxn ang="0">
                    <a:pos x="376" y="0"/>
                  </a:cxn>
                  <a:cxn ang="0">
                    <a:pos x="709" y="1"/>
                  </a:cxn>
                  <a:cxn ang="0">
                    <a:pos x="709" y="142"/>
                  </a:cxn>
                </a:cxnLst>
                <a:rect l="0" t="0" r="r" b="b"/>
                <a:pathLst>
                  <a:path w="709" h="142">
                    <a:moveTo>
                      <a:pt x="0" y="142"/>
                    </a:moveTo>
                    <a:lnTo>
                      <a:pt x="376" y="141"/>
                    </a:lnTo>
                    <a:lnTo>
                      <a:pt x="376" y="0"/>
                    </a:lnTo>
                    <a:lnTo>
                      <a:pt x="709" y="1"/>
                    </a:lnTo>
                    <a:lnTo>
                      <a:pt x="709" y="14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9143" name="Line 55"/>
            <p:cNvSpPr>
              <a:spLocks noChangeShapeType="1"/>
            </p:cNvSpPr>
            <p:nvPr/>
          </p:nvSpPr>
          <p:spPr bwMode="auto">
            <a:xfrm>
              <a:off x="5024" y="2848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145" name="Group 57"/>
          <p:cNvGrpSpPr>
            <a:grpSpLocks/>
          </p:cNvGrpSpPr>
          <p:nvPr/>
        </p:nvGrpSpPr>
        <p:grpSpPr bwMode="auto">
          <a:xfrm>
            <a:off x="1819275" y="5313363"/>
            <a:ext cx="6538913" cy="238125"/>
            <a:chOff x="1146" y="3059"/>
            <a:chExt cx="4119" cy="150"/>
          </a:xfrm>
        </p:grpSpPr>
        <p:sp>
          <p:nvSpPr>
            <p:cNvPr id="89140" name="Freeform 52"/>
            <p:cNvSpPr>
              <a:spLocks/>
            </p:cNvSpPr>
            <p:nvPr/>
          </p:nvSpPr>
          <p:spPr bwMode="auto">
            <a:xfrm>
              <a:off x="1485" y="3059"/>
              <a:ext cx="3780" cy="150"/>
            </a:xfrm>
            <a:custGeom>
              <a:avLst/>
              <a:gdLst/>
              <a:ahLst/>
              <a:cxnLst>
                <a:cxn ang="0">
                  <a:pos x="3780" y="150"/>
                </a:cxn>
                <a:cxn ang="0">
                  <a:pos x="288" y="147"/>
                </a:cxn>
                <a:cxn ang="0">
                  <a:pos x="288" y="0"/>
                </a:cxn>
                <a:cxn ang="0">
                  <a:pos x="0" y="0"/>
                </a:cxn>
              </a:cxnLst>
              <a:rect l="0" t="0" r="r" b="b"/>
              <a:pathLst>
                <a:path w="3780" h="150">
                  <a:moveTo>
                    <a:pt x="3780" y="150"/>
                  </a:moveTo>
                  <a:lnTo>
                    <a:pt x="288" y="147"/>
                  </a:ln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44" name="Freeform 56"/>
            <p:cNvSpPr>
              <a:spLocks/>
            </p:cNvSpPr>
            <p:nvPr/>
          </p:nvSpPr>
          <p:spPr bwMode="auto">
            <a:xfrm>
              <a:off x="1146" y="3059"/>
              <a:ext cx="339" cy="147"/>
            </a:xfrm>
            <a:custGeom>
              <a:avLst/>
              <a:gdLst/>
              <a:ahLst/>
              <a:cxnLst>
                <a:cxn ang="0">
                  <a:pos x="339" y="0"/>
                </a:cxn>
                <a:cxn ang="0">
                  <a:pos x="339" y="147"/>
                </a:cxn>
                <a:cxn ang="0">
                  <a:pos x="0" y="147"/>
                </a:cxn>
              </a:cxnLst>
              <a:rect l="0" t="0" r="r" b="b"/>
              <a:pathLst>
                <a:path w="339" h="147">
                  <a:moveTo>
                    <a:pt x="339" y="0"/>
                  </a:moveTo>
                  <a:lnTo>
                    <a:pt x="339" y="147"/>
                  </a:lnTo>
                  <a:lnTo>
                    <a:pt x="0" y="147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48" name="Oval 60"/>
          <p:cNvSpPr>
            <a:spLocks noChangeArrowheads="1"/>
          </p:cNvSpPr>
          <p:nvPr/>
        </p:nvSpPr>
        <p:spPr bwMode="auto">
          <a:xfrm flipH="1" flipV="1">
            <a:off x="2305050" y="5375275"/>
            <a:ext cx="92075" cy="10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52" name="Freeform 64"/>
          <p:cNvSpPr>
            <a:spLocks/>
          </p:cNvSpPr>
          <p:nvPr/>
        </p:nvSpPr>
        <p:spPr bwMode="auto">
          <a:xfrm>
            <a:off x="1879600" y="4479925"/>
            <a:ext cx="487363" cy="946150"/>
          </a:xfrm>
          <a:custGeom>
            <a:avLst/>
            <a:gdLst/>
            <a:ahLst/>
            <a:cxnLst>
              <a:cxn ang="0">
                <a:pos x="269" y="596"/>
              </a:cxn>
              <a:cxn ang="0">
                <a:pos x="6" y="237"/>
              </a:cxn>
              <a:cxn ang="0">
                <a:pos x="307" y="0"/>
              </a:cxn>
            </a:cxnLst>
            <a:rect l="0" t="0" r="r" b="b"/>
            <a:pathLst>
              <a:path w="307" h="596">
                <a:moveTo>
                  <a:pt x="269" y="596"/>
                </a:moveTo>
                <a:cubicBezTo>
                  <a:pt x="134" y="466"/>
                  <a:pt x="0" y="336"/>
                  <a:pt x="6" y="237"/>
                </a:cubicBezTo>
                <a:cubicBezTo>
                  <a:pt x="12" y="138"/>
                  <a:pt x="258" y="39"/>
                  <a:pt x="30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7" name="Footer Placeholder 5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Transition Diagrams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 for Meally &amp; Moore Models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082800" y="264160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Meally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5842000" y="2660650"/>
            <a:ext cx="1341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Moore</a:t>
            </a:r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087438" y="3149600"/>
            <a:ext cx="3260725" cy="287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1325563" y="4032250"/>
            <a:ext cx="2266950" cy="190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078038" y="414496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1782763" y="4276725"/>
            <a:ext cx="15224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State Name</a:t>
            </a:r>
          </a:p>
          <a:p>
            <a:pPr>
              <a:spcBef>
                <a:spcPct val="50000"/>
              </a:spcBef>
            </a:pPr>
            <a:r>
              <a:rPr lang="en-US" sz="2000"/>
              <a:t>State Value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1223963" y="3344863"/>
            <a:ext cx="23971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/>
              <a:t>[Input/Output Value]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3511550" y="3525838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Next State</a:t>
            </a:r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4999038" y="3149600"/>
            <a:ext cx="3260725" cy="2874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Oval 13"/>
          <p:cNvSpPr>
            <a:spLocks noChangeArrowheads="1"/>
          </p:cNvSpPr>
          <p:nvPr/>
        </p:nvSpPr>
        <p:spPr bwMode="auto">
          <a:xfrm>
            <a:off x="5237163" y="4032250"/>
            <a:ext cx="2266950" cy="1900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5989638" y="4144963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694363" y="4276725"/>
            <a:ext cx="1522412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State Name</a:t>
            </a:r>
          </a:p>
          <a:p>
            <a:pPr>
              <a:spcBef>
                <a:spcPct val="50000"/>
              </a:spcBef>
            </a:pPr>
            <a:r>
              <a:rPr lang="en-US" sz="2000"/>
              <a:t>State Value</a:t>
            </a:r>
          </a:p>
        </p:txBody>
      </p:sp>
      <p:sp>
        <p:nvSpPr>
          <p:cNvPr id="91152" name="Text Box 16"/>
          <p:cNvSpPr txBox="1">
            <a:spLocks noChangeArrowheads="1"/>
          </p:cNvSpPr>
          <p:nvPr/>
        </p:nvSpPr>
        <p:spPr bwMode="auto">
          <a:xfrm>
            <a:off x="5553075" y="5203825"/>
            <a:ext cx="1827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/>
              <a:t>[Output Value]</a:t>
            </a:r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7423150" y="3525838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Next State</a:t>
            </a:r>
          </a:p>
        </p:txBody>
      </p:sp>
      <p:sp>
        <p:nvSpPr>
          <p:cNvPr id="91154" name="Freeform 18"/>
          <p:cNvSpPr>
            <a:spLocks/>
          </p:cNvSpPr>
          <p:nvPr/>
        </p:nvSpPr>
        <p:spPr bwMode="auto">
          <a:xfrm>
            <a:off x="2620963" y="3656013"/>
            <a:ext cx="874712" cy="377825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103" y="20"/>
              </a:cxn>
              <a:cxn ang="0">
                <a:pos x="352" y="116"/>
              </a:cxn>
              <a:cxn ang="0">
                <a:pos x="551" y="116"/>
              </a:cxn>
            </a:cxnLst>
            <a:rect l="0" t="0" r="r" b="b"/>
            <a:pathLst>
              <a:path w="551" h="238">
                <a:moveTo>
                  <a:pt x="0" y="238"/>
                </a:moveTo>
                <a:cubicBezTo>
                  <a:pt x="22" y="139"/>
                  <a:pt x="44" y="40"/>
                  <a:pt x="103" y="20"/>
                </a:cubicBezTo>
                <a:cubicBezTo>
                  <a:pt x="162" y="0"/>
                  <a:pt x="277" y="100"/>
                  <a:pt x="352" y="116"/>
                </a:cubicBezTo>
                <a:cubicBezTo>
                  <a:pt x="427" y="132"/>
                  <a:pt x="489" y="124"/>
                  <a:pt x="551" y="1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5" name="Freeform 19"/>
          <p:cNvSpPr>
            <a:spLocks/>
          </p:cNvSpPr>
          <p:nvPr/>
        </p:nvSpPr>
        <p:spPr bwMode="auto">
          <a:xfrm>
            <a:off x="6572250" y="3675063"/>
            <a:ext cx="874713" cy="377825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103" y="20"/>
              </a:cxn>
              <a:cxn ang="0">
                <a:pos x="352" y="116"/>
              </a:cxn>
              <a:cxn ang="0">
                <a:pos x="551" y="116"/>
              </a:cxn>
            </a:cxnLst>
            <a:rect l="0" t="0" r="r" b="b"/>
            <a:pathLst>
              <a:path w="551" h="238">
                <a:moveTo>
                  <a:pt x="0" y="238"/>
                </a:moveTo>
                <a:cubicBezTo>
                  <a:pt x="22" y="139"/>
                  <a:pt x="44" y="40"/>
                  <a:pt x="103" y="20"/>
                </a:cubicBezTo>
                <a:cubicBezTo>
                  <a:pt x="162" y="0"/>
                  <a:pt x="277" y="100"/>
                  <a:pt x="352" y="116"/>
                </a:cubicBezTo>
                <a:cubicBezTo>
                  <a:pt x="427" y="132"/>
                  <a:pt x="489" y="124"/>
                  <a:pt x="551" y="1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56" name="Text Box 20"/>
          <p:cNvSpPr txBox="1">
            <a:spLocks noChangeArrowheads="1"/>
          </p:cNvSpPr>
          <p:nvPr/>
        </p:nvSpPr>
        <p:spPr bwMode="auto">
          <a:xfrm>
            <a:off x="5684838" y="3325813"/>
            <a:ext cx="1858962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/>
              <a:t>[Input Value]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47680"/>
            <a:ext cx="7924800" cy="762000"/>
          </a:xfrm>
        </p:spPr>
        <p:txBody>
          <a:bodyPr/>
          <a:lstStyle/>
          <a:p>
            <a:r>
              <a:rPr lang="en-US" sz="3200" dirty="0"/>
              <a:t>Sequential Circuit Design </a:t>
            </a:r>
            <a:br>
              <a:rPr lang="en-US" sz="3200" dirty="0"/>
            </a:br>
            <a:r>
              <a:rPr lang="en-US" sz="3200" dirty="0"/>
              <a:t>Non-Mealy Mealy, No need for Mealy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Step 5: Draw the State Transition Diagram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644718" y="4167058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39493" y="3190746"/>
            <a:ext cx="1614487" cy="1544637"/>
            <a:chOff x="1005" y="2157"/>
            <a:chExt cx="1017" cy="973"/>
          </a:xfrm>
        </p:grpSpPr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Zero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dirty="0"/>
                <a:t>00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63655" y="3190746"/>
            <a:ext cx="1614488" cy="1544637"/>
            <a:chOff x="1005" y="2157"/>
            <a:chExt cx="1017" cy="973"/>
          </a:xfrm>
        </p:grpSpPr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One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63655" y="5000496"/>
            <a:ext cx="1614488" cy="1544637"/>
            <a:chOff x="1005" y="2157"/>
            <a:chExt cx="1017" cy="973"/>
          </a:xfrm>
        </p:grpSpPr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Two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939493" y="5000496"/>
            <a:ext cx="1614487" cy="1544637"/>
            <a:chOff x="1005" y="2157"/>
            <a:chExt cx="1017" cy="973"/>
          </a:xfrm>
        </p:grpSpPr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72" name="Oval 20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3" name="Freeform 21"/>
          <p:cNvSpPr>
            <a:spLocks/>
          </p:cNvSpPr>
          <p:nvPr/>
        </p:nvSpPr>
        <p:spPr bwMode="auto">
          <a:xfrm>
            <a:off x="4373005" y="3049458"/>
            <a:ext cx="1614488" cy="425450"/>
          </a:xfrm>
          <a:custGeom>
            <a:avLst/>
            <a:gdLst/>
            <a:ahLst/>
            <a:cxnLst>
              <a:cxn ang="0">
                <a:pos x="0" y="268"/>
              </a:cxn>
              <a:cxn ang="0">
                <a:pos x="230" y="83"/>
              </a:cxn>
              <a:cxn ang="0">
                <a:pos x="588" y="25"/>
              </a:cxn>
              <a:cxn ang="0">
                <a:pos x="1017" y="236"/>
              </a:cxn>
            </a:cxnLst>
            <a:rect l="0" t="0" r="r" b="b"/>
            <a:pathLst>
              <a:path w="1017" h="268">
                <a:moveTo>
                  <a:pt x="0" y="268"/>
                </a:moveTo>
                <a:cubicBezTo>
                  <a:pt x="66" y="196"/>
                  <a:pt x="132" y="124"/>
                  <a:pt x="230" y="83"/>
                </a:cubicBezTo>
                <a:cubicBezTo>
                  <a:pt x="328" y="42"/>
                  <a:pt x="457" y="0"/>
                  <a:pt x="588" y="25"/>
                </a:cubicBezTo>
                <a:cubicBezTo>
                  <a:pt x="719" y="50"/>
                  <a:pt x="948" y="201"/>
                  <a:pt x="1017" y="2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4" name="Freeform 22"/>
          <p:cNvSpPr>
            <a:spLocks/>
          </p:cNvSpPr>
          <p:nvPr/>
        </p:nvSpPr>
        <p:spPr bwMode="auto">
          <a:xfrm>
            <a:off x="7268605" y="4298821"/>
            <a:ext cx="319088" cy="107632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198" y="288"/>
              </a:cxn>
              <a:cxn ang="0">
                <a:pos x="0" y="678"/>
              </a:cxn>
            </a:cxnLst>
            <a:rect l="0" t="0" r="r" b="b"/>
            <a:pathLst>
              <a:path w="201" h="678">
                <a:moveTo>
                  <a:pt x="19" y="0"/>
                </a:moveTo>
                <a:cubicBezTo>
                  <a:pt x="110" y="87"/>
                  <a:pt x="201" y="175"/>
                  <a:pt x="198" y="288"/>
                </a:cubicBezTo>
                <a:cubicBezTo>
                  <a:pt x="195" y="401"/>
                  <a:pt x="34" y="615"/>
                  <a:pt x="0" y="6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5" name="Freeform 23"/>
          <p:cNvSpPr>
            <a:spLocks/>
          </p:cNvSpPr>
          <p:nvPr/>
        </p:nvSpPr>
        <p:spPr bwMode="auto">
          <a:xfrm>
            <a:off x="4474605" y="5954583"/>
            <a:ext cx="1320800" cy="433388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467" y="256"/>
              </a:cxn>
              <a:cxn ang="0">
                <a:pos x="0" y="102"/>
              </a:cxn>
            </a:cxnLst>
            <a:rect l="0" t="0" r="r" b="b"/>
            <a:pathLst>
              <a:path w="832" h="273">
                <a:moveTo>
                  <a:pt x="832" y="0"/>
                </a:moveTo>
                <a:cubicBezTo>
                  <a:pt x="719" y="119"/>
                  <a:pt x="606" y="239"/>
                  <a:pt x="467" y="256"/>
                </a:cubicBezTo>
                <a:cubicBezTo>
                  <a:pt x="328" y="273"/>
                  <a:pt x="79" y="125"/>
                  <a:pt x="0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6" name="Freeform 24"/>
          <p:cNvSpPr>
            <a:spLocks/>
          </p:cNvSpPr>
          <p:nvPr/>
        </p:nvSpPr>
        <p:spPr bwMode="auto">
          <a:xfrm>
            <a:off x="2733118" y="4328983"/>
            <a:ext cx="328612" cy="1036638"/>
          </a:xfrm>
          <a:custGeom>
            <a:avLst/>
            <a:gdLst/>
            <a:ahLst/>
            <a:cxnLst>
              <a:cxn ang="0">
                <a:pos x="207" y="653"/>
              </a:cxn>
              <a:cxn ang="0">
                <a:pos x="2" y="320"/>
              </a:cxn>
              <a:cxn ang="0">
                <a:pos x="194" y="0"/>
              </a:cxn>
            </a:cxnLst>
            <a:rect l="0" t="0" r="r" b="b"/>
            <a:pathLst>
              <a:path w="207" h="653">
                <a:moveTo>
                  <a:pt x="207" y="653"/>
                </a:moveTo>
                <a:cubicBezTo>
                  <a:pt x="105" y="541"/>
                  <a:pt x="4" y="429"/>
                  <a:pt x="2" y="320"/>
                </a:cubicBezTo>
                <a:cubicBezTo>
                  <a:pt x="0" y="211"/>
                  <a:pt x="163" y="53"/>
                  <a:pt x="19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9" name="Freeform 27"/>
          <p:cNvSpPr>
            <a:spLocks/>
          </p:cNvSpPr>
          <p:nvPr/>
        </p:nvSpPr>
        <p:spPr bwMode="auto">
          <a:xfrm>
            <a:off x="4534930" y="5349746"/>
            <a:ext cx="1270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46" y="3"/>
              </a:cxn>
              <a:cxn ang="0">
                <a:pos x="800" y="125"/>
              </a:cxn>
            </a:cxnLst>
            <a:rect l="0" t="0" r="r" b="b"/>
            <a:pathLst>
              <a:path w="800" h="144">
                <a:moveTo>
                  <a:pt x="0" y="144"/>
                </a:moveTo>
                <a:cubicBezTo>
                  <a:pt x="106" y="75"/>
                  <a:pt x="213" y="6"/>
                  <a:pt x="346" y="3"/>
                </a:cubicBezTo>
                <a:cubicBezTo>
                  <a:pt x="479" y="0"/>
                  <a:pt x="639" y="62"/>
                  <a:pt x="800" y="1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/>
          <p:nvPr/>
        </p:nvGrpSpPr>
        <p:grpSpPr>
          <a:xfrm>
            <a:off x="5876368" y="4541708"/>
            <a:ext cx="648000" cy="641350"/>
            <a:chOff x="4999038" y="4479925"/>
            <a:chExt cx="648000" cy="641350"/>
          </a:xfrm>
        </p:grpSpPr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5003800" y="4479925"/>
              <a:ext cx="177800" cy="641350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4999038" y="4602163"/>
              <a:ext cx="648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0/10</a:t>
              </a: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4525405" y="4033708"/>
            <a:ext cx="1258888" cy="369332"/>
            <a:chOff x="3648075" y="3971925"/>
            <a:chExt cx="1258888" cy="369332"/>
          </a:xfrm>
        </p:grpSpPr>
        <p:sp>
          <p:nvSpPr>
            <p:cNvPr id="74777" name="Freeform 25"/>
            <p:cNvSpPr>
              <a:spLocks/>
            </p:cNvSpPr>
            <p:nvPr/>
          </p:nvSpPr>
          <p:spPr bwMode="auto">
            <a:xfrm>
              <a:off x="3648075" y="4043363"/>
              <a:ext cx="1258888" cy="273050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4133850" y="3971925"/>
              <a:ext cx="7223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0/01</a:t>
              </a: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3884055" y="4490908"/>
            <a:ext cx="633413" cy="731838"/>
            <a:chOff x="3006725" y="4429125"/>
            <a:chExt cx="633413" cy="731838"/>
          </a:xfrm>
        </p:grpSpPr>
        <p:sp>
          <p:nvSpPr>
            <p:cNvPr id="74780" name="Freeform 28"/>
            <p:cNvSpPr>
              <a:spLocks/>
            </p:cNvSpPr>
            <p:nvPr/>
          </p:nvSpPr>
          <p:spPr bwMode="auto">
            <a:xfrm>
              <a:off x="3433763" y="4429125"/>
              <a:ext cx="206375" cy="7318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3006725" y="4611688"/>
              <a:ext cx="6207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0/00</a:t>
              </a:r>
            </a:p>
          </p:txBody>
        </p:sp>
      </p:grp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4897351" y="5375017"/>
            <a:ext cx="7126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0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7033655" y="455123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92130" y="3047871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2715655" y="4663946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4753061" y="5964238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grpSp>
        <p:nvGrpSpPr>
          <p:cNvPr id="9" name="Group 51"/>
          <p:cNvGrpSpPr/>
          <p:nvPr/>
        </p:nvGrpSpPr>
        <p:grpSpPr>
          <a:xfrm>
            <a:off x="1443038" y="3563808"/>
            <a:ext cx="1558367" cy="1071811"/>
            <a:chOff x="801688" y="3502025"/>
            <a:chExt cx="1322387" cy="1071811"/>
          </a:xfrm>
        </p:grpSpPr>
        <p:sp>
          <p:nvSpPr>
            <p:cNvPr id="74789" name="Freeform 37"/>
            <p:cNvSpPr>
              <a:spLocks/>
            </p:cNvSpPr>
            <p:nvPr/>
          </p:nvSpPr>
          <p:spPr bwMode="auto">
            <a:xfrm>
              <a:off x="1260475" y="3502025"/>
              <a:ext cx="863600" cy="20637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294" y="8"/>
                </a:cxn>
                <a:cxn ang="0">
                  <a:pos x="544" y="79"/>
                </a:cxn>
              </a:cxnLst>
              <a:rect l="0" t="0" r="r" b="b"/>
              <a:pathLst>
                <a:path w="544" h="130">
                  <a:moveTo>
                    <a:pt x="0" y="130"/>
                  </a:moveTo>
                  <a:cubicBezTo>
                    <a:pt x="101" y="73"/>
                    <a:pt x="203" y="16"/>
                    <a:pt x="294" y="8"/>
                  </a:cubicBezTo>
                  <a:cubicBezTo>
                    <a:pt x="385" y="0"/>
                    <a:pt x="502" y="66"/>
                    <a:pt x="544" y="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801688" y="3727450"/>
              <a:ext cx="1064182" cy="846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RESET/00</a:t>
              </a:r>
            </a:p>
            <a:p>
              <a:pPr>
                <a:spcBef>
                  <a:spcPct val="50000"/>
                </a:spcBef>
              </a:pPr>
              <a:r>
                <a:rPr lang="en-US" sz="1400" dirty="0"/>
                <a:t>Doesn’t work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110809" y="2570033"/>
            <a:ext cx="2445309" cy="716863"/>
            <a:chOff x="3233479" y="2508250"/>
            <a:chExt cx="2445309" cy="716863"/>
          </a:xfrm>
        </p:grpSpPr>
        <p:sp>
          <p:nvSpPr>
            <p:cNvPr id="44" name="Freeform 37"/>
            <p:cNvSpPr>
              <a:spLocks/>
            </p:cNvSpPr>
            <p:nvPr/>
          </p:nvSpPr>
          <p:spPr bwMode="auto">
            <a:xfrm flipH="1">
              <a:off x="3233479" y="2530331"/>
              <a:ext cx="2042855" cy="694782"/>
            </a:xfrm>
            <a:custGeom>
              <a:avLst/>
              <a:gdLst>
                <a:gd name="connsiteX0" fmla="*/ 0 w 12883"/>
                <a:gd name="connsiteY0" fmla="*/ 9530 h 9530"/>
                <a:gd name="connsiteX1" fmla="*/ 5404 w 12883"/>
                <a:gd name="connsiteY1" fmla="*/ 145 h 9530"/>
                <a:gd name="connsiteX2" fmla="*/ 12883 w 12883"/>
                <a:gd name="connsiteY2" fmla="*/ 8658 h 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3" h="9530">
                  <a:moveTo>
                    <a:pt x="0" y="9530"/>
                  </a:moveTo>
                  <a:cubicBezTo>
                    <a:pt x="1857" y="5145"/>
                    <a:pt x="3257" y="290"/>
                    <a:pt x="5404" y="145"/>
                  </a:cubicBezTo>
                  <a:cubicBezTo>
                    <a:pt x="7551" y="0"/>
                    <a:pt x="12111" y="7658"/>
                    <a:pt x="12883" y="86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4772326" y="2508250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1" name="Group 47"/>
          <p:cNvGrpSpPr/>
          <p:nvPr/>
        </p:nvGrpSpPr>
        <p:grpSpPr>
          <a:xfrm>
            <a:off x="4356923" y="4621693"/>
            <a:ext cx="1652234" cy="341339"/>
            <a:chOff x="3479593" y="4559910"/>
            <a:chExt cx="1652234" cy="341339"/>
          </a:xfrm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 rot="1535692" flipH="1">
              <a:off x="3479593" y="4697855"/>
              <a:ext cx="1652234" cy="203394"/>
            </a:xfrm>
            <a:custGeom>
              <a:avLst/>
              <a:gdLst>
                <a:gd name="connsiteX0" fmla="*/ 0 w 19333"/>
                <a:gd name="connsiteY0" fmla="*/ 12997 h 12997"/>
                <a:gd name="connsiteX1" fmla="*/ 14737 w 19333"/>
                <a:gd name="connsiteY1" fmla="*/ 1076 h 12997"/>
                <a:gd name="connsiteX2" fmla="*/ 19333 w 19333"/>
                <a:gd name="connsiteY2" fmla="*/ 6538 h 12997"/>
                <a:gd name="connsiteX0" fmla="*/ 0 w 19333"/>
                <a:gd name="connsiteY0" fmla="*/ 8137 h 8137"/>
                <a:gd name="connsiteX1" fmla="*/ 14181 w 19333"/>
                <a:gd name="connsiteY1" fmla="*/ 1076 h 8137"/>
                <a:gd name="connsiteX2" fmla="*/ 19333 w 19333"/>
                <a:gd name="connsiteY2" fmla="*/ 1678 h 8137"/>
                <a:gd name="connsiteX0" fmla="*/ 0 w 9896"/>
                <a:gd name="connsiteY0" fmla="*/ 12112 h 12112"/>
                <a:gd name="connsiteX1" fmla="*/ 7335 w 9896"/>
                <a:gd name="connsiteY1" fmla="*/ 3434 h 12112"/>
                <a:gd name="connsiteX2" fmla="*/ 9896 w 9896"/>
                <a:gd name="connsiteY2" fmla="*/ 1229 h 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6" h="12112">
                  <a:moveTo>
                    <a:pt x="0" y="12112"/>
                  </a:moveTo>
                  <a:cubicBezTo>
                    <a:pt x="961" y="6723"/>
                    <a:pt x="5686" y="5248"/>
                    <a:pt x="7335" y="3434"/>
                  </a:cubicBezTo>
                  <a:cubicBezTo>
                    <a:pt x="8984" y="1620"/>
                    <a:pt x="9497" y="0"/>
                    <a:pt x="9896" y="12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 rot="1922642">
              <a:off x="3945582" y="4559910"/>
              <a:ext cx="10534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RESET/10</a:t>
              </a:r>
            </a:p>
          </p:txBody>
        </p:sp>
      </p:grpSp>
      <p:grpSp>
        <p:nvGrpSpPr>
          <p:cNvPr id="12" name="Group 50"/>
          <p:cNvGrpSpPr/>
          <p:nvPr/>
        </p:nvGrpSpPr>
        <p:grpSpPr>
          <a:xfrm>
            <a:off x="1964748" y="4131060"/>
            <a:ext cx="1387540" cy="1347930"/>
            <a:chOff x="1087418" y="4069277"/>
            <a:chExt cx="1387540" cy="1347930"/>
          </a:xfrm>
        </p:grpSpPr>
        <p:sp>
          <p:nvSpPr>
            <p:cNvPr id="49" name="Freeform 37"/>
            <p:cNvSpPr>
              <a:spLocks/>
            </p:cNvSpPr>
            <p:nvPr/>
          </p:nvSpPr>
          <p:spPr bwMode="auto">
            <a:xfrm rot="18149705">
              <a:off x="1271104" y="4152987"/>
              <a:ext cx="1287564" cy="1120144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1" h="9076">
                  <a:moveTo>
                    <a:pt x="431" y="9076"/>
                  </a:moveTo>
                  <a:cubicBezTo>
                    <a:pt x="913" y="8185"/>
                    <a:pt x="0" y="5014"/>
                    <a:pt x="830" y="3537"/>
                  </a:cubicBezTo>
                  <a:cubicBezTo>
                    <a:pt x="1660" y="2060"/>
                    <a:pt x="3814" y="426"/>
                    <a:pt x="5414" y="213"/>
                  </a:cubicBezTo>
                  <a:cubicBezTo>
                    <a:pt x="7014" y="0"/>
                    <a:pt x="9588" y="1882"/>
                    <a:pt x="10431" y="2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 rot="15074888">
              <a:off x="694482" y="4716493"/>
              <a:ext cx="10936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RESET/11</a:t>
              </a:r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1968205" y="2394727"/>
            <a:ext cx="1416057" cy="1476441"/>
            <a:chOff x="1090875" y="2332944"/>
            <a:chExt cx="1416057" cy="1476441"/>
          </a:xfrm>
        </p:grpSpPr>
        <p:sp>
          <p:nvSpPr>
            <p:cNvPr id="54" name="Freeform 37"/>
            <p:cNvSpPr>
              <a:spLocks/>
            </p:cNvSpPr>
            <p:nvPr/>
          </p:nvSpPr>
          <p:spPr bwMode="auto">
            <a:xfrm rot="18149705">
              <a:off x="1212456" y="2514910"/>
              <a:ext cx="1368895" cy="1220056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  <a:gd name="connsiteX0" fmla="*/ 413 w 6867"/>
                <a:gd name="connsiteY0" fmla="*/ 10915 h 11711"/>
                <a:gd name="connsiteX1" fmla="*/ 796 w 6867"/>
                <a:gd name="connsiteY1" fmla="*/ 4812 h 11711"/>
                <a:gd name="connsiteX2" fmla="*/ 5190 w 6867"/>
                <a:gd name="connsiteY2" fmla="*/ 1150 h 11711"/>
                <a:gd name="connsiteX3" fmla="*/ 6867 w 6867"/>
                <a:gd name="connsiteY3" fmla="*/ 11711 h 11711"/>
                <a:gd name="connsiteX0" fmla="*/ 601 w 14121"/>
                <a:gd name="connsiteY0" fmla="*/ 8643 h 9323"/>
                <a:gd name="connsiteX1" fmla="*/ 1159 w 14121"/>
                <a:gd name="connsiteY1" fmla="*/ 3432 h 9323"/>
                <a:gd name="connsiteX2" fmla="*/ 7558 w 14121"/>
                <a:gd name="connsiteY2" fmla="*/ 305 h 9323"/>
                <a:gd name="connsiteX3" fmla="*/ 13714 w 14121"/>
                <a:gd name="connsiteY3" fmla="*/ 5264 h 9323"/>
                <a:gd name="connsiteX4" fmla="*/ 10000 w 14121"/>
                <a:gd name="connsiteY4" fmla="*/ 9323 h 9323"/>
                <a:gd name="connsiteX0" fmla="*/ 1390 w 10964"/>
                <a:gd name="connsiteY0" fmla="*/ 9247 h 9976"/>
                <a:gd name="connsiteX1" fmla="*/ 821 w 10964"/>
                <a:gd name="connsiteY1" fmla="*/ 3805 h 9976"/>
                <a:gd name="connsiteX2" fmla="*/ 6316 w 10964"/>
                <a:gd name="connsiteY2" fmla="*/ 303 h 9976"/>
                <a:gd name="connsiteX3" fmla="*/ 10676 w 10964"/>
                <a:gd name="connsiteY3" fmla="*/ 5622 h 9976"/>
                <a:gd name="connsiteX4" fmla="*/ 8046 w 10964"/>
                <a:gd name="connsiteY4" fmla="*/ 9976 h 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4" h="9976">
                  <a:moveTo>
                    <a:pt x="1390" y="9247"/>
                  </a:moveTo>
                  <a:cubicBezTo>
                    <a:pt x="1866" y="8348"/>
                    <a:pt x="0" y="5295"/>
                    <a:pt x="821" y="3805"/>
                  </a:cubicBezTo>
                  <a:cubicBezTo>
                    <a:pt x="1641" y="2315"/>
                    <a:pt x="4674" y="0"/>
                    <a:pt x="6316" y="303"/>
                  </a:cubicBezTo>
                  <a:cubicBezTo>
                    <a:pt x="7958" y="606"/>
                    <a:pt x="10388" y="4010"/>
                    <a:pt x="10676" y="5622"/>
                  </a:cubicBezTo>
                  <a:cubicBezTo>
                    <a:pt x="10964" y="7234"/>
                    <a:pt x="7887" y="9139"/>
                    <a:pt x="8046" y="99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 rot="16466864">
              <a:off x="710010" y="2713809"/>
              <a:ext cx="10695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RESET/00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140411" y="30644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/00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33970" y="45761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/01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13872" y="598890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/10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04986" y="4658499"/>
            <a:ext cx="47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40163" y="25702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/01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5049751" y="5391493"/>
            <a:ext cx="7126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/11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400050" y="300038"/>
            <a:ext cx="8124825" cy="6338887"/>
            <a:chOff x="400050" y="300038"/>
            <a:chExt cx="8124825" cy="6338887"/>
          </a:xfrm>
        </p:grpSpPr>
        <p:cxnSp>
          <p:nvCxnSpPr>
            <p:cNvPr id="65" name="Straight Connector 64"/>
            <p:cNvCxnSpPr/>
            <p:nvPr/>
          </p:nvCxnSpPr>
          <p:spPr bwMode="auto">
            <a:xfrm>
              <a:off x="400050" y="300038"/>
              <a:ext cx="7972425" cy="6186487"/>
            </a:xfrm>
            <a:prstGeom prst="line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 flipH="1">
              <a:off x="552450" y="452438"/>
              <a:ext cx="7972425" cy="6186487"/>
            </a:xfrm>
            <a:prstGeom prst="line">
              <a:avLst/>
            </a:prstGeom>
            <a:solidFill>
              <a:schemeClr val="accent1"/>
            </a:solidFill>
            <a:ln w="952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3" grpId="0" animBg="1"/>
      <p:bldP spid="74774" grpId="0" animBg="1"/>
      <p:bldP spid="74775" grpId="0" animBg="1"/>
      <p:bldP spid="74776" grpId="0" animBg="1"/>
      <p:bldP spid="74779" grpId="0" animBg="1"/>
      <p:bldP spid="74784" grpId="0"/>
      <p:bldP spid="74785" grpId="0"/>
      <p:bldP spid="74786" grpId="0"/>
      <p:bldP spid="74787" grpId="0"/>
      <p:bldP spid="74788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Step 5: Draw the State Transition Diagram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6644718" y="4167058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39493" y="3190746"/>
            <a:ext cx="1614487" cy="1544637"/>
            <a:chOff x="1005" y="2157"/>
            <a:chExt cx="1017" cy="973"/>
          </a:xfrm>
        </p:grpSpPr>
        <p:sp>
          <p:nvSpPr>
            <p:cNvPr id="74758" name="Text Box 6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Zero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 dirty="0"/>
                <a:t>00</a:t>
              </a:r>
            </a:p>
          </p:txBody>
        </p:sp>
        <p:sp>
          <p:nvSpPr>
            <p:cNvPr id="74759" name="Text Box 7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60" name="Oval 8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763655" y="3190746"/>
            <a:ext cx="1614488" cy="1544637"/>
            <a:chOff x="1005" y="2157"/>
            <a:chExt cx="1017" cy="973"/>
          </a:xfrm>
        </p:grpSpPr>
        <p:sp>
          <p:nvSpPr>
            <p:cNvPr id="74762" name="Text Box 10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One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64" name="Oval 12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763655" y="5000496"/>
            <a:ext cx="1614488" cy="1544637"/>
            <a:chOff x="1005" y="2157"/>
            <a:chExt cx="1017" cy="973"/>
          </a:xfrm>
        </p:grpSpPr>
        <p:sp>
          <p:nvSpPr>
            <p:cNvPr id="74766" name="Text Box 14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Two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74767" name="Text Box 15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68" name="Oval 16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939493" y="5000496"/>
            <a:ext cx="1614487" cy="1544637"/>
            <a:chOff x="1005" y="2157"/>
            <a:chExt cx="1017" cy="973"/>
          </a:xfrm>
        </p:grpSpPr>
        <p:sp>
          <p:nvSpPr>
            <p:cNvPr id="74770" name="Text Box 18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74771" name="Text Box 19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endParaRPr lang="en-US" sz="1600" dirty="0"/>
            </a:p>
          </p:txBody>
        </p:sp>
        <p:sp>
          <p:nvSpPr>
            <p:cNvPr id="74772" name="Oval 20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773" name="Freeform 21"/>
          <p:cNvSpPr>
            <a:spLocks/>
          </p:cNvSpPr>
          <p:nvPr/>
        </p:nvSpPr>
        <p:spPr bwMode="auto">
          <a:xfrm>
            <a:off x="4373005" y="3049458"/>
            <a:ext cx="1614488" cy="425450"/>
          </a:xfrm>
          <a:custGeom>
            <a:avLst/>
            <a:gdLst/>
            <a:ahLst/>
            <a:cxnLst>
              <a:cxn ang="0">
                <a:pos x="0" y="268"/>
              </a:cxn>
              <a:cxn ang="0">
                <a:pos x="230" y="83"/>
              </a:cxn>
              <a:cxn ang="0">
                <a:pos x="588" y="25"/>
              </a:cxn>
              <a:cxn ang="0">
                <a:pos x="1017" y="236"/>
              </a:cxn>
            </a:cxnLst>
            <a:rect l="0" t="0" r="r" b="b"/>
            <a:pathLst>
              <a:path w="1017" h="268">
                <a:moveTo>
                  <a:pt x="0" y="268"/>
                </a:moveTo>
                <a:cubicBezTo>
                  <a:pt x="66" y="196"/>
                  <a:pt x="132" y="124"/>
                  <a:pt x="230" y="83"/>
                </a:cubicBezTo>
                <a:cubicBezTo>
                  <a:pt x="328" y="42"/>
                  <a:pt x="457" y="0"/>
                  <a:pt x="588" y="25"/>
                </a:cubicBezTo>
                <a:cubicBezTo>
                  <a:pt x="719" y="50"/>
                  <a:pt x="948" y="201"/>
                  <a:pt x="1017" y="2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4" name="Freeform 22"/>
          <p:cNvSpPr>
            <a:spLocks/>
          </p:cNvSpPr>
          <p:nvPr/>
        </p:nvSpPr>
        <p:spPr bwMode="auto">
          <a:xfrm>
            <a:off x="7268605" y="4298821"/>
            <a:ext cx="319088" cy="107632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198" y="288"/>
              </a:cxn>
              <a:cxn ang="0">
                <a:pos x="0" y="678"/>
              </a:cxn>
            </a:cxnLst>
            <a:rect l="0" t="0" r="r" b="b"/>
            <a:pathLst>
              <a:path w="201" h="678">
                <a:moveTo>
                  <a:pt x="19" y="0"/>
                </a:moveTo>
                <a:cubicBezTo>
                  <a:pt x="110" y="87"/>
                  <a:pt x="201" y="175"/>
                  <a:pt x="198" y="288"/>
                </a:cubicBezTo>
                <a:cubicBezTo>
                  <a:pt x="195" y="401"/>
                  <a:pt x="34" y="615"/>
                  <a:pt x="0" y="6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5" name="Freeform 23"/>
          <p:cNvSpPr>
            <a:spLocks/>
          </p:cNvSpPr>
          <p:nvPr/>
        </p:nvSpPr>
        <p:spPr bwMode="auto">
          <a:xfrm>
            <a:off x="4474605" y="5954583"/>
            <a:ext cx="1320800" cy="433388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467" y="256"/>
              </a:cxn>
              <a:cxn ang="0">
                <a:pos x="0" y="102"/>
              </a:cxn>
            </a:cxnLst>
            <a:rect l="0" t="0" r="r" b="b"/>
            <a:pathLst>
              <a:path w="832" h="273">
                <a:moveTo>
                  <a:pt x="832" y="0"/>
                </a:moveTo>
                <a:cubicBezTo>
                  <a:pt x="719" y="119"/>
                  <a:pt x="606" y="239"/>
                  <a:pt x="467" y="256"/>
                </a:cubicBezTo>
                <a:cubicBezTo>
                  <a:pt x="328" y="273"/>
                  <a:pt x="79" y="125"/>
                  <a:pt x="0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6" name="Freeform 24"/>
          <p:cNvSpPr>
            <a:spLocks/>
          </p:cNvSpPr>
          <p:nvPr/>
        </p:nvSpPr>
        <p:spPr bwMode="auto">
          <a:xfrm>
            <a:off x="2733118" y="4328983"/>
            <a:ext cx="328612" cy="1036638"/>
          </a:xfrm>
          <a:custGeom>
            <a:avLst/>
            <a:gdLst/>
            <a:ahLst/>
            <a:cxnLst>
              <a:cxn ang="0">
                <a:pos x="207" y="653"/>
              </a:cxn>
              <a:cxn ang="0">
                <a:pos x="2" y="320"/>
              </a:cxn>
              <a:cxn ang="0">
                <a:pos x="194" y="0"/>
              </a:cxn>
            </a:cxnLst>
            <a:rect l="0" t="0" r="r" b="b"/>
            <a:pathLst>
              <a:path w="207" h="653">
                <a:moveTo>
                  <a:pt x="207" y="653"/>
                </a:moveTo>
                <a:cubicBezTo>
                  <a:pt x="105" y="541"/>
                  <a:pt x="4" y="429"/>
                  <a:pt x="2" y="320"/>
                </a:cubicBezTo>
                <a:cubicBezTo>
                  <a:pt x="0" y="211"/>
                  <a:pt x="163" y="53"/>
                  <a:pt x="19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4779" name="Freeform 27"/>
          <p:cNvSpPr>
            <a:spLocks/>
          </p:cNvSpPr>
          <p:nvPr/>
        </p:nvSpPr>
        <p:spPr bwMode="auto">
          <a:xfrm>
            <a:off x="4534930" y="5349746"/>
            <a:ext cx="1270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46" y="3"/>
              </a:cxn>
              <a:cxn ang="0">
                <a:pos x="800" y="125"/>
              </a:cxn>
            </a:cxnLst>
            <a:rect l="0" t="0" r="r" b="b"/>
            <a:pathLst>
              <a:path w="800" h="144">
                <a:moveTo>
                  <a:pt x="0" y="144"/>
                </a:moveTo>
                <a:cubicBezTo>
                  <a:pt x="106" y="75"/>
                  <a:pt x="213" y="6"/>
                  <a:pt x="346" y="3"/>
                </a:cubicBezTo>
                <a:cubicBezTo>
                  <a:pt x="479" y="0"/>
                  <a:pt x="639" y="62"/>
                  <a:pt x="800" y="12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38"/>
          <p:cNvGrpSpPr/>
          <p:nvPr/>
        </p:nvGrpSpPr>
        <p:grpSpPr>
          <a:xfrm>
            <a:off x="5876368" y="4541708"/>
            <a:ext cx="648000" cy="641350"/>
            <a:chOff x="4999038" y="4479925"/>
            <a:chExt cx="648000" cy="641350"/>
          </a:xfrm>
        </p:grpSpPr>
        <p:sp>
          <p:nvSpPr>
            <p:cNvPr id="74778" name="Freeform 26"/>
            <p:cNvSpPr>
              <a:spLocks/>
            </p:cNvSpPr>
            <p:nvPr/>
          </p:nvSpPr>
          <p:spPr bwMode="auto">
            <a:xfrm>
              <a:off x="5003800" y="4479925"/>
              <a:ext cx="177800" cy="641350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Text Box 29"/>
            <p:cNvSpPr txBox="1">
              <a:spLocks noChangeArrowheads="1"/>
            </p:cNvSpPr>
            <p:nvPr/>
          </p:nvSpPr>
          <p:spPr bwMode="auto">
            <a:xfrm>
              <a:off x="4999038" y="4602163"/>
              <a:ext cx="648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0/01</a:t>
              </a:r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4525405" y="4033708"/>
            <a:ext cx="1258888" cy="369332"/>
            <a:chOff x="3648075" y="3971925"/>
            <a:chExt cx="1258888" cy="369332"/>
          </a:xfrm>
        </p:grpSpPr>
        <p:sp>
          <p:nvSpPr>
            <p:cNvPr id="74777" name="Freeform 25"/>
            <p:cNvSpPr>
              <a:spLocks/>
            </p:cNvSpPr>
            <p:nvPr/>
          </p:nvSpPr>
          <p:spPr bwMode="auto">
            <a:xfrm>
              <a:off x="3648075" y="4043363"/>
              <a:ext cx="1258888" cy="273050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4133850" y="3971925"/>
              <a:ext cx="7223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0/00</a:t>
              </a:r>
            </a:p>
          </p:txBody>
        </p:sp>
      </p:grpSp>
      <p:grpSp>
        <p:nvGrpSpPr>
          <p:cNvPr id="8" name="Group 40"/>
          <p:cNvGrpSpPr/>
          <p:nvPr/>
        </p:nvGrpSpPr>
        <p:grpSpPr>
          <a:xfrm>
            <a:off x="3884055" y="4490908"/>
            <a:ext cx="633413" cy="731838"/>
            <a:chOff x="3006725" y="4429125"/>
            <a:chExt cx="633413" cy="731838"/>
          </a:xfrm>
        </p:grpSpPr>
        <p:sp>
          <p:nvSpPr>
            <p:cNvPr id="74780" name="Freeform 28"/>
            <p:cNvSpPr>
              <a:spLocks/>
            </p:cNvSpPr>
            <p:nvPr/>
          </p:nvSpPr>
          <p:spPr bwMode="auto">
            <a:xfrm>
              <a:off x="3433763" y="4429125"/>
              <a:ext cx="206375" cy="73183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83" name="Text Box 31"/>
            <p:cNvSpPr txBox="1">
              <a:spLocks noChangeArrowheads="1"/>
            </p:cNvSpPr>
            <p:nvPr/>
          </p:nvSpPr>
          <p:spPr bwMode="auto">
            <a:xfrm>
              <a:off x="3006725" y="4611688"/>
              <a:ext cx="620713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0/11</a:t>
              </a:r>
            </a:p>
          </p:txBody>
        </p:sp>
      </p:grpSp>
      <p:sp>
        <p:nvSpPr>
          <p:cNvPr id="74784" name="Text Box 32"/>
          <p:cNvSpPr txBox="1">
            <a:spLocks noChangeArrowheads="1"/>
          </p:cNvSpPr>
          <p:nvPr/>
        </p:nvSpPr>
        <p:spPr bwMode="auto">
          <a:xfrm>
            <a:off x="4897351" y="5375017"/>
            <a:ext cx="7126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0</a:t>
            </a:r>
          </a:p>
        </p:txBody>
      </p:sp>
      <p:sp>
        <p:nvSpPr>
          <p:cNvPr id="74785" name="Text Box 33"/>
          <p:cNvSpPr txBox="1">
            <a:spLocks noChangeArrowheads="1"/>
          </p:cNvSpPr>
          <p:nvPr/>
        </p:nvSpPr>
        <p:spPr bwMode="auto">
          <a:xfrm>
            <a:off x="7033655" y="455123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6" name="Text Box 34"/>
          <p:cNvSpPr txBox="1">
            <a:spLocks noChangeArrowheads="1"/>
          </p:cNvSpPr>
          <p:nvPr/>
        </p:nvSpPr>
        <p:spPr bwMode="auto">
          <a:xfrm>
            <a:off x="4992130" y="3047871"/>
            <a:ext cx="4270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7" name="Text Box 35"/>
          <p:cNvSpPr txBox="1">
            <a:spLocks noChangeArrowheads="1"/>
          </p:cNvSpPr>
          <p:nvPr/>
        </p:nvSpPr>
        <p:spPr bwMode="auto">
          <a:xfrm>
            <a:off x="2715655" y="4663946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sp>
        <p:nvSpPr>
          <p:cNvPr id="74788" name="Text Box 36"/>
          <p:cNvSpPr txBox="1">
            <a:spLocks noChangeArrowheads="1"/>
          </p:cNvSpPr>
          <p:nvPr/>
        </p:nvSpPr>
        <p:spPr bwMode="auto">
          <a:xfrm>
            <a:off x="4753061" y="5964238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1</a:t>
            </a:r>
          </a:p>
        </p:txBody>
      </p:sp>
      <p:grpSp>
        <p:nvGrpSpPr>
          <p:cNvPr id="9" name="Group 51"/>
          <p:cNvGrpSpPr/>
          <p:nvPr/>
        </p:nvGrpSpPr>
        <p:grpSpPr>
          <a:xfrm>
            <a:off x="1679018" y="3563808"/>
            <a:ext cx="1322387" cy="533202"/>
            <a:chOff x="801688" y="3502025"/>
            <a:chExt cx="1322387" cy="533202"/>
          </a:xfrm>
        </p:grpSpPr>
        <p:sp>
          <p:nvSpPr>
            <p:cNvPr id="74789" name="Freeform 37"/>
            <p:cNvSpPr>
              <a:spLocks/>
            </p:cNvSpPr>
            <p:nvPr/>
          </p:nvSpPr>
          <p:spPr bwMode="auto">
            <a:xfrm>
              <a:off x="1260475" y="3502025"/>
              <a:ext cx="863600" cy="206375"/>
            </a:xfrm>
            <a:custGeom>
              <a:avLst/>
              <a:gdLst/>
              <a:ahLst/>
              <a:cxnLst>
                <a:cxn ang="0">
                  <a:pos x="0" y="130"/>
                </a:cxn>
                <a:cxn ang="0">
                  <a:pos x="294" y="8"/>
                </a:cxn>
                <a:cxn ang="0">
                  <a:pos x="544" y="79"/>
                </a:cxn>
              </a:cxnLst>
              <a:rect l="0" t="0" r="r" b="b"/>
              <a:pathLst>
                <a:path w="544" h="130">
                  <a:moveTo>
                    <a:pt x="0" y="130"/>
                  </a:moveTo>
                  <a:cubicBezTo>
                    <a:pt x="101" y="73"/>
                    <a:pt x="203" y="16"/>
                    <a:pt x="294" y="8"/>
                  </a:cubicBezTo>
                  <a:cubicBezTo>
                    <a:pt x="385" y="0"/>
                    <a:pt x="502" y="66"/>
                    <a:pt x="544" y="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790" name="Text Box 38"/>
            <p:cNvSpPr txBox="1">
              <a:spLocks noChangeArrowheads="1"/>
            </p:cNvSpPr>
            <p:nvPr/>
          </p:nvSpPr>
          <p:spPr bwMode="auto">
            <a:xfrm>
              <a:off x="801688" y="3727450"/>
              <a:ext cx="10641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RESET/00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4110809" y="2570033"/>
            <a:ext cx="2445309" cy="716863"/>
            <a:chOff x="3233479" y="2508250"/>
            <a:chExt cx="2445309" cy="716863"/>
          </a:xfrm>
        </p:grpSpPr>
        <p:sp>
          <p:nvSpPr>
            <p:cNvPr id="44" name="Freeform 37"/>
            <p:cNvSpPr>
              <a:spLocks/>
            </p:cNvSpPr>
            <p:nvPr/>
          </p:nvSpPr>
          <p:spPr bwMode="auto">
            <a:xfrm flipH="1">
              <a:off x="3233479" y="2530331"/>
              <a:ext cx="2042855" cy="694782"/>
            </a:xfrm>
            <a:custGeom>
              <a:avLst/>
              <a:gdLst>
                <a:gd name="connsiteX0" fmla="*/ 0 w 12883"/>
                <a:gd name="connsiteY0" fmla="*/ 9530 h 9530"/>
                <a:gd name="connsiteX1" fmla="*/ 5404 w 12883"/>
                <a:gd name="connsiteY1" fmla="*/ 145 h 9530"/>
                <a:gd name="connsiteX2" fmla="*/ 12883 w 12883"/>
                <a:gd name="connsiteY2" fmla="*/ 8658 h 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83" h="9530">
                  <a:moveTo>
                    <a:pt x="0" y="9530"/>
                  </a:moveTo>
                  <a:cubicBezTo>
                    <a:pt x="1857" y="5145"/>
                    <a:pt x="3257" y="290"/>
                    <a:pt x="5404" y="145"/>
                  </a:cubicBezTo>
                  <a:cubicBezTo>
                    <a:pt x="7551" y="0"/>
                    <a:pt x="12111" y="7658"/>
                    <a:pt x="12883" y="86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4772326" y="2508250"/>
              <a:ext cx="9064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</a:t>
              </a:r>
            </a:p>
          </p:txBody>
        </p:sp>
      </p:grpSp>
      <p:grpSp>
        <p:nvGrpSpPr>
          <p:cNvPr id="11" name="Group 47"/>
          <p:cNvGrpSpPr/>
          <p:nvPr/>
        </p:nvGrpSpPr>
        <p:grpSpPr>
          <a:xfrm>
            <a:off x="4356923" y="4621693"/>
            <a:ext cx="1652234" cy="341339"/>
            <a:chOff x="3479593" y="4559910"/>
            <a:chExt cx="1652234" cy="341339"/>
          </a:xfrm>
        </p:grpSpPr>
        <p:sp>
          <p:nvSpPr>
            <p:cNvPr id="43" name="Freeform 37"/>
            <p:cNvSpPr>
              <a:spLocks/>
            </p:cNvSpPr>
            <p:nvPr/>
          </p:nvSpPr>
          <p:spPr bwMode="auto">
            <a:xfrm rot="1535692" flipH="1">
              <a:off x="3479593" y="4697855"/>
              <a:ext cx="1652234" cy="203394"/>
            </a:xfrm>
            <a:custGeom>
              <a:avLst/>
              <a:gdLst>
                <a:gd name="connsiteX0" fmla="*/ 0 w 19333"/>
                <a:gd name="connsiteY0" fmla="*/ 12997 h 12997"/>
                <a:gd name="connsiteX1" fmla="*/ 14737 w 19333"/>
                <a:gd name="connsiteY1" fmla="*/ 1076 h 12997"/>
                <a:gd name="connsiteX2" fmla="*/ 19333 w 19333"/>
                <a:gd name="connsiteY2" fmla="*/ 6538 h 12997"/>
                <a:gd name="connsiteX0" fmla="*/ 0 w 19333"/>
                <a:gd name="connsiteY0" fmla="*/ 8137 h 8137"/>
                <a:gd name="connsiteX1" fmla="*/ 14181 w 19333"/>
                <a:gd name="connsiteY1" fmla="*/ 1076 h 8137"/>
                <a:gd name="connsiteX2" fmla="*/ 19333 w 19333"/>
                <a:gd name="connsiteY2" fmla="*/ 1678 h 8137"/>
                <a:gd name="connsiteX0" fmla="*/ 0 w 9896"/>
                <a:gd name="connsiteY0" fmla="*/ 12112 h 12112"/>
                <a:gd name="connsiteX1" fmla="*/ 7335 w 9896"/>
                <a:gd name="connsiteY1" fmla="*/ 3434 h 12112"/>
                <a:gd name="connsiteX2" fmla="*/ 9896 w 9896"/>
                <a:gd name="connsiteY2" fmla="*/ 1229 h 1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96" h="12112">
                  <a:moveTo>
                    <a:pt x="0" y="12112"/>
                  </a:moveTo>
                  <a:cubicBezTo>
                    <a:pt x="961" y="6723"/>
                    <a:pt x="5686" y="5248"/>
                    <a:pt x="7335" y="3434"/>
                  </a:cubicBezTo>
                  <a:cubicBezTo>
                    <a:pt x="8984" y="1620"/>
                    <a:pt x="9497" y="0"/>
                    <a:pt x="9896" y="122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 rot="1922642">
              <a:off x="3945582" y="4559910"/>
              <a:ext cx="105345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RESET/00</a:t>
              </a:r>
            </a:p>
          </p:txBody>
        </p:sp>
      </p:grpSp>
      <p:grpSp>
        <p:nvGrpSpPr>
          <p:cNvPr id="12" name="Group 50"/>
          <p:cNvGrpSpPr/>
          <p:nvPr/>
        </p:nvGrpSpPr>
        <p:grpSpPr>
          <a:xfrm>
            <a:off x="1964748" y="4131060"/>
            <a:ext cx="1387540" cy="1347930"/>
            <a:chOff x="1087418" y="4069277"/>
            <a:chExt cx="1387540" cy="1347930"/>
          </a:xfrm>
        </p:grpSpPr>
        <p:sp>
          <p:nvSpPr>
            <p:cNvPr id="49" name="Freeform 37"/>
            <p:cNvSpPr>
              <a:spLocks/>
            </p:cNvSpPr>
            <p:nvPr/>
          </p:nvSpPr>
          <p:spPr bwMode="auto">
            <a:xfrm rot="18149705">
              <a:off x="1271104" y="4152987"/>
              <a:ext cx="1287564" cy="1120144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31" h="9076">
                  <a:moveTo>
                    <a:pt x="431" y="9076"/>
                  </a:moveTo>
                  <a:cubicBezTo>
                    <a:pt x="913" y="8185"/>
                    <a:pt x="0" y="5014"/>
                    <a:pt x="830" y="3537"/>
                  </a:cubicBezTo>
                  <a:cubicBezTo>
                    <a:pt x="1660" y="2060"/>
                    <a:pt x="3814" y="426"/>
                    <a:pt x="5414" y="213"/>
                  </a:cubicBezTo>
                  <a:cubicBezTo>
                    <a:pt x="7014" y="0"/>
                    <a:pt x="9588" y="1882"/>
                    <a:pt x="10431" y="2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8"/>
            <p:cNvSpPr txBox="1">
              <a:spLocks noChangeArrowheads="1"/>
            </p:cNvSpPr>
            <p:nvPr/>
          </p:nvSpPr>
          <p:spPr bwMode="auto">
            <a:xfrm rot="15074888">
              <a:off x="694482" y="4716493"/>
              <a:ext cx="10936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RESET/00</a:t>
              </a:r>
            </a:p>
          </p:txBody>
        </p:sp>
      </p:grpSp>
      <p:grpSp>
        <p:nvGrpSpPr>
          <p:cNvPr id="13" name="Group 55"/>
          <p:cNvGrpSpPr/>
          <p:nvPr/>
        </p:nvGrpSpPr>
        <p:grpSpPr>
          <a:xfrm>
            <a:off x="1968205" y="2394727"/>
            <a:ext cx="1416057" cy="1476441"/>
            <a:chOff x="1090875" y="2332944"/>
            <a:chExt cx="1416057" cy="1476441"/>
          </a:xfrm>
        </p:grpSpPr>
        <p:sp>
          <p:nvSpPr>
            <p:cNvPr id="54" name="Freeform 37"/>
            <p:cNvSpPr>
              <a:spLocks/>
            </p:cNvSpPr>
            <p:nvPr/>
          </p:nvSpPr>
          <p:spPr bwMode="auto">
            <a:xfrm rot="18149705">
              <a:off x="1212456" y="2514910"/>
              <a:ext cx="1368895" cy="1220056"/>
            </a:xfrm>
            <a:custGeom>
              <a:avLst/>
              <a:gdLst>
                <a:gd name="connsiteX0" fmla="*/ 0 w 9161"/>
                <a:gd name="connsiteY0" fmla="*/ 26726 h 26726"/>
                <a:gd name="connsiteX1" fmla="*/ 4565 w 9161"/>
                <a:gd name="connsiteY1" fmla="*/ 3038 h 26726"/>
                <a:gd name="connsiteX2" fmla="*/ 9161 w 9161"/>
                <a:gd name="connsiteY2" fmla="*/ 8500 h 26726"/>
                <a:gd name="connsiteX0" fmla="*/ 431 w 10431"/>
                <a:gd name="connsiteY0" fmla="*/ 9076 h 9076"/>
                <a:gd name="connsiteX1" fmla="*/ 830 w 10431"/>
                <a:gd name="connsiteY1" fmla="*/ 3537 h 9076"/>
                <a:gd name="connsiteX2" fmla="*/ 5414 w 10431"/>
                <a:gd name="connsiteY2" fmla="*/ 213 h 9076"/>
                <a:gd name="connsiteX3" fmla="*/ 10431 w 10431"/>
                <a:gd name="connsiteY3" fmla="*/ 2256 h 9076"/>
                <a:gd name="connsiteX0" fmla="*/ 413 w 6867"/>
                <a:gd name="connsiteY0" fmla="*/ 10915 h 11711"/>
                <a:gd name="connsiteX1" fmla="*/ 796 w 6867"/>
                <a:gd name="connsiteY1" fmla="*/ 4812 h 11711"/>
                <a:gd name="connsiteX2" fmla="*/ 5190 w 6867"/>
                <a:gd name="connsiteY2" fmla="*/ 1150 h 11711"/>
                <a:gd name="connsiteX3" fmla="*/ 6867 w 6867"/>
                <a:gd name="connsiteY3" fmla="*/ 11711 h 11711"/>
                <a:gd name="connsiteX0" fmla="*/ 601 w 14121"/>
                <a:gd name="connsiteY0" fmla="*/ 8643 h 9323"/>
                <a:gd name="connsiteX1" fmla="*/ 1159 w 14121"/>
                <a:gd name="connsiteY1" fmla="*/ 3432 h 9323"/>
                <a:gd name="connsiteX2" fmla="*/ 7558 w 14121"/>
                <a:gd name="connsiteY2" fmla="*/ 305 h 9323"/>
                <a:gd name="connsiteX3" fmla="*/ 13714 w 14121"/>
                <a:gd name="connsiteY3" fmla="*/ 5264 h 9323"/>
                <a:gd name="connsiteX4" fmla="*/ 10000 w 14121"/>
                <a:gd name="connsiteY4" fmla="*/ 9323 h 9323"/>
                <a:gd name="connsiteX0" fmla="*/ 1390 w 10964"/>
                <a:gd name="connsiteY0" fmla="*/ 9247 h 9976"/>
                <a:gd name="connsiteX1" fmla="*/ 821 w 10964"/>
                <a:gd name="connsiteY1" fmla="*/ 3805 h 9976"/>
                <a:gd name="connsiteX2" fmla="*/ 6316 w 10964"/>
                <a:gd name="connsiteY2" fmla="*/ 303 h 9976"/>
                <a:gd name="connsiteX3" fmla="*/ 10676 w 10964"/>
                <a:gd name="connsiteY3" fmla="*/ 5622 h 9976"/>
                <a:gd name="connsiteX4" fmla="*/ 8046 w 10964"/>
                <a:gd name="connsiteY4" fmla="*/ 9976 h 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4" h="9976">
                  <a:moveTo>
                    <a:pt x="1390" y="9247"/>
                  </a:moveTo>
                  <a:cubicBezTo>
                    <a:pt x="1866" y="8348"/>
                    <a:pt x="0" y="5295"/>
                    <a:pt x="821" y="3805"/>
                  </a:cubicBezTo>
                  <a:cubicBezTo>
                    <a:pt x="1641" y="2315"/>
                    <a:pt x="4674" y="0"/>
                    <a:pt x="6316" y="303"/>
                  </a:cubicBezTo>
                  <a:cubicBezTo>
                    <a:pt x="7958" y="606"/>
                    <a:pt x="10388" y="4010"/>
                    <a:pt x="10676" y="5622"/>
                  </a:cubicBezTo>
                  <a:cubicBezTo>
                    <a:pt x="10964" y="7234"/>
                    <a:pt x="7887" y="9139"/>
                    <a:pt x="8046" y="99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 rot="16466864">
              <a:off x="710010" y="2713809"/>
              <a:ext cx="10695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/>
                <a:t>RESET/00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140411" y="306447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33970" y="457611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/10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913872" y="598890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804986" y="46584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/00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240163" y="257020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/00</a:t>
            </a: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5049751" y="5391493"/>
            <a:ext cx="7126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/10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3" grpId="0" animBg="1"/>
      <p:bldP spid="74774" grpId="0" animBg="1"/>
      <p:bldP spid="74775" grpId="0" animBg="1"/>
      <p:bldP spid="74776" grpId="0" animBg="1"/>
      <p:bldP spid="74779" grpId="0" animBg="1"/>
      <p:bldP spid="74784" grpId="0"/>
      <p:bldP spid="74785" grpId="0"/>
      <p:bldP spid="74786" grpId="0"/>
      <p:bldP spid="74787" grpId="0"/>
      <p:bldP spid="74788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Example Except Use Meally Model : </a:t>
            </a:r>
          </a:p>
          <a:p>
            <a:pPr lvl="1"/>
            <a:r>
              <a:rPr lang="en-US"/>
              <a:t>Step 5: Draw the State Transition Diagram</a:t>
            </a:r>
          </a:p>
        </p:txBody>
      </p:sp>
      <p:grpSp>
        <p:nvGrpSpPr>
          <p:cNvPr id="90149" name="Group 37"/>
          <p:cNvGrpSpPr>
            <a:grpSpLocks/>
          </p:cNvGrpSpPr>
          <p:nvPr/>
        </p:nvGrpSpPr>
        <p:grpSpPr bwMode="auto">
          <a:xfrm>
            <a:off x="1838325" y="2986088"/>
            <a:ext cx="5010150" cy="3497262"/>
            <a:chOff x="1158" y="1881"/>
            <a:chExt cx="3156" cy="2203"/>
          </a:xfrm>
        </p:grpSpPr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3633" y="2586"/>
              <a:ext cx="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1571" y="2060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Zero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00</a:t>
              </a:r>
            </a:p>
          </p:txBody>
        </p:sp>
        <p:sp>
          <p:nvSpPr>
            <p:cNvPr id="90120" name="Oval 8"/>
            <p:cNvSpPr>
              <a:spLocks noChangeArrowheads="1"/>
            </p:cNvSpPr>
            <p:nvPr/>
          </p:nvSpPr>
          <p:spPr bwMode="auto">
            <a:xfrm>
              <a:off x="1299" y="1971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2" name="Text Box 10"/>
            <p:cNvSpPr txBox="1">
              <a:spLocks noChangeArrowheads="1"/>
            </p:cNvSpPr>
            <p:nvPr/>
          </p:nvSpPr>
          <p:spPr bwMode="auto">
            <a:xfrm>
              <a:off x="3350" y="2060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One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01</a:t>
              </a:r>
            </a:p>
          </p:txBody>
        </p:sp>
        <p:sp>
          <p:nvSpPr>
            <p:cNvPr id="90124" name="Oval 12"/>
            <p:cNvSpPr>
              <a:spLocks noChangeArrowheads="1"/>
            </p:cNvSpPr>
            <p:nvPr/>
          </p:nvSpPr>
          <p:spPr bwMode="auto">
            <a:xfrm>
              <a:off x="3078" y="1971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26" name="Text Box 14"/>
            <p:cNvSpPr txBox="1">
              <a:spLocks noChangeArrowheads="1"/>
            </p:cNvSpPr>
            <p:nvPr/>
          </p:nvSpPr>
          <p:spPr bwMode="auto">
            <a:xfrm>
              <a:off x="3350" y="3200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Two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11</a:t>
              </a:r>
            </a:p>
          </p:txBody>
        </p:sp>
        <p:sp>
          <p:nvSpPr>
            <p:cNvPr id="90128" name="Oval 16"/>
            <p:cNvSpPr>
              <a:spLocks noChangeArrowheads="1"/>
            </p:cNvSpPr>
            <p:nvPr/>
          </p:nvSpPr>
          <p:spPr bwMode="auto">
            <a:xfrm>
              <a:off x="3078" y="3111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0" name="Text Box 18"/>
            <p:cNvSpPr txBox="1">
              <a:spLocks noChangeArrowheads="1"/>
            </p:cNvSpPr>
            <p:nvPr/>
          </p:nvSpPr>
          <p:spPr bwMode="auto">
            <a:xfrm>
              <a:off x="1571" y="3200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10</a:t>
              </a:r>
            </a:p>
          </p:txBody>
        </p:sp>
        <p:sp>
          <p:nvSpPr>
            <p:cNvPr id="90132" name="Oval 20"/>
            <p:cNvSpPr>
              <a:spLocks noChangeArrowheads="1"/>
            </p:cNvSpPr>
            <p:nvPr/>
          </p:nvSpPr>
          <p:spPr bwMode="auto">
            <a:xfrm>
              <a:off x="1299" y="3111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3" name="Freeform 21"/>
            <p:cNvSpPr>
              <a:spLocks/>
            </p:cNvSpPr>
            <p:nvPr/>
          </p:nvSpPr>
          <p:spPr bwMode="auto">
            <a:xfrm>
              <a:off x="2202" y="1882"/>
              <a:ext cx="1017" cy="268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4" name="Freeform 22"/>
            <p:cNvSpPr>
              <a:spLocks/>
            </p:cNvSpPr>
            <p:nvPr/>
          </p:nvSpPr>
          <p:spPr bwMode="auto">
            <a:xfrm>
              <a:off x="4026" y="2669"/>
              <a:ext cx="201" cy="67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8" y="288"/>
                </a:cxn>
                <a:cxn ang="0">
                  <a:pos x="0" y="678"/>
                </a:cxn>
              </a:cxnLst>
              <a:rect l="0" t="0" r="r" b="b"/>
              <a:pathLst>
                <a:path w="201" h="678">
                  <a:moveTo>
                    <a:pt x="19" y="0"/>
                  </a:moveTo>
                  <a:cubicBezTo>
                    <a:pt x="110" y="87"/>
                    <a:pt x="201" y="175"/>
                    <a:pt x="198" y="288"/>
                  </a:cubicBezTo>
                  <a:cubicBezTo>
                    <a:pt x="195" y="401"/>
                    <a:pt x="34" y="615"/>
                    <a:pt x="0" y="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5" name="Freeform 23"/>
            <p:cNvSpPr>
              <a:spLocks/>
            </p:cNvSpPr>
            <p:nvPr/>
          </p:nvSpPr>
          <p:spPr bwMode="auto">
            <a:xfrm>
              <a:off x="2266" y="3712"/>
              <a:ext cx="832" cy="273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467" y="256"/>
                </a:cxn>
                <a:cxn ang="0">
                  <a:pos x="0" y="102"/>
                </a:cxn>
              </a:cxnLst>
              <a:rect l="0" t="0" r="r" b="b"/>
              <a:pathLst>
                <a:path w="832" h="273">
                  <a:moveTo>
                    <a:pt x="832" y="0"/>
                  </a:moveTo>
                  <a:cubicBezTo>
                    <a:pt x="719" y="119"/>
                    <a:pt x="606" y="239"/>
                    <a:pt x="467" y="256"/>
                  </a:cubicBezTo>
                  <a:cubicBezTo>
                    <a:pt x="328" y="273"/>
                    <a:pt x="79" y="125"/>
                    <a:pt x="0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Freeform 24"/>
            <p:cNvSpPr>
              <a:spLocks/>
            </p:cNvSpPr>
            <p:nvPr/>
          </p:nvSpPr>
          <p:spPr bwMode="auto">
            <a:xfrm>
              <a:off x="1169" y="2688"/>
              <a:ext cx="207" cy="653"/>
            </a:xfrm>
            <a:custGeom>
              <a:avLst/>
              <a:gdLst/>
              <a:ahLst/>
              <a:cxnLst>
                <a:cxn ang="0">
                  <a:pos x="207" y="653"/>
                </a:cxn>
                <a:cxn ang="0">
                  <a:pos x="2" y="320"/>
                </a:cxn>
                <a:cxn ang="0">
                  <a:pos x="194" y="0"/>
                </a:cxn>
              </a:cxnLst>
              <a:rect l="0" t="0" r="r" b="b"/>
              <a:pathLst>
                <a:path w="207" h="653">
                  <a:moveTo>
                    <a:pt x="207" y="653"/>
                  </a:moveTo>
                  <a:cubicBezTo>
                    <a:pt x="105" y="541"/>
                    <a:pt x="4" y="429"/>
                    <a:pt x="2" y="320"/>
                  </a:cubicBezTo>
                  <a:cubicBezTo>
                    <a:pt x="0" y="211"/>
                    <a:pt x="163" y="53"/>
                    <a:pt x="19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Freeform 25"/>
            <p:cNvSpPr>
              <a:spLocks/>
            </p:cNvSpPr>
            <p:nvPr/>
          </p:nvSpPr>
          <p:spPr bwMode="auto">
            <a:xfrm>
              <a:off x="2298" y="2547"/>
              <a:ext cx="793" cy="172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8" name="Freeform 26"/>
            <p:cNvSpPr>
              <a:spLocks/>
            </p:cNvSpPr>
            <p:nvPr/>
          </p:nvSpPr>
          <p:spPr bwMode="auto">
            <a:xfrm>
              <a:off x="3152" y="2822"/>
              <a:ext cx="112" cy="404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39" name="Freeform 27"/>
            <p:cNvSpPr>
              <a:spLocks/>
            </p:cNvSpPr>
            <p:nvPr/>
          </p:nvSpPr>
          <p:spPr bwMode="auto">
            <a:xfrm>
              <a:off x="2304" y="3331"/>
              <a:ext cx="800" cy="144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46" y="3"/>
                </a:cxn>
                <a:cxn ang="0">
                  <a:pos x="800" y="125"/>
                </a:cxn>
              </a:cxnLst>
              <a:rect l="0" t="0" r="r" b="b"/>
              <a:pathLst>
                <a:path w="800" h="144">
                  <a:moveTo>
                    <a:pt x="0" y="144"/>
                  </a:moveTo>
                  <a:cubicBezTo>
                    <a:pt x="106" y="75"/>
                    <a:pt x="213" y="6"/>
                    <a:pt x="346" y="3"/>
                  </a:cubicBezTo>
                  <a:cubicBezTo>
                    <a:pt x="479" y="0"/>
                    <a:pt x="639" y="62"/>
                    <a:pt x="800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0" name="Freeform 28"/>
            <p:cNvSpPr>
              <a:spLocks/>
            </p:cNvSpPr>
            <p:nvPr/>
          </p:nvSpPr>
          <p:spPr bwMode="auto">
            <a:xfrm>
              <a:off x="2163" y="2790"/>
              <a:ext cx="130" cy="461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Text Box 29"/>
            <p:cNvSpPr txBox="1">
              <a:spLocks noChangeArrowheads="1"/>
            </p:cNvSpPr>
            <p:nvPr/>
          </p:nvSpPr>
          <p:spPr bwMode="auto">
            <a:xfrm>
              <a:off x="3149" y="2899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0/01</a:t>
              </a:r>
            </a:p>
          </p:txBody>
        </p:sp>
        <p:sp>
          <p:nvSpPr>
            <p:cNvPr id="90142" name="Text Box 30"/>
            <p:cNvSpPr txBox="1">
              <a:spLocks noChangeArrowheads="1"/>
            </p:cNvSpPr>
            <p:nvPr/>
          </p:nvSpPr>
          <p:spPr bwMode="auto">
            <a:xfrm>
              <a:off x="2507" y="2502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0/00</a:t>
              </a:r>
            </a:p>
          </p:txBody>
        </p:sp>
        <p:sp>
          <p:nvSpPr>
            <p:cNvPr id="90143" name="Text Box 31"/>
            <p:cNvSpPr txBox="1">
              <a:spLocks noChangeArrowheads="1"/>
            </p:cNvSpPr>
            <p:nvPr/>
          </p:nvSpPr>
          <p:spPr bwMode="auto">
            <a:xfrm>
              <a:off x="1894" y="2905"/>
              <a:ext cx="3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0/11</a:t>
              </a:r>
            </a:p>
          </p:txBody>
        </p:sp>
        <p:sp>
          <p:nvSpPr>
            <p:cNvPr id="90144" name="Text Box 32"/>
            <p:cNvSpPr txBox="1">
              <a:spLocks noChangeArrowheads="1"/>
            </p:cNvSpPr>
            <p:nvPr/>
          </p:nvSpPr>
          <p:spPr bwMode="auto">
            <a:xfrm>
              <a:off x="2535" y="3308"/>
              <a:ext cx="40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0/10</a:t>
              </a:r>
            </a:p>
          </p:txBody>
        </p:sp>
        <p:sp>
          <p:nvSpPr>
            <p:cNvPr id="90145" name="Text Box 33"/>
            <p:cNvSpPr txBox="1">
              <a:spLocks noChangeArrowheads="1"/>
            </p:cNvSpPr>
            <p:nvPr/>
          </p:nvSpPr>
          <p:spPr bwMode="auto">
            <a:xfrm>
              <a:off x="3878" y="2828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1/10</a:t>
              </a:r>
            </a:p>
          </p:txBody>
        </p:sp>
        <p:sp>
          <p:nvSpPr>
            <p:cNvPr id="90146" name="Text Box 34"/>
            <p:cNvSpPr txBox="1">
              <a:spLocks noChangeArrowheads="1"/>
            </p:cNvSpPr>
            <p:nvPr/>
          </p:nvSpPr>
          <p:spPr bwMode="auto">
            <a:xfrm>
              <a:off x="2513" y="1881"/>
              <a:ext cx="4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1/01</a:t>
              </a:r>
            </a:p>
          </p:txBody>
        </p:sp>
        <p:sp>
          <p:nvSpPr>
            <p:cNvPr id="90147" name="Text Box 35"/>
            <p:cNvSpPr txBox="1">
              <a:spLocks noChangeArrowheads="1"/>
            </p:cNvSpPr>
            <p:nvPr/>
          </p:nvSpPr>
          <p:spPr bwMode="auto">
            <a:xfrm>
              <a:off x="1158" y="2899"/>
              <a:ext cx="3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1/00</a:t>
              </a:r>
            </a:p>
          </p:txBody>
        </p:sp>
        <p:sp>
          <p:nvSpPr>
            <p:cNvPr id="90148" name="Text Box 36"/>
            <p:cNvSpPr txBox="1">
              <a:spLocks noChangeArrowheads="1"/>
            </p:cNvSpPr>
            <p:nvPr/>
          </p:nvSpPr>
          <p:spPr bwMode="auto">
            <a:xfrm>
              <a:off x="2540" y="3739"/>
              <a:ext cx="37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1/11</a:t>
              </a:r>
            </a:p>
          </p:txBody>
        </p:sp>
      </p:grpSp>
      <p:sp>
        <p:nvSpPr>
          <p:cNvPr id="90150" name="Freeform 38"/>
          <p:cNvSpPr>
            <a:spLocks/>
          </p:cNvSpPr>
          <p:nvPr/>
        </p:nvSpPr>
        <p:spPr bwMode="auto">
          <a:xfrm>
            <a:off x="1260475" y="3502025"/>
            <a:ext cx="863600" cy="2063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294" y="8"/>
              </a:cxn>
              <a:cxn ang="0">
                <a:pos x="544" y="79"/>
              </a:cxn>
            </a:cxnLst>
            <a:rect l="0" t="0" r="r" b="b"/>
            <a:pathLst>
              <a:path w="544" h="130">
                <a:moveTo>
                  <a:pt x="0" y="130"/>
                </a:moveTo>
                <a:cubicBezTo>
                  <a:pt x="101" y="73"/>
                  <a:pt x="203" y="16"/>
                  <a:pt x="294" y="8"/>
                </a:cubicBezTo>
                <a:cubicBezTo>
                  <a:pt x="385" y="0"/>
                  <a:pt x="502" y="66"/>
                  <a:pt x="544" y="7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151" name="Text Box 39"/>
          <p:cNvSpPr txBox="1">
            <a:spLocks noChangeArrowheads="1"/>
          </p:cNvSpPr>
          <p:nvPr/>
        </p:nvSpPr>
        <p:spPr bwMode="auto">
          <a:xfrm>
            <a:off x="801688" y="3727450"/>
            <a:ext cx="11396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RESET/00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Example Except Use Meally Model : </a:t>
            </a:r>
          </a:p>
          <a:p>
            <a:pPr lvl="1"/>
            <a:r>
              <a:rPr lang="en-US"/>
              <a:t>Step 6: Draw the State Transition Table</a:t>
            </a:r>
          </a:p>
        </p:txBody>
      </p:sp>
      <p:grpSp>
        <p:nvGrpSpPr>
          <p:cNvPr id="92204" name="Group 44"/>
          <p:cNvGrpSpPr>
            <a:grpSpLocks/>
          </p:cNvGrpSpPr>
          <p:nvPr/>
        </p:nvGrpSpPr>
        <p:grpSpPr bwMode="auto">
          <a:xfrm>
            <a:off x="1108075" y="4838700"/>
            <a:ext cx="6583363" cy="1066800"/>
            <a:chOff x="698" y="3048"/>
            <a:chExt cx="4147" cy="672"/>
          </a:xfrm>
        </p:grpSpPr>
        <p:grpSp>
          <p:nvGrpSpPr>
            <p:cNvPr id="92188" name="Group 28"/>
            <p:cNvGrpSpPr>
              <a:grpSpLocks/>
            </p:cNvGrpSpPr>
            <p:nvPr/>
          </p:nvGrpSpPr>
          <p:grpSpPr bwMode="auto">
            <a:xfrm>
              <a:off x="698" y="3048"/>
              <a:ext cx="4147" cy="672"/>
              <a:chOff x="698" y="3048"/>
              <a:chExt cx="4147" cy="672"/>
            </a:xfrm>
          </p:grpSpPr>
          <p:sp>
            <p:nvSpPr>
              <p:cNvPr id="92165" name="Text Box 5"/>
              <p:cNvSpPr txBox="1">
                <a:spLocks noChangeArrowheads="1"/>
              </p:cNvSpPr>
              <p:nvPr/>
            </p:nvSpPr>
            <p:spPr bwMode="auto">
              <a:xfrm>
                <a:off x="2303" y="3085"/>
                <a:ext cx="992" cy="5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/>
                  <a:t>Next 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State 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Logic</a:t>
                </a:r>
              </a:p>
            </p:txBody>
          </p:sp>
          <p:sp>
            <p:nvSpPr>
              <p:cNvPr id="92166" name="Line 6"/>
              <p:cNvSpPr>
                <a:spLocks noChangeShapeType="1"/>
              </p:cNvSpPr>
              <p:nvPr/>
            </p:nvSpPr>
            <p:spPr bwMode="auto">
              <a:xfrm>
                <a:off x="1796" y="3211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67" name="Line 7"/>
              <p:cNvSpPr>
                <a:spLocks noChangeShapeType="1"/>
              </p:cNvSpPr>
              <p:nvPr/>
            </p:nvSpPr>
            <p:spPr bwMode="auto">
              <a:xfrm>
                <a:off x="1795" y="3397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68" name="Line 8"/>
              <p:cNvSpPr>
                <a:spLocks noChangeShapeType="1"/>
              </p:cNvSpPr>
              <p:nvPr/>
            </p:nvSpPr>
            <p:spPr bwMode="auto">
              <a:xfrm>
                <a:off x="3295" y="332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69" name="Text Box 9"/>
              <p:cNvSpPr txBox="1">
                <a:spLocks noChangeArrowheads="1"/>
              </p:cNvSpPr>
              <p:nvPr/>
            </p:nvSpPr>
            <p:spPr bwMode="auto">
              <a:xfrm>
                <a:off x="698" y="3226"/>
                <a:ext cx="14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Present State</a:t>
                </a:r>
              </a:p>
            </p:txBody>
          </p:sp>
          <p:sp>
            <p:nvSpPr>
              <p:cNvPr id="92170" name="Text Box 10"/>
              <p:cNvSpPr txBox="1">
                <a:spLocks noChangeArrowheads="1"/>
              </p:cNvSpPr>
              <p:nvPr/>
            </p:nvSpPr>
            <p:spPr bwMode="auto">
              <a:xfrm>
                <a:off x="1012" y="3048"/>
                <a:ext cx="9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direction</a:t>
                </a:r>
              </a:p>
            </p:txBody>
          </p:sp>
          <p:sp>
            <p:nvSpPr>
              <p:cNvPr id="92171" name="Text Box 11"/>
              <p:cNvSpPr txBox="1">
                <a:spLocks noChangeArrowheads="1"/>
              </p:cNvSpPr>
              <p:nvPr/>
            </p:nvSpPr>
            <p:spPr bwMode="auto">
              <a:xfrm>
                <a:off x="3779" y="3174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Next State</a:t>
                </a:r>
              </a:p>
            </p:txBody>
          </p:sp>
          <p:grpSp>
            <p:nvGrpSpPr>
              <p:cNvPr id="92185" name="Group 25"/>
              <p:cNvGrpSpPr>
                <a:grpSpLocks/>
              </p:cNvGrpSpPr>
              <p:nvPr/>
            </p:nvGrpSpPr>
            <p:grpSpPr bwMode="auto">
              <a:xfrm>
                <a:off x="1050" y="3432"/>
                <a:ext cx="1261" cy="288"/>
                <a:chOff x="960" y="2728"/>
                <a:chExt cx="1261" cy="288"/>
              </a:xfrm>
            </p:grpSpPr>
            <p:sp>
              <p:nvSpPr>
                <p:cNvPr id="92186" name="Line 26"/>
                <p:cNvSpPr>
                  <a:spLocks noChangeShapeType="1"/>
                </p:cNvSpPr>
                <p:nvPr/>
              </p:nvSpPr>
              <p:spPr bwMode="auto">
                <a:xfrm>
                  <a:off x="1719" y="2891"/>
                  <a:ext cx="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960" y="2728"/>
                  <a:ext cx="97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RESET</a:t>
                  </a:r>
                </a:p>
              </p:txBody>
            </p:sp>
          </p:grpSp>
        </p:grpSp>
        <p:grpSp>
          <p:nvGrpSpPr>
            <p:cNvPr id="92193" name="Group 33"/>
            <p:cNvGrpSpPr>
              <a:grpSpLocks/>
            </p:cNvGrpSpPr>
            <p:nvPr/>
          </p:nvGrpSpPr>
          <p:grpSpPr bwMode="auto">
            <a:xfrm>
              <a:off x="3436" y="3053"/>
              <a:ext cx="173" cy="339"/>
              <a:chOff x="1951" y="1959"/>
              <a:chExt cx="173" cy="339"/>
            </a:xfrm>
          </p:grpSpPr>
          <p:sp>
            <p:nvSpPr>
              <p:cNvPr id="92194" name="Line 34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5" name="Text Box 35"/>
              <p:cNvSpPr txBox="1">
                <a:spLocks noChangeArrowheads="1"/>
              </p:cNvSpPr>
              <p:nvPr/>
            </p:nvSpPr>
            <p:spPr bwMode="auto">
              <a:xfrm>
                <a:off x="1951" y="1959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grpSp>
          <p:nvGrpSpPr>
            <p:cNvPr id="92199" name="Group 39"/>
            <p:cNvGrpSpPr>
              <a:grpSpLocks/>
            </p:cNvGrpSpPr>
            <p:nvPr/>
          </p:nvGrpSpPr>
          <p:grpSpPr bwMode="auto">
            <a:xfrm>
              <a:off x="1841" y="3221"/>
              <a:ext cx="182" cy="230"/>
              <a:chOff x="1841" y="3221"/>
              <a:chExt cx="182" cy="230"/>
            </a:xfrm>
          </p:grpSpPr>
          <p:sp>
            <p:nvSpPr>
              <p:cNvPr id="92197" name="Line 37"/>
              <p:cNvSpPr>
                <a:spLocks noChangeShapeType="1"/>
              </p:cNvSpPr>
              <p:nvPr/>
            </p:nvSpPr>
            <p:spPr bwMode="auto">
              <a:xfrm flipH="1">
                <a:off x="1939" y="3323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8" name="Text Box 38"/>
              <p:cNvSpPr txBox="1">
                <a:spLocks noChangeArrowheads="1"/>
              </p:cNvSpPr>
              <p:nvPr/>
            </p:nvSpPr>
            <p:spPr bwMode="auto">
              <a:xfrm>
                <a:off x="1841" y="3221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</p:grpSp>
      <p:grpSp>
        <p:nvGrpSpPr>
          <p:cNvPr id="92203" name="Group 43"/>
          <p:cNvGrpSpPr>
            <a:grpSpLocks/>
          </p:cNvGrpSpPr>
          <p:nvPr/>
        </p:nvGrpSpPr>
        <p:grpSpPr bwMode="auto">
          <a:xfrm>
            <a:off x="874713" y="3335338"/>
            <a:ext cx="7162800" cy="1016000"/>
            <a:chOff x="551" y="2101"/>
            <a:chExt cx="4512" cy="640"/>
          </a:xfrm>
        </p:grpSpPr>
        <p:grpSp>
          <p:nvGrpSpPr>
            <p:cNvPr id="92189" name="Group 29"/>
            <p:cNvGrpSpPr>
              <a:grpSpLocks/>
            </p:cNvGrpSpPr>
            <p:nvPr/>
          </p:nvGrpSpPr>
          <p:grpSpPr bwMode="auto">
            <a:xfrm>
              <a:off x="551" y="2101"/>
              <a:ext cx="4512" cy="640"/>
              <a:chOff x="551" y="2101"/>
              <a:chExt cx="4512" cy="640"/>
            </a:xfrm>
          </p:grpSpPr>
          <p:sp>
            <p:nvSpPr>
              <p:cNvPr id="92173" name="Text Box 13"/>
              <p:cNvSpPr txBox="1">
                <a:spLocks noChangeArrowheads="1"/>
              </p:cNvSpPr>
              <p:nvPr/>
            </p:nvSpPr>
            <p:spPr bwMode="auto">
              <a:xfrm>
                <a:off x="2156" y="2139"/>
                <a:ext cx="1357" cy="5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</a:pPr>
                <a:endParaRPr lang="en-US"/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Output Logic</a:t>
                </a:r>
              </a:p>
              <a:p>
                <a:pPr>
                  <a:lnSpc>
                    <a:spcPct val="75000"/>
                  </a:lnSpc>
                </a:pPr>
                <a:endParaRPr lang="en-US"/>
              </a:p>
            </p:txBody>
          </p:sp>
          <p:sp>
            <p:nvSpPr>
              <p:cNvPr id="92174" name="Line 14"/>
              <p:cNvSpPr>
                <a:spLocks noChangeShapeType="1"/>
              </p:cNvSpPr>
              <p:nvPr/>
            </p:nvSpPr>
            <p:spPr bwMode="auto">
              <a:xfrm>
                <a:off x="1653" y="2429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5" name="Line 15"/>
              <p:cNvSpPr>
                <a:spLocks noChangeShapeType="1"/>
              </p:cNvSpPr>
              <p:nvPr/>
            </p:nvSpPr>
            <p:spPr bwMode="auto">
              <a:xfrm>
                <a:off x="3511" y="242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6" name="Text Box 16"/>
              <p:cNvSpPr txBox="1">
                <a:spLocks noChangeArrowheads="1"/>
              </p:cNvSpPr>
              <p:nvPr/>
            </p:nvSpPr>
            <p:spPr bwMode="auto">
              <a:xfrm>
                <a:off x="551" y="2269"/>
                <a:ext cx="14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Present State</a:t>
                </a:r>
              </a:p>
            </p:txBody>
          </p:sp>
          <p:sp>
            <p:nvSpPr>
              <p:cNvPr id="92177" name="Text Box 17"/>
              <p:cNvSpPr txBox="1">
                <a:spLocks noChangeArrowheads="1"/>
              </p:cNvSpPr>
              <p:nvPr/>
            </p:nvSpPr>
            <p:spPr bwMode="auto">
              <a:xfrm>
                <a:off x="3997" y="2277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Output</a:t>
                </a:r>
              </a:p>
            </p:txBody>
          </p:sp>
          <p:sp>
            <p:nvSpPr>
              <p:cNvPr id="92178" name="Line 18"/>
              <p:cNvSpPr>
                <a:spLocks noChangeShapeType="1"/>
              </p:cNvSpPr>
              <p:nvPr/>
            </p:nvSpPr>
            <p:spPr bwMode="auto">
              <a:xfrm>
                <a:off x="1668" y="226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79" name="Text Box 19"/>
              <p:cNvSpPr txBox="1">
                <a:spLocks noChangeArrowheads="1"/>
              </p:cNvSpPr>
              <p:nvPr/>
            </p:nvSpPr>
            <p:spPr bwMode="auto">
              <a:xfrm>
                <a:off x="909" y="2101"/>
                <a:ext cx="9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direction</a:t>
                </a:r>
              </a:p>
            </p:txBody>
          </p:sp>
          <p:grpSp>
            <p:nvGrpSpPr>
              <p:cNvPr id="92184" name="Group 24"/>
              <p:cNvGrpSpPr>
                <a:grpSpLocks/>
              </p:cNvGrpSpPr>
              <p:nvPr/>
            </p:nvGrpSpPr>
            <p:grpSpPr bwMode="auto">
              <a:xfrm>
                <a:off x="903" y="2453"/>
                <a:ext cx="1261" cy="288"/>
                <a:chOff x="960" y="2728"/>
                <a:chExt cx="1261" cy="288"/>
              </a:xfrm>
            </p:grpSpPr>
            <p:sp>
              <p:nvSpPr>
                <p:cNvPr id="92182" name="Line 22"/>
                <p:cNvSpPr>
                  <a:spLocks noChangeShapeType="1"/>
                </p:cNvSpPr>
                <p:nvPr/>
              </p:nvSpPr>
              <p:spPr bwMode="auto">
                <a:xfrm>
                  <a:off x="1719" y="2891"/>
                  <a:ext cx="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960" y="2728"/>
                  <a:ext cx="97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RESET</a:t>
                  </a:r>
                </a:p>
              </p:txBody>
            </p:sp>
          </p:grpSp>
        </p:grpSp>
        <p:grpSp>
          <p:nvGrpSpPr>
            <p:cNvPr id="92190" name="Group 30"/>
            <p:cNvGrpSpPr>
              <a:grpSpLocks/>
            </p:cNvGrpSpPr>
            <p:nvPr/>
          </p:nvGrpSpPr>
          <p:grpSpPr bwMode="auto">
            <a:xfrm>
              <a:off x="3660" y="2151"/>
              <a:ext cx="173" cy="339"/>
              <a:chOff x="1951" y="1959"/>
              <a:chExt cx="173" cy="339"/>
            </a:xfrm>
          </p:grpSpPr>
          <p:sp>
            <p:nvSpPr>
              <p:cNvPr id="92191" name="Line 31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92" name="Text Box 32"/>
              <p:cNvSpPr txBox="1">
                <a:spLocks noChangeArrowheads="1"/>
              </p:cNvSpPr>
              <p:nvPr/>
            </p:nvSpPr>
            <p:spPr bwMode="auto">
              <a:xfrm>
                <a:off x="1951" y="1959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grpSp>
          <p:nvGrpSpPr>
            <p:cNvPr id="92200" name="Group 40"/>
            <p:cNvGrpSpPr>
              <a:grpSpLocks/>
            </p:cNvGrpSpPr>
            <p:nvPr/>
          </p:nvGrpSpPr>
          <p:grpSpPr bwMode="auto">
            <a:xfrm>
              <a:off x="1796" y="2261"/>
              <a:ext cx="182" cy="230"/>
              <a:chOff x="1841" y="3221"/>
              <a:chExt cx="182" cy="230"/>
            </a:xfrm>
          </p:grpSpPr>
          <p:sp>
            <p:nvSpPr>
              <p:cNvPr id="92201" name="Line 41"/>
              <p:cNvSpPr>
                <a:spLocks noChangeShapeType="1"/>
              </p:cNvSpPr>
              <p:nvPr/>
            </p:nvSpPr>
            <p:spPr bwMode="auto">
              <a:xfrm flipH="1">
                <a:off x="1939" y="3323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02" name="Text Box 42"/>
              <p:cNvSpPr txBox="1">
                <a:spLocks noChangeArrowheads="1"/>
              </p:cNvSpPr>
              <p:nvPr/>
            </p:nvSpPr>
            <p:spPr bwMode="auto">
              <a:xfrm>
                <a:off x="1841" y="3221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1056904" y="282632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Logic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26177" y="4356265"/>
            <a:ext cx="2266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State Logic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Example Except Use Meally Model : </a:t>
            </a:r>
          </a:p>
          <a:p>
            <a:pPr lvl="1"/>
            <a:r>
              <a:rPr lang="en-US"/>
              <a:t>Step 6: Draw the State Transition Table</a:t>
            </a:r>
          </a:p>
        </p:txBody>
      </p:sp>
      <p:grpSp>
        <p:nvGrpSpPr>
          <p:cNvPr id="93264" name="Group 80"/>
          <p:cNvGrpSpPr>
            <a:grpSpLocks/>
          </p:cNvGrpSpPr>
          <p:nvPr/>
        </p:nvGrpSpPr>
        <p:grpSpPr bwMode="auto">
          <a:xfrm>
            <a:off x="801688" y="4386263"/>
            <a:ext cx="3141662" cy="2001837"/>
            <a:chOff x="851" y="2507"/>
            <a:chExt cx="1979" cy="1261"/>
          </a:xfrm>
        </p:grpSpPr>
        <p:sp>
          <p:nvSpPr>
            <p:cNvPr id="93239" name="Text Box 55"/>
            <p:cNvSpPr txBox="1">
              <a:spLocks noChangeArrowheads="1"/>
            </p:cNvSpPr>
            <p:nvPr/>
          </p:nvSpPr>
          <p:spPr bwMode="auto">
            <a:xfrm>
              <a:off x="2403" y="2910"/>
              <a:ext cx="3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3240" name="Text Box 56"/>
            <p:cNvSpPr txBox="1">
              <a:spLocks noChangeArrowheads="1"/>
            </p:cNvSpPr>
            <p:nvPr/>
          </p:nvSpPr>
          <p:spPr bwMode="auto">
            <a:xfrm>
              <a:off x="1110" y="2609"/>
              <a:ext cx="2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Zero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00</a:t>
              </a:r>
            </a:p>
          </p:txBody>
        </p:sp>
        <p:sp>
          <p:nvSpPr>
            <p:cNvPr id="93241" name="Oval 57"/>
            <p:cNvSpPr>
              <a:spLocks noChangeArrowheads="1"/>
            </p:cNvSpPr>
            <p:nvPr/>
          </p:nvSpPr>
          <p:spPr bwMode="auto">
            <a:xfrm>
              <a:off x="939" y="2558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2" name="Text Box 58"/>
            <p:cNvSpPr txBox="1">
              <a:spLocks noChangeArrowheads="1"/>
            </p:cNvSpPr>
            <p:nvPr/>
          </p:nvSpPr>
          <p:spPr bwMode="auto">
            <a:xfrm>
              <a:off x="2226" y="2609"/>
              <a:ext cx="2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One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01</a:t>
              </a:r>
            </a:p>
          </p:txBody>
        </p:sp>
        <p:sp>
          <p:nvSpPr>
            <p:cNvPr id="93243" name="Oval 59"/>
            <p:cNvSpPr>
              <a:spLocks noChangeArrowheads="1"/>
            </p:cNvSpPr>
            <p:nvPr/>
          </p:nvSpPr>
          <p:spPr bwMode="auto">
            <a:xfrm>
              <a:off x="2055" y="2558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4" name="Text Box 60"/>
            <p:cNvSpPr txBox="1">
              <a:spLocks noChangeArrowheads="1"/>
            </p:cNvSpPr>
            <p:nvPr/>
          </p:nvSpPr>
          <p:spPr bwMode="auto">
            <a:xfrm>
              <a:off x="2226" y="3261"/>
              <a:ext cx="2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Two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93245" name="Oval 61"/>
            <p:cNvSpPr>
              <a:spLocks noChangeArrowheads="1"/>
            </p:cNvSpPr>
            <p:nvPr/>
          </p:nvSpPr>
          <p:spPr bwMode="auto">
            <a:xfrm>
              <a:off x="2055" y="3211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6" name="Text Box 62"/>
            <p:cNvSpPr txBox="1">
              <a:spLocks noChangeArrowheads="1"/>
            </p:cNvSpPr>
            <p:nvPr/>
          </p:nvSpPr>
          <p:spPr bwMode="auto">
            <a:xfrm>
              <a:off x="1058" y="3261"/>
              <a:ext cx="33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93247" name="Oval 63"/>
            <p:cNvSpPr>
              <a:spLocks noChangeArrowheads="1"/>
            </p:cNvSpPr>
            <p:nvPr/>
          </p:nvSpPr>
          <p:spPr bwMode="auto">
            <a:xfrm>
              <a:off x="939" y="3211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48" name="Freeform 64"/>
            <p:cNvSpPr>
              <a:spLocks/>
            </p:cNvSpPr>
            <p:nvPr/>
          </p:nvSpPr>
          <p:spPr bwMode="auto">
            <a:xfrm>
              <a:off x="1506" y="2507"/>
              <a:ext cx="637" cy="153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49" name="Freeform 65"/>
            <p:cNvSpPr>
              <a:spLocks/>
            </p:cNvSpPr>
            <p:nvPr/>
          </p:nvSpPr>
          <p:spPr bwMode="auto">
            <a:xfrm>
              <a:off x="2649" y="2957"/>
              <a:ext cx="126" cy="38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8" y="288"/>
                </a:cxn>
                <a:cxn ang="0">
                  <a:pos x="0" y="678"/>
                </a:cxn>
              </a:cxnLst>
              <a:rect l="0" t="0" r="r" b="b"/>
              <a:pathLst>
                <a:path w="201" h="678">
                  <a:moveTo>
                    <a:pt x="19" y="0"/>
                  </a:moveTo>
                  <a:cubicBezTo>
                    <a:pt x="110" y="87"/>
                    <a:pt x="201" y="175"/>
                    <a:pt x="198" y="288"/>
                  </a:cubicBezTo>
                  <a:cubicBezTo>
                    <a:pt x="195" y="401"/>
                    <a:pt x="34" y="615"/>
                    <a:pt x="0" y="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0" name="Freeform 66"/>
            <p:cNvSpPr>
              <a:spLocks/>
            </p:cNvSpPr>
            <p:nvPr/>
          </p:nvSpPr>
          <p:spPr bwMode="auto">
            <a:xfrm>
              <a:off x="1546" y="3555"/>
              <a:ext cx="521" cy="15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467" y="256"/>
                </a:cxn>
                <a:cxn ang="0">
                  <a:pos x="0" y="102"/>
                </a:cxn>
              </a:cxnLst>
              <a:rect l="0" t="0" r="r" b="b"/>
              <a:pathLst>
                <a:path w="832" h="273">
                  <a:moveTo>
                    <a:pt x="832" y="0"/>
                  </a:moveTo>
                  <a:cubicBezTo>
                    <a:pt x="719" y="119"/>
                    <a:pt x="606" y="239"/>
                    <a:pt x="467" y="256"/>
                  </a:cubicBezTo>
                  <a:cubicBezTo>
                    <a:pt x="328" y="273"/>
                    <a:pt x="79" y="125"/>
                    <a:pt x="0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1" name="Freeform 67"/>
            <p:cNvSpPr>
              <a:spLocks/>
            </p:cNvSpPr>
            <p:nvPr/>
          </p:nvSpPr>
          <p:spPr bwMode="auto">
            <a:xfrm>
              <a:off x="858" y="2968"/>
              <a:ext cx="130" cy="374"/>
            </a:xfrm>
            <a:custGeom>
              <a:avLst/>
              <a:gdLst/>
              <a:ahLst/>
              <a:cxnLst>
                <a:cxn ang="0">
                  <a:pos x="207" y="653"/>
                </a:cxn>
                <a:cxn ang="0">
                  <a:pos x="2" y="320"/>
                </a:cxn>
                <a:cxn ang="0">
                  <a:pos x="194" y="0"/>
                </a:cxn>
              </a:cxnLst>
              <a:rect l="0" t="0" r="r" b="b"/>
              <a:pathLst>
                <a:path w="207" h="653">
                  <a:moveTo>
                    <a:pt x="207" y="653"/>
                  </a:moveTo>
                  <a:cubicBezTo>
                    <a:pt x="105" y="541"/>
                    <a:pt x="4" y="429"/>
                    <a:pt x="2" y="320"/>
                  </a:cubicBezTo>
                  <a:cubicBezTo>
                    <a:pt x="0" y="211"/>
                    <a:pt x="163" y="53"/>
                    <a:pt x="19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2" name="Freeform 68"/>
            <p:cNvSpPr>
              <a:spLocks/>
            </p:cNvSpPr>
            <p:nvPr/>
          </p:nvSpPr>
          <p:spPr bwMode="auto">
            <a:xfrm>
              <a:off x="1566" y="2887"/>
              <a:ext cx="497" cy="99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3" name="Freeform 69"/>
            <p:cNvSpPr>
              <a:spLocks/>
            </p:cNvSpPr>
            <p:nvPr/>
          </p:nvSpPr>
          <p:spPr bwMode="auto">
            <a:xfrm>
              <a:off x="2101" y="3045"/>
              <a:ext cx="71" cy="231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4" name="Freeform 70"/>
            <p:cNvSpPr>
              <a:spLocks/>
            </p:cNvSpPr>
            <p:nvPr/>
          </p:nvSpPr>
          <p:spPr bwMode="auto">
            <a:xfrm>
              <a:off x="1570" y="3337"/>
              <a:ext cx="501" cy="82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46" y="3"/>
                </a:cxn>
                <a:cxn ang="0">
                  <a:pos x="800" y="125"/>
                </a:cxn>
              </a:cxnLst>
              <a:rect l="0" t="0" r="r" b="b"/>
              <a:pathLst>
                <a:path w="800" h="144">
                  <a:moveTo>
                    <a:pt x="0" y="144"/>
                  </a:moveTo>
                  <a:cubicBezTo>
                    <a:pt x="106" y="75"/>
                    <a:pt x="213" y="6"/>
                    <a:pt x="346" y="3"/>
                  </a:cubicBezTo>
                  <a:cubicBezTo>
                    <a:pt x="479" y="0"/>
                    <a:pt x="639" y="62"/>
                    <a:pt x="800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5" name="Freeform 71"/>
            <p:cNvSpPr>
              <a:spLocks/>
            </p:cNvSpPr>
            <p:nvPr/>
          </p:nvSpPr>
          <p:spPr bwMode="auto">
            <a:xfrm>
              <a:off x="1481" y="3027"/>
              <a:ext cx="82" cy="26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56" name="Text Box 72"/>
            <p:cNvSpPr txBox="1">
              <a:spLocks noChangeArrowheads="1"/>
            </p:cNvSpPr>
            <p:nvPr/>
          </p:nvSpPr>
          <p:spPr bwMode="auto">
            <a:xfrm>
              <a:off x="2099" y="3089"/>
              <a:ext cx="4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0/01</a:t>
              </a:r>
            </a:p>
          </p:txBody>
        </p:sp>
        <p:sp>
          <p:nvSpPr>
            <p:cNvPr id="93257" name="Text Box 73"/>
            <p:cNvSpPr txBox="1">
              <a:spLocks noChangeArrowheads="1"/>
            </p:cNvSpPr>
            <p:nvPr/>
          </p:nvSpPr>
          <p:spPr bwMode="auto">
            <a:xfrm>
              <a:off x="1685" y="2844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0/00</a:t>
              </a:r>
            </a:p>
          </p:txBody>
        </p:sp>
        <p:sp>
          <p:nvSpPr>
            <p:cNvPr id="93258" name="Text Box 74"/>
            <p:cNvSpPr txBox="1">
              <a:spLocks noChangeArrowheads="1"/>
            </p:cNvSpPr>
            <p:nvPr/>
          </p:nvSpPr>
          <p:spPr bwMode="auto">
            <a:xfrm>
              <a:off x="1313" y="3093"/>
              <a:ext cx="3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0/11</a:t>
              </a:r>
            </a:p>
          </p:txBody>
        </p:sp>
        <p:sp>
          <p:nvSpPr>
            <p:cNvPr id="93259" name="Text Box 75"/>
            <p:cNvSpPr txBox="1">
              <a:spLocks noChangeArrowheads="1"/>
            </p:cNvSpPr>
            <p:nvPr/>
          </p:nvSpPr>
          <p:spPr bwMode="auto">
            <a:xfrm>
              <a:off x="1714" y="3323"/>
              <a:ext cx="3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0/10</a:t>
              </a:r>
            </a:p>
          </p:txBody>
        </p:sp>
        <p:sp>
          <p:nvSpPr>
            <p:cNvPr id="93260" name="Text Box 76"/>
            <p:cNvSpPr txBox="1">
              <a:spLocks noChangeArrowheads="1"/>
            </p:cNvSpPr>
            <p:nvPr/>
          </p:nvSpPr>
          <p:spPr bwMode="auto">
            <a:xfrm>
              <a:off x="2557" y="3048"/>
              <a:ext cx="27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1/10</a:t>
              </a:r>
            </a:p>
          </p:txBody>
        </p:sp>
        <p:sp>
          <p:nvSpPr>
            <p:cNvPr id="93261" name="Text Box 77"/>
            <p:cNvSpPr txBox="1">
              <a:spLocks noChangeArrowheads="1"/>
            </p:cNvSpPr>
            <p:nvPr/>
          </p:nvSpPr>
          <p:spPr bwMode="auto">
            <a:xfrm>
              <a:off x="1683" y="2512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1/01</a:t>
              </a:r>
            </a:p>
          </p:txBody>
        </p:sp>
        <p:sp>
          <p:nvSpPr>
            <p:cNvPr id="93262" name="Text Box 78"/>
            <p:cNvSpPr txBox="1">
              <a:spLocks noChangeArrowheads="1"/>
            </p:cNvSpPr>
            <p:nvPr/>
          </p:nvSpPr>
          <p:spPr bwMode="auto">
            <a:xfrm>
              <a:off x="851" y="3089"/>
              <a:ext cx="3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1/00</a:t>
              </a:r>
            </a:p>
          </p:txBody>
        </p:sp>
        <p:sp>
          <p:nvSpPr>
            <p:cNvPr id="93263" name="Text Box 79"/>
            <p:cNvSpPr txBox="1">
              <a:spLocks noChangeArrowheads="1"/>
            </p:cNvSpPr>
            <p:nvPr/>
          </p:nvSpPr>
          <p:spPr bwMode="auto">
            <a:xfrm>
              <a:off x="1712" y="3558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1/11</a:t>
              </a:r>
            </a:p>
          </p:txBody>
        </p:sp>
      </p:grpSp>
      <p:grpSp>
        <p:nvGrpSpPr>
          <p:cNvPr id="93265" name="Group 81"/>
          <p:cNvGrpSpPr>
            <a:grpSpLocks/>
          </p:cNvGrpSpPr>
          <p:nvPr/>
        </p:nvGrpSpPr>
        <p:grpSpPr bwMode="auto">
          <a:xfrm>
            <a:off x="730250" y="3122613"/>
            <a:ext cx="7162800" cy="1016000"/>
            <a:chOff x="551" y="2101"/>
            <a:chExt cx="4512" cy="640"/>
          </a:xfrm>
        </p:grpSpPr>
        <p:grpSp>
          <p:nvGrpSpPr>
            <p:cNvPr id="93266" name="Group 82"/>
            <p:cNvGrpSpPr>
              <a:grpSpLocks/>
            </p:cNvGrpSpPr>
            <p:nvPr/>
          </p:nvGrpSpPr>
          <p:grpSpPr bwMode="auto">
            <a:xfrm>
              <a:off x="551" y="2101"/>
              <a:ext cx="4512" cy="640"/>
              <a:chOff x="551" y="2101"/>
              <a:chExt cx="4512" cy="640"/>
            </a:xfrm>
          </p:grpSpPr>
          <p:sp>
            <p:nvSpPr>
              <p:cNvPr id="93267" name="Text Box 83"/>
              <p:cNvSpPr txBox="1">
                <a:spLocks noChangeArrowheads="1"/>
              </p:cNvSpPr>
              <p:nvPr/>
            </p:nvSpPr>
            <p:spPr bwMode="auto">
              <a:xfrm>
                <a:off x="2156" y="2139"/>
                <a:ext cx="1357" cy="5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</a:pPr>
                <a:endParaRPr lang="en-US"/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Output Logic</a:t>
                </a:r>
              </a:p>
              <a:p>
                <a:pPr>
                  <a:lnSpc>
                    <a:spcPct val="75000"/>
                  </a:lnSpc>
                </a:pPr>
                <a:endParaRPr lang="en-US"/>
              </a:p>
            </p:txBody>
          </p:sp>
          <p:sp>
            <p:nvSpPr>
              <p:cNvPr id="93268" name="Line 84"/>
              <p:cNvSpPr>
                <a:spLocks noChangeShapeType="1"/>
              </p:cNvSpPr>
              <p:nvPr/>
            </p:nvSpPr>
            <p:spPr bwMode="auto">
              <a:xfrm>
                <a:off x="1653" y="2429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69" name="Line 85"/>
              <p:cNvSpPr>
                <a:spLocks noChangeShapeType="1"/>
              </p:cNvSpPr>
              <p:nvPr/>
            </p:nvSpPr>
            <p:spPr bwMode="auto">
              <a:xfrm>
                <a:off x="3511" y="242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0" name="Text Box 86"/>
              <p:cNvSpPr txBox="1">
                <a:spLocks noChangeArrowheads="1"/>
              </p:cNvSpPr>
              <p:nvPr/>
            </p:nvSpPr>
            <p:spPr bwMode="auto">
              <a:xfrm>
                <a:off x="551" y="2269"/>
                <a:ext cx="14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Present State</a:t>
                </a:r>
              </a:p>
            </p:txBody>
          </p:sp>
          <p:sp>
            <p:nvSpPr>
              <p:cNvPr id="93271" name="Text Box 87"/>
              <p:cNvSpPr txBox="1">
                <a:spLocks noChangeArrowheads="1"/>
              </p:cNvSpPr>
              <p:nvPr/>
            </p:nvSpPr>
            <p:spPr bwMode="auto">
              <a:xfrm>
                <a:off x="3997" y="2277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Output</a:t>
                </a:r>
              </a:p>
            </p:txBody>
          </p:sp>
          <p:sp>
            <p:nvSpPr>
              <p:cNvPr id="93272" name="Line 88"/>
              <p:cNvSpPr>
                <a:spLocks noChangeShapeType="1"/>
              </p:cNvSpPr>
              <p:nvPr/>
            </p:nvSpPr>
            <p:spPr bwMode="auto">
              <a:xfrm>
                <a:off x="1668" y="226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3" name="Text Box 89"/>
              <p:cNvSpPr txBox="1">
                <a:spLocks noChangeArrowheads="1"/>
              </p:cNvSpPr>
              <p:nvPr/>
            </p:nvSpPr>
            <p:spPr bwMode="auto">
              <a:xfrm>
                <a:off x="909" y="2101"/>
                <a:ext cx="9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direction</a:t>
                </a:r>
              </a:p>
            </p:txBody>
          </p:sp>
          <p:grpSp>
            <p:nvGrpSpPr>
              <p:cNvPr id="93274" name="Group 90"/>
              <p:cNvGrpSpPr>
                <a:grpSpLocks/>
              </p:cNvGrpSpPr>
              <p:nvPr/>
            </p:nvGrpSpPr>
            <p:grpSpPr bwMode="auto">
              <a:xfrm>
                <a:off x="903" y="2453"/>
                <a:ext cx="1261" cy="288"/>
                <a:chOff x="960" y="2728"/>
                <a:chExt cx="1261" cy="288"/>
              </a:xfrm>
            </p:grpSpPr>
            <p:sp>
              <p:nvSpPr>
                <p:cNvPr id="93275" name="Line 91"/>
                <p:cNvSpPr>
                  <a:spLocks noChangeShapeType="1"/>
                </p:cNvSpPr>
                <p:nvPr/>
              </p:nvSpPr>
              <p:spPr bwMode="auto">
                <a:xfrm>
                  <a:off x="1719" y="2891"/>
                  <a:ext cx="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76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960" y="2728"/>
                  <a:ext cx="97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RESET</a:t>
                  </a:r>
                </a:p>
              </p:txBody>
            </p:sp>
          </p:grpSp>
        </p:grpSp>
        <p:grpSp>
          <p:nvGrpSpPr>
            <p:cNvPr id="93277" name="Group 93"/>
            <p:cNvGrpSpPr>
              <a:grpSpLocks/>
            </p:cNvGrpSpPr>
            <p:nvPr/>
          </p:nvGrpSpPr>
          <p:grpSpPr bwMode="auto">
            <a:xfrm>
              <a:off x="3660" y="2151"/>
              <a:ext cx="173" cy="339"/>
              <a:chOff x="1951" y="1959"/>
              <a:chExt cx="173" cy="339"/>
            </a:xfrm>
          </p:grpSpPr>
          <p:sp>
            <p:nvSpPr>
              <p:cNvPr id="93278" name="Line 94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9" name="Text Box 95"/>
              <p:cNvSpPr txBox="1">
                <a:spLocks noChangeArrowheads="1"/>
              </p:cNvSpPr>
              <p:nvPr/>
            </p:nvSpPr>
            <p:spPr bwMode="auto">
              <a:xfrm>
                <a:off x="1951" y="1959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grpSp>
          <p:nvGrpSpPr>
            <p:cNvPr id="93280" name="Group 96"/>
            <p:cNvGrpSpPr>
              <a:grpSpLocks/>
            </p:cNvGrpSpPr>
            <p:nvPr/>
          </p:nvGrpSpPr>
          <p:grpSpPr bwMode="auto">
            <a:xfrm>
              <a:off x="1796" y="2261"/>
              <a:ext cx="182" cy="230"/>
              <a:chOff x="1841" y="3221"/>
              <a:chExt cx="182" cy="230"/>
            </a:xfrm>
          </p:grpSpPr>
          <p:sp>
            <p:nvSpPr>
              <p:cNvPr id="93281" name="Line 97"/>
              <p:cNvSpPr>
                <a:spLocks noChangeShapeType="1"/>
              </p:cNvSpPr>
              <p:nvPr/>
            </p:nvSpPr>
            <p:spPr bwMode="auto">
              <a:xfrm flipH="1">
                <a:off x="1939" y="3323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82" name="Text Box 98"/>
              <p:cNvSpPr txBox="1">
                <a:spLocks noChangeArrowheads="1"/>
              </p:cNvSpPr>
              <p:nvPr/>
            </p:nvSpPr>
            <p:spPr bwMode="auto">
              <a:xfrm>
                <a:off x="1841" y="3221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</p:grpSp>
      <p:grpSp>
        <p:nvGrpSpPr>
          <p:cNvPr id="93283" name="Group 99"/>
          <p:cNvGrpSpPr>
            <a:grpSpLocks/>
          </p:cNvGrpSpPr>
          <p:nvPr/>
        </p:nvGrpSpPr>
        <p:grpSpPr bwMode="auto">
          <a:xfrm>
            <a:off x="5688013" y="3846513"/>
            <a:ext cx="3022600" cy="2670175"/>
            <a:chOff x="3039" y="2448"/>
            <a:chExt cx="1904" cy="1682"/>
          </a:xfrm>
        </p:grpSpPr>
        <p:sp>
          <p:nvSpPr>
            <p:cNvPr id="93284" name="Text Box 100"/>
            <p:cNvSpPr txBox="1">
              <a:spLocks noChangeArrowheads="1"/>
            </p:cNvSpPr>
            <p:nvPr/>
          </p:nvSpPr>
          <p:spPr bwMode="auto">
            <a:xfrm>
              <a:off x="3039" y="2456"/>
              <a:ext cx="1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rst  P1 P0 dir     O1 O0</a:t>
              </a:r>
            </a:p>
          </p:txBody>
        </p:sp>
        <p:sp>
          <p:nvSpPr>
            <p:cNvPr id="93285" name="Text Box 101"/>
            <p:cNvSpPr txBox="1">
              <a:spLocks noChangeArrowheads="1"/>
            </p:cNvSpPr>
            <p:nvPr/>
          </p:nvSpPr>
          <p:spPr bwMode="auto">
            <a:xfrm>
              <a:off x="3134" y="2686"/>
              <a:ext cx="180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0   0   0   0        1   1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0   0   0   1        0   1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0   0   1   0        0   0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0   0   1   1        1   0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0   1   0   0        1   0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0   1   0   1        0   0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0   1   1   0        0   1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0   1   1   1        1   1 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1  X  X  X        0   0</a:t>
              </a:r>
            </a:p>
          </p:txBody>
        </p:sp>
        <p:sp>
          <p:nvSpPr>
            <p:cNvPr id="93286" name="Line 102"/>
            <p:cNvSpPr>
              <a:spLocks noChangeShapeType="1"/>
            </p:cNvSpPr>
            <p:nvPr/>
          </p:nvSpPr>
          <p:spPr bwMode="auto">
            <a:xfrm>
              <a:off x="3163" y="2666"/>
              <a:ext cx="14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287" name="Line 103"/>
            <p:cNvSpPr>
              <a:spLocks noChangeShapeType="1"/>
            </p:cNvSpPr>
            <p:nvPr/>
          </p:nvSpPr>
          <p:spPr bwMode="auto">
            <a:xfrm>
              <a:off x="4075" y="2448"/>
              <a:ext cx="1" cy="1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Same Example Except Use Meally Model : </a:t>
            </a:r>
          </a:p>
          <a:p>
            <a:pPr lvl="1"/>
            <a:r>
              <a:rPr lang="en-US"/>
              <a:t>Step 6: Draw the State Transition Table</a:t>
            </a:r>
          </a:p>
        </p:txBody>
      </p:sp>
      <p:grpSp>
        <p:nvGrpSpPr>
          <p:cNvPr id="96260" name="Group 4"/>
          <p:cNvGrpSpPr>
            <a:grpSpLocks/>
          </p:cNvGrpSpPr>
          <p:nvPr/>
        </p:nvGrpSpPr>
        <p:grpSpPr bwMode="auto">
          <a:xfrm>
            <a:off x="801688" y="4386263"/>
            <a:ext cx="3141662" cy="2001837"/>
            <a:chOff x="851" y="2507"/>
            <a:chExt cx="1979" cy="1261"/>
          </a:xfrm>
        </p:grpSpPr>
        <p:sp>
          <p:nvSpPr>
            <p:cNvPr id="96261" name="Text Box 5"/>
            <p:cNvSpPr txBox="1">
              <a:spLocks noChangeArrowheads="1"/>
            </p:cNvSpPr>
            <p:nvPr/>
          </p:nvSpPr>
          <p:spPr bwMode="auto">
            <a:xfrm>
              <a:off x="2403" y="2910"/>
              <a:ext cx="3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96262" name="Text Box 6"/>
            <p:cNvSpPr txBox="1">
              <a:spLocks noChangeArrowheads="1"/>
            </p:cNvSpPr>
            <p:nvPr/>
          </p:nvSpPr>
          <p:spPr bwMode="auto">
            <a:xfrm>
              <a:off x="1110" y="2609"/>
              <a:ext cx="2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Zero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00</a:t>
              </a:r>
            </a:p>
          </p:txBody>
        </p:sp>
        <p:sp>
          <p:nvSpPr>
            <p:cNvPr id="96263" name="Oval 7"/>
            <p:cNvSpPr>
              <a:spLocks noChangeArrowheads="1"/>
            </p:cNvSpPr>
            <p:nvPr/>
          </p:nvSpPr>
          <p:spPr bwMode="auto">
            <a:xfrm>
              <a:off x="939" y="2558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2226" y="2609"/>
              <a:ext cx="2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One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01</a:t>
              </a:r>
            </a:p>
          </p:txBody>
        </p:sp>
        <p:sp>
          <p:nvSpPr>
            <p:cNvPr id="96265" name="Oval 9"/>
            <p:cNvSpPr>
              <a:spLocks noChangeArrowheads="1"/>
            </p:cNvSpPr>
            <p:nvPr/>
          </p:nvSpPr>
          <p:spPr bwMode="auto">
            <a:xfrm>
              <a:off x="2055" y="2558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2226" y="3261"/>
              <a:ext cx="285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Two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11</a:t>
              </a:r>
            </a:p>
          </p:txBody>
        </p:sp>
        <p:sp>
          <p:nvSpPr>
            <p:cNvPr id="96267" name="Oval 11"/>
            <p:cNvSpPr>
              <a:spLocks noChangeArrowheads="1"/>
            </p:cNvSpPr>
            <p:nvPr/>
          </p:nvSpPr>
          <p:spPr bwMode="auto">
            <a:xfrm>
              <a:off x="2055" y="3211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1058" y="3261"/>
              <a:ext cx="337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000"/>
                <a:t>10</a:t>
              </a:r>
            </a:p>
          </p:txBody>
        </p:sp>
        <p:sp>
          <p:nvSpPr>
            <p:cNvPr id="96269" name="Oval 13"/>
            <p:cNvSpPr>
              <a:spLocks noChangeArrowheads="1"/>
            </p:cNvSpPr>
            <p:nvPr/>
          </p:nvSpPr>
          <p:spPr bwMode="auto">
            <a:xfrm>
              <a:off x="939" y="3211"/>
              <a:ext cx="638" cy="5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0" name="Freeform 14"/>
            <p:cNvSpPr>
              <a:spLocks/>
            </p:cNvSpPr>
            <p:nvPr/>
          </p:nvSpPr>
          <p:spPr bwMode="auto">
            <a:xfrm>
              <a:off x="1506" y="2507"/>
              <a:ext cx="637" cy="153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1" name="Freeform 15"/>
            <p:cNvSpPr>
              <a:spLocks/>
            </p:cNvSpPr>
            <p:nvPr/>
          </p:nvSpPr>
          <p:spPr bwMode="auto">
            <a:xfrm>
              <a:off x="2649" y="2957"/>
              <a:ext cx="126" cy="38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8" y="288"/>
                </a:cxn>
                <a:cxn ang="0">
                  <a:pos x="0" y="678"/>
                </a:cxn>
              </a:cxnLst>
              <a:rect l="0" t="0" r="r" b="b"/>
              <a:pathLst>
                <a:path w="201" h="678">
                  <a:moveTo>
                    <a:pt x="19" y="0"/>
                  </a:moveTo>
                  <a:cubicBezTo>
                    <a:pt x="110" y="87"/>
                    <a:pt x="201" y="175"/>
                    <a:pt x="198" y="288"/>
                  </a:cubicBezTo>
                  <a:cubicBezTo>
                    <a:pt x="195" y="401"/>
                    <a:pt x="34" y="615"/>
                    <a:pt x="0" y="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2" name="Freeform 16"/>
            <p:cNvSpPr>
              <a:spLocks/>
            </p:cNvSpPr>
            <p:nvPr/>
          </p:nvSpPr>
          <p:spPr bwMode="auto">
            <a:xfrm>
              <a:off x="1546" y="3555"/>
              <a:ext cx="521" cy="156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467" y="256"/>
                </a:cxn>
                <a:cxn ang="0">
                  <a:pos x="0" y="102"/>
                </a:cxn>
              </a:cxnLst>
              <a:rect l="0" t="0" r="r" b="b"/>
              <a:pathLst>
                <a:path w="832" h="273">
                  <a:moveTo>
                    <a:pt x="832" y="0"/>
                  </a:moveTo>
                  <a:cubicBezTo>
                    <a:pt x="719" y="119"/>
                    <a:pt x="606" y="239"/>
                    <a:pt x="467" y="256"/>
                  </a:cubicBezTo>
                  <a:cubicBezTo>
                    <a:pt x="328" y="273"/>
                    <a:pt x="79" y="125"/>
                    <a:pt x="0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3" name="Freeform 17"/>
            <p:cNvSpPr>
              <a:spLocks/>
            </p:cNvSpPr>
            <p:nvPr/>
          </p:nvSpPr>
          <p:spPr bwMode="auto">
            <a:xfrm>
              <a:off x="858" y="2968"/>
              <a:ext cx="130" cy="374"/>
            </a:xfrm>
            <a:custGeom>
              <a:avLst/>
              <a:gdLst/>
              <a:ahLst/>
              <a:cxnLst>
                <a:cxn ang="0">
                  <a:pos x="207" y="653"/>
                </a:cxn>
                <a:cxn ang="0">
                  <a:pos x="2" y="320"/>
                </a:cxn>
                <a:cxn ang="0">
                  <a:pos x="194" y="0"/>
                </a:cxn>
              </a:cxnLst>
              <a:rect l="0" t="0" r="r" b="b"/>
              <a:pathLst>
                <a:path w="207" h="653">
                  <a:moveTo>
                    <a:pt x="207" y="653"/>
                  </a:moveTo>
                  <a:cubicBezTo>
                    <a:pt x="105" y="541"/>
                    <a:pt x="4" y="429"/>
                    <a:pt x="2" y="320"/>
                  </a:cubicBezTo>
                  <a:cubicBezTo>
                    <a:pt x="0" y="211"/>
                    <a:pt x="163" y="53"/>
                    <a:pt x="19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4" name="Freeform 18"/>
            <p:cNvSpPr>
              <a:spLocks/>
            </p:cNvSpPr>
            <p:nvPr/>
          </p:nvSpPr>
          <p:spPr bwMode="auto">
            <a:xfrm>
              <a:off x="1566" y="2887"/>
              <a:ext cx="497" cy="99"/>
            </a:xfrm>
            <a:custGeom>
              <a:avLst/>
              <a:gdLst/>
              <a:ahLst/>
              <a:cxnLst>
                <a:cxn ang="0">
                  <a:pos x="793" y="0"/>
                </a:cxn>
                <a:cxn ang="0">
                  <a:pos x="416" y="160"/>
                </a:cxn>
                <a:cxn ang="0">
                  <a:pos x="0" y="71"/>
                </a:cxn>
              </a:cxnLst>
              <a:rect l="0" t="0" r="r" b="b"/>
              <a:pathLst>
                <a:path w="793" h="172">
                  <a:moveTo>
                    <a:pt x="793" y="0"/>
                  </a:moveTo>
                  <a:cubicBezTo>
                    <a:pt x="670" y="74"/>
                    <a:pt x="548" y="148"/>
                    <a:pt x="416" y="160"/>
                  </a:cubicBezTo>
                  <a:cubicBezTo>
                    <a:pt x="284" y="172"/>
                    <a:pt x="142" y="121"/>
                    <a:pt x="0" y="7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5" name="Freeform 19"/>
            <p:cNvSpPr>
              <a:spLocks/>
            </p:cNvSpPr>
            <p:nvPr/>
          </p:nvSpPr>
          <p:spPr bwMode="auto">
            <a:xfrm>
              <a:off x="2101" y="3045"/>
              <a:ext cx="71" cy="231"/>
            </a:xfrm>
            <a:custGeom>
              <a:avLst/>
              <a:gdLst/>
              <a:ahLst/>
              <a:cxnLst>
                <a:cxn ang="0">
                  <a:pos x="112" y="404"/>
                </a:cxn>
                <a:cxn ang="0">
                  <a:pos x="3" y="205"/>
                </a:cxn>
                <a:cxn ang="0">
                  <a:pos x="93" y="0"/>
                </a:cxn>
              </a:cxnLst>
              <a:rect l="0" t="0" r="r" b="b"/>
              <a:pathLst>
                <a:path w="112" h="404">
                  <a:moveTo>
                    <a:pt x="112" y="404"/>
                  </a:moveTo>
                  <a:cubicBezTo>
                    <a:pt x="59" y="338"/>
                    <a:pt x="6" y="272"/>
                    <a:pt x="3" y="205"/>
                  </a:cubicBezTo>
                  <a:cubicBezTo>
                    <a:pt x="0" y="138"/>
                    <a:pt x="46" y="69"/>
                    <a:pt x="93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6" name="Freeform 20"/>
            <p:cNvSpPr>
              <a:spLocks/>
            </p:cNvSpPr>
            <p:nvPr/>
          </p:nvSpPr>
          <p:spPr bwMode="auto">
            <a:xfrm>
              <a:off x="1570" y="3337"/>
              <a:ext cx="501" cy="82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46" y="3"/>
                </a:cxn>
                <a:cxn ang="0">
                  <a:pos x="800" y="125"/>
                </a:cxn>
              </a:cxnLst>
              <a:rect l="0" t="0" r="r" b="b"/>
              <a:pathLst>
                <a:path w="800" h="144">
                  <a:moveTo>
                    <a:pt x="0" y="144"/>
                  </a:moveTo>
                  <a:cubicBezTo>
                    <a:pt x="106" y="75"/>
                    <a:pt x="213" y="6"/>
                    <a:pt x="346" y="3"/>
                  </a:cubicBezTo>
                  <a:cubicBezTo>
                    <a:pt x="479" y="0"/>
                    <a:pt x="639" y="62"/>
                    <a:pt x="800" y="1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7" name="Freeform 21"/>
            <p:cNvSpPr>
              <a:spLocks/>
            </p:cNvSpPr>
            <p:nvPr/>
          </p:nvSpPr>
          <p:spPr bwMode="auto">
            <a:xfrm>
              <a:off x="1481" y="3027"/>
              <a:ext cx="82" cy="264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28" y="250"/>
                </a:cxn>
                <a:cxn ang="0">
                  <a:pos x="0" y="461"/>
                </a:cxn>
              </a:cxnLst>
              <a:rect l="0" t="0" r="r" b="b"/>
              <a:pathLst>
                <a:path w="130" h="461">
                  <a:moveTo>
                    <a:pt x="13" y="0"/>
                  </a:moveTo>
                  <a:cubicBezTo>
                    <a:pt x="71" y="86"/>
                    <a:pt x="130" y="173"/>
                    <a:pt x="128" y="250"/>
                  </a:cubicBezTo>
                  <a:cubicBezTo>
                    <a:pt x="126" y="327"/>
                    <a:pt x="22" y="426"/>
                    <a:pt x="0" y="46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2099" y="3089"/>
              <a:ext cx="42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0/01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1685" y="2844"/>
              <a:ext cx="34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0/00</a:t>
              </a:r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1313" y="3093"/>
              <a:ext cx="33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0/11</a:t>
              </a:r>
            </a:p>
          </p:txBody>
        </p:sp>
        <p:sp>
          <p:nvSpPr>
            <p:cNvPr id="96281" name="Text Box 25"/>
            <p:cNvSpPr txBox="1">
              <a:spLocks noChangeArrowheads="1"/>
            </p:cNvSpPr>
            <p:nvPr/>
          </p:nvSpPr>
          <p:spPr bwMode="auto">
            <a:xfrm>
              <a:off x="1714" y="3323"/>
              <a:ext cx="39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0/10</a:t>
              </a:r>
            </a:p>
          </p:txBody>
        </p:sp>
        <p:sp>
          <p:nvSpPr>
            <p:cNvPr id="96282" name="Text Box 26"/>
            <p:cNvSpPr txBox="1">
              <a:spLocks noChangeArrowheads="1"/>
            </p:cNvSpPr>
            <p:nvPr/>
          </p:nvSpPr>
          <p:spPr bwMode="auto">
            <a:xfrm>
              <a:off x="2557" y="3048"/>
              <a:ext cx="27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1/10</a:t>
              </a:r>
            </a:p>
          </p:txBody>
        </p:sp>
        <p:sp>
          <p:nvSpPr>
            <p:cNvPr id="96283" name="Text Box 27"/>
            <p:cNvSpPr txBox="1">
              <a:spLocks noChangeArrowheads="1"/>
            </p:cNvSpPr>
            <p:nvPr/>
          </p:nvSpPr>
          <p:spPr bwMode="auto">
            <a:xfrm>
              <a:off x="1683" y="2512"/>
              <a:ext cx="35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1/01</a:t>
              </a:r>
            </a:p>
          </p:txBody>
        </p:sp>
        <p:sp>
          <p:nvSpPr>
            <p:cNvPr id="96284" name="Text Box 28"/>
            <p:cNvSpPr txBox="1">
              <a:spLocks noChangeArrowheads="1"/>
            </p:cNvSpPr>
            <p:nvPr/>
          </p:nvSpPr>
          <p:spPr bwMode="auto">
            <a:xfrm>
              <a:off x="851" y="3089"/>
              <a:ext cx="30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1/00</a:t>
              </a:r>
            </a:p>
          </p:txBody>
        </p:sp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1712" y="3558"/>
              <a:ext cx="35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/>
                <a:t>1/11</a:t>
              </a:r>
            </a:p>
          </p:txBody>
        </p:sp>
      </p:grpSp>
      <p:grpSp>
        <p:nvGrpSpPr>
          <p:cNvPr id="96304" name="Group 48"/>
          <p:cNvGrpSpPr>
            <a:grpSpLocks/>
          </p:cNvGrpSpPr>
          <p:nvPr/>
        </p:nvGrpSpPr>
        <p:grpSpPr bwMode="auto">
          <a:xfrm>
            <a:off x="5688013" y="3846513"/>
            <a:ext cx="3022600" cy="2670175"/>
            <a:chOff x="3039" y="2448"/>
            <a:chExt cx="1904" cy="1682"/>
          </a:xfrm>
        </p:grpSpPr>
        <p:sp>
          <p:nvSpPr>
            <p:cNvPr id="96305" name="Text Box 49"/>
            <p:cNvSpPr txBox="1">
              <a:spLocks noChangeArrowheads="1"/>
            </p:cNvSpPr>
            <p:nvPr/>
          </p:nvSpPr>
          <p:spPr bwMode="auto">
            <a:xfrm>
              <a:off x="3039" y="2456"/>
              <a:ext cx="1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rst  P1 P0 dir     N1 N0</a:t>
              </a:r>
            </a:p>
          </p:txBody>
        </p:sp>
        <p:sp>
          <p:nvSpPr>
            <p:cNvPr id="96306" name="Text Box 50"/>
            <p:cNvSpPr txBox="1">
              <a:spLocks noChangeArrowheads="1"/>
            </p:cNvSpPr>
            <p:nvPr/>
          </p:nvSpPr>
          <p:spPr bwMode="auto">
            <a:xfrm>
              <a:off x="3134" y="2686"/>
              <a:ext cx="180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0   0   0   0        1   0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0   0   0   1        0   1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0   0   1   0        0   0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0   0   1   1        1   1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0   1   0   0        1   1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0   1   0   1        0   0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0   1   1   0        0   1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0   1   1   1        1   0 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1  X  X  X        0   0</a:t>
              </a:r>
            </a:p>
          </p:txBody>
        </p:sp>
        <p:sp>
          <p:nvSpPr>
            <p:cNvPr id="96307" name="Line 51"/>
            <p:cNvSpPr>
              <a:spLocks noChangeShapeType="1"/>
            </p:cNvSpPr>
            <p:nvPr/>
          </p:nvSpPr>
          <p:spPr bwMode="auto">
            <a:xfrm>
              <a:off x="3163" y="2666"/>
              <a:ext cx="14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308" name="Line 52"/>
            <p:cNvSpPr>
              <a:spLocks noChangeShapeType="1"/>
            </p:cNvSpPr>
            <p:nvPr/>
          </p:nvSpPr>
          <p:spPr bwMode="auto">
            <a:xfrm>
              <a:off x="4075" y="2448"/>
              <a:ext cx="1" cy="1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09" name="Group 53"/>
          <p:cNvGrpSpPr>
            <a:grpSpLocks/>
          </p:cNvGrpSpPr>
          <p:nvPr/>
        </p:nvGrpSpPr>
        <p:grpSpPr bwMode="auto">
          <a:xfrm>
            <a:off x="854075" y="3081338"/>
            <a:ext cx="6583363" cy="1066800"/>
            <a:chOff x="698" y="3048"/>
            <a:chExt cx="4147" cy="672"/>
          </a:xfrm>
        </p:grpSpPr>
        <p:grpSp>
          <p:nvGrpSpPr>
            <p:cNvPr id="96310" name="Group 54"/>
            <p:cNvGrpSpPr>
              <a:grpSpLocks/>
            </p:cNvGrpSpPr>
            <p:nvPr/>
          </p:nvGrpSpPr>
          <p:grpSpPr bwMode="auto">
            <a:xfrm>
              <a:off x="698" y="3048"/>
              <a:ext cx="4147" cy="672"/>
              <a:chOff x="698" y="3048"/>
              <a:chExt cx="4147" cy="672"/>
            </a:xfrm>
          </p:grpSpPr>
          <p:sp>
            <p:nvSpPr>
              <p:cNvPr id="96311" name="Text Box 55"/>
              <p:cNvSpPr txBox="1">
                <a:spLocks noChangeArrowheads="1"/>
              </p:cNvSpPr>
              <p:nvPr/>
            </p:nvSpPr>
            <p:spPr bwMode="auto">
              <a:xfrm>
                <a:off x="2303" y="3085"/>
                <a:ext cx="992" cy="58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/>
                  <a:t>Next 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State 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Logic</a:t>
                </a:r>
              </a:p>
            </p:txBody>
          </p:sp>
          <p:sp>
            <p:nvSpPr>
              <p:cNvPr id="96312" name="Line 56"/>
              <p:cNvSpPr>
                <a:spLocks noChangeShapeType="1"/>
              </p:cNvSpPr>
              <p:nvPr/>
            </p:nvSpPr>
            <p:spPr bwMode="auto">
              <a:xfrm>
                <a:off x="1796" y="3211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13" name="Line 57"/>
              <p:cNvSpPr>
                <a:spLocks noChangeShapeType="1"/>
              </p:cNvSpPr>
              <p:nvPr/>
            </p:nvSpPr>
            <p:spPr bwMode="auto">
              <a:xfrm>
                <a:off x="1795" y="3397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14" name="Line 58"/>
              <p:cNvSpPr>
                <a:spLocks noChangeShapeType="1"/>
              </p:cNvSpPr>
              <p:nvPr/>
            </p:nvSpPr>
            <p:spPr bwMode="auto">
              <a:xfrm>
                <a:off x="3295" y="332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15" name="Text Box 59"/>
              <p:cNvSpPr txBox="1">
                <a:spLocks noChangeArrowheads="1"/>
              </p:cNvSpPr>
              <p:nvPr/>
            </p:nvSpPr>
            <p:spPr bwMode="auto">
              <a:xfrm>
                <a:off x="698" y="3226"/>
                <a:ext cx="14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Present State</a:t>
                </a:r>
              </a:p>
            </p:txBody>
          </p:sp>
          <p:sp>
            <p:nvSpPr>
              <p:cNvPr id="96316" name="Text Box 60"/>
              <p:cNvSpPr txBox="1">
                <a:spLocks noChangeArrowheads="1"/>
              </p:cNvSpPr>
              <p:nvPr/>
            </p:nvSpPr>
            <p:spPr bwMode="auto">
              <a:xfrm>
                <a:off x="1012" y="3048"/>
                <a:ext cx="9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direction</a:t>
                </a:r>
              </a:p>
            </p:txBody>
          </p:sp>
          <p:sp>
            <p:nvSpPr>
              <p:cNvPr id="96317" name="Text Box 61"/>
              <p:cNvSpPr txBox="1">
                <a:spLocks noChangeArrowheads="1"/>
              </p:cNvSpPr>
              <p:nvPr/>
            </p:nvSpPr>
            <p:spPr bwMode="auto">
              <a:xfrm>
                <a:off x="3779" y="3174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Next State</a:t>
                </a:r>
              </a:p>
            </p:txBody>
          </p:sp>
          <p:grpSp>
            <p:nvGrpSpPr>
              <p:cNvPr id="96318" name="Group 62"/>
              <p:cNvGrpSpPr>
                <a:grpSpLocks/>
              </p:cNvGrpSpPr>
              <p:nvPr/>
            </p:nvGrpSpPr>
            <p:grpSpPr bwMode="auto">
              <a:xfrm>
                <a:off x="1050" y="3432"/>
                <a:ext cx="1261" cy="288"/>
                <a:chOff x="960" y="2728"/>
                <a:chExt cx="1261" cy="288"/>
              </a:xfrm>
            </p:grpSpPr>
            <p:sp>
              <p:nvSpPr>
                <p:cNvPr id="96319" name="Line 63"/>
                <p:cNvSpPr>
                  <a:spLocks noChangeShapeType="1"/>
                </p:cNvSpPr>
                <p:nvPr/>
              </p:nvSpPr>
              <p:spPr bwMode="auto">
                <a:xfrm>
                  <a:off x="1719" y="2891"/>
                  <a:ext cx="5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20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960" y="2728"/>
                  <a:ext cx="97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RESET</a:t>
                  </a:r>
                </a:p>
              </p:txBody>
            </p:sp>
          </p:grpSp>
        </p:grpSp>
        <p:grpSp>
          <p:nvGrpSpPr>
            <p:cNvPr id="96321" name="Group 65"/>
            <p:cNvGrpSpPr>
              <a:grpSpLocks/>
            </p:cNvGrpSpPr>
            <p:nvPr/>
          </p:nvGrpSpPr>
          <p:grpSpPr bwMode="auto">
            <a:xfrm>
              <a:off x="3436" y="3053"/>
              <a:ext cx="173" cy="339"/>
              <a:chOff x="1951" y="1959"/>
              <a:chExt cx="173" cy="339"/>
            </a:xfrm>
          </p:grpSpPr>
          <p:sp>
            <p:nvSpPr>
              <p:cNvPr id="96322" name="Line 66"/>
              <p:cNvSpPr>
                <a:spLocks noChangeShapeType="1"/>
              </p:cNvSpPr>
              <p:nvPr/>
            </p:nvSpPr>
            <p:spPr bwMode="auto">
              <a:xfrm flipH="1">
                <a:off x="1990" y="2170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3" name="Text Box 67"/>
              <p:cNvSpPr txBox="1">
                <a:spLocks noChangeArrowheads="1"/>
              </p:cNvSpPr>
              <p:nvPr/>
            </p:nvSpPr>
            <p:spPr bwMode="auto">
              <a:xfrm>
                <a:off x="1951" y="1959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  <p:grpSp>
          <p:nvGrpSpPr>
            <p:cNvPr id="96324" name="Group 68"/>
            <p:cNvGrpSpPr>
              <a:grpSpLocks/>
            </p:cNvGrpSpPr>
            <p:nvPr/>
          </p:nvGrpSpPr>
          <p:grpSpPr bwMode="auto">
            <a:xfrm>
              <a:off x="1841" y="3221"/>
              <a:ext cx="182" cy="230"/>
              <a:chOff x="1841" y="3221"/>
              <a:chExt cx="182" cy="230"/>
            </a:xfrm>
          </p:grpSpPr>
          <p:sp>
            <p:nvSpPr>
              <p:cNvPr id="96325" name="Line 69"/>
              <p:cNvSpPr>
                <a:spLocks noChangeShapeType="1"/>
              </p:cNvSpPr>
              <p:nvPr/>
            </p:nvSpPr>
            <p:spPr bwMode="auto">
              <a:xfrm flipH="1">
                <a:off x="1939" y="3323"/>
                <a:ext cx="84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26" name="Text Box 70"/>
              <p:cNvSpPr txBox="1">
                <a:spLocks noChangeArrowheads="1"/>
              </p:cNvSpPr>
              <p:nvPr/>
            </p:nvSpPr>
            <p:spPr bwMode="auto">
              <a:xfrm>
                <a:off x="1841" y="3221"/>
                <a:ext cx="17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/>
                  <a:t>2</a:t>
                </a:r>
              </a:p>
            </p:txBody>
          </p:sp>
        </p:grp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7: Derive Logic</a:t>
            </a:r>
          </a:p>
          <a:p>
            <a:pPr lvl="2"/>
            <a:r>
              <a:rPr lang="en-US"/>
              <a:t>Output</a:t>
            </a:r>
          </a:p>
          <a:p>
            <a:pPr lvl="3"/>
            <a:r>
              <a:rPr lang="en-US"/>
              <a:t>O1=(P0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dir)•rst</a:t>
            </a:r>
          </a:p>
          <a:p>
            <a:pPr lvl="3"/>
            <a:r>
              <a:rPr lang="en-US"/>
              <a:t>O0=(P1</a:t>
            </a:r>
            <a:r>
              <a:rPr lang="en-US">
                <a:sym typeface="Symbol" pitchFamily="18" charset="2"/>
              </a:rPr>
              <a:t>P0)</a:t>
            </a:r>
            <a:r>
              <a:rPr lang="en-US"/>
              <a:t>•rst</a:t>
            </a:r>
            <a:endParaRPr lang="en-US">
              <a:sym typeface="Symbol" pitchFamily="18" charset="2"/>
            </a:endParaRPr>
          </a:p>
          <a:p>
            <a:pPr lvl="2"/>
            <a:r>
              <a:rPr lang="en-US">
                <a:sym typeface="Symbol" pitchFamily="18" charset="2"/>
              </a:rPr>
              <a:t>Next State</a:t>
            </a:r>
          </a:p>
          <a:p>
            <a:pPr lvl="3"/>
            <a:r>
              <a:rPr lang="en-US"/>
              <a:t>N1=(P0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dir)•rst</a:t>
            </a:r>
          </a:p>
          <a:p>
            <a:pPr lvl="3"/>
            <a:r>
              <a:rPr lang="en-US"/>
              <a:t>N0=(dir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P1)•rst</a:t>
            </a:r>
          </a:p>
          <a:p>
            <a:pPr lvl="1"/>
            <a:endParaRPr 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3012065" y="2856119"/>
            <a:ext cx="73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3902714" y="3871727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296" name="Line 16"/>
          <p:cNvSpPr>
            <a:spLocks noChangeShapeType="1"/>
          </p:cNvSpPr>
          <p:nvPr/>
        </p:nvSpPr>
        <p:spPr bwMode="auto">
          <a:xfrm>
            <a:off x="3928052" y="2860881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7297" name="Group 17"/>
          <p:cNvGrpSpPr>
            <a:grpSpLocks/>
          </p:cNvGrpSpPr>
          <p:nvPr/>
        </p:nvGrpSpPr>
        <p:grpSpPr bwMode="auto">
          <a:xfrm>
            <a:off x="5688013" y="1398588"/>
            <a:ext cx="3022600" cy="2670175"/>
            <a:chOff x="3039" y="2448"/>
            <a:chExt cx="1904" cy="1682"/>
          </a:xfrm>
        </p:grpSpPr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3039" y="2456"/>
              <a:ext cx="1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rst  P1 P0 dir     O1 O0</a:t>
              </a:r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3134" y="2686"/>
              <a:ext cx="180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0   0   0   0        1   1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0   0   0   1        0   1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0   0   1   0        0   0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0   0   1   1        1   0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0   1   0   0        1   0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0   1   0   1        0   0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0   1   1   0        0   1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0   1   1   1        1   1 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1  X  X  X        0   0</a:t>
              </a:r>
            </a:p>
          </p:txBody>
        </p:sp>
        <p:sp>
          <p:nvSpPr>
            <p:cNvPr id="97300" name="Line 20"/>
            <p:cNvSpPr>
              <a:spLocks noChangeShapeType="1"/>
            </p:cNvSpPr>
            <p:nvPr/>
          </p:nvSpPr>
          <p:spPr bwMode="auto">
            <a:xfrm>
              <a:off x="3163" y="2666"/>
              <a:ext cx="14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301" name="Line 21"/>
            <p:cNvSpPr>
              <a:spLocks noChangeShapeType="1"/>
            </p:cNvSpPr>
            <p:nvPr/>
          </p:nvSpPr>
          <p:spPr bwMode="auto">
            <a:xfrm>
              <a:off x="4075" y="2448"/>
              <a:ext cx="1" cy="1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5688013" y="4019550"/>
            <a:ext cx="3022600" cy="2670175"/>
            <a:chOff x="3039" y="2448"/>
            <a:chExt cx="1904" cy="1682"/>
          </a:xfrm>
        </p:grpSpPr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3039" y="2456"/>
              <a:ext cx="177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/>
                <a:t>rst  P1 P0 dir     N1 N0</a:t>
              </a: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3134" y="2686"/>
              <a:ext cx="1809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0   0   0   0        1   0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0   0   0   1        0   1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0   0   1   0        0   0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0   0   1   1        1   1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0   1   0   0        1   1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0   1   0   1        0   0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0   1   1   0        0   1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0   1   1   1        1   0 </a:t>
              </a:r>
            </a:p>
            <a:p>
              <a:pPr marL="457200" indent="-457200">
                <a:lnSpc>
                  <a:spcPct val="80000"/>
                </a:lnSpc>
              </a:pPr>
              <a:r>
                <a:rPr lang="en-US" sz="2000"/>
                <a:t>1  X  X  X        0   0</a:t>
              </a:r>
            </a:p>
          </p:txBody>
        </p:sp>
        <p:sp>
          <p:nvSpPr>
            <p:cNvPr id="97305" name="Line 25"/>
            <p:cNvSpPr>
              <a:spLocks noChangeShapeType="1"/>
            </p:cNvSpPr>
            <p:nvPr/>
          </p:nvSpPr>
          <p:spPr bwMode="auto">
            <a:xfrm>
              <a:off x="3163" y="2666"/>
              <a:ext cx="142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306" name="Line 26"/>
            <p:cNvSpPr>
              <a:spLocks noChangeShapeType="1"/>
            </p:cNvSpPr>
            <p:nvPr/>
          </p:nvSpPr>
          <p:spPr bwMode="auto">
            <a:xfrm>
              <a:off x="4075" y="2448"/>
              <a:ext cx="1" cy="1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307" name="Line 27"/>
          <p:cNvSpPr>
            <a:spLocks noChangeShapeType="1"/>
          </p:cNvSpPr>
          <p:nvPr/>
        </p:nvSpPr>
        <p:spPr bwMode="auto">
          <a:xfrm>
            <a:off x="2996190" y="3222831"/>
            <a:ext cx="73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08" name="Line 28"/>
          <p:cNvSpPr>
            <a:spLocks noChangeShapeType="1"/>
          </p:cNvSpPr>
          <p:nvPr/>
        </p:nvSpPr>
        <p:spPr bwMode="auto">
          <a:xfrm>
            <a:off x="3886777" y="3235531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09" name="Line 29"/>
          <p:cNvSpPr>
            <a:spLocks noChangeShapeType="1"/>
          </p:cNvSpPr>
          <p:nvPr/>
        </p:nvSpPr>
        <p:spPr bwMode="auto">
          <a:xfrm>
            <a:off x="3910651" y="4278127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310" name="Line 30"/>
          <p:cNvSpPr>
            <a:spLocks noChangeShapeType="1"/>
          </p:cNvSpPr>
          <p:nvPr/>
        </p:nvSpPr>
        <p:spPr bwMode="auto">
          <a:xfrm>
            <a:off x="2983551" y="3871727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35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388" y="1357313"/>
            <a:ext cx="67532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Circuit Design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</a:t>
            </a:r>
          </a:p>
          <a:p>
            <a:pPr lvl="1"/>
            <a:r>
              <a:rPr lang="en-US"/>
              <a:t>Step 8: Draw Logic</a:t>
            </a:r>
          </a:p>
          <a:p>
            <a:pPr lvl="2"/>
            <a:r>
              <a:rPr lang="en-US"/>
              <a:t>Output</a:t>
            </a:r>
          </a:p>
          <a:p>
            <a:pPr lvl="3"/>
            <a:r>
              <a:rPr lang="en-US"/>
              <a:t>O1=(P0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dir)•rst</a:t>
            </a:r>
          </a:p>
          <a:p>
            <a:pPr lvl="3"/>
            <a:r>
              <a:rPr lang="en-US"/>
              <a:t>O0=(P1</a:t>
            </a:r>
            <a:r>
              <a:rPr lang="en-US">
                <a:sym typeface="Symbol" pitchFamily="18" charset="2"/>
              </a:rPr>
              <a:t>P0)</a:t>
            </a:r>
            <a:r>
              <a:rPr lang="en-US"/>
              <a:t>•rst</a:t>
            </a:r>
            <a:endParaRPr lang="en-US">
              <a:sym typeface="Symbol" pitchFamily="18" charset="2"/>
            </a:endParaRPr>
          </a:p>
          <a:p>
            <a:pPr lvl="2"/>
            <a:r>
              <a:rPr lang="en-US">
                <a:sym typeface="Symbol" pitchFamily="18" charset="2"/>
              </a:rPr>
              <a:t>Next State</a:t>
            </a:r>
          </a:p>
          <a:p>
            <a:pPr lvl="3"/>
            <a:r>
              <a:rPr lang="en-US"/>
              <a:t>N1=(P0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dir)•rst</a:t>
            </a:r>
          </a:p>
          <a:p>
            <a:pPr lvl="3"/>
            <a:r>
              <a:rPr lang="en-US"/>
              <a:t>N0=(dir</a:t>
            </a:r>
            <a:r>
              <a:rPr lang="en-US">
                <a:sym typeface="Symbol" pitchFamily="18" charset="2"/>
              </a:rPr>
              <a:t></a:t>
            </a:r>
            <a:r>
              <a:rPr lang="en-US"/>
              <a:t>P1)•rst</a:t>
            </a:r>
          </a:p>
          <a:p>
            <a:pPr lvl="1"/>
            <a:endParaRPr 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>
            <a:off x="3059563" y="2820513"/>
            <a:ext cx="73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3914588" y="3859875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3975550" y="2825275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5" name="Line 17"/>
          <p:cNvSpPr>
            <a:spLocks noChangeShapeType="1"/>
          </p:cNvSpPr>
          <p:nvPr/>
        </p:nvSpPr>
        <p:spPr bwMode="auto">
          <a:xfrm>
            <a:off x="3043688" y="3187225"/>
            <a:ext cx="73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6" name="Line 18"/>
          <p:cNvSpPr>
            <a:spLocks noChangeShapeType="1"/>
          </p:cNvSpPr>
          <p:nvPr/>
        </p:nvSpPr>
        <p:spPr bwMode="auto">
          <a:xfrm>
            <a:off x="3934275" y="3199925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7" name="Line 19"/>
          <p:cNvSpPr>
            <a:spLocks noChangeShapeType="1"/>
          </p:cNvSpPr>
          <p:nvPr/>
        </p:nvSpPr>
        <p:spPr bwMode="auto">
          <a:xfrm>
            <a:off x="3922525" y="4266275"/>
            <a:ext cx="244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48" name="Line 20"/>
          <p:cNvSpPr>
            <a:spLocks noChangeShapeType="1"/>
          </p:cNvSpPr>
          <p:nvPr/>
        </p:nvSpPr>
        <p:spPr bwMode="auto">
          <a:xfrm>
            <a:off x="2995425" y="3859875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5341938" y="202882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Meally Machine</a:t>
            </a: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5989638" y="2657475"/>
            <a:ext cx="15240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1600"/>
              <a:t>Combinational</a:t>
            </a:r>
          </a:p>
          <a:p>
            <a:pPr algn="ctr">
              <a:lnSpc>
                <a:spcPct val="70000"/>
              </a:lnSpc>
            </a:pPr>
            <a:r>
              <a:rPr lang="en-US" sz="1600"/>
              <a:t> Logic</a:t>
            </a:r>
          </a:p>
        </p:txBody>
      </p:sp>
      <p:grpSp>
        <p:nvGrpSpPr>
          <p:cNvPr id="99354" name="Group 26"/>
          <p:cNvGrpSpPr>
            <a:grpSpLocks/>
          </p:cNvGrpSpPr>
          <p:nvPr/>
        </p:nvGrpSpPr>
        <p:grpSpPr bwMode="auto">
          <a:xfrm>
            <a:off x="5875338" y="4695825"/>
            <a:ext cx="1447800" cy="1000125"/>
            <a:chOff x="1200" y="3168"/>
            <a:chExt cx="864" cy="630"/>
          </a:xfrm>
        </p:grpSpPr>
        <p:sp>
          <p:nvSpPr>
            <p:cNvPr id="99355" name="Text Box 27"/>
            <p:cNvSpPr txBox="1">
              <a:spLocks noChangeArrowheads="1"/>
            </p:cNvSpPr>
            <p:nvPr/>
          </p:nvSpPr>
          <p:spPr bwMode="auto">
            <a:xfrm>
              <a:off x="1200" y="3168"/>
              <a:ext cx="864" cy="6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endParaRPr lang="en-US" sz="1600"/>
            </a:p>
            <a:p>
              <a:pPr algn="ctr">
                <a:lnSpc>
                  <a:spcPct val="70000"/>
                </a:lnSpc>
              </a:pPr>
              <a:r>
                <a:rPr lang="en-US" sz="1600"/>
                <a:t>FF Holding </a:t>
              </a:r>
            </a:p>
            <a:p>
              <a:pPr algn="ctr">
                <a:lnSpc>
                  <a:spcPct val="70000"/>
                </a:lnSpc>
              </a:pPr>
              <a:r>
                <a:rPr lang="en-US" sz="1600"/>
                <a:t>Present State</a:t>
              </a:r>
            </a:p>
            <a:p>
              <a:pPr algn="ctr">
                <a:lnSpc>
                  <a:spcPct val="70000"/>
                </a:lnSpc>
              </a:pPr>
              <a:endParaRPr lang="en-US" sz="1800"/>
            </a:p>
            <a:p>
              <a:pPr>
                <a:lnSpc>
                  <a:spcPct val="70000"/>
                </a:lnSpc>
              </a:pPr>
              <a:endParaRPr lang="en-US" sz="1800"/>
            </a:p>
          </p:txBody>
        </p:sp>
        <p:sp>
          <p:nvSpPr>
            <p:cNvPr id="99356" name="Line 28"/>
            <p:cNvSpPr>
              <a:spLocks noChangeShapeType="1"/>
            </p:cNvSpPr>
            <p:nvPr/>
          </p:nvSpPr>
          <p:spPr bwMode="auto">
            <a:xfrm>
              <a:off x="1200" y="350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357" name="Line 29"/>
            <p:cNvSpPr>
              <a:spLocks noChangeShapeType="1"/>
            </p:cNvSpPr>
            <p:nvPr/>
          </p:nvSpPr>
          <p:spPr bwMode="auto">
            <a:xfrm flipH="1">
              <a:off x="1200" y="360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5951538" y="3886200"/>
            <a:ext cx="1571625" cy="715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O1=(P0</a:t>
            </a:r>
            <a:r>
              <a:rPr lang="en-US" sz="1600">
                <a:sym typeface="Symbol" pitchFamily="18" charset="2"/>
              </a:rPr>
              <a:t></a:t>
            </a:r>
            <a:r>
              <a:rPr lang="en-US" sz="1600"/>
              <a:t>dir)•rst</a:t>
            </a:r>
          </a:p>
          <a:p>
            <a:pPr>
              <a:spcBef>
                <a:spcPct val="50000"/>
              </a:spcBef>
            </a:pPr>
            <a:r>
              <a:rPr lang="en-US" sz="1600"/>
              <a:t>O0=(P1</a:t>
            </a:r>
            <a:r>
              <a:rPr lang="en-US" sz="1600">
                <a:sym typeface="Symbol" pitchFamily="18" charset="2"/>
              </a:rPr>
              <a:t>P0)</a:t>
            </a:r>
            <a:r>
              <a:rPr lang="en-US" sz="1600"/>
              <a:t>•rst</a:t>
            </a: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5951538" y="3095625"/>
            <a:ext cx="1590675" cy="715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N1=(P0</a:t>
            </a:r>
            <a:r>
              <a:rPr lang="en-US" sz="1600">
                <a:sym typeface="Symbol" pitchFamily="18" charset="2"/>
              </a:rPr>
              <a:t></a:t>
            </a:r>
            <a:r>
              <a:rPr lang="en-US" sz="1600"/>
              <a:t>dir)•rst</a:t>
            </a:r>
          </a:p>
          <a:p>
            <a:pPr>
              <a:spcBef>
                <a:spcPct val="50000"/>
              </a:spcBef>
            </a:pPr>
            <a:r>
              <a:rPr lang="en-US" sz="1600"/>
              <a:t>N0=(dir</a:t>
            </a:r>
            <a:r>
              <a:rPr lang="en-US" sz="1600">
                <a:sym typeface="Symbol" pitchFamily="18" charset="2"/>
              </a:rPr>
              <a:t></a:t>
            </a:r>
            <a:r>
              <a:rPr lang="en-US" sz="1600"/>
              <a:t>P1)•rst</a:t>
            </a:r>
          </a:p>
        </p:txBody>
      </p:sp>
      <p:sp>
        <p:nvSpPr>
          <p:cNvPr id="99360" name="Line 32"/>
          <p:cNvSpPr>
            <a:spLocks noChangeShapeType="1"/>
          </p:cNvSpPr>
          <p:nvPr/>
        </p:nvSpPr>
        <p:spPr bwMode="auto">
          <a:xfrm>
            <a:off x="4808538" y="3476625"/>
            <a:ext cx="1143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1" name="Freeform 33"/>
          <p:cNvSpPr>
            <a:spLocks/>
          </p:cNvSpPr>
          <p:nvPr/>
        </p:nvSpPr>
        <p:spPr bwMode="auto">
          <a:xfrm>
            <a:off x="7323138" y="3705225"/>
            <a:ext cx="381000" cy="1447800"/>
          </a:xfrm>
          <a:custGeom>
            <a:avLst/>
            <a:gdLst/>
            <a:ahLst/>
            <a:cxnLst>
              <a:cxn ang="0">
                <a:pos x="136" y="2"/>
              </a:cxn>
              <a:cxn ang="0">
                <a:pos x="240" y="0"/>
              </a:cxn>
              <a:cxn ang="0">
                <a:pos x="240" y="912"/>
              </a:cxn>
              <a:cxn ang="0">
                <a:pos x="0" y="912"/>
              </a:cxn>
            </a:cxnLst>
            <a:rect l="0" t="0" r="r" b="b"/>
            <a:pathLst>
              <a:path w="240" h="912">
                <a:moveTo>
                  <a:pt x="136" y="2"/>
                </a:moveTo>
                <a:lnTo>
                  <a:pt x="240" y="0"/>
                </a:lnTo>
                <a:lnTo>
                  <a:pt x="240" y="912"/>
                </a:lnTo>
                <a:lnTo>
                  <a:pt x="0" y="91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2" name="Freeform 34"/>
          <p:cNvSpPr>
            <a:spLocks/>
          </p:cNvSpPr>
          <p:nvPr/>
        </p:nvSpPr>
        <p:spPr bwMode="auto">
          <a:xfrm>
            <a:off x="5494338" y="3781425"/>
            <a:ext cx="457200" cy="1371600"/>
          </a:xfrm>
          <a:custGeom>
            <a:avLst/>
            <a:gdLst/>
            <a:ahLst/>
            <a:cxnLst>
              <a:cxn ang="0">
                <a:pos x="240" y="1200"/>
              </a:cxn>
              <a:cxn ang="0">
                <a:pos x="0" y="1200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200">
                <a:moveTo>
                  <a:pt x="240" y="1200"/>
                </a:moveTo>
                <a:lnTo>
                  <a:pt x="0" y="1200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3" name="Line 35"/>
          <p:cNvSpPr>
            <a:spLocks noChangeShapeType="1"/>
          </p:cNvSpPr>
          <p:nvPr/>
        </p:nvSpPr>
        <p:spPr bwMode="auto">
          <a:xfrm>
            <a:off x="5494338" y="4238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4" name="Arc 36"/>
          <p:cNvSpPr>
            <a:spLocks/>
          </p:cNvSpPr>
          <p:nvPr/>
        </p:nvSpPr>
        <p:spPr bwMode="auto">
          <a:xfrm>
            <a:off x="7631113" y="4165600"/>
            <a:ext cx="152400" cy="152400"/>
          </a:xfrm>
          <a:custGeom>
            <a:avLst/>
            <a:gdLst>
              <a:gd name="G0" fmla="+- 21333 0 0"/>
              <a:gd name="G1" fmla="+- 21600 0 0"/>
              <a:gd name="G2" fmla="+- 21600 0 0"/>
              <a:gd name="T0" fmla="*/ 0 w 42929"/>
              <a:gd name="T1" fmla="*/ 18211 h 21600"/>
              <a:gd name="T2" fmla="*/ 42929 w 42929"/>
              <a:gd name="T3" fmla="*/ 21191 h 21600"/>
              <a:gd name="T4" fmla="*/ 21333 w 42929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29" h="21600" fill="none" extrusionOk="0">
                <a:moveTo>
                  <a:pt x="0" y="18211"/>
                </a:moveTo>
                <a:cubicBezTo>
                  <a:pt x="1666" y="7721"/>
                  <a:pt x="10711" y="-1"/>
                  <a:pt x="21333" y="0"/>
                </a:cubicBezTo>
                <a:cubicBezTo>
                  <a:pt x="33102" y="0"/>
                  <a:pt x="42706" y="9423"/>
                  <a:pt x="42929" y="21190"/>
                </a:cubicBezTo>
              </a:path>
              <a:path w="42929" h="21600" stroke="0" extrusionOk="0">
                <a:moveTo>
                  <a:pt x="0" y="18211"/>
                </a:moveTo>
                <a:cubicBezTo>
                  <a:pt x="1666" y="7721"/>
                  <a:pt x="10711" y="-1"/>
                  <a:pt x="21333" y="0"/>
                </a:cubicBezTo>
                <a:cubicBezTo>
                  <a:pt x="33102" y="0"/>
                  <a:pt x="42706" y="9423"/>
                  <a:pt x="42929" y="21190"/>
                </a:cubicBezTo>
                <a:lnTo>
                  <a:pt x="2133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5" name="Line 37"/>
          <p:cNvSpPr>
            <a:spLocks noChangeShapeType="1"/>
          </p:cNvSpPr>
          <p:nvPr/>
        </p:nvSpPr>
        <p:spPr bwMode="auto">
          <a:xfrm flipH="1">
            <a:off x="7510463" y="4314825"/>
            <a:ext cx="117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6" name="Line 38"/>
          <p:cNvSpPr>
            <a:spLocks noChangeShapeType="1"/>
          </p:cNvSpPr>
          <p:nvPr/>
        </p:nvSpPr>
        <p:spPr bwMode="auto">
          <a:xfrm>
            <a:off x="7780338" y="43148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7" name="Freeform 39"/>
          <p:cNvSpPr>
            <a:spLocks/>
          </p:cNvSpPr>
          <p:nvPr/>
        </p:nvSpPr>
        <p:spPr bwMode="auto">
          <a:xfrm>
            <a:off x="5265738" y="3476625"/>
            <a:ext cx="6858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576"/>
              </a:cxn>
              <a:cxn ang="0">
                <a:pos x="432" y="576"/>
              </a:cxn>
            </a:cxnLst>
            <a:rect l="0" t="0" r="r" b="b"/>
            <a:pathLst>
              <a:path w="432" h="576">
                <a:moveTo>
                  <a:pt x="0" y="0"/>
                </a:moveTo>
                <a:lnTo>
                  <a:pt x="0" y="576"/>
                </a:lnTo>
                <a:lnTo>
                  <a:pt x="432" y="57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68" name="Oval 40"/>
          <p:cNvSpPr>
            <a:spLocks noChangeArrowheads="1"/>
          </p:cNvSpPr>
          <p:nvPr/>
        </p:nvSpPr>
        <p:spPr bwMode="auto">
          <a:xfrm>
            <a:off x="5449888" y="4194175"/>
            <a:ext cx="76200" cy="76200"/>
          </a:xfrm>
          <a:prstGeom prst="ellipse">
            <a:avLst/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69" name="Oval 41"/>
          <p:cNvSpPr>
            <a:spLocks noChangeArrowheads="1"/>
          </p:cNvSpPr>
          <p:nvPr/>
        </p:nvSpPr>
        <p:spPr bwMode="auto">
          <a:xfrm>
            <a:off x="5237163" y="3429000"/>
            <a:ext cx="76200" cy="76200"/>
          </a:xfrm>
          <a:prstGeom prst="ellipse">
            <a:avLst/>
          </a:prstGeom>
          <a:solidFill>
            <a:srgbClr val="3333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370" name="Text Box 42"/>
          <p:cNvSpPr txBox="1">
            <a:spLocks noChangeArrowheads="1"/>
          </p:cNvSpPr>
          <p:nvPr/>
        </p:nvSpPr>
        <p:spPr bwMode="auto">
          <a:xfrm>
            <a:off x="4691063" y="3151188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Input</a:t>
            </a:r>
          </a:p>
        </p:txBody>
      </p:sp>
      <p:sp>
        <p:nvSpPr>
          <p:cNvPr id="99371" name="Text Box 43"/>
          <p:cNvSpPr txBox="1">
            <a:spLocks noChangeArrowheads="1"/>
          </p:cNvSpPr>
          <p:nvPr/>
        </p:nvSpPr>
        <p:spPr bwMode="auto">
          <a:xfrm>
            <a:off x="7789863" y="3981450"/>
            <a:ext cx="792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Output</a:t>
            </a:r>
          </a:p>
        </p:txBody>
      </p:sp>
      <p:sp>
        <p:nvSpPr>
          <p:cNvPr id="99372" name="Line 44"/>
          <p:cNvSpPr>
            <a:spLocks noChangeShapeType="1"/>
          </p:cNvSpPr>
          <p:nvPr/>
        </p:nvSpPr>
        <p:spPr bwMode="auto">
          <a:xfrm>
            <a:off x="5341938" y="5376863"/>
            <a:ext cx="528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3" name="Text Box 45"/>
          <p:cNvSpPr txBox="1">
            <a:spLocks noChangeArrowheads="1"/>
          </p:cNvSpPr>
          <p:nvPr/>
        </p:nvSpPr>
        <p:spPr bwMode="auto">
          <a:xfrm>
            <a:off x="4806950" y="5194300"/>
            <a:ext cx="792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CLK</a:t>
            </a:r>
          </a:p>
        </p:txBody>
      </p:sp>
      <p:sp>
        <p:nvSpPr>
          <p:cNvPr id="99374" name="Line 46"/>
          <p:cNvSpPr>
            <a:spLocks noChangeShapeType="1"/>
          </p:cNvSpPr>
          <p:nvPr/>
        </p:nvSpPr>
        <p:spPr bwMode="auto">
          <a:xfrm>
            <a:off x="7186613" y="4330700"/>
            <a:ext cx="214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5" name="Line 47"/>
          <p:cNvSpPr>
            <a:spLocks noChangeShapeType="1"/>
          </p:cNvSpPr>
          <p:nvPr/>
        </p:nvSpPr>
        <p:spPr bwMode="auto">
          <a:xfrm>
            <a:off x="7207250" y="3965575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6" name="Line 48"/>
          <p:cNvSpPr>
            <a:spLocks noChangeShapeType="1"/>
          </p:cNvSpPr>
          <p:nvPr/>
        </p:nvSpPr>
        <p:spPr bwMode="auto">
          <a:xfrm>
            <a:off x="7207250" y="354965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7" name="Line 49"/>
          <p:cNvSpPr>
            <a:spLocks noChangeShapeType="1"/>
          </p:cNvSpPr>
          <p:nvPr/>
        </p:nvSpPr>
        <p:spPr bwMode="auto">
          <a:xfrm>
            <a:off x="7197725" y="318135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78" name="Line 50"/>
          <p:cNvSpPr>
            <a:spLocks noChangeShapeType="1"/>
          </p:cNvSpPr>
          <p:nvPr/>
        </p:nvSpPr>
        <p:spPr bwMode="auto">
          <a:xfrm>
            <a:off x="6445250" y="3962400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80" name="Line 52"/>
          <p:cNvSpPr>
            <a:spLocks noChangeShapeType="1"/>
          </p:cNvSpPr>
          <p:nvPr/>
        </p:nvSpPr>
        <p:spPr bwMode="auto">
          <a:xfrm>
            <a:off x="6465888" y="3544888"/>
            <a:ext cx="671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9381" name="Line 53"/>
          <p:cNvSpPr>
            <a:spLocks noChangeShapeType="1"/>
          </p:cNvSpPr>
          <p:nvPr/>
        </p:nvSpPr>
        <p:spPr bwMode="auto">
          <a:xfrm>
            <a:off x="6445250" y="3179763"/>
            <a:ext cx="671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046" y="153988"/>
            <a:ext cx="8947052" cy="1143000"/>
          </a:xfrm>
        </p:spPr>
        <p:txBody>
          <a:bodyPr/>
          <a:lstStyle/>
          <a:p>
            <a:r>
              <a:rPr lang="en-US" sz="4000" dirty="0"/>
              <a:t>Class Problem: Digital </a:t>
            </a:r>
            <a:r>
              <a:rPr lang="en-US" sz="4000" dirty="0" err="1"/>
              <a:t>Debouncer</a:t>
            </a:r>
            <a:endParaRPr lang="en-US" sz="4000" dirty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3238"/>
            <a:ext cx="8108950" cy="5456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Push-button switches, toggle switches, and electro-mechanical relays bounce: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say you know that the maximum time a switch can bounce is 1</a:t>
            </a:r>
            <a:r>
              <a:rPr lang="el-GR" dirty="0">
                <a:cs typeface="Times New Roman" pitchFamily="18" charset="0"/>
              </a:rPr>
              <a:t>μ</a:t>
            </a:r>
            <a:r>
              <a:rPr lang="en-US" dirty="0"/>
              <a:t>s+</a:t>
            </a:r>
            <a:r>
              <a:rPr lang="en-US" dirty="0">
                <a:latin typeface="OpenSymbol" pitchFamily="2" charset="0"/>
              </a:rPr>
              <a:t></a:t>
            </a:r>
            <a:r>
              <a:rPr lang="en-US" dirty="0"/>
              <a:t> (a bit more than 1</a:t>
            </a:r>
            <a:r>
              <a:rPr lang="el-GR" dirty="0">
                <a:cs typeface="Times New Roman" pitchFamily="18" charset="0"/>
              </a:rPr>
              <a:t>μ</a:t>
            </a:r>
            <a:r>
              <a:rPr lang="en-US" dirty="0"/>
              <a:t>s) and your clock is at 3MHz. Build (separately) a </a:t>
            </a:r>
            <a:r>
              <a:rPr lang="en-US" dirty="0" err="1"/>
              <a:t>Meally</a:t>
            </a:r>
            <a:r>
              <a:rPr lang="en-US" dirty="0"/>
              <a:t> and a Moore machine that tells you when you’ve stopped bouncing and have gone from 0 to 1.</a:t>
            </a: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2825" y="2223902"/>
            <a:ext cx="5016500" cy="150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 Logic Design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704850" y="1981200"/>
            <a:ext cx="7772400" cy="41148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Steps in Designing a Sequential Circuit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2562225" y="2554288"/>
            <a:ext cx="543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UNDERSTAND PROBLEM!!!!!!!!!</a:t>
            </a: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1266825" y="254476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Step 1: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562225" y="3000375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Determine I/O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1266825" y="299085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2: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562225" y="3889375"/>
            <a:ext cx="5414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Decide FSM Type (Meally or Moore)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1266825" y="388302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4: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562225" y="4333875"/>
            <a:ext cx="4703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State Transistion Diagram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1266825" y="4329113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5: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2562225" y="5667375"/>
            <a:ext cx="300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Draw Logic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1266825" y="566737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8: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1268413" y="343693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3: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>
            <a:off x="2563813" y="3444875"/>
            <a:ext cx="598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Timing Diagram </a:t>
            </a:r>
            <a:r>
              <a:rPr lang="en-US" sz="1600" b="1" u="sng"/>
              <a:t>(To Describe &amp; Understand Behaviour)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573338" y="4778375"/>
            <a:ext cx="4805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Write out State Transition Table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>
            <a:off x="2533650" y="5222875"/>
            <a:ext cx="433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u="sng"/>
              <a:t>Generate Logic Equations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>
            <a:off x="1266825" y="4775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6:</a:t>
            </a:r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1266825" y="5221288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Step 7: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Sequential Logic: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65876461-077E-41AC-BF9A-19ECFE564D1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1182" y="304800"/>
            <a:ext cx="8482818" cy="762000"/>
          </a:xfrm>
        </p:spPr>
        <p:txBody>
          <a:bodyPr/>
          <a:lstStyle/>
          <a:p>
            <a:r>
              <a:rPr lang="en-US" sz="3200" dirty="0"/>
              <a:t>My Specifications (Digital </a:t>
            </a:r>
            <a:r>
              <a:rPr lang="en-US" sz="3200" dirty="0" err="1"/>
              <a:t>Debouncer</a:t>
            </a:r>
            <a:r>
              <a:rPr lang="en-US" sz="3200" dirty="0"/>
              <a:t>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4 clock cycles after I see a ‘1’, I see a ‘1’, again then I will assume that the input has switched from 0</a:t>
            </a:r>
            <a:r>
              <a:rPr lang="en-US">
                <a:sym typeface="Wingdings" pitchFamily="2" charset="2"/>
              </a:rPr>
              <a:t>1 and I should output a 1.</a:t>
            </a:r>
          </a:p>
          <a:p>
            <a:r>
              <a:rPr lang="en-US">
                <a:sym typeface="Wingdings" pitchFamily="2" charset="2"/>
              </a:rPr>
              <a:t>Whenever I am in the “found a 1” state and I see a 0, I will switch to the wait state.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I/O (Digital </a:t>
            </a:r>
            <a:r>
              <a:rPr lang="en-US" dirty="0" err="1"/>
              <a:t>Debouncer</a:t>
            </a:r>
            <a:r>
              <a:rPr lang="en-US" dirty="0"/>
              <a:t>)</a:t>
            </a:r>
          </a:p>
        </p:txBody>
      </p:sp>
      <p:grpSp>
        <p:nvGrpSpPr>
          <p:cNvPr id="139281" name="Group 17"/>
          <p:cNvGrpSpPr>
            <a:grpSpLocks/>
          </p:cNvGrpSpPr>
          <p:nvPr/>
        </p:nvGrpSpPr>
        <p:grpSpPr bwMode="auto">
          <a:xfrm>
            <a:off x="2068513" y="2860675"/>
            <a:ext cx="6132512" cy="2470150"/>
            <a:chOff x="1373" y="2201"/>
            <a:chExt cx="3863" cy="1556"/>
          </a:xfrm>
        </p:grpSpPr>
        <p:sp>
          <p:nvSpPr>
            <p:cNvPr id="139268" name="Rectangle 4"/>
            <p:cNvSpPr>
              <a:spLocks noChangeArrowheads="1"/>
            </p:cNvSpPr>
            <p:nvPr/>
          </p:nvSpPr>
          <p:spPr bwMode="auto">
            <a:xfrm>
              <a:off x="2267" y="2201"/>
              <a:ext cx="1318" cy="15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9" name="Freeform 5"/>
            <p:cNvSpPr>
              <a:spLocks/>
            </p:cNvSpPr>
            <p:nvPr/>
          </p:nvSpPr>
          <p:spPr bwMode="auto">
            <a:xfrm>
              <a:off x="2267" y="3385"/>
              <a:ext cx="140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122"/>
                </a:cxn>
                <a:cxn ang="0">
                  <a:pos x="0" y="218"/>
                </a:cxn>
              </a:cxnLst>
              <a:rect l="0" t="0" r="r" b="b"/>
              <a:pathLst>
                <a:path w="140" h="218">
                  <a:moveTo>
                    <a:pt x="0" y="0"/>
                  </a:moveTo>
                  <a:lnTo>
                    <a:pt x="140" y="122"/>
                  </a:lnTo>
                  <a:lnTo>
                    <a:pt x="0" y="21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0" name="Line 6"/>
            <p:cNvSpPr>
              <a:spLocks noChangeShapeType="1"/>
            </p:cNvSpPr>
            <p:nvPr/>
          </p:nvSpPr>
          <p:spPr bwMode="auto">
            <a:xfrm flipH="1">
              <a:off x="1851" y="2598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2" name="Line 8"/>
            <p:cNvSpPr>
              <a:spLocks noChangeShapeType="1"/>
            </p:cNvSpPr>
            <p:nvPr/>
          </p:nvSpPr>
          <p:spPr bwMode="auto">
            <a:xfrm flipH="1">
              <a:off x="1838" y="3507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3" name="Line 9"/>
            <p:cNvSpPr>
              <a:spLocks noChangeShapeType="1"/>
            </p:cNvSpPr>
            <p:nvPr/>
          </p:nvSpPr>
          <p:spPr bwMode="auto">
            <a:xfrm flipH="1">
              <a:off x="3584" y="2834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9274" name="Text Box 10"/>
            <p:cNvSpPr txBox="1">
              <a:spLocks noChangeArrowheads="1"/>
            </p:cNvSpPr>
            <p:nvPr/>
          </p:nvSpPr>
          <p:spPr bwMode="auto">
            <a:xfrm>
              <a:off x="1373" y="2350"/>
              <a:ext cx="17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Button	    </a:t>
              </a:r>
            </a:p>
            <a:p>
              <a:r>
                <a:rPr lang="en-US"/>
                <a:t>Output</a:t>
              </a:r>
            </a:p>
          </p:txBody>
        </p:sp>
        <p:sp>
          <p:nvSpPr>
            <p:cNvPr id="139276" name="Text Box 12"/>
            <p:cNvSpPr txBox="1">
              <a:spLocks noChangeArrowheads="1"/>
            </p:cNvSpPr>
            <p:nvPr/>
          </p:nvSpPr>
          <p:spPr bwMode="auto">
            <a:xfrm>
              <a:off x="1516" y="3345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clk</a:t>
              </a:r>
            </a:p>
          </p:txBody>
        </p:sp>
        <p:sp>
          <p:nvSpPr>
            <p:cNvPr id="139277" name="Text Box 13"/>
            <p:cNvSpPr txBox="1">
              <a:spLocks noChangeArrowheads="1"/>
            </p:cNvSpPr>
            <p:nvPr/>
          </p:nvSpPr>
          <p:spPr bwMode="auto">
            <a:xfrm>
              <a:off x="3840" y="2571"/>
              <a:ext cx="139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Cleaned </a:t>
              </a:r>
            </a:p>
            <a:p>
              <a:r>
                <a:rPr lang="en-US"/>
                <a:t>Button</a:t>
              </a:r>
            </a:p>
            <a:p>
              <a:r>
                <a:rPr lang="en-US"/>
                <a:t>Output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4" y="158750"/>
            <a:ext cx="8416925" cy="1008868"/>
          </a:xfrm>
        </p:spPr>
        <p:txBody>
          <a:bodyPr/>
          <a:lstStyle/>
          <a:p>
            <a:r>
              <a:rPr lang="en-US" dirty="0"/>
              <a:t>Timing Diagram (Digital </a:t>
            </a:r>
            <a:r>
              <a:rPr lang="en-US" dirty="0" err="1"/>
              <a:t>Debouncer</a:t>
            </a:r>
            <a:r>
              <a:rPr lang="en-US" dirty="0"/>
              <a:t>)</a:t>
            </a:r>
          </a:p>
        </p:txBody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1176338" y="524827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Moore Machine</a:t>
            </a:r>
          </a:p>
        </p:txBody>
      </p:sp>
      <p:grpSp>
        <p:nvGrpSpPr>
          <p:cNvPr id="140348" name="Group 60"/>
          <p:cNvGrpSpPr>
            <a:grpSpLocks/>
          </p:cNvGrpSpPr>
          <p:nvPr/>
        </p:nvGrpSpPr>
        <p:grpSpPr bwMode="auto">
          <a:xfrm>
            <a:off x="3786188" y="4292600"/>
            <a:ext cx="4995862" cy="2381250"/>
            <a:chOff x="2385" y="2704"/>
            <a:chExt cx="3147" cy="1500"/>
          </a:xfrm>
        </p:grpSpPr>
        <p:sp>
          <p:nvSpPr>
            <p:cNvPr id="140311" name="Text Box 23"/>
            <p:cNvSpPr txBox="1">
              <a:spLocks noChangeArrowheads="1"/>
            </p:cNvSpPr>
            <p:nvPr/>
          </p:nvSpPr>
          <p:spPr bwMode="auto">
            <a:xfrm>
              <a:off x="2385" y="2738"/>
              <a:ext cx="4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Input</a:t>
              </a:r>
            </a:p>
          </p:txBody>
        </p:sp>
        <p:sp>
          <p:nvSpPr>
            <p:cNvPr id="140293" name="Text Box 5"/>
            <p:cNvSpPr txBox="1">
              <a:spLocks noChangeArrowheads="1"/>
            </p:cNvSpPr>
            <p:nvPr/>
          </p:nvSpPr>
          <p:spPr bwMode="auto">
            <a:xfrm>
              <a:off x="3628" y="2797"/>
              <a:ext cx="96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/>
                <a:t> Logic</a:t>
              </a:r>
            </a:p>
          </p:txBody>
        </p:sp>
        <p:grpSp>
          <p:nvGrpSpPr>
            <p:cNvPr id="140295" name="Group 7"/>
            <p:cNvGrpSpPr>
              <a:grpSpLocks/>
            </p:cNvGrpSpPr>
            <p:nvPr/>
          </p:nvGrpSpPr>
          <p:grpSpPr bwMode="auto">
            <a:xfrm>
              <a:off x="3009" y="3668"/>
              <a:ext cx="762" cy="536"/>
              <a:chOff x="1200" y="3167"/>
              <a:chExt cx="864" cy="560"/>
            </a:xfrm>
          </p:grpSpPr>
          <p:sp>
            <p:nvSpPr>
              <p:cNvPr id="140296" name="Text Box 8"/>
              <p:cNvSpPr txBox="1">
                <a:spLocks noChangeArrowheads="1"/>
              </p:cNvSpPr>
              <p:nvPr/>
            </p:nvSpPr>
            <p:spPr bwMode="auto">
              <a:xfrm>
                <a:off x="1200" y="3167"/>
                <a:ext cx="864" cy="56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0000"/>
                  </a:lnSpc>
                </a:pPr>
                <a:endParaRPr lang="en-US" sz="1600"/>
              </a:p>
              <a:p>
                <a:pPr algn="ctr">
                  <a:lnSpc>
                    <a:spcPct val="70000"/>
                  </a:lnSpc>
                </a:pPr>
                <a:r>
                  <a:rPr lang="en-US" sz="1200"/>
                  <a:t>FF Holding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en-US" sz="1200"/>
                  <a:t>Present State</a:t>
                </a:r>
              </a:p>
              <a:p>
                <a:pPr algn="ctr">
                  <a:lnSpc>
                    <a:spcPct val="70000"/>
                  </a:lnSpc>
                </a:pPr>
                <a:endParaRPr lang="en-US" sz="1200"/>
              </a:p>
              <a:p>
                <a:pPr>
                  <a:lnSpc>
                    <a:spcPct val="70000"/>
                  </a:lnSpc>
                </a:pPr>
                <a:endParaRPr lang="en-US" sz="1800"/>
              </a:p>
            </p:txBody>
          </p:sp>
          <p:sp>
            <p:nvSpPr>
              <p:cNvPr id="140297" name="Line 9"/>
              <p:cNvSpPr>
                <a:spLocks noChangeShapeType="1"/>
              </p:cNvSpPr>
              <p:nvPr/>
            </p:nvSpPr>
            <p:spPr bwMode="auto">
              <a:xfrm>
                <a:off x="1200" y="350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98" name="Line 10"/>
              <p:cNvSpPr>
                <a:spLocks noChangeShapeType="1"/>
              </p:cNvSpPr>
              <p:nvPr/>
            </p:nvSpPr>
            <p:spPr bwMode="auto">
              <a:xfrm flipH="1">
                <a:off x="1200" y="36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0299" name="Text Box 11"/>
            <p:cNvSpPr txBox="1">
              <a:spLocks noChangeArrowheads="1"/>
            </p:cNvSpPr>
            <p:nvPr/>
          </p:nvSpPr>
          <p:spPr bwMode="auto">
            <a:xfrm>
              <a:off x="3049" y="3347"/>
              <a:ext cx="682" cy="1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Output Logic</a:t>
              </a:r>
            </a:p>
          </p:txBody>
        </p:sp>
        <p:sp>
          <p:nvSpPr>
            <p:cNvPr id="140300" name="Text Box 12"/>
            <p:cNvSpPr txBox="1">
              <a:spLocks noChangeArrowheads="1"/>
            </p:cNvSpPr>
            <p:nvPr/>
          </p:nvSpPr>
          <p:spPr bwMode="auto">
            <a:xfrm>
              <a:off x="3049" y="2704"/>
              <a:ext cx="682" cy="5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Takes Present State and Produces Next State.</a:t>
              </a:r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2447" y="2934"/>
              <a:ext cx="60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2" name="Freeform 14"/>
            <p:cNvSpPr>
              <a:spLocks/>
            </p:cNvSpPr>
            <p:nvPr/>
          </p:nvSpPr>
          <p:spPr bwMode="auto">
            <a:xfrm>
              <a:off x="3731" y="3072"/>
              <a:ext cx="241" cy="87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0"/>
                </a:cxn>
                <a:cxn ang="0">
                  <a:pos x="288" y="912"/>
                </a:cxn>
                <a:cxn ang="0">
                  <a:pos x="48" y="912"/>
                </a:cxn>
              </a:cxnLst>
              <a:rect l="0" t="0" r="r" b="b"/>
              <a:pathLst>
                <a:path w="288" h="912">
                  <a:moveTo>
                    <a:pt x="0" y="0"/>
                  </a:moveTo>
                  <a:lnTo>
                    <a:pt x="288" y="0"/>
                  </a:lnTo>
                  <a:lnTo>
                    <a:pt x="288" y="912"/>
                  </a:lnTo>
                  <a:lnTo>
                    <a:pt x="48" y="91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3" name="Freeform 15"/>
            <p:cNvSpPr>
              <a:spLocks/>
            </p:cNvSpPr>
            <p:nvPr/>
          </p:nvSpPr>
          <p:spPr bwMode="auto">
            <a:xfrm>
              <a:off x="2808" y="3118"/>
              <a:ext cx="241" cy="827"/>
            </a:xfrm>
            <a:custGeom>
              <a:avLst/>
              <a:gdLst/>
              <a:ahLst/>
              <a:cxnLst>
                <a:cxn ang="0">
                  <a:pos x="240" y="1200"/>
                </a:cxn>
                <a:cxn ang="0">
                  <a:pos x="0" y="1200"/>
                </a:cxn>
                <a:cxn ang="0">
                  <a:pos x="0" y="0"/>
                </a:cxn>
                <a:cxn ang="0">
                  <a:pos x="288" y="0"/>
                </a:cxn>
              </a:cxnLst>
              <a:rect l="0" t="0" r="r" b="b"/>
              <a:pathLst>
                <a:path w="288" h="1200">
                  <a:moveTo>
                    <a:pt x="240" y="1200"/>
                  </a:moveTo>
                  <a:lnTo>
                    <a:pt x="0" y="1200"/>
                  </a:ln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4" name="Line 16"/>
            <p:cNvSpPr>
              <a:spLocks noChangeShapeType="1"/>
            </p:cNvSpPr>
            <p:nvPr/>
          </p:nvSpPr>
          <p:spPr bwMode="auto">
            <a:xfrm>
              <a:off x="2808" y="3393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5" name="Arc 17"/>
            <p:cNvSpPr>
              <a:spLocks/>
            </p:cNvSpPr>
            <p:nvPr/>
          </p:nvSpPr>
          <p:spPr bwMode="auto">
            <a:xfrm>
              <a:off x="3933" y="3349"/>
              <a:ext cx="80" cy="92"/>
            </a:xfrm>
            <a:custGeom>
              <a:avLst/>
              <a:gdLst>
                <a:gd name="G0" fmla="+- 21333 0 0"/>
                <a:gd name="G1" fmla="+- 21600 0 0"/>
                <a:gd name="G2" fmla="+- 21600 0 0"/>
                <a:gd name="T0" fmla="*/ 0 w 42929"/>
                <a:gd name="T1" fmla="*/ 18211 h 21600"/>
                <a:gd name="T2" fmla="*/ 42929 w 42929"/>
                <a:gd name="T3" fmla="*/ 21191 h 21600"/>
                <a:gd name="T4" fmla="*/ 21333 w 4292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29" h="21600" fill="none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</a:path>
                <a:path w="42929" h="21600" stroke="0" extrusionOk="0">
                  <a:moveTo>
                    <a:pt x="0" y="18211"/>
                  </a:moveTo>
                  <a:cubicBezTo>
                    <a:pt x="1666" y="7721"/>
                    <a:pt x="10711" y="-1"/>
                    <a:pt x="21333" y="0"/>
                  </a:cubicBezTo>
                  <a:cubicBezTo>
                    <a:pt x="33102" y="0"/>
                    <a:pt x="42706" y="9423"/>
                    <a:pt x="42929" y="21190"/>
                  </a:cubicBezTo>
                  <a:lnTo>
                    <a:pt x="2133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06" name="Line 18"/>
            <p:cNvSpPr>
              <a:spLocks noChangeShapeType="1"/>
            </p:cNvSpPr>
            <p:nvPr/>
          </p:nvSpPr>
          <p:spPr bwMode="auto">
            <a:xfrm flipH="1">
              <a:off x="3731" y="3439"/>
              <a:ext cx="2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4012" y="3439"/>
              <a:ext cx="2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09" name="Oval 21"/>
            <p:cNvSpPr>
              <a:spLocks noChangeArrowheads="1"/>
            </p:cNvSpPr>
            <p:nvPr/>
          </p:nvSpPr>
          <p:spPr bwMode="auto">
            <a:xfrm>
              <a:off x="2785" y="3366"/>
              <a:ext cx="40" cy="46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12" name="Text Box 24"/>
            <p:cNvSpPr txBox="1">
              <a:spLocks noChangeArrowheads="1"/>
            </p:cNvSpPr>
            <p:nvPr/>
          </p:nvSpPr>
          <p:spPr bwMode="auto">
            <a:xfrm>
              <a:off x="4018" y="3238"/>
              <a:ext cx="41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Output</a:t>
              </a:r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>
              <a:off x="2728" y="4080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14" name="Text Box 26"/>
            <p:cNvSpPr txBox="1">
              <a:spLocks noChangeArrowheads="1"/>
            </p:cNvSpPr>
            <p:nvPr/>
          </p:nvSpPr>
          <p:spPr bwMode="auto">
            <a:xfrm>
              <a:off x="2446" y="3969"/>
              <a:ext cx="4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CLK</a:t>
              </a:r>
            </a:p>
          </p:txBody>
        </p:sp>
        <p:grpSp>
          <p:nvGrpSpPr>
            <p:cNvPr id="140315" name="Group 27"/>
            <p:cNvGrpSpPr>
              <a:grpSpLocks/>
            </p:cNvGrpSpPr>
            <p:nvPr/>
          </p:nvGrpSpPr>
          <p:grpSpPr bwMode="auto">
            <a:xfrm>
              <a:off x="4351" y="3120"/>
              <a:ext cx="1181" cy="839"/>
              <a:chOff x="768" y="1968"/>
              <a:chExt cx="2160" cy="1248"/>
            </a:xfrm>
          </p:grpSpPr>
          <p:sp>
            <p:nvSpPr>
              <p:cNvPr id="140316" name="Rectangle 28"/>
              <p:cNvSpPr>
                <a:spLocks noChangeArrowheads="1"/>
              </p:cNvSpPr>
              <p:nvPr/>
            </p:nvSpPr>
            <p:spPr bwMode="auto">
              <a:xfrm>
                <a:off x="1536" y="1968"/>
                <a:ext cx="960" cy="124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317" name="Text Box 29"/>
              <p:cNvSpPr txBox="1">
                <a:spLocks noChangeArrowheads="1"/>
              </p:cNvSpPr>
              <p:nvPr/>
            </p:nvSpPr>
            <p:spPr bwMode="auto">
              <a:xfrm>
                <a:off x="1584" y="2304"/>
                <a:ext cx="912" cy="2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D          Q</a:t>
                </a:r>
              </a:p>
            </p:txBody>
          </p:sp>
          <p:sp>
            <p:nvSpPr>
              <p:cNvPr id="140318" name="Line 30"/>
              <p:cNvSpPr>
                <a:spLocks noChangeShapeType="1"/>
              </p:cNvSpPr>
              <p:nvPr/>
            </p:nvSpPr>
            <p:spPr bwMode="auto">
              <a:xfrm>
                <a:off x="1536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19" name="Line 31"/>
              <p:cNvSpPr>
                <a:spLocks noChangeShapeType="1"/>
              </p:cNvSpPr>
              <p:nvPr/>
            </p:nvSpPr>
            <p:spPr bwMode="auto">
              <a:xfrm flipH="1">
                <a:off x="1536" y="297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0" name="Line 32"/>
              <p:cNvSpPr>
                <a:spLocks noChangeShapeType="1"/>
              </p:cNvSpPr>
              <p:nvPr/>
            </p:nvSpPr>
            <p:spPr bwMode="auto">
              <a:xfrm flipH="1">
                <a:off x="1104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1" name="Line 33"/>
              <p:cNvSpPr>
                <a:spLocks noChangeShapeType="1"/>
              </p:cNvSpPr>
              <p:nvPr/>
            </p:nvSpPr>
            <p:spPr bwMode="auto">
              <a:xfrm flipH="1">
                <a:off x="2496" y="24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2" name="Line 34"/>
              <p:cNvSpPr>
                <a:spLocks noChangeShapeType="1"/>
              </p:cNvSpPr>
              <p:nvPr/>
            </p:nvSpPr>
            <p:spPr bwMode="auto">
              <a:xfrm flipH="1">
                <a:off x="1104" y="29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23" name="Text Box 35"/>
              <p:cNvSpPr txBox="1">
                <a:spLocks noChangeArrowheads="1"/>
              </p:cNvSpPr>
              <p:nvPr/>
            </p:nvSpPr>
            <p:spPr bwMode="auto">
              <a:xfrm>
                <a:off x="768" y="2735"/>
                <a:ext cx="576" cy="2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CLK</a:t>
                </a:r>
              </a:p>
            </p:txBody>
          </p:sp>
        </p:grp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>
              <a:off x="4256" y="3443"/>
              <a:ext cx="3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31" name="Rectangle 43"/>
          <p:cNvSpPr>
            <a:spLocks noChangeArrowheads="1"/>
          </p:cNvSpPr>
          <p:nvPr/>
        </p:nvSpPr>
        <p:spPr bwMode="auto">
          <a:xfrm>
            <a:off x="365125" y="1706563"/>
            <a:ext cx="8443913" cy="198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34" name="Freeform 46"/>
          <p:cNvSpPr>
            <a:spLocks/>
          </p:cNvSpPr>
          <p:nvPr/>
        </p:nvSpPr>
        <p:spPr bwMode="auto">
          <a:xfrm>
            <a:off x="1112838" y="3044825"/>
            <a:ext cx="7508875" cy="271463"/>
          </a:xfrm>
          <a:custGeom>
            <a:avLst/>
            <a:gdLst/>
            <a:ahLst/>
            <a:cxnLst>
              <a:cxn ang="0">
                <a:pos x="0" y="156"/>
              </a:cxn>
              <a:cxn ang="0">
                <a:pos x="3874" y="152"/>
              </a:cxn>
              <a:cxn ang="0">
                <a:pos x="3874" y="0"/>
              </a:cxn>
              <a:cxn ang="0">
                <a:pos x="4439" y="0"/>
              </a:cxn>
              <a:cxn ang="0">
                <a:pos x="4439" y="164"/>
              </a:cxn>
              <a:cxn ang="0">
                <a:pos x="4730" y="171"/>
              </a:cxn>
            </a:cxnLst>
            <a:rect l="0" t="0" r="r" b="b"/>
            <a:pathLst>
              <a:path w="4730" h="171">
                <a:moveTo>
                  <a:pt x="0" y="156"/>
                </a:moveTo>
                <a:lnTo>
                  <a:pt x="3874" y="152"/>
                </a:lnTo>
                <a:lnTo>
                  <a:pt x="3874" y="0"/>
                </a:lnTo>
                <a:lnTo>
                  <a:pt x="4439" y="0"/>
                </a:lnTo>
                <a:lnTo>
                  <a:pt x="4439" y="164"/>
                </a:lnTo>
                <a:lnTo>
                  <a:pt x="4730" y="17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337" name="Freeform 49"/>
          <p:cNvSpPr>
            <a:spLocks/>
          </p:cNvSpPr>
          <p:nvPr/>
        </p:nvSpPr>
        <p:spPr bwMode="auto">
          <a:xfrm>
            <a:off x="6851650" y="2251075"/>
            <a:ext cx="652463" cy="955675"/>
          </a:xfrm>
          <a:custGeom>
            <a:avLst/>
            <a:gdLst/>
            <a:ahLst/>
            <a:cxnLst>
              <a:cxn ang="0">
                <a:pos x="151" y="0"/>
              </a:cxn>
              <a:cxn ang="0">
                <a:pos x="389" y="144"/>
              </a:cxn>
              <a:cxn ang="0">
                <a:pos x="20" y="405"/>
              </a:cxn>
              <a:cxn ang="0">
                <a:pos x="266" y="602"/>
              </a:cxn>
            </a:cxnLst>
            <a:rect l="0" t="0" r="r" b="b"/>
            <a:pathLst>
              <a:path w="411" h="602">
                <a:moveTo>
                  <a:pt x="151" y="0"/>
                </a:moveTo>
                <a:cubicBezTo>
                  <a:pt x="189" y="24"/>
                  <a:pt x="411" y="77"/>
                  <a:pt x="389" y="144"/>
                </a:cubicBezTo>
                <a:cubicBezTo>
                  <a:pt x="367" y="211"/>
                  <a:pt x="41" y="329"/>
                  <a:pt x="20" y="405"/>
                </a:cubicBezTo>
                <a:cubicBezTo>
                  <a:pt x="0" y="481"/>
                  <a:pt x="226" y="569"/>
                  <a:pt x="266" y="6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338" name="Text Box 50"/>
          <p:cNvSpPr txBox="1">
            <a:spLocks noChangeArrowheads="1"/>
          </p:cNvSpPr>
          <p:nvPr/>
        </p:nvSpPr>
        <p:spPr bwMode="auto">
          <a:xfrm>
            <a:off x="511175" y="20288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140339" name="Text Box 51"/>
          <p:cNvSpPr txBox="1">
            <a:spLocks noChangeArrowheads="1"/>
          </p:cNvSpPr>
          <p:nvPr/>
        </p:nvSpPr>
        <p:spPr bwMode="auto">
          <a:xfrm>
            <a:off x="512763" y="243998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</a:t>
            </a:r>
          </a:p>
        </p:txBody>
      </p:sp>
      <p:sp>
        <p:nvSpPr>
          <p:cNvPr id="140340" name="Text Box 52"/>
          <p:cNvSpPr txBox="1">
            <a:spLocks noChangeArrowheads="1"/>
          </p:cNvSpPr>
          <p:nvPr/>
        </p:nvSpPr>
        <p:spPr bwMode="auto">
          <a:xfrm>
            <a:off x="514350" y="2963863"/>
            <a:ext cx="1300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Output</a:t>
            </a:r>
          </a:p>
        </p:txBody>
      </p:sp>
      <p:sp>
        <p:nvSpPr>
          <p:cNvPr id="140336" name="Oval 48"/>
          <p:cNvSpPr>
            <a:spLocks noChangeArrowheads="1"/>
          </p:cNvSpPr>
          <p:nvPr/>
        </p:nvSpPr>
        <p:spPr bwMode="auto">
          <a:xfrm>
            <a:off x="6972300" y="2184400"/>
            <a:ext cx="142875" cy="122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0349" name="Freeform 61"/>
          <p:cNvSpPr>
            <a:spLocks/>
          </p:cNvSpPr>
          <p:nvPr/>
        </p:nvSpPr>
        <p:spPr bwMode="auto">
          <a:xfrm>
            <a:off x="1200150" y="2519363"/>
            <a:ext cx="7431088" cy="331787"/>
          </a:xfrm>
          <a:custGeom>
            <a:avLst/>
            <a:gdLst/>
            <a:ahLst/>
            <a:cxnLst>
              <a:cxn ang="0">
                <a:pos x="0" y="197"/>
              </a:cxn>
              <a:cxn ang="0">
                <a:pos x="857" y="197"/>
              </a:cxn>
              <a:cxn ang="0">
                <a:pos x="857" y="32"/>
              </a:cxn>
              <a:cxn ang="0">
                <a:pos x="1189" y="32"/>
              </a:cxn>
              <a:cxn ang="0">
                <a:pos x="1189" y="203"/>
              </a:cxn>
              <a:cxn ang="0">
                <a:pos x="1527" y="203"/>
              </a:cxn>
              <a:cxn ang="0">
                <a:pos x="1522" y="26"/>
              </a:cxn>
              <a:cxn ang="0">
                <a:pos x="1744" y="26"/>
              </a:cxn>
              <a:cxn ang="0">
                <a:pos x="1749" y="209"/>
              </a:cxn>
              <a:cxn ang="0">
                <a:pos x="1955" y="203"/>
              </a:cxn>
              <a:cxn ang="0">
                <a:pos x="1955" y="26"/>
              </a:cxn>
              <a:cxn ang="0">
                <a:pos x="2156" y="26"/>
              </a:cxn>
              <a:cxn ang="0">
                <a:pos x="2161" y="197"/>
              </a:cxn>
              <a:cxn ang="0">
                <a:pos x="2361" y="190"/>
              </a:cxn>
              <a:cxn ang="0">
                <a:pos x="2351" y="13"/>
              </a:cxn>
              <a:cxn ang="0">
                <a:pos x="2578" y="13"/>
              </a:cxn>
              <a:cxn ang="0">
                <a:pos x="2578" y="184"/>
              </a:cxn>
              <a:cxn ang="0">
                <a:pos x="2726" y="178"/>
              </a:cxn>
              <a:cxn ang="0">
                <a:pos x="2726" y="0"/>
              </a:cxn>
              <a:cxn ang="0">
                <a:pos x="2868" y="0"/>
              </a:cxn>
              <a:cxn ang="0">
                <a:pos x="2868" y="178"/>
              </a:cxn>
              <a:cxn ang="0">
                <a:pos x="2953" y="178"/>
              </a:cxn>
              <a:cxn ang="0">
                <a:pos x="2953" y="0"/>
              </a:cxn>
              <a:cxn ang="0">
                <a:pos x="3063" y="0"/>
              </a:cxn>
              <a:cxn ang="0">
                <a:pos x="3070" y="178"/>
              </a:cxn>
              <a:cxn ang="0">
                <a:pos x="3190" y="178"/>
              </a:cxn>
              <a:cxn ang="0">
                <a:pos x="3183" y="0"/>
              </a:cxn>
              <a:cxn ang="0">
                <a:pos x="4187" y="0"/>
              </a:cxn>
              <a:cxn ang="0">
                <a:pos x="4187" y="190"/>
              </a:cxn>
              <a:cxn ang="0">
                <a:pos x="4681" y="190"/>
              </a:cxn>
            </a:cxnLst>
            <a:rect l="0" t="0" r="r" b="b"/>
            <a:pathLst>
              <a:path w="4681" h="209">
                <a:moveTo>
                  <a:pt x="0" y="197"/>
                </a:moveTo>
                <a:lnTo>
                  <a:pt x="857" y="197"/>
                </a:lnTo>
                <a:lnTo>
                  <a:pt x="857" y="32"/>
                </a:lnTo>
                <a:lnTo>
                  <a:pt x="1189" y="32"/>
                </a:lnTo>
                <a:lnTo>
                  <a:pt x="1189" y="203"/>
                </a:lnTo>
                <a:lnTo>
                  <a:pt x="1527" y="203"/>
                </a:lnTo>
                <a:lnTo>
                  <a:pt x="1522" y="26"/>
                </a:lnTo>
                <a:lnTo>
                  <a:pt x="1744" y="26"/>
                </a:lnTo>
                <a:lnTo>
                  <a:pt x="1749" y="209"/>
                </a:lnTo>
                <a:lnTo>
                  <a:pt x="1955" y="203"/>
                </a:lnTo>
                <a:lnTo>
                  <a:pt x="1955" y="26"/>
                </a:lnTo>
                <a:lnTo>
                  <a:pt x="2156" y="26"/>
                </a:lnTo>
                <a:lnTo>
                  <a:pt x="2161" y="197"/>
                </a:lnTo>
                <a:lnTo>
                  <a:pt x="2361" y="190"/>
                </a:lnTo>
                <a:lnTo>
                  <a:pt x="2351" y="13"/>
                </a:lnTo>
                <a:lnTo>
                  <a:pt x="2578" y="13"/>
                </a:lnTo>
                <a:lnTo>
                  <a:pt x="2578" y="184"/>
                </a:lnTo>
                <a:lnTo>
                  <a:pt x="2726" y="178"/>
                </a:lnTo>
                <a:lnTo>
                  <a:pt x="2726" y="0"/>
                </a:lnTo>
                <a:lnTo>
                  <a:pt x="2868" y="0"/>
                </a:lnTo>
                <a:lnTo>
                  <a:pt x="2868" y="178"/>
                </a:lnTo>
                <a:lnTo>
                  <a:pt x="2953" y="178"/>
                </a:lnTo>
                <a:lnTo>
                  <a:pt x="2953" y="0"/>
                </a:lnTo>
                <a:lnTo>
                  <a:pt x="3063" y="0"/>
                </a:lnTo>
                <a:lnTo>
                  <a:pt x="3070" y="178"/>
                </a:lnTo>
                <a:lnTo>
                  <a:pt x="3190" y="178"/>
                </a:lnTo>
                <a:lnTo>
                  <a:pt x="3183" y="0"/>
                </a:lnTo>
                <a:lnTo>
                  <a:pt x="4187" y="0"/>
                </a:lnTo>
                <a:lnTo>
                  <a:pt x="4187" y="190"/>
                </a:lnTo>
                <a:lnTo>
                  <a:pt x="4681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0350" name="Group 62"/>
          <p:cNvGrpSpPr>
            <a:grpSpLocks/>
          </p:cNvGrpSpPr>
          <p:nvPr/>
        </p:nvGrpSpPr>
        <p:grpSpPr bwMode="auto">
          <a:xfrm>
            <a:off x="1103313" y="2062163"/>
            <a:ext cx="7545387" cy="319087"/>
            <a:chOff x="749" y="1299"/>
            <a:chExt cx="4753" cy="201"/>
          </a:xfrm>
        </p:grpSpPr>
        <p:sp>
          <p:nvSpPr>
            <p:cNvPr id="140351" name="Freeform 63"/>
            <p:cNvSpPr>
              <a:spLocks/>
            </p:cNvSpPr>
            <p:nvPr/>
          </p:nvSpPr>
          <p:spPr bwMode="auto">
            <a:xfrm>
              <a:off x="749" y="1299"/>
              <a:ext cx="68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52" name="Freeform 64"/>
            <p:cNvSpPr>
              <a:spLocks/>
            </p:cNvSpPr>
            <p:nvPr/>
          </p:nvSpPr>
          <p:spPr bwMode="auto">
            <a:xfrm flipH="1" flipV="1">
              <a:off x="1435" y="1306"/>
              <a:ext cx="682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563" y="192"/>
                </a:cxn>
                <a:cxn ang="0">
                  <a:pos x="563" y="0"/>
                </a:cxn>
                <a:cxn ang="0">
                  <a:pos x="1159" y="0"/>
                </a:cxn>
                <a:cxn ang="0">
                  <a:pos x="1159" y="141"/>
                </a:cxn>
              </a:cxnLst>
              <a:rect l="0" t="0" r="r" b="b"/>
              <a:pathLst>
                <a:path w="1159" h="192">
                  <a:moveTo>
                    <a:pt x="0" y="192"/>
                  </a:moveTo>
                  <a:lnTo>
                    <a:pt x="563" y="192"/>
                  </a:lnTo>
                  <a:lnTo>
                    <a:pt x="563" y="0"/>
                  </a:lnTo>
                  <a:lnTo>
                    <a:pt x="1159" y="0"/>
                  </a:lnTo>
                  <a:lnTo>
                    <a:pt x="1159" y="141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53" name="Freeform 65"/>
            <p:cNvSpPr>
              <a:spLocks/>
            </p:cNvSpPr>
            <p:nvPr/>
          </p:nvSpPr>
          <p:spPr bwMode="auto">
            <a:xfrm>
              <a:off x="2110" y="1304"/>
              <a:ext cx="687" cy="193"/>
            </a:xfrm>
            <a:custGeom>
              <a:avLst/>
              <a:gdLst/>
              <a:ahLst/>
              <a:cxnLst>
                <a:cxn ang="0">
                  <a:pos x="687" y="1"/>
                </a:cxn>
                <a:cxn ang="0">
                  <a:pos x="356" y="1"/>
                </a:cxn>
                <a:cxn ang="0">
                  <a:pos x="356" y="193"/>
                </a:cxn>
                <a:cxn ang="0">
                  <a:pos x="5" y="193"/>
                </a:cxn>
                <a:cxn ang="0">
                  <a:pos x="0" y="0"/>
                </a:cxn>
              </a:cxnLst>
              <a:rect l="0" t="0" r="r" b="b"/>
              <a:pathLst>
                <a:path w="687" h="193">
                  <a:moveTo>
                    <a:pt x="687" y="1"/>
                  </a:moveTo>
                  <a:lnTo>
                    <a:pt x="356" y="1"/>
                  </a:lnTo>
                  <a:lnTo>
                    <a:pt x="356" y="193"/>
                  </a:lnTo>
                  <a:lnTo>
                    <a:pt x="5" y="193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54" name="Freeform 66"/>
            <p:cNvSpPr>
              <a:spLocks/>
            </p:cNvSpPr>
            <p:nvPr/>
          </p:nvSpPr>
          <p:spPr bwMode="auto">
            <a:xfrm>
              <a:off x="2787" y="1304"/>
              <a:ext cx="683" cy="194"/>
            </a:xfrm>
            <a:custGeom>
              <a:avLst/>
              <a:gdLst/>
              <a:ahLst/>
              <a:cxnLst>
                <a:cxn ang="0">
                  <a:pos x="806" y="2"/>
                </a:cxn>
                <a:cxn ang="0">
                  <a:pos x="415" y="2"/>
                </a:cxn>
                <a:cxn ang="0">
                  <a:pos x="415" y="194"/>
                </a:cxn>
                <a:cxn ang="0">
                  <a:pos x="1" y="194"/>
                </a:cxn>
                <a:cxn ang="0">
                  <a:pos x="0" y="0"/>
                </a:cxn>
              </a:cxnLst>
              <a:rect l="0" t="0" r="r" b="b"/>
              <a:pathLst>
                <a:path w="806" h="194">
                  <a:moveTo>
                    <a:pt x="806" y="2"/>
                  </a:moveTo>
                  <a:lnTo>
                    <a:pt x="415" y="2"/>
                  </a:lnTo>
                  <a:lnTo>
                    <a:pt x="415" y="194"/>
                  </a:lnTo>
                  <a:lnTo>
                    <a:pt x="1" y="1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55" name="Freeform 67"/>
            <p:cNvSpPr>
              <a:spLocks/>
            </p:cNvSpPr>
            <p:nvPr/>
          </p:nvSpPr>
          <p:spPr bwMode="auto">
            <a:xfrm>
              <a:off x="3469" y="1299"/>
              <a:ext cx="683" cy="194"/>
            </a:xfrm>
            <a:custGeom>
              <a:avLst/>
              <a:gdLst/>
              <a:ahLst/>
              <a:cxnLst>
                <a:cxn ang="0">
                  <a:pos x="806" y="2"/>
                </a:cxn>
                <a:cxn ang="0">
                  <a:pos x="415" y="2"/>
                </a:cxn>
                <a:cxn ang="0">
                  <a:pos x="415" y="194"/>
                </a:cxn>
                <a:cxn ang="0">
                  <a:pos x="1" y="194"/>
                </a:cxn>
                <a:cxn ang="0">
                  <a:pos x="0" y="0"/>
                </a:cxn>
              </a:cxnLst>
              <a:rect l="0" t="0" r="r" b="b"/>
              <a:pathLst>
                <a:path w="806" h="194">
                  <a:moveTo>
                    <a:pt x="806" y="2"/>
                  </a:moveTo>
                  <a:lnTo>
                    <a:pt x="415" y="2"/>
                  </a:lnTo>
                  <a:lnTo>
                    <a:pt x="415" y="194"/>
                  </a:lnTo>
                  <a:lnTo>
                    <a:pt x="1" y="1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56" name="Freeform 68"/>
            <p:cNvSpPr>
              <a:spLocks/>
            </p:cNvSpPr>
            <p:nvPr/>
          </p:nvSpPr>
          <p:spPr bwMode="auto">
            <a:xfrm>
              <a:off x="4147" y="1306"/>
              <a:ext cx="683" cy="194"/>
            </a:xfrm>
            <a:custGeom>
              <a:avLst/>
              <a:gdLst/>
              <a:ahLst/>
              <a:cxnLst>
                <a:cxn ang="0">
                  <a:pos x="806" y="2"/>
                </a:cxn>
                <a:cxn ang="0">
                  <a:pos x="415" y="2"/>
                </a:cxn>
                <a:cxn ang="0">
                  <a:pos x="415" y="194"/>
                </a:cxn>
                <a:cxn ang="0">
                  <a:pos x="1" y="194"/>
                </a:cxn>
                <a:cxn ang="0">
                  <a:pos x="0" y="0"/>
                </a:cxn>
              </a:cxnLst>
              <a:rect l="0" t="0" r="r" b="b"/>
              <a:pathLst>
                <a:path w="806" h="194">
                  <a:moveTo>
                    <a:pt x="806" y="2"/>
                  </a:moveTo>
                  <a:lnTo>
                    <a:pt x="415" y="2"/>
                  </a:lnTo>
                  <a:lnTo>
                    <a:pt x="415" y="194"/>
                  </a:lnTo>
                  <a:lnTo>
                    <a:pt x="1" y="1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357" name="Freeform 69"/>
            <p:cNvSpPr>
              <a:spLocks/>
            </p:cNvSpPr>
            <p:nvPr/>
          </p:nvSpPr>
          <p:spPr bwMode="auto">
            <a:xfrm>
              <a:off x="4819" y="1306"/>
              <a:ext cx="683" cy="194"/>
            </a:xfrm>
            <a:custGeom>
              <a:avLst/>
              <a:gdLst/>
              <a:ahLst/>
              <a:cxnLst>
                <a:cxn ang="0">
                  <a:pos x="806" y="2"/>
                </a:cxn>
                <a:cxn ang="0">
                  <a:pos x="415" y="2"/>
                </a:cxn>
                <a:cxn ang="0">
                  <a:pos x="415" y="194"/>
                </a:cxn>
                <a:cxn ang="0">
                  <a:pos x="1" y="194"/>
                </a:cxn>
                <a:cxn ang="0">
                  <a:pos x="0" y="0"/>
                </a:cxn>
              </a:cxnLst>
              <a:rect l="0" t="0" r="r" b="b"/>
              <a:pathLst>
                <a:path w="806" h="194">
                  <a:moveTo>
                    <a:pt x="806" y="2"/>
                  </a:moveTo>
                  <a:lnTo>
                    <a:pt x="415" y="2"/>
                  </a:lnTo>
                  <a:lnTo>
                    <a:pt x="415" y="194"/>
                  </a:lnTo>
                  <a:lnTo>
                    <a:pt x="1" y="19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358" name="Freeform 70"/>
          <p:cNvSpPr>
            <a:spLocks/>
          </p:cNvSpPr>
          <p:nvPr/>
        </p:nvSpPr>
        <p:spPr bwMode="auto">
          <a:xfrm>
            <a:off x="7877175" y="2232025"/>
            <a:ext cx="684213" cy="973138"/>
          </a:xfrm>
          <a:custGeom>
            <a:avLst/>
            <a:gdLst/>
            <a:ahLst/>
            <a:cxnLst>
              <a:cxn ang="0">
                <a:pos x="171" y="0"/>
              </a:cxn>
              <a:cxn ang="0">
                <a:pos x="409" y="144"/>
              </a:cxn>
              <a:cxn ang="0">
                <a:pos x="40" y="405"/>
              </a:cxn>
              <a:cxn ang="0">
                <a:pos x="171" y="613"/>
              </a:cxn>
            </a:cxnLst>
            <a:rect l="0" t="0" r="r" b="b"/>
            <a:pathLst>
              <a:path w="431" h="613">
                <a:moveTo>
                  <a:pt x="171" y="0"/>
                </a:moveTo>
                <a:cubicBezTo>
                  <a:pt x="209" y="24"/>
                  <a:pt x="431" y="77"/>
                  <a:pt x="409" y="144"/>
                </a:cubicBezTo>
                <a:cubicBezTo>
                  <a:pt x="387" y="211"/>
                  <a:pt x="80" y="327"/>
                  <a:pt x="40" y="405"/>
                </a:cubicBezTo>
                <a:cubicBezTo>
                  <a:pt x="0" y="483"/>
                  <a:pt x="144" y="570"/>
                  <a:pt x="171" y="6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0359" name="Oval 71"/>
          <p:cNvSpPr>
            <a:spLocks noChangeArrowheads="1"/>
          </p:cNvSpPr>
          <p:nvPr/>
        </p:nvSpPr>
        <p:spPr bwMode="auto">
          <a:xfrm>
            <a:off x="8029575" y="2165350"/>
            <a:ext cx="142875" cy="122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34" grpId="0" animBg="1"/>
      <p:bldP spid="140337" grpId="0" animBg="1"/>
      <p:bldP spid="140349" grpId="0" animBg="1"/>
      <p:bldP spid="1403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73616"/>
            <a:ext cx="7924800" cy="762000"/>
          </a:xfrm>
        </p:spPr>
        <p:txBody>
          <a:bodyPr/>
          <a:lstStyle/>
          <a:p>
            <a:r>
              <a:rPr lang="en-US" sz="3200" dirty="0"/>
              <a:t>State Transition Diagram</a:t>
            </a:r>
            <a:br>
              <a:rPr lang="en-US" sz="3200" dirty="0"/>
            </a:br>
            <a:r>
              <a:rPr lang="en-US" sz="3200" dirty="0"/>
              <a:t>(Digital </a:t>
            </a:r>
            <a:r>
              <a:rPr lang="en-US" sz="3200" dirty="0" err="1"/>
              <a:t>Debouncer</a:t>
            </a:r>
            <a:r>
              <a:rPr lang="en-US" sz="3200" dirty="0"/>
              <a:t>)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5384800" y="3101975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2111375" y="2266950"/>
            <a:ext cx="720725" cy="9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Wait/Low</a:t>
            </a:r>
          </a:p>
          <a:p>
            <a:pPr algn="ctr">
              <a:spcBef>
                <a:spcPct val="50000"/>
              </a:spcBef>
            </a:pPr>
            <a:r>
              <a:rPr lang="en-US" sz="1600"/>
              <a:t>000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1746250" y="3189288"/>
            <a:ext cx="1460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/>
              <a:t>[0]</a:t>
            </a:r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1679575" y="2125663"/>
            <a:ext cx="1614488" cy="154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4794250" y="2266950"/>
            <a:ext cx="102235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Sensed 1</a:t>
            </a:r>
          </a:p>
          <a:p>
            <a:pPr algn="ctr">
              <a:spcBef>
                <a:spcPct val="50000"/>
              </a:spcBef>
            </a:pPr>
            <a:r>
              <a:rPr lang="en-US" sz="1600"/>
              <a:t>001</a:t>
            </a: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4591050" y="3017838"/>
            <a:ext cx="1460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/>
              <a:t>[0]</a:t>
            </a:r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4503738" y="2125663"/>
            <a:ext cx="1614487" cy="154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Text Box 14"/>
          <p:cNvSpPr txBox="1">
            <a:spLocks noChangeArrowheads="1"/>
          </p:cNvSpPr>
          <p:nvPr/>
        </p:nvSpPr>
        <p:spPr bwMode="auto">
          <a:xfrm>
            <a:off x="7316788" y="4086225"/>
            <a:ext cx="113347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Sensed 3</a:t>
            </a:r>
          </a:p>
          <a:p>
            <a:pPr algn="ctr">
              <a:spcBef>
                <a:spcPct val="50000"/>
              </a:spcBef>
            </a:pPr>
            <a:r>
              <a:rPr lang="en-US" sz="1600"/>
              <a:t>011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7143750" y="4837113"/>
            <a:ext cx="1460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/>
              <a:t>[0]</a:t>
            </a:r>
          </a:p>
        </p:txBody>
      </p:sp>
      <p:sp>
        <p:nvSpPr>
          <p:cNvPr id="142352" name="Oval 16"/>
          <p:cNvSpPr>
            <a:spLocks noChangeArrowheads="1"/>
          </p:cNvSpPr>
          <p:nvPr/>
        </p:nvSpPr>
        <p:spPr bwMode="auto">
          <a:xfrm>
            <a:off x="7056438" y="3944938"/>
            <a:ext cx="1614487" cy="154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2353" name="Group 17"/>
          <p:cNvGrpSpPr>
            <a:grpSpLocks/>
          </p:cNvGrpSpPr>
          <p:nvPr/>
        </p:nvGrpSpPr>
        <p:grpSpPr bwMode="auto">
          <a:xfrm>
            <a:off x="1679575" y="3935413"/>
            <a:ext cx="1614488" cy="1544637"/>
            <a:chOff x="1005" y="2157"/>
            <a:chExt cx="1017" cy="973"/>
          </a:xfrm>
        </p:grpSpPr>
        <p:sp>
          <p:nvSpPr>
            <p:cNvPr id="142354" name="Text Box 18"/>
            <p:cNvSpPr txBox="1">
              <a:spLocks noChangeArrowheads="1"/>
            </p:cNvSpPr>
            <p:nvPr/>
          </p:nvSpPr>
          <p:spPr bwMode="auto">
            <a:xfrm>
              <a:off x="1277" y="2246"/>
              <a:ext cx="45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Three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101</a:t>
              </a:r>
            </a:p>
          </p:txBody>
        </p:sp>
        <p:sp>
          <p:nvSpPr>
            <p:cNvPr id="142355" name="Text Box 19"/>
            <p:cNvSpPr txBox="1">
              <a:spLocks noChangeArrowheads="1"/>
            </p:cNvSpPr>
            <p:nvPr/>
          </p:nvSpPr>
          <p:spPr bwMode="auto">
            <a:xfrm>
              <a:off x="1060" y="2719"/>
              <a:ext cx="9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5000"/>
                </a:lnSpc>
              </a:pPr>
              <a:r>
                <a:rPr lang="en-US" sz="1600"/>
                <a:t>[1]</a:t>
              </a:r>
            </a:p>
          </p:txBody>
        </p:sp>
        <p:sp>
          <p:nvSpPr>
            <p:cNvPr id="142356" name="Oval 20"/>
            <p:cNvSpPr>
              <a:spLocks noChangeArrowheads="1"/>
            </p:cNvSpPr>
            <p:nvPr/>
          </p:nvSpPr>
          <p:spPr bwMode="auto">
            <a:xfrm>
              <a:off x="1005" y="215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357" name="Freeform 21"/>
          <p:cNvSpPr>
            <a:spLocks/>
          </p:cNvSpPr>
          <p:nvPr/>
        </p:nvSpPr>
        <p:spPr bwMode="auto">
          <a:xfrm>
            <a:off x="3113088" y="1984375"/>
            <a:ext cx="1614487" cy="425450"/>
          </a:xfrm>
          <a:custGeom>
            <a:avLst/>
            <a:gdLst/>
            <a:ahLst/>
            <a:cxnLst>
              <a:cxn ang="0">
                <a:pos x="0" y="268"/>
              </a:cxn>
              <a:cxn ang="0">
                <a:pos x="230" y="83"/>
              </a:cxn>
              <a:cxn ang="0">
                <a:pos x="588" y="25"/>
              </a:cxn>
              <a:cxn ang="0">
                <a:pos x="1017" y="236"/>
              </a:cxn>
            </a:cxnLst>
            <a:rect l="0" t="0" r="r" b="b"/>
            <a:pathLst>
              <a:path w="1017" h="268">
                <a:moveTo>
                  <a:pt x="0" y="268"/>
                </a:moveTo>
                <a:cubicBezTo>
                  <a:pt x="66" y="196"/>
                  <a:pt x="132" y="124"/>
                  <a:pt x="230" y="83"/>
                </a:cubicBezTo>
                <a:cubicBezTo>
                  <a:pt x="328" y="42"/>
                  <a:pt x="457" y="0"/>
                  <a:pt x="588" y="25"/>
                </a:cubicBezTo>
                <a:cubicBezTo>
                  <a:pt x="719" y="50"/>
                  <a:pt x="948" y="201"/>
                  <a:pt x="1017" y="2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58" name="Freeform 22"/>
          <p:cNvSpPr>
            <a:spLocks/>
          </p:cNvSpPr>
          <p:nvPr/>
        </p:nvSpPr>
        <p:spPr bwMode="auto">
          <a:xfrm>
            <a:off x="8531225" y="3173413"/>
            <a:ext cx="319088" cy="1076325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198" y="288"/>
              </a:cxn>
              <a:cxn ang="0">
                <a:pos x="0" y="678"/>
              </a:cxn>
            </a:cxnLst>
            <a:rect l="0" t="0" r="r" b="b"/>
            <a:pathLst>
              <a:path w="201" h="678">
                <a:moveTo>
                  <a:pt x="19" y="0"/>
                </a:moveTo>
                <a:cubicBezTo>
                  <a:pt x="110" y="87"/>
                  <a:pt x="201" y="175"/>
                  <a:pt x="198" y="288"/>
                </a:cubicBezTo>
                <a:cubicBezTo>
                  <a:pt x="195" y="401"/>
                  <a:pt x="34" y="615"/>
                  <a:pt x="0" y="6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59" name="Freeform 23"/>
          <p:cNvSpPr>
            <a:spLocks/>
          </p:cNvSpPr>
          <p:nvPr/>
        </p:nvSpPr>
        <p:spPr bwMode="auto">
          <a:xfrm flipV="1">
            <a:off x="5957888" y="3763963"/>
            <a:ext cx="1320800" cy="433387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467" y="256"/>
              </a:cxn>
              <a:cxn ang="0">
                <a:pos x="0" y="102"/>
              </a:cxn>
            </a:cxnLst>
            <a:rect l="0" t="0" r="r" b="b"/>
            <a:pathLst>
              <a:path w="832" h="273">
                <a:moveTo>
                  <a:pt x="832" y="0"/>
                </a:moveTo>
                <a:cubicBezTo>
                  <a:pt x="719" y="119"/>
                  <a:pt x="606" y="239"/>
                  <a:pt x="467" y="256"/>
                </a:cubicBezTo>
                <a:cubicBezTo>
                  <a:pt x="328" y="273"/>
                  <a:pt x="79" y="125"/>
                  <a:pt x="0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60" name="Freeform 24"/>
          <p:cNvSpPr>
            <a:spLocks/>
          </p:cNvSpPr>
          <p:nvPr/>
        </p:nvSpPr>
        <p:spPr bwMode="auto">
          <a:xfrm>
            <a:off x="1473200" y="3263900"/>
            <a:ext cx="328613" cy="1036638"/>
          </a:xfrm>
          <a:custGeom>
            <a:avLst/>
            <a:gdLst/>
            <a:ahLst/>
            <a:cxnLst>
              <a:cxn ang="0">
                <a:pos x="207" y="653"/>
              </a:cxn>
              <a:cxn ang="0">
                <a:pos x="2" y="320"/>
              </a:cxn>
              <a:cxn ang="0">
                <a:pos x="194" y="0"/>
              </a:cxn>
            </a:cxnLst>
            <a:rect l="0" t="0" r="r" b="b"/>
            <a:pathLst>
              <a:path w="207" h="653">
                <a:moveTo>
                  <a:pt x="207" y="653"/>
                </a:moveTo>
                <a:cubicBezTo>
                  <a:pt x="105" y="541"/>
                  <a:pt x="4" y="429"/>
                  <a:pt x="2" y="320"/>
                </a:cubicBezTo>
                <a:cubicBezTo>
                  <a:pt x="0" y="211"/>
                  <a:pt x="163" y="53"/>
                  <a:pt x="19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66" name="Text Box 30"/>
          <p:cNvSpPr txBox="1">
            <a:spLocks noChangeArrowheads="1"/>
          </p:cNvSpPr>
          <p:nvPr/>
        </p:nvSpPr>
        <p:spPr bwMode="auto">
          <a:xfrm>
            <a:off x="1549400" y="1500188"/>
            <a:ext cx="417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142368" name="Text Box 32"/>
          <p:cNvSpPr txBox="1">
            <a:spLocks noChangeArrowheads="1"/>
          </p:cNvSpPr>
          <p:nvPr/>
        </p:nvSpPr>
        <p:spPr bwMode="auto">
          <a:xfrm>
            <a:off x="6384925" y="3463925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X</a:t>
            </a:r>
          </a:p>
        </p:txBody>
      </p:sp>
      <p:sp>
        <p:nvSpPr>
          <p:cNvPr id="142369" name="Text Box 33"/>
          <p:cNvSpPr txBox="1">
            <a:spLocks noChangeArrowheads="1"/>
          </p:cNvSpPr>
          <p:nvPr/>
        </p:nvSpPr>
        <p:spPr bwMode="auto">
          <a:xfrm>
            <a:off x="8275638" y="3576638"/>
            <a:ext cx="5492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X</a:t>
            </a:r>
          </a:p>
        </p:txBody>
      </p:sp>
      <p:sp>
        <p:nvSpPr>
          <p:cNvPr id="142370" name="Text Box 34"/>
          <p:cNvSpPr txBox="1">
            <a:spLocks noChangeArrowheads="1"/>
          </p:cNvSpPr>
          <p:nvPr/>
        </p:nvSpPr>
        <p:spPr bwMode="auto">
          <a:xfrm>
            <a:off x="3732213" y="1982788"/>
            <a:ext cx="427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1455738" y="3598863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0</a:t>
            </a:r>
          </a:p>
        </p:txBody>
      </p:sp>
      <p:sp>
        <p:nvSpPr>
          <p:cNvPr id="142372" name="Text Box 36"/>
          <p:cNvSpPr txBox="1">
            <a:spLocks noChangeArrowheads="1"/>
          </p:cNvSpPr>
          <p:nvPr/>
        </p:nvSpPr>
        <p:spPr bwMode="auto">
          <a:xfrm>
            <a:off x="908050" y="5240338"/>
            <a:ext cx="600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42376" name="Freeform 40"/>
          <p:cNvSpPr>
            <a:spLocks/>
          </p:cNvSpPr>
          <p:nvPr/>
        </p:nvSpPr>
        <p:spPr bwMode="auto">
          <a:xfrm>
            <a:off x="1536700" y="1716088"/>
            <a:ext cx="693738" cy="655637"/>
          </a:xfrm>
          <a:custGeom>
            <a:avLst/>
            <a:gdLst/>
            <a:ahLst/>
            <a:cxnLst>
              <a:cxn ang="0">
                <a:pos x="203" y="413"/>
              </a:cxn>
              <a:cxn ang="0">
                <a:pos x="19" y="191"/>
              </a:cxn>
              <a:cxn ang="0">
                <a:pos x="317" y="14"/>
              </a:cxn>
              <a:cxn ang="0">
                <a:pos x="437" y="274"/>
              </a:cxn>
            </a:cxnLst>
            <a:rect l="0" t="0" r="r" b="b"/>
            <a:pathLst>
              <a:path w="437" h="413">
                <a:moveTo>
                  <a:pt x="203" y="413"/>
                </a:moveTo>
                <a:cubicBezTo>
                  <a:pt x="101" y="335"/>
                  <a:pt x="0" y="257"/>
                  <a:pt x="19" y="191"/>
                </a:cubicBezTo>
                <a:cubicBezTo>
                  <a:pt x="38" y="125"/>
                  <a:pt x="247" y="0"/>
                  <a:pt x="317" y="14"/>
                </a:cubicBezTo>
                <a:cubicBezTo>
                  <a:pt x="387" y="28"/>
                  <a:pt x="412" y="151"/>
                  <a:pt x="437" y="2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78" name="Text Box 42"/>
          <p:cNvSpPr txBox="1">
            <a:spLocks noChangeArrowheads="1"/>
          </p:cNvSpPr>
          <p:nvPr/>
        </p:nvSpPr>
        <p:spPr bwMode="auto">
          <a:xfrm>
            <a:off x="7408863" y="2068513"/>
            <a:ext cx="1011237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Sensed 2</a:t>
            </a:r>
          </a:p>
          <a:p>
            <a:pPr algn="ctr">
              <a:spcBef>
                <a:spcPct val="50000"/>
              </a:spcBef>
            </a:pPr>
            <a:r>
              <a:rPr lang="en-US" sz="1600"/>
              <a:t>010</a:t>
            </a:r>
          </a:p>
        </p:txBody>
      </p:sp>
      <p:sp>
        <p:nvSpPr>
          <p:cNvPr id="142379" name="Text Box 43"/>
          <p:cNvSpPr txBox="1">
            <a:spLocks noChangeArrowheads="1"/>
          </p:cNvSpPr>
          <p:nvPr/>
        </p:nvSpPr>
        <p:spPr bwMode="auto">
          <a:xfrm>
            <a:off x="7185025" y="2819400"/>
            <a:ext cx="1460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/>
              <a:t>[0]</a:t>
            </a:r>
          </a:p>
        </p:txBody>
      </p:sp>
      <p:sp>
        <p:nvSpPr>
          <p:cNvPr id="142380" name="Oval 44"/>
          <p:cNvSpPr>
            <a:spLocks noChangeArrowheads="1"/>
          </p:cNvSpPr>
          <p:nvPr/>
        </p:nvSpPr>
        <p:spPr bwMode="auto">
          <a:xfrm>
            <a:off x="7097713" y="1927225"/>
            <a:ext cx="1614487" cy="15446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1" name="Freeform 45"/>
          <p:cNvSpPr>
            <a:spLocks/>
          </p:cNvSpPr>
          <p:nvPr/>
        </p:nvSpPr>
        <p:spPr bwMode="auto">
          <a:xfrm>
            <a:off x="5707063" y="1785938"/>
            <a:ext cx="1614487" cy="425450"/>
          </a:xfrm>
          <a:custGeom>
            <a:avLst/>
            <a:gdLst/>
            <a:ahLst/>
            <a:cxnLst>
              <a:cxn ang="0">
                <a:pos x="0" y="268"/>
              </a:cxn>
              <a:cxn ang="0">
                <a:pos x="230" y="83"/>
              </a:cxn>
              <a:cxn ang="0">
                <a:pos x="588" y="25"/>
              </a:cxn>
              <a:cxn ang="0">
                <a:pos x="1017" y="236"/>
              </a:cxn>
            </a:cxnLst>
            <a:rect l="0" t="0" r="r" b="b"/>
            <a:pathLst>
              <a:path w="1017" h="268">
                <a:moveTo>
                  <a:pt x="0" y="268"/>
                </a:moveTo>
                <a:cubicBezTo>
                  <a:pt x="66" y="196"/>
                  <a:pt x="132" y="124"/>
                  <a:pt x="230" y="83"/>
                </a:cubicBezTo>
                <a:cubicBezTo>
                  <a:pt x="328" y="42"/>
                  <a:pt x="457" y="0"/>
                  <a:pt x="588" y="25"/>
                </a:cubicBezTo>
                <a:cubicBezTo>
                  <a:pt x="719" y="50"/>
                  <a:pt x="948" y="201"/>
                  <a:pt x="1017" y="2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82" name="Text Box 46"/>
          <p:cNvSpPr txBox="1">
            <a:spLocks noChangeArrowheads="1"/>
          </p:cNvSpPr>
          <p:nvPr/>
        </p:nvSpPr>
        <p:spPr bwMode="auto">
          <a:xfrm>
            <a:off x="6326188" y="1784350"/>
            <a:ext cx="427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X</a:t>
            </a:r>
          </a:p>
        </p:txBody>
      </p:sp>
      <p:sp>
        <p:nvSpPr>
          <p:cNvPr id="142384" name="Text Box 48"/>
          <p:cNvSpPr txBox="1">
            <a:spLocks noChangeArrowheads="1"/>
          </p:cNvSpPr>
          <p:nvPr/>
        </p:nvSpPr>
        <p:spPr bwMode="auto">
          <a:xfrm>
            <a:off x="4956175" y="4057650"/>
            <a:ext cx="112236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Sensed 4</a:t>
            </a:r>
          </a:p>
          <a:p>
            <a:pPr algn="ctr">
              <a:spcBef>
                <a:spcPct val="50000"/>
              </a:spcBef>
            </a:pPr>
            <a:r>
              <a:rPr lang="en-US" sz="1600"/>
              <a:t>100</a:t>
            </a:r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4783138" y="4808538"/>
            <a:ext cx="14605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sz="1600"/>
              <a:t>[0]</a:t>
            </a:r>
          </a:p>
        </p:txBody>
      </p:sp>
      <p:sp>
        <p:nvSpPr>
          <p:cNvPr id="142386" name="Oval 50"/>
          <p:cNvSpPr>
            <a:spLocks noChangeArrowheads="1"/>
          </p:cNvSpPr>
          <p:nvPr/>
        </p:nvSpPr>
        <p:spPr bwMode="auto">
          <a:xfrm>
            <a:off x="4695825" y="3916363"/>
            <a:ext cx="1614488" cy="15446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7" name="Freeform 51"/>
          <p:cNvSpPr>
            <a:spLocks/>
          </p:cNvSpPr>
          <p:nvPr/>
        </p:nvSpPr>
        <p:spPr bwMode="auto">
          <a:xfrm rot="-5400000">
            <a:off x="1246188" y="4933950"/>
            <a:ext cx="693738" cy="655637"/>
          </a:xfrm>
          <a:custGeom>
            <a:avLst/>
            <a:gdLst/>
            <a:ahLst/>
            <a:cxnLst>
              <a:cxn ang="0">
                <a:pos x="203" y="413"/>
              </a:cxn>
              <a:cxn ang="0">
                <a:pos x="19" y="191"/>
              </a:cxn>
              <a:cxn ang="0">
                <a:pos x="317" y="14"/>
              </a:cxn>
              <a:cxn ang="0">
                <a:pos x="437" y="274"/>
              </a:cxn>
            </a:cxnLst>
            <a:rect l="0" t="0" r="r" b="b"/>
            <a:pathLst>
              <a:path w="437" h="413">
                <a:moveTo>
                  <a:pt x="203" y="413"/>
                </a:moveTo>
                <a:cubicBezTo>
                  <a:pt x="101" y="335"/>
                  <a:pt x="0" y="257"/>
                  <a:pt x="19" y="191"/>
                </a:cubicBezTo>
                <a:cubicBezTo>
                  <a:pt x="38" y="125"/>
                  <a:pt x="247" y="0"/>
                  <a:pt x="317" y="14"/>
                </a:cubicBezTo>
                <a:cubicBezTo>
                  <a:pt x="387" y="28"/>
                  <a:pt x="412" y="151"/>
                  <a:pt x="437" y="27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88" name="Freeform 52"/>
          <p:cNvSpPr>
            <a:spLocks/>
          </p:cNvSpPr>
          <p:nvPr/>
        </p:nvSpPr>
        <p:spPr bwMode="auto">
          <a:xfrm flipV="1">
            <a:off x="3095625" y="3916363"/>
            <a:ext cx="1631950" cy="433387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467" y="256"/>
              </a:cxn>
              <a:cxn ang="0">
                <a:pos x="0" y="102"/>
              </a:cxn>
            </a:cxnLst>
            <a:rect l="0" t="0" r="r" b="b"/>
            <a:pathLst>
              <a:path w="832" h="273">
                <a:moveTo>
                  <a:pt x="832" y="0"/>
                </a:moveTo>
                <a:cubicBezTo>
                  <a:pt x="719" y="119"/>
                  <a:pt x="606" y="239"/>
                  <a:pt x="467" y="256"/>
                </a:cubicBezTo>
                <a:cubicBezTo>
                  <a:pt x="328" y="273"/>
                  <a:pt x="79" y="125"/>
                  <a:pt x="0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89" name="Text Box 53"/>
          <p:cNvSpPr txBox="1">
            <a:spLocks noChangeArrowheads="1"/>
          </p:cNvSpPr>
          <p:nvPr/>
        </p:nvSpPr>
        <p:spPr bwMode="auto">
          <a:xfrm>
            <a:off x="3767138" y="436403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142390" name="Freeform 54"/>
          <p:cNvSpPr>
            <a:spLocks/>
          </p:cNvSpPr>
          <p:nvPr/>
        </p:nvSpPr>
        <p:spPr bwMode="auto">
          <a:xfrm rot="430051">
            <a:off x="3079812" y="3477636"/>
            <a:ext cx="2039937" cy="247650"/>
          </a:xfrm>
          <a:custGeom>
            <a:avLst/>
            <a:gdLst/>
            <a:ahLst/>
            <a:cxnLst>
              <a:cxn ang="0">
                <a:pos x="832" y="0"/>
              </a:cxn>
              <a:cxn ang="0">
                <a:pos x="467" y="256"/>
              </a:cxn>
              <a:cxn ang="0">
                <a:pos x="0" y="102"/>
              </a:cxn>
            </a:cxnLst>
            <a:rect l="0" t="0" r="r" b="b"/>
            <a:pathLst>
              <a:path w="832" h="273">
                <a:moveTo>
                  <a:pt x="832" y="0"/>
                </a:moveTo>
                <a:cubicBezTo>
                  <a:pt x="719" y="119"/>
                  <a:pt x="606" y="239"/>
                  <a:pt x="467" y="256"/>
                </a:cubicBezTo>
                <a:cubicBezTo>
                  <a:pt x="328" y="273"/>
                  <a:pt x="79" y="125"/>
                  <a:pt x="0" y="1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2391" name="Text Box 55"/>
          <p:cNvSpPr txBox="1">
            <a:spLocks noChangeArrowheads="1"/>
          </p:cNvSpPr>
          <p:nvPr/>
        </p:nvSpPr>
        <p:spPr bwMode="auto">
          <a:xfrm>
            <a:off x="3832555" y="3364675"/>
            <a:ext cx="569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0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8458200" cy="725365"/>
          </a:xfrm>
        </p:spPr>
        <p:txBody>
          <a:bodyPr/>
          <a:lstStyle/>
          <a:p>
            <a:r>
              <a:rPr lang="en-US" sz="4000" dirty="0"/>
              <a:t>Output Logic (Digital </a:t>
            </a:r>
            <a:r>
              <a:rPr lang="en-US" sz="4000" dirty="0" err="1"/>
              <a:t>Debouncer</a:t>
            </a:r>
            <a:r>
              <a:rPr lang="en-US" sz="4000" dirty="0"/>
              <a:t>)</a:t>
            </a:r>
          </a:p>
        </p:txBody>
      </p:sp>
      <p:grpSp>
        <p:nvGrpSpPr>
          <p:cNvPr id="143376" name="Group 16"/>
          <p:cNvGrpSpPr>
            <a:grpSpLocks/>
          </p:cNvGrpSpPr>
          <p:nvPr/>
        </p:nvGrpSpPr>
        <p:grpSpPr bwMode="auto">
          <a:xfrm>
            <a:off x="935038" y="2290763"/>
            <a:ext cx="7162800" cy="925512"/>
            <a:chOff x="551" y="2139"/>
            <a:chExt cx="4512" cy="583"/>
          </a:xfrm>
        </p:grpSpPr>
        <p:sp>
          <p:nvSpPr>
            <p:cNvPr id="143365" name="Text Box 5"/>
            <p:cNvSpPr txBox="1">
              <a:spLocks noChangeArrowheads="1"/>
            </p:cNvSpPr>
            <p:nvPr/>
          </p:nvSpPr>
          <p:spPr bwMode="auto">
            <a:xfrm>
              <a:off x="2156" y="2139"/>
              <a:ext cx="1357" cy="5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endParaRPr lang="en-US"/>
            </a:p>
            <a:p>
              <a:pPr algn="ctr">
                <a:lnSpc>
                  <a:spcPct val="75000"/>
                </a:lnSpc>
              </a:pPr>
              <a:r>
                <a:rPr lang="en-US"/>
                <a:t>Output Logic</a:t>
              </a:r>
            </a:p>
            <a:p>
              <a:pPr>
                <a:lnSpc>
                  <a:spcPct val="75000"/>
                </a:lnSpc>
              </a:pPr>
              <a:endParaRPr lang="en-US"/>
            </a:p>
          </p:txBody>
        </p:sp>
        <p:sp>
          <p:nvSpPr>
            <p:cNvPr id="143366" name="Line 6"/>
            <p:cNvSpPr>
              <a:spLocks noChangeShapeType="1"/>
            </p:cNvSpPr>
            <p:nvPr/>
          </p:nvSpPr>
          <p:spPr bwMode="auto">
            <a:xfrm>
              <a:off x="1653" y="2405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67" name="Line 7"/>
            <p:cNvSpPr>
              <a:spLocks noChangeShapeType="1"/>
            </p:cNvSpPr>
            <p:nvPr/>
          </p:nvSpPr>
          <p:spPr bwMode="auto">
            <a:xfrm>
              <a:off x="3511" y="2424"/>
              <a:ext cx="5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68" name="Text Box 8"/>
            <p:cNvSpPr txBox="1">
              <a:spLocks noChangeArrowheads="1"/>
            </p:cNvSpPr>
            <p:nvPr/>
          </p:nvSpPr>
          <p:spPr bwMode="auto">
            <a:xfrm>
              <a:off x="551" y="2245"/>
              <a:ext cx="1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Present State</a:t>
              </a:r>
            </a:p>
          </p:txBody>
        </p:sp>
        <p:sp>
          <p:nvSpPr>
            <p:cNvPr id="143369" name="Text Box 9"/>
            <p:cNvSpPr txBox="1">
              <a:spLocks noChangeArrowheads="1"/>
            </p:cNvSpPr>
            <p:nvPr/>
          </p:nvSpPr>
          <p:spPr bwMode="auto">
            <a:xfrm>
              <a:off x="3997" y="2277"/>
              <a:ext cx="10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Output</a:t>
              </a:r>
            </a:p>
          </p:txBody>
        </p:sp>
      </p:grpSp>
      <p:sp>
        <p:nvSpPr>
          <p:cNvPr id="143378" name="Text Box 18"/>
          <p:cNvSpPr txBox="1">
            <a:spLocks noChangeArrowheads="1"/>
          </p:cNvSpPr>
          <p:nvPr/>
        </p:nvSpPr>
        <p:spPr bwMode="auto">
          <a:xfrm>
            <a:off x="4824413" y="3898900"/>
            <a:ext cx="2814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P2 P1 P0  Out</a:t>
            </a:r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4975225" y="4264025"/>
            <a:ext cx="2871788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80000"/>
              </a:lnSpc>
            </a:pPr>
            <a:r>
              <a:rPr lang="en-US" sz="2000"/>
              <a:t>0   0   0   0</a:t>
            </a:r>
          </a:p>
          <a:p>
            <a:pPr marL="457200" indent="-457200">
              <a:lnSpc>
                <a:spcPct val="80000"/>
              </a:lnSpc>
            </a:pPr>
            <a:r>
              <a:rPr lang="en-US" sz="2000"/>
              <a:t>0   0   1   0</a:t>
            </a:r>
          </a:p>
          <a:p>
            <a:pPr marL="457200" indent="-457200">
              <a:lnSpc>
                <a:spcPct val="80000"/>
              </a:lnSpc>
            </a:pPr>
            <a:r>
              <a:rPr lang="en-US" sz="2000"/>
              <a:t>0   1   0   0</a:t>
            </a:r>
          </a:p>
          <a:p>
            <a:pPr marL="457200" indent="-457200">
              <a:lnSpc>
                <a:spcPct val="80000"/>
              </a:lnSpc>
            </a:pPr>
            <a:r>
              <a:rPr lang="en-US" sz="2000"/>
              <a:t>0   1   1   0</a:t>
            </a:r>
          </a:p>
          <a:p>
            <a:pPr marL="457200" indent="-457200">
              <a:lnSpc>
                <a:spcPct val="80000"/>
              </a:lnSpc>
            </a:pPr>
            <a:r>
              <a:rPr lang="en-US" sz="2000"/>
              <a:t>1   0   0   0</a:t>
            </a:r>
          </a:p>
          <a:p>
            <a:pPr marL="457200" indent="-457200">
              <a:lnSpc>
                <a:spcPct val="80000"/>
              </a:lnSpc>
            </a:pPr>
            <a:r>
              <a:rPr lang="en-US" sz="2000"/>
              <a:t>1   0   1   1</a:t>
            </a:r>
          </a:p>
          <a:p>
            <a:pPr marL="457200" indent="-457200">
              <a:lnSpc>
                <a:spcPct val="80000"/>
              </a:lnSpc>
            </a:pPr>
            <a:r>
              <a:rPr lang="en-US" sz="2000"/>
              <a:t>1   1   0   X</a:t>
            </a:r>
          </a:p>
          <a:p>
            <a:pPr marL="457200" indent="-457200">
              <a:lnSpc>
                <a:spcPct val="80000"/>
              </a:lnSpc>
            </a:pPr>
            <a:r>
              <a:rPr lang="en-US" sz="2000"/>
              <a:t>1   1   1   X </a:t>
            </a:r>
          </a:p>
        </p:txBody>
      </p:sp>
      <p:sp>
        <p:nvSpPr>
          <p:cNvPr id="143380" name="Line 20"/>
          <p:cNvSpPr>
            <a:spLocks noChangeShapeType="1"/>
          </p:cNvSpPr>
          <p:nvPr/>
        </p:nvSpPr>
        <p:spPr bwMode="auto">
          <a:xfrm>
            <a:off x="5021263" y="4232275"/>
            <a:ext cx="226853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81" name="Line 21"/>
          <p:cNvSpPr>
            <a:spLocks noChangeShapeType="1"/>
          </p:cNvSpPr>
          <p:nvPr/>
        </p:nvSpPr>
        <p:spPr bwMode="auto">
          <a:xfrm>
            <a:off x="5888038" y="3886200"/>
            <a:ext cx="1587" cy="2638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1274763" y="4262438"/>
            <a:ext cx="1992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Out=P2</a:t>
            </a:r>
            <a:r>
              <a:rPr lang="en-US">
                <a:cs typeface="Times New Roman" pitchFamily="18" charset="0"/>
              </a:rPr>
              <a:t>•</a:t>
            </a:r>
            <a:r>
              <a:rPr lang="en-US"/>
              <a:t>P1•P0</a:t>
            </a:r>
          </a:p>
        </p:txBody>
      </p:sp>
      <p:sp>
        <p:nvSpPr>
          <p:cNvPr id="143384" name="Line 24"/>
          <p:cNvSpPr>
            <a:spLocks noChangeShapeType="1"/>
          </p:cNvSpPr>
          <p:nvPr/>
        </p:nvSpPr>
        <p:spPr bwMode="auto">
          <a:xfrm>
            <a:off x="2422525" y="4279900"/>
            <a:ext cx="301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85" name="Line 25"/>
          <p:cNvSpPr>
            <a:spLocks noChangeShapeType="1"/>
          </p:cNvSpPr>
          <p:nvPr/>
        </p:nvSpPr>
        <p:spPr bwMode="auto">
          <a:xfrm flipH="1">
            <a:off x="2954338" y="2613025"/>
            <a:ext cx="180975" cy="150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86" name="Text Box 26"/>
          <p:cNvSpPr txBox="1">
            <a:spLocks noChangeArrowheads="1"/>
          </p:cNvSpPr>
          <p:nvPr/>
        </p:nvSpPr>
        <p:spPr bwMode="auto">
          <a:xfrm>
            <a:off x="2822575" y="22320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0" y="1009403"/>
            <a:ext cx="7837714" cy="18169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717452" y="157163"/>
            <a:ext cx="8263036" cy="1143000"/>
          </a:xfrm>
        </p:spPr>
        <p:txBody>
          <a:bodyPr/>
          <a:lstStyle/>
          <a:p>
            <a:r>
              <a:rPr lang="en-US" dirty="0"/>
              <a:t>Next State Logic (Digital </a:t>
            </a:r>
            <a:r>
              <a:rPr lang="en-US" dirty="0" err="1"/>
              <a:t>Debouncer</a:t>
            </a:r>
            <a:r>
              <a:rPr lang="en-US" dirty="0"/>
              <a:t>)</a:t>
            </a:r>
          </a:p>
        </p:txBody>
      </p: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5595938" y="2006600"/>
            <a:ext cx="337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 P2 P1 P0  NS2 NS1 NS0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5746750" y="2371725"/>
            <a:ext cx="2871788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/>
            <a:r>
              <a:rPr lang="en-US" sz="1800"/>
              <a:t>0  0   0   0     0      0       0</a:t>
            </a:r>
          </a:p>
          <a:p>
            <a:pPr marL="457200" indent="-457200"/>
            <a:r>
              <a:rPr lang="en-US" sz="1800"/>
              <a:t>0  0   0   1     0      1       0</a:t>
            </a:r>
          </a:p>
          <a:p>
            <a:pPr marL="457200" indent="-457200"/>
            <a:r>
              <a:rPr lang="en-US" sz="1800"/>
              <a:t>0  0   1   0     0      1       1</a:t>
            </a:r>
          </a:p>
          <a:p>
            <a:pPr marL="457200" indent="-457200"/>
            <a:r>
              <a:rPr lang="en-US" sz="1800"/>
              <a:t>0  0   1   1     1      0       0</a:t>
            </a:r>
          </a:p>
          <a:p>
            <a:pPr marL="457200" indent="-457200"/>
            <a:r>
              <a:rPr lang="en-US" sz="1800"/>
              <a:t>0  1   0   0     1      0       1</a:t>
            </a:r>
          </a:p>
          <a:p>
            <a:pPr marL="457200" indent="-457200"/>
            <a:r>
              <a:rPr lang="en-US" sz="1800"/>
              <a:t>0  1   0   1     0      0       0</a:t>
            </a:r>
          </a:p>
          <a:p>
            <a:pPr marL="457200" indent="-457200"/>
            <a:r>
              <a:rPr lang="en-US" sz="1800"/>
              <a:t>0  1   1   0     X    X      X</a:t>
            </a:r>
          </a:p>
          <a:p>
            <a:pPr marL="457200" indent="-457200"/>
            <a:r>
              <a:rPr lang="en-US" sz="1800"/>
              <a:t>0  1   1   1     X    X      X </a:t>
            </a:r>
          </a:p>
          <a:p>
            <a:pPr marL="457200" indent="-457200"/>
            <a:r>
              <a:rPr lang="en-US" sz="1800"/>
              <a:t>1  0   0   0     0      0       1</a:t>
            </a:r>
          </a:p>
          <a:p>
            <a:pPr marL="457200" indent="-457200"/>
            <a:r>
              <a:rPr lang="en-US" sz="1800"/>
              <a:t>1  0   0   1     0      1       0</a:t>
            </a:r>
          </a:p>
          <a:p>
            <a:pPr marL="457200" indent="-457200"/>
            <a:r>
              <a:rPr lang="en-US" sz="1800"/>
              <a:t>1  0   1   0     0      1       1</a:t>
            </a:r>
          </a:p>
          <a:p>
            <a:pPr marL="457200" indent="-457200"/>
            <a:r>
              <a:rPr lang="en-US" sz="1800"/>
              <a:t>1  0   1   1     1      0       0</a:t>
            </a:r>
          </a:p>
          <a:p>
            <a:pPr marL="457200" indent="-457200"/>
            <a:r>
              <a:rPr lang="en-US" sz="1800"/>
              <a:t>1  1   0   0     1      0       1</a:t>
            </a:r>
          </a:p>
          <a:p>
            <a:pPr marL="457200" indent="-457200"/>
            <a:r>
              <a:rPr lang="en-US" sz="1800"/>
              <a:t>1  1   0   1     1      0       1</a:t>
            </a:r>
          </a:p>
          <a:p>
            <a:pPr marL="457200" indent="-457200"/>
            <a:r>
              <a:rPr lang="en-US" sz="1800"/>
              <a:t>1  1   1   0     X    X      X</a:t>
            </a:r>
          </a:p>
          <a:p>
            <a:pPr marL="457200" indent="-457200"/>
            <a:r>
              <a:rPr lang="en-US" sz="1800"/>
              <a:t>1  1   1   1     X    X      X </a:t>
            </a:r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H="1">
            <a:off x="6875463" y="1963738"/>
            <a:ext cx="7937" cy="4894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1325563" y="3479800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I’ll let you do the logic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5722938" y="2351088"/>
            <a:ext cx="2709862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44405" name="Group 21"/>
          <p:cNvGrpSpPr>
            <a:grpSpLocks/>
          </p:cNvGrpSpPr>
          <p:nvPr/>
        </p:nvGrpSpPr>
        <p:grpSpPr bwMode="auto">
          <a:xfrm>
            <a:off x="0" y="1330325"/>
            <a:ext cx="7162800" cy="1228725"/>
            <a:chOff x="203" y="1059"/>
            <a:chExt cx="4512" cy="774"/>
          </a:xfrm>
        </p:grpSpPr>
        <p:grpSp>
          <p:nvGrpSpPr>
            <p:cNvPr id="144387" name="Group 3"/>
            <p:cNvGrpSpPr>
              <a:grpSpLocks/>
            </p:cNvGrpSpPr>
            <p:nvPr/>
          </p:nvGrpSpPr>
          <p:grpSpPr bwMode="auto">
            <a:xfrm>
              <a:off x="203" y="1077"/>
              <a:ext cx="4512" cy="756"/>
              <a:chOff x="551" y="2139"/>
              <a:chExt cx="4512" cy="756"/>
            </a:xfrm>
          </p:grpSpPr>
          <p:sp>
            <p:nvSpPr>
              <p:cNvPr id="144388" name="Text Box 4"/>
              <p:cNvSpPr txBox="1">
                <a:spLocks noChangeArrowheads="1"/>
              </p:cNvSpPr>
              <p:nvPr/>
            </p:nvSpPr>
            <p:spPr bwMode="auto">
              <a:xfrm>
                <a:off x="2156" y="2139"/>
                <a:ext cx="1357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</a:pPr>
                <a:endParaRPr lang="en-US"/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Next State Logic</a:t>
                </a:r>
              </a:p>
              <a:p>
                <a:pPr>
                  <a:lnSpc>
                    <a:spcPct val="75000"/>
                  </a:lnSpc>
                </a:pPr>
                <a:endParaRPr lang="en-US"/>
              </a:p>
            </p:txBody>
          </p:sp>
          <p:sp>
            <p:nvSpPr>
              <p:cNvPr id="144389" name="Line 5"/>
              <p:cNvSpPr>
                <a:spLocks noChangeShapeType="1"/>
              </p:cNvSpPr>
              <p:nvPr/>
            </p:nvSpPr>
            <p:spPr bwMode="auto">
              <a:xfrm>
                <a:off x="1653" y="2405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0" name="Line 6"/>
              <p:cNvSpPr>
                <a:spLocks noChangeShapeType="1"/>
              </p:cNvSpPr>
              <p:nvPr/>
            </p:nvSpPr>
            <p:spPr bwMode="auto">
              <a:xfrm>
                <a:off x="3511" y="242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91" name="Text Box 7"/>
              <p:cNvSpPr txBox="1">
                <a:spLocks noChangeArrowheads="1"/>
              </p:cNvSpPr>
              <p:nvPr/>
            </p:nvSpPr>
            <p:spPr bwMode="auto">
              <a:xfrm>
                <a:off x="551" y="2245"/>
                <a:ext cx="14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Present State</a:t>
                </a:r>
              </a:p>
            </p:txBody>
          </p:sp>
          <p:sp>
            <p:nvSpPr>
              <p:cNvPr id="144392" name="Text Box 8"/>
              <p:cNvSpPr txBox="1">
                <a:spLocks noChangeArrowheads="1"/>
              </p:cNvSpPr>
              <p:nvPr/>
            </p:nvSpPr>
            <p:spPr bwMode="auto">
              <a:xfrm>
                <a:off x="3997" y="2277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Output</a:t>
                </a:r>
              </a:p>
            </p:txBody>
          </p:sp>
        </p:grpSp>
        <p:sp>
          <p:nvSpPr>
            <p:cNvPr id="144400" name="Line 16"/>
            <p:cNvSpPr>
              <a:spLocks noChangeShapeType="1"/>
            </p:cNvSpPr>
            <p:nvPr/>
          </p:nvSpPr>
          <p:spPr bwMode="auto">
            <a:xfrm flipH="1">
              <a:off x="1468" y="1298"/>
              <a:ext cx="114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1417" y="105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44402" name="Line 18"/>
            <p:cNvSpPr>
              <a:spLocks noChangeShapeType="1"/>
            </p:cNvSpPr>
            <p:nvPr/>
          </p:nvSpPr>
          <p:spPr bwMode="auto">
            <a:xfrm>
              <a:off x="1361" y="1659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259" y="1528"/>
              <a:ext cx="10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Button Input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Sequential Logic: 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65876461-077E-41AC-BF9A-19ECFE564D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9175"/>
            <a:ext cx="8382000" cy="762000"/>
          </a:xfrm>
        </p:spPr>
        <p:txBody>
          <a:bodyPr/>
          <a:lstStyle/>
          <a:p>
            <a:r>
              <a:rPr lang="en-US" sz="3200" dirty="0" err="1"/>
              <a:t>Meally</a:t>
            </a:r>
            <a:r>
              <a:rPr lang="en-US" sz="3200" dirty="0"/>
              <a:t> version:</a:t>
            </a:r>
            <a:br>
              <a:rPr lang="en-US" sz="3200" dirty="0"/>
            </a:br>
            <a:r>
              <a:rPr lang="en-US" sz="3200" dirty="0"/>
              <a:t>My Specifications (Digital </a:t>
            </a:r>
            <a:r>
              <a:rPr lang="en-US" sz="3200" dirty="0" err="1"/>
              <a:t>Debouncer</a:t>
            </a:r>
            <a:r>
              <a:rPr lang="en-US" sz="3200" dirty="0"/>
              <a:t>)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4 clock cycles after I see a ‘1’, I see a ‘1’, again then I will assume that the input has switched from 0</a:t>
            </a:r>
            <a:r>
              <a:rPr lang="en-US">
                <a:sym typeface="Wingdings" pitchFamily="2" charset="2"/>
              </a:rPr>
              <a:t>1 and I should output a 1.</a:t>
            </a:r>
          </a:p>
          <a:p>
            <a:r>
              <a:rPr lang="en-US">
                <a:sym typeface="Wingdings" pitchFamily="2" charset="2"/>
              </a:rPr>
              <a:t>Whenever I am in the “found a 1” state and I see a 0, I will switch to the wait state.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I/O (Digital </a:t>
            </a:r>
            <a:r>
              <a:rPr lang="en-US" dirty="0" err="1"/>
              <a:t>Debouncer</a:t>
            </a:r>
            <a:r>
              <a:rPr lang="en-US" dirty="0"/>
              <a:t>)</a:t>
            </a:r>
          </a:p>
        </p:txBody>
      </p:sp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2068513" y="2860675"/>
            <a:ext cx="6132512" cy="2470150"/>
            <a:chOff x="1373" y="2201"/>
            <a:chExt cx="3863" cy="1556"/>
          </a:xfrm>
        </p:grpSpPr>
        <p:sp>
          <p:nvSpPr>
            <p:cNvPr id="147460" name="Rectangle 4"/>
            <p:cNvSpPr>
              <a:spLocks noChangeArrowheads="1"/>
            </p:cNvSpPr>
            <p:nvPr/>
          </p:nvSpPr>
          <p:spPr bwMode="auto">
            <a:xfrm>
              <a:off x="2267" y="2201"/>
              <a:ext cx="1318" cy="15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61" name="Freeform 5"/>
            <p:cNvSpPr>
              <a:spLocks/>
            </p:cNvSpPr>
            <p:nvPr/>
          </p:nvSpPr>
          <p:spPr bwMode="auto">
            <a:xfrm>
              <a:off x="2267" y="3385"/>
              <a:ext cx="140" cy="2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" y="122"/>
                </a:cxn>
                <a:cxn ang="0">
                  <a:pos x="0" y="218"/>
                </a:cxn>
              </a:cxnLst>
              <a:rect l="0" t="0" r="r" b="b"/>
              <a:pathLst>
                <a:path w="140" h="218">
                  <a:moveTo>
                    <a:pt x="0" y="0"/>
                  </a:moveTo>
                  <a:lnTo>
                    <a:pt x="140" y="122"/>
                  </a:lnTo>
                  <a:lnTo>
                    <a:pt x="0" y="21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62" name="Line 6"/>
            <p:cNvSpPr>
              <a:spLocks noChangeShapeType="1"/>
            </p:cNvSpPr>
            <p:nvPr/>
          </p:nvSpPr>
          <p:spPr bwMode="auto">
            <a:xfrm flipH="1">
              <a:off x="1851" y="2598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63" name="Line 7"/>
            <p:cNvSpPr>
              <a:spLocks noChangeShapeType="1"/>
            </p:cNvSpPr>
            <p:nvPr/>
          </p:nvSpPr>
          <p:spPr bwMode="auto">
            <a:xfrm flipH="1">
              <a:off x="1838" y="3507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64" name="Line 8"/>
            <p:cNvSpPr>
              <a:spLocks noChangeShapeType="1"/>
            </p:cNvSpPr>
            <p:nvPr/>
          </p:nvSpPr>
          <p:spPr bwMode="auto">
            <a:xfrm flipH="1">
              <a:off x="3584" y="2834"/>
              <a:ext cx="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465" name="Text Box 9"/>
            <p:cNvSpPr txBox="1">
              <a:spLocks noChangeArrowheads="1"/>
            </p:cNvSpPr>
            <p:nvPr/>
          </p:nvSpPr>
          <p:spPr bwMode="auto">
            <a:xfrm>
              <a:off x="1373" y="2350"/>
              <a:ext cx="17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Button	    </a:t>
              </a:r>
            </a:p>
            <a:p>
              <a:r>
                <a:rPr lang="en-US"/>
                <a:t>Output</a:t>
              </a:r>
            </a:p>
          </p:txBody>
        </p:sp>
        <p:sp>
          <p:nvSpPr>
            <p:cNvPr id="147466" name="Text Box 10"/>
            <p:cNvSpPr txBox="1">
              <a:spLocks noChangeArrowheads="1"/>
            </p:cNvSpPr>
            <p:nvPr/>
          </p:nvSpPr>
          <p:spPr bwMode="auto">
            <a:xfrm>
              <a:off x="1516" y="3345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clk</a:t>
              </a:r>
            </a:p>
          </p:txBody>
        </p:sp>
        <p:sp>
          <p:nvSpPr>
            <p:cNvPr id="147467" name="Text Box 11"/>
            <p:cNvSpPr txBox="1">
              <a:spLocks noChangeArrowheads="1"/>
            </p:cNvSpPr>
            <p:nvPr/>
          </p:nvSpPr>
          <p:spPr bwMode="auto">
            <a:xfrm>
              <a:off x="3840" y="2571"/>
              <a:ext cx="139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Cleaned </a:t>
              </a:r>
            </a:p>
            <a:p>
              <a:r>
                <a:rPr lang="en-US"/>
                <a:t>Button</a:t>
              </a:r>
            </a:p>
            <a:p>
              <a:r>
                <a:rPr lang="en-US"/>
                <a:t>Output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27075" y="158750"/>
            <a:ext cx="7772400" cy="966665"/>
          </a:xfrm>
        </p:spPr>
        <p:txBody>
          <a:bodyPr/>
          <a:lstStyle/>
          <a:p>
            <a:r>
              <a:rPr lang="en-US" sz="3200" dirty="0"/>
              <a:t>Timing Diagram (Digital </a:t>
            </a:r>
            <a:r>
              <a:rPr lang="en-US" sz="3200" dirty="0" err="1"/>
              <a:t>Debouncer</a:t>
            </a:r>
            <a:r>
              <a:rPr lang="en-US" sz="3200" dirty="0"/>
              <a:t>)</a:t>
            </a: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1176338" y="5248275"/>
            <a:ext cx="243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Meally Machine</a:t>
            </a:r>
          </a:p>
        </p:txBody>
      </p:sp>
      <p:grpSp>
        <p:nvGrpSpPr>
          <p:cNvPr id="148504" name="Group 24"/>
          <p:cNvGrpSpPr>
            <a:grpSpLocks/>
          </p:cNvGrpSpPr>
          <p:nvPr/>
        </p:nvGrpSpPr>
        <p:grpSpPr bwMode="auto">
          <a:xfrm>
            <a:off x="6907213" y="4953000"/>
            <a:ext cx="1874837" cy="1331913"/>
            <a:chOff x="768" y="1968"/>
            <a:chExt cx="2160" cy="1248"/>
          </a:xfrm>
        </p:grpSpPr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1536" y="1968"/>
              <a:ext cx="960" cy="1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6" name="Text Box 26"/>
            <p:cNvSpPr txBox="1">
              <a:spLocks noChangeArrowheads="1"/>
            </p:cNvSpPr>
            <p:nvPr/>
          </p:nvSpPr>
          <p:spPr bwMode="auto">
            <a:xfrm>
              <a:off x="1584" y="2304"/>
              <a:ext cx="912" cy="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D          Q</a:t>
              </a:r>
            </a:p>
          </p:txBody>
        </p:sp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>
              <a:off x="1536" y="288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08" name="Line 28"/>
            <p:cNvSpPr>
              <a:spLocks noChangeShapeType="1"/>
            </p:cNvSpPr>
            <p:nvPr/>
          </p:nvSpPr>
          <p:spPr bwMode="auto">
            <a:xfrm flipH="1">
              <a:off x="1536" y="297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09" name="Line 29"/>
            <p:cNvSpPr>
              <a:spLocks noChangeShapeType="1"/>
            </p:cNvSpPr>
            <p:nvPr/>
          </p:nvSpPr>
          <p:spPr bwMode="auto">
            <a:xfrm flipH="1">
              <a:off x="1104" y="24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10" name="Line 30"/>
            <p:cNvSpPr>
              <a:spLocks noChangeShapeType="1"/>
            </p:cNvSpPr>
            <p:nvPr/>
          </p:nvSpPr>
          <p:spPr bwMode="auto">
            <a:xfrm flipH="1">
              <a:off x="2496" y="24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11" name="Line 31"/>
            <p:cNvSpPr>
              <a:spLocks noChangeShapeType="1"/>
            </p:cNvSpPr>
            <p:nvPr/>
          </p:nvSpPr>
          <p:spPr bwMode="auto">
            <a:xfrm flipH="1">
              <a:off x="1104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512" name="Text Box 32"/>
            <p:cNvSpPr txBox="1">
              <a:spLocks noChangeArrowheads="1"/>
            </p:cNvSpPr>
            <p:nvPr/>
          </p:nvSpPr>
          <p:spPr bwMode="auto">
            <a:xfrm>
              <a:off x="768" y="2735"/>
              <a:ext cx="576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CLK</a:t>
              </a:r>
            </a:p>
          </p:txBody>
        </p:sp>
      </p:grpSp>
      <p:sp>
        <p:nvSpPr>
          <p:cNvPr id="148514" name="Rectangle 34"/>
          <p:cNvSpPr>
            <a:spLocks noChangeArrowheads="1"/>
          </p:cNvSpPr>
          <p:nvPr/>
        </p:nvSpPr>
        <p:spPr bwMode="auto">
          <a:xfrm>
            <a:off x="365125" y="1706563"/>
            <a:ext cx="8443913" cy="198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15" name="Freeform 35"/>
          <p:cNvSpPr>
            <a:spLocks/>
          </p:cNvSpPr>
          <p:nvPr/>
        </p:nvSpPr>
        <p:spPr bwMode="auto">
          <a:xfrm>
            <a:off x="1200150" y="2481263"/>
            <a:ext cx="7431088" cy="331787"/>
          </a:xfrm>
          <a:custGeom>
            <a:avLst/>
            <a:gdLst/>
            <a:ahLst/>
            <a:cxnLst>
              <a:cxn ang="0">
                <a:pos x="0" y="197"/>
              </a:cxn>
              <a:cxn ang="0">
                <a:pos x="857" y="197"/>
              </a:cxn>
              <a:cxn ang="0">
                <a:pos x="857" y="32"/>
              </a:cxn>
              <a:cxn ang="0">
                <a:pos x="1189" y="32"/>
              </a:cxn>
              <a:cxn ang="0">
                <a:pos x="1189" y="203"/>
              </a:cxn>
              <a:cxn ang="0">
                <a:pos x="1527" y="203"/>
              </a:cxn>
              <a:cxn ang="0">
                <a:pos x="1522" y="26"/>
              </a:cxn>
              <a:cxn ang="0">
                <a:pos x="1744" y="26"/>
              </a:cxn>
              <a:cxn ang="0">
                <a:pos x="1749" y="209"/>
              </a:cxn>
              <a:cxn ang="0">
                <a:pos x="1955" y="203"/>
              </a:cxn>
              <a:cxn ang="0">
                <a:pos x="1955" y="26"/>
              </a:cxn>
              <a:cxn ang="0">
                <a:pos x="2156" y="26"/>
              </a:cxn>
              <a:cxn ang="0">
                <a:pos x="2161" y="197"/>
              </a:cxn>
              <a:cxn ang="0">
                <a:pos x="2361" y="190"/>
              </a:cxn>
              <a:cxn ang="0">
                <a:pos x="2351" y="13"/>
              </a:cxn>
              <a:cxn ang="0">
                <a:pos x="2578" y="13"/>
              </a:cxn>
              <a:cxn ang="0">
                <a:pos x="2578" y="184"/>
              </a:cxn>
              <a:cxn ang="0">
                <a:pos x="2726" y="178"/>
              </a:cxn>
              <a:cxn ang="0">
                <a:pos x="2726" y="0"/>
              </a:cxn>
              <a:cxn ang="0">
                <a:pos x="2868" y="0"/>
              </a:cxn>
              <a:cxn ang="0">
                <a:pos x="2868" y="178"/>
              </a:cxn>
              <a:cxn ang="0">
                <a:pos x="2953" y="178"/>
              </a:cxn>
              <a:cxn ang="0">
                <a:pos x="2953" y="0"/>
              </a:cxn>
              <a:cxn ang="0">
                <a:pos x="3063" y="0"/>
              </a:cxn>
              <a:cxn ang="0">
                <a:pos x="3070" y="178"/>
              </a:cxn>
              <a:cxn ang="0">
                <a:pos x="3190" y="178"/>
              </a:cxn>
              <a:cxn ang="0">
                <a:pos x="3183" y="0"/>
              </a:cxn>
              <a:cxn ang="0">
                <a:pos x="4187" y="0"/>
              </a:cxn>
              <a:cxn ang="0">
                <a:pos x="4187" y="190"/>
              </a:cxn>
              <a:cxn ang="0">
                <a:pos x="4681" y="190"/>
              </a:cxn>
            </a:cxnLst>
            <a:rect l="0" t="0" r="r" b="b"/>
            <a:pathLst>
              <a:path w="4681" h="209">
                <a:moveTo>
                  <a:pt x="0" y="197"/>
                </a:moveTo>
                <a:lnTo>
                  <a:pt x="857" y="197"/>
                </a:lnTo>
                <a:lnTo>
                  <a:pt x="857" y="32"/>
                </a:lnTo>
                <a:lnTo>
                  <a:pt x="1189" y="32"/>
                </a:lnTo>
                <a:lnTo>
                  <a:pt x="1189" y="203"/>
                </a:lnTo>
                <a:lnTo>
                  <a:pt x="1527" y="203"/>
                </a:lnTo>
                <a:lnTo>
                  <a:pt x="1522" y="26"/>
                </a:lnTo>
                <a:lnTo>
                  <a:pt x="1744" y="26"/>
                </a:lnTo>
                <a:lnTo>
                  <a:pt x="1749" y="209"/>
                </a:lnTo>
                <a:lnTo>
                  <a:pt x="1955" y="203"/>
                </a:lnTo>
                <a:lnTo>
                  <a:pt x="1955" y="26"/>
                </a:lnTo>
                <a:lnTo>
                  <a:pt x="2156" y="26"/>
                </a:lnTo>
                <a:lnTo>
                  <a:pt x="2161" y="197"/>
                </a:lnTo>
                <a:lnTo>
                  <a:pt x="2361" y="190"/>
                </a:lnTo>
                <a:lnTo>
                  <a:pt x="2351" y="13"/>
                </a:lnTo>
                <a:lnTo>
                  <a:pt x="2578" y="13"/>
                </a:lnTo>
                <a:lnTo>
                  <a:pt x="2578" y="184"/>
                </a:lnTo>
                <a:lnTo>
                  <a:pt x="2726" y="178"/>
                </a:lnTo>
                <a:lnTo>
                  <a:pt x="2726" y="0"/>
                </a:lnTo>
                <a:lnTo>
                  <a:pt x="2868" y="0"/>
                </a:lnTo>
                <a:lnTo>
                  <a:pt x="2868" y="178"/>
                </a:lnTo>
                <a:lnTo>
                  <a:pt x="2953" y="178"/>
                </a:lnTo>
                <a:lnTo>
                  <a:pt x="2953" y="0"/>
                </a:lnTo>
                <a:lnTo>
                  <a:pt x="3063" y="0"/>
                </a:lnTo>
                <a:lnTo>
                  <a:pt x="3070" y="178"/>
                </a:lnTo>
                <a:lnTo>
                  <a:pt x="3190" y="178"/>
                </a:lnTo>
                <a:lnTo>
                  <a:pt x="3183" y="0"/>
                </a:lnTo>
                <a:lnTo>
                  <a:pt x="4187" y="0"/>
                </a:lnTo>
                <a:lnTo>
                  <a:pt x="4187" y="190"/>
                </a:lnTo>
                <a:lnTo>
                  <a:pt x="4681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16" name="Freeform 36"/>
          <p:cNvSpPr>
            <a:spLocks/>
          </p:cNvSpPr>
          <p:nvPr/>
        </p:nvSpPr>
        <p:spPr bwMode="auto">
          <a:xfrm>
            <a:off x="1189038" y="3024188"/>
            <a:ext cx="7402512" cy="271462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3083" y="171"/>
              </a:cxn>
              <a:cxn ang="0">
                <a:pos x="3083" y="7"/>
              </a:cxn>
              <a:cxn ang="0">
                <a:pos x="3121" y="7"/>
              </a:cxn>
              <a:cxn ang="0">
                <a:pos x="3121" y="171"/>
              </a:cxn>
              <a:cxn ang="0">
                <a:pos x="3222" y="171"/>
              </a:cxn>
              <a:cxn ang="0">
                <a:pos x="3216" y="0"/>
              </a:cxn>
              <a:cxn ang="0">
                <a:pos x="4194" y="13"/>
              </a:cxn>
              <a:cxn ang="0">
                <a:pos x="4188" y="165"/>
              </a:cxn>
              <a:cxn ang="0">
                <a:pos x="4663" y="165"/>
              </a:cxn>
            </a:cxnLst>
            <a:rect l="0" t="0" r="r" b="b"/>
            <a:pathLst>
              <a:path w="4663" h="171">
                <a:moveTo>
                  <a:pt x="0" y="169"/>
                </a:moveTo>
                <a:lnTo>
                  <a:pt x="3083" y="171"/>
                </a:lnTo>
                <a:lnTo>
                  <a:pt x="3083" y="7"/>
                </a:lnTo>
                <a:lnTo>
                  <a:pt x="3121" y="7"/>
                </a:lnTo>
                <a:lnTo>
                  <a:pt x="3121" y="171"/>
                </a:lnTo>
                <a:lnTo>
                  <a:pt x="3222" y="171"/>
                </a:lnTo>
                <a:lnTo>
                  <a:pt x="3216" y="0"/>
                </a:lnTo>
                <a:lnTo>
                  <a:pt x="4194" y="13"/>
                </a:lnTo>
                <a:lnTo>
                  <a:pt x="4188" y="165"/>
                </a:lnTo>
                <a:lnTo>
                  <a:pt x="4663" y="16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17" name="Freeform 37"/>
          <p:cNvSpPr>
            <a:spLocks/>
          </p:cNvSpPr>
          <p:nvPr/>
        </p:nvSpPr>
        <p:spPr bwMode="auto">
          <a:xfrm>
            <a:off x="6927850" y="2251075"/>
            <a:ext cx="652463" cy="955675"/>
          </a:xfrm>
          <a:custGeom>
            <a:avLst/>
            <a:gdLst/>
            <a:ahLst/>
            <a:cxnLst>
              <a:cxn ang="0">
                <a:pos x="151" y="0"/>
              </a:cxn>
              <a:cxn ang="0">
                <a:pos x="389" y="144"/>
              </a:cxn>
              <a:cxn ang="0">
                <a:pos x="20" y="405"/>
              </a:cxn>
              <a:cxn ang="0">
                <a:pos x="266" y="602"/>
              </a:cxn>
            </a:cxnLst>
            <a:rect l="0" t="0" r="r" b="b"/>
            <a:pathLst>
              <a:path w="411" h="602">
                <a:moveTo>
                  <a:pt x="151" y="0"/>
                </a:moveTo>
                <a:cubicBezTo>
                  <a:pt x="189" y="24"/>
                  <a:pt x="411" y="77"/>
                  <a:pt x="389" y="144"/>
                </a:cubicBezTo>
                <a:cubicBezTo>
                  <a:pt x="367" y="211"/>
                  <a:pt x="41" y="329"/>
                  <a:pt x="20" y="405"/>
                </a:cubicBezTo>
                <a:cubicBezTo>
                  <a:pt x="0" y="481"/>
                  <a:pt x="226" y="569"/>
                  <a:pt x="266" y="60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18" name="Text Box 38"/>
          <p:cNvSpPr txBox="1">
            <a:spLocks noChangeArrowheads="1"/>
          </p:cNvSpPr>
          <p:nvPr/>
        </p:nvSpPr>
        <p:spPr bwMode="auto">
          <a:xfrm>
            <a:off x="587375" y="2028825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CLK</a:t>
            </a:r>
          </a:p>
        </p:txBody>
      </p:sp>
      <p:sp>
        <p:nvSpPr>
          <p:cNvPr id="148519" name="Text Box 39"/>
          <p:cNvSpPr txBox="1">
            <a:spLocks noChangeArrowheads="1"/>
          </p:cNvSpPr>
          <p:nvPr/>
        </p:nvSpPr>
        <p:spPr bwMode="auto">
          <a:xfrm>
            <a:off x="588963" y="2439988"/>
            <a:ext cx="923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Input</a:t>
            </a:r>
          </a:p>
        </p:txBody>
      </p:sp>
      <p:sp>
        <p:nvSpPr>
          <p:cNvPr id="148520" name="Text Box 40"/>
          <p:cNvSpPr txBox="1">
            <a:spLocks noChangeArrowheads="1"/>
          </p:cNvSpPr>
          <p:nvPr/>
        </p:nvSpPr>
        <p:spPr bwMode="auto">
          <a:xfrm>
            <a:off x="590550" y="2963863"/>
            <a:ext cx="13001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Output</a:t>
            </a:r>
          </a:p>
        </p:txBody>
      </p:sp>
      <p:sp>
        <p:nvSpPr>
          <p:cNvPr id="148522" name="Freeform 42"/>
          <p:cNvSpPr>
            <a:spLocks/>
          </p:cNvSpPr>
          <p:nvPr/>
        </p:nvSpPr>
        <p:spPr bwMode="auto">
          <a:xfrm>
            <a:off x="1189038" y="2062163"/>
            <a:ext cx="1082675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563" y="192"/>
              </a:cxn>
              <a:cxn ang="0">
                <a:pos x="563" y="0"/>
              </a:cxn>
              <a:cxn ang="0">
                <a:pos x="1159" y="0"/>
              </a:cxn>
              <a:cxn ang="0">
                <a:pos x="1159" y="141"/>
              </a:cxn>
            </a:cxnLst>
            <a:rect l="0" t="0" r="r" b="b"/>
            <a:pathLst>
              <a:path w="1159" h="192">
                <a:moveTo>
                  <a:pt x="0" y="192"/>
                </a:moveTo>
                <a:lnTo>
                  <a:pt x="563" y="192"/>
                </a:lnTo>
                <a:lnTo>
                  <a:pt x="563" y="0"/>
                </a:lnTo>
                <a:lnTo>
                  <a:pt x="1159" y="0"/>
                </a:lnTo>
                <a:lnTo>
                  <a:pt x="1159" y="14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3" name="Freeform 43"/>
          <p:cNvSpPr>
            <a:spLocks/>
          </p:cNvSpPr>
          <p:nvPr/>
        </p:nvSpPr>
        <p:spPr bwMode="auto">
          <a:xfrm flipH="1" flipV="1">
            <a:off x="2278063" y="2073275"/>
            <a:ext cx="1082675" cy="3048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563" y="192"/>
              </a:cxn>
              <a:cxn ang="0">
                <a:pos x="563" y="0"/>
              </a:cxn>
              <a:cxn ang="0">
                <a:pos x="1159" y="0"/>
              </a:cxn>
              <a:cxn ang="0">
                <a:pos x="1159" y="141"/>
              </a:cxn>
            </a:cxnLst>
            <a:rect l="0" t="0" r="r" b="b"/>
            <a:pathLst>
              <a:path w="1159" h="192">
                <a:moveTo>
                  <a:pt x="0" y="192"/>
                </a:moveTo>
                <a:lnTo>
                  <a:pt x="563" y="192"/>
                </a:lnTo>
                <a:lnTo>
                  <a:pt x="563" y="0"/>
                </a:lnTo>
                <a:lnTo>
                  <a:pt x="1159" y="0"/>
                </a:lnTo>
                <a:lnTo>
                  <a:pt x="1159" y="14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4" name="Freeform 44"/>
          <p:cNvSpPr>
            <a:spLocks/>
          </p:cNvSpPr>
          <p:nvPr/>
        </p:nvSpPr>
        <p:spPr bwMode="auto">
          <a:xfrm>
            <a:off x="3349625" y="2070100"/>
            <a:ext cx="1090613" cy="306388"/>
          </a:xfrm>
          <a:custGeom>
            <a:avLst/>
            <a:gdLst/>
            <a:ahLst/>
            <a:cxnLst>
              <a:cxn ang="0">
                <a:pos x="687" y="1"/>
              </a:cxn>
              <a:cxn ang="0">
                <a:pos x="356" y="1"/>
              </a:cxn>
              <a:cxn ang="0">
                <a:pos x="356" y="193"/>
              </a:cxn>
              <a:cxn ang="0">
                <a:pos x="5" y="193"/>
              </a:cxn>
              <a:cxn ang="0">
                <a:pos x="0" y="0"/>
              </a:cxn>
            </a:cxnLst>
            <a:rect l="0" t="0" r="r" b="b"/>
            <a:pathLst>
              <a:path w="687" h="193">
                <a:moveTo>
                  <a:pt x="687" y="1"/>
                </a:moveTo>
                <a:lnTo>
                  <a:pt x="356" y="1"/>
                </a:lnTo>
                <a:lnTo>
                  <a:pt x="356" y="193"/>
                </a:lnTo>
                <a:lnTo>
                  <a:pt x="5" y="193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5" name="Freeform 45"/>
          <p:cNvSpPr>
            <a:spLocks/>
          </p:cNvSpPr>
          <p:nvPr/>
        </p:nvSpPr>
        <p:spPr bwMode="auto">
          <a:xfrm>
            <a:off x="4424363" y="2070100"/>
            <a:ext cx="1084262" cy="307975"/>
          </a:xfrm>
          <a:custGeom>
            <a:avLst/>
            <a:gdLst/>
            <a:ahLst/>
            <a:cxnLst>
              <a:cxn ang="0">
                <a:pos x="806" y="2"/>
              </a:cxn>
              <a:cxn ang="0">
                <a:pos x="415" y="2"/>
              </a:cxn>
              <a:cxn ang="0">
                <a:pos x="415" y="194"/>
              </a:cxn>
              <a:cxn ang="0">
                <a:pos x="1" y="194"/>
              </a:cxn>
              <a:cxn ang="0">
                <a:pos x="0" y="0"/>
              </a:cxn>
            </a:cxnLst>
            <a:rect l="0" t="0" r="r" b="b"/>
            <a:pathLst>
              <a:path w="806" h="194">
                <a:moveTo>
                  <a:pt x="806" y="2"/>
                </a:moveTo>
                <a:lnTo>
                  <a:pt x="415" y="2"/>
                </a:lnTo>
                <a:lnTo>
                  <a:pt x="415" y="194"/>
                </a:lnTo>
                <a:lnTo>
                  <a:pt x="1" y="19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6" name="Freeform 46"/>
          <p:cNvSpPr>
            <a:spLocks/>
          </p:cNvSpPr>
          <p:nvPr/>
        </p:nvSpPr>
        <p:spPr bwMode="auto">
          <a:xfrm>
            <a:off x="5507038" y="2062163"/>
            <a:ext cx="1084262" cy="307975"/>
          </a:xfrm>
          <a:custGeom>
            <a:avLst/>
            <a:gdLst/>
            <a:ahLst/>
            <a:cxnLst>
              <a:cxn ang="0">
                <a:pos x="806" y="2"/>
              </a:cxn>
              <a:cxn ang="0">
                <a:pos x="415" y="2"/>
              </a:cxn>
              <a:cxn ang="0">
                <a:pos x="415" y="194"/>
              </a:cxn>
              <a:cxn ang="0">
                <a:pos x="1" y="194"/>
              </a:cxn>
              <a:cxn ang="0">
                <a:pos x="0" y="0"/>
              </a:cxn>
            </a:cxnLst>
            <a:rect l="0" t="0" r="r" b="b"/>
            <a:pathLst>
              <a:path w="806" h="194">
                <a:moveTo>
                  <a:pt x="806" y="2"/>
                </a:moveTo>
                <a:lnTo>
                  <a:pt x="415" y="2"/>
                </a:lnTo>
                <a:lnTo>
                  <a:pt x="415" y="194"/>
                </a:lnTo>
                <a:lnTo>
                  <a:pt x="1" y="19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7" name="Freeform 47"/>
          <p:cNvSpPr>
            <a:spLocks/>
          </p:cNvSpPr>
          <p:nvPr/>
        </p:nvSpPr>
        <p:spPr bwMode="auto">
          <a:xfrm>
            <a:off x="6583363" y="2073275"/>
            <a:ext cx="1084262" cy="307975"/>
          </a:xfrm>
          <a:custGeom>
            <a:avLst/>
            <a:gdLst/>
            <a:ahLst/>
            <a:cxnLst>
              <a:cxn ang="0">
                <a:pos x="806" y="2"/>
              </a:cxn>
              <a:cxn ang="0">
                <a:pos x="415" y="2"/>
              </a:cxn>
              <a:cxn ang="0">
                <a:pos x="415" y="194"/>
              </a:cxn>
              <a:cxn ang="0">
                <a:pos x="1" y="194"/>
              </a:cxn>
              <a:cxn ang="0">
                <a:pos x="0" y="0"/>
              </a:cxn>
            </a:cxnLst>
            <a:rect l="0" t="0" r="r" b="b"/>
            <a:pathLst>
              <a:path w="806" h="194">
                <a:moveTo>
                  <a:pt x="806" y="2"/>
                </a:moveTo>
                <a:lnTo>
                  <a:pt x="415" y="2"/>
                </a:lnTo>
                <a:lnTo>
                  <a:pt x="415" y="194"/>
                </a:lnTo>
                <a:lnTo>
                  <a:pt x="1" y="19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528" name="Oval 48"/>
          <p:cNvSpPr>
            <a:spLocks noChangeArrowheads="1"/>
          </p:cNvSpPr>
          <p:nvPr/>
        </p:nvSpPr>
        <p:spPr bwMode="auto">
          <a:xfrm>
            <a:off x="7048500" y="2184400"/>
            <a:ext cx="142875" cy="122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529" name="Group 49"/>
          <p:cNvGrpSpPr>
            <a:grpSpLocks/>
          </p:cNvGrpSpPr>
          <p:nvPr/>
        </p:nvGrpSpPr>
        <p:grpSpPr bwMode="auto">
          <a:xfrm>
            <a:off x="4268788" y="4302125"/>
            <a:ext cx="3497262" cy="2381250"/>
            <a:chOff x="1847" y="2686"/>
            <a:chExt cx="2203" cy="1500"/>
          </a:xfrm>
        </p:grpSpPr>
        <p:sp>
          <p:nvSpPr>
            <p:cNvPr id="148530" name="Text Box 50"/>
            <p:cNvSpPr txBox="1">
              <a:spLocks noChangeArrowheads="1"/>
            </p:cNvSpPr>
            <p:nvPr/>
          </p:nvSpPr>
          <p:spPr bwMode="auto">
            <a:xfrm>
              <a:off x="3090" y="2779"/>
              <a:ext cx="96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1200"/>
                <a:t>Combinational</a:t>
              </a:r>
            </a:p>
            <a:p>
              <a:pPr algn="ctr">
                <a:lnSpc>
                  <a:spcPct val="70000"/>
                </a:lnSpc>
              </a:pPr>
              <a:r>
                <a:rPr lang="en-US" sz="1200"/>
                <a:t> Logic</a:t>
              </a:r>
            </a:p>
          </p:txBody>
        </p:sp>
        <p:grpSp>
          <p:nvGrpSpPr>
            <p:cNvPr id="148531" name="Group 51"/>
            <p:cNvGrpSpPr>
              <a:grpSpLocks/>
            </p:cNvGrpSpPr>
            <p:nvPr/>
          </p:nvGrpSpPr>
          <p:grpSpPr bwMode="auto">
            <a:xfrm>
              <a:off x="1847" y="2686"/>
              <a:ext cx="2049" cy="1500"/>
              <a:chOff x="2955" y="1950"/>
              <a:chExt cx="2451" cy="1567"/>
            </a:xfrm>
          </p:grpSpPr>
          <p:grpSp>
            <p:nvGrpSpPr>
              <p:cNvPr id="148532" name="Group 52"/>
              <p:cNvGrpSpPr>
                <a:grpSpLocks/>
              </p:cNvGrpSpPr>
              <p:nvPr/>
            </p:nvGrpSpPr>
            <p:grpSpPr bwMode="auto">
              <a:xfrm>
                <a:off x="3701" y="2957"/>
                <a:ext cx="912" cy="560"/>
                <a:chOff x="1200" y="3167"/>
                <a:chExt cx="864" cy="560"/>
              </a:xfrm>
            </p:grpSpPr>
            <p:sp>
              <p:nvSpPr>
                <p:cNvPr id="14853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200" y="3167"/>
                  <a:ext cx="864" cy="56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endParaRPr lang="en-US" sz="1600"/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/>
                    <a:t>FF Holding 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/>
                    <a:t>Present State</a:t>
                  </a:r>
                </a:p>
                <a:p>
                  <a:pPr algn="ctr">
                    <a:lnSpc>
                      <a:spcPct val="70000"/>
                    </a:lnSpc>
                  </a:pPr>
                  <a:endParaRPr lang="en-US" sz="1200"/>
                </a:p>
                <a:p>
                  <a:pPr>
                    <a:lnSpc>
                      <a:spcPct val="70000"/>
                    </a:lnSpc>
                  </a:pPr>
                  <a:endParaRPr lang="en-US" sz="1800"/>
                </a:p>
              </p:txBody>
            </p:sp>
            <p:sp>
              <p:nvSpPr>
                <p:cNvPr id="148534" name="Line 54"/>
                <p:cNvSpPr>
                  <a:spLocks noChangeShapeType="1"/>
                </p:cNvSpPr>
                <p:nvPr/>
              </p:nvSpPr>
              <p:spPr bwMode="auto">
                <a:xfrm>
                  <a:off x="1200" y="3504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535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1200" y="3600"/>
                  <a:ext cx="96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8536" name="Text Box 56"/>
              <p:cNvSpPr txBox="1">
                <a:spLocks noChangeArrowheads="1"/>
              </p:cNvSpPr>
              <p:nvPr/>
            </p:nvSpPr>
            <p:spPr bwMode="auto">
              <a:xfrm>
                <a:off x="3749" y="2622"/>
                <a:ext cx="816" cy="18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Output Logic</a:t>
                </a:r>
              </a:p>
            </p:txBody>
          </p:sp>
          <p:sp>
            <p:nvSpPr>
              <p:cNvPr id="148537" name="Text Box 57"/>
              <p:cNvSpPr txBox="1">
                <a:spLocks noChangeArrowheads="1"/>
              </p:cNvSpPr>
              <p:nvPr/>
            </p:nvSpPr>
            <p:spPr bwMode="auto">
              <a:xfrm>
                <a:off x="3749" y="1950"/>
                <a:ext cx="816" cy="54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Takes Present State and Produces Next State.</a:t>
                </a:r>
              </a:p>
            </p:txBody>
          </p:sp>
          <p:sp>
            <p:nvSpPr>
              <p:cNvPr id="148538" name="Line 58"/>
              <p:cNvSpPr>
                <a:spLocks noChangeShapeType="1"/>
              </p:cNvSpPr>
              <p:nvPr/>
            </p:nvSpPr>
            <p:spPr bwMode="auto">
              <a:xfrm>
                <a:off x="3029" y="2190"/>
                <a:ext cx="720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39" name="Freeform 59"/>
              <p:cNvSpPr>
                <a:spLocks/>
              </p:cNvSpPr>
              <p:nvPr/>
            </p:nvSpPr>
            <p:spPr bwMode="auto">
              <a:xfrm>
                <a:off x="4565" y="2334"/>
                <a:ext cx="288" cy="9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0"/>
                  </a:cxn>
                  <a:cxn ang="0">
                    <a:pos x="288" y="912"/>
                  </a:cxn>
                  <a:cxn ang="0">
                    <a:pos x="48" y="912"/>
                  </a:cxn>
                </a:cxnLst>
                <a:rect l="0" t="0" r="r" b="b"/>
                <a:pathLst>
                  <a:path w="288" h="91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912"/>
                    </a:lnTo>
                    <a:lnTo>
                      <a:pt x="48" y="91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40" name="Freeform 60"/>
              <p:cNvSpPr>
                <a:spLocks/>
              </p:cNvSpPr>
              <p:nvPr/>
            </p:nvSpPr>
            <p:spPr bwMode="auto">
              <a:xfrm>
                <a:off x="3461" y="2382"/>
                <a:ext cx="288" cy="864"/>
              </a:xfrm>
              <a:custGeom>
                <a:avLst/>
                <a:gdLst/>
                <a:ahLst/>
                <a:cxnLst>
                  <a:cxn ang="0">
                    <a:pos x="240" y="1200"/>
                  </a:cxn>
                  <a:cxn ang="0">
                    <a:pos x="0" y="1200"/>
                  </a:cxn>
                  <a:cxn ang="0">
                    <a:pos x="0" y="0"/>
                  </a:cxn>
                  <a:cxn ang="0">
                    <a:pos x="288" y="0"/>
                  </a:cxn>
                </a:cxnLst>
                <a:rect l="0" t="0" r="r" b="b"/>
                <a:pathLst>
                  <a:path w="288" h="1200">
                    <a:moveTo>
                      <a:pt x="240" y="1200"/>
                    </a:moveTo>
                    <a:lnTo>
                      <a:pt x="0" y="1200"/>
                    </a:lnTo>
                    <a:lnTo>
                      <a:pt x="0" y="0"/>
                    </a:lnTo>
                    <a:lnTo>
                      <a:pt x="28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41" name="Line 61"/>
              <p:cNvSpPr>
                <a:spLocks noChangeShapeType="1"/>
              </p:cNvSpPr>
              <p:nvPr/>
            </p:nvSpPr>
            <p:spPr bwMode="auto">
              <a:xfrm>
                <a:off x="3461" y="267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42" name="Arc 62"/>
              <p:cNvSpPr>
                <a:spLocks/>
              </p:cNvSpPr>
              <p:nvPr/>
            </p:nvSpPr>
            <p:spPr bwMode="auto">
              <a:xfrm>
                <a:off x="4807" y="2624"/>
                <a:ext cx="96" cy="96"/>
              </a:xfrm>
              <a:custGeom>
                <a:avLst/>
                <a:gdLst>
                  <a:gd name="G0" fmla="+- 21333 0 0"/>
                  <a:gd name="G1" fmla="+- 21600 0 0"/>
                  <a:gd name="G2" fmla="+- 21600 0 0"/>
                  <a:gd name="T0" fmla="*/ 0 w 42929"/>
                  <a:gd name="T1" fmla="*/ 18211 h 21600"/>
                  <a:gd name="T2" fmla="*/ 42929 w 42929"/>
                  <a:gd name="T3" fmla="*/ 21191 h 21600"/>
                  <a:gd name="T4" fmla="*/ 21333 w 4292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29" h="21600" fill="none" extrusionOk="0">
                    <a:moveTo>
                      <a:pt x="0" y="18211"/>
                    </a:moveTo>
                    <a:cubicBezTo>
                      <a:pt x="1666" y="7721"/>
                      <a:pt x="10711" y="-1"/>
                      <a:pt x="21333" y="0"/>
                    </a:cubicBezTo>
                    <a:cubicBezTo>
                      <a:pt x="33102" y="0"/>
                      <a:pt x="42706" y="9423"/>
                      <a:pt x="42929" y="21190"/>
                    </a:cubicBezTo>
                  </a:path>
                  <a:path w="42929" h="21600" stroke="0" extrusionOk="0">
                    <a:moveTo>
                      <a:pt x="0" y="18211"/>
                    </a:moveTo>
                    <a:cubicBezTo>
                      <a:pt x="1666" y="7721"/>
                      <a:pt x="10711" y="-1"/>
                      <a:pt x="21333" y="0"/>
                    </a:cubicBezTo>
                    <a:cubicBezTo>
                      <a:pt x="33102" y="0"/>
                      <a:pt x="42706" y="9423"/>
                      <a:pt x="42929" y="21190"/>
                    </a:cubicBezTo>
                    <a:lnTo>
                      <a:pt x="2133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43" name="Line 63"/>
              <p:cNvSpPr>
                <a:spLocks noChangeShapeType="1"/>
              </p:cNvSpPr>
              <p:nvPr/>
            </p:nvSpPr>
            <p:spPr bwMode="auto">
              <a:xfrm flipH="1">
                <a:off x="4565" y="271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44" name="Line 64"/>
              <p:cNvSpPr>
                <a:spLocks noChangeShapeType="1"/>
              </p:cNvSpPr>
              <p:nvPr/>
            </p:nvSpPr>
            <p:spPr bwMode="auto">
              <a:xfrm>
                <a:off x="4901" y="271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45" name="Freeform 65"/>
              <p:cNvSpPr>
                <a:spLocks/>
              </p:cNvSpPr>
              <p:nvPr/>
            </p:nvSpPr>
            <p:spPr bwMode="auto">
              <a:xfrm>
                <a:off x="3317" y="2190"/>
                <a:ext cx="432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76"/>
                  </a:cxn>
                  <a:cxn ang="0">
                    <a:pos x="432" y="576"/>
                  </a:cxn>
                </a:cxnLst>
                <a:rect l="0" t="0" r="r" b="b"/>
                <a:pathLst>
                  <a:path w="432" h="576">
                    <a:moveTo>
                      <a:pt x="0" y="0"/>
                    </a:moveTo>
                    <a:lnTo>
                      <a:pt x="0" y="576"/>
                    </a:lnTo>
                    <a:lnTo>
                      <a:pt x="432" y="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46" name="Oval 66"/>
              <p:cNvSpPr>
                <a:spLocks noChangeArrowheads="1"/>
              </p:cNvSpPr>
              <p:nvPr/>
            </p:nvSpPr>
            <p:spPr bwMode="auto">
              <a:xfrm>
                <a:off x="3433" y="2642"/>
                <a:ext cx="48" cy="48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47" name="Oval 67"/>
              <p:cNvSpPr>
                <a:spLocks noChangeArrowheads="1"/>
              </p:cNvSpPr>
              <p:nvPr/>
            </p:nvSpPr>
            <p:spPr bwMode="auto">
              <a:xfrm>
                <a:off x="3299" y="2160"/>
                <a:ext cx="48" cy="48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48" name="Text Box 68"/>
              <p:cNvSpPr txBox="1">
                <a:spLocks noChangeArrowheads="1"/>
              </p:cNvSpPr>
              <p:nvPr/>
            </p:nvSpPr>
            <p:spPr bwMode="auto">
              <a:xfrm>
                <a:off x="2955" y="1986"/>
                <a:ext cx="499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Input</a:t>
                </a:r>
              </a:p>
            </p:txBody>
          </p:sp>
          <p:sp>
            <p:nvSpPr>
              <p:cNvPr id="148549" name="Text Box 69"/>
              <p:cNvSpPr txBox="1">
                <a:spLocks noChangeArrowheads="1"/>
              </p:cNvSpPr>
              <p:nvPr/>
            </p:nvSpPr>
            <p:spPr bwMode="auto">
              <a:xfrm>
                <a:off x="4908" y="2508"/>
                <a:ext cx="498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Output</a:t>
                </a:r>
              </a:p>
            </p:txBody>
          </p:sp>
          <p:sp>
            <p:nvSpPr>
              <p:cNvPr id="148550" name="Line 70"/>
              <p:cNvSpPr>
                <a:spLocks noChangeShapeType="1"/>
              </p:cNvSpPr>
              <p:nvPr/>
            </p:nvSpPr>
            <p:spPr bwMode="auto">
              <a:xfrm>
                <a:off x="3365" y="3387"/>
                <a:ext cx="3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51" name="Text Box 71"/>
              <p:cNvSpPr txBox="1">
                <a:spLocks noChangeArrowheads="1"/>
              </p:cNvSpPr>
              <p:nvPr/>
            </p:nvSpPr>
            <p:spPr bwMode="auto">
              <a:xfrm>
                <a:off x="3028" y="3272"/>
                <a:ext cx="499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/>
                  <a:t>CLK</a:t>
                </a:r>
              </a:p>
            </p:txBody>
          </p:sp>
        </p:grpSp>
      </p:grpSp>
      <p:sp>
        <p:nvSpPr>
          <p:cNvPr id="148552" name="Freeform 72"/>
          <p:cNvSpPr>
            <a:spLocks/>
          </p:cNvSpPr>
          <p:nvPr/>
        </p:nvSpPr>
        <p:spPr bwMode="auto">
          <a:xfrm>
            <a:off x="7650163" y="2073275"/>
            <a:ext cx="1084262" cy="307975"/>
          </a:xfrm>
          <a:custGeom>
            <a:avLst/>
            <a:gdLst/>
            <a:ahLst/>
            <a:cxnLst>
              <a:cxn ang="0">
                <a:pos x="806" y="2"/>
              </a:cxn>
              <a:cxn ang="0">
                <a:pos x="415" y="2"/>
              </a:cxn>
              <a:cxn ang="0">
                <a:pos x="415" y="194"/>
              </a:cxn>
              <a:cxn ang="0">
                <a:pos x="1" y="194"/>
              </a:cxn>
              <a:cxn ang="0">
                <a:pos x="0" y="0"/>
              </a:cxn>
            </a:cxnLst>
            <a:rect l="0" t="0" r="r" b="b"/>
            <a:pathLst>
              <a:path w="806" h="194">
                <a:moveTo>
                  <a:pt x="806" y="2"/>
                </a:moveTo>
                <a:lnTo>
                  <a:pt x="415" y="2"/>
                </a:lnTo>
                <a:lnTo>
                  <a:pt x="415" y="194"/>
                </a:lnTo>
                <a:lnTo>
                  <a:pt x="1" y="19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382000" cy="762000"/>
          </a:xfrm>
        </p:spPr>
        <p:txBody>
          <a:bodyPr/>
          <a:lstStyle/>
          <a:p>
            <a:r>
              <a:rPr lang="en-US" sz="3200" dirty="0"/>
              <a:t>State Transition Diagram </a:t>
            </a:r>
            <a:r>
              <a:rPr lang="en-US" sz="2400" dirty="0"/>
              <a:t>(Digital </a:t>
            </a:r>
            <a:r>
              <a:rPr lang="en-US" sz="2400" dirty="0" err="1"/>
              <a:t>Debouncer</a:t>
            </a:r>
            <a:r>
              <a:rPr lang="en-US" sz="2400" dirty="0"/>
              <a:t>)</a:t>
            </a:r>
            <a:endParaRPr lang="en-US" sz="3200" dirty="0"/>
          </a:p>
        </p:txBody>
      </p:sp>
      <p:grpSp>
        <p:nvGrpSpPr>
          <p:cNvPr id="149548" name="Group 44"/>
          <p:cNvGrpSpPr>
            <a:grpSpLocks/>
          </p:cNvGrpSpPr>
          <p:nvPr/>
        </p:nvGrpSpPr>
        <p:grpSpPr bwMode="auto">
          <a:xfrm>
            <a:off x="915988" y="1882775"/>
            <a:ext cx="7461250" cy="4108450"/>
            <a:chOff x="875" y="945"/>
            <a:chExt cx="4700" cy="2588"/>
          </a:xfrm>
        </p:grpSpPr>
        <p:sp>
          <p:nvSpPr>
            <p:cNvPr id="149507" name="Text Box 3"/>
            <p:cNvSpPr txBox="1">
              <a:spLocks noChangeArrowheads="1"/>
            </p:cNvSpPr>
            <p:nvPr/>
          </p:nvSpPr>
          <p:spPr bwMode="auto">
            <a:xfrm>
              <a:off x="3392" y="1954"/>
              <a:ext cx="5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1330" y="1428"/>
              <a:ext cx="454" cy="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Wait/Low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000</a:t>
              </a:r>
            </a:p>
          </p:txBody>
        </p:sp>
        <p:sp>
          <p:nvSpPr>
            <p:cNvPr id="149510" name="Oval 6"/>
            <p:cNvSpPr>
              <a:spLocks noChangeArrowheads="1"/>
            </p:cNvSpPr>
            <p:nvPr/>
          </p:nvSpPr>
          <p:spPr bwMode="auto">
            <a:xfrm>
              <a:off x="1058" y="1339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1" name="Text Box 7"/>
            <p:cNvSpPr txBox="1">
              <a:spLocks noChangeArrowheads="1"/>
            </p:cNvSpPr>
            <p:nvPr/>
          </p:nvSpPr>
          <p:spPr bwMode="auto">
            <a:xfrm>
              <a:off x="3020" y="1428"/>
              <a:ext cx="64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Sensed 1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001</a:t>
              </a:r>
            </a:p>
          </p:txBody>
        </p:sp>
        <p:sp>
          <p:nvSpPr>
            <p:cNvPr id="149513" name="Oval 9"/>
            <p:cNvSpPr>
              <a:spLocks noChangeArrowheads="1"/>
            </p:cNvSpPr>
            <p:nvPr/>
          </p:nvSpPr>
          <p:spPr bwMode="auto">
            <a:xfrm>
              <a:off x="2837" y="1339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4" name="Text Box 10"/>
            <p:cNvSpPr txBox="1">
              <a:spLocks noChangeArrowheads="1"/>
            </p:cNvSpPr>
            <p:nvPr/>
          </p:nvSpPr>
          <p:spPr bwMode="auto">
            <a:xfrm>
              <a:off x="4609" y="2574"/>
              <a:ext cx="714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Sensed 3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011</a:t>
              </a:r>
            </a:p>
          </p:txBody>
        </p:sp>
        <p:sp>
          <p:nvSpPr>
            <p:cNvPr id="149516" name="Oval 12"/>
            <p:cNvSpPr>
              <a:spLocks noChangeArrowheads="1"/>
            </p:cNvSpPr>
            <p:nvPr/>
          </p:nvSpPr>
          <p:spPr bwMode="auto">
            <a:xfrm>
              <a:off x="4445" y="2485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1" name="Freeform 17"/>
            <p:cNvSpPr>
              <a:spLocks/>
            </p:cNvSpPr>
            <p:nvPr/>
          </p:nvSpPr>
          <p:spPr bwMode="auto">
            <a:xfrm>
              <a:off x="1961" y="1250"/>
              <a:ext cx="1017" cy="268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22" name="Freeform 18"/>
            <p:cNvSpPr>
              <a:spLocks/>
            </p:cNvSpPr>
            <p:nvPr/>
          </p:nvSpPr>
          <p:spPr bwMode="auto">
            <a:xfrm>
              <a:off x="5374" y="1999"/>
              <a:ext cx="201" cy="678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8" y="288"/>
                </a:cxn>
                <a:cxn ang="0">
                  <a:pos x="0" y="678"/>
                </a:cxn>
              </a:cxnLst>
              <a:rect l="0" t="0" r="r" b="b"/>
              <a:pathLst>
                <a:path w="201" h="678">
                  <a:moveTo>
                    <a:pt x="19" y="0"/>
                  </a:moveTo>
                  <a:cubicBezTo>
                    <a:pt x="110" y="87"/>
                    <a:pt x="201" y="175"/>
                    <a:pt x="198" y="288"/>
                  </a:cubicBezTo>
                  <a:cubicBezTo>
                    <a:pt x="195" y="401"/>
                    <a:pt x="34" y="615"/>
                    <a:pt x="0" y="67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23" name="Freeform 19"/>
            <p:cNvSpPr>
              <a:spLocks/>
            </p:cNvSpPr>
            <p:nvPr/>
          </p:nvSpPr>
          <p:spPr bwMode="auto">
            <a:xfrm flipV="1">
              <a:off x="3753" y="2371"/>
              <a:ext cx="832" cy="273"/>
            </a:xfrm>
            <a:custGeom>
              <a:avLst/>
              <a:gdLst/>
              <a:ahLst/>
              <a:cxnLst>
                <a:cxn ang="0">
                  <a:pos x="832" y="0"/>
                </a:cxn>
                <a:cxn ang="0">
                  <a:pos x="467" y="256"/>
                </a:cxn>
                <a:cxn ang="0">
                  <a:pos x="0" y="102"/>
                </a:cxn>
              </a:cxnLst>
              <a:rect l="0" t="0" r="r" b="b"/>
              <a:pathLst>
                <a:path w="832" h="273">
                  <a:moveTo>
                    <a:pt x="832" y="0"/>
                  </a:moveTo>
                  <a:cubicBezTo>
                    <a:pt x="719" y="119"/>
                    <a:pt x="606" y="239"/>
                    <a:pt x="467" y="256"/>
                  </a:cubicBezTo>
                  <a:cubicBezTo>
                    <a:pt x="328" y="273"/>
                    <a:pt x="79" y="125"/>
                    <a:pt x="0" y="10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875" y="945"/>
              <a:ext cx="3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0/0</a:t>
              </a:r>
            </a:p>
          </p:txBody>
        </p:sp>
        <p:sp>
          <p:nvSpPr>
            <p:cNvPr id="149528" name="Text Box 24"/>
            <p:cNvSpPr txBox="1">
              <a:spLocks noChangeArrowheads="1"/>
            </p:cNvSpPr>
            <p:nvPr/>
          </p:nvSpPr>
          <p:spPr bwMode="auto">
            <a:xfrm>
              <a:off x="2250" y="1249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1/0</a:t>
              </a:r>
            </a:p>
          </p:txBody>
        </p:sp>
        <p:sp>
          <p:nvSpPr>
            <p:cNvPr id="149531" name="Freeform 27"/>
            <p:cNvSpPr>
              <a:spLocks/>
            </p:cNvSpPr>
            <p:nvPr/>
          </p:nvSpPr>
          <p:spPr bwMode="auto">
            <a:xfrm>
              <a:off x="968" y="1081"/>
              <a:ext cx="437" cy="413"/>
            </a:xfrm>
            <a:custGeom>
              <a:avLst/>
              <a:gdLst/>
              <a:ahLst/>
              <a:cxnLst>
                <a:cxn ang="0">
                  <a:pos x="203" y="413"/>
                </a:cxn>
                <a:cxn ang="0">
                  <a:pos x="19" y="191"/>
                </a:cxn>
                <a:cxn ang="0">
                  <a:pos x="317" y="14"/>
                </a:cxn>
                <a:cxn ang="0">
                  <a:pos x="437" y="274"/>
                </a:cxn>
              </a:cxnLst>
              <a:rect l="0" t="0" r="r" b="b"/>
              <a:pathLst>
                <a:path w="437" h="413">
                  <a:moveTo>
                    <a:pt x="203" y="413"/>
                  </a:moveTo>
                  <a:cubicBezTo>
                    <a:pt x="101" y="335"/>
                    <a:pt x="0" y="257"/>
                    <a:pt x="19" y="191"/>
                  </a:cubicBezTo>
                  <a:cubicBezTo>
                    <a:pt x="38" y="125"/>
                    <a:pt x="247" y="0"/>
                    <a:pt x="317" y="14"/>
                  </a:cubicBezTo>
                  <a:cubicBezTo>
                    <a:pt x="387" y="28"/>
                    <a:pt x="412" y="151"/>
                    <a:pt x="437" y="27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32" name="Text Box 28"/>
            <p:cNvSpPr txBox="1">
              <a:spLocks noChangeArrowheads="1"/>
            </p:cNvSpPr>
            <p:nvPr/>
          </p:nvSpPr>
          <p:spPr bwMode="auto">
            <a:xfrm>
              <a:off x="4667" y="1303"/>
              <a:ext cx="637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Sensed 2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010</a:t>
              </a:r>
            </a:p>
          </p:txBody>
        </p:sp>
        <p:sp>
          <p:nvSpPr>
            <p:cNvPr id="149534" name="Oval 30"/>
            <p:cNvSpPr>
              <a:spLocks noChangeArrowheads="1"/>
            </p:cNvSpPr>
            <p:nvPr/>
          </p:nvSpPr>
          <p:spPr bwMode="auto">
            <a:xfrm>
              <a:off x="4471" y="1214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5" name="Freeform 31"/>
            <p:cNvSpPr>
              <a:spLocks/>
            </p:cNvSpPr>
            <p:nvPr/>
          </p:nvSpPr>
          <p:spPr bwMode="auto">
            <a:xfrm>
              <a:off x="3595" y="1125"/>
              <a:ext cx="1017" cy="268"/>
            </a:xfrm>
            <a:custGeom>
              <a:avLst/>
              <a:gdLst/>
              <a:ahLst/>
              <a:cxnLst>
                <a:cxn ang="0">
                  <a:pos x="0" y="268"/>
                </a:cxn>
                <a:cxn ang="0">
                  <a:pos x="230" y="83"/>
                </a:cxn>
                <a:cxn ang="0">
                  <a:pos x="588" y="25"/>
                </a:cxn>
                <a:cxn ang="0">
                  <a:pos x="1017" y="236"/>
                </a:cxn>
              </a:cxnLst>
              <a:rect l="0" t="0" r="r" b="b"/>
              <a:pathLst>
                <a:path w="1017" h="268">
                  <a:moveTo>
                    <a:pt x="0" y="268"/>
                  </a:moveTo>
                  <a:cubicBezTo>
                    <a:pt x="66" y="196"/>
                    <a:pt x="132" y="124"/>
                    <a:pt x="230" y="83"/>
                  </a:cubicBezTo>
                  <a:cubicBezTo>
                    <a:pt x="328" y="42"/>
                    <a:pt x="457" y="0"/>
                    <a:pt x="588" y="25"/>
                  </a:cubicBezTo>
                  <a:cubicBezTo>
                    <a:pt x="719" y="50"/>
                    <a:pt x="948" y="201"/>
                    <a:pt x="1017" y="2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36" name="Text Box 32"/>
            <p:cNvSpPr txBox="1">
              <a:spLocks noChangeArrowheads="1"/>
            </p:cNvSpPr>
            <p:nvPr/>
          </p:nvSpPr>
          <p:spPr bwMode="auto">
            <a:xfrm>
              <a:off x="3852" y="1124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X/0</a:t>
              </a:r>
            </a:p>
          </p:txBody>
        </p:sp>
        <p:sp>
          <p:nvSpPr>
            <p:cNvPr id="149537" name="Text Box 33"/>
            <p:cNvSpPr txBox="1">
              <a:spLocks noChangeArrowheads="1"/>
            </p:cNvSpPr>
            <p:nvPr/>
          </p:nvSpPr>
          <p:spPr bwMode="auto">
            <a:xfrm>
              <a:off x="3122" y="2556"/>
              <a:ext cx="707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Sensed 4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100</a:t>
              </a:r>
            </a:p>
          </p:txBody>
        </p:sp>
        <p:sp>
          <p:nvSpPr>
            <p:cNvPr id="149539" name="Oval 35"/>
            <p:cNvSpPr>
              <a:spLocks noChangeArrowheads="1"/>
            </p:cNvSpPr>
            <p:nvPr/>
          </p:nvSpPr>
          <p:spPr bwMode="auto">
            <a:xfrm>
              <a:off x="2958" y="2467"/>
              <a:ext cx="1017" cy="97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0" name="Freeform 36"/>
            <p:cNvSpPr>
              <a:spLocks/>
            </p:cNvSpPr>
            <p:nvPr/>
          </p:nvSpPr>
          <p:spPr bwMode="auto">
            <a:xfrm rot="-5400000">
              <a:off x="2690" y="3108"/>
              <a:ext cx="437" cy="413"/>
            </a:xfrm>
            <a:custGeom>
              <a:avLst/>
              <a:gdLst/>
              <a:ahLst/>
              <a:cxnLst>
                <a:cxn ang="0">
                  <a:pos x="203" y="413"/>
                </a:cxn>
                <a:cxn ang="0">
                  <a:pos x="19" y="191"/>
                </a:cxn>
                <a:cxn ang="0">
                  <a:pos x="317" y="14"/>
                </a:cxn>
                <a:cxn ang="0">
                  <a:pos x="437" y="274"/>
                </a:cxn>
              </a:cxnLst>
              <a:rect l="0" t="0" r="r" b="b"/>
              <a:pathLst>
                <a:path w="437" h="413">
                  <a:moveTo>
                    <a:pt x="203" y="413"/>
                  </a:moveTo>
                  <a:cubicBezTo>
                    <a:pt x="101" y="335"/>
                    <a:pt x="0" y="257"/>
                    <a:pt x="19" y="191"/>
                  </a:cubicBezTo>
                  <a:cubicBezTo>
                    <a:pt x="38" y="125"/>
                    <a:pt x="247" y="0"/>
                    <a:pt x="317" y="14"/>
                  </a:cubicBezTo>
                  <a:cubicBezTo>
                    <a:pt x="387" y="28"/>
                    <a:pt x="412" y="151"/>
                    <a:pt x="437" y="27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41" name="Freeform 37"/>
            <p:cNvSpPr>
              <a:spLocks/>
            </p:cNvSpPr>
            <p:nvPr/>
          </p:nvSpPr>
          <p:spPr bwMode="auto">
            <a:xfrm>
              <a:off x="1836" y="2234"/>
              <a:ext cx="1120" cy="633"/>
            </a:xfrm>
            <a:custGeom>
              <a:avLst/>
              <a:gdLst/>
              <a:ahLst/>
              <a:cxnLst>
                <a:cxn ang="0">
                  <a:pos x="1120" y="633"/>
                </a:cxn>
                <a:cxn ang="0">
                  <a:pos x="474" y="462"/>
                </a:cxn>
                <a:cxn ang="0">
                  <a:pos x="0" y="0"/>
                </a:cxn>
              </a:cxnLst>
              <a:rect l="0" t="0" r="r" b="b"/>
              <a:pathLst>
                <a:path w="1120" h="633">
                  <a:moveTo>
                    <a:pt x="1120" y="633"/>
                  </a:moveTo>
                  <a:cubicBezTo>
                    <a:pt x="1012" y="603"/>
                    <a:pt x="661" y="568"/>
                    <a:pt x="474" y="462"/>
                  </a:cubicBezTo>
                  <a:cubicBezTo>
                    <a:pt x="287" y="356"/>
                    <a:pt x="99" y="9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543" name="Text Box 39"/>
            <p:cNvSpPr txBox="1">
              <a:spLocks noChangeArrowheads="1"/>
            </p:cNvSpPr>
            <p:nvPr/>
          </p:nvSpPr>
          <p:spPr bwMode="auto">
            <a:xfrm>
              <a:off x="3986" y="2435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X/0</a:t>
              </a:r>
            </a:p>
          </p:txBody>
        </p:sp>
        <p:sp>
          <p:nvSpPr>
            <p:cNvPr id="149544" name="Text Box 40"/>
            <p:cNvSpPr txBox="1">
              <a:spLocks noChangeArrowheads="1"/>
            </p:cNvSpPr>
            <p:nvPr/>
          </p:nvSpPr>
          <p:spPr bwMode="auto">
            <a:xfrm>
              <a:off x="5164" y="2190"/>
              <a:ext cx="4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X/0</a:t>
              </a:r>
            </a:p>
          </p:txBody>
        </p:sp>
        <p:sp>
          <p:nvSpPr>
            <p:cNvPr id="149545" name="Text Box 41"/>
            <p:cNvSpPr txBox="1">
              <a:spLocks noChangeArrowheads="1"/>
            </p:cNvSpPr>
            <p:nvPr/>
          </p:nvSpPr>
          <p:spPr bwMode="auto">
            <a:xfrm>
              <a:off x="2302" y="2465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0/0</a:t>
              </a:r>
            </a:p>
          </p:txBody>
        </p:sp>
        <p:sp>
          <p:nvSpPr>
            <p:cNvPr id="149546" name="Text Box 42"/>
            <p:cNvSpPr txBox="1">
              <a:spLocks noChangeArrowheads="1"/>
            </p:cNvSpPr>
            <p:nvPr/>
          </p:nvSpPr>
          <p:spPr bwMode="auto">
            <a:xfrm>
              <a:off x="2303" y="3194"/>
              <a:ext cx="37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1/1</a:t>
              </a: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6675"/>
            <a:ext cx="7772400" cy="1143000"/>
          </a:xfrm>
        </p:spPr>
        <p:txBody>
          <a:bodyPr/>
          <a:lstStyle/>
          <a:p>
            <a:r>
              <a:rPr lang="en-US" dirty="0"/>
              <a:t>Output Logic (Digital </a:t>
            </a:r>
            <a:r>
              <a:rPr lang="en-US" dirty="0" err="1"/>
              <a:t>Debouncer</a:t>
            </a:r>
            <a:r>
              <a:rPr lang="en-US" dirty="0"/>
              <a:t>)</a:t>
            </a:r>
          </a:p>
        </p:txBody>
      </p:sp>
      <p:grpSp>
        <p:nvGrpSpPr>
          <p:cNvPr id="150550" name="Group 22"/>
          <p:cNvGrpSpPr>
            <a:grpSpLocks/>
          </p:cNvGrpSpPr>
          <p:nvPr/>
        </p:nvGrpSpPr>
        <p:grpSpPr bwMode="auto">
          <a:xfrm>
            <a:off x="63502" y="2331698"/>
            <a:ext cx="7162800" cy="993775"/>
            <a:chOff x="589" y="1406"/>
            <a:chExt cx="4512" cy="626"/>
          </a:xfrm>
          <a:solidFill>
            <a:schemeClr val="bg1"/>
          </a:solidFill>
        </p:grpSpPr>
        <p:grpSp>
          <p:nvGrpSpPr>
            <p:cNvPr id="150531" name="Group 3"/>
            <p:cNvGrpSpPr>
              <a:grpSpLocks/>
            </p:cNvGrpSpPr>
            <p:nvPr/>
          </p:nvGrpSpPr>
          <p:grpSpPr bwMode="auto">
            <a:xfrm>
              <a:off x="589" y="1449"/>
              <a:ext cx="4512" cy="583"/>
              <a:chOff x="551" y="2139"/>
              <a:chExt cx="4512" cy="583"/>
            </a:xfrm>
            <a:grpFill/>
          </p:grpSpPr>
          <p:sp>
            <p:nvSpPr>
              <p:cNvPr id="150532" name="Text Box 4"/>
              <p:cNvSpPr txBox="1">
                <a:spLocks noChangeArrowheads="1"/>
              </p:cNvSpPr>
              <p:nvPr/>
            </p:nvSpPr>
            <p:spPr bwMode="auto">
              <a:xfrm>
                <a:off x="2156" y="2139"/>
                <a:ext cx="1357" cy="58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</a:pPr>
                <a:endParaRPr lang="en-US"/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Output Logic</a:t>
                </a:r>
              </a:p>
              <a:p>
                <a:pPr>
                  <a:lnSpc>
                    <a:spcPct val="75000"/>
                  </a:lnSpc>
                </a:pPr>
                <a:endParaRPr lang="en-US"/>
              </a:p>
            </p:txBody>
          </p:sp>
          <p:sp>
            <p:nvSpPr>
              <p:cNvPr id="150534" name="Line 6"/>
              <p:cNvSpPr>
                <a:spLocks noChangeShapeType="1"/>
              </p:cNvSpPr>
              <p:nvPr/>
            </p:nvSpPr>
            <p:spPr bwMode="auto">
              <a:xfrm>
                <a:off x="3511" y="2424"/>
                <a:ext cx="50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35" name="Text Box 7"/>
              <p:cNvSpPr txBox="1">
                <a:spLocks noChangeArrowheads="1"/>
              </p:cNvSpPr>
              <p:nvPr/>
            </p:nvSpPr>
            <p:spPr bwMode="auto">
              <a:xfrm>
                <a:off x="551" y="2245"/>
                <a:ext cx="1431" cy="2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/>
                  <a:t>Present State</a:t>
                </a:r>
              </a:p>
            </p:txBody>
          </p:sp>
          <p:sp>
            <p:nvSpPr>
              <p:cNvPr id="150536" name="Text Box 8"/>
              <p:cNvSpPr txBox="1">
                <a:spLocks noChangeArrowheads="1"/>
              </p:cNvSpPr>
              <p:nvPr/>
            </p:nvSpPr>
            <p:spPr bwMode="auto">
              <a:xfrm>
                <a:off x="3997" y="2277"/>
                <a:ext cx="1066" cy="28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Output</a:t>
                </a:r>
              </a:p>
            </p:txBody>
          </p:sp>
          <p:sp>
            <p:nvSpPr>
              <p:cNvPr id="150533" name="Line 5"/>
              <p:cNvSpPr>
                <a:spLocks noChangeShapeType="1"/>
              </p:cNvSpPr>
              <p:nvPr/>
            </p:nvSpPr>
            <p:spPr bwMode="auto">
              <a:xfrm>
                <a:off x="1653" y="2405"/>
                <a:ext cx="50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0544" name="Line 16"/>
            <p:cNvSpPr>
              <a:spLocks noChangeShapeType="1"/>
            </p:cNvSpPr>
            <p:nvPr/>
          </p:nvSpPr>
          <p:spPr bwMode="auto">
            <a:xfrm flipH="1">
              <a:off x="1861" y="1646"/>
              <a:ext cx="114" cy="95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545" name="Text Box 17"/>
            <p:cNvSpPr txBox="1">
              <a:spLocks noChangeArrowheads="1"/>
            </p:cNvSpPr>
            <p:nvPr/>
          </p:nvSpPr>
          <p:spPr bwMode="auto">
            <a:xfrm>
              <a:off x="1778" y="1406"/>
              <a:ext cx="212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</p:grpSp>
      <p:grpSp>
        <p:nvGrpSpPr>
          <p:cNvPr id="150551" name="Group 23"/>
          <p:cNvGrpSpPr>
            <a:grpSpLocks/>
          </p:cNvGrpSpPr>
          <p:nvPr/>
        </p:nvGrpSpPr>
        <p:grpSpPr bwMode="auto">
          <a:xfrm>
            <a:off x="6875463" y="1521800"/>
            <a:ext cx="3378200" cy="4894262"/>
            <a:chOff x="3525" y="1237"/>
            <a:chExt cx="2128" cy="3083"/>
          </a:xfrm>
        </p:grpSpPr>
        <p:sp>
          <p:nvSpPr>
            <p:cNvPr id="150546" name="Text Box 18"/>
            <p:cNvSpPr txBox="1">
              <a:spLocks noChangeArrowheads="1"/>
            </p:cNvSpPr>
            <p:nvPr/>
          </p:nvSpPr>
          <p:spPr bwMode="auto">
            <a:xfrm>
              <a:off x="3525" y="1264"/>
              <a:ext cx="21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 P2 P1 P0   Out</a:t>
              </a:r>
            </a:p>
          </p:txBody>
        </p:sp>
        <p:sp>
          <p:nvSpPr>
            <p:cNvPr id="150547" name="Text Box 19"/>
            <p:cNvSpPr txBox="1">
              <a:spLocks noChangeArrowheads="1"/>
            </p:cNvSpPr>
            <p:nvPr/>
          </p:nvSpPr>
          <p:spPr bwMode="auto">
            <a:xfrm>
              <a:off x="3620" y="1494"/>
              <a:ext cx="1809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sz="1800" dirty="0"/>
                <a:t>0  0   0   0     0</a:t>
              </a:r>
            </a:p>
            <a:p>
              <a:pPr marL="457200" indent="-457200"/>
              <a:r>
                <a:rPr lang="en-US" sz="1800" dirty="0"/>
                <a:t>0  0   0   1     0</a:t>
              </a:r>
            </a:p>
            <a:p>
              <a:pPr marL="457200" indent="-457200"/>
              <a:r>
                <a:rPr lang="en-US" sz="1800" dirty="0"/>
                <a:t>0  0   1   0     0</a:t>
              </a:r>
            </a:p>
            <a:p>
              <a:pPr marL="457200" indent="-457200"/>
              <a:r>
                <a:rPr lang="en-US" sz="1800" dirty="0"/>
                <a:t>0  0   1   1     0</a:t>
              </a:r>
            </a:p>
            <a:p>
              <a:pPr marL="457200" indent="-457200"/>
              <a:r>
                <a:rPr lang="en-US" sz="1800" dirty="0"/>
                <a:t>0  1   0   0     0</a:t>
              </a:r>
            </a:p>
            <a:p>
              <a:pPr marL="457200" indent="-457200"/>
              <a:r>
                <a:rPr lang="en-US" sz="1800" dirty="0"/>
                <a:t>0  1   0   1     X</a:t>
              </a:r>
            </a:p>
            <a:p>
              <a:pPr marL="457200" indent="-457200"/>
              <a:r>
                <a:rPr lang="en-US" sz="1800" dirty="0"/>
                <a:t>0  1   1   0     X</a:t>
              </a:r>
            </a:p>
            <a:p>
              <a:pPr marL="457200" indent="-457200"/>
              <a:r>
                <a:rPr lang="en-US" sz="1800" dirty="0"/>
                <a:t>0  1   1   1     X </a:t>
              </a:r>
            </a:p>
            <a:p>
              <a:pPr marL="457200" indent="-457200"/>
              <a:r>
                <a:rPr lang="en-US" sz="1800" dirty="0"/>
                <a:t>1  0   0   0     0</a:t>
              </a:r>
            </a:p>
            <a:p>
              <a:pPr marL="457200" indent="-457200"/>
              <a:r>
                <a:rPr lang="en-US" sz="1800" dirty="0"/>
                <a:t>1  0   0   1     0</a:t>
              </a:r>
            </a:p>
            <a:p>
              <a:pPr marL="457200" indent="-457200"/>
              <a:r>
                <a:rPr lang="en-US" sz="1800" dirty="0"/>
                <a:t>1  0   1   0     0</a:t>
              </a:r>
            </a:p>
            <a:p>
              <a:pPr marL="457200" indent="-457200"/>
              <a:r>
                <a:rPr lang="en-US" sz="1800" dirty="0"/>
                <a:t>1  0   1   1     0</a:t>
              </a:r>
            </a:p>
            <a:p>
              <a:pPr marL="457200" indent="-457200"/>
              <a:r>
                <a:rPr lang="en-US" sz="1800" dirty="0"/>
                <a:t>1  1   0   0     1</a:t>
              </a:r>
            </a:p>
            <a:p>
              <a:pPr marL="457200" indent="-457200"/>
              <a:r>
                <a:rPr lang="en-US" sz="1800" dirty="0"/>
                <a:t>1  1   0   1     X</a:t>
              </a:r>
            </a:p>
            <a:p>
              <a:pPr marL="457200" indent="-457200"/>
              <a:r>
                <a:rPr lang="en-US" sz="1800" dirty="0"/>
                <a:t>1  1   1   0     X</a:t>
              </a:r>
            </a:p>
            <a:p>
              <a:pPr marL="457200" indent="-457200"/>
              <a:r>
                <a:rPr lang="en-US" sz="1800" dirty="0"/>
                <a:t>1  1   1   1     X </a:t>
              </a:r>
            </a:p>
          </p:txBody>
        </p:sp>
        <p:sp>
          <p:nvSpPr>
            <p:cNvPr id="150548" name="Line 20"/>
            <p:cNvSpPr>
              <a:spLocks noChangeShapeType="1"/>
            </p:cNvSpPr>
            <p:nvPr/>
          </p:nvSpPr>
          <p:spPr bwMode="auto">
            <a:xfrm flipH="1">
              <a:off x="4331" y="1237"/>
              <a:ext cx="5" cy="30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549" name="Line 21"/>
            <p:cNvSpPr>
              <a:spLocks noChangeShapeType="1"/>
            </p:cNvSpPr>
            <p:nvPr/>
          </p:nvSpPr>
          <p:spPr bwMode="auto">
            <a:xfrm>
              <a:off x="3605" y="1481"/>
              <a:ext cx="1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1054100" y="4000500"/>
            <a:ext cx="2203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By examination:</a:t>
            </a:r>
          </a:p>
          <a:p>
            <a:endParaRPr lang="en-US"/>
          </a:p>
          <a:p>
            <a:r>
              <a:rPr lang="en-US"/>
              <a:t>Out=In</a:t>
            </a:r>
            <a:r>
              <a:rPr lang="en-US">
                <a:cs typeface="Times New Roman" pitchFamily="18" charset="0"/>
              </a:rPr>
              <a:t>•P2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5248" y="157163"/>
            <a:ext cx="8305239" cy="1143000"/>
          </a:xfrm>
        </p:spPr>
        <p:txBody>
          <a:bodyPr/>
          <a:lstStyle/>
          <a:p>
            <a:r>
              <a:rPr lang="en-US" dirty="0"/>
              <a:t>Next State Logic (Digital </a:t>
            </a:r>
            <a:r>
              <a:rPr lang="en-US" dirty="0" err="1"/>
              <a:t>Debouncer</a:t>
            </a:r>
            <a:r>
              <a:rPr lang="en-US" dirty="0"/>
              <a:t>)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1325563" y="3479800"/>
            <a:ext cx="298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I’ll let you do the logic</a:t>
            </a:r>
          </a:p>
        </p:txBody>
      </p:sp>
      <p:grpSp>
        <p:nvGrpSpPr>
          <p:cNvPr id="151560" name="Group 8"/>
          <p:cNvGrpSpPr>
            <a:grpSpLocks/>
          </p:cNvGrpSpPr>
          <p:nvPr/>
        </p:nvGrpSpPr>
        <p:grpSpPr bwMode="auto">
          <a:xfrm>
            <a:off x="0" y="1330325"/>
            <a:ext cx="7162800" cy="1228725"/>
            <a:chOff x="203" y="1059"/>
            <a:chExt cx="4512" cy="774"/>
          </a:xfrm>
        </p:grpSpPr>
        <p:grpSp>
          <p:nvGrpSpPr>
            <p:cNvPr id="151561" name="Group 9"/>
            <p:cNvGrpSpPr>
              <a:grpSpLocks/>
            </p:cNvGrpSpPr>
            <p:nvPr/>
          </p:nvGrpSpPr>
          <p:grpSpPr bwMode="auto">
            <a:xfrm>
              <a:off x="203" y="1077"/>
              <a:ext cx="4512" cy="756"/>
              <a:chOff x="551" y="2139"/>
              <a:chExt cx="4512" cy="756"/>
            </a:xfrm>
          </p:grpSpPr>
          <p:sp>
            <p:nvSpPr>
              <p:cNvPr id="151562" name="Text Box 10"/>
              <p:cNvSpPr txBox="1">
                <a:spLocks noChangeArrowheads="1"/>
              </p:cNvSpPr>
              <p:nvPr/>
            </p:nvSpPr>
            <p:spPr bwMode="auto">
              <a:xfrm>
                <a:off x="2156" y="2139"/>
                <a:ext cx="1357" cy="7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75000"/>
                  </a:lnSpc>
                </a:pPr>
                <a:endParaRPr lang="en-US"/>
              </a:p>
              <a:p>
                <a:pPr algn="ctr">
                  <a:lnSpc>
                    <a:spcPct val="75000"/>
                  </a:lnSpc>
                </a:pPr>
                <a:r>
                  <a:rPr lang="en-US"/>
                  <a:t>Next State Logic</a:t>
                </a:r>
              </a:p>
              <a:p>
                <a:pPr>
                  <a:lnSpc>
                    <a:spcPct val="75000"/>
                  </a:lnSpc>
                </a:pPr>
                <a:endParaRPr lang="en-US"/>
              </a:p>
            </p:txBody>
          </p:sp>
          <p:sp>
            <p:nvSpPr>
              <p:cNvPr id="151563" name="Line 11"/>
              <p:cNvSpPr>
                <a:spLocks noChangeShapeType="1"/>
              </p:cNvSpPr>
              <p:nvPr/>
            </p:nvSpPr>
            <p:spPr bwMode="auto">
              <a:xfrm>
                <a:off x="1653" y="2405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564" name="Line 12"/>
              <p:cNvSpPr>
                <a:spLocks noChangeShapeType="1"/>
              </p:cNvSpPr>
              <p:nvPr/>
            </p:nvSpPr>
            <p:spPr bwMode="auto">
              <a:xfrm>
                <a:off x="3511" y="2424"/>
                <a:ext cx="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565" name="Text Box 13"/>
              <p:cNvSpPr txBox="1">
                <a:spLocks noChangeArrowheads="1"/>
              </p:cNvSpPr>
              <p:nvPr/>
            </p:nvSpPr>
            <p:spPr bwMode="auto">
              <a:xfrm>
                <a:off x="551" y="2245"/>
                <a:ext cx="143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Present State</a:t>
                </a:r>
              </a:p>
            </p:txBody>
          </p:sp>
          <p:sp>
            <p:nvSpPr>
              <p:cNvPr id="151566" name="Text Box 14"/>
              <p:cNvSpPr txBox="1">
                <a:spLocks noChangeArrowheads="1"/>
              </p:cNvSpPr>
              <p:nvPr/>
            </p:nvSpPr>
            <p:spPr bwMode="auto">
              <a:xfrm>
                <a:off x="3997" y="2277"/>
                <a:ext cx="10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Output</a:t>
                </a:r>
              </a:p>
            </p:txBody>
          </p:sp>
        </p:grp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 flipH="1">
              <a:off x="1468" y="1298"/>
              <a:ext cx="114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568" name="Text Box 16"/>
            <p:cNvSpPr txBox="1">
              <a:spLocks noChangeArrowheads="1"/>
            </p:cNvSpPr>
            <p:nvPr/>
          </p:nvSpPr>
          <p:spPr bwMode="auto">
            <a:xfrm>
              <a:off x="1417" y="105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>
              <a:off x="1361" y="1659"/>
              <a:ext cx="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570" name="Text Box 18"/>
            <p:cNvSpPr txBox="1">
              <a:spLocks noChangeArrowheads="1"/>
            </p:cNvSpPr>
            <p:nvPr/>
          </p:nvSpPr>
          <p:spPr bwMode="auto">
            <a:xfrm>
              <a:off x="259" y="1528"/>
              <a:ext cx="10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Button Input</a:t>
              </a:r>
            </a:p>
          </p:txBody>
        </p:sp>
      </p:grpSp>
      <p:grpSp>
        <p:nvGrpSpPr>
          <p:cNvPr id="151571" name="Group 19"/>
          <p:cNvGrpSpPr>
            <a:grpSpLocks/>
          </p:cNvGrpSpPr>
          <p:nvPr/>
        </p:nvGrpSpPr>
        <p:grpSpPr bwMode="auto">
          <a:xfrm>
            <a:off x="5195888" y="1963738"/>
            <a:ext cx="3378200" cy="4894262"/>
            <a:chOff x="3525" y="1237"/>
            <a:chExt cx="2128" cy="3083"/>
          </a:xfrm>
        </p:grpSpPr>
        <p:sp>
          <p:nvSpPr>
            <p:cNvPr id="151572" name="Text Box 20"/>
            <p:cNvSpPr txBox="1">
              <a:spLocks noChangeArrowheads="1"/>
            </p:cNvSpPr>
            <p:nvPr/>
          </p:nvSpPr>
          <p:spPr bwMode="auto">
            <a:xfrm>
              <a:off x="3525" y="1264"/>
              <a:ext cx="21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 P2 P1 P0  NS2 NS1 NS0</a:t>
              </a:r>
            </a:p>
          </p:txBody>
        </p:sp>
        <p:sp>
          <p:nvSpPr>
            <p:cNvPr id="151573" name="Text Box 21"/>
            <p:cNvSpPr txBox="1">
              <a:spLocks noChangeArrowheads="1"/>
            </p:cNvSpPr>
            <p:nvPr/>
          </p:nvSpPr>
          <p:spPr bwMode="auto">
            <a:xfrm>
              <a:off x="3620" y="1494"/>
              <a:ext cx="1809" cy="2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/>
              <a:r>
                <a:rPr lang="en-US" sz="1800"/>
                <a:t>0  0   0   0     0      0       0</a:t>
              </a:r>
            </a:p>
            <a:p>
              <a:pPr marL="457200" indent="-457200"/>
              <a:r>
                <a:rPr lang="en-US" sz="1800"/>
                <a:t>0  0   0   1     0      1       0</a:t>
              </a:r>
            </a:p>
            <a:p>
              <a:pPr marL="457200" indent="-457200"/>
              <a:r>
                <a:rPr lang="en-US" sz="1800"/>
                <a:t>0  0   1   0     0      1       1</a:t>
              </a:r>
            </a:p>
            <a:p>
              <a:pPr marL="457200" indent="-457200"/>
              <a:r>
                <a:rPr lang="en-US" sz="1800"/>
                <a:t>0  0   1   1     1      0       0</a:t>
              </a:r>
            </a:p>
            <a:p>
              <a:pPr marL="457200" indent="-457200"/>
              <a:r>
                <a:rPr lang="en-US" sz="1800"/>
                <a:t>0  1   0   0     0      0       0</a:t>
              </a:r>
            </a:p>
            <a:p>
              <a:pPr marL="457200" indent="-457200"/>
              <a:r>
                <a:rPr lang="en-US" sz="1800"/>
                <a:t>0  1   0   1     X    X      X</a:t>
              </a:r>
            </a:p>
            <a:p>
              <a:pPr marL="457200" indent="-457200"/>
              <a:r>
                <a:rPr lang="en-US" sz="1800"/>
                <a:t>0  1   1   0     X    X      X</a:t>
              </a:r>
            </a:p>
            <a:p>
              <a:pPr marL="457200" indent="-457200"/>
              <a:r>
                <a:rPr lang="en-US" sz="1800"/>
                <a:t>0  1   1   1     X    X      X </a:t>
              </a:r>
            </a:p>
            <a:p>
              <a:pPr marL="457200" indent="-457200"/>
              <a:r>
                <a:rPr lang="en-US" sz="1800"/>
                <a:t>1  0   0   0     0      0       1</a:t>
              </a:r>
            </a:p>
            <a:p>
              <a:pPr marL="457200" indent="-457200"/>
              <a:r>
                <a:rPr lang="en-US" sz="1800"/>
                <a:t>1  0   0   1     0      1       0</a:t>
              </a:r>
            </a:p>
            <a:p>
              <a:pPr marL="457200" indent="-457200"/>
              <a:r>
                <a:rPr lang="en-US" sz="1800"/>
                <a:t>1  0   1   0     0      1       1</a:t>
              </a:r>
            </a:p>
            <a:p>
              <a:pPr marL="457200" indent="-457200"/>
              <a:r>
                <a:rPr lang="en-US" sz="1800"/>
                <a:t>1  0   1   1     1      0       0</a:t>
              </a:r>
            </a:p>
            <a:p>
              <a:pPr marL="457200" indent="-457200"/>
              <a:r>
                <a:rPr lang="en-US" sz="1800"/>
                <a:t>1  1   0   0     1      0       0</a:t>
              </a:r>
            </a:p>
            <a:p>
              <a:pPr marL="457200" indent="-457200"/>
              <a:r>
                <a:rPr lang="en-US" sz="1800"/>
                <a:t>1  1   0   1     X    X      X</a:t>
              </a:r>
            </a:p>
            <a:p>
              <a:pPr marL="457200" indent="-457200"/>
              <a:r>
                <a:rPr lang="en-US" sz="1800"/>
                <a:t>1  1   1   0     X    X      X</a:t>
              </a:r>
            </a:p>
            <a:p>
              <a:pPr marL="457200" indent="-457200"/>
              <a:r>
                <a:rPr lang="en-US" sz="1800"/>
                <a:t>1  1   1   1     X    X      X </a:t>
              </a:r>
            </a:p>
          </p:txBody>
        </p:sp>
        <p:sp>
          <p:nvSpPr>
            <p:cNvPr id="151574" name="Line 22"/>
            <p:cNvSpPr>
              <a:spLocks noChangeShapeType="1"/>
            </p:cNvSpPr>
            <p:nvPr/>
          </p:nvSpPr>
          <p:spPr bwMode="auto">
            <a:xfrm flipH="1">
              <a:off x="4331" y="1237"/>
              <a:ext cx="5" cy="30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575" name="Line 23"/>
            <p:cNvSpPr>
              <a:spLocks noChangeShapeType="1"/>
            </p:cNvSpPr>
            <p:nvPr/>
          </p:nvSpPr>
          <p:spPr bwMode="auto">
            <a:xfrm>
              <a:off x="3605" y="1481"/>
              <a:ext cx="1707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Meally</a:t>
            </a:r>
            <a:r>
              <a:rPr lang="en-US" dirty="0"/>
              <a:t> to logic</a:t>
            </a:r>
          </a:p>
          <a:p>
            <a:r>
              <a:rPr lang="en-US" dirty="0"/>
              <a:t>One-hot encoding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250"/>
            <a:ext cx="7772400" cy="952500"/>
          </a:xfrm>
        </p:spPr>
        <p:txBody>
          <a:bodyPr/>
          <a:lstStyle/>
          <a:p>
            <a:r>
              <a:rPr lang="en-US"/>
              <a:t>Class Problem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646044" y="1606826"/>
            <a:ext cx="7772400" cy="4114800"/>
          </a:xfrm>
        </p:spPr>
        <p:txBody>
          <a:bodyPr/>
          <a:lstStyle/>
          <a:p>
            <a:r>
              <a:rPr lang="en-US" dirty="0"/>
              <a:t>Pattern Finder</a:t>
            </a:r>
          </a:p>
          <a:p>
            <a:pPr lvl="1"/>
            <a:r>
              <a:rPr lang="en-US" dirty="0"/>
              <a:t>Build a circuit that takes a bit stream in and gives a single high pulse, one clock cycle long, when the pattern has been found. The pattern is: 0010. No overlapping allowed. For example, 00100010 counts as two sequences but 0010010 does not count as two patterns.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FSM: A sequential circuit with a finite number of states…</a:t>
            </a:r>
          </a:p>
          <a:p>
            <a:r>
              <a:rPr lang="en-US" dirty="0"/>
              <a:t>Sequential circuit/logic: A circuit that does things in a specific order</a:t>
            </a:r>
          </a:p>
          <a:p>
            <a:r>
              <a:rPr lang="en-US" dirty="0"/>
              <a:t>Register: A group of flip-flops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comments to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24000"/>
            <a:ext cx="8115795" cy="4562475"/>
          </a:xfrm>
        </p:spPr>
        <p:txBody>
          <a:bodyPr/>
          <a:lstStyle/>
          <a:p>
            <a:r>
              <a:rPr lang="en-US" dirty="0"/>
              <a:t>Remember, we’re building a sequential circuit</a:t>
            </a:r>
          </a:p>
          <a:p>
            <a:r>
              <a:rPr lang="en-US" dirty="0"/>
              <a:t>Flip-flops hold information about present state </a:t>
            </a:r>
            <a:r>
              <a:rPr lang="en-US" dirty="0">
                <a:sym typeface="Wingdings" pitchFamily="2" charset="2"/>
              </a:rPr>
              <a:t> The value in the flip-flops is called “Present state” because it tells you where you are in the sequence</a:t>
            </a:r>
          </a:p>
          <a:p>
            <a:r>
              <a:rPr lang="en-US" dirty="0">
                <a:sym typeface="Wingdings" pitchFamily="2" charset="2"/>
              </a:rPr>
              <a:t>“Next state” logic take the “Present state” and calculates what the NEXT STATE will be when the clock ticks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We’ve seen two of the most important blocks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sequential circuit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sequential circuit is made up of three parts:</a:t>
            </a:r>
          </a:p>
          <a:p>
            <a:pPr lvl="1"/>
            <a:r>
              <a:rPr lang="en-US" dirty="0"/>
              <a:t>Present state (PS) flip-flops</a:t>
            </a:r>
          </a:p>
          <a:p>
            <a:pPr lvl="1"/>
            <a:r>
              <a:rPr lang="en-US" dirty="0"/>
              <a:t>Next state (NS) logic block</a:t>
            </a:r>
          </a:p>
          <a:p>
            <a:pPr lvl="1"/>
            <a:r>
              <a:rPr lang="en-US" dirty="0"/>
              <a:t>Output logic block</a:t>
            </a:r>
          </a:p>
          <a:p>
            <a:pPr lvl="1"/>
            <a:endParaRPr lang="en-US" dirty="0"/>
          </a:p>
          <a:p>
            <a:r>
              <a:rPr lang="en-US" dirty="0"/>
              <a:t>From here we’ll look at the process used to create a sequential circuit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76461-077E-41AC-BF9A-19ECFE564D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Sequential Logic: Design Steps and types of sequential logic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579813" y="6553200"/>
            <a:ext cx="5564187" cy="474663"/>
          </a:xfrm>
        </p:spPr>
        <p:txBody>
          <a:bodyPr/>
          <a:lstStyle/>
          <a:p>
            <a:r>
              <a:rPr lang="es-ES"/>
              <a:t>CIS 240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827088" cy="488950"/>
          </a:xfrm>
        </p:spPr>
        <p:txBody>
          <a:bodyPr/>
          <a:lstStyle/>
          <a:p>
            <a:fld id="{65876461-077E-41AC-BF9A-19ECFE564D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74446</TotalTime>
  <Words>4049</Words>
  <Application>Microsoft Office PowerPoint</Application>
  <PresentationFormat>On-screen Show (4:3)</PresentationFormat>
  <Paragraphs>1225</Paragraphs>
  <Slides>68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OpenSymbol</vt:lpstr>
      <vt:lpstr>Symbol</vt:lpstr>
      <vt:lpstr>Times New Roman</vt:lpstr>
      <vt:lpstr>Wingdings</vt:lpstr>
      <vt:lpstr>Capsules</vt:lpstr>
      <vt:lpstr>Equation</vt:lpstr>
      <vt:lpstr>Sequential Logic Design</vt:lpstr>
      <vt:lpstr>Introduction to Sequential Logic</vt:lpstr>
      <vt:lpstr>Clock Pulse Definition</vt:lpstr>
      <vt:lpstr>Clock Pulse Definition</vt:lpstr>
      <vt:lpstr>PowerPoint Presentation</vt:lpstr>
      <vt:lpstr>Sequential Logic: Introduction</vt:lpstr>
      <vt:lpstr>Counter comments to here</vt:lpstr>
      <vt:lpstr>Complete sequential circuit</vt:lpstr>
      <vt:lpstr>Sequential Logic: Design Steps and types of sequential logic</vt:lpstr>
      <vt:lpstr>Sequential Circuit Design</vt:lpstr>
      <vt:lpstr>Sequential Circuit Design</vt:lpstr>
      <vt:lpstr>Sequential Circuit Design</vt:lpstr>
      <vt:lpstr>NOTE: What to draw on an IO block</vt:lpstr>
      <vt:lpstr>Sequential Circuit Design</vt:lpstr>
      <vt:lpstr>Sequential Circuit Design</vt:lpstr>
      <vt:lpstr>Alternate picture of Meally and Moore Machines (Maybe easier to understand)</vt:lpstr>
      <vt:lpstr>Sequential Logic Models</vt:lpstr>
      <vt:lpstr>Sequential Logic Models</vt:lpstr>
      <vt:lpstr>Sequential Logic Models</vt:lpstr>
      <vt:lpstr>Sequential Logic Models</vt:lpstr>
      <vt:lpstr>Sequential Logic Models</vt:lpstr>
      <vt:lpstr>Sequential Logic Models</vt:lpstr>
      <vt:lpstr>Sequential Logic Models</vt:lpstr>
      <vt:lpstr>Sequential Circuit Design</vt:lpstr>
      <vt:lpstr>Sequential Circuit Design</vt:lpstr>
      <vt:lpstr>Sequential Logic Models</vt:lpstr>
      <vt:lpstr>Sequential Logic Design</vt:lpstr>
      <vt:lpstr>State Transition Diagrams</vt:lpstr>
      <vt:lpstr>Selecting State Bubble Stuff (1)</vt:lpstr>
      <vt:lpstr>Selecting State Bubble Stuff (2)</vt:lpstr>
      <vt:lpstr>Selecting State Bubble Stuff (3)</vt:lpstr>
      <vt:lpstr>Sequential Circuit Design</vt:lpstr>
      <vt:lpstr>Sequential Circuit Design</vt:lpstr>
      <vt:lpstr>Sequential Circuit Design</vt:lpstr>
      <vt:lpstr>Sequential Circuit Design</vt:lpstr>
      <vt:lpstr>Sequential Circuit Design</vt:lpstr>
      <vt:lpstr>Sequential Circuit Design</vt:lpstr>
      <vt:lpstr>Sequential Circuit Design</vt:lpstr>
      <vt:lpstr>Sequential Circuit Design</vt:lpstr>
      <vt:lpstr>Sequential Logic Design</vt:lpstr>
      <vt:lpstr>State Transition Diagrams</vt:lpstr>
      <vt:lpstr>State Transition Diagrams</vt:lpstr>
      <vt:lpstr>Sequential Circuit Design  Non-Mealy Mealy, No need for Mealy</vt:lpstr>
      <vt:lpstr>Sequential Circuit Design</vt:lpstr>
      <vt:lpstr>Sequential Circuit Design</vt:lpstr>
      <vt:lpstr>Sequential Circuit Design</vt:lpstr>
      <vt:lpstr>Sequential Circuit Design</vt:lpstr>
      <vt:lpstr>Sequential Circuit Design</vt:lpstr>
      <vt:lpstr>Sequential Circuit Design</vt:lpstr>
      <vt:lpstr>Sequential Circuit Design</vt:lpstr>
      <vt:lpstr>Class Problem: Digital Debouncer</vt:lpstr>
      <vt:lpstr>Sequential Logic Design</vt:lpstr>
      <vt:lpstr>Sequential Logic: Examples</vt:lpstr>
      <vt:lpstr>My Specifications (Digital Debouncer)</vt:lpstr>
      <vt:lpstr>Determine I/O (Digital Debouncer)</vt:lpstr>
      <vt:lpstr>Timing Diagram (Digital Debouncer)</vt:lpstr>
      <vt:lpstr>State Transition Diagram (Digital Debouncer)</vt:lpstr>
      <vt:lpstr>Output Logic (Digital Debouncer)</vt:lpstr>
      <vt:lpstr>Next State Logic (Digital Debouncer)</vt:lpstr>
      <vt:lpstr>Meally version: My Specifications (Digital Debouncer)</vt:lpstr>
      <vt:lpstr>Determine I/O (Digital Debouncer)</vt:lpstr>
      <vt:lpstr>Timing Diagram (Digital Debouncer)</vt:lpstr>
      <vt:lpstr>State Transition Diagram (Digital Debouncer)</vt:lpstr>
      <vt:lpstr>Output Logic (Digital Debouncer)</vt:lpstr>
      <vt:lpstr>Next State Logic (Digital Debouncer)</vt:lpstr>
      <vt:lpstr>Today…</vt:lpstr>
      <vt:lpstr>Class Problem</vt:lpstr>
      <vt:lpstr>Terms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Review of Basic Logic Design</dc:title>
  <dc:creator>tinas</dc:creator>
  <cp:lastModifiedBy>T Smilkstein</cp:lastModifiedBy>
  <cp:revision>611</cp:revision>
  <dcterms:created xsi:type="dcterms:W3CDTF">2001-08-21T04:35:05Z</dcterms:created>
  <dcterms:modified xsi:type="dcterms:W3CDTF">2025-02-10T05:44:15Z</dcterms:modified>
</cp:coreProperties>
</file>