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261" r:id="rId3"/>
    <p:sldId id="262" r:id="rId4"/>
    <p:sldId id="800" r:id="rId5"/>
    <p:sldId id="803" r:id="rId6"/>
    <p:sldId id="808" r:id="rId7"/>
    <p:sldId id="804" r:id="rId8"/>
    <p:sldId id="806" r:id="rId9"/>
    <p:sldId id="807" r:id="rId10"/>
    <p:sldId id="809" r:id="rId11"/>
    <p:sldId id="791" r:id="rId12"/>
    <p:sldId id="264" r:id="rId13"/>
    <p:sldId id="801" r:id="rId14"/>
    <p:sldId id="802" r:id="rId15"/>
    <p:sldId id="265" r:id="rId16"/>
    <p:sldId id="266" r:id="rId17"/>
    <p:sldId id="267" r:id="rId18"/>
    <p:sldId id="268" r:id="rId19"/>
    <p:sldId id="269" r:id="rId20"/>
    <p:sldId id="793" r:id="rId21"/>
    <p:sldId id="798" r:id="rId22"/>
    <p:sldId id="263" r:id="rId23"/>
    <p:sldId id="495" r:id="rId24"/>
    <p:sldId id="796" r:id="rId25"/>
    <p:sldId id="336" r:id="rId26"/>
    <p:sldId id="337" r:id="rId27"/>
    <p:sldId id="339" r:id="rId28"/>
    <p:sldId id="340" r:id="rId29"/>
    <p:sldId id="341" r:id="rId30"/>
    <p:sldId id="585" r:id="rId31"/>
    <p:sldId id="342" r:id="rId32"/>
    <p:sldId id="586" r:id="rId33"/>
    <p:sldId id="338" r:id="rId34"/>
    <p:sldId id="343" r:id="rId35"/>
    <p:sldId id="587" r:id="rId36"/>
    <p:sldId id="346" r:id="rId37"/>
    <p:sldId id="589" r:id="rId38"/>
    <p:sldId id="810" r:id="rId39"/>
    <p:sldId id="348" r:id="rId40"/>
    <p:sldId id="349" r:id="rId41"/>
    <p:sldId id="350" r:id="rId42"/>
    <p:sldId id="351" r:id="rId43"/>
    <p:sldId id="352" r:id="rId44"/>
    <p:sldId id="353" r:id="rId45"/>
    <p:sldId id="81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3447" autoAdjust="0"/>
  </p:normalViewPr>
  <p:slideViewPr>
    <p:cSldViewPr snapToGrid="0">
      <p:cViewPr varScale="1">
        <p:scale>
          <a:sx n="67" d="100"/>
          <a:sy n="67" d="100"/>
        </p:scale>
        <p:origin x="8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38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00:41:31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21246 3972 24575,'-2'0'0,"0"0"0,1 0 0,-1 0 0,-1 0 0,2 0 0,-1 0 0,1-1 0,-1 1 0,0-1 0,1 1 0,-2-1 0,-9-3 0,-89-16 0,-333-48 0,-196 27 0,223 32 0,66 4 0,-128-7 0,247 8 0,104 3 0,0 4 0,-156 24 0,72 10 0,-330 101 0,444-115 0,-1-4 0,-144 14 0,81-13 0,90-8 0,0 3 0,-112 43 0,154-51 0,-57 16 0,-1-2 0,-2-4 0,1-3 0,-1-4 0,-82 1 0,79-11 0,-2-5 0,-142-23 0,22 0 0,-86 4 0,-91-10 0,3-24 0,-166-69 0,-166-32 0,-325 20-129,-8 60-141,234 22 80,4-29 108,474 32 82,3-13 0,2-13 0,-400-154 0,565 169-13,-293-163 1,-111-145-66,448 282 81,-197-202 0,-62-140 676,23-74-593,293 413-83,0 4-3,-5 3 0,-3 2 0,-4 4 0,-3 3 0,-4 3 0,-4 3 0,-129-85 0,165 127 0,-1 2 0,-2 2 0,-1 2 0,0 3 0,-2 1 0,-85-18 0,69 24 0,-1 3 0,1 3 0,-1 3 0,-128 7 0,103 6 0,0 4 0,1 4 0,-100 30 0,80-11 0,2 4 0,-112 56 0,99-33 0,1 6 0,5 4 0,3 5 0,-132 113 0,-280 322 0,413-379 0,6 5 0,-104 176 0,57-35 0,-118 299 0,203-407 0,9 4 0,8 2 0,9 2 0,-40 310 0,23 495 0,38-471 0,-2-134 0,-16 368 0,62 1 0,-2-606 0,6 0 0,6-1 0,6-1 0,82 198 0,15-43 0,251 401 0,-313-584 0,5-3 0,5-3 0,156 157 0,-167-197 0,3-3 0,4-3 0,1-3 0,4-4 0,165 83 0,-139-89 0,1-5 0,2-5 0,157 34 0,-121-43 0,2-7 0,180 6 0,-126-24 0,227-25 0,192-65 0,-382 39 0,-2-9 0,-3-10 0,300-128 0,-394 130 0,237-150 0,95-123 0,-250 156 0,334-357 0,-488 465 0,-4-3 0,-4-3 0,-3-2 0,-4-2 0,50-112 0,121-379 0,-63 140 0,-14 134 0,19 10 0,-146 257 0,31-46 0,121-145 0,87-51 0,-185 202 0,276-272 0,26 24 0,-1 55 0,-312 228 0,2 3 0,1 3 0,3 3 0,88-29 0,-61 34 0,2 4 0,0 4 0,1 4 0,0 4 0,143 5 0,498 64 0,-102 37 0,-502-68 0,-1 7 0,210 82 0,-294-95 0,0 1 0,-1 2 0,62 45 0,-84-50 0,-1 0 0,0 2 0,-3 1 0,0 1 0,-2 1 0,32 47 0,-17-11 0,-2 2 0,33 93 0,37 145 0,-62-168 0,2-3 0,6-1 0,6-3 0,88 144 0,149 140 0,-212-315 0,3-4 0,102 83 0,168 97 0,-276-222 0,2-3 0,156 67 0,-161-84 0,2-4 0,0-2 0,2-4 0,0-3 0,1-3 0,1-4 0,0-3 0,0-4 0,118-8 0,-95-7 0,-1-5 0,172-49 0,-138 22 0,185-85 0,-179 59-146,207-135 1,101-128-147,-57-24 292,-31-24 0,239-358 0,-417 496 80,117-158 232,-27-16-121,-262 395-191,4-10 0,2 0 0,25-30 0,-37 54 0,-1 0 0,0 0 0,2 0 0,-1 1 0,1 0 0,0 1 0,1 0 0,-1 0 0,2 1 0,-2 0 0,18-5 0,4 2 0,0 1 0,60-6 0,66 6 0,-130 6 0,-26 1 0,-1 0 0,1 0 0,-1 0 0,1 0 0,0 0 0,-1 0 0,1 0 0,0 0 0,-1 0 0,1 0 0,-1 0 0,2-1 0,-1 1 0,-1 0 0,1 0 0,-1 0 0,1-1 0,-1 1 0,1-1 0,-1 1 0,1 0 0,-1-1 0,1 1 0,0-1 0,-1 0 0,0 1 0,-1-1 0,1 0 0,0 1 0,0-1 0,0 1 0,-1-1 0,1 1 0,0-1 0,-1 1 0,1-1 0,0 1 0,-1-1 0,1 1 0,-1-1 0,1 1 0,-1 0 0,1-1 0,-1 0 0,-37-21 0,31 19 0,-31-18-682,-53-40-1,73 47-6143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646" units="cm"/>
          <inkml:channel name="Y" type="integer" max="768" units="cm"/>
        </inkml:traceFormat>
        <inkml:channelProperties>
          <inkml:channelProperty channel="X" name="resolution" value="58.53982" units="1/cm"/>
          <inkml:channelProperty channel="Y" name="resolution" value="28.33948" units="1/cm"/>
        </inkml:channelProperties>
      </inkml:inkSource>
      <inkml:timestamp xml:id="ts0" timeString="2010-09-22T22:58:54.031"/>
    </inkml:context>
    <inkml:brush xml:id="br0">
      <inkml:brushProperty name="width" value="0.03528" units="cm"/>
      <inkml:brushProperty name="height" value="0.03528" units="cm"/>
      <inkml:brushProperty name="fitToCurve" value="1"/>
      <inkml:brushProperty name="ignorePressure" value="1"/>
    </inkml:brush>
  </inkml:definitions>
  <inkml:trace contextRef="#ctx0" brushRef="#br0">0 0,'25'0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DCECCE-B95C-496E-9233-113572AA120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520D9-9D6B-412C-84E8-EB72BC772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40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B660-54A5-CAEA-9E75-D74BA494D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85937C-66E7-FDDD-BDD4-C701E614D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2E3BE6-60C3-46B3-1558-CFE005974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https://www.istockphoto.com/photo/printed-circuit-board-computer-foundation-cpu-gm2039814500-562597371?utm_campaign=srp_photos_top&amp;utm_content=https%3A%2F%2Funsplash.com%2Fs%2Fphotos%2Fcpu&amp;utm_medium=affiliate&amp;utm_source=unsplash&amp;utm_term=cpu%3A%3A%3A</a:t>
            </a:r>
          </a:p>
          <a:p>
            <a:endParaRPr lang="en-US" dirty="0"/>
          </a:p>
          <a:p>
            <a:r>
              <a:rPr lang="en-US" dirty="0"/>
              <a:t>https://discover.hubpages.com/technology/the-motherboard-components </a:t>
            </a:r>
          </a:p>
          <a:p>
            <a:endParaRPr lang="en-US" dirty="0"/>
          </a:p>
          <a:p>
            <a:r>
              <a:rPr lang="en-US" dirty="0"/>
              <a:t>https://www.alamy.com/stock-photo-pc-computer-open-atx-case-with-motherboard-and-other-hardware-installed-51750805.html?imageid=9874C638-4D68-4A0B-B081-8801F5272BD5&amp;p=81180&amp;pn=1&amp;searchId=ca862c2d60fd8a0b49416e602e3f2185&amp;searchtype=0</a:t>
            </a:r>
          </a:p>
          <a:p>
            <a:endParaRPr lang="en-US" dirty="0"/>
          </a:p>
          <a:p>
            <a:r>
              <a:rPr lang="en-US" dirty="0"/>
              <a:t>https://www.learncomputerscienceonline.com/central-processing-unit/</a:t>
            </a:r>
          </a:p>
          <a:p>
            <a:r>
              <a:rPr lang="en-US" dirty="0"/>
              <a:t>https://superuser.com/questions/1058555/is-it-possible-to-get-an-internal-usb-port-into-my-notebook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43BC2-B6E0-DF7D-FAA0-DA0FB8C314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20D9-9D6B-412C-84E8-EB72BC772C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8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AGP (Accelerated Graphics Port) for graphics cards. Not on most new boards.</a:t>
            </a:r>
          </a:p>
          <a:p>
            <a:r>
              <a:rPr lang="en-US" dirty="0"/>
              <a:t>IDE (Integrated Drive Electronics), also known as PATA (Parallel ATA), was a standard interface for connecting storage devices like hard drives and optical drives to a motherboard before being replaced by SATA (Serial ATA). </a:t>
            </a:r>
          </a:p>
          <a:p>
            <a:r>
              <a:rPr lang="en-US" dirty="0"/>
              <a:t>SATA (Serial Advanced Technology Attachment) is a computer interface used for connecting storage devices like hard drives and solid-state drives (SSDs) to a motherboard. Still widely used in desktop and laptop computers. Gradually being supplemented by faster interfaces like M.2 </a:t>
            </a:r>
            <a:r>
              <a:rPr lang="en-US" dirty="0" err="1"/>
              <a:t>NVMe</a:t>
            </a:r>
            <a:r>
              <a:rPr lang="en-US" dirty="0"/>
              <a:t> for SSDs.</a:t>
            </a:r>
          </a:p>
          <a:p>
            <a:r>
              <a:rPr lang="en-US" dirty="0"/>
              <a:t>PCI (Peripheral Component Interconnect) is a standard computer bus interface for connecting various hardware components to a motherboard. Replaced older bus standards like ISA (Industry Standard Architecture). Gradually superseded by PCI-X and then PCIe (PCI Express).</a:t>
            </a:r>
          </a:p>
          <a:p>
            <a:r>
              <a:rPr lang="en-US" dirty="0"/>
              <a:t>The North Bridge (also called the Memory Controller Hub or MCH) is a critical component on a motherboard that acts as a high-speed connection hub for the most important system components. Connects the CPU to high-speed components. Manages communications between the processor, RAM, and graphics card.</a:t>
            </a:r>
          </a:p>
          <a:p>
            <a:r>
              <a:rPr lang="en-US" dirty="0"/>
              <a:t>The South Bridge (also called the I/O Controller Hub or ICH) is a motherboard component that manages slower-speed input/output (I/O) functions and peripheral connections. Handles communication for less critical system components. Connects to various slower-speed interfaces and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F520D9-9D6B-412C-84E8-EB72BC772C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8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Implicit zeroes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8-bit number. Can be any number of bits.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9EB44-C47D-4A88-8AD9-59730808B57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CB1E-21FB-4B5D-8C5D-9318C06050EA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0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69E3-2123-4568-A68D-6AA0A4FC87FB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0A0DF-7954-4942-BD55-B2A9F9850945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6802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3C0A4-75A7-4198-8C3E-6AFFC8898F76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22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6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E605B-C83C-4DEB-822D-C37FA878B8E1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2597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6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B883-111F-47A4-8C14-F0A1A8BF5DB4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04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DB759-097D-409B-82B0-18D5DF3270B4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963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D05F-3744-40AD-A73A-472EA1E20DB2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6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128089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87" y="1666467"/>
            <a:ext cx="10013599" cy="377762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4C935-8379-4705-B445-931F824F9480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A5469-6E67-4D11-96DF-B6D238396B6C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4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6F778-2FA7-40BA-90E1-0BD69B6254B0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8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C22C7-A03D-40A7-80FE-D3BC1BCB4AC6}" type="datetime1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1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12FB-C8D2-494C-8C6C-B1549A0B05D2}" type="datetime1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CA0A0-1B29-4C2A-B4B0-809320A737A7}" type="datetime1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2A995-DFAD-48CE-9A45-CA21E2F5F371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08AF1-65AF-468D-852E-050E922F80C8}" type="datetime1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96439-3CF6-4161-86DB-181162549486}" type="datetime1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52B3F1B-1166-4859-AB02-3DE63E33C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7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cmag.com/how-to/how-to-build-a-pc-the-ultimate-beginners-gui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sair.com/us/en/s/pc-case-comparison?_gl=1*wswpfc*_up*MQ..*_gs*MQ..&amp;gclid=Cj0KCQjw_qexBhCoARIsAFgBleuw1ddEZJJSBm01tV0UGNcbBQnWOBRHBeyBprO3DspIjRPc2fQ4OeEaAj_wEALw_wc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wegg.com/Motherboards/Category/ID-2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uBNCN6v_gk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www.youtube.com/watch?v=UoXRHexGIo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corsair.com/us/en/s/cpu-coolers-comparison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sair.com/us/en/s/corsair-memor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rsair.com/us/en/s/psu-fami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1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Bit" TargetMode="External"/><Relationship Id="rId2" Type="http://schemas.openxmlformats.org/officeDocument/2006/relationships/hyperlink" Target="http://en.wikipedia.org/wiki/Comput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Computer_architecture" TargetMode="External"/><Relationship Id="rId4" Type="http://schemas.openxmlformats.org/officeDocument/2006/relationships/hyperlink" Target="http://en.wikipedia.org/wiki/System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94D7-5E70-9010-1C92-032D9E629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1:  </a:t>
            </a:r>
            <a:br>
              <a:rPr lang="en-US" dirty="0"/>
            </a:br>
            <a:r>
              <a:rPr lang="en-US" dirty="0"/>
              <a:t>Course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B1E7A-0339-95AC-D4D5-531B22874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9343707" cy="1126283"/>
          </a:xfrm>
        </p:spPr>
        <p:txBody>
          <a:bodyPr/>
          <a:lstStyle/>
          <a:p>
            <a:pPr algn="l"/>
            <a:r>
              <a:rPr lang="en-US" dirty="0"/>
              <a:t>CIS 240: MICROCOMPUTER ARCHITECTURE &amp; PROGRAMMING</a:t>
            </a:r>
          </a:p>
          <a:p>
            <a:pPr algn="l"/>
            <a:r>
              <a:rPr lang="en-US" dirty="0"/>
              <a:t>1/22/2025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B2BFB-B290-160D-C928-7CEAFFFC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A366DA-20F2-5A65-10EC-939D5266A1E2}"/>
              </a:ext>
            </a:extLst>
          </p:cNvPr>
          <p:cNvSpPr txBox="1">
            <a:spLocks/>
          </p:cNvSpPr>
          <p:nvPr/>
        </p:nvSpPr>
        <p:spPr>
          <a:xfrm>
            <a:off x="1816823" y="391196"/>
            <a:ext cx="9343707" cy="1126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0000"/>
                </a:solidFill>
              </a:rPr>
              <a:t>Due by class: Questionnaire on Canvas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rgbClr val="FF0000"/>
                </a:solidFill>
              </a:rPr>
              <a:t>Due by class: Read syllabus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DB8D99-DAB0-54AA-D645-028D98FB5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44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E78D-A42A-671A-214E-26FFFBF6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B630-EA68-D309-E9B2-879B1F91D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EF45-2652-FE58-F407-E5A55393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51DD-62C7-89E1-D2C5-F2D17E6A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7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4D4D-55CE-C21E-31AD-E8DCB18FC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44509"/>
          </a:xfrm>
        </p:spPr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E432-F701-B530-D41A-6A352610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1284514"/>
            <a:ext cx="10013599" cy="4159575"/>
          </a:xfrm>
        </p:spPr>
        <p:txBody>
          <a:bodyPr>
            <a:normAutofit/>
          </a:bodyPr>
          <a:lstStyle/>
          <a:p>
            <a:r>
              <a:rPr lang="en-US" sz="3200" dirty="0"/>
              <a:t>Lecture:</a:t>
            </a:r>
          </a:p>
          <a:p>
            <a:pPr lvl="1"/>
            <a:r>
              <a:rPr lang="en-US" sz="2800" dirty="0"/>
              <a:t>Course overview </a:t>
            </a:r>
            <a:r>
              <a:rPr lang="en-US" sz="2800" dirty="0">
                <a:sym typeface="Wingdings" panose="05000000000000000000" pitchFamily="2" charset="2"/>
              </a:rPr>
              <a:t> “Let’s build a computer”</a:t>
            </a:r>
          </a:p>
          <a:p>
            <a:pPr lvl="2"/>
            <a:r>
              <a:rPr lang="en-US" sz="2400" dirty="0">
                <a:sym typeface="Wingdings" panose="05000000000000000000" pitchFamily="2" charset="2"/>
              </a:rPr>
              <a:t>Goal: Make sure you know what we’re talking about when we talk about “computer architecture”.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 Numbers</a:t>
            </a:r>
          </a:p>
          <a:p>
            <a:r>
              <a:rPr lang="en-US" sz="3200" dirty="0">
                <a:sym typeface="Wingdings" panose="05000000000000000000" pitchFamily="2" charset="2"/>
              </a:rPr>
              <a:t>Lab: Numbers practice (Homework will also be number practice)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32AE0-7EE5-14B3-867F-5DE5B77DD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CAEFE-193B-9C09-B678-82947E51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645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EA99AB-1280-B365-4C28-E92C514BE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hardware…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470FA-757C-A5C6-EFEE-3D1637FE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7898" y="5020056"/>
            <a:ext cx="10370436" cy="1066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https://www.pcmag.com/how-to/how-to-build-a-pc-the-ultimate-beginners-guide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E0EB7B-5051-9F0F-D5BA-F500EC7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96076-0FDC-A44B-8933-DC8E5A5F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5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B6E7B-DEF9-192F-C407-805D2D14E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EB6F66-3097-9140-EE3F-DED056AA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96" y="-13000"/>
            <a:ext cx="10058400" cy="858976"/>
          </a:xfrm>
        </p:spPr>
        <p:txBody>
          <a:bodyPr/>
          <a:lstStyle/>
          <a:p>
            <a:r>
              <a:rPr lang="en-US" dirty="0"/>
              <a:t>What kind of computer?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D7C63A-19B6-1FC1-46ED-E0494BFE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99132"/>
            <a:ext cx="11390811" cy="507118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C4FF8-BDF5-DEA0-8974-9B665169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32DBC-20BF-286E-9827-06FB46F5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7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0923-B504-B496-65AE-ADC2A4B5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4577"/>
            <a:ext cx="10009429" cy="1280890"/>
          </a:xfrm>
        </p:spPr>
        <p:txBody>
          <a:bodyPr/>
          <a:lstStyle/>
          <a:p>
            <a:r>
              <a:rPr lang="en-US" dirty="0"/>
              <a:t>Things to buy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2E010-72F7-76C7-B0A7-A4E43CC98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787782"/>
            <a:ext cx="10013599" cy="51748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Case</a:t>
            </a:r>
          </a:p>
          <a:p>
            <a:r>
              <a:rPr lang="en-US" dirty="0"/>
              <a:t>Motherboard</a:t>
            </a:r>
          </a:p>
          <a:p>
            <a:r>
              <a:rPr lang="en-US" dirty="0"/>
              <a:t>Processor (CPU)</a:t>
            </a:r>
          </a:p>
          <a:p>
            <a:r>
              <a:rPr lang="en-US" dirty="0"/>
              <a:t>Cooling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Storage drives</a:t>
            </a:r>
          </a:p>
          <a:p>
            <a:r>
              <a:rPr lang="en-US" dirty="0"/>
              <a:t>Power supply</a:t>
            </a:r>
          </a:p>
          <a:p>
            <a:r>
              <a:rPr lang="en-US" dirty="0"/>
              <a:t>(Graphics card)</a:t>
            </a:r>
          </a:p>
          <a:p>
            <a:r>
              <a:rPr lang="en-US" dirty="0"/>
              <a:t>(</a:t>
            </a:r>
            <a:r>
              <a:rPr lang="en-US" dirty="0" err="1"/>
              <a:t>WiFi</a:t>
            </a:r>
            <a:r>
              <a:rPr lang="en-US" dirty="0"/>
              <a:t> card if not built-in to motherboard or using dongle)</a:t>
            </a:r>
          </a:p>
          <a:p>
            <a:r>
              <a:rPr lang="en-US" dirty="0"/>
              <a:t>Display, keyboard, mouse, speakers, 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8200E-7C2C-52FD-0583-CBAA8E3D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B0F91-7AB0-BE11-5C84-F6435913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6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796" y="-13000"/>
            <a:ext cx="10058400" cy="858976"/>
          </a:xfrm>
        </p:spPr>
        <p:txBody>
          <a:bodyPr/>
          <a:lstStyle/>
          <a:p>
            <a:r>
              <a:rPr lang="en-US" dirty="0"/>
              <a:t>PC case: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299132"/>
            <a:ext cx="11390811" cy="5071188"/>
          </a:xfrm>
        </p:spPr>
        <p:txBody>
          <a:bodyPr>
            <a:normAutofit/>
          </a:bodyPr>
          <a:lstStyle/>
          <a:p>
            <a:r>
              <a:rPr lang="en-US" dirty="0"/>
              <a:t>For example: CORSAIR: </a:t>
            </a:r>
            <a:r>
              <a:rPr lang="en-US" sz="2000" dirty="0">
                <a:hlinkClick r:id="rId2"/>
              </a:rPr>
              <a:t>https://www.corsair.com/us/</a:t>
            </a:r>
            <a:r>
              <a:rPr lang="en-US" sz="2000" dirty="0" err="1">
                <a:hlinkClick r:id="rId2"/>
              </a:rPr>
              <a:t>en</a:t>
            </a:r>
            <a:r>
              <a:rPr lang="en-US" sz="2000" dirty="0">
                <a:hlinkClick r:id="rId2"/>
              </a:rPr>
              <a:t>/s/pc-case-comparison?_</a:t>
            </a:r>
            <a:r>
              <a:rPr lang="en-US" sz="2000" dirty="0" err="1">
                <a:hlinkClick r:id="rId2"/>
              </a:rPr>
              <a:t>gl</a:t>
            </a:r>
            <a:r>
              <a:rPr lang="en-US" sz="2000" dirty="0">
                <a:hlinkClick r:id="rId2"/>
              </a:rPr>
              <a:t>=1*</a:t>
            </a:r>
            <a:r>
              <a:rPr lang="en-US" sz="2000" dirty="0" err="1">
                <a:hlinkClick r:id="rId2"/>
              </a:rPr>
              <a:t>wswpfc</a:t>
            </a:r>
            <a:r>
              <a:rPr lang="en-US" sz="2000" dirty="0">
                <a:hlinkClick r:id="rId2"/>
              </a:rPr>
              <a:t>*_up*MQ..*_</a:t>
            </a:r>
            <a:r>
              <a:rPr lang="en-US" sz="2000" dirty="0" err="1">
                <a:hlinkClick r:id="rId2"/>
              </a:rPr>
              <a:t>gs</a:t>
            </a:r>
            <a:r>
              <a:rPr lang="en-US" sz="2000" dirty="0">
                <a:hlinkClick r:id="rId2"/>
              </a:rPr>
              <a:t>*MQ..&amp;</a:t>
            </a:r>
            <a:r>
              <a:rPr lang="en-US" sz="2000" dirty="0" err="1">
                <a:hlinkClick r:id="rId2"/>
              </a:rPr>
              <a:t>gclid</a:t>
            </a:r>
            <a:r>
              <a:rPr lang="en-US" sz="2000" dirty="0">
                <a:hlinkClick r:id="rId2"/>
              </a:rPr>
              <a:t>=Cj0KCQjw_qexBhCoARIsAFgBleuw1ddEZJJSBm01tV0UGNcbBQnWOBRHBeyBprO3DspIjRPc2fQ4OeEaAj_wEALw_wcB</a:t>
            </a:r>
            <a:r>
              <a:rPr lang="en-US" sz="2000" dirty="0"/>
              <a:t> </a:t>
            </a:r>
            <a:r>
              <a:rPr lang="en-US" dirty="0"/>
              <a:t> </a:t>
            </a:r>
          </a:p>
          <a:p>
            <a:r>
              <a:rPr lang="en-US" dirty="0"/>
              <a:t>Size?</a:t>
            </a:r>
          </a:p>
          <a:p>
            <a:r>
              <a:rPr lang="en-US" dirty="0"/>
              <a:t>What motherboard format do you want to use?</a:t>
            </a:r>
          </a:p>
          <a:p>
            <a:pPr lvl="1"/>
            <a:r>
              <a:rPr lang="en-US" dirty="0"/>
              <a:t>ATX – Largest board. </a:t>
            </a:r>
            <a:r>
              <a:rPr lang="en-US" dirty="0" err="1"/>
              <a:t>Lotsa</a:t>
            </a:r>
            <a:r>
              <a:rPr lang="en-US" dirty="0"/>
              <a:t> slots for adding memory, video card, etc.</a:t>
            </a:r>
          </a:p>
          <a:p>
            <a:pPr lvl="1"/>
            <a:r>
              <a:rPr lang="en-US" dirty="0"/>
              <a:t>Micro-ATX – smaller. Less slots.</a:t>
            </a:r>
          </a:p>
          <a:p>
            <a:pPr lvl="1"/>
            <a:r>
              <a:rPr lang="en-US" dirty="0"/>
              <a:t>Mini-ITX – Maybe just a single slot</a:t>
            </a:r>
          </a:p>
          <a:p>
            <a:r>
              <a:rPr lang="en-US" dirty="0"/>
              <a:t>Color, material…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5288D3-5F7A-A684-4CC9-DD5736C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8561F-3487-B9F7-F7A5-ABDFAE357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96" y="95857"/>
            <a:ext cx="10058400" cy="858976"/>
          </a:xfrm>
        </p:spPr>
        <p:txBody>
          <a:bodyPr>
            <a:normAutofit fontScale="90000"/>
          </a:bodyPr>
          <a:lstStyle/>
          <a:p>
            <a:r>
              <a:rPr lang="en-US" dirty="0"/>
              <a:t>Motherboard &amp; CPU: </a:t>
            </a:r>
            <a:br>
              <a:rPr lang="en-US" dirty="0"/>
            </a:br>
            <a:r>
              <a:rPr lang="en-US" dirty="0"/>
              <a:t>   What all future decisions depend 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647" y="1526720"/>
            <a:ext cx="10503097" cy="464547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Motherboard</a:t>
            </a:r>
          </a:p>
          <a:p>
            <a:pPr lvl="1"/>
            <a:r>
              <a:rPr lang="en-US" dirty="0" err="1"/>
              <a:t>newegg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https://www.newegg.com/Motherboards/Category/ID-20</a:t>
            </a:r>
            <a:r>
              <a:rPr lang="en-US" dirty="0"/>
              <a:t> 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(1) You need a motherboard that works with the CPU you choose; (</a:t>
            </a:r>
            <a:r>
              <a:rPr lang="en-US" b="1" i="0" u="sng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Find CPU socket type: AM5, LGA1700…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)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(2) the board should be the right size and shape ("form factor") for your case; and </a:t>
            </a:r>
          </a:p>
          <a:p>
            <a:pPr lvl="1"/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(3) it should have the external ports and internal expansion slots you need for what you plan to install.</a:t>
            </a:r>
          </a:p>
          <a:p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CPU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Digikey.com search for CPU </a:t>
            </a: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 Microprocessors  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5D212A-4EB5-BDEF-AAC1-6E4BC388F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4EE22-E9CE-A9C7-5159-80E313657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50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36" y="-41303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Cooling the system: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451" y="1219126"/>
            <a:ext cx="10503097" cy="498837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https://www.youtube.com/watch?v=UoXRHexGIok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hlinkClick r:id="rId3"/>
              </a:rPr>
              <a:t>https://www.youtube.com/watch?v=7uBNCN6v_gk</a:t>
            </a: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  0:44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hlinkClick r:id="rId4"/>
              </a:rPr>
              <a:t>https://www.corsair.com/us/en/s/cpu-coolers-comparison</a:t>
            </a:r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 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Cooling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Fans,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Heat sinks</a:t>
            </a:r>
          </a:p>
          <a:p>
            <a:pPr lvl="1"/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Liquid cooling</a:t>
            </a:r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E69703-873E-D9E8-D546-E6E993F67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036" y="4851059"/>
            <a:ext cx="2424571" cy="17658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FC3D2E-3F4A-254D-750C-AAD372556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5650" y="3077838"/>
            <a:ext cx="4406158" cy="3539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7C6D5-12C7-26F1-EBC5-09879CF97B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1808" y="3383990"/>
            <a:ext cx="3918126" cy="292672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3974B-820F-9785-E5D3-6DCC573D0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2F211-406A-EF07-46DB-6CCEDAA3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5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76" y="-10823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Memory: RAM &amp; Hard drive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26720"/>
            <a:ext cx="10503097" cy="4645479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  <a:hlinkClick r:id="rId2"/>
              </a:rPr>
              <a:t>https://www.corsair.com/us/en/s/corsair-memory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RAM: DDR4 or DDR5 memory</a:t>
            </a: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Hard drive: “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the smart default pick with new motherboards is a solid-state boot drive in the M.2 format supporting PCI Express data transfers”. 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  <a:sym typeface="Wingdings" panose="05000000000000000000" pitchFamily="2" charset="2"/>
              </a:rPr>
              <a:t> These days, SSD</a:t>
            </a:r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 </a:t>
            </a:r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endParaRPr lang="en-US" b="0" i="0" dirty="0">
              <a:solidFill>
                <a:srgbClr val="292929"/>
              </a:solidFill>
              <a:effectLst/>
              <a:highlight>
                <a:srgbClr val="FFFFFF"/>
              </a:highlight>
              <a:latin typeface="roboto-flex"/>
            </a:endParaRP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F6C096-F5E3-6B9B-6309-E3F0A9C0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AAD18-D0FD-B2DB-F39A-01EF8859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99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ECA6AE-17AA-D200-9CB4-746026262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276" y="0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Power supply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478424-914C-8EA5-D86E-DA4A03E6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151" y="1526720"/>
            <a:ext cx="10503097" cy="4645479"/>
          </a:xfrm>
        </p:spPr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  <a:hlinkClick r:id="rId2"/>
              </a:rPr>
              <a:t>https://www.corsair.com/us/en/s/psu-family</a:t>
            </a:r>
            <a:endParaRPr lang="en-US" b="0" i="0" dirty="0">
              <a:solidFill>
                <a:srgbClr val="292929"/>
              </a:solidFill>
              <a:effectLst/>
              <a:highlight>
                <a:srgbClr val="FFFFFF"/>
              </a:highlight>
              <a:latin typeface="roboto-flex"/>
            </a:endParaRPr>
          </a:p>
          <a:p>
            <a:r>
              <a:rPr lang="en-US" dirty="0">
                <a:solidFill>
                  <a:srgbClr val="292929"/>
                </a:solidFill>
                <a:highlight>
                  <a:srgbClr val="FFFFFF"/>
                </a:highlight>
                <a:latin typeface="roboto-flex"/>
              </a:rPr>
              <a:t>ATX power supply or for smaller cases SFX.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highlight>
                  <a:srgbClr val="FFFFFF"/>
                </a:highlight>
                <a:latin typeface="roboto-flex"/>
              </a:rPr>
              <a:t>Fully wired power supply or modular power supply. </a:t>
            </a:r>
          </a:p>
          <a:p>
            <a:pPr marL="0" indent="0">
              <a:buNone/>
            </a:pPr>
            <a:endParaRPr lang="en-US" dirty="0">
              <a:solidFill>
                <a:srgbClr val="292929"/>
              </a:solidFill>
              <a:highlight>
                <a:srgbClr val="FFFFFF"/>
              </a:highlight>
              <a:latin typeface="roboto-flex"/>
            </a:endParaRP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DD617D-1B0D-038D-56D6-090CA615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32AA8-00BB-A28E-4CEF-E5A4CFBC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1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AFA1-76AC-5827-12D9-E4AA2742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88052"/>
          </a:xfrm>
        </p:spPr>
        <p:txBody>
          <a:bodyPr/>
          <a:lstStyle/>
          <a:p>
            <a:r>
              <a:rPr lang="en-US" dirty="0"/>
              <a:t>Me: I’m Tina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81B74-D332-9B7C-0859-12364D56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957943"/>
            <a:ext cx="10013599" cy="4486146"/>
          </a:xfrm>
        </p:spPr>
        <p:txBody>
          <a:bodyPr/>
          <a:lstStyle/>
          <a:p>
            <a:r>
              <a:rPr lang="en-US" sz="3200" dirty="0"/>
              <a:t>My specialties: </a:t>
            </a:r>
          </a:p>
          <a:p>
            <a:pPr lvl="1"/>
            <a:r>
              <a:rPr lang="en-US" sz="2800" dirty="0"/>
              <a:t>Integrated circuits</a:t>
            </a:r>
          </a:p>
          <a:p>
            <a:pPr lvl="1"/>
            <a:r>
              <a:rPr lang="en-US" sz="2800" dirty="0"/>
              <a:t>Medical technology</a:t>
            </a:r>
          </a:p>
          <a:p>
            <a:pPr lvl="1"/>
            <a:r>
              <a:rPr lang="en-US" sz="2800" dirty="0"/>
              <a:t>Digital systems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5DF-2F86-EA83-AC8E-D32E564A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126275-FEA3-B5B2-7314-F15556BF2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209" y="365589"/>
            <a:ext cx="3846228" cy="2835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65F469-D9A5-2AEB-0EFE-443402060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95" y="3265927"/>
            <a:ext cx="4653482" cy="322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DA636-930C-AF0A-49A0-F17C464EC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979" y="2703340"/>
            <a:ext cx="1752690" cy="2597283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DEED89A-6958-E53D-39F5-1AAC2188A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209" y="3501887"/>
            <a:ext cx="4760233" cy="328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094AF04-AA9F-2525-10C3-44F3359AC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" y="1804839"/>
            <a:ext cx="7620000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1551F66-48E8-58A2-BDB2-C2801ABD8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98A79-2743-3BC1-D7A7-90D0C73F0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D5FA90-3E7C-EDA6-B87F-AAAEF372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96" y="95857"/>
            <a:ext cx="10058400" cy="858976"/>
          </a:xfrm>
        </p:spPr>
        <p:txBody>
          <a:bodyPr>
            <a:normAutofit/>
          </a:bodyPr>
          <a:lstStyle/>
          <a:p>
            <a:r>
              <a:rPr lang="en-US" dirty="0"/>
              <a:t>CPU: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6FE441-9D69-E334-3BC0-72398428F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875" y="0"/>
            <a:ext cx="7069169" cy="6715002"/>
          </a:xfrm>
          <a:prstGeom prst="rect">
            <a:avLst/>
          </a:prstGeom>
        </p:spPr>
      </p:pic>
      <p:pic>
        <p:nvPicPr>
          <p:cNvPr id="2052" name="Picture 4" descr="Some of the major components of a motherboard">
            <a:extLst>
              <a:ext uri="{FF2B5EF4-FFF2-40B4-BE49-F238E27FC236}">
                <a16:creationId xmlns:a16="http://schemas.microsoft.com/office/drawing/2014/main" id="{451E398D-044F-CB16-A0E3-D790389D3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823" y="525345"/>
            <a:ext cx="6346181" cy="52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inted circuit board computer foundation cpu CPU Stock Photo">
            <a:extLst>
              <a:ext uri="{FF2B5EF4-FFF2-40B4-BE49-F238E27FC236}">
                <a16:creationId xmlns:a16="http://schemas.microsoft.com/office/drawing/2014/main" id="{029AE8C7-9F82-7AC6-41C9-B5311DFD3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5" t="19451" r="10826"/>
          <a:stretch/>
        </p:blipFill>
        <p:spPr bwMode="auto">
          <a:xfrm>
            <a:off x="3135875" y="525345"/>
            <a:ext cx="4738252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E1B0EF-D7EA-FA03-B796-5756BC105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509" y="1795476"/>
            <a:ext cx="3219899" cy="442974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BE159-AB3F-4092-5A56-468F386E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9C92F-FB60-EC0B-3D02-80E69BF5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6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DC8FB-625F-6487-9030-896A88B5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close-up of a computer&#10;&#10;Description automatically generated">
            <a:extLst>
              <a:ext uri="{FF2B5EF4-FFF2-40B4-BE49-F238E27FC236}">
                <a16:creationId xmlns:a16="http://schemas.microsoft.com/office/drawing/2014/main" id="{AC0434EC-9388-7247-AF04-E06C30985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228" y="243549"/>
            <a:ext cx="8386038" cy="6286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54FDAB-9F7D-7A47-20F4-9F5C0047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72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C54348-BD55-F270-AACC-E398E262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47" y="-1"/>
            <a:ext cx="8911687" cy="1280890"/>
          </a:xfrm>
        </p:spPr>
        <p:txBody>
          <a:bodyPr/>
          <a:lstStyle/>
          <a:p>
            <a:r>
              <a:rPr lang="en-US" dirty="0"/>
              <a:t>Course map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B7BF10E-1616-A5F9-ABD6-D0223828877E}"/>
              </a:ext>
            </a:extLst>
          </p:cNvPr>
          <p:cNvGrpSpPr/>
          <p:nvPr/>
        </p:nvGrpSpPr>
        <p:grpSpPr>
          <a:xfrm>
            <a:off x="3309259" y="1211169"/>
            <a:ext cx="5617029" cy="4689905"/>
            <a:chOff x="2880473" y="2331394"/>
            <a:chExt cx="5617029" cy="4689905"/>
          </a:xfrm>
        </p:grpSpPr>
        <p:pic>
          <p:nvPicPr>
            <p:cNvPr id="6" name="Picture 4" descr="Some of the major components of a motherboard">
              <a:extLst>
                <a:ext uri="{FF2B5EF4-FFF2-40B4-BE49-F238E27FC236}">
                  <a16:creationId xmlns:a16="http://schemas.microsoft.com/office/drawing/2014/main" id="{0225A2D2-E318-BD76-90AE-809B42B15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0473" y="2331394"/>
              <a:ext cx="5617029" cy="4689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18A915-BD6A-4BC2-8538-9685280D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1827" y="4263811"/>
              <a:ext cx="616259" cy="84781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50BD50F-DE19-3EE5-0E86-6CF027B9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105" r="7592"/>
          <a:stretch/>
        </p:blipFill>
        <p:spPr>
          <a:xfrm>
            <a:off x="1" y="1471159"/>
            <a:ext cx="3265713" cy="35764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3F21C3-D5BE-F733-15D7-101D32C7B6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543" y="5707832"/>
            <a:ext cx="4848860" cy="114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D4C6C4-0475-B977-DBB9-D58694E859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799" y="4794749"/>
            <a:ext cx="2023110" cy="96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0D2B80-8BF5-C8F5-FAC0-3D19C372E140}"/>
              </a:ext>
            </a:extLst>
          </p:cNvPr>
          <p:cNvSpPr txBox="1"/>
          <p:nvPr/>
        </p:nvSpPr>
        <p:spPr>
          <a:xfrm>
            <a:off x="4241040" y="92332"/>
            <a:ext cx="35429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Signals between 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Numbers</a:t>
            </a:r>
            <a:r>
              <a:rPr lang="en-US" b="1" dirty="0">
                <a:solidFill>
                  <a:srgbClr val="FF0000"/>
                </a:solidFill>
              </a:rPr>
              <a:t>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EB52D-E8C6-2BCE-B25F-95A03637084B}"/>
              </a:ext>
            </a:extLst>
          </p:cNvPr>
          <p:cNvSpPr txBox="1"/>
          <p:nvPr/>
        </p:nvSpPr>
        <p:spPr>
          <a:xfrm>
            <a:off x="0" y="1405340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Compilers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3F66B7-8510-99B4-C740-FCC121C30B40}"/>
              </a:ext>
            </a:extLst>
          </p:cNvPr>
          <p:cNvSpPr txBox="1"/>
          <p:nvPr/>
        </p:nvSpPr>
        <p:spPr>
          <a:xfrm>
            <a:off x="8822037" y="3708535"/>
            <a:ext cx="27815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Memory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⑤</a:t>
            </a:r>
            <a:endParaRPr lang="en-US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Addressing schemes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D42A8B0-9F07-A7DD-258E-C97AD68DBD16}"/>
              </a:ext>
            </a:extLst>
          </p:cNvPr>
          <p:cNvGrpSpPr/>
          <p:nvPr/>
        </p:nvGrpSpPr>
        <p:grpSpPr>
          <a:xfrm>
            <a:off x="6594730" y="276998"/>
            <a:ext cx="4690643" cy="3371234"/>
            <a:chOff x="6594730" y="276998"/>
            <a:chExt cx="4690643" cy="337123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F4AA13-E1AB-0C9B-A2F1-E883F1F3966C}"/>
                </a:ext>
              </a:extLst>
            </p:cNvPr>
            <p:cNvSpPr txBox="1"/>
            <p:nvPr/>
          </p:nvSpPr>
          <p:spPr>
            <a:xfrm>
              <a:off x="9140234" y="276998"/>
              <a:ext cx="214513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Digital circuits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Gates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Boolean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Truth tables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K-Maps</a:t>
              </a:r>
              <a:r>
                <a:rPr lang="en-US" b="1" dirty="0">
                  <a:solidFill>
                    <a:srgbClr val="FF0000"/>
                  </a:solidFill>
                </a:rPr>
                <a:t>     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582F0C-6A6E-B5D8-3BF7-D8AC47D66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4730" y="1739100"/>
              <a:ext cx="2588190" cy="190913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CB6578-A336-D794-751D-2B9E47B48183}"/>
              </a:ext>
            </a:extLst>
          </p:cNvPr>
          <p:cNvGrpSpPr/>
          <p:nvPr/>
        </p:nvGrpSpPr>
        <p:grpSpPr>
          <a:xfrm>
            <a:off x="531812" y="1441611"/>
            <a:ext cx="11825403" cy="3756240"/>
            <a:chOff x="531812" y="1441611"/>
            <a:chExt cx="11825403" cy="3756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74252A-D04D-43D1-9B01-3BD60C7D172F}"/>
                </a:ext>
              </a:extLst>
            </p:cNvPr>
            <p:cNvSpPr txBox="1"/>
            <p:nvPr/>
          </p:nvSpPr>
          <p:spPr>
            <a:xfrm>
              <a:off x="8359005" y="2228671"/>
              <a:ext cx="399821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u="sng" dirty="0">
                  <a:solidFill>
                    <a:srgbClr val="FF0000"/>
                  </a:solidFill>
                </a:rPr>
                <a:t>Languages/Instructions Hardware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Assembly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Machine language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u="sng" dirty="0">
                  <a:solidFill>
                    <a:srgbClr val="FF0000"/>
                  </a:solidFill>
                </a:rPr>
                <a:t>Architecture Hardware</a:t>
              </a:r>
              <a:r>
                <a:rPr lang="en-US" b="1" dirty="0">
                  <a:solidFill>
                    <a:srgbClr val="FF0000"/>
                  </a:solidFill>
                </a:rPr>
                <a:t>      </a:t>
              </a:r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</a:t>
              </a:r>
              <a:endParaRPr lang="en-US" b="1" u="sng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644FB0-2871-ECC7-2831-163C72588DDA}"/>
                    </a:ext>
                  </a:extLst>
                </p14:cNvPr>
                <p14:cNvContentPartPr/>
                <p14:nvPr/>
              </p14:nvContentPartPr>
              <p14:xfrm>
                <a:off x="531812" y="1441611"/>
                <a:ext cx="7648519" cy="3756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644FB0-2871-ECC7-2831-163C72588D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3813" y="1423611"/>
                  <a:ext cx="7684157" cy="37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156BE42C-5C35-CEDD-9FE2-ECA0644B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22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C6D2E82-61BB-CBE5-DCA8-5DB5D750FDD9}"/>
              </a:ext>
            </a:extLst>
          </p:cNvPr>
          <p:cNvGrpSpPr/>
          <p:nvPr/>
        </p:nvGrpSpPr>
        <p:grpSpPr>
          <a:xfrm>
            <a:off x="3265714" y="5277349"/>
            <a:ext cx="3721158" cy="1801512"/>
            <a:chOff x="3265714" y="5277349"/>
            <a:chExt cx="3721158" cy="180151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ACF20DD-B053-0A7F-5A50-54D845419DBC}"/>
                </a:ext>
              </a:extLst>
            </p:cNvPr>
            <p:cNvGrpSpPr/>
            <p:nvPr/>
          </p:nvGrpSpPr>
          <p:grpSpPr>
            <a:xfrm>
              <a:off x="3265714" y="5277349"/>
              <a:ext cx="3721158" cy="1801512"/>
              <a:chOff x="4100792" y="5252912"/>
              <a:chExt cx="3721158" cy="180151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9A30324-3E40-20B5-25F6-4638733285E1}"/>
                  </a:ext>
                </a:extLst>
              </p:cNvPr>
              <p:cNvSpPr txBox="1"/>
              <p:nvPr/>
            </p:nvSpPr>
            <p:spPr>
              <a:xfrm>
                <a:off x="4100792" y="5854095"/>
                <a:ext cx="257795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rgbClr val="FF0000"/>
                    </a:solidFill>
                  </a:rPr>
                  <a:t>Memory mapped I/O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From Assembly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u="sng" dirty="0">
                    <a:solidFill>
                      <a:srgbClr val="FF0000"/>
                    </a:solidFill>
                  </a:rPr>
                  <a:t>From C</a:t>
                </a:r>
                <a:r>
                  <a:rPr lang="en-US" b="1" dirty="0">
                    <a:solidFill>
                      <a:srgbClr val="FF0000"/>
                    </a:solidFill>
                  </a:rPr>
                  <a:t>    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⑥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u="sng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532B35EF-52BC-A536-A426-29504C43BA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3820" y="5252912"/>
                <a:ext cx="308130" cy="754543"/>
              </a:xfrm>
              <a:prstGeom prst="straightConnector1">
                <a:avLst/>
              </a:prstGeom>
              <a:ln w="31750">
                <a:solidFill>
                  <a:srgbClr val="FF0000"/>
                </a:solidFill>
                <a:headEnd type="arrow" w="lg" len="lg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7C0F1FB-84E7-10CE-682E-7F3A508AC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2465" y="5707832"/>
              <a:ext cx="850342" cy="574040"/>
            </a:xfrm>
            <a:prstGeom prst="straightConnector1">
              <a:avLst/>
            </a:prstGeom>
            <a:ln w="31750">
              <a:solidFill>
                <a:srgbClr val="FF00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75769-3E8C-7145-B23D-82C04A01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Representing Numbers &amp;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0" y="62420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890E92-63C4-C3A8-EC0F-4F58DDDE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AAC20-F05C-62E2-211A-112F80F31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CFA4F-06E1-076E-9F70-50B5A2D5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6" y="44480"/>
            <a:ext cx="8534400" cy="762000"/>
          </a:xfrm>
        </p:spPr>
        <p:txBody>
          <a:bodyPr/>
          <a:lstStyle/>
          <a:p>
            <a:r>
              <a:rPr lang="en-US" sz="2800" dirty="0"/>
              <a:t>Internal digital representation of </a:t>
            </a:r>
            <a:r>
              <a:rPr lang="en-US" sz="3200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AA9DC-B8E6-780C-32B3-A3533078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6914" y="990601"/>
            <a:ext cx="10678886" cy="55103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wire can be 0V or 5V, OFF or ON, LOW or HIGH. These respectively are represented as LOGIC ‘0’ (zero or FALSE) and ‘1’ (one or TRUE).</a:t>
            </a:r>
          </a:p>
          <a:p>
            <a:r>
              <a:rPr lang="en-US" dirty="0"/>
              <a:t>Each wire or memory cell represents a bit:</a:t>
            </a:r>
          </a:p>
          <a:p>
            <a:pPr lvl="1"/>
            <a:r>
              <a:rPr lang="en-US" sz="3200" dirty="0"/>
              <a:t>A bit (</a:t>
            </a:r>
            <a:r>
              <a:rPr lang="en-US" sz="3200" b="1" u="sng" dirty="0" err="1">
                <a:latin typeface="Bookman Old Style" pitchFamily="18" charset="0"/>
              </a:rPr>
              <a:t>BI</a:t>
            </a:r>
            <a:r>
              <a:rPr lang="en-US" sz="3200" dirty="0" err="1"/>
              <a:t>nary</a:t>
            </a:r>
            <a:r>
              <a:rPr lang="en-US" sz="3200" dirty="0"/>
              <a:t> </a:t>
            </a:r>
            <a:r>
              <a:rPr lang="en-US" sz="3200" dirty="0" err="1"/>
              <a:t>digi</a:t>
            </a:r>
            <a:r>
              <a:rPr lang="en-US" sz="3200" b="1" u="sng" dirty="0" err="1">
                <a:latin typeface="Bookman Old Style" pitchFamily="18" charset="0"/>
              </a:rPr>
              <a:t>T</a:t>
            </a:r>
            <a:r>
              <a:rPr lang="en-US" sz="3200" dirty="0"/>
              <a:t>) is one of these values</a:t>
            </a:r>
          </a:p>
          <a:p>
            <a:r>
              <a:rPr lang="en-US" sz="3200" b="1" u="sng" dirty="0">
                <a:solidFill>
                  <a:srgbClr val="FF0000"/>
                </a:solidFill>
              </a:rPr>
              <a:t>REMEMBER</a:t>
            </a:r>
            <a:r>
              <a:rPr lang="en-US" sz="32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Computers stores all values as 1s and 0s!</a:t>
            </a:r>
          </a:p>
          <a:p>
            <a:pPr lvl="1"/>
            <a:r>
              <a:rPr lang="en-US" sz="2800" dirty="0"/>
              <a:t>Pictures</a:t>
            </a:r>
          </a:p>
          <a:p>
            <a:pPr lvl="1"/>
            <a:r>
              <a:rPr lang="en-US" sz="2800" dirty="0"/>
              <a:t>Numbers</a:t>
            </a:r>
          </a:p>
          <a:p>
            <a:pPr lvl="1"/>
            <a:r>
              <a:rPr lang="en-US" sz="2800" dirty="0"/>
              <a:t>Instructions</a:t>
            </a:r>
          </a:p>
          <a:p>
            <a:pPr lvl="1"/>
            <a:r>
              <a:rPr lang="en-US" sz="2800" dirty="0"/>
              <a:t>Characters / words</a:t>
            </a:r>
          </a:p>
          <a:p>
            <a:pPr lvl="1"/>
            <a:r>
              <a:rPr lang="en-US" sz="2800" dirty="0"/>
              <a:t>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04DB1-B89C-6C4F-1CA5-FFB1EF8D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6C2A1-63D8-530A-2CEE-EACBCBAD1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1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= Base-10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/>
          <a:lstStyle/>
          <a:p>
            <a:pPr>
              <a:buNone/>
            </a:pPr>
            <a:r>
              <a:rPr lang="en-US" dirty="0"/>
              <a:t>Let’s say you have a number base-10:   298.460</a:t>
            </a:r>
          </a:p>
          <a:p>
            <a:pPr>
              <a:buNone/>
            </a:pPr>
            <a:r>
              <a:rPr lang="en-US" dirty="0"/>
              <a:t>Maximum digit value = Base – 1 = 10 – 1 = 9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fontAlgn="auto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Shorthand 298.460  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298.460</a:t>
            </a:r>
            <a:r>
              <a:rPr lang="en-US" b="1" baseline="-25000" dirty="0"/>
              <a:t>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524003" y="2829580"/>
          <a:ext cx="9144000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0</a:t>
                      </a:r>
                      <a:endParaRPr lang="en-US" sz="2400" b="1" baseline="30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2x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9x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8x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4x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6x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10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24000" y="4353580"/>
            <a:ext cx="9144000" cy="523220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buNone/>
            </a:pPr>
            <a:r>
              <a:rPr lang="en-US" sz="2800" dirty="0"/>
              <a:t>0x10</a:t>
            </a:r>
            <a:r>
              <a:rPr lang="en-US" sz="2800" baseline="30000" dirty="0"/>
              <a:t>4</a:t>
            </a:r>
            <a:r>
              <a:rPr lang="en-US" sz="2800" dirty="0"/>
              <a:t>+0x10</a:t>
            </a:r>
            <a:r>
              <a:rPr lang="en-US" sz="2800" baseline="30000" dirty="0"/>
              <a:t>3</a:t>
            </a:r>
            <a:r>
              <a:rPr lang="en-US" sz="2800" dirty="0"/>
              <a:t>+2x10</a:t>
            </a:r>
            <a:r>
              <a:rPr lang="en-US" sz="2800" baseline="30000" dirty="0"/>
              <a:t>2</a:t>
            </a:r>
            <a:r>
              <a:rPr lang="en-US" sz="2800" dirty="0"/>
              <a:t>+9x10</a:t>
            </a:r>
            <a:r>
              <a:rPr lang="en-US" sz="2800" baseline="30000" dirty="0"/>
              <a:t>1</a:t>
            </a:r>
            <a:r>
              <a:rPr lang="en-US" sz="2800" dirty="0"/>
              <a:t>+8x10</a:t>
            </a:r>
            <a:r>
              <a:rPr lang="en-US" sz="2800" baseline="30000" dirty="0"/>
              <a:t>0</a:t>
            </a:r>
            <a:r>
              <a:rPr lang="en-US" sz="2800" dirty="0"/>
              <a:t>+4x10</a:t>
            </a:r>
            <a:r>
              <a:rPr lang="en-US" sz="2800" baseline="30000" dirty="0"/>
              <a:t>-1</a:t>
            </a:r>
            <a:r>
              <a:rPr lang="en-US" sz="2800" dirty="0"/>
              <a:t>+6x10</a:t>
            </a:r>
            <a:r>
              <a:rPr lang="en-US" sz="2800" baseline="30000" dirty="0"/>
              <a:t>-2</a:t>
            </a:r>
            <a:r>
              <a:rPr lang="en-US" sz="2800" dirty="0"/>
              <a:t>+0x10</a:t>
            </a:r>
            <a:r>
              <a:rPr lang="en-US" sz="2800" baseline="30000" dirty="0"/>
              <a:t>-3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D2F78-6010-31EC-C689-CDA59D45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“Bits” Base-2 (Positive Binary)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066800"/>
            <a:ext cx="98298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Let’s say you have a number base-2:   00110.110</a:t>
            </a:r>
            <a:r>
              <a:rPr lang="en-US" b="1" baseline="-25000" dirty="0"/>
              <a:t>2</a:t>
            </a:r>
            <a:r>
              <a:rPr lang="en-US" dirty="0"/>
              <a:t> </a:t>
            </a:r>
          </a:p>
          <a:p>
            <a:r>
              <a:rPr lang="en-US" dirty="0"/>
              <a:t>Maximum digit value = Base – 1 = 2 – 1 = 1</a:t>
            </a:r>
          </a:p>
          <a:p>
            <a:endParaRPr lang="en-US" dirty="0"/>
          </a:p>
          <a:p>
            <a:endParaRPr lang="en-US" dirty="0"/>
          </a:p>
          <a:p>
            <a:pPr fontAlgn="auto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00110.110</a:t>
            </a:r>
            <a:r>
              <a:rPr lang="en-US" b="1" baseline="-25000" dirty="0"/>
              <a:t>2</a:t>
            </a:r>
            <a:r>
              <a:rPr lang="en-US" dirty="0"/>
              <a:t> In Base-10: </a:t>
            </a:r>
          </a:p>
          <a:p>
            <a:pPr lvl="1">
              <a:buNone/>
            </a:pPr>
            <a:r>
              <a:rPr lang="en-US" sz="2800" dirty="0"/>
              <a:t>=0+0+2</a:t>
            </a:r>
            <a:r>
              <a:rPr lang="en-US" sz="2800" baseline="30000" dirty="0"/>
              <a:t>2</a:t>
            </a:r>
            <a:r>
              <a:rPr lang="en-US" sz="2800" dirty="0"/>
              <a:t>+2</a:t>
            </a:r>
            <a:r>
              <a:rPr lang="en-US" sz="2800" baseline="30000" dirty="0"/>
              <a:t>1</a:t>
            </a:r>
            <a:r>
              <a:rPr lang="en-US" sz="2800" dirty="0"/>
              <a:t>+0+2</a:t>
            </a:r>
            <a:r>
              <a:rPr lang="en-US" sz="2800" baseline="30000" dirty="0"/>
              <a:t>-1</a:t>
            </a:r>
            <a:r>
              <a:rPr lang="en-US" sz="2800" dirty="0"/>
              <a:t>+2</a:t>
            </a:r>
            <a:r>
              <a:rPr lang="en-US" sz="2800" baseline="30000" dirty="0"/>
              <a:t>-2</a:t>
            </a:r>
            <a:r>
              <a:rPr lang="en-US" sz="2800" dirty="0"/>
              <a:t>+0</a:t>
            </a:r>
          </a:p>
          <a:p>
            <a:pPr lvl="1">
              <a:buNone/>
            </a:pPr>
            <a:r>
              <a:rPr lang="en-US" sz="2800" dirty="0"/>
              <a:t>=0+0+4 +2+0+1/2+1/4+0=6.75</a:t>
            </a:r>
            <a:r>
              <a:rPr lang="en-US" sz="2800" b="1" baseline="-25000" dirty="0"/>
              <a:t>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298361"/>
              </p:ext>
            </p:extLst>
          </p:nvPr>
        </p:nvGraphicFramePr>
        <p:xfrm>
          <a:off x="1524000" y="2143780"/>
          <a:ext cx="9144000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7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716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216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  <a:endParaRPr lang="en-US" sz="2400" b="1" baseline="300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0x2</a:t>
                      </a:r>
                      <a:r>
                        <a:rPr lang="en-US" sz="2400" baseline="30000" dirty="0"/>
                        <a:t>4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0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-1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1x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-2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0x</a:t>
                      </a: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-3</a:t>
                      </a:r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585526" y="4070554"/>
            <a:ext cx="9144000" cy="523220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buNone/>
            </a:pPr>
            <a:r>
              <a:rPr lang="en-US" sz="2800" dirty="0"/>
              <a:t>0x2</a:t>
            </a:r>
            <a:r>
              <a:rPr lang="en-US" sz="2800" baseline="30000" dirty="0"/>
              <a:t>4</a:t>
            </a:r>
            <a:r>
              <a:rPr lang="en-US" sz="2800" dirty="0"/>
              <a:t>  +0x2</a:t>
            </a:r>
            <a:r>
              <a:rPr lang="en-US" sz="2800" baseline="30000" dirty="0"/>
              <a:t>3</a:t>
            </a:r>
            <a:r>
              <a:rPr lang="en-US" sz="2800" dirty="0"/>
              <a:t> +1x2</a:t>
            </a:r>
            <a:r>
              <a:rPr lang="en-US" sz="2800" baseline="30000" dirty="0"/>
              <a:t>2</a:t>
            </a:r>
            <a:r>
              <a:rPr lang="en-US" sz="2800" dirty="0"/>
              <a:t> +1x2</a:t>
            </a:r>
            <a:r>
              <a:rPr lang="en-US" sz="2800" baseline="30000" dirty="0"/>
              <a:t>1</a:t>
            </a:r>
            <a:r>
              <a:rPr lang="en-US" sz="2800" dirty="0"/>
              <a:t> +0x2</a:t>
            </a:r>
            <a:r>
              <a:rPr lang="en-US" sz="2800" baseline="30000" dirty="0"/>
              <a:t>0</a:t>
            </a:r>
            <a:r>
              <a:rPr lang="en-US" sz="2800" dirty="0"/>
              <a:t>      +1x2</a:t>
            </a:r>
            <a:r>
              <a:rPr lang="en-US" sz="2800" baseline="30000" dirty="0"/>
              <a:t>-1</a:t>
            </a:r>
            <a:r>
              <a:rPr lang="en-US" sz="2800" dirty="0"/>
              <a:t> +1x2</a:t>
            </a:r>
            <a:r>
              <a:rPr lang="en-US" sz="2800" baseline="30000" dirty="0"/>
              <a:t>-2</a:t>
            </a:r>
            <a:r>
              <a:rPr lang="en-US" sz="2800" dirty="0"/>
              <a:t>  +0x2</a:t>
            </a:r>
            <a:r>
              <a:rPr lang="en-US" sz="2800" baseline="30000" dirty="0"/>
              <a:t>-3</a:t>
            </a: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57283-31F9-60EC-414E-204EFA6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Example: Translate 652.625</a:t>
            </a:r>
            <a:r>
              <a:rPr lang="en-US" sz="3200" baseline="-25000" dirty="0"/>
              <a:t>10</a:t>
            </a:r>
            <a:r>
              <a:rPr lang="en-US" sz="3200" dirty="0"/>
              <a:t> to binary (1)</a:t>
            </a:r>
            <a:br>
              <a:rPr lang="en-US" sz="3200" dirty="0"/>
            </a:br>
            <a:r>
              <a:rPr lang="en-US" sz="3200" dirty="0"/>
              <a:t>(Left of decimal point done on this slide)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371600"/>
            <a:ext cx="7693025" cy="49530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Powers of 2 for positive powers: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dirty="0"/>
              <a:t>Take integer part: 652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652-512=140		(1x2</a:t>
            </a:r>
            <a:r>
              <a:rPr lang="en-US" sz="1800" b="1" baseline="30000" dirty="0"/>
              <a:t>9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140-128=12		(1x2</a:t>
            </a:r>
            <a:r>
              <a:rPr lang="en-US" sz="1800" b="1" baseline="30000" dirty="0"/>
              <a:t>7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12-8=4		(1x2</a:t>
            </a:r>
            <a:r>
              <a:rPr lang="en-US" sz="1800" b="1" baseline="30000" dirty="0"/>
              <a:t>3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4-4=0			(1x2</a:t>
            </a:r>
            <a:r>
              <a:rPr lang="en-US" sz="1800" b="1" baseline="30000" dirty="0"/>
              <a:t>2</a:t>
            </a:r>
            <a:r>
              <a:rPr lang="en-US" sz="18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52601" y="1752600"/>
          <a:ext cx="8686799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7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897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3" y="5684520"/>
          <a:ext cx="822959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69B84-B8B1-2A70-4092-8DDFAAC7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-34835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Example: Transl</a:t>
            </a:r>
            <a:r>
              <a:rPr lang="en-US" sz="3100" dirty="0"/>
              <a:t>ate 652.625</a:t>
            </a:r>
            <a:r>
              <a:rPr lang="en-US" sz="3100" baseline="-25000" dirty="0"/>
              <a:t>10</a:t>
            </a:r>
            <a:r>
              <a:rPr lang="en-US" sz="3100" dirty="0"/>
              <a:t> to binary (2)</a:t>
            </a:r>
            <a:br>
              <a:rPr lang="en-US" sz="3100" dirty="0"/>
            </a:br>
            <a:r>
              <a:rPr lang="en-US" sz="3100" dirty="0"/>
              <a:t>(Right of decimal point done on this slide)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922021"/>
            <a:ext cx="7693025" cy="44958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/>
              <a:t>Powers of 2 for positive powers:</a:t>
            </a:r>
          </a:p>
          <a:p>
            <a:pPr lvl="1"/>
            <a:endParaRPr lang="en-US" dirty="0"/>
          </a:p>
          <a:p>
            <a:pPr lvl="1">
              <a:buNone/>
            </a:pPr>
            <a:endParaRPr lang="en-US" sz="1600" dirty="0"/>
          </a:p>
          <a:p>
            <a:pPr lvl="1"/>
            <a:r>
              <a:rPr lang="en-US" dirty="0"/>
              <a:t>Take decimal part: 0.652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0.625-0.5=0.125	(1x2</a:t>
            </a:r>
            <a:r>
              <a:rPr lang="en-US" sz="1800" b="1" baseline="30000" dirty="0"/>
              <a:t>-1</a:t>
            </a:r>
            <a:r>
              <a:rPr lang="en-US" sz="1800" dirty="0"/>
              <a:t>)</a:t>
            </a:r>
          </a:p>
          <a:p>
            <a:pPr lvl="2"/>
            <a:r>
              <a:rPr lang="en-US" sz="1800" dirty="0"/>
              <a:t>Find largest power of 2 and subtract:</a:t>
            </a:r>
          </a:p>
          <a:p>
            <a:pPr lvl="2"/>
            <a:r>
              <a:rPr lang="en-US" sz="1800" dirty="0"/>
              <a:t>0.125-0.125=0		(1x2</a:t>
            </a:r>
            <a:r>
              <a:rPr lang="en-US" sz="1800" b="1" baseline="30000" dirty="0"/>
              <a:t>-3</a:t>
            </a:r>
            <a:r>
              <a:rPr lang="en-US" sz="1800" dirty="0"/>
              <a:t>)</a:t>
            </a:r>
          </a:p>
          <a:p>
            <a:pPr lvl="2"/>
            <a:endParaRPr lang="en-US" sz="900" dirty="0"/>
          </a:p>
          <a:p>
            <a:pPr lvl="2"/>
            <a:endParaRPr lang="en-US" sz="900" dirty="0"/>
          </a:p>
          <a:p>
            <a:pPr lvl="2"/>
            <a:endParaRPr lang="en-US" sz="900" dirty="0"/>
          </a:p>
          <a:p>
            <a:pPr lvl="2"/>
            <a:r>
              <a:rPr lang="en-US" sz="1800" dirty="0"/>
              <a:t>Final value of 652.625</a:t>
            </a:r>
            <a:r>
              <a:rPr lang="en-US" sz="1800" b="1" baseline="-25000" dirty="0"/>
              <a:t>10</a:t>
            </a:r>
            <a:r>
              <a:rPr lang="en-US" sz="1800" dirty="0"/>
              <a:t> is: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0" y="6445250"/>
            <a:ext cx="827088" cy="488950"/>
          </a:xfrm>
        </p:spPr>
        <p:txBody>
          <a:bodyPr/>
          <a:lstStyle/>
          <a:p>
            <a:fld id="{1E9AE433-2354-447F-AC9C-E3BA53A2ED55}" type="slidenum">
              <a:rPr lang="en-US" smtClean="0"/>
              <a:pPr/>
              <a:t>28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140138"/>
              </p:ext>
            </p:extLst>
          </p:nvPr>
        </p:nvGraphicFramePr>
        <p:xfrm>
          <a:off x="2906485" y="1313904"/>
          <a:ext cx="6096000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6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0.03125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455782"/>
              </p:ext>
            </p:extLst>
          </p:nvPr>
        </p:nvGraphicFramePr>
        <p:xfrm>
          <a:off x="3461658" y="4116071"/>
          <a:ext cx="374072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392150"/>
              </p:ext>
            </p:extLst>
          </p:nvPr>
        </p:nvGraphicFramePr>
        <p:xfrm>
          <a:off x="1752603" y="6004560"/>
          <a:ext cx="891539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Left Brace 7">
            <a:extLst>
              <a:ext uri="{FF2B5EF4-FFF2-40B4-BE49-F238E27FC236}">
                <a16:creationId xmlns:a16="http://schemas.microsoft.com/office/drawing/2014/main" id="{B12ED875-D1C5-3D9D-8A85-7604525161D7}"/>
              </a:ext>
            </a:extLst>
          </p:cNvPr>
          <p:cNvSpPr/>
          <p:nvPr/>
        </p:nvSpPr>
        <p:spPr>
          <a:xfrm rot="5400000">
            <a:off x="4397830" y="2841174"/>
            <a:ext cx="380999" cy="5671454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4C2851B-1B38-679D-4367-07D54F5E68D1}"/>
              </a:ext>
            </a:extLst>
          </p:cNvPr>
          <p:cNvSpPr/>
          <p:nvPr/>
        </p:nvSpPr>
        <p:spPr>
          <a:xfrm rot="5400000">
            <a:off x="9129258" y="4448403"/>
            <a:ext cx="356054" cy="2481943"/>
          </a:xfrm>
          <a:prstGeom prst="leftBrac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FC90AE-22C1-BD7F-8440-6615D59E4856}"/>
              </a:ext>
            </a:extLst>
          </p:cNvPr>
          <p:cNvSpPr txBox="1"/>
          <p:nvPr/>
        </p:nvSpPr>
        <p:spPr>
          <a:xfrm>
            <a:off x="2906485" y="5301735"/>
            <a:ext cx="165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Previous slide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6E4665-8FCD-BBEF-7D1E-EE2A3A93E77C}"/>
              </a:ext>
            </a:extLst>
          </p:cNvPr>
          <p:cNvSpPr txBox="1"/>
          <p:nvPr/>
        </p:nvSpPr>
        <p:spPr>
          <a:xfrm>
            <a:off x="8480776" y="503331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4A7EB-F8E9-E870-8FC9-14F387D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/>
          <a:lstStyle/>
          <a:p>
            <a:r>
              <a:rPr lang="en-US" sz="3200" dirty="0"/>
              <a:t>Example: Translate 652.625</a:t>
            </a:r>
            <a:r>
              <a:rPr lang="en-US" sz="3200" baseline="-25000" dirty="0"/>
              <a:t>10</a:t>
            </a:r>
            <a:r>
              <a:rPr lang="en-US" sz="3200" dirty="0"/>
              <a:t> to binary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652.625</a:t>
            </a:r>
            <a:r>
              <a:rPr lang="en-US" baseline="-25000" dirty="0"/>
              <a:t>10</a:t>
            </a:r>
            <a:r>
              <a:rPr lang="en-US" dirty="0"/>
              <a:t> to binary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652.625</a:t>
            </a:r>
            <a:r>
              <a:rPr lang="en-US" baseline="-25000" dirty="0"/>
              <a:t>10</a:t>
            </a:r>
            <a:r>
              <a:rPr lang="en-US" dirty="0"/>
              <a:t> = 01010001100.10100</a:t>
            </a:r>
            <a:r>
              <a:rPr lang="en-US" b="1" baseline="-25000" dirty="0"/>
              <a:t>2</a:t>
            </a:r>
          </a:p>
          <a:p>
            <a:r>
              <a:rPr lang="en-US" dirty="0"/>
              <a:t>To represent this number in a digital system you need 16 bits, 16 wires, 16 memory cells or 16 </a:t>
            </a:r>
            <a:r>
              <a:rPr lang="en-US" dirty="0" err="1"/>
              <a:t>somethings</a:t>
            </a:r>
            <a:r>
              <a:rPr lang="en-US" dirty="0"/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29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24001" y="2133600"/>
          <a:ext cx="891539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0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2443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-5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A09CA-D8B4-D382-84A1-582886DF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865C-B683-D5DA-0FBC-F9EF0B41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8F55F-7D74-8BFE-FB41-0887AD90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801" y="156977"/>
            <a:ext cx="10009429" cy="888052"/>
          </a:xfrm>
        </p:spPr>
        <p:txBody>
          <a:bodyPr/>
          <a:lstStyle/>
          <a:p>
            <a:r>
              <a:rPr lang="en-US" dirty="0"/>
              <a:t>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A4875-3B7B-1DA5-59F3-6C8D0D76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957942"/>
            <a:ext cx="10013599" cy="5551715"/>
          </a:xfrm>
        </p:spPr>
        <p:txBody>
          <a:bodyPr>
            <a:normAutofit/>
          </a:bodyPr>
          <a:lstStyle/>
          <a:p>
            <a:r>
              <a:rPr lang="en-US" sz="3200" dirty="0"/>
              <a:t>If you don’t see why we’re doing something, or where it’s useful, </a:t>
            </a:r>
            <a:r>
              <a:rPr lang="en-US" sz="3200" b="1" u="sng" dirty="0"/>
              <a:t>ASK!</a:t>
            </a:r>
          </a:p>
          <a:p>
            <a:r>
              <a:rPr lang="en-US" sz="2800" dirty="0"/>
              <a:t>If debugging hits a wall, email me! (Maybe 30 minutes if not making progress)</a:t>
            </a:r>
          </a:p>
          <a:p>
            <a:r>
              <a:rPr lang="en-US" dirty="0"/>
              <a:t>I can meet for office hours at almost any time. If scheduled OH don’t work for you, please tell me! And we can find a better time for you.</a:t>
            </a:r>
          </a:p>
          <a:p>
            <a:r>
              <a:rPr lang="en-US" sz="2800" dirty="0"/>
              <a:t>I prefer you turning something in over me just taking off points. If you can’t get an assignment in on-time, tell me and we’ll work something out.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6F2F-F802-771D-38C6-1C012673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C484D-F6FC-0B1D-EB3A-1E7166E9F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6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43.125</a:t>
            </a:r>
            <a:r>
              <a:rPr lang="en-US" b="1" baseline="-25000" dirty="0"/>
              <a:t>10</a:t>
            </a:r>
            <a:r>
              <a:rPr lang="en-US" dirty="0"/>
              <a:t> to binary</a:t>
            </a:r>
          </a:p>
          <a:p>
            <a:r>
              <a:rPr lang="en-US" dirty="0"/>
              <a:t>Convert 13.1875</a:t>
            </a:r>
            <a:r>
              <a:rPr lang="en-US" b="1" baseline="-25000" dirty="0"/>
              <a:t>10</a:t>
            </a:r>
            <a:r>
              <a:rPr lang="en-US" dirty="0"/>
              <a:t> to binary </a:t>
            </a:r>
          </a:p>
          <a:p>
            <a:r>
              <a:rPr lang="en-US" dirty="0"/>
              <a:t>Convert 444.44</a:t>
            </a:r>
            <a:r>
              <a:rPr lang="en-US" b="1" baseline="-25000" dirty="0"/>
              <a:t>10</a:t>
            </a:r>
            <a:r>
              <a:rPr lang="en-US" dirty="0"/>
              <a:t> to binary (limited to 3 numbers to the right of the binary point)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5434E-5536-8B10-71A0-CA37ED1C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Translate 01101.010</a:t>
            </a:r>
            <a:r>
              <a:rPr lang="en-US" baseline="-25000" dirty="0"/>
              <a:t>2</a:t>
            </a:r>
            <a:r>
              <a:rPr lang="en-US" dirty="0"/>
              <a:t> to base-10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01101.010</a:t>
            </a:r>
            <a:r>
              <a:rPr lang="en-US" baseline="-25000" dirty="0"/>
              <a:t>2</a:t>
            </a:r>
            <a:r>
              <a:rPr lang="en-US" dirty="0"/>
              <a:t> =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1" y="2133600"/>
          <a:ext cx="6733307" cy="79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6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8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r>
                        <a:rPr lang="en-US" sz="2000" baseline="30000" dirty="0"/>
                        <a:t>-3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00200" y="3389294"/>
            <a:ext cx="8915400" cy="954107"/>
          </a:xfrm>
          <a:prstGeom prst="rect">
            <a:avLst/>
          </a:prstGeom>
          <a:solidFill>
            <a:schemeClr val="accent1">
              <a:tint val="20000"/>
            </a:schemeClr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buNone/>
            </a:pPr>
            <a:r>
              <a:rPr lang="en-US" sz="2800" dirty="0"/>
              <a:t>0x2</a:t>
            </a:r>
            <a:r>
              <a:rPr lang="en-US" sz="2800" baseline="30000" dirty="0"/>
              <a:t>4</a:t>
            </a:r>
            <a:r>
              <a:rPr lang="en-US" sz="2800" dirty="0"/>
              <a:t>+1x2</a:t>
            </a:r>
            <a:r>
              <a:rPr lang="en-US" sz="2800" baseline="30000" dirty="0"/>
              <a:t>3</a:t>
            </a:r>
            <a:r>
              <a:rPr lang="en-US" sz="2800" dirty="0"/>
              <a:t>+1x2</a:t>
            </a:r>
            <a:r>
              <a:rPr lang="en-US" sz="2800" baseline="30000" dirty="0"/>
              <a:t>2</a:t>
            </a:r>
            <a:r>
              <a:rPr lang="en-US" sz="2800" dirty="0"/>
              <a:t>+0x2</a:t>
            </a:r>
            <a:r>
              <a:rPr lang="en-US" sz="2800" baseline="30000" dirty="0"/>
              <a:t>1</a:t>
            </a:r>
            <a:r>
              <a:rPr lang="en-US" sz="2800" dirty="0"/>
              <a:t>+1x2</a:t>
            </a:r>
            <a:r>
              <a:rPr lang="en-US" sz="2800" baseline="30000" dirty="0"/>
              <a:t>0</a:t>
            </a:r>
            <a:r>
              <a:rPr lang="en-US" sz="2800" dirty="0"/>
              <a:t>+0x2</a:t>
            </a:r>
            <a:r>
              <a:rPr lang="en-US" sz="2800" baseline="30000" dirty="0"/>
              <a:t>-1</a:t>
            </a:r>
            <a:r>
              <a:rPr lang="en-US" sz="2800" dirty="0"/>
              <a:t>+1x2</a:t>
            </a:r>
            <a:r>
              <a:rPr lang="en-US" sz="2800" baseline="30000" dirty="0"/>
              <a:t>-2</a:t>
            </a:r>
            <a:r>
              <a:rPr lang="en-US" sz="2800" dirty="0"/>
              <a:t>+0x2</a:t>
            </a:r>
            <a:r>
              <a:rPr lang="en-US" sz="2800" baseline="30000" dirty="0"/>
              <a:t>-3</a:t>
            </a:r>
            <a:r>
              <a:rPr lang="en-US" sz="2800" dirty="0"/>
              <a:t> =</a:t>
            </a:r>
          </a:p>
          <a:p>
            <a:pPr fontAlgn="auto">
              <a:buNone/>
            </a:pPr>
            <a:r>
              <a:rPr lang="en-US" sz="2800" dirty="0"/>
              <a:t>  0   + 8    + 4    + 0    +  1   + 0     +  0.25 + 0   =13.25</a:t>
            </a:r>
            <a:r>
              <a:rPr lang="en-US" sz="2800" b="1" baseline="-25000" dirty="0"/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FFF0B-11DF-B781-257D-C86E2F27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001011.101</a:t>
            </a:r>
            <a:r>
              <a:rPr lang="en-US" b="1" baseline="-25000" dirty="0"/>
              <a:t>2</a:t>
            </a:r>
            <a:r>
              <a:rPr lang="en-US" dirty="0"/>
              <a:t> to decimal</a:t>
            </a:r>
          </a:p>
          <a:p>
            <a:r>
              <a:rPr lang="en-US" dirty="0"/>
              <a:t>Convert 101.01</a:t>
            </a:r>
            <a:r>
              <a:rPr lang="en-US" b="1" baseline="-25000" dirty="0"/>
              <a:t>2</a:t>
            </a:r>
            <a:r>
              <a:rPr lang="en-US" dirty="0"/>
              <a:t> to decimal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C56C1-D026-C9F5-60B9-F2370669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53" y="85998"/>
            <a:ext cx="8382000" cy="762000"/>
          </a:xfrm>
        </p:spPr>
        <p:txBody>
          <a:bodyPr/>
          <a:lstStyle/>
          <a:p>
            <a:r>
              <a:rPr lang="en-US" sz="3200" dirty="0"/>
              <a:t>Representations: </a:t>
            </a:r>
            <a:r>
              <a:rPr lang="en-US" sz="3200" dirty="0" err="1"/>
              <a:t>Hexidecimal</a:t>
            </a:r>
            <a:r>
              <a:rPr lang="en-US" sz="3200" dirty="0"/>
              <a:t> (base-16)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1599" y="1643743"/>
            <a:ext cx="769302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Binary: 01011101101010101.00111101</a:t>
            </a:r>
          </a:p>
          <a:p>
            <a:pPr lvl="1"/>
            <a:r>
              <a:rPr lang="en-US" dirty="0"/>
              <a:t>All ones and zeroes</a:t>
            </a:r>
          </a:p>
          <a:p>
            <a:pPr lvl="1"/>
            <a:r>
              <a:rPr lang="en-US" dirty="0"/>
              <a:t>Not human friendly</a:t>
            </a:r>
          </a:p>
          <a:p>
            <a:r>
              <a:rPr lang="en-US" dirty="0"/>
              <a:t>Hexadecimal</a:t>
            </a:r>
          </a:p>
          <a:p>
            <a:pPr lvl="1"/>
            <a:r>
              <a:rPr lang="en-US" dirty="0"/>
              <a:t>Group 4-bits together from decimal point</a:t>
            </a:r>
          </a:p>
          <a:p>
            <a:pPr lvl="1"/>
            <a:r>
              <a:rPr lang="en-US" dirty="0"/>
              <a:t>4-bits can equal more than 9.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000</a:t>
            </a:r>
            <a:r>
              <a:rPr lang="en-US" dirty="0"/>
              <a:t>0</a:t>
            </a:r>
            <a:r>
              <a:rPr lang="en-US" dirty="0">
                <a:solidFill>
                  <a:srgbClr val="588824"/>
                </a:solidFill>
              </a:rPr>
              <a:t>1011</a:t>
            </a:r>
            <a:r>
              <a:rPr lang="en-US" dirty="0"/>
              <a:t>1011</a:t>
            </a:r>
            <a:r>
              <a:rPr lang="en-US" dirty="0">
                <a:solidFill>
                  <a:srgbClr val="588824"/>
                </a:solidFill>
              </a:rPr>
              <a:t>0101</a:t>
            </a:r>
            <a:r>
              <a:rPr lang="en-US" dirty="0"/>
              <a:t>0101.</a:t>
            </a:r>
            <a:r>
              <a:rPr lang="en-US" dirty="0">
                <a:solidFill>
                  <a:srgbClr val="588824"/>
                </a:solidFill>
              </a:rPr>
              <a:t>0011</a:t>
            </a:r>
            <a:r>
              <a:rPr lang="en-US" dirty="0"/>
              <a:t>1101</a:t>
            </a:r>
          </a:p>
          <a:p>
            <a:pPr lvl="1"/>
            <a:r>
              <a:rPr lang="en-US" dirty="0"/>
              <a:t>   0      B      </a:t>
            </a:r>
            <a:r>
              <a:rPr lang="en-US" dirty="0" err="1">
                <a:solidFill>
                  <a:srgbClr val="588824"/>
                </a:solidFill>
              </a:rPr>
              <a:t>B</a:t>
            </a:r>
            <a:r>
              <a:rPr lang="en-US" dirty="0"/>
              <a:t>     5      </a:t>
            </a:r>
            <a:r>
              <a:rPr lang="en-US" dirty="0">
                <a:solidFill>
                  <a:srgbClr val="588824"/>
                </a:solidFill>
              </a:rPr>
              <a:t>5</a:t>
            </a:r>
            <a:r>
              <a:rPr lang="en-US" dirty="0"/>
              <a:t>    .   3      </a:t>
            </a:r>
            <a:r>
              <a:rPr lang="en-US" dirty="0">
                <a:solidFill>
                  <a:srgbClr val="588824"/>
                </a:solidFill>
              </a:rPr>
              <a:t>D</a:t>
            </a:r>
            <a:r>
              <a:rPr lang="en-US" dirty="0"/>
              <a:t>   = 0xBB55.3D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793504"/>
              </p:ext>
            </p:extLst>
          </p:nvPr>
        </p:nvGraphicFramePr>
        <p:xfrm>
          <a:off x="1102515" y="4310713"/>
          <a:ext cx="9835822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98549">
                  <a:extLst>
                    <a:ext uri="{9D8B030D-6E8A-4147-A177-3AD203B41FA5}">
                      <a16:colId xmlns:a16="http://schemas.microsoft.com/office/drawing/2014/main" val="2668337465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6229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0287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Base-2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Left Brace 19"/>
          <p:cNvSpPr/>
          <p:nvPr/>
        </p:nvSpPr>
        <p:spPr bwMode="auto">
          <a:xfrm rot="16200000">
            <a:off x="4231207" y="5651643"/>
            <a:ext cx="326175" cy="58866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16200000">
            <a:off x="3633921" y="5659642"/>
            <a:ext cx="314959" cy="57409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5471034" y="5641144"/>
            <a:ext cx="326179" cy="609657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4" name="Left Brace 23"/>
          <p:cNvSpPr/>
          <p:nvPr/>
        </p:nvSpPr>
        <p:spPr bwMode="auto">
          <a:xfrm rot="16200000">
            <a:off x="4850637" y="5635537"/>
            <a:ext cx="314962" cy="6096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5" name="Left Brace 24"/>
          <p:cNvSpPr/>
          <p:nvPr/>
        </p:nvSpPr>
        <p:spPr bwMode="auto">
          <a:xfrm rot="16200000">
            <a:off x="6846004" y="5630362"/>
            <a:ext cx="326183" cy="63122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6" name="Left Brace 25"/>
          <p:cNvSpPr/>
          <p:nvPr/>
        </p:nvSpPr>
        <p:spPr bwMode="auto">
          <a:xfrm rot="16200000">
            <a:off x="6186124" y="5617184"/>
            <a:ext cx="314965" cy="64636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43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87737" y="5661025"/>
              <a:ext cx="9525" cy="1588"/>
            </p14:xfrm>
          </p:contentPart>
        </mc:Choice>
        <mc:Fallback>
          <p:pic>
            <p:nvPicPr>
              <p:cNvPr id="1843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1143" y="5632441"/>
                <a:ext cx="21981" cy="555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/>
          <p:cNvSpPr/>
          <p:nvPr/>
        </p:nvSpPr>
        <p:spPr bwMode="auto">
          <a:xfrm>
            <a:off x="2799376" y="5590633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3023314" y="5646038"/>
            <a:ext cx="314959" cy="58866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DFF5E2-C735-1156-8B9E-72897B85F060}"/>
              </a:ext>
            </a:extLst>
          </p:cNvPr>
          <p:cNvSpPr/>
          <p:nvPr/>
        </p:nvSpPr>
        <p:spPr bwMode="auto">
          <a:xfrm>
            <a:off x="2901529" y="6118992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CE423E-2E84-8B35-0911-F3A75927E140}"/>
              </a:ext>
            </a:extLst>
          </p:cNvPr>
          <p:cNvSpPr/>
          <p:nvPr/>
        </p:nvSpPr>
        <p:spPr bwMode="auto">
          <a:xfrm>
            <a:off x="3558491" y="6120645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F8BC6D-F8C0-B2BE-E86C-93D416509C91}"/>
              </a:ext>
            </a:extLst>
          </p:cNvPr>
          <p:cNvSpPr/>
          <p:nvPr/>
        </p:nvSpPr>
        <p:spPr bwMode="auto">
          <a:xfrm>
            <a:off x="4170347" y="6105235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3452CE-FEB6-4ED0-B52C-FCAE563B5267}"/>
              </a:ext>
            </a:extLst>
          </p:cNvPr>
          <p:cNvSpPr/>
          <p:nvPr/>
        </p:nvSpPr>
        <p:spPr bwMode="auto">
          <a:xfrm>
            <a:off x="4811749" y="6114918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43AEA1-79BC-5CB4-279A-B0D89D79D130}"/>
              </a:ext>
            </a:extLst>
          </p:cNvPr>
          <p:cNvSpPr/>
          <p:nvPr/>
        </p:nvSpPr>
        <p:spPr bwMode="auto">
          <a:xfrm>
            <a:off x="5348511" y="6076042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DC4A1C-17D8-3E5A-256D-708D40DE6983}"/>
              </a:ext>
            </a:extLst>
          </p:cNvPr>
          <p:cNvSpPr/>
          <p:nvPr/>
        </p:nvSpPr>
        <p:spPr bwMode="auto">
          <a:xfrm>
            <a:off x="6119890" y="6097847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15D54-989C-4E00-2FC9-306E462B4626}"/>
              </a:ext>
            </a:extLst>
          </p:cNvPr>
          <p:cNvSpPr/>
          <p:nvPr/>
        </p:nvSpPr>
        <p:spPr bwMode="auto">
          <a:xfrm>
            <a:off x="6689973" y="6114918"/>
            <a:ext cx="518160" cy="31496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A8CFAF-036C-1FE1-96D8-3A69ED7EFB0A}"/>
              </a:ext>
            </a:extLst>
          </p:cNvPr>
          <p:cNvSpPr/>
          <p:nvPr/>
        </p:nvSpPr>
        <p:spPr bwMode="auto">
          <a:xfrm>
            <a:off x="7295012" y="6105234"/>
            <a:ext cx="1673002" cy="32464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8B6C-C81C-EC65-65DE-2D165BA0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79310" y="6135808"/>
            <a:ext cx="7619999" cy="365125"/>
          </a:xfrm>
        </p:spPr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519E19-61EA-38AA-656D-ECE50E959C92}"/>
              </a:ext>
            </a:extLst>
          </p:cNvPr>
          <p:cNvSpPr txBox="1"/>
          <p:nvPr/>
        </p:nvSpPr>
        <p:spPr>
          <a:xfrm>
            <a:off x="8677553" y="533674"/>
            <a:ext cx="3474758" cy="267765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0" i="0" dirty="0">
                <a:solidFill>
                  <a:srgbClr val="001D35"/>
                </a:solidFill>
                <a:effectLst/>
                <a:latin typeface="Google Sans"/>
              </a:rPr>
              <a:t>The average person can hold between three and seven items in their short-term memory, also known as working memory. This limit is known as the "magical number seven"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15" grpId="0" animBg="1"/>
      <p:bldP spid="22" grpId="0" animBg="1"/>
      <p:bldP spid="4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Representations: Octal (Base-8)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(Included for completeness but we won’t use)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1" y="1524000"/>
            <a:ext cx="7693025" cy="5029200"/>
          </a:xfrm>
        </p:spPr>
        <p:txBody>
          <a:bodyPr/>
          <a:lstStyle/>
          <a:p>
            <a:r>
              <a:rPr lang="en-US" dirty="0"/>
              <a:t>Binary: 01011101101010101.00111101</a:t>
            </a:r>
          </a:p>
          <a:p>
            <a:pPr lvl="1"/>
            <a:r>
              <a:rPr lang="en-US" dirty="0"/>
              <a:t>All ones and zeroes</a:t>
            </a:r>
          </a:p>
          <a:p>
            <a:pPr lvl="1"/>
            <a:r>
              <a:rPr lang="en-US" dirty="0"/>
              <a:t>Not human friendly</a:t>
            </a:r>
          </a:p>
          <a:p>
            <a:r>
              <a:rPr lang="en-US" dirty="0"/>
              <a:t>Octal</a:t>
            </a:r>
          </a:p>
          <a:p>
            <a:pPr lvl="1"/>
            <a:r>
              <a:rPr lang="en-US" dirty="0"/>
              <a:t>Group 3-bits together from decimal point</a:t>
            </a:r>
          </a:p>
          <a:p>
            <a:pPr lvl="1"/>
            <a:r>
              <a:rPr lang="en-US" dirty="0"/>
              <a:t>       01</a:t>
            </a:r>
            <a:r>
              <a:rPr lang="en-US" dirty="0">
                <a:solidFill>
                  <a:srgbClr val="588824"/>
                </a:solidFill>
              </a:rPr>
              <a:t>011</a:t>
            </a:r>
            <a:r>
              <a:rPr lang="en-US" dirty="0"/>
              <a:t>101</a:t>
            </a:r>
            <a:r>
              <a:rPr lang="en-US" dirty="0">
                <a:solidFill>
                  <a:srgbClr val="588824"/>
                </a:solidFill>
              </a:rPr>
              <a:t>101</a:t>
            </a:r>
            <a:r>
              <a:rPr lang="en-US" dirty="0"/>
              <a:t>010</a:t>
            </a:r>
            <a:r>
              <a:rPr lang="en-US" dirty="0">
                <a:solidFill>
                  <a:srgbClr val="588824"/>
                </a:solidFill>
              </a:rPr>
              <a:t>101</a:t>
            </a:r>
            <a:r>
              <a:rPr lang="en-US" dirty="0"/>
              <a:t>.001</a:t>
            </a:r>
            <a:r>
              <a:rPr lang="en-US" dirty="0">
                <a:solidFill>
                  <a:srgbClr val="588824"/>
                </a:solidFill>
              </a:rPr>
              <a:t>111</a:t>
            </a:r>
            <a:r>
              <a:rPr lang="en-US" dirty="0"/>
              <a:t>01</a:t>
            </a:r>
          </a:p>
          <a:p>
            <a:pPr lvl="1"/>
            <a:r>
              <a:rPr lang="en-US" dirty="0"/>
              <a:t> 1   </a:t>
            </a:r>
            <a:r>
              <a:rPr lang="en-US" dirty="0">
                <a:solidFill>
                  <a:srgbClr val="588824"/>
                </a:solidFill>
              </a:rPr>
              <a:t>3</a:t>
            </a:r>
            <a:r>
              <a:rPr lang="en-US" dirty="0"/>
              <a:t>    5    </a:t>
            </a:r>
            <a:r>
              <a:rPr lang="en-US" dirty="0">
                <a:solidFill>
                  <a:srgbClr val="588824"/>
                </a:solidFill>
              </a:rPr>
              <a:t>5</a:t>
            </a:r>
            <a:r>
              <a:rPr lang="en-US" dirty="0"/>
              <a:t>     2    </a:t>
            </a:r>
            <a:r>
              <a:rPr lang="en-US" dirty="0">
                <a:solidFill>
                  <a:srgbClr val="588824"/>
                </a:solidFill>
              </a:rPr>
              <a:t>5</a:t>
            </a:r>
            <a:r>
              <a:rPr lang="en-US" dirty="0"/>
              <a:t> .  1     </a:t>
            </a:r>
            <a:r>
              <a:rPr lang="en-US" dirty="0">
                <a:solidFill>
                  <a:srgbClr val="588824"/>
                </a:solidFill>
              </a:rPr>
              <a:t>7</a:t>
            </a:r>
            <a:r>
              <a:rPr lang="en-US" dirty="0"/>
              <a:t>   2 =   135525.172</a:t>
            </a:r>
            <a:r>
              <a:rPr lang="en-US" b="1" baseline="-25000" dirty="0"/>
              <a:t>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486244" y="4058524"/>
            <a:ext cx="4887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0            </a:t>
            </a:r>
            <a:r>
              <a:rPr lang="en-US" sz="2400" b="1" dirty="0">
                <a:solidFill>
                  <a:srgbClr val="588824"/>
                </a:solidFill>
              </a:rPr>
              <a:t>     </a:t>
            </a:r>
            <a:r>
              <a:rPr lang="en-US" sz="2400" b="1" dirty="0">
                <a:solidFill>
                  <a:srgbClr val="FF0000"/>
                </a:solidFill>
              </a:rPr>
              <a:t>       </a:t>
            </a:r>
            <a:r>
              <a:rPr lang="en-US" sz="2400" b="1" dirty="0">
                <a:solidFill>
                  <a:srgbClr val="588824"/>
                </a:solidFill>
              </a:rPr>
              <a:t>     </a:t>
            </a:r>
            <a:r>
              <a:rPr lang="en-US" sz="2400" b="1" dirty="0">
                <a:solidFill>
                  <a:srgbClr val="FF0000"/>
                </a:solidFill>
              </a:rPr>
              <a:t>                   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  <a:r>
              <a:rPr lang="en-US" sz="24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Left Brace 9"/>
          <p:cNvSpPr/>
          <p:nvPr/>
        </p:nvSpPr>
        <p:spPr bwMode="auto">
          <a:xfrm rot="16200000">
            <a:off x="629202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6" name="Left Brace 15"/>
          <p:cNvSpPr/>
          <p:nvPr/>
        </p:nvSpPr>
        <p:spPr bwMode="auto">
          <a:xfrm rot="16200000">
            <a:off x="7906197" y="4291121"/>
            <a:ext cx="152400" cy="5334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7" name="Left Brace 16"/>
          <p:cNvSpPr/>
          <p:nvPr/>
        </p:nvSpPr>
        <p:spPr bwMode="auto">
          <a:xfrm rot="16200000">
            <a:off x="739184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8" name="Left Brace 17"/>
          <p:cNvSpPr/>
          <p:nvPr/>
        </p:nvSpPr>
        <p:spPr bwMode="auto">
          <a:xfrm rot="16200000">
            <a:off x="685844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9" name="Left Brace 18"/>
          <p:cNvSpPr/>
          <p:nvPr/>
        </p:nvSpPr>
        <p:spPr bwMode="auto">
          <a:xfrm rot="16200000">
            <a:off x="3718592" y="4307215"/>
            <a:ext cx="152400" cy="501211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0" name="Left Brace 19"/>
          <p:cNvSpPr/>
          <p:nvPr/>
        </p:nvSpPr>
        <p:spPr bwMode="auto">
          <a:xfrm rot="16200000">
            <a:off x="422954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1" name="Left Brace 20"/>
          <p:cNvSpPr/>
          <p:nvPr/>
        </p:nvSpPr>
        <p:spPr bwMode="auto">
          <a:xfrm rot="16200000">
            <a:off x="476802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2" name="Left Brace 21"/>
          <p:cNvSpPr/>
          <p:nvPr/>
        </p:nvSpPr>
        <p:spPr bwMode="auto">
          <a:xfrm rot="16200000">
            <a:off x="528110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16200000">
            <a:off x="5799267" y="4386371"/>
            <a:ext cx="228600" cy="4191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D7E4C-B369-59BE-51C6-79C8A6B52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problems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dirty="0" err="1"/>
              <a:t>hexidecimal</a:t>
            </a:r>
            <a:r>
              <a:rPr lang="en-US" dirty="0"/>
              <a:t> representation of 10010101101010101.1010101</a:t>
            </a:r>
            <a:r>
              <a:rPr lang="en-US" b="1" baseline="-25000" dirty="0"/>
              <a:t>2</a:t>
            </a:r>
            <a:r>
              <a:rPr lang="en-US" dirty="0"/>
              <a:t>?</a:t>
            </a:r>
          </a:p>
          <a:p>
            <a:r>
              <a:rPr lang="en-US" dirty="0"/>
              <a:t>625.626</a:t>
            </a:r>
            <a:r>
              <a:rPr lang="en-US" b="1" baseline="-25000" dirty="0"/>
              <a:t>10</a:t>
            </a:r>
            <a:r>
              <a:rPr lang="en-US" dirty="0"/>
              <a:t> in hex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What’s missing?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024EC-6945-EDC0-2A18-F7CC3A2A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9" y="304800"/>
            <a:ext cx="9822581" cy="762000"/>
          </a:xfrm>
        </p:spPr>
        <p:txBody>
          <a:bodyPr>
            <a:normAutofit/>
          </a:bodyPr>
          <a:lstStyle/>
          <a:p>
            <a:r>
              <a:rPr lang="en-US" dirty="0"/>
              <a:t>Representing negative numbers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87" y="1251284"/>
            <a:ext cx="10013599" cy="53901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Five ways to represent negative numbers (Four numerical ways):</a:t>
            </a:r>
          </a:p>
          <a:p>
            <a:pPr lvl="1"/>
            <a:r>
              <a:rPr lang="en-US" dirty="0"/>
              <a:t>Sign-magnitude</a:t>
            </a:r>
          </a:p>
          <a:p>
            <a:pPr lvl="2"/>
            <a:r>
              <a:rPr lang="en-US" dirty="0"/>
              <a:t>Easy for humans but not so good for math</a:t>
            </a:r>
          </a:p>
          <a:p>
            <a:pPr lvl="1"/>
            <a:r>
              <a:rPr lang="en-US" dirty="0"/>
              <a:t>1’s complement</a:t>
            </a:r>
          </a:p>
          <a:p>
            <a:pPr lvl="2"/>
            <a:r>
              <a:rPr lang="en-US" dirty="0"/>
              <a:t>Better for math but wasteful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2’s complement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 The main one we’ll be looking at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Usually used. Computers like it, not wasteful. </a:t>
            </a:r>
          </a:p>
          <a:p>
            <a:pPr lvl="1"/>
            <a:r>
              <a:rPr lang="en-US" dirty="0"/>
              <a:t>BCD (Binary-coded decimal)</a:t>
            </a:r>
          </a:p>
          <a:p>
            <a:pPr lvl="2"/>
            <a:r>
              <a:rPr lang="en-US" dirty="0"/>
              <a:t>Humans like it. Computers… Not so much. Math hard.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ASCII</a:t>
            </a:r>
            <a:r>
              <a:rPr lang="en-US" dirty="0"/>
              <a:t>, JIS X 0208, EUC (Unix), Unicode, etc.</a:t>
            </a:r>
          </a:p>
          <a:p>
            <a:pPr lvl="2"/>
            <a:r>
              <a:rPr lang="en-US" dirty="0"/>
              <a:t>Text characters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B03B1-5BD9-815F-3014-9EAD99DBD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WORD: Wikipedia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>
                <a:hlinkClick r:id="rId2" tooltip="Computing"/>
              </a:rPr>
              <a:t>computing</a:t>
            </a:r>
            <a:r>
              <a:rPr lang="en-US" dirty="0"/>
              <a:t>, </a:t>
            </a:r>
            <a:r>
              <a:rPr lang="en-US" b="1" i="1" dirty="0"/>
              <a:t>word</a:t>
            </a:r>
            <a:r>
              <a:rPr lang="en-US" dirty="0"/>
              <a:t> is a term for the natural unit of data used by a particular computer design. A word is simply a fixed-sized group of </a:t>
            </a:r>
            <a:r>
              <a:rPr lang="en-US" dirty="0">
                <a:hlinkClick r:id="rId3" tooltip="Bit"/>
              </a:rPr>
              <a:t>bits</a:t>
            </a:r>
            <a:r>
              <a:rPr lang="en-US" dirty="0"/>
              <a:t> that are handled together by the </a:t>
            </a:r>
            <a:r>
              <a:rPr lang="en-US" dirty="0">
                <a:hlinkClick r:id="rId4" tooltip="System"/>
              </a:rPr>
              <a:t>system</a:t>
            </a:r>
            <a:r>
              <a:rPr lang="en-US" dirty="0"/>
              <a:t>. The number of bits in a word (the </a:t>
            </a:r>
            <a:r>
              <a:rPr lang="en-US" b="1" dirty="0"/>
              <a:t>word size</a:t>
            </a:r>
            <a:r>
              <a:rPr lang="en-US" dirty="0"/>
              <a:t> or </a:t>
            </a:r>
            <a:r>
              <a:rPr lang="en-US" b="1" dirty="0"/>
              <a:t>word length</a:t>
            </a:r>
            <a:r>
              <a:rPr lang="en-US" dirty="0"/>
              <a:t>) is an important characteristic of a </a:t>
            </a:r>
            <a:r>
              <a:rPr lang="en-US" dirty="0">
                <a:hlinkClick r:id="rId5" tooltip="Computer architecture"/>
              </a:rPr>
              <a:t>computer architecture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1D5E0-E390-BEF1-DBC0-FA5DC7C07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1E2A-AD9C-4BCC-54B1-3A3D5737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99" y="1417606"/>
            <a:ext cx="4333886" cy="3536134"/>
          </a:xfrm>
        </p:spPr>
        <p:txBody>
          <a:bodyPr/>
          <a:lstStyle/>
          <a:p>
            <a:r>
              <a:rPr lang="en-US" dirty="0"/>
              <a:t>2’s complement in picture form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9427A4-92F9-7D49-9A9F-0653C528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A18B0-05DA-172D-9DEC-3AF3382B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38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70D146-F4F9-6B27-1333-2185FF6ED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422" y="106532"/>
            <a:ext cx="6925506" cy="6118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608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Sign-magnitude Representation (1)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(Included for completeness but we won’t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pick a number: 27</a:t>
            </a:r>
            <a:r>
              <a:rPr lang="en-US" b="1" baseline="-25000" dirty="0"/>
              <a:t>10</a:t>
            </a:r>
            <a:r>
              <a:rPr lang="en-US" dirty="0"/>
              <a:t> = 00011011</a:t>
            </a:r>
            <a:r>
              <a:rPr lang="en-US" b="1" baseline="-25000" dirty="0"/>
              <a:t>2</a:t>
            </a:r>
            <a:r>
              <a:rPr lang="en-US" dirty="0"/>
              <a:t> = 0x1B</a:t>
            </a:r>
          </a:p>
          <a:p>
            <a:r>
              <a:rPr lang="en-US" dirty="0"/>
              <a:t>Sign-magnitude says the top bit, the most significant bit (</a:t>
            </a:r>
            <a:r>
              <a:rPr lang="en-US" sz="2400" dirty="0"/>
              <a:t>MSB*</a:t>
            </a:r>
            <a:r>
              <a:rPr lang="en-US" dirty="0"/>
              <a:t>), the leftmost bit is a </a:t>
            </a:r>
            <a:r>
              <a:rPr lang="en-US" b="1" u="sng" dirty="0"/>
              <a:t>sign bit</a:t>
            </a:r>
          </a:p>
          <a:p>
            <a:r>
              <a:rPr lang="en-US" dirty="0"/>
              <a:t>If the sign bit is “1”, then the number is negative</a:t>
            </a:r>
          </a:p>
          <a:p>
            <a:r>
              <a:rPr lang="en-US" dirty="0"/>
              <a:t>If the sign bit is “0”, then the number is positive</a:t>
            </a:r>
          </a:p>
          <a:p>
            <a:r>
              <a:rPr lang="en-US" dirty="0"/>
              <a:t>So….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0</a:t>
            </a:r>
            <a:r>
              <a:rPr lang="en-US" sz="3200" dirty="0"/>
              <a:t>0011011</a:t>
            </a:r>
            <a:r>
              <a:rPr lang="en-US" sz="3200" b="1" baseline="-25000" dirty="0"/>
              <a:t>2</a:t>
            </a:r>
            <a:r>
              <a:rPr lang="en-US" sz="3200" dirty="0"/>
              <a:t> = 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0011011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90800" y="6248400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*LSB is the least significant bit and the bit farthest to the right.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68440-D292-BB4D-1E20-153C4D70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7141-DA6B-8274-D882-D46D1687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54FB-07DB-9820-77A1-DBB9EE91F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D58EE-C9E7-7199-4BF3-64037A0D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8BD46-C205-C1E6-361A-30FB4850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3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Sign-magnitude Representation (2)</a:t>
            </a:r>
            <a:br>
              <a:rPr lang="en-US" dirty="0"/>
            </a:br>
            <a:r>
              <a:rPr lang="en-US" sz="3600" b="1" dirty="0">
                <a:solidFill>
                  <a:srgbClr val="FF0000"/>
                </a:solidFill>
              </a:rPr>
              <a:t>(Included for completeness but we won’t use)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closer look at S/M representation</a:t>
            </a:r>
          </a:p>
          <a:p>
            <a:r>
              <a:rPr lang="en-US" dirty="0"/>
              <a:t>Question: What is zero?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0</a:t>
            </a:r>
            <a:r>
              <a:rPr lang="en-US" sz="3200" dirty="0"/>
              <a:t>0000000</a:t>
            </a:r>
            <a:r>
              <a:rPr lang="en-US" sz="3200" b="1" baseline="-25000" dirty="0"/>
              <a:t>2</a:t>
            </a:r>
            <a:r>
              <a:rPr lang="en-US" sz="3200" dirty="0"/>
              <a:t> = 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dirty="0"/>
              <a:t>0000000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r>
              <a:rPr lang="en-US" dirty="0"/>
              <a:t>Two zeroes… That’s a waste of a value.</a:t>
            </a:r>
          </a:p>
          <a:p>
            <a:r>
              <a:rPr lang="en-US" dirty="0"/>
              <a:t>Later we’ll see that S/M is hardest to use in addition and multiplication of binary numbers.</a:t>
            </a:r>
          </a:p>
          <a:p>
            <a:r>
              <a:rPr lang="en-US" dirty="0"/>
              <a:t>Number range from: -127 to 127</a:t>
            </a:r>
          </a:p>
          <a:p>
            <a:pPr lvl="1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10630" y="2540001"/>
            <a:ext cx="986971" cy="812800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17887" y="3432629"/>
            <a:ext cx="986971" cy="812800"/>
          </a:xfrm>
          <a:prstGeom prst="rect">
            <a:avLst/>
          </a:prstGeom>
          <a:solidFill>
            <a:schemeClr val="bg1"/>
          </a:solidFill>
          <a:ln w="349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82CD6-FD1F-7915-F02A-859BA56A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One’s complement Representation (1)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(Included for completeness but we won’t 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/>
          <a:lstStyle/>
          <a:p>
            <a:r>
              <a:rPr lang="en-US" dirty="0"/>
              <a:t>Let’s pick a number: 27</a:t>
            </a:r>
            <a:r>
              <a:rPr lang="en-US" b="1" baseline="-25000" dirty="0"/>
              <a:t>10</a:t>
            </a:r>
            <a:r>
              <a:rPr lang="en-US" dirty="0"/>
              <a:t> = 00011011</a:t>
            </a:r>
            <a:r>
              <a:rPr lang="en-US" b="1" baseline="-25000" dirty="0"/>
              <a:t>2</a:t>
            </a:r>
            <a:r>
              <a:rPr lang="en-US" dirty="0"/>
              <a:t> = 0x1B</a:t>
            </a:r>
          </a:p>
          <a:p>
            <a:r>
              <a:rPr lang="en-US" dirty="0"/>
              <a:t>One’s complement says the negative value is just the “complement”. All 1s are changed to zero and all zeroes are changed to ones.</a:t>
            </a:r>
            <a:endParaRPr lang="en-US" b="1" u="sng" dirty="0"/>
          </a:p>
          <a:p>
            <a:r>
              <a:rPr lang="en-US" dirty="0"/>
              <a:t>So….</a:t>
            </a:r>
          </a:p>
          <a:p>
            <a:pPr lvl="1">
              <a:buNone/>
            </a:pPr>
            <a:r>
              <a:rPr lang="en-US" sz="3200" dirty="0"/>
              <a:t>00011011</a:t>
            </a:r>
            <a:r>
              <a:rPr lang="en-US" sz="3200" b="1" baseline="-25000" dirty="0"/>
              <a:t>2</a:t>
            </a:r>
            <a:r>
              <a:rPr lang="en-US" sz="3200" dirty="0"/>
              <a:t> = 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dirty="0"/>
              <a:t>11100100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endParaRPr lang="en-US" b="1" u="sng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09516-7656-A123-0755-43132587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One’s complement Representation (2)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(Included for completeness but we won’t 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 What is zero?</a:t>
            </a:r>
          </a:p>
          <a:p>
            <a:pPr lvl="1">
              <a:buNone/>
            </a:pPr>
            <a:r>
              <a:rPr lang="en-US" sz="3200" dirty="0"/>
              <a:t>00000000</a:t>
            </a:r>
            <a:r>
              <a:rPr lang="en-US" sz="3200" b="1" baseline="-25000" dirty="0"/>
              <a:t>2</a:t>
            </a:r>
            <a:r>
              <a:rPr lang="en-US" sz="3200" dirty="0"/>
              <a:t> = 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dirty="0"/>
              <a:t>11111111</a:t>
            </a:r>
            <a:r>
              <a:rPr lang="en-US" sz="3200" b="1" baseline="-25000" dirty="0"/>
              <a:t>2</a:t>
            </a:r>
            <a:r>
              <a:rPr lang="en-US" sz="3200" dirty="0"/>
              <a:t>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0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r>
              <a:rPr lang="en-US" dirty="0"/>
              <a:t>Two zeroes… That’s also a waste of a value.</a:t>
            </a:r>
          </a:p>
          <a:p>
            <a:r>
              <a:rPr lang="en-US" dirty="0"/>
              <a:t>Later we’ll see that 1’s comp is still a little complicated to use in addition and multiplication of binary numbers but quite a bit easier than SM.</a:t>
            </a:r>
          </a:p>
          <a:p>
            <a:pPr lvl="1">
              <a:buNone/>
            </a:pP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212080" y="2062480"/>
            <a:ext cx="1087120" cy="7315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222240" y="2997200"/>
            <a:ext cx="1087120" cy="7315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09440" y="1402080"/>
            <a:ext cx="2672080" cy="7315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53360" y="3728720"/>
            <a:ext cx="7914640" cy="2052320"/>
          </a:xfrm>
          <a:prstGeom prst="rect">
            <a:avLst/>
          </a:prstGeom>
          <a:solidFill>
            <a:schemeClr val="bg1"/>
          </a:solidFill>
          <a:ln w="412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latin typeface="Arial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DE6D3-9B19-B385-6701-3D79A944C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One’s complement Representation (3)</a:t>
            </a:r>
            <a:br>
              <a:rPr lang="en-US" sz="3200" dirty="0"/>
            </a:br>
            <a:r>
              <a:rPr lang="en-US" sz="3200" b="1" dirty="0">
                <a:solidFill>
                  <a:srgbClr val="FF0000"/>
                </a:solidFill>
              </a:rPr>
              <a:t>(Included for completeness but we won’t use)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0772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about the number 255</a:t>
            </a:r>
            <a:r>
              <a:rPr lang="en-US" b="1" baseline="-25000" dirty="0"/>
              <a:t>10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11111111</a:t>
            </a:r>
            <a:r>
              <a:rPr lang="en-US" b="1" baseline="-25000" dirty="0"/>
              <a:t>2</a:t>
            </a:r>
            <a:r>
              <a:rPr lang="en-US" dirty="0"/>
              <a:t> = 255</a:t>
            </a:r>
            <a:r>
              <a:rPr lang="en-US" b="1" baseline="-25000" dirty="0"/>
              <a:t>10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Invert everything and… 00000000</a:t>
            </a:r>
            <a:r>
              <a:rPr lang="en-US" b="1" baseline="-25000" dirty="0"/>
              <a:t>2</a:t>
            </a:r>
            <a:r>
              <a:rPr lang="en-US" dirty="0"/>
              <a:t> = 0</a:t>
            </a:r>
            <a:r>
              <a:rPr lang="en-US" b="1" baseline="-25000" dirty="0"/>
              <a:t>10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Oops…</a:t>
            </a:r>
          </a:p>
          <a:p>
            <a:r>
              <a:rPr lang="en-US" dirty="0"/>
              <a:t>It turns out that 1’s comp only works for values between: </a:t>
            </a:r>
            <a:r>
              <a:rPr lang="pl-PL" dirty="0"/>
              <a:t>−(2</a:t>
            </a:r>
            <a:r>
              <a:rPr lang="pl-PL" baseline="30000" dirty="0"/>
              <a:t>N−1</a:t>
            </a:r>
            <a:r>
              <a:rPr lang="pl-PL" dirty="0"/>
              <a:t>−1) to (2</a:t>
            </a:r>
            <a:r>
              <a:rPr lang="pl-PL" baseline="30000" dirty="0"/>
              <a:t>N−1</a:t>
            </a:r>
            <a:r>
              <a:rPr lang="pl-PL" dirty="0"/>
              <a:t>−1) </a:t>
            </a:r>
            <a:r>
              <a:rPr lang="en-US" dirty="0"/>
              <a:t>where N is the number of bits. (Same as S/M)</a:t>
            </a:r>
          </a:p>
          <a:p>
            <a:r>
              <a:rPr lang="en-US" dirty="0"/>
              <a:t>Here N=8 so values range from –(2</a:t>
            </a:r>
            <a:r>
              <a:rPr lang="en-US" b="1" baseline="30000" dirty="0"/>
              <a:t>7</a:t>
            </a:r>
            <a:r>
              <a:rPr lang="en-US" dirty="0"/>
              <a:t>-1) to 2</a:t>
            </a:r>
            <a:r>
              <a:rPr lang="en-US" b="1" baseline="30000" dirty="0"/>
              <a:t>7</a:t>
            </a:r>
            <a:r>
              <a:rPr lang="en-US" dirty="0"/>
              <a:t>-1 or -127 to 127</a:t>
            </a:r>
          </a:p>
          <a:p>
            <a:r>
              <a:rPr lang="en-US" dirty="0"/>
              <a:t>A closer look will tell you that the MSB tells you if a 1’s comp number is positive or negative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F2CF3-74B1-F623-1499-1D03114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Two’s complement Representation (1)</a:t>
            </a:r>
            <a:br>
              <a:rPr lang="en-US" sz="3200" dirty="0"/>
            </a:br>
            <a:r>
              <a:rPr lang="en-US" sz="3200" b="1" u="sng" dirty="0">
                <a:solidFill>
                  <a:srgbClr val="FF0000"/>
                </a:solidFill>
              </a:rPr>
              <a:t>THIS IS THE MOST IMPORTANT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524001"/>
            <a:ext cx="8305800" cy="45624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Positive numbers are the same for positive binary and for positive 2’s complement numbers.</a:t>
            </a:r>
          </a:p>
          <a:p>
            <a:r>
              <a:rPr lang="en-US" dirty="0"/>
              <a:t>Let’s pick a number: 27</a:t>
            </a:r>
            <a:r>
              <a:rPr lang="en-US" b="1" baseline="-25000" dirty="0"/>
              <a:t>10</a:t>
            </a:r>
            <a:r>
              <a:rPr lang="en-US" dirty="0"/>
              <a:t> = 00011011</a:t>
            </a:r>
            <a:r>
              <a:rPr lang="en-US" b="1" baseline="-25000" dirty="0"/>
              <a:t>2</a:t>
            </a:r>
            <a:r>
              <a:rPr lang="en-US" dirty="0"/>
              <a:t> = 0x1B</a:t>
            </a:r>
          </a:p>
          <a:p>
            <a:r>
              <a:rPr lang="en-US" dirty="0"/>
              <a:t>Two’s complement says the negative value is just the “</a:t>
            </a:r>
            <a:r>
              <a:rPr lang="en-US" dirty="0">
                <a:solidFill>
                  <a:srgbClr val="FF0000"/>
                </a:solidFill>
              </a:rPr>
              <a:t>complement plus </a:t>
            </a:r>
            <a:r>
              <a:rPr lang="en-US" dirty="0"/>
              <a:t>1”. All 1s are changed to zero and all zeroes are changed to ones then 1 is added.</a:t>
            </a:r>
            <a:endParaRPr lang="en-US" b="1" u="sng" dirty="0"/>
          </a:p>
          <a:p>
            <a:r>
              <a:rPr lang="en-US" dirty="0"/>
              <a:t>So….</a:t>
            </a:r>
          </a:p>
          <a:p>
            <a:pPr lvl="1">
              <a:buNone/>
            </a:pPr>
            <a:r>
              <a:rPr lang="en-US" sz="3200" dirty="0"/>
              <a:t>00011011</a:t>
            </a:r>
            <a:r>
              <a:rPr lang="en-US" sz="3200" b="1" baseline="-25000" dirty="0"/>
              <a:t>2</a:t>
            </a:r>
            <a:r>
              <a:rPr lang="en-US" sz="3200" dirty="0"/>
              <a:t> = 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 lvl="1">
              <a:buNone/>
            </a:pPr>
            <a:r>
              <a:rPr lang="en-US" dirty="0"/>
              <a:t>AND</a:t>
            </a:r>
          </a:p>
          <a:p>
            <a:pPr lvl="1">
              <a:buNone/>
            </a:pPr>
            <a:r>
              <a:rPr lang="en-US" sz="3200" dirty="0"/>
              <a:t>11100100</a:t>
            </a:r>
            <a:r>
              <a:rPr lang="en-US" sz="3200" b="1" baseline="-25000" dirty="0"/>
              <a:t>2</a:t>
            </a:r>
            <a:r>
              <a:rPr lang="en-US" sz="3200" dirty="0"/>
              <a:t> + 1 =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11100101</a:t>
            </a:r>
            <a:r>
              <a:rPr lang="en-US" sz="3200" b="1" baseline="-25000" dirty="0"/>
              <a:t>2</a:t>
            </a:r>
            <a:r>
              <a:rPr lang="en-US" sz="3200" dirty="0"/>
              <a:t> = </a:t>
            </a:r>
            <a:r>
              <a:rPr lang="en-US" sz="3200" b="1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-</a:t>
            </a:r>
            <a:r>
              <a:rPr lang="en-US" sz="3200" dirty="0">
                <a:solidFill>
                  <a:srgbClr val="FF0000"/>
                </a:solidFill>
                <a:latin typeface="Arial Unicode MS"/>
                <a:ea typeface="Arial Unicode MS"/>
                <a:cs typeface="Arial Unicode MS"/>
              </a:rPr>
              <a:t>̶</a:t>
            </a:r>
            <a:r>
              <a:rPr lang="en-US" sz="3200" dirty="0"/>
              <a:t>27</a:t>
            </a:r>
            <a:r>
              <a:rPr lang="en-US" sz="3200" b="1" baseline="-25000" dirty="0"/>
              <a:t>10</a:t>
            </a:r>
            <a:r>
              <a:rPr lang="en-US" sz="3200" dirty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667829-4EAE-77FB-4A4B-04EA7A0B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5F80-7B6C-166D-3423-B3B4D9DF0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CCCF-9FB0-1A48-DEF2-BEAC0BC9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problems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C4D43-849F-2C13-7F7C-1AACFD71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801" y="970343"/>
            <a:ext cx="9717923" cy="14503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Fill in the following table </a:t>
            </a:r>
          </a:p>
          <a:p>
            <a:pPr lvl="1"/>
            <a:r>
              <a:rPr lang="en-US" dirty="0"/>
              <a:t>All answers in 8-bits except base-10</a:t>
            </a:r>
          </a:p>
          <a:p>
            <a:pPr lvl="1"/>
            <a:r>
              <a:rPr lang="en-US" dirty="0"/>
              <a:t>If a number can’t be represented, write “X” or “?”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88360-C22F-B0B5-427A-AF3601F3F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E433-2354-447F-AC9C-E3BA53A2ED55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75A4A-0701-5513-8D79-466A4786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2F13B1-0272-2465-7ED9-28C31C247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155757"/>
              </p:ext>
            </p:extLst>
          </p:nvPr>
        </p:nvGraphicFramePr>
        <p:xfrm>
          <a:off x="1622425" y="2927986"/>
          <a:ext cx="9717924" cy="25550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9481">
                  <a:extLst>
                    <a:ext uri="{9D8B030D-6E8A-4147-A177-3AD203B41FA5}">
                      <a16:colId xmlns:a16="http://schemas.microsoft.com/office/drawing/2014/main" val="1039049964"/>
                    </a:ext>
                  </a:extLst>
                </a:gridCol>
                <a:gridCol w="2429481">
                  <a:extLst>
                    <a:ext uri="{9D8B030D-6E8A-4147-A177-3AD203B41FA5}">
                      <a16:colId xmlns:a16="http://schemas.microsoft.com/office/drawing/2014/main" val="2961069263"/>
                    </a:ext>
                  </a:extLst>
                </a:gridCol>
                <a:gridCol w="2429481">
                  <a:extLst>
                    <a:ext uri="{9D8B030D-6E8A-4147-A177-3AD203B41FA5}">
                      <a16:colId xmlns:a16="http://schemas.microsoft.com/office/drawing/2014/main" val="3744935438"/>
                    </a:ext>
                  </a:extLst>
                </a:gridCol>
                <a:gridCol w="2429481">
                  <a:extLst>
                    <a:ext uri="{9D8B030D-6E8A-4147-A177-3AD203B41FA5}">
                      <a16:colId xmlns:a16="http://schemas.microsoft.com/office/drawing/2014/main" val="1003114927"/>
                    </a:ext>
                  </a:extLst>
                </a:gridCol>
              </a:tblGrid>
              <a:tr h="51053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Base-10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Positive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Hexadecimal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2’s complement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14836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22</a:t>
                      </a:r>
                      <a:r>
                        <a:rPr lang="en-US" sz="2000" b="1" baseline="-25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027125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00010001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248493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0x81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91198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00010001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369739"/>
                  </a:ext>
                </a:extLst>
              </a:tr>
              <a:tr h="408904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11111001</a:t>
                      </a:r>
                      <a:r>
                        <a:rPr lang="en-US" sz="2000" b="1" baseline="-25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2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287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7C69-694F-DADC-F1DB-BE4A2BA4E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Questionnaire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B9489-A679-D11C-69FF-338C5A563A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3F708-5BA6-EB28-9740-05E432E2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3C1E-CCC6-E207-5B6B-9071AE61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6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CF3EE-7F83-B70D-2E0A-A0EC6CF43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DABC6-9208-55D9-9954-4BC96AC4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4941-D4C8-5DA8-F485-10E59E729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3631" y="2665805"/>
            <a:ext cx="10013599" cy="3777622"/>
          </a:xfrm>
        </p:spPr>
        <p:txBody>
          <a:bodyPr/>
          <a:lstStyle/>
          <a:p>
            <a:r>
              <a:rPr lang="en-US" dirty="0"/>
              <a:t>11:59pm</a:t>
            </a:r>
          </a:p>
          <a:p>
            <a:r>
              <a:rPr lang="en-US" dirty="0"/>
              <a:t>Not Monday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6899-5F38-1A5E-9717-1E3701D3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10FF22-8353-82E1-A3B0-D71685E8B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6400"/>
              </p:ext>
            </p:extLst>
          </p:nvPr>
        </p:nvGraphicFramePr>
        <p:xfrm>
          <a:off x="1311578" y="1543525"/>
          <a:ext cx="8354061" cy="759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9830">
                  <a:extLst>
                    <a:ext uri="{9D8B030D-6E8A-4147-A177-3AD203B41FA5}">
                      <a16:colId xmlns:a16="http://schemas.microsoft.com/office/drawing/2014/main" val="2183058169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59109380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2954016022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347128682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543349433"/>
                    </a:ext>
                  </a:extLst>
                </a:gridCol>
                <a:gridCol w="1236980">
                  <a:extLst>
                    <a:ext uri="{9D8B030D-6E8A-4147-A177-3AD203B41FA5}">
                      <a16:colId xmlns:a16="http://schemas.microsoft.com/office/drawing/2014/main" val="4099166732"/>
                    </a:ext>
                  </a:extLst>
                </a:gridCol>
                <a:gridCol w="1075055">
                  <a:extLst>
                    <a:ext uri="{9D8B030D-6E8A-4147-A177-3AD203B41FA5}">
                      <a16:colId xmlns:a16="http://schemas.microsoft.com/office/drawing/2014/main" val="541038186"/>
                    </a:ext>
                  </a:extLst>
                </a:gridCol>
              </a:tblGrid>
              <a:tr h="374052"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Saturday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73414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825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0C5C8-FF47-85C2-A75C-93CEC5E1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21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F36D3-A3D5-9EF0-DEE7-20A4C44B5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19" y="0"/>
            <a:ext cx="10009429" cy="1280890"/>
          </a:xfrm>
        </p:spPr>
        <p:txBody>
          <a:bodyPr/>
          <a:lstStyle/>
          <a:p>
            <a:r>
              <a:rPr lang="en-US" dirty="0"/>
              <a:t>Office hours: In-person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F6D72-9C63-C902-D447-214C9CD0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355D3F-28B3-83F3-AE96-63AFA0D2A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25163"/>
              </p:ext>
            </p:extLst>
          </p:nvPr>
        </p:nvGraphicFramePr>
        <p:xfrm>
          <a:off x="1045647" y="1694951"/>
          <a:ext cx="8477572" cy="4232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6330">
                  <a:extLst>
                    <a:ext uri="{9D8B030D-6E8A-4147-A177-3AD203B41FA5}">
                      <a16:colId xmlns:a16="http://schemas.microsoft.com/office/drawing/2014/main" val="2553152670"/>
                    </a:ext>
                  </a:extLst>
                </a:gridCol>
                <a:gridCol w="1179830">
                  <a:extLst>
                    <a:ext uri="{9D8B030D-6E8A-4147-A177-3AD203B41FA5}">
                      <a16:colId xmlns:a16="http://schemas.microsoft.com/office/drawing/2014/main" val="2183058169"/>
                    </a:ext>
                  </a:extLst>
                </a:gridCol>
                <a:gridCol w="1156018">
                  <a:extLst>
                    <a:ext uri="{9D8B030D-6E8A-4147-A177-3AD203B41FA5}">
                      <a16:colId xmlns:a16="http://schemas.microsoft.com/office/drawing/2014/main" val="2591093801"/>
                    </a:ext>
                  </a:extLst>
                </a:gridCol>
                <a:gridCol w="1584643">
                  <a:extLst>
                    <a:ext uri="{9D8B030D-6E8A-4147-A177-3AD203B41FA5}">
                      <a16:colId xmlns:a16="http://schemas.microsoft.com/office/drawing/2014/main" val="2954016022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3471286825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1543349433"/>
                    </a:ext>
                  </a:extLst>
                </a:gridCol>
                <a:gridCol w="594043">
                  <a:extLst>
                    <a:ext uri="{9D8B030D-6E8A-4147-A177-3AD203B41FA5}">
                      <a16:colId xmlns:a16="http://schemas.microsoft.com/office/drawing/2014/main" val="4099166732"/>
                    </a:ext>
                  </a:extLst>
                </a:gridCol>
                <a:gridCol w="725173">
                  <a:extLst>
                    <a:ext uri="{9D8B030D-6E8A-4147-A177-3AD203B41FA5}">
                      <a16:colId xmlns:a16="http://schemas.microsoft.com/office/drawing/2014/main" val="541038186"/>
                    </a:ext>
                  </a:extLst>
                </a:gridCol>
              </a:tblGrid>
              <a:tr h="37405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173414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10am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491825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11am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49040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Noon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805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1:20pm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765089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2pm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59167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3pm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9147963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4pm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27675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5pm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693353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798530"/>
                  </a:ext>
                </a:extLst>
              </a:tr>
              <a:tr h="385808">
                <a:tc>
                  <a:txBody>
                    <a:bodyPr/>
                    <a:lstStyle/>
                    <a:p>
                      <a:r>
                        <a:rPr lang="en-US" dirty="0"/>
                        <a:t>This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5705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9DCE-308D-9F28-6869-DD41DA7B9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5156" y="382"/>
            <a:ext cx="2682662" cy="377762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TuTh</a:t>
            </a:r>
            <a:r>
              <a:rPr lang="en-US" sz="2000" b="1" dirty="0"/>
              <a:t> after 2pm</a:t>
            </a:r>
          </a:p>
          <a:p>
            <a:r>
              <a:rPr lang="en-US" sz="2000" b="1" dirty="0" err="1"/>
              <a:t>TuTh</a:t>
            </a:r>
            <a:r>
              <a:rPr lang="en-US" sz="2000" b="1" dirty="0"/>
              <a:t> 10am</a:t>
            </a:r>
          </a:p>
          <a:p>
            <a:r>
              <a:rPr lang="en-US" sz="2000" b="1" dirty="0"/>
              <a:t>Mornings</a:t>
            </a:r>
          </a:p>
          <a:p>
            <a:r>
              <a:rPr lang="en-US" sz="2000" b="1" dirty="0"/>
              <a:t>After 6pm</a:t>
            </a:r>
          </a:p>
          <a:p>
            <a:r>
              <a:rPr lang="en-US" sz="2000" b="1" dirty="0"/>
              <a:t>4-6pm, MW</a:t>
            </a:r>
          </a:p>
          <a:p>
            <a:r>
              <a:rPr lang="en-US" sz="2000" b="1" dirty="0"/>
              <a:t>Not TuTh12:30-2</a:t>
            </a:r>
          </a:p>
          <a:p>
            <a:endParaRPr lang="en-US" sz="2000" b="1" dirty="0"/>
          </a:p>
          <a:p>
            <a:r>
              <a:rPr lang="en-US" sz="2000" b="1" dirty="0"/>
              <a:t>Virtual 8-9pm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BCA0-F423-9724-8A3B-20EF2918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D4CD7-7A8F-D3AD-075E-62694950F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5EEE-19EB-578A-7CEC-B650D9DDF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55FE1-3441-6573-4C22-E3BFCBC25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C09D7D-C436-B754-F8C9-6A071C210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1666467"/>
            <a:ext cx="10013599" cy="2026644"/>
          </a:xfrm>
        </p:spPr>
        <p:txBody>
          <a:bodyPr/>
          <a:lstStyle/>
          <a:p>
            <a:r>
              <a:rPr lang="en-US" dirty="0"/>
              <a:t>Bait and switch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3D659A-9463-2988-B245-0F68B15C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7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024EB-281E-DABB-31DA-251E9016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A264-94BF-023C-1308-1B80E027E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888F1-67E8-C2EE-0C83-BDEFB8AF7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087" y="1666466"/>
            <a:ext cx="10013599" cy="431523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Security (memory unsafe.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Memory safe languages include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Rust, Go, C#, Java, Swift, Python, and JavaScript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r>
              <a:rPr lang="en-US" dirty="0"/>
              <a:t>)</a:t>
            </a:r>
          </a:p>
          <a:p>
            <a:r>
              <a:rPr lang="en-US" dirty="0"/>
              <a:t>Games</a:t>
            </a:r>
          </a:p>
          <a:p>
            <a:r>
              <a:rPr lang="en-US" dirty="0"/>
              <a:t>Not interested much in this class. Let me program.</a:t>
            </a:r>
          </a:p>
          <a:p>
            <a:r>
              <a:rPr lang="en-US" dirty="0"/>
              <a:t>Hands on work</a:t>
            </a:r>
          </a:p>
          <a:p>
            <a:r>
              <a:rPr lang="en-US" dirty="0"/>
              <a:t>Bit manipulation</a:t>
            </a:r>
          </a:p>
          <a:p>
            <a:r>
              <a:rPr lang="en-US" dirty="0"/>
              <a:t>Memory (Stack, etc.)</a:t>
            </a:r>
          </a:p>
          <a:p>
            <a:r>
              <a:rPr lang="en-US" dirty="0"/>
              <a:t>Concurrency (Threads, locks…) </a:t>
            </a:r>
          </a:p>
          <a:p>
            <a:r>
              <a:rPr lang="en-US" dirty="0"/>
              <a:t>Mojo programming language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6179A-9571-7B14-B5BD-D1BCF6B4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3F1B-1166-4859-AB02-3DE63E33C3FF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279C-CC4D-D5AC-483A-64A89E43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CIS 240: MICROCOMPUTER ARCHITECTURE &amp; PROGRAMMING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4447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32593</TotalTime>
  <Words>3061</Words>
  <Application>Microsoft Office PowerPoint</Application>
  <PresentationFormat>Widescreen</PresentationFormat>
  <Paragraphs>712</Paragraphs>
  <Slides>45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 Unicode MS</vt:lpstr>
      <vt:lpstr>Google Sans</vt:lpstr>
      <vt:lpstr>roboto-flex</vt:lpstr>
      <vt:lpstr>Aptos</vt:lpstr>
      <vt:lpstr>Arial</vt:lpstr>
      <vt:lpstr>Bookman Old Style</vt:lpstr>
      <vt:lpstr>Calibri</vt:lpstr>
      <vt:lpstr>Century Gothic</vt:lpstr>
      <vt:lpstr>Wingdings</vt:lpstr>
      <vt:lpstr>Wingdings 3</vt:lpstr>
      <vt:lpstr>Wisp</vt:lpstr>
      <vt:lpstr>Lecture 1:   Course overview</vt:lpstr>
      <vt:lpstr>Me: I’m Tina</vt:lpstr>
      <vt:lpstr>You</vt:lpstr>
      <vt:lpstr>Syllabus questions?</vt:lpstr>
      <vt:lpstr>Questionnaire stuff</vt:lpstr>
      <vt:lpstr>Homework</vt:lpstr>
      <vt:lpstr>Office hours: In-person</vt:lpstr>
      <vt:lpstr>Textbook</vt:lpstr>
      <vt:lpstr>Interests</vt:lpstr>
      <vt:lpstr>PowerPoint Presentation</vt:lpstr>
      <vt:lpstr>Today</vt:lpstr>
      <vt:lpstr>Computer hardware…</vt:lpstr>
      <vt:lpstr>What kind of computer?</vt:lpstr>
      <vt:lpstr>Things to buy</vt:lpstr>
      <vt:lpstr>PC case: </vt:lpstr>
      <vt:lpstr>Motherboard &amp; CPU:     What all future decisions depend on</vt:lpstr>
      <vt:lpstr>Cooling the system: </vt:lpstr>
      <vt:lpstr>Memory: RAM &amp; Hard drive</vt:lpstr>
      <vt:lpstr>Power supply</vt:lpstr>
      <vt:lpstr>CPU: </vt:lpstr>
      <vt:lpstr>PowerPoint Presentation</vt:lpstr>
      <vt:lpstr>Course map</vt:lpstr>
      <vt:lpstr>Representing Numbers &amp; Data</vt:lpstr>
      <vt:lpstr>Internal digital representation of NUMBERS</vt:lpstr>
      <vt:lpstr>Decimal = Base-10</vt:lpstr>
      <vt:lpstr>“Bits” Base-2 (Positive Binary)</vt:lpstr>
      <vt:lpstr>Example: Translate 652.62510 to binary (1) (Left of decimal point done on this slide)</vt:lpstr>
      <vt:lpstr>Example: Translate 652.62510 to binary (2) (Right of decimal point done on this slide)</vt:lpstr>
      <vt:lpstr>Example: Translate 652.62510 to binary (3)</vt:lpstr>
      <vt:lpstr>Class problems 1</vt:lpstr>
      <vt:lpstr>Translate 01101.0102 to base-10</vt:lpstr>
      <vt:lpstr>Class problem 2</vt:lpstr>
      <vt:lpstr>Representations: Hexidecimal (base-16)</vt:lpstr>
      <vt:lpstr>Representations: Octal (Base-8) (Included for completeness but we won’t use)</vt:lpstr>
      <vt:lpstr>Class problems 3</vt:lpstr>
      <vt:lpstr>Representing negative numbers (1)</vt:lpstr>
      <vt:lpstr>WORD: Wikipedia</vt:lpstr>
      <vt:lpstr>2’s complement in picture form</vt:lpstr>
      <vt:lpstr>Sign-magnitude Representation (1) (Included for completeness but we won’t use)</vt:lpstr>
      <vt:lpstr>Sign-magnitude Representation (2) (Included for completeness but we won’t use)</vt:lpstr>
      <vt:lpstr>One’s complement Representation (1) (Included for completeness but we won’t use)</vt:lpstr>
      <vt:lpstr>One’s complement Representation (2) (Included for completeness but we won’t use)</vt:lpstr>
      <vt:lpstr>One’s complement Representation (3) (Included for completeness but we won’t use)</vt:lpstr>
      <vt:lpstr>Two’s complement Representation (1) THIS IS THE MOST IMPORTANT REPRESENTATION</vt:lpstr>
      <vt:lpstr>Class problems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Tina Smilkstein</dc:creator>
  <cp:lastModifiedBy>T Smilkstein</cp:lastModifiedBy>
  <cp:revision>155</cp:revision>
  <dcterms:created xsi:type="dcterms:W3CDTF">2024-12-08T23:30:36Z</dcterms:created>
  <dcterms:modified xsi:type="dcterms:W3CDTF">2025-01-22T12:04:48Z</dcterms:modified>
</cp:coreProperties>
</file>