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5"/>
  </p:notesMasterIdLst>
  <p:sldIdLst>
    <p:sldId id="256" r:id="rId2"/>
    <p:sldId id="555" r:id="rId3"/>
    <p:sldId id="556" r:id="rId4"/>
    <p:sldId id="557" r:id="rId5"/>
    <p:sldId id="559" r:id="rId6"/>
    <p:sldId id="560" r:id="rId7"/>
    <p:sldId id="561" r:id="rId8"/>
    <p:sldId id="564" r:id="rId9"/>
    <p:sldId id="811" r:id="rId10"/>
    <p:sldId id="610" r:id="rId11"/>
    <p:sldId id="566" r:id="rId12"/>
    <p:sldId id="567" r:id="rId13"/>
    <p:sldId id="598" r:id="rId14"/>
    <p:sldId id="599" r:id="rId15"/>
    <p:sldId id="600" r:id="rId16"/>
    <p:sldId id="601" r:id="rId17"/>
    <p:sldId id="571" r:id="rId18"/>
    <p:sldId id="572" r:id="rId19"/>
    <p:sldId id="573" r:id="rId20"/>
    <p:sldId id="574" r:id="rId21"/>
    <p:sldId id="575" r:id="rId22"/>
    <p:sldId id="576" r:id="rId23"/>
    <p:sldId id="577" r:id="rId24"/>
    <p:sldId id="509" r:id="rId25"/>
    <p:sldId id="579" r:id="rId26"/>
    <p:sldId id="496" r:id="rId27"/>
    <p:sldId id="498" r:id="rId28"/>
    <p:sldId id="499" r:id="rId29"/>
    <p:sldId id="500" r:id="rId30"/>
    <p:sldId id="616" r:id="rId31"/>
    <p:sldId id="617" r:id="rId32"/>
    <p:sldId id="618" r:id="rId33"/>
    <p:sldId id="501" r:id="rId34"/>
    <p:sldId id="502" r:id="rId35"/>
    <p:sldId id="503" r:id="rId36"/>
    <p:sldId id="504" r:id="rId37"/>
    <p:sldId id="505" r:id="rId38"/>
    <p:sldId id="506" r:id="rId39"/>
    <p:sldId id="797" r:id="rId40"/>
    <p:sldId id="609" r:id="rId41"/>
    <p:sldId id="363" r:id="rId42"/>
    <p:sldId id="510" r:id="rId43"/>
    <p:sldId id="511" r:id="rId44"/>
    <p:sldId id="364" r:id="rId45"/>
    <p:sldId id="443" r:id="rId46"/>
    <p:sldId id="358" r:id="rId47"/>
    <p:sldId id="365" r:id="rId48"/>
    <p:sldId id="597" r:id="rId49"/>
    <p:sldId id="458" r:id="rId50"/>
    <p:sldId id="429" r:id="rId51"/>
    <p:sldId id="430" r:id="rId52"/>
    <p:sldId id="431" r:id="rId53"/>
    <p:sldId id="432" r:id="rId54"/>
    <p:sldId id="421" r:id="rId55"/>
    <p:sldId id="422" r:id="rId56"/>
    <p:sldId id="423" r:id="rId57"/>
    <p:sldId id="424" r:id="rId58"/>
    <p:sldId id="427" r:id="rId59"/>
    <p:sldId id="425" r:id="rId60"/>
    <p:sldId id="467" r:id="rId61"/>
    <p:sldId id="469" r:id="rId62"/>
    <p:sldId id="517" r:id="rId63"/>
    <p:sldId id="612" r:id="rId64"/>
    <p:sldId id="613" r:id="rId65"/>
    <p:sldId id="614" r:id="rId66"/>
    <p:sldId id="615" r:id="rId67"/>
    <p:sldId id="428" r:id="rId68"/>
    <p:sldId id="434" r:id="rId69"/>
    <p:sldId id="345" r:id="rId70"/>
    <p:sldId id="356" r:id="rId71"/>
    <p:sldId id="520" r:id="rId72"/>
    <p:sldId id="794" r:id="rId73"/>
    <p:sldId id="792" r:id="rId74"/>
    <p:sldId id="270" r:id="rId75"/>
    <p:sldId id="795" r:id="rId76"/>
    <p:sldId id="271" r:id="rId77"/>
    <p:sldId id="790" r:id="rId78"/>
    <p:sldId id="258" r:id="rId79"/>
    <p:sldId id="260" r:id="rId80"/>
    <p:sldId id="259" r:id="rId81"/>
    <p:sldId id="257" r:id="rId82"/>
    <p:sldId id="393" r:id="rId83"/>
    <p:sldId id="588" r:id="rId8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varScale="1">
        <p:scale>
          <a:sx n="72" d="100"/>
          <a:sy n="72" d="100"/>
        </p:scale>
        <p:origin x="456" y="4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DCECCE-B95C-496E-9233-113572AA1204}" type="datetimeFigureOut">
              <a:rPr lang="en-US" smtClean="0"/>
              <a:t>1/24/2025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F520D9-9D6B-412C-84E8-EB72BC772C01}" type="slidenum">
              <a:rPr lang="en-US" smtClean="0"/>
              <a:t>‹#›</a:t>
            </a:fld>
            <a:endParaRPr lang="en-US"/>
          </a:p>
        </p:txBody>
      </p:sp>
    </p:spTree>
    <p:extLst>
      <p:ext uri="{BB962C8B-B14F-4D97-AF65-F5344CB8AC3E}">
        <p14:creationId xmlns:p14="http://schemas.microsoft.com/office/powerpoint/2010/main" val="2979840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27+54=81,    27 + (-10)=17</a:t>
            </a:r>
          </a:p>
        </p:txBody>
      </p:sp>
      <p:sp>
        <p:nvSpPr>
          <p:cNvPr id="4" name="Slide Number Placeholder 3"/>
          <p:cNvSpPr>
            <a:spLocks noGrp="1"/>
          </p:cNvSpPr>
          <p:nvPr>
            <p:ph type="sldNum" sz="quarter" idx="10"/>
          </p:nvPr>
        </p:nvSpPr>
        <p:spPr/>
        <p:txBody>
          <a:bodyPr/>
          <a:lstStyle/>
          <a:p>
            <a:fld id="{D329EB44-C47D-4A88-8AD9-59730808B571}"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27+54=81,    27 + (-10)=17</a:t>
            </a:r>
          </a:p>
        </p:txBody>
      </p:sp>
      <p:sp>
        <p:nvSpPr>
          <p:cNvPr id="4" name="Slide Number Placeholder 3"/>
          <p:cNvSpPr>
            <a:spLocks noGrp="1"/>
          </p:cNvSpPr>
          <p:nvPr>
            <p:ph type="sldNum" sz="quarter" idx="10"/>
          </p:nvPr>
        </p:nvSpPr>
        <p:spPr/>
        <p:txBody>
          <a:bodyPr/>
          <a:lstStyle/>
          <a:p>
            <a:fld id="{D329EB44-C47D-4A88-8AD9-59730808B571}"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27+54=81,    27 + (-10)=17</a:t>
            </a:r>
          </a:p>
        </p:txBody>
      </p:sp>
      <p:sp>
        <p:nvSpPr>
          <p:cNvPr id="4" name="Slide Number Placeholder 3"/>
          <p:cNvSpPr>
            <a:spLocks noGrp="1"/>
          </p:cNvSpPr>
          <p:nvPr>
            <p:ph type="sldNum" sz="quarter" idx="10"/>
          </p:nvPr>
        </p:nvSpPr>
        <p:spPr/>
        <p:txBody>
          <a:bodyPr/>
          <a:lstStyle/>
          <a:p>
            <a:fld id="{D329EB44-C47D-4A88-8AD9-59730808B571}"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27+54=81,    27 + (-10)=17</a:t>
            </a:r>
          </a:p>
        </p:txBody>
      </p:sp>
      <p:sp>
        <p:nvSpPr>
          <p:cNvPr id="4" name="Slide Number Placeholder 3"/>
          <p:cNvSpPr>
            <a:spLocks noGrp="1"/>
          </p:cNvSpPr>
          <p:nvPr>
            <p:ph type="sldNum" sz="quarter" idx="10"/>
          </p:nvPr>
        </p:nvSpPr>
        <p:spPr/>
        <p:txBody>
          <a:bodyPr/>
          <a:lstStyle/>
          <a:p>
            <a:fld id="{D329EB44-C47D-4A88-8AD9-59730808B571}"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dirty="0">
                <a:solidFill>
                  <a:schemeClr val="tx1"/>
                </a:solidFill>
                <a:latin typeface="+mn-lt"/>
                <a:ea typeface="+mn-ea"/>
                <a:cs typeface="+mn-cs"/>
              </a:rPr>
              <a:t>000000000101101010000100</a:t>
            </a:r>
            <a:r>
              <a:rPr lang="en-US" dirty="0"/>
              <a:t> </a:t>
            </a:r>
          </a:p>
        </p:txBody>
      </p:sp>
      <p:sp>
        <p:nvSpPr>
          <p:cNvPr id="4" name="Slide Number Placeholder 3"/>
          <p:cNvSpPr>
            <a:spLocks noGrp="1"/>
          </p:cNvSpPr>
          <p:nvPr>
            <p:ph type="sldNum" sz="quarter" idx="10"/>
          </p:nvPr>
        </p:nvSpPr>
        <p:spPr/>
        <p:txBody>
          <a:bodyPr/>
          <a:lstStyle/>
          <a:p>
            <a:fld id="{D329EB44-C47D-4A88-8AD9-59730808B571}" type="slidenum">
              <a:rPr lang="en-US" smtClean="0"/>
              <a:pPr/>
              <a:t>36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2B3049-277B-684E-5313-B41BFC879B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738E4B-05DD-D55D-9323-F2719FF268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41E469-7224-A900-03AF-FDBA629892B7}"/>
              </a:ext>
            </a:extLst>
          </p:cNvPr>
          <p:cNvSpPr>
            <a:spLocks noGrp="1"/>
          </p:cNvSpPr>
          <p:nvPr>
            <p:ph type="body" idx="1"/>
          </p:nvPr>
        </p:nvSpPr>
        <p:spPr/>
        <p:txBody>
          <a:bodyPr/>
          <a:lstStyle/>
          <a:p>
            <a:r>
              <a:rPr lang="en-US" dirty="0"/>
              <a:t>AGP (Accelerated Graphics Port) for graphics cards. Not on most new boards.</a:t>
            </a:r>
          </a:p>
          <a:p>
            <a:r>
              <a:rPr lang="en-US" dirty="0"/>
              <a:t>IDE (Integrated Drive Electronics), also known as PATA (Parallel ATA), was a standard interface for connecting storage devices like hard drives and optical drives to a motherboard before being replaced by SATA (Serial ATA). </a:t>
            </a:r>
          </a:p>
          <a:p>
            <a:r>
              <a:rPr lang="en-US" dirty="0"/>
              <a:t>SATA (Serial Advanced Technology Attachment) is a computer interface used for connecting storage devices like hard drives and solid-state drives (SSDs) to a motherboard. Still widely used in desktop and laptop computers. Gradually being supplemented by faster interfaces like M.2 </a:t>
            </a:r>
            <a:r>
              <a:rPr lang="en-US" dirty="0" err="1"/>
              <a:t>NVMe</a:t>
            </a:r>
            <a:r>
              <a:rPr lang="en-US" dirty="0"/>
              <a:t> for SSDs.</a:t>
            </a:r>
          </a:p>
          <a:p>
            <a:r>
              <a:rPr lang="en-US" dirty="0"/>
              <a:t>PCI (Peripheral Component Interconnect) is a standard computer bus interface for connecting various hardware components to a motherboard. Replaced older bus standards like ISA (Industry Standard Architecture). Gradually superseded by PCI-X and then PCIe (PCI Express).</a:t>
            </a:r>
          </a:p>
          <a:p>
            <a:r>
              <a:rPr lang="en-US" dirty="0"/>
              <a:t>The North Bridge (also called the Memory Controller Hub or MCH) is a critical component on a motherboard that acts as a high-speed connection hub for the most important system components. Connects the CPU to high-speed components. Manages communications between the processor, RAM, and graphics card.</a:t>
            </a:r>
          </a:p>
          <a:p>
            <a:r>
              <a:rPr lang="en-US" dirty="0"/>
              <a:t>The South Bridge (also called the I/O Controller Hub or ICH) is a motherboard component that manages slower-speed input/output (I/O) functions and peripheral connections. Handles communication for less critical system components. Connects to various slower-speed interfaces and ports.</a:t>
            </a:r>
          </a:p>
          <a:p>
            <a:endParaRPr lang="en-US" dirty="0"/>
          </a:p>
        </p:txBody>
      </p:sp>
      <p:sp>
        <p:nvSpPr>
          <p:cNvPr id="4" name="Slide Number Placeholder 3">
            <a:extLst>
              <a:ext uri="{FF2B5EF4-FFF2-40B4-BE49-F238E27FC236}">
                <a16:creationId xmlns:a16="http://schemas.microsoft.com/office/drawing/2014/main" id="{7D27166A-9ABE-6907-2A56-5090DE5925BD}"/>
              </a:ext>
            </a:extLst>
          </p:cNvPr>
          <p:cNvSpPr>
            <a:spLocks noGrp="1"/>
          </p:cNvSpPr>
          <p:nvPr>
            <p:ph type="sldNum" sz="quarter" idx="5"/>
          </p:nvPr>
        </p:nvSpPr>
        <p:spPr/>
        <p:txBody>
          <a:bodyPr/>
          <a:lstStyle/>
          <a:p>
            <a:fld id="{A8F520D9-9D6B-412C-84E8-EB72BC772C01}" type="slidenum">
              <a:rPr lang="en-US" smtClean="0"/>
              <a:t>73</a:t>
            </a:fld>
            <a:endParaRPr lang="en-US"/>
          </a:p>
        </p:txBody>
      </p:sp>
    </p:spTree>
    <p:extLst>
      <p:ext uri="{BB962C8B-B14F-4D97-AF65-F5344CB8AC3E}">
        <p14:creationId xmlns:p14="http://schemas.microsoft.com/office/powerpoint/2010/main" val="4113046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https://www.istockphoto.com/photo/printed-circuit-board-computer-foundation-cpu-gm2039814500-562597371?utm_campaign=srp_photos_top&amp;utm_content=https%3A%2F%2Funsplash.com%2Fs%2Fphotos%2Fcpu&amp;utm_medium=affiliate&amp;utm_source=unsplash&amp;utm_term=cpu%3A%3A%3A</a:t>
            </a:r>
          </a:p>
          <a:p>
            <a:endParaRPr lang="en-US" dirty="0"/>
          </a:p>
          <a:p>
            <a:r>
              <a:rPr lang="en-US" dirty="0"/>
              <a:t>https://discover.hubpages.com/technology/the-motherboard-components </a:t>
            </a:r>
          </a:p>
          <a:p>
            <a:endParaRPr lang="en-US" dirty="0"/>
          </a:p>
          <a:p>
            <a:r>
              <a:rPr lang="en-US" dirty="0"/>
              <a:t>https://www.alamy.com/stock-photo-pc-computer-open-atx-case-with-motherboard-and-other-hardware-installed-51750805.html?imageid=9874C638-4D68-4A0B-B081-8801F5272BD5&amp;p=81180&amp;pn=1&amp;searchId=ca862c2d60fd8a0b49416e602e3f2185&amp;searchtype=0</a:t>
            </a:r>
          </a:p>
          <a:p>
            <a:endParaRPr lang="en-US" dirty="0"/>
          </a:p>
          <a:p>
            <a:r>
              <a:rPr lang="en-US" dirty="0"/>
              <a:t>https://www.learncomputerscienceonline.com/central-processing-unit/</a:t>
            </a:r>
          </a:p>
          <a:p>
            <a:endParaRPr lang="en-US" dirty="0"/>
          </a:p>
        </p:txBody>
      </p:sp>
      <p:sp>
        <p:nvSpPr>
          <p:cNvPr id="4" name="Slide Number Placeholder 3"/>
          <p:cNvSpPr>
            <a:spLocks noGrp="1"/>
          </p:cNvSpPr>
          <p:nvPr>
            <p:ph type="sldNum" sz="quarter" idx="5"/>
          </p:nvPr>
        </p:nvSpPr>
        <p:spPr/>
        <p:txBody>
          <a:bodyPr/>
          <a:lstStyle/>
          <a:p>
            <a:fld id="{A8F520D9-9D6B-412C-84E8-EB72BC772C01}" type="slidenum">
              <a:rPr lang="en-US" smtClean="0"/>
              <a:t>74</a:t>
            </a:fld>
            <a:endParaRPr lang="en-US"/>
          </a:p>
        </p:txBody>
      </p:sp>
    </p:spTree>
    <p:extLst>
      <p:ext uri="{BB962C8B-B14F-4D97-AF65-F5344CB8AC3E}">
        <p14:creationId xmlns:p14="http://schemas.microsoft.com/office/powerpoint/2010/main" val="1663532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https://stock.adobe.com/images/computer-peripherals-set-digital-input-device-pc/464256450</a:t>
            </a:r>
          </a:p>
          <a:p>
            <a:endParaRPr lang="en-US" dirty="0"/>
          </a:p>
        </p:txBody>
      </p:sp>
      <p:sp>
        <p:nvSpPr>
          <p:cNvPr id="4" name="Slide Number Placeholder 3"/>
          <p:cNvSpPr>
            <a:spLocks noGrp="1"/>
          </p:cNvSpPr>
          <p:nvPr>
            <p:ph type="sldNum" sz="quarter" idx="5"/>
          </p:nvPr>
        </p:nvSpPr>
        <p:spPr/>
        <p:txBody>
          <a:bodyPr/>
          <a:lstStyle/>
          <a:p>
            <a:fld id="{A8F520D9-9D6B-412C-84E8-EB72BC772C01}" type="slidenum">
              <a:rPr lang="en-US" smtClean="0"/>
              <a:t>78</a:t>
            </a:fld>
            <a:endParaRPr lang="en-US"/>
          </a:p>
        </p:txBody>
      </p:sp>
    </p:spTree>
    <p:extLst>
      <p:ext uri="{BB962C8B-B14F-4D97-AF65-F5344CB8AC3E}">
        <p14:creationId xmlns:p14="http://schemas.microsoft.com/office/powerpoint/2010/main" val="1617449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66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normAutofit/>
          </a:bodyPr>
          <a:lstStyle>
            <a:lvl1pPr marL="0" indent="0" algn="l">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CFACB1E-21FB-4B5D-8C5D-9318C06050EA}" type="datetime1">
              <a:rPr lang="en-US" smtClean="0"/>
              <a:t>1/24/2025</a:t>
            </a:fld>
            <a:endParaRPr lang="en-US"/>
          </a:p>
        </p:txBody>
      </p:sp>
      <p:sp>
        <p:nvSpPr>
          <p:cNvPr id="5" name="Footer Placeholder 4"/>
          <p:cNvSpPr>
            <a:spLocks noGrp="1"/>
          </p:cNvSpPr>
          <p:nvPr>
            <p:ph type="ftr" sz="quarter" idx="11"/>
          </p:nvPr>
        </p:nvSpPr>
        <p:spPr/>
        <p:txBody>
          <a:bodyPr/>
          <a:lstStyle/>
          <a:p>
            <a:r>
              <a:rPr lang="nl-NL"/>
              <a:t>CIS 240: MICROCOMPUTER ARCHITECTURE &amp; PROGRAMMING</a:t>
            </a:r>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52B3F1B-1166-4859-AB02-3DE63E33C3FF}" type="slidenum">
              <a:rPr lang="en-US" smtClean="0"/>
              <a:t>‹#›</a:t>
            </a:fld>
            <a:endParaRPr lang="en-US"/>
          </a:p>
        </p:txBody>
      </p:sp>
    </p:spTree>
    <p:extLst>
      <p:ext uri="{BB962C8B-B14F-4D97-AF65-F5344CB8AC3E}">
        <p14:creationId xmlns:p14="http://schemas.microsoft.com/office/powerpoint/2010/main" val="3833005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60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037969E3-2123-4568-A68D-6AA0A4FC87FB}" type="datetime1">
              <a:rPr lang="en-US" smtClean="0"/>
              <a:t>1/24/2025</a:t>
            </a:fld>
            <a:endParaRPr lang="en-US"/>
          </a:p>
        </p:txBody>
      </p:sp>
      <p:sp>
        <p:nvSpPr>
          <p:cNvPr id="5" name="Footer Placeholder 4"/>
          <p:cNvSpPr>
            <a:spLocks noGrp="1"/>
          </p:cNvSpPr>
          <p:nvPr>
            <p:ph type="ftr" sz="quarter" idx="11"/>
          </p:nvPr>
        </p:nvSpPr>
        <p:spPr/>
        <p:txBody>
          <a:bodyPr/>
          <a:lstStyle/>
          <a:p>
            <a:r>
              <a:rPr lang="nl-NL"/>
              <a:t>CIS 240: MICROCOMPUTER ARCHITECTURE &amp; PROGRAMMING</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52B3F1B-1166-4859-AB02-3DE63E33C3FF}" type="slidenum">
              <a:rPr lang="en-US" smtClean="0"/>
              <a:t>‹#›</a:t>
            </a:fld>
            <a:endParaRPr lang="en-US"/>
          </a:p>
        </p:txBody>
      </p:sp>
    </p:spTree>
    <p:extLst>
      <p:ext uri="{BB962C8B-B14F-4D97-AF65-F5344CB8AC3E}">
        <p14:creationId xmlns:p14="http://schemas.microsoft.com/office/powerpoint/2010/main" val="3476727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60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20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C30A0DF-7954-4942-BD55-B2A9F9850945}" type="datetime1">
              <a:rPr lang="en-US" smtClean="0"/>
              <a:t>1/24/2025</a:t>
            </a:fld>
            <a:endParaRPr lang="en-US"/>
          </a:p>
        </p:txBody>
      </p:sp>
      <p:sp>
        <p:nvSpPr>
          <p:cNvPr id="5" name="Footer Placeholder 4"/>
          <p:cNvSpPr>
            <a:spLocks noGrp="1"/>
          </p:cNvSpPr>
          <p:nvPr>
            <p:ph type="ftr" sz="quarter" idx="11"/>
          </p:nvPr>
        </p:nvSpPr>
        <p:spPr/>
        <p:txBody>
          <a:bodyPr/>
          <a:lstStyle/>
          <a:p>
            <a:r>
              <a:rPr lang="nl-NL"/>
              <a:t>CIS 240: MICROCOMPUTER ARCHITECTURE &amp; PROGRAMMING</a:t>
            </a:r>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52B3F1B-1166-4859-AB02-3DE63E33C3F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46802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60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sz="2400">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34B3C0A4-75A7-4198-8C3E-6AFFC8898F76}" type="datetime1">
              <a:rPr lang="en-US" smtClean="0"/>
              <a:t>1/24/2025</a:t>
            </a:fld>
            <a:endParaRPr lang="en-US"/>
          </a:p>
        </p:txBody>
      </p:sp>
      <p:sp>
        <p:nvSpPr>
          <p:cNvPr id="6" name="Footer Placeholder 5"/>
          <p:cNvSpPr>
            <a:spLocks noGrp="1"/>
          </p:cNvSpPr>
          <p:nvPr>
            <p:ph type="ftr" sz="quarter" idx="11"/>
          </p:nvPr>
        </p:nvSpPr>
        <p:spPr/>
        <p:txBody>
          <a:bodyPr/>
          <a:lstStyle/>
          <a:p>
            <a:r>
              <a:rPr lang="nl-NL"/>
              <a:t>CIS 240: MICROCOMPUTER ARCHITECTURE &amp; PROGRAMMING</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52B3F1B-1166-4859-AB02-3DE63E33C3FF}" type="slidenum">
              <a:rPr lang="en-US" smtClean="0"/>
              <a:t>‹#›</a:t>
            </a:fld>
            <a:endParaRPr lang="en-US"/>
          </a:p>
        </p:txBody>
      </p:sp>
    </p:spTree>
    <p:extLst>
      <p:ext uri="{BB962C8B-B14F-4D97-AF65-F5344CB8AC3E}">
        <p14:creationId xmlns:p14="http://schemas.microsoft.com/office/powerpoint/2010/main" val="651722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60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32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sz="2400">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395E605B-C83C-4DEB-822D-C37FA878B8E1}" type="datetime1">
              <a:rPr lang="en-US" smtClean="0"/>
              <a:t>1/24/2025</a:t>
            </a:fld>
            <a:endParaRPr lang="en-US"/>
          </a:p>
        </p:txBody>
      </p:sp>
      <p:sp>
        <p:nvSpPr>
          <p:cNvPr id="6" name="Footer Placeholder 5"/>
          <p:cNvSpPr>
            <a:spLocks noGrp="1"/>
          </p:cNvSpPr>
          <p:nvPr>
            <p:ph type="ftr" sz="quarter" idx="11"/>
          </p:nvPr>
        </p:nvSpPr>
        <p:spPr/>
        <p:txBody>
          <a:bodyPr/>
          <a:lstStyle/>
          <a:p>
            <a:r>
              <a:rPr lang="nl-NL"/>
              <a:t>CIS 240: MICROCOMPUTER ARCHITECTURE &amp; PROGRAMMING</a:t>
            </a:r>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52B3F1B-1166-4859-AB02-3DE63E33C3F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62597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60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32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sz="2400">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ED43B883-111F-47A4-8C14-F0A1A8BF5DB4}" type="datetime1">
              <a:rPr lang="en-US" smtClean="0"/>
              <a:t>1/24/2025</a:t>
            </a:fld>
            <a:endParaRPr lang="en-US"/>
          </a:p>
        </p:txBody>
      </p:sp>
      <p:sp>
        <p:nvSpPr>
          <p:cNvPr id="6" name="Footer Placeholder 5"/>
          <p:cNvSpPr>
            <a:spLocks noGrp="1"/>
          </p:cNvSpPr>
          <p:nvPr>
            <p:ph type="ftr" sz="quarter" idx="11"/>
          </p:nvPr>
        </p:nvSpPr>
        <p:spPr/>
        <p:txBody>
          <a:bodyPr/>
          <a:lstStyle/>
          <a:p>
            <a:r>
              <a:rPr lang="nl-NL"/>
              <a:t>CIS 240: MICROCOMPUTER ARCHITECTURE &amp; PROGRAMMING</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52B3F1B-1166-4859-AB02-3DE63E33C3FF}" type="slidenum">
              <a:rPr lang="en-US" smtClean="0"/>
              <a:t>‹#›</a:t>
            </a:fld>
            <a:endParaRPr lang="en-US"/>
          </a:p>
        </p:txBody>
      </p:sp>
    </p:spTree>
    <p:extLst>
      <p:ext uri="{BB962C8B-B14F-4D97-AF65-F5344CB8AC3E}">
        <p14:creationId xmlns:p14="http://schemas.microsoft.com/office/powerpoint/2010/main" val="3113604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5ADB759-097D-409B-82B0-18D5DF3270B4}" type="datetime1">
              <a:rPr lang="en-US" smtClean="0"/>
              <a:t>1/24/2025</a:t>
            </a:fld>
            <a:endParaRPr lang="en-US"/>
          </a:p>
        </p:txBody>
      </p:sp>
      <p:sp>
        <p:nvSpPr>
          <p:cNvPr id="5" name="Footer Placeholder 4"/>
          <p:cNvSpPr>
            <a:spLocks noGrp="1"/>
          </p:cNvSpPr>
          <p:nvPr>
            <p:ph type="ftr" sz="quarter" idx="11"/>
          </p:nvPr>
        </p:nvSpPr>
        <p:spPr/>
        <p:txBody>
          <a:bodyPr/>
          <a:lstStyle/>
          <a:p>
            <a:r>
              <a:rPr lang="nl-NL"/>
              <a:t>CIS 240: MICROCOMPUTER ARCHITECTURE &amp; PROGRAMMING</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52B3F1B-1166-4859-AB02-3DE63E33C3FF}" type="slidenum">
              <a:rPr lang="en-US" smtClean="0"/>
              <a:t>‹#›</a:t>
            </a:fld>
            <a:endParaRPr lang="en-US"/>
          </a:p>
        </p:txBody>
      </p:sp>
    </p:spTree>
    <p:extLst>
      <p:ext uri="{BB962C8B-B14F-4D97-AF65-F5344CB8AC3E}">
        <p14:creationId xmlns:p14="http://schemas.microsoft.com/office/powerpoint/2010/main" val="797963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normAutofit/>
          </a:bodyPr>
          <a:lstStyle>
            <a:lvl1pPr>
              <a:defRPr sz="4400"/>
            </a:lvl1pP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E9BD05F-3744-40AD-A73A-472EA1E20DB2}" type="datetime1">
              <a:rPr lang="en-US" smtClean="0"/>
              <a:t>1/24/2025</a:t>
            </a:fld>
            <a:endParaRPr lang="en-US"/>
          </a:p>
        </p:txBody>
      </p:sp>
      <p:sp>
        <p:nvSpPr>
          <p:cNvPr id="5" name="Footer Placeholder 4"/>
          <p:cNvSpPr>
            <a:spLocks noGrp="1"/>
          </p:cNvSpPr>
          <p:nvPr>
            <p:ph type="ftr" sz="quarter" idx="11"/>
          </p:nvPr>
        </p:nvSpPr>
        <p:spPr/>
        <p:txBody>
          <a:bodyPr/>
          <a:lstStyle/>
          <a:p>
            <a:r>
              <a:rPr lang="nl-NL"/>
              <a:t>CIS 240: MICROCOMPUTER ARCHITECTURE &amp; PROGRAMMING</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52B3F1B-1166-4859-AB02-3DE63E33C3FF}" type="slidenum">
              <a:rPr lang="en-US" smtClean="0"/>
              <a:t>‹#›</a:t>
            </a:fld>
            <a:endParaRPr lang="en-US"/>
          </a:p>
        </p:txBody>
      </p:sp>
    </p:spTree>
    <p:extLst>
      <p:ext uri="{BB962C8B-B14F-4D97-AF65-F5344CB8AC3E}">
        <p14:creationId xmlns:p14="http://schemas.microsoft.com/office/powerpoint/2010/main" val="2774964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97801" y="156977"/>
            <a:ext cx="10009429" cy="1280890"/>
          </a:xfrm>
        </p:spPr>
        <p:txBody>
          <a:bodyPr>
            <a:normAutofit/>
          </a:bodyPr>
          <a:lstStyle>
            <a:lvl1pPr>
              <a:defRPr sz="4400"/>
            </a:lvl1pPr>
          </a:lstStyle>
          <a:p>
            <a:r>
              <a:rPr lang="en-US" dirty="0"/>
              <a:t>Click to edit Master title style</a:t>
            </a:r>
          </a:p>
        </p:txBody>
      </p:sp>
      <p:sp>
        <p:nvSpPr>
          <p:cNvPr id="3" name="Content Placeholder 2"/>
          <p:cNvSpPr>
            <a:spLocks noGrp="1"/>
          </p:cNvSpPr>
          <p:nvPr>
            <p:ph idx="1"/>
          </p:nvPr>
        </p:nvSpPr>
        <p:spPr>
          <a:xfrm>
            <a:off x="1794087" y="1666467"/>
            <a:ext cx="10013599" cy="3777622"/>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34C935-8379-4705-B445-931F824F9480}" type="datetime1">
              <a:rPr lang="en-US" smtClean="0"/>
              <a:t>1/24/2025</a:t>
            </a:fld>
            <a:endParaRPr lang="en-US"/>
          </a:p>
        </p:txBody>
      </p:sp>
      <p:sp>
        <p:nvSpPr>
          <p:cNvPr id="5" name="Footer Placeholder 4"/>
          <p:cNvSpPr>
            <a:spLocks noGrp="1"/>
          </p:cNvSpPr>
          <p:nvPr>
            <p:ph type="ftr" sz="quarter" idx="11"/>
          </p:nvPr>
        </p:nvSpPr>
        <p:spPr/>
        <p:txBody>
          <a:bodyPr/>
          <a:lstStyle/>
          <a:p>
            <a:r>
              <a:rPr lang="nl-NL"/>
              <a:t>CIS 240: MICROCOMPUTER ARCHITECTURE &amp; PROGRAMMING</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52B3F1B-1166-4859-AB02-3DE63E33C3FF}" type="slidenum">
              <a:rPr lang="en-US" smtClean="0"/>
              <a:t>‹#›</a:t>
            </a:fld>
            <a:endParaRPr lang="en-US"/>
          </a:p>
        </p:txBody>
      </p:sp>
    </p:spTree>
    <p:extLst>
      <p:ext uri="{BB962C8B-B14F-4D97-AF65-F5344CB8AC3E}">
        <p14:creationId xmlns:p14="http://schemas.microsoft.com/office/powerpoint/2010/main" val="304092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normAutofit/>
          </a:bodyPr>
          <a:lstStyle>
            <a:lvl1pPr marL="0" indent="0" algn="l">
              <a:buNone/>
              <a:defRPr sz="2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BFA5469-6E67-4D11-96DF-B6D238396B6C}" type="datetime1">
              <a:rPr lang="en-US" smtClean="0"/>
              <a:t>1/24/2025</a:t>
            </a:fld>
            <a:endParaRPr lang="en-US"/>
          </a:p>
        </p:txBody>
      </p:sp>
      <p:sp>
        <p:nvSpPr>
          <p:cNvPr id="5" name="Footer Placeholder 4"/>
          <p:cNvSpPr>
            <a:spLocks noGrp="1"/>
          </p:cNvSpPr>
          <p:nvPr>
            <p:ph type="ftr" sz="quarter" idx="11"/>
          </p:nvPr>
        </p:nvSpPr>
        <p:spPr/>
        <p:txBody>
          <a:bodyPr/>
          <a:lstStyle/>
          <a:p>
            <a:r>
              <a:rPr lang="nl-NL"/>
              <a:t>CIS 240: MICROCOMPUTER ARCHITECTURE &amp; PROGRAMMING</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52B3F1B-1166-4859-AB02-3DE63E33C3FF}" type="slidenum">
              <a:rPr lang="en-US" smtClean="0"/>
              <a:t>‹#›</a:t>
            </a:fld>
            <a:endParaRPr lang="en-US"/>
          </a:p>
        </p:txBody>
      </p:sp>
    </p:spTree>
    <p:extLst>
      <p:ext uri="{BB962C8B-B14F-4D97-AF65-F5344CB8AC3E}">
        <p14:creationId xmlns:p14="http://schemas.microsoft.com/office/powerpoint/2010/main" val="213864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lvl1pPr>
              <a:defRPr sz="4400"/>
            </a:lvl1p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5E6F778-2FA7-40BA-90E1-0BD69B6254B0}" type="datetime1">
              <a:rPr lang="en-US" smtClean="0"/>
              <a:t>1/24/2025</a:t>
            </a:fld>
            <a:endParaRPr lang="en-US"/>
          </a:p>
        </p:txBody>
      </p:sp>
      <p:sp>
        <p:nvSpPr>
          <p:cNvPr id="6" name="Footer Placeholder 5"/>
          <p:cNvSpPr>
            <a:spLocks noGrp="1"/>
          </p:cNvSpPr>
          <p:nvPr>
            <p:ph type="ftr" sz="quarter" idx="11"/>
          </p:nvPr>
        </p:nvSpPr>
        <p:spPr/>
        <p:txBody>
          <a:bodyPr/>
          <a:lstStyle/>
          <a:p>
            <a:r>
              <a:rPr lang="nl-NL"/>
              <a:t>CIS 240: MICROCOMPUTER ARCHITECTURE &amp; PROGRAMMING</a:t>
            </a:r>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52B3F1B-1166-4859-AB02-3DE63E33C3FF}" type="slidenum">
              <a:rPr lang="en-US" smtClean="0"/>
              <a:t>‹#›</a:t>
            </a:fld>
            <a:endParaRPr lang="en-US"/>
          </a:p>
        </p:txBody>
      </p:sp>
    </p:spTree>
    <p:extLst>
      <p:ext uri="{BB962C8B-B14F-4D97-AF65-F5344CB8AC3E}">
        <p14:creationId xmlns:p14="http://schemas.microsoft.com/office/powerpoint/2010/main" val="1036786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lvl1pPr>
              <a:defRPr sz="4400"/>
            </a:lvl1p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4EC22C7-A03D-40A7-80FE-D3BC1BCB4AC6}" type="datetime1">
              <a:rPr lang="en-US" smtClean="0"/>
              <a:t>1/24/2025</a:t>
            </a:fld>
            <a:endParaRPr lang="en-US"/>
          </a:p>
        </p:txBody>
      </p:sp>
      <p:sp>
        <p:nvSpPr>
          <p:cNvPr id="8" name="Footer Placeholder 7"/>
          <p:cNvSpPr>
            <a:spLocks noGrp="1"/>
          </p:cNvSpPr>
          <p:nvPr>
            <p:ph type="ftr" sz="quarter" idx="11"/>
          </p:nvPr>
        </p:nvSpPr>
        <p:spPr/>
        <p:txBody>
          <a:bodyPr/>
          <a:lstStyle/>
          <a:p>
            <a:r>
              <a:rPr lang="nl-NL"/>
              <a:t>CIS 240: MICROCOMPUTER ARCHITECTURE &amp; PROGRAMMING</a:t>
            </a:r>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52B3F1B-1166-4859-AB02-3DE63E33C3FF}" type="slidenum">
              <a:rPr lang="en-US" smtClean="0"/>
              <a:t>‹#›</a:t>
            </a:fld>
            <a:endParaRPr lang="en-US"/>
          </a:p>
        </p:txBody>
      </p:sp>
    </p:spTree>
    <p:extLst>
      <p:ext uri="{BB962C8B-B14F-4D97-AF65-F5344CB8AC3E}">
        <p14:creationId xmlns:p14="http://schemas.microsoft.com/office/powerpoint/2010/main" val="182091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lvl1pPr>
          </a:lstStyle>
          <a:p>
            <a:r>
              <a:rPr lang="en-US" dirty="0"/>
              <a:t>Click to edit Master title style</a:t>
            </a:r>
          </a:p>
        </p:txBody>
      </p:sp>
      <p:sp>
        <p:nvSpPr>
          <p:cNvPr id="3" name="Date Placeholder 2"/>
          <p:cNvSpPr>
            <a:spLocks noGrp="1"/>
          </p:cNvSpPr>
          <p:nvPr>
            <p:ph type="dt" sz="half" idx="10"/>
          </p:nvPr>
        </p:nvSpPr>
        <p:spPr/>
        <p:txBody>
          <a:bodyPr/>
          <a:lstStyle/>
          <a:p>
            <a:fld id="{9A9412FB-C8D2-494C-8C6C-B1549A0B05D2}" type="datetime1">
              <a:rPr lang="en-US" smtClean="0"/>
              <a:t>1/24/2025</a:t>
            </a:fld>
            <a:endParaRPr lang="en-US"/>
          </a:p>
        </p:txBody>
      </p:sp>
      <p:sp>
        <p:nvSpPr>
          <p:cNvPr id="4" name="Footer Placeholder 3"/>
          <p:cNvSpPr>
            <a:spLocks noGrp="1"/>
          </p:cNvSpPr>
          <p:nvPr>
            <p:ph type="ftr" sz="quarter" idx="11"/>
          </p:nvPr>
        </p:nvSpPr>
        <p:spPr/>
        <p:txBody>
          <a:bodyPr/>
          <a:lstStyle/>
          <a:p>
            <a:r>
              <a:rPr lang="nl-NL"/>
              <a:t>CIS 240: MICROCOMPUTER ARCHITECTURE &amp; PROGRAMMING</a:t>
            </a:r>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52B3F1B-1166-4859-AB02-3DE63E33C3FF}" type="slidenum">
              <a:rPr lang="en-US" smtClean="0"/>
              <a:t>‹#›</a:t>
            </a:fld>
            <a:endParaRPr lang="en-US"/>
          </a:p>
        </p:txBody>
      </p:sp>
    </p:spTree>
    <p:extLst>
      <p:ext uri="{BB962C8B-B14F-4D97-AF65-F5344CB8AC3E}">
        <p14:creationId xmlns:p14="http://schemas.microsoft.com/office/powerpoint/2010/main" val="1037554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7CA0A0-1B29-4C2A-B4B0-809320A737A7}" type="datetime1">
              <a:rPr lang="en-US" smtClean="0"/>
              <a:t>1/24/2025</a:t>
            </a:fld>
            <a:endParaRPr lang="en-US"/>
          </a:p>
        </p:txBody>
      </p:sp>
      <p:sp>
        <p:nvSpPr>
          <p:cNvPr id="3" name="Footer Placeholder 2"/>
          <p:cNvSpPr>
            <a:spLocks noGrp="1"/>
          </p:cNvSpPr>
          <p:nvPr>
            <p:ph type="ftr" sz="quarter" idx="11"/>
          </p:nvPr>
        </p:nvSpPr>
        <p:spPr/>
        <p:txBody>
          <a:bodyPr/>
          <a:lstStyle/>
          <a:p>
            <a:r>
              <a:rPr lang="nl-NL"/>
              <a:t>CIS 240: MICROCOMPUTER ARCHITECTURE &amp; PROGRAMMING</a:t>
            </a:r>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52B3F1B-1166-4859-AB02-3DE63E33C3FF}" type="slidenum">
              <a:rPr lang="en-US" smtClean="0"/>
              <a:t>‹#›</a:t>
            </a:fld>
            <a:endParaRPr lang="en-US"/>
          </a:p>
        </p:txBody>
      </p:sp>
    </p:spTree>
    <p:extLst>
      <p:ext uri="{BB962C8B-B14F-4D97-AF65-F5344CB8AC3E}">
        <p14:creationId xmlns:p14="http://schemas.microsoft.com/office/powerpoint/2010/main" val="524710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normAutofit/>
          </a:bodyPr>
          <a:lstStyle>
            <a:lvl1pPr algn="l">
              <a:defRPr sz="28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FC2A995-DFAD-48CE-9A45-CA21E2F5F371}" type="datetime1">
              <a:rPr lang="en-US" smtClean="0"/>
              <a:t>1/24/2025</a:t>
            </a:fld>
            <a:endParaRPr lang="en-US"/>
          </a:p>
        </p:txBody>
      </p:sp>
      <p:sp>
        <p:nvSpPr>
          <p:cNvPr id="6" name="Footer Placeholder 5"/>
          <p:cNvSpPr>
            <a:spLocks noGrp="1"/>
          </p:cNvSpPr>
          <p:nvPr>
            <p:ph type="ftr" sz="quarter" idx="11"/>
          </p:nvPr>
        </p:nvSpPr>
        <p:spPr/>
        <p:txBody>
          <a:bodyPr/>
          <a:lstStyle/>
          <a:p>
            <a:r>
              <a:rPr lang="nl-NL"/>
              <a:t>CIS 240: MICROCOMPUTER ARCHITECTURE &amp; PROGRAMMING</a:t>
            </a:r>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52B3F1B-1166-4859-AB02-3DE63E33C3FF}" type="slidenum">
              <a:rPr lang="en-US" smtClean="0"/>
              <a:t>‹#›</a:t>
            </a:fld>
            <a:endParaRPr lang="en-US"/>
          </a:p>
        </p:txBody>
      </p:sp>
    </p:spTree>
    <p:extLst>
      <p:ext uri="{BB962C8B-B14F-4D97-AF65-F5344CB8AC3E}">
        <p14:creationId xmlns:p14="http://schemas.microsoft.com/office/powerpoint/2010/main" val="3033992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Autofit/>
          </a:bodyPr>
          <a:lstStyle>
            <a:lvl1pPr algn="l">
              <a:defRPr sz="32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3708AF1-65AF-468D-852E-050E922F80C8}" type="datetime1">
              <a:rPr lang="en-US" smtClean="0"/>
              <a:t>1/24/2025</a:t>
            </a:fld>
            <a:endParaRPr lang="en-US"/>
          </a:p>
        </p:txBody>
      </p:sp>
      <p:sp>
        <p:nvSpPr>
          <p:cNvPr id="6" name="Footer Placeholder 5"/>
          <p:cNvSpPr>
            <a:spLocks noGrp="1"/>
          </p:cNvSpPr>
          <p:nvPr>
            <p:ph type="ftr" sz="quarter" idx="11"/>
          </p:nvPr>
        </p:nvSpPr>
        <p:spPr/>
        <p:txBody>
          <a:bodyPr/>
          <a:lstStyle/>
          <a:p>
            <a:r>
              <a:rPr lang="nl-NL"/>
              <a:t>CIS 240: MICROCOMPUTER ARCHITECTURE &amp; PROGRAMMING</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52B3F1B-1166-4859-AB02-3DE63E33C3FF}" type="slidenum">
              <a:rPr lang="en-US" smtClean="0"/>
              <a:t>‹#›</a:t>
            </a:fld>
            <a:endParaRPr lang="en-US"/>
          </a:p>
        </p:txBody>
      </p:sp>
    </p:spTree>
    <p:extLst>
      <p:ext uri="{BB962C8B-B14F-4D97-AF65-F5344CB8AC3E}">
        <p14:creationId xmlns:p14="http://schemas.microsoft.com/office/powerpoint/2010/main" val="3454238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2C96439-3CF6-4161-86DB-181162549486}" type="datetime1">
              <a:rPr lang="en-US" smtClean="0"/>
              <a:t>1/24/2025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nl-NL"/>
              <a:t>CIS 240: MICROCOMPUTER ARCHITECTURE &amp; PROGRAMMING</a:t>
            </a:r>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52B3F1B-1166-4859-AB02-3DE63E33C3FF}" type="slidenum">
              <a:rPr lang="en-US" smtClean="0"/>
              <a:t>‹#›</a:t>
            </a:fld>
            <a:endParaRPr lang="en-US"/>
          </a:p>
        </p:txBody>
      </p:sp>
    </p:spTree>
    <p:extLst>
      <p:ext uri="{BB962C8B-B14F-4D97-AF65-F5344CB8AC3E}">
        <p14:creationId xmlns:p14="http://schemas.microsoft.com/office/powerpoint/2010/main" val="31639779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oleObject" Target="../embeddings/oleObject6.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oleObject" Target="../embeddings/oleObject8.bin"/><Relationship Id="rId4" Type="http://schemas.openxmlformats.org/officeDocument/2006/relationships/image" Target="../media/image20.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9.bin"/><Relationship Id="rId1" Type="http://schemas.openxmlformats.org/officeDocument/2006/relationships/slideLayout" Target="../slideLayouts/slideLayout2.xml"/><Relationship Id="rId5" Type="http://schemas.openxmlformats.org/officeDocument/2006/relationships/image" Target="../media/image21.wmf"/><Relationship Id="rId4" Type="http://schemas.openxmlformats.org/officeDocument/2006/relationships/oleObject" Target="../embeddings/oleObject10.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indows.microsoft.com/en-US/windows-vista/products/64-bit" TargetMode="External"/><Relationship Id="rId2" Type="http://schemas.openxmlformats.org/officeDocument/2006/relationships/hyperlink" Target="http://www.apple.com/macosx/technology/"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en.wikipedia.org/wiki/Sony" TargetMode="External"/><Relationship Id="rId13" Type="http://schemas.openxmlformats.org/officeDocument/2006/relationships/hyperlink" Target="http://en.wikipedia.org/wiki/2000_in_video_gaming" TargetMode="External"/><Relationship Id="rId18" Type="http://schemas.openxmlformats.org/officeDocument/2006/relationships/hyperlink" Target="http://en.wikipedia.org/wiki/2006_in_video_gaming" TargetMode="External"/><Relationship Id="rId3" Type="http://schemas.openxmlformats.org/officeDocument/2006/relationships/hyperlink" Target="http://en.wikipedia.org/wiki/Video_game" TargetMode="External"/><Relationship Id="rId7" Type="http://schemas.openxmlformats.org/officeDocument/2006/relationships/hyperlink" Target="http://en.wikipedia.org/wiki/Dreamcast" TargetMode="External"/><Relationship Id="rId12" Type="http://schemas.openxmlformats.org/officeDocument/2006/relationships/hyperlink" Target="http://en.wikipedia.org/wiki/Xbox" TargetMode="External"/><Relationship Id="rId17" Type="http://schemas.openxmlformats.org/officeDocument/2006/relationships/hyperlink" Target="http://en.wikipedia.org/wiki/2005_in_video_gaming" TargetMode="External"/><Relationship Id="rId2" Type="http://schemas.openxmlformats.org/officeDocument/2006/relationships/hyperlink" Target="http://en.wikipedia.org/wiki/Personal_computer_game" TargetMode="External"/><Relationship Id="rId16" Type="http://schemas.openxmlformats.org/officeDocument/2006/relationships/hyperlink" Target="http://en.wikipedia.org/wiki/2007_in_video_gaming" TargetMode="External"/><Relationship Id="rId1" Type="http://schemas.openxmlformats.org/officeDocument/2006/relationships/slideLayout" Target="../slideLayouts/slideLayout2.xml"/><Relationship Id="rId6" Type="http://schemas.openxmlformats.org/officeDocument/2006/relationships/hyperlink" Target="http://en.wikipedia.org/wiki/Sega" TargetMode="External"/><Relationship Id="rId11" Type="http://schemas.openxmlformats.org/officeDocument/2006/relationships/hyperlink" Target="http://en.wikipedia.org/wiki/Microsoft" TargetMode="External"/><Relationship Id="rId5" Type="http://schemas.openxmlformats.org/officeDocument/2006/relationships/hyperlink" Target="http://en.wikipedia.org/wiki/Handheld_game_console" TargetMode="External"/><Relationship Id="rId15" Type="http://schemas.openxmlformats.org/officeDocument/2006/relationships/hyperlink" Target="http://en.wikipedia.org/wiki/2002_in_video_gaming" TargetMode="External"/><Relationship Id="rId10" Type="http://schemas.openxmlformats.org/officeDocument/2006/relationships/hyperlink" Target="http://en.wikipedia.org/wiki/Nintendo_GameCube" TargetMode="External"/><Relationship Id="rId4" Type="http://schemas.openxmlformats.org/officeDocument/2006/relationships/hyperlink" Target="http://en.wikipedia.org/wiki/Video_game_console" TargetMode="External"/><Relationship Id="rId9" Type="http://schemas.openxmlformats.org/officeDocument/2006/relationships/hyperlink" Target="http://en.wikipedia.org/wiki/PlayStation_2" TargetMode="External"/><Relationship Id="rId14" Type="http://schemas.openxmlformats.org/officeDocument/2006/relationships/hyperlink" Target="http://en.wikipedia.org/wiki/2001_in_video_gaming"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en.wikipedia.org/wiki/Cantonese_language" TargetMode="External"/><Relationship Id="rId13" Type="http://schemas.openxmlformats.org/officeDocument/2006/relationships/hyperlink" Target="http://en.wikipedia.org/wiki/Vietnamese_Braille" TargetMode="External"/><Relationship Id="rId18" Type="http://schemas.openxmlformats.org/officeDocument/2006/relationships/hyperlink" Target="http://en.wikipedia.org/wiki/Mathematics" TargetMode="External"/><Relationship Id="rId3" Type="http://schemas.openxmlformats.org/officeDocument/2006/relationships/hyperlink" Target="http://en.wikipedia.org/wiki/Character_set" TargetMode="External"/><Relationship Id="rId7" Type="http://schemas.openxmlformats.org/officeDocument/2006/relationships/hyperlink" Target="http://en.wikipedia.org/wiki/Cantonese_Braille" TargetMode="External"/><Relationship Id="rId12" Type="http://schemas.openxmlformats.org/officeDocument/2006/relationships/hyperlink" Target="http://en.wikipedia.org/wiki/Korean_language" TargetMode="External"/><Relationship Id="rId17" Type="http://schemas.openxmlformats.org/officeDocument/2006/relationships/hyperlink" Target="http://en.wikipedia.org/wiki/Nemeth_Braille" TargetMode="External"/><Relationship Id="rId2" Type="http://schemas.openxmlformats.org/officeDocument/2006/relationships/hyperlink" Target="http://en.wikipedia.org/wiki/Braille" TargetMode="External"/><Relationship Id="rId16" Type="http://schemas.openxmlformats.org/officeDocument/2006/relationships/hyperlink" Target="http://en.wikipedia.org/wiki/Musical_notation" TargetMode="External"/><Relationship Id="rId1" Type="http://schemas.openxmlformats.org/officeDocument/2006/relationships/slideLayout" Target="../slideLayouts/slideLayout2.xml"/><Relationship Id="rId6" Type="http://schemas.openxmlformats.org/officeDocument/2006/relationships/hyperlink" Target="http://en.wikipedia.org/wiki/Hiragana" TargetMode="External"/><Relationship Id="rId11" Type="http://schemas.openxmlformats.org/officeDocument/2006/relationships/hyperlink" Target="http://en.wikipedia.org/wiki/Hangul" TargetMode="External"/><Relationship Id="rId5" Type="http://schemas.openxmlformats.org/officeDocument/2006/relationships/hyperlink" Target="http://en.wikipedia.org/wiki/Japanese_Braille" TargetMode="External"/><Relationship Id="rId15" Type="http://schemas.openxmlformats.org/officeDocument/2006/relationships/hyperlink" Target="http://en.wikipedia.org/wiki/Braille_music" TargetMode="External"/><Relationship Id="rId10" Type="http://schemas.openxmlformats.org/officeDocument/2006/relationships/hyperlink" Target="http://en.wikipedia.org/wiki/Korean_Braille" TargetMode="External"/><Relationship Id="rId19" Type="http://schemas.openxmlformats.org/officeDocument/2006/relationships/hyperlink" Target="http://en.wikipedia.org/wiki/GS8_Braille" TargetMode="External"/><Relationship Id="rId4" Type="http://schemas.openxmlformats.org/officeDocument/2006/relationships/hyperlink" Target="http://en.wikipedia.org/wiki/Unified_English_Braille_Code" TargetMode="External"/><Relationship Id="rId9" Type="http://schemas.openxmlformats.org/officeDocument/2006/relationships/hyperlink" Target="http://en.wikipedia.org/wiki/Hong_Kong" TargetMode="External"/><Relationship Id="rId14" Type="http://schemas.openxmlformats.org/officeDocument/2006/relationships/hyperlink" Target="http://en.wikipedia.org/wiki/Vietnamese_language" TargetMode="Externa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cloford.com/resources/colours/500col.htm"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6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www.rsu.edu/faculty/PMacpherson/Programs/twos.html" TargetMode="External"/><Relationship Id="rId2" Type="http://schemas.openxmlformats.org/officeDocument/2006/relationships/hyperlink" Target="http://www.dolcevie.com/js/converter.html"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jpeg"/></Relationships>
</file>

<file path=ppt/slides/_rels/slide7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40.jpeg"/><Relationship Id="rId4" Type="http://schemas.openxmlformats.org/officeDocument/2006/relationships/image" Target="../media/image35.jpe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medium.com/@gpradinett/the-four-stages-of-the-gcc-compiler-preprocessor-compiler-assembler-linker-3dec8714bb9c" TargetMode="External"/><Relationship Id="rId1" Type="http://schemas.openxmlformats.org/officeDocument/2006/relationships/slideLayout" Target="../slideLayouts/slideLayout2.xml"/><Relationship Id="rId5" Type="http://schemas.openxmlformats.org/officeDocument/2006/relationships/hyperlink" Target="https://slideplayer.com/slide/3996303/" TargetMode="External"/><Relationship Id="rId4" Type="http://schemas.openxmlformats.org/officeDocument/2006/relationships/image" Target="../media/image41.png"/></Relationships>
</file>

<file path=ppt/slides/_rels/slide7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2.jpe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94D7-5E70-9010-1C92-032D9E629A1C}"/>
              </a:ext>
            </a:extLst>
          </p:cNvPr>
          <p:cNvSpPr>
            <a:spLocks noGrp="1"/>
          </p:cNvSpPr>
          <p:nvPr>
            <p:ph type="ctrTitle"/>
          </p:nvPr>
        </p:nvSpPr>
        <p:spPr>
          <a:xfrm>
            <a:off x="2589213" y="2514600"/>
            <a:ext cx="9343707" cy="2262781"/>
          </a:xfrm>
        </p:spPr>
        <p:txBody>
          <a:bodyPr>
            <a:normAutofit fontScale="90000"/>
          </a:bodyPr>
          <a:lstStyle/>
          <a:p>
            <a:r>
              <a:rPr lang="en-US" dirty="0"/>
              <a:t>Lecture 1: Number part 2 </a:t>
            </a:r>
            <a:br>
              <a:rPr lang="en-US" dirty="0"/>
            </a:br>
            <a:r>
              <a:rPr lang="en-US" dirty="0"/>
              <a:t>Course overview </a:t>
            </a:r>
          </a:p>
        </p:txBody>
      </p:sp>
      <p:sp>
        <p:nvSpPr>
          <p:cNvPr id="3" name="Subtitle 2">
            <a:extLst>
              <a:ext uri="{FF2B5EF4-FFF2-40B4-BE49-F238E27FC236}">
                <a16:creationId xmlns:a16="http://schemas.microsoft.com/office/drawing/2014/main" id="{DE6B1E7A-0339-95AC-D4D5-531B2287439E}"/>
              </a:ext>
            </a:extLst>
          </p:cNvPr>
          <p:cNvSpPr>
            <a:spLocks noGrp="1"/>
          </p:cNvSpPr>
          <p:nvPr>
            <p:ph type="subTitle" idx="1"/>
          </p:nvPr>
        </p:nvSpPr>
        <p:spPr>
          <a:xfrm>
            <a:off x="2589213" y="4777379"/>
            <a:ext cx="9343707" cy="1126283"/>
          </a:xfrm>
        </p:spPr>
        <p:txBody>
          <a:bodyPr/>
          <a:lstStyle/>
          <a:p>
            <a:pPr algn="l"/>
            <a:r>
              <a:rPr lang="en-US" dirty="0"/>
              <a:t>CIS 240: MICROCOMPUTER ARCHITECTURE &amp; PROGRAMMING</a:t>
            </a:r>
          </a:p>
          <a:p>
            <a:pPr algn="l"/>
            <a:r>
              <a:rPr lang="en-US" dirty="0"/>
              <a:t>1/22/2025  </a:t>
            </a:r>
          </a:p>
        </p:txBody>
      </p:sp>
      <p:sp>
        <p:nvSpPr>
          <p:cNvPr id="4" name="Slide Number Placeholder 3">
            <a:extLst>
              <a:ext uri="{FF2B5EF4-FFF2-40B4-BE49-F238E27FC236}">
                <a16:creationId xmlns:a16="http://schemas.microsoft.com/office/drawing/2014/main" id="{F25B2BFB-B290-160D-C928-7CEAFFFC5CBF}"/>
              </a:ext>
            </a:extLst>
          </p:cNvPr>
          <p:cNvSpPr>
            <a:spLocks noGrp="1"/>
          </p:cNvSpPr>
          <p:nvPr>
            <p:ph type="sldNum" sz="quarter" idx="12"/>
          </p:nvPr>
        </p:nvSpPr>
        <p:spPr/>
        <p:txBody>
          <a:bodyPr/>
          <a:lstStyle/>
          <a:p>
            <a:fld id="{352B3F1B-1166-4859-AB02-3DE63E33C3FF}" type="slidenum">
              <a:rPr lang="en-US" smtClean="0"/>
              <a:t>1</a:t>
            </a:fld>
            <a:endParaRPr lang="en-US"/>
          </a:p>
        </p:txBody>
      </p:sp>
      <p:sp>
        <p:nvSpPr>
          <p:cNvPr id="5" name="Subtitle 2">
            <a:extLst>
              <a:ext uri="{FF2B5EF4-FFF2-40B4-BE49-F238E27FC236}">
                <a16:creationId xmlns:a16="http://schemas.microsoft.com/office/drawing/2014/main" id="{F7A366DA-20F2-5A65-10EC-939D5266A1E2}"/>
              </a:ext>
            </a:extLst>
          </p:cNvPr>
          <p:cNvSpPr txBox="1">
            <a:spLocks/>
          </p:cNvSpPr>
          <p:nvPr/>
        </p:nvSpPr>
        <p:spPr>
          <a:xfrm>
            <a:off x="1816823" y="391196"/>
            <a:ext cx="9343707" cy="112628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24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b="1" i="1" u="sng" dirty="0">
                <a:solidFill>
                  <a:srgbClr val="FF0000"/>
                </a:solidFill>
              </a:rPr>
              <a:t>Please do homework 1 by class</a:t>
            </a:r>
          </a:p>
        </p:txBody>
      </p:sp>
      <p:sp>
        <p:nvSpPr>
          <p:cNvPr id="7" name="Footer Placeholder 6">
            <a:extLst>
              <a:ext uri="{FF2B5EF4-FFF2-40B4-BE49-F238E27FC236}">
                <a16:creationId xmlns:a16="http://schemas.microsoft.com/office/drawing/2014/main" id="{0DDB8D99-DAB0-54AA-D645-028D98FB5F62}"/>
              </a:ext>
            </a:extLst>
          </p:cNvPr>
          <p:cNvSpPr>
            <a:spLocks noGrp="1"/>
          </p:cNvSpPr>
          <p:nvPr>
            <p:ph type="ftr" sz="quarter" idx="11"/>
          </p:nvPr>
        </p:nvSpPr>
        <p:spPr/>
        <p:txBody>
          <a:bodyPr/>
          <a:lstStyle/>
          <a:p>
            <a:r>
              <a:rPr lang="nl-NL"/>
              <a:t>CIS 240: MICROCOMPUTER ARCHITECTURE &amp; PROGRAMMING</a:t>
            </a:r>
            <a:endParaRPr lang="en-US"/>
          </a:p>
        </p:txBody>
      </p:sp>
    </p:spTree>
    <p:extLst>
      <p:ext uri="{BB962C8B-B14F-4D97-AF65-F5344CB8AC3E}">
        <p14:creationId xmlns:p14="http://schemas.microsoft.com/office/powerpoint/2010/main" val="1273844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Something to remember…</a:t>
            </a:r>
          </a:p>
        </p:txBody>
      </p:sp>
      <p:sp>
        <p:nvSpPr>
          <p:cNvPr id="3" name="Content Placeholder 2"/>
          <p:cNvSpPr>
            <a:spLocks noGrp="1"/>
          </p:cNvSpPr>
          <p:nvPr>
            <p:ph idx="1"/>
          </p:nvPr>
        </p:nvSpPr>
        <p:spPr>
          <a:xfrm>
            <a:off x="1794087" y="1666466"/>
            <a:ext cx="10013599" cy="4469341"/>
          </a:xfrm>
        </p:spPr>
        <p:txBody>
          <a:bodyPr>
            <a:normAutofit fontScale="92500" lnSpcReduction="10000"/>
          </a:bodyPr>
          <a:lstStyle/>
          <a:p>
            <a:r>
              <a:rPr lang="en-US" dirty="0"/>
              <a:t>If you don’t tell a computer what a string of ‘1’s and ‘0’s is representing, the computer won’t know what those ‘1’s and ‘0’s mean.</a:t>
            </a:r>
          </a:p>
          <a:p>
            <a:r>
              <a:rPr lang="en-US" dirty="0"/>
              <a:t>You need to tell the digital hardware whether a number is a: </a:t>
            </a:r>
          </a:p>
          <a:p>
            <a:pPr lvl="1"/>
            <a:r>
              <a:rPr lang="en-US" dirty="0"/>
              <a:t>2’s complement number, </a:t>
            </a:r>
          </a:p>
          <a:p>
            <a:pPr lvl="1"/>
            <a:r>
              <a:rPr lang="en-US" dirty="0"/>
              <a:t>positive binary number, or </a:t>
            </a:r>
          </a:p>
          <a:p>
            <a:pPr lvl="1"/>
            <a:r>
              <a:rPr lang="en-US" dirty="0"/>
              <a:t>Picture data</a:t>
            </a:r>
          </a:p>
          <a:p>
            <a:pPr lvl="1"/>
            <a:r>
              <a:rPr lang="en-US" dirty="0"/>
              <a:t>ASCII</a:t>
            </a:r>
          </a:p>
          <a:p>
            <a:pPr lvl="1"/>
            <a:r>
              <a:rPr lang="en-US" dirty="0"/>
              <a:t>one of the systems I’ll show you in the remainder of this topic</a:t>
            </a:r>
          </a:p>
        </p:txBody>
      </p:sp>
      <p:sp>
        <p:nvSpPr>
          <p:cNvPr id="5" name="Slide Number Placeholder 4"/>
          <p:cNvSpPr>
            <a:spLocks noGrp="1"/>
          </p:cNvSpPr>
          <p:nvPr>
            <p:ph type="sldNum" sz="quarter" idx="12"/>
          </p:nvPr>
        </p:nvSpPr>
        <p:spPr/>
        <p:txBody>
          <a:bodyPr/>
          <a:lstStyle/>
          <a:p>
            <a:fld id="{1E9AE433-2354-447F-AC9C-E3BA53A2ED55}" type="slidenum">
              <a:rPr lang="en-US" smtClean="0"/>
              <a:pPr/>
              <a:t>10</a:t>
            </a:fld>
            <a:endParaRPr lang="en-US"/>
          </a:p>
        </p:txBody>
      </p:sp>
      <p:sp>
        <p:nvSpPr>
          <p:cNvPr id="4" name="Footer Placeholder 3">
            <a:extLst>
              <a:ext uri="{FF2B5EF4-FFF2-40B4-BE49-F238E27FC236}">
                <a16:creationId xmlns:a16="http://schemas.microsoft.com/office/drawing/2014/main" id="{79EFE43B-5CC2-6376-B7FD-B7A313FD8B1C}"/>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Base-10 multiplication</a:t>
            </a:r>
          </a:p>
        </p:txBody>
      </p:sp>
      <p:sp>
        <p:nvSpPr>
          <p:cNvPr id="6" name="Slide Number Placeholder 5"/>
          <p:cNvSpPr>
            <a:spLocks noGrp="1"/>
          </p:cNvSpPr>
          <p:nvPr>
            <p:ph type="sldNum" sz="quarter" idx="12"/>
          </p:nvPr>
        </p:nvSpPr>
        <p:spPr/>
        <p:txBody>
          <a:bodyPr/>
          <a:lstStyle/>
          <a:p>
            <a:fld id="{1E9AE433-2354-447F-AC9C-E3BA53A2ED55}" type="slidenum">
              <a:rPr lang="en-US" smtClean="0"/>
              <a:pPr/>
              <a:t>11</a:t>
            </a:fld>
            <a:endParaRPr lang="en-US"/>
          </a:p>
        </p:txBody>
      </p:sp>
      <p:graphicFrame>
        <p:nvGraphicFramePr>
          <p:cNvPr id="8" name="Table 7"/>
          <p:cNvGraphicFramePr>
            <a:graphicFrameLocks noGrp="1"/>
          </p:cNvGraphicFramePr>
          <p:nvPr/>
        </p:nvGraphicFramePr>
        <p:xfrm>
          <a:off x="2133600" y="1724026"/>
          <a:ext cx="8153400" cy="4067175"/>
        </p:xfrm>
        <a:graphic>
          <a:graphicData uri="http://schemas.openxmlformats.org/drawingml/2006/table">
            <a:tbl>
              <a:tblPr bandRow="1">
                <a:tableStyleId>{00A15C55-8517-42AA-B614-E9B94910E393}</a:tableStyleId>
              </a:tblPr>
              <a:tblGrid>
                <a:gridCol w="815340">
                  <a:extLst>
                    <a:ext uri="{9D8B030D-6E8A-4147-A177-3AD203B41FA5}">
                      <a16:colId xmlns:a16="http://schemas.microsoft.com/office/drawing/2014/main" val="20000"/>
                    </a:ext>
                  </a:extLst>
                </a:gridCol>
                <a:gridCol w="815340">
                  <a:extLst>
                    <a:ext uri="{9D8B030D-6E8A-4147-A177-3AD203B41FA5}">
                      <a16:colId xmlns:a16="http://schemas.microsoft.com/office/drawing/2014/main" val="20001"/>
                    </a:ext>
                  </a:extLst>
                </a:gridCol>
                <a:gridCol w="1007185">
                  <a:extLst>
                    <a:ext uri="{9D8B030D-6E8A-4147-A177-3AD203B41FA5}">
                      <a16:colId xmlns:a16="http://schemas.microsoft.com/office/drawing/2014/main" val="20002"/>
                    </a:ext>
                  </a:extLst>
                </a:gridCol>
                <a:gridCol w="623495">
                  <a:extLst>
                    <a:ext uri="{9D8B030D-6E8A-4147-A177-3AD203B41FA5}">
                      <a16:colId xmlns:a16="http://schemas.microsoft.com/office/drawing/2014/main" val="20003"/>
                    </a:ext>
                  </a:extLst>
                </a:gridCol>
                <a:gridCol w="815340">
                  <a:extLst>
                    <a:ext uri="{9D8B030D-6E8A-4147-A177-3AD203B41FA5}">
                      <a16:colId xmlns:a16="http://schemas.microsoft.com/office/drawing/2014/main" val="20004"/>
                    </a:ext>
                  </a:extLst>
                </a:gridCol>
                <a:gridCol w="815340">
                  <a:extLst>
                    <a:ext uri="{9D8B030D-6E8A-4147-A177-3AD203B41FA5}">
                      <a16:colId xmlns:a16="http://schemas.microsoft.com/office/drawing/2014/main" val="20005"/>
                    </a:ext>
                  </a:extLst>
                </a:gridCol>
                <a:gridCol w="815340">
                  <a:extLst>
                    <a:ext uri="{9D8B030D-6E8A-4147-A177-3AD203B41FA5}">
                      <a16:colId xmlns:a16="http://schemas.microsoft.com/office/drawing/2014/main" val="20006"/>
                    </a:ext>
                  </a:extLst>
                </a:gridCol>
                <a:gridCol w="815340">
                  <a:extLst>
                    <a:ext uri="{9D8B030D-6E8A-4147-A177-3AD203B41FA5}">
                      <a16:colId xmlns:a16="http://schemas.microsoft.com/office/drawing/2014/main" val="20007"/>
                    </a:ext>
                  </a:extLst>
                </a:gridCol>
                <a:gridCol w="815340">
                  <a:extLst>
                    <a:ext uri="{9D8B030D-6E8A-4147-A177-3AD203B41FA5}">
                      <a16:colId xmlns:a16="http://schemas.microsoft.com/office/drawing/2014/main" val="20008"/>
                    </a:ext>
                  </a:extLst>
                </a:gridCol>
                <a:gridCol w="815340">
                  <a:extLst>
                    <a:ext uri="{9D8B030D-6E8A-4147-A177-3AD203B41FA5}">
                      <a16:colId xmlns:a16="http://schemas.microsoft.com/office/drawing/2014/main" val="20009"/>
                    </a:ext>
                  </a:extLst>
                </a:gridCol>
              </a:tblGrid>
              <a:tr h="581025">
                <a:tc>
                  <a:txBody>
                    <a:bodyPr/>
                    <a:lstStyle/>
                    <a:p>
                      <a:endParaRPr lang="en-US" sz="3200" b="1" dirty="0"/>
                    </a:p>
                  </a:txBody>
                  <a:tcPr/>
                </a:tc>
                <a:tc>
                  <a:txBody>
                    <a:bodyPr/>
                    <a:lstStyle/>
                    <a:p>
                      <a:endParaRPr lang="en-US" sz="3200" b="1" dirty="0"/>
                    </a:p>
                  </a:txBody>
                  <a:tcPr/>
                </a:tc>
                <a:tc>
                  <a:txBody>
                    <a:bodyPr/>
                    <a:lstStyle/>
                    <a:p>
                      <a:endParaRPr lang="en-US" sz="3200" b="1" dirty="0"/>
                    </a:p>
                  </a:txBody>
                  <a:tcPr/>
                </a:tc>
                <a:tc>
                  <a:txBody>
                    <a:bodyPr/>
                    <a:lstStyle/>
                    <a:p>
                      <a:pPr algn="ctr"/>
                      <a:endParaRPr lang="en-US" sz="3200" b="1" dirty="0"/>
                    </a:p>
                  </a:txBody>
                  <a:tcPr/>
                </a:tc>
                <a:tc>
                  <a:txBody>
                    <a:bodyPr/>
                    <a:lstStyle/>
                    <a:p>
                      <a:pPr algn="ctr"/>
                      <a:endParaRPr lang="en-US" sz="3200" b="1" dirty="0"/>
                    </a:p>
                  </a:txBody>
                  <a:tcPr/>
                </a:tc>
                <a:tc>
                  <a:txBody>
                    <a:bodyPr/>
                    <a:lstStyle/>
                    <a:p>
                      <a:pPr algn="ctr"/>
                      <a:endParaRPr lang="en-US" sz="3200" b="1" dirty="0"/>
                    </a:p>
                  </a:txBody>
                  <a:tcPr/>
                </a:tc>
                <a:tc>
                  <a:txBody>
                    <a:bodyPr/>
                    <a:lstStyle/>
                    <a:p>
                      <a:pPr algn="ctr"/>
                      <a:endParaRPr lang="en-US" sz="3200" b="1" dirty="0"/>
                    </a:p>
                  </a:txBody>
                  <a:tcPr/>
                </a:tc>
                <a:tc>
                  <a:txBody>
                    <a:bodyPr/>
                    <a:lstStyle/>
                    <a:p>
                      <a:pPr algn="ctr"/>
                      <a:endParaRPr lang="en-US" sz="3200" b="1" dirty="0"/>
                    </a:p>
                  </a:txBody>
                  <a:tcPr/>
                </a:tc>
                <a:tc>
                  <a:txBody>
                    <a:bodyPr/>
                    <a:lstStyle/>
                    <a:p>
                      <a:pPr algn="ctr"/>
                      <a:endParaRPr lang="en-US" sz="3200" b="1" dirty="0"/>
                    </a:p>
                  </a:txBody>
                  <a:tcPr/>
                </a:tc>
                <a:tc>
                  <a:txBody>
                    <a:bodyPr/>
                    <a:lstStyle/>
                    <a:p>
                      <a:pPr algn="ctr"/>
                      <a:endParaRPr lang="en-US" sz="3200" b="1" dirty="0"/>
                    </a:p>
                  </a:txBody>
                  <a:tcPr/>
                </a:tc>
                <a:extLst>
                  <a:ext uri="{0D108BD9-81ED-4DB2-BD59-A6C34878D82A}">
                    <a16:rowId xmlns:a16="http://schemas.microsoft.com/office/drawing/2014/main" val="10000"/>
                  </a:ext>
                </a:extLst>
              </a:tr>
              <a:tr h="581025">
                <a:tc>
                  <a:txBody>
                    <a:bodyPr/>
                    <a:lstStyle/>
                    <a:p>
                      <a:endParaRPr lang="en-US" sz="3200" b="1"/>
                    </a:p>
                  </a:txBody>
                  <a:tcPr/>
                </a:tc>
                <a:tc>
                  <a:txBody>
                    <a:bodyPr/>
                    <a:lstStyle/>
                    <a:p>
                      <a:endParaRPr lang="en-US" sz="3200" b="1"/>
                    </a:p>
                  </a:txBody>
                  <a:tcPr/>
                </a:tc>
                <a:tc>
                  <a:txBody>
                    <a:bodyPr/>
                    <a:lstStyle/>
                    <a:p>
                      <a:endParaRPr lang="en-US" sz="3200" b="1" dirty="0"/>
                    </a:p>
                  </a:txBody>
                  <a:tcPr/>
                </a:tc>
                <a:tc>
                  <a:txBody>
                    <a:bodyPr/>
                    <a:lstStyle/>
                    <a:p>
                      <a:pPr algn="ctr"/>
                      <a:endParaRPr lang="en-US" sz="3200" b="1" dirty="0"/>
                    </a:p>
                  </a:txBody>
                  <a:tcPr/>
                </a:tc>
                <a:tc>
                  <a:txBody>
                    <a:bodyPr/>
                    <a:lstStyle/>
                    <a:p>
                      <a:pPr algn="ctr"/>
                      <a:endParaRPr lang="en-US" sz="3200" b="1" dirty="0"/>
                    </a:p>
                  </a:txBody>
                  <a:tcPr/>
                </a:tc>
                <a:tc>
                  <a:txBody>
                    <a:bodyPr/>
                    <a:lstStyle/>
                    <a:p>
                      <a:pPr algn="ctr"/>
                      <a:endParaRPr lang="en-US" sz="3200" b="1"/>
                    </a:p>
                  </a:txBody>
                  <a:tcPr/>
                </a:tc>
                <a:tc>
                  <a:txBody>
                    <a:bodyPr/>
                    <a:lstStyle/>
                    <a:p>
                      <a:pPr algn="ctr"/>
                      <a:r>
                        <a:rPr lang="en-US" sz="3200" dirty="0"/>
                        <a:t>1</a:t>
                      </a:r>
                      <a:endParaRPr lang="en-US" sz="3200" b="1" dirty="0"/>
                    </a:p>
                  </a:txBody>
                  <a:tcPr/>
                </a:tc>
                <a:tc>
                  <a:txBody>
                    <a:bodyPr/>
                    <a:lstStyle/>
                    <a:p>
                      <a:pPr algn="ctr"/>
                      <a:r>
                        <a:rPr lang="en-US" sz="3200" dirty="0"/>
                        <a:t>2</a:t>
                      </a:r>
                      <a:endParaRPr lang="en-US" sz="3200" b="1" dirty="0"/>
                    </a:p>
                  </a:txBody>
                  <a:tcPr/>
                </a:tc>
                <a:tc>
                  <a:txBody>
                    <a:bodyPr/>
                    <a:lstStyle/>
                    <a:p>
                      <a:pPr algn="ctr"/>
                      <a:r>
                        <a:rPr lang="en-US" sz="3200" dirty="0"/>
                        <a:t>3</a:t>
                      </a:r>
                      <a:endParaRPr lang="en-US" sz="3200" b="1" dirty="0"/>
                    </a:p>
                  </a:txBody>
                  <a:tcPr/>
                </a:tc>
                <a:tc>
                  <a:txBody>
                    <a:bodyPr/>
                    <a:lstStyle/>
                    <a:p>
                      <a:pPr algn="ctr"/>
                      <a:r>
                        <a:rPr lang="en-US" sz="3200" dirty="0"/>
                        <a:t>4</a:t>
                      </a:r>
                      <a:endParaRPr lang="en-US" sz="3200" b="1" dirty="0"/>
                    </a:p>
                  </a:txBody>
                  <a:tcPr/>
                </a:tc>
                <a:extLst>
                  <a:ext uri="{0D108BD9-81ED-4DB2-BD59-A6C34878D82A}">
                    <a16:rowId xmlns:a16="http://schemas.microsoft.com/office/drawing/2014/main" val="10001"/>
                  </a:ext>
                </a:extLst>
              </a:tr>
              <a:tr h="581025">
                <a:tc>
                  <a:txBody>
                    <a:bodyPr/>
                    <a:lstStyle/>
                    <a:p>
                      <a:endParaRPr lang="en-US" sz="3200" b="1"/>
                    </a:p>
                  </a:txBody>
                  <a:tcPr/>
                </a:tc>
                <a:tc>
                  <a:txBody>
                    <a:bodyPr/>
                    <a:lstStyle/>
                    <a:p>
                      <a:endParaRPr lang="en-US" sz="3200" b="1"/>
                    </a:p>
                  </a:txBody>
                  <a:tcPr/>
                </a:tc>
                <a:tc>
                  <a:txBody>
                    <a:bodyPr/>
                    <a:lstStyle/>
                    <a:p>
                      <a:endParaRPr lang="en-US" sz="3200" b="1"/>
                    </a:p>
                  </a:txBody>
                  <a:tcPr/>
                </a:tc>
                <a:tc>
                  <a:txBody>
                    <a:bodyPr/>
                    <a:lstStyle/>
                    <a:p>
                      <a:pPr algn="ctr"/>
                      <a:endParaRPr lang="en-US" sz="3200" b="1"/>
                    </a:p>
                  </a:txBody>
                  <a:tcPr/>
                </a:tc>
                <a:tc>
                  <a:txBody>
                    <a:bodyPr/>
                    <a:lstStyle/>
                    <a:p>
                      <a:pPr algn="ctr"/>
                      <a:r>
                        <a:rPr lang="en-US" sz="3200" dirty="0"/>
                        <a:t>X</a:t>
                      </a:r>
                      <a:endParaRPr lang="en-US" sz="3200" b="1" dirty="0"/>
                    </a:p>
                  </a:txBody>
                  <a:tcPr/>
                </a:tc>
                <a:tc>
                  <a:txBody>
                    <a:bodyPr/>
                    <a:lstStyle/>
                    <a:p>
                      <a:pPr algn="ctr"/>
                      <a:endParaRPr lang="en-US" sz="3200" b="1" dirty="0"/>
                    </a:p>
                  </a:txBody>
                  <a:tcPr/>
                </a:tc>
                <a:tc>
                  <a:txBody>
                    <a:bodyPr/>
                    <a:lstStyle/>
                    <a:p>
                      <a:pPr algn="ctr"/>
                      <a:endParaRPr lang="en-US" sz="3200" b="1" dirty="0"/>
                    </a:p>
                  </a:txBody>
                  <a:tcPr/>
                </a:tc>
                <a:tc>
                  <a:txBody>
                    <a:bodyPr/>
                    <a:lstStyle/>
                    <a:p>
                      <a:pPr algn="ctr"/>
                      <a:r>
                        <a:rPr lang="en-US" sz="3200" dirty="0"/>
                        <a:t>7</a:t>
                      </a:r>
                      <a:endParaRPr lang="en-US" sz="3200" b="1" dirty="0"/>
                    </a:p>
                  </a:txBody>
                  <a:tcPr/>
                </a:tc>
                <a:tc>
                  <a:txBody>
                    <a:bodyPr/>
                    <a:lstStyle/>
                    <a:p>
                      <a:pPr algn="ctr"/>
                      <a:r>
                        <a:rPr lang="en-US" sz="3200" dirty="0"/>
                        <a:t>1</a:t>
                      </a:r>
                      <a:endParaRPr lang="en-US" sz="3200" b="1" dirty="0"/>
                    </a:p>
                  </a:txBody>
                  <a:tcPr/>
                </a:tc>
                <a:tc>
                  <a:txBody>
                    <a:bodyPr/>
                    <a:lstStyle/>
                    <a:p>
                      <a:pPr algn="ctr"/>
                      <a:r>
                        <a:rPr lang="en-US" sz="3200" dirty="0"/>
                        <a:t>5</a:t>
                      </a:r>
                      <a:endParaRPr lang="en-US" sz="3200" b="1" dirty="0"/>
                    </a:p>
                  </a:txBody>
                  <a:tcPr/>
                </a:tc>
                <a:extLst>
                  <a:ext uri="{0D108BD9-81ED-4DB2-BD59-A6C34878D82A}">
                    <a16:rowId xmlns:a16="http://schemas.microsoft.com/office/drawing/2014/main" val="10002"/>
                  </a:ext>
                </a:extLst>
              </a:tr>
              <a:tr h="581025">
                <a:tc gridSpan="3">
                  <a:txBody>
                    <a:bodyPr/>
                    <a:lstStyle/>
                    <a:p>
                      <a:r>
                        <a:rPr lang="en-US" sz="3200" dirty="0"/>
                        <a:t>    5x1234 </a:t>
                      </a:r>
                      <a:r>
                        <a:rPr lang="en-US" sz="3200" dirty="0">
                          <a:sym typeface="Wingdings" pitchFamily="2" charset="2"/>
                        </a:rPr>
                        <a:t></a:t>
                      </a:r>
                      <a:endParaRPr lang="en-US" sz="3200" b="1" dirty="0"/>
                    </a:p>
                  </a:txBody>
                  <a:tcPr/>
                </a:tc>
                <a:tc hMerge="1">
                  <a:txBody>
                    <a:bodyPr/>
                    <a:lstStyle/>
                    <a:p>
                      <a:endParaRPr lang="en-US" sz="3200" b="1" dirty="0"/>
                    </a:p>
                  </a:txBody>
                  <a:tcPr/>
                </a:tc>
                <a:tc hMerge="1">
                  <a:txBody>
                    <a:bodyPr/>
                    <a:lstStyle/>
                    <a:p>
                      <a:endParaRPr lang="en-US" sz="3200" b="1" dirty="0"/>
                    </a:p>
                  </a:txBody>
                  <a:tcPr/>
                </a:tc>
                <a:tc>
                  <a:txBody>
                    <a:bodyPr/>
                    <a:lstStyle/>
                    <a:p>
                      <a:pPr algn="ctr"/>
                      <a:endParaRPr lang="en-US" sz="3200" b="1" dirty="0"/>
                    </a:p>
                  </a:txBody>
                  <a:tcPr/>
                </a:tc>
                <a:tc>
                  <a:txBody>
                    <a:bodyPr/>
                    <a:lstStyle/>
                    <a:p>
                      <a:pPr algn="ctr"/>
                      <a:endParaRPr lang="en-US" sz="3200" b="1"/>
                    </a:p>
                  </a:txBody>
                  <a:tcPr/>
                </a:tc>
                <a:tc>
                  <a:txBody>
                    <a:bodyPr/>
                    <a:lstStyle/>
                    <a:p>
                      <a:pPr algn="ctr"/>
                      <a:endParaRPr lang="en-US" sz="3200" b="1" dirty="0"/>
                    </a:p>
                  </a:txBody>
                  <a:tcPr/>
                </a:tc>
                <a:tc>
                  <a:txBody>
                    <a:bodyPr/>
                    <a:lstStyle/>
                    <a:p>
                      <a:pPr algn="ctr"/>
                      <a:r>
                        <a:rPr lang="en-US" sz="3200" dirty="0"/>
                        <a:t>6</a:t>
                      </a:r>
                      <a:endParaRPr lang="en-US" sz="3200" b="1" dirty="0"/>
                    </a:p>
                  </a:txBody>
                  <a:tcPr/>
                </a:tc>
                <a:tc>
                  <a:txBody>
                    <a:bodyPr/>
                    <a:lstStyle/>
                    <a:p>
                      <a:pPr algn="ctr"/>
                      <a:r>
                        <a:rPr lang="en-US" sz="3200" dirty="0"/>
                        <a:t>1</a:t>
                      </a:r>
                      <a:endParaRPr lang="en-US" sz="3200" b="1" dirty="0"/>
                    </a:p>
                  </a:txBody>
                  <a:tcPr/>
                </a:tc>
                <a:tc>
                  <a:txBody>
                    <a:bodyPr/>
                    <a:lstStyle/>
                    <a:p>
                      <a:pPr algn="ctr"/>
                      <a:r>
                        <a:rPr lang="en-US" sz="3200" dirty="0"/>
                        <a:t>7</a:t>
                      </a:r>
                      <a:endParaRPr lang="en-US" sz="3200" b="1" dirty="0"/>
                    </a:p>
                  </a:txBody>
                  <a:tcPr/>
                </a:tc>
                <a:tc>
                  <a:txBody>
                    <a:bodyPr/>
                    <a:lstStyle/>
                    <a:p>
                      <a:pPr algn="ctr"/>
                      <a:r>
                        <a:rPr lang="en-US" sz="3200" dirty="0"/>
                        <a:t>0</a:t>
                      </a:r>
                      <a:endParaRPr lang="en-US" sz="3200" b="1" dirty="0"/>
                    </a:p>
                  </a:txBody>
                  <a:tcPr/>
                </a:tc>
                <a:extLst>
                  <a:ext uri="{0D108BD9-81ED-4DB2-BD59-A6C34878D82A}">
                    <a16:rowId xmlns:a16="http://schemas.microsoft.com/office/drawing/2014/main" val="10003"/>
                  </a:ext>
                </a:extLst>
              </a:tr>
              <a:tr h="581025">
                <a:tc gridSpan="3">
                  <a:txBody>
                    <a:bodyPr/>
                    <a:lstStyle/>
                    <a:p>
                      <a:r>
                        <a:rPr lang="en-US" sz="3200" dirty="0"/>
                        <a:t>  1</a:t>
                      </a:r>
                      <a:r>
                        <a:rPr lang="en-US" sz="3200" dirty="0">
                          <a:solidFill>
                            <a:schemeClr val="bg1">
                              <a:lumMod val="65000"/>
                            </a:schemeClr>
                          </a:solidFill>
                        </a:rPr>
                        <a:t>0</a:t>
                      </a:r>
                      <a:r>
                        <a:rPr lang="en-US" sz="3200" dirty="0"/>
                        <a:t>x1234 </a:t>
                      </a:r>
                      <a:r>
                        <a:rPr lang="en-US" sz="3200" dirty="0">
                          <a:sym typeface="Wingdings" pitchFamily="2" charset="2"/>
                        </a:rPr>
                        <a:t></a:t>
                      </a:r>
                      <a:endParaRPr lang="en-US" sz="3200" b="1" dirty="0"/>
                    </a:p>
                  </a:txBody>
                  <a:tcPr/>
                </a:tc>
                <a:tc hMerge="1">
                  <a:txBody>
                    <a:bodyPr/>
                    <a:lstStyle/>
                    <a:p>
                      <a:endParaRPr lang="en-US" sz="3200" b="1" dirty="0"/>
                    </a:p>
                  </a:txBody>
                  <a:tcPr/>
                </a:tc>
                <a:tc hMerge="1">
                  <a:txBody>
                    <a:bodyPr/>
                    <a:lstStyle/>
                    <a:p>
                      <a:endParaRPr lang="en-US" sz="3200" b="1" dirty="0"/>
                    </a:p>
                  </a:txBody>
                  <a:tcPr/>
                </a:tc>
                <a:tc>
                  <a:txBody>
                    <a:bodyPr/>
                    <a:lstStyle/>
                    <a:p>
                      <a:pPr algn="ctr"/>
                      <a:endParaRPr lang="en-US" sz="3200" b="1"/>
                    </a:p>
                  </a:txBody>
                  <a:tcPr/>
                </a:tc>
                <a:tc>
                  <a:txBody>
                    <a:bodyPr/>
                    <a:lstStyle/>
                    <a:p>
                      <a:pPr algn="ctr"/>
                      <a:endParaRPr lang="en-US" sz="3200" b="1"/>
                    </a:p>
                  </a:txBody>
                  <a:tcPr/>
                </a:tc>
                <a:tc>
                  <a:txBody>
                    <a:bodyPr/>
                    <a:lstStyle/>
                    <a:p>
                      <a:pPr algn="ctr"/>
                      <a:r>
                        <a:rPr lang="en-US" sz="3200" dirty="0"/>
                        <a:t>1</a:t>
                      </a:r>
                      <a:endParaRPr lang="en-US" sz="3200" b="1" dirty="0"/>
                    </a:p>
                  </a:txBody>
                  <a:tcPr/>
                </a:tc>
                <a:tc>
                  <a:txBody>
                    <a:bodyPr/>
                    <a:lstStyle/>
                    <a:p>
                      <a:pPr algn="ctr"/>
                      <a:r>
                        <a:rPr lang="en-US" sz="3200" dirty="0"/>
                        <a:t>2</a:t>
                      </a:r>
                      <a:endParaRPr lang="en-US" sz="3200" b="1" dirty="0"/>
                    </a:p>
                  </a:txBody>
                  <a:tcPr/>
                </a:tc>
                <a:tc>
                  <a:txBody>
                    <a:bodyPr/>
                    <a:lstStyle/>
                    <a:p>
                      <a:pPr algn="ctr"/>
                      <a:r>
                        <a:rPr lang="en-US" sz="3200" dirty="0"/>
                        <a:t>3</a:t>
                      </a:r>
                      <a:endParaRPr lang="en-US" sz="3200" b="1" dirty="0"/>
                    </a:p>
                  </a:txBody>
                  <a:tcPr/>
                </a:tc>
                <a:tc>
                  <a:txBody>
                    <a:bodyPr/>
                    <a:lstStyle/>
                    <a:p>
                      <a:pPr algn="ctr"/>
                      <a:r>
                        <a:rPr lang="en-US" sz="3200" dirty="0"/>
                        <a:t>4</a:t>
                      </a:r>
                      <a:endParaRPr lang="en-US" sz="3200" b="1" dirty="0"/>
                    </a:p>
                  </a:txBody>
                  <a:tcPr/>
                </a:tc>
                <a:tc>
                  <a:txBody>
                    <a:bodyPr/>
                    <a:lstStyle/>
                    <a:p>
                      <a:pPr algn="ctr"/>
                      <a:r>
                        <a:rPr lang="en-US" sz="3200" b="1" dirty="0">
                          <a:solidFill>
                            <a:schemeClr val="bg1">
                              <a:lumMod val="65000"/>
                            </a:schemeClr>
                          </a:solidFill>
                        </a:rPr>
                        <a:t>0</a:t>
                      </a:r>
                    </a:p>
                  </a:txBody>
                  <a:tcPr/>
                </a:tc>
                <a:extLst>
                  <a:ext uri="{0D108BD9-81ED-4DB2-BD59-A6C34878D82A}">
                    <a16:rowId xmlns:a16="http://schemas.microsoft.com/office/drawing/2014/main" val="10004"/>
                  </a:ext>
                </a:extLst>
              </a:tr>
              <a:tr h="581025">
                <a:tc gridSpan="3">
                  <a:txBody>
                    <a:bodyPr/>
                    <a:lstStyle/>
                    <a:p>
                      <a:r>
                        <a:rPr lang="en-US" sz="3200" dirty="0"/>
                        <a:t>7</a:t>
                      </a:r>
                      <a:r>
                        <a:rPr lang="en-US" sz="3200" dirty="0">
                          <a:solidFill>
                            <a:schemeClr val="bg1">
                              <a:lumMod val="65000"/>
                            </a:schemeClr>
                          </a:solidFill>
                        </a:rPr>
                        <a:t>00</a:t>
                      </a:r>
                      <a:r>
                        <a:rPr lang="en-US" sz="3200" dirty="0"/>
                        <a:t>x1234 </a:t>
                      </a:r>
                      <a:r>
                        <a:rPr lang="en-US" sz="3200" dirty="0">
                          <a:sym typeface="Wingdings" pitchFamily="2" charset="2"/>
                        </a:rPr>
                        <a:t></a:t>
                      </a:r>
                      <a:endParaRPr lang="en-US" sz="3200" b="1" dirty="0"/>
                    </a:p>
                  </a:txBody>
                  <a:tcPr/>
                </a:tc>
                <a:tc hMerge="1">
                  <a:txBody>
                    <a:bodyPr/>
                    <a:lstStyle/>
                    <a:p>
                      <a:endParaRPr lang="en-US" sz="3200" b="1" dirty="0"/>
                    </a:p>
                  </a:txBody>
                  <a:tcPr/>
                </a:tc>
                <a:tc hMerge="1">
                  <a:txBody>
                    <a:bodyPr/>
                    <a:lstStyle/>
                    <a:p>
                      <a:endParaRPr lang="en-US" sz="3200" b="1" dirty="0"/>
                    </a:p>
                  </a:txBody>
                  <a:tcPr/>
                </a:tc>
                <a:tc>
                  <a:txBody>
                    <a:bodyPr/>
                    <a:lstStyle/>
                    <a:p>
                      <a:pPr algn="ctr"/>
                      <a:r>
                        <a:rPr lang="en-US" sz="3200" dirty="0"/>
                        <a:t>+</a:t>
                      </a:r>
                      <a:endParaRPr lang="en-US" sz="3200" b="1" dirty="0"/>
                    </a:p>
                  </a:txBody>
                  <a:tcPr>
                    <a:lnB w="57150" cap="flat" cmpd="sng" algn="ctr">
                      <a:solidFill>
                        <a:schemeClr val="tx1"/>
                      </a:solidFill>
                      <a:prstDash val="solid"/>
                      <a:round/>
                      <a:headEnd type="none" w="med" len="med"/>
                      <a:tailEnd type="none" w="med" len="med"/>
                    </a:lnB>
                  </a:tcPr>
                </a:tc>
                <a:tc>
                  <a:txBody>
                    <a:bodyPr/>
                    <a:lstStyle/>
                    <a:p>
                      <a:pPr algn="ctr"/>
                      <a:r>
                        <a:rPr lang="en-US" sz="3200" dirty="0"/>
                        <a:t>8</a:t>
                      </a:r>
                      <a:endParaRPr lang="en-US" sz="3200" b="1" dirty="0"/>
                    </a:p>
                  </a:txBody>
                  <a:tcPr>
                    <a:lnB w="57150" cap="flat" cmpd="sng" algn="ctr">
                      <a:solidFill>
                        <a:schemeClr val="tx1"/>
                      </a:solidFill>
                      <a:prstDash val="solid"/>
                      <a:round/>
                      <a:headEnd type="none" w="med" len="med"/>
                      <a:tailEnd type="none" w="med" len="med"/>
                    </a:lnB>
                  </a:tcPr>
                </a:tc>
                <a:tc>
                  <a:txBody>
                    <a:bodyPr/>
                    <a:lstStyle/>
                    <a:p>
                      <a:pPr algn="ctr"/>
                      <a:r>
                        <a:rPr lang="en-US" sz="3200" dirty="0"/>
                        <a:t>6</a:t>
                      </a:r>
                      <a:endParaRPr lang="en-US" sz="3200" b="1" dirty="0"/>
                    </a:p>
                  </a:txBody>
                  <a:tcPr>
                    <a:lnB w="57150" cap="flat" cmpd="sng" algn="ctr">
                      <a:solidFill>
                        <a:schemeClr val="tx1"/>
                      </a:solidFill>
                      <a:prstDash val="solid"/>
                      <a:round/>
                      <a:headEnd type="none" w="med" len="med"/>
                      <a:tailEnd type="none" w="med" len="med"/>
                    </a:lnB>
                  </a:tcPr>
                </a:tc>
                <a:tc>
                  <a:txBody>
                    <a:bodyPr/>
                    <a:lstStyle/>
                    <a:p>
                      <a:pPr algn="ctr"/>
                      <a:r>
                        <a:rPr lang="en-US" sz="3200" dirty="0"/>
                        <a:t>3</a:t>
                      </a:r>
                      <a:endParaRPr lang="en-US" sz="3200" b="1" dirty="0"/>
                    </a:p>
                  </a:txBody>
                  <a:tcPr>
                    <a:lnB w="57150" cap="flat" cmpd="sng" algn="ctr">
                      <a:solidFill>
                        <a:schemeClr val="tx1"/>
                      </a:solidFill>
                      <a:prstDash val="solid"/>
                      <a:round/>
                      <a:headEnd type="none" w="med" len="med"/>
                      <a:tailEnd type="none" w="med" len="med"/>
                    </a:lnB>
                  </a:tcPr>
                </a:tc>
                <a:tc>
                  <a:txBody>
                    <a:bodyPr/>
                    <a:lstStyle/>
                    <a:p>
                      <a:pPr algn="ctr"/>
                      <a:r>
                        <a:rPr lang="en-US" sz="3200" dirty="0"/>
                        <a:t>8</a:t>
                      </a:r>
                      <a:endParaRPr lang="en-US" sz="3200" b="1" dirty="0"/>
                    </a:p>
                  </a:txBody>
                  <a:tcPr>
                    <a:lnB w="57150" cap="flat" cmpd="sng" algn="ctr">
                      <a:solidFill>
                        <a:schemeClr val="tx1"/>
                      </a:solidFill>
                      <a:prstDash val="solid"/>
                      <a:round/>
                      <a:headEnd type="none" w="med" len="med"/>
                      <a:tailEnd type="none" w="med" len="med"/>
                    </a:lnB>
                  </a:tcPr>
                </a:tc>
                <a:tc>
                  <a:txBody>
                    <a:bodyPr/>
                    <a:lstStyle/>
                    <a:p>
                      <a:pPr algn="ctr"/>
                      <a:r>
                        <a:rPr lang="en-US" sz="3200" b="1" dirty="0">
                          <a:solidFill>
                            <a:schemeClr val="bg1">
                              <a:lumMod val="65000"/>
                            </a:schemeClr>
                          </a:solidFill>
                        </a:rPr>
                        <a:t>0</a:t>
                      </a:r>
                    </a:p>
                  </a:txBody>
                  <a:tcPr>
                    <a:lnB w="57150" cap="flat" cmpd="sng" algn="ctr">
                      <a:solidFill>
                        <a:schemeClr val="tx1"/>
                      </a:solidFill>
                      <a:prstDash val="solid"/>
                      <a:round/>
                      <a:headEnd type="none" w="med" len="med"/>
                      <a:tailEnd type="none" w="med" len="med"/>
                    </a:lnB>
                  </a:tcPr>
                </a:tc>
                <a:tc>
                  <a:txBody>
                    <a:bodyPr/>
                    <a:lstStyle/>
                    <a:p>
                      <a:pPr algn="ctr"/>
                      <a:r>
                        <a:rPr lang="en-US" sz="3200" b="1" dirty="0">
                          <a:solidFill>
                            <a:schemeClr val="bg1">
                              <a:lumMod val="65000"/>
                            </a:schemeClr>
                          </a:solidFill>
                        </a:rPr>
                        <a:t>0</a:t>
                      </a:r>
                    </a:p>
                  </a:txBody>
                  <a:tcPr>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81025">
                <a:tc>
                  <a:txBody>
                    <a:bodyPr/>
                    <a:lstStyle/>
                    <a:p>
                      <a:endParaRPr lang="en-US" sz="3200" b="1" dirty="0"/>
                    </a:p>
                  </a:txBody>
                  <a:tcPr/>
                </a:tc>
                <a:tc>
                  <a:txBody>
                    <a:bodyPr/>
                    <a:lstStyle/>
                    <a:p>
                      <a:endParaRPr lang="en-US" sz="3200" b="1" dirty="0"/>
                    </a:p>
                  </a:txBody>
                  <a:tcPr/>
                </a:tc>
                <a:tc>
                  <a:txBody>
                    <a:bodyPr/>
                    <a:lstStyle/>
                    <a:p>
                      <a:endParaRPr lang="en-US" sz="3200" b="1" dirty="0"/>
                    </a:p>
                  </a:txBody>
                  <a:tcPr/>
                </a:tc>
                <a:tc>
                  <a:txBody>
                    <a:bodyPr/>
                    <a:lstStyle/>
                    <a:p>
                      <a:pPr algn="ctr"/>
                      <a:endParaRPr lang="en-US" sz="3200" b="1" dirty="0"/>
                    </a:p>
                  </a:txBody>
                  <a:tcPr>
                    <a:lnT w="57150" cap="flat" cmpd="sng" algn="ctr">
                      <a:solidFill>
                        <a:schemeClr val="tx1"/>
                      </a:solidFill>
                      <a:prstDash val="solid"/>
                      <a:round/>
                      <a:headEnd type="none" w="med" len="med"/>
                      <a:tailEnd type="none" w="med" len="med"/>
                    </a:lnT>
                  </a:tcPr>
                </a:tc>
                <a:tc>
                  <a:txBody>
                    <a:bodyPr/>
                    <a:lstStyle/>
                    <a:p>
                      <a:pPr algn="ctr"/>
                      <a:r>
                        <a:rPr lang="en-US" sz="3200" dirty="0"/>
                        <a:t>8</a:t>
                      </a:r>
                      <a:endParaRPr lang="en-US" sz="3200" b="1" dirty="0"/>
                    </a:p>
                  </a:txBody>
                  <a:tcPr>
                    <a:lnT w="57150" cap="flat" cmpd="sng" algn="ctr">
                      <a:solidFill>
                        <a:schemeClr val="tx1"/>
                      </a:solidFill>
                      <a:prstDash val="solid"/>
                      <a:round/>
                      <a:headEnd type="none" w="med" len="med"/>
                      <a:tailEnd type="none" w="med" len="med"/>
                    </a:lnT>
                  </a:tcPr>
                </a:tc>
                <a:tc>
                  <a:txBody>
                    <a:bodyPr/>
                    <a:lstStyle/>
                    <a:p>
                      <a:pPr algn="ctr"/>
                      <a:r>
                        <a:rPr lang="en-US" sz="3200" dirty="0"/>
                        <a:t>8</a:t>
                      </a:r>
                      <a:endParaRPr lang="en-US" sz="3200" b="1" dirty="0"/>
                    </a:p>
                  </a:txBody>
                  <a:tcPr>
                    <a:lnT w="57150" cap="flat" cmpd="sng" algn="ctr">
                      <a:solidFill>
                        <a:schemeClr val="tx1"/>
                      </a:solidFill>
                      <a:prstDash val="solid"/>
                      <a:round/>
                      <a:headEnd type="none" w="med" len="med"/>
                      <a:tailEnd type="none" w="med" len="med"/>
                    </a:lnT>
                  </a:tcPr>
                </a:tc>
                <a:tc>
                  <a:txBody>
                    <a:bodyPr/>
                    <a:lstStyle/>
                    <a:p>
                      <a:pPr algn="ctr"/>
                      <a:r>
                        <a:rPr lang="en-US" sz="3200" dirty="0"/>
                        <a:t>2</a:t>
                      </a:r>
                      <a:endParaRPr lang="en-US" sz="3200" b="1" dirty="0"/>
                    </a:p>
                  </a:txBody>
                  <a:tcPr>
                    <a:lnT w="57150" cap="flat" cmpd="sng" algn="ctr">
                      <a:solidFill>
                        <a:schemeClr val="tx1"/>
                      </a:solidFill>
                      <a:prstDash val="solid"/>
                      <a:round/>
                      <a:headEnd type="none" w="med" len="med"/>
                      <a:tailEnd type="none" w="med" len="med"/>
                    </a:lnT>
                  </a:tcPr>
                </a:tc>
                <a:tc>
                  <a:txBody>
                    <a:bodyPr/>
                    <a:lstStyle/>
                    <a:p>
                      <a:pPr algn="ctr"/>
                      <a:r>
                        <a:rPr lang="en-US" sz="3200" dirty="0"/>
                        <a:t>3</a:t>
                      </a:r>
                      <a:endParaRPr lang="en-US" sz="3200" b="1" dirty="0"/>
                    </a:p>
                  </a:txBody>
                  <a:tcPr>
                    <a:lnT w="57150" cap="flat" cmpd="sng" algn="ctr">
                      <a:solidFill>
                        <a:schemeClr val="tx1"/>
                      </a:solidFill>
                      <a:prstDash val="solid"/>
                      <a:round/>
                      <a:headEnd type="none" w="med" len="med"/>
                      <a:tailEnd type="none" w="med" len="med"/>
                    </a:lnT>
                  </a:tcPr>
                </a:tc>
                <a:tc>
                  <a:txBody>
                    <a:bodyPr/>
                    <a:lstStyle/>
                    <a:p>
                      <a:pPr algn="ctr"/>
                      <a:r>
                        <a:rPr lang="en-US" sz="3200" dirty="0"/>
                        <a:t>1</a:t>
                      </a:r>
                      <a:endParaRPr lang="en-US" sz="3200" b="1" dirty="0"/>
                    </a:p>
                  </a:txBody>
                  <a:tcPr>
                    <a:lnT w="57150" cap="flat" cmpd="sng" algn="ctr">
                      <a:solidFill>
                        <a:schemeClr val="tx1"/>
                      </a:solidFill>
                      <a:prstDash val="solid"/>
                      <a:round/>
                      <a:headEnd type="none" w="med" len="med"/>
                      <a:tailEnd type="none" w="med" len="med"/>
                    </a:lnT>
                  </a:tcPr>
                </a:tc>
                <a:tc>
                  <a:txBody>
                    <a:bodyPr/>
                    <a:lstStyle/>
                    <a:p>
                      <a:pPr algn="ctr"/>
                      <a:r>
                        <a:rPr lang="en-US" sz="3200" dirty="0"/>
                        <a:t>0</a:t>
                      </a:r>
                      <a:endParaRPr lang="en-US" sz="3200" b="1" dirty="0"/>
                    </a:p>
                  </a:txBody>
                  <a:tcPr>
                    <a:lnT w="571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bl>
          </a:graphicData>
        </a:graphic>
      </p:graphicFrame>
      <p:cxnSp>
        <p:nvCxnSpPr>
          <p:cNvPr id="9" name="Straight Connector 8"/>
          <p:cNvCxnSpPr/>
          <p:nvPr/>
        </p:nvCxnSpPr>
        <p:spPr bwMode="auto">
          <a:xfrm>
            <a:off x="4800600" y="3505200"/>
            <a:ext cx="5410200" cy="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3" name="Footer Placeholder 2">
            <a:extLst>
              <a:ext uri="{FF2B5EF4-FFF2-40B4-BE49-F238E27FC236}">
                <a16:creationId xmlns:a16="http://schemas.microsoft.com/office/drawing/2014/main" id="{3FC1065B-BC73-3864-73BD-20A2BDD7530A}"/>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Two’s complement multiplication</a:t>
            </a:r>
          </a:p>
        </p:txBody>
      </p:sp>
      <p:sp>
        <p:nvSpPr>
          <p:cNvPr id="6" name="Slide Number Placeholder 5"/>
          <p:cNvSpPr>
            <a:spLocks noGrp="1"/>
          </p:cNvSpPr>
          <p:nvPr>
            <p:ph type="sldNum" sz="quarter" idx="12"/>
          </p:nvPr>
        </p:nvSpPr>
        <p:spPr/>
        <p:txBody>
          <a:bodyPr/>
          <a:lstStyle/>
          <a:p>
            <a:fld id="{1E9AE433-2354-447F-AC9C-E3BA53A2ED55}" type="slidenum">
              <a:rPr lang="en-US" smtClean="0"/>
              <a:pPr/>
              <a:t>12</a:t>
            </a:fld>
            <a:endParaRPr lang="en-US"/>
          </a:p>
        </p:txBody>
      </p:sp>
      <p:graphicFrame>
        <p:nvGraphicFramePr>
          <p:cNvPr id="8" name="Table 7"/>
          <p:cNvGraphicFramePr>
            <a:graphicFrameLocks noGrp="1"/>
          </p:cNvGraphicFramePr>
          <p:nvPr/>
        </p:nvGraphicFramePr>
        <p:xfrm>
          <a:off x="2438400" y="1600200"/>
          <a:ext cx="7772400" cy="4800600"/>
        </p:xfrm>
        <a:graphic>
          <a:graphicData uri="http://schemas.openxmlformats.org/drawingml/2006/table">
            <a:tbl>
              <a:tblPr bandRow="1">
                <a:tableStyleId>{00A15C55-8517-42AA-B614-E9B94910E393}</a:tableStyleId>
              </a:tblPr>
              <a:tblGrid>
                <a:gridCol w="777240">
                  <a:extLst>
                    <a:ext uri="{9D8B030D-6E8A-4147-A177-3AD203B41FA5}">
                      <a16:colId xmlns:a16="http://schemas.microsoft.com/office/drawing/2014/main" val="20000"/>
                    </a:ext>
                  </a:extLst>
                </a:gridCol>
                <a:gridCol w="777240">
                  <a:extLst>
                    <a:ext uri="{9D8B030D-6E8A-4147-A177-3AD203B41FA5}">
                      <a16:colId xmlns:a16="http://schemas.microsoft.com/office/drawing/2014/main" val="20001"/>
                    </a:ext>
                  </a:extLst>
                </a:gridCol>
                <a:gridCol w="777240">
                  <a:extLst>
                    <a:ext uri="{9D8B030D-6E8A-4147-A177-3AD203B41FA5}">
                      <a16:colId xmlns:a16="http://schemas.microsoft.com/office/drawing/2014/main" val="20002"/>
                    </a:ext>
                  </a:extLst>
                </a:gridCol>
                <a:gridCol w="777240">
                  <a:extLst>
                    <a:ext uri="{9D8B030D-6E8A-4147-A177-3AD203B41FA5}">
                      <a16:colId xmlns:a16="http://schemas.microsoft.com/office/drawing/2014/main" val="20003"/>
                    </a:ext>
                  </a:extLst>
                </a:gridCol>
                <a:gridCol w="777240">
                  <a:extLst>
                    <a:ext uri="{9D8B030D-6E8A-4147-A177-3AD203B41FA5}">
                      <a16:colId xmlns:a16="http://schemas.microsoft.com/office/drawing/2014/main" val="20004"/>
                    </a:ext>
                  </a:extLst>
                </a:gridCol>
                <a:gridCol w="777240">
                  <a:extLst>
                    <a:ext uri="{9D8B030D-6E8A-4147-A177-3AD203B41FA5}">
                      <a16:colId xmlns:a16="http://schemas.microsoft.com/office/drawing/2014/main" val="20005"/>
                    </a:ext>
                  </a:extLst>
                </a:gridCol>
                <a:gridCol w="777240">
                  <a:extLst>
                    <a:ext uri="{9D8B030D-6E8A-4147-A177-3AD203B41FA5}">
                      <a16:colId xmlns:a16="http://schemas.microsoft.com/office/drawing/2014/main" val="20006"/>
                    </a:ext>
                  </a:extLst>
                </a:gridCol>
                <a:gridCol w="777240">
                  <a:extLst>
                    <a:ext uri="{9D8B030D-6E8A-4147-A177-3AD203B41FA5}">
                      <a16:colId xmlns:a16="http://schemas.microsoft.com/office/drawing/2014/main" val="20007"/>
                    </a:ext>
                  </a:extLst>
                </a:gridCol>
                <a:gridCol w="777240">
                  <a:extLst>
                    <a:ext uri="{9D8B030D-6E8A-4147-A177-3AD203B41FA5}">
                      <a16:colId xmlns:a16="http://schemas.microsoft.com/office/drawing/2014/main" val="20008"/>
                    </a:ext>
                  </a:extLst>
                </a:gridCol>
                <a:gridCol w="777240">
                  <a:extLst>
                    <a:ext uri="{9D8B030D-6E8A-4147-A177-3AD203B41FA5}">
                      <a16:colId xmlns:a16="http://schemas.microsoft.com/office/drawing/2014/main" val="20009"/>
                    </a:ext>
                  </a:extLst>
                </a:gridCol>
              </a:tblGrid>
              <a:tr h="533400">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a:p>
                  </a:txBody>
                  <a:tcPr/>
                </a:tc>
                <a:tc>
                  <a:txBody>
                    <a:bodyPr/>
                    <a:lstStyle/>
                    <a:p>
                      <a:pPr algn="ctr"/>
                      <a:endParaRPr lang="en-US" sz="2800" b="1"/>
                    </a:p>
                  </a:txBody>
                  <a:tcPr/>
                </a:tc>
                <a:tc>
                  <a:txBody>
                    <a:bodyPr/>
                    <a:lstStyle/>
                    <a:p>
                      <a:pPr algn="ctr"/>
                      <a:endParaRPr lang="en-US" sz="2800" b="1"/>
                    </a:p>
                  </a:txBody>
                  <a:tcPr/>
                </a:tc>
                <a:tc>
                  <a:txBody>
                    <a:bodyPr/>
                    <a:lstStyle/>
                    <a:p>
                      <a:pPr algn="ctr"/>
                      <a:endParaRPr lang="en-US" sz="2800" b="1"/>
                    </a:p>
                  </a:txBody>
                  <a:tcPr/>
                </a:tc>
                <a:tc>
                  <a:txBody>
                    <a:bodyPr/>
                    <a:lstStyle/>
                    <a:p>
                      <a:pPr algn="ctr"/>
                      <a:endParaRPr lang="en-US" sz="2800" b="1"/>
                    </a:p>
                  </a:txBody>
                  <a:tcPr/>
                </a:tc>
                <a:tc>
                  <a:txBody>
                    <a:bodyPr/>
                    <a:lstStyle/>
                    <a:p>
                      <a:pPr algn="ctr"/>
                      <a:endParaRPr lang="en-US" sz="2800" b="1"/>
                    </a:p>
                  </a:txBody>
                  <a:tcPr/>
                </a:tc>
                <a:tc>
                  <a:txBody>
                    <a:bodyPr/>
                    <a:lstStyle/>
                    <a:p>
                      <a:pPr algn="ctr"/>
                      <a:endParaRPr lang="en-US" sz="2800" b="1"/>
                    </a:p>
                  </a:txBody>
                  <a:tcPr/>
                </a:tc>
                <a:tc>
                  <a:txBody>
                    <a:bodyPr/>
                    <a:lstStyle/>
                    <a:p>
                      <a:pPr algn="ctr"/>
                      <a:endParaRPr lang="en-US" sz="2800" b="1"/>
                    </a:p>
                  </a:txBody>
                  <a:tcPr/>
                </a:tc>
                <a:extLst>
                  <a:ext uri="{0D108BD9-81ED-4DB2-BD59-A6C34878D82A}">
                    <a16:rowId xmlns:a16="http://schemas.microsoft.com/office/drawing/2014/main" val="10000"/>
                  </a:ext>
                </a:extLst>
              </a:tr>
              <a:tr h="533400">
                <a:tc>
                  <a:txBody>
                    <a:bodyPr/>
                    <a:lstStyle/>
                    <a:p>
                      <a:pPr algn="ctr"/>
                      <a:endParaRPr lang="en-US" sz="2800" b="1" dirty="0"/>
                    </a:p>
                  </a:txBody>
                  <a:tcPr/>
                </a:tc>
                <a:tc>
                  <a:txBody>
                    <a:bodyPr/>
                    <a:lstStyle/>
                    <a:p>
                      <a:pPr algn="ctr"/>
                      <a:r>
                        <a:rPr lang="en-US" sz="2800" b="1" dirty="0"/>
                        <a:t>6</a:t>
                      </a:r>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a:p>
                  </a:txBody>
                  <a:tcPr/>
                </a:tc>
                <a:tc>
                  <a:txBody>
                    <a:bodyPr/>
                    <a:lstStyle/>
                    <a:p>
                      <a:pPr algn="ctr"/>
                      <a:r>
                        <a:rPr lang="en-US" sz="2800" dirty="0"/>
                        <a:t>0</a:t>
                      </a:r>
                      <a:endParaRPr lang="en-US" sz="2800" b="1" dirty="0"/>
                    </a:p>
                  </a:txBody>
                  <a:tcPr/>
                </a:tc>
                <a:tc>
                  <a:txBody>
                    <a:bodyPr/>
                    <a:lstStyle/>
                    <a:p>
                      <a:pPr algn="ctr"/>
                      <a:r>
                        <a:rPr lang="en-US" sz="2800" dirty="0"/>
                        <a:t>1</a:t>
                      </a:r>
                      <a:endParaRPr lang="en-US" sz="2800" b="1" dirty="0"/>
                    </a:p>
                  </a:txBody>
                  <a:tcPr/>
                </a:tc>
                <a:tc>
                  <a:txBody>
                    <a:bodyPr/>
                    <a:lstStyle/>
                    <a:p>
                      <a:pPr algn="ctr"/>
                      <a:r>
                        <a:rPr lang="en-US" sz="2800" dirty="0"/>
                        <a:t>1</a:t>
                      </a:r>
                      <a:endParaRPr lang="en-US" sz="2800" b="1" dirty="0"/>
                    </a:p>
                  </a:txBody>
                  <a:tcPr/>
                </a:tc>
                <a:tc>
                  <a:txBody>
                    <a:bodyPr/>
                    <a:lstStyle/>
                    <a:p>
                      <a:pPr algn="ctr"/>
                      <a:r>
                        <a:rPr lang="en-US" sz="2800" dirty="0"/>
                        <a:t>0</a:t>
                      </a:r>
                      <a:endParaRPr lang="en-US" sz="2800" b="1" dirty="0"/>
                    </a:p>
                  </a:txBody>
                  <a:tcPr/>
                </a:tc>
                <a:extLst>
                  <a:ext uri="{0D108BD9-81ED-4DB2-BD59-A6C34878D82A}">
                    <a16:rowId xmlns:a16="http://schemas.microsoft.com/office/drawing/2014/main" val="10001"/>
                  </a:ext>
                </a:extLst>
              </a:tr>
              <a:tr h="533400">
                <a:tc>
                  <a:txBody>
                    <a:bodyPr/>
                    <a:lstStyle/>
                    <a:p>
                      <a:pPr algn="ctr"/>
                      <a:r>
                        <a:rPr lang="en-US" sz="2800" b="1" dirty="0"/>
                        <a:t>X</a:t>
                      </a:r>
                    </a:p>
                  </a:txBody>
                  <a:tcPr/>
                </a:tc>
                <a:tc>
                  <a:txBody>
                    <a:bodyPr/>
                    <a:lstStyle/>
                    <a:p>
                      <a:pPr algn="ctr"/>
                      <a:r>
                        <a:rPr lang="en-US" sz="2800" b="1" dirty="0"/>
                        <a:t>11</a:t>
                      </a:r>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tc>
                  <a:txBody>
                    <a:bodyPr/>
                    <a:lstStyle/>
                    <a:p>
                      <a:pPr algn="ctr"/>
                      <a:r>
                        <a:rPr lang="en-US" sz="2800" dirty="0"/>
                        <a:t>X</a:t>
                      </a:r>
                      <a:endParaRPr lang="en-US" sz="2800" b="1" dirty="0"/>
                    </a:p>
                  </a:txBody>
                  <a:tcPr/>
                </a:tc>
                <a:tc>
                  <a:txBody>
                    <a:bodyPr/>
                    <a:lstStyle/>
                    <a:p>
                      <a:pPr algn="ctr"/>
                      <a:r>
                        <a:rPr lang="en-US" sz="2800" dirty="0"/>
                        <a:t>1</a:t>
                      </a:r>
                      <a:endParaRPr lang="en-US" sz="2800" b="1" dirty="0"/>
                    </a:p>
                  </a:txBody>
                  <a:tcPr/>
                </a:tc>
                <a:tc>
                  <a:txBody>
                    <a:bodyPr/>
                    <a:lstStyle/>
                    <a:p>
                      <a:pPr algn="ctr"/>
                      <a:r>
                        <a:rPr lang="en-US" sz="2800" dirty="0"/>
                        <a:t>0</a:t>
                      </a:r>
                      <a:endParaRPr lang="en-US" sz="2800" b="1" dirty="0"/>
                    </a:p>
                  </a:txBody>
                  <a:tcPr/>
                </a:tc>
                <a:tc>
                  <a:txBody>
                    <a:bodyPr/>
                    <a:lstStyle/>
                    <a:p>
                      <a:pPr algn="ctr"/>
                      <a:r>
                        <a:rPr lang="en-US" sz="2800" dirty="0"/>
                        <a:t>1</a:t>
                      </a:r>
                      <a:endParaRPr lang="en-US" sz="2800" b="1" dirty="0"/>
                    </a:p>
                  </a:txBody>
                  <a:tcPr/>
                </a:tc>
                <a:tc>
                  <a:txBody>
                    <a:bodyPr/>
                    <a:lstStyle/>
                    <a:p>
                      <a:pPr algn="ctr"/>
                      <a:r>
                        <a:rPr lang="en-US" sz="2800" dirty="0"/>
                        <a:t>1</a:t>
                      </a:r>
                      <a:endParaRPr lang="en-US" sz="2800" b="1" dirty="0"/>
                    </a:p>
                  </a:txBody>
                  <a:tcPr/>
                </a:tc>
                <a:extLst>
                  <a:ext uri="{0D108BD9-81ED-4DB2-BD59-A6C34878D82A}">
                    <a16:rowId xmlns:a16="http://schemas.microsoft.com/office/drawing/2014/main" val="10002"/>
                  </a:ext>
                </a:extLst>
              </a:tr>
              <a:tr h="533400">
                <a:tc>
                  <a:txBody>
                    <a:bodyPr/>
                    <a:lstStyle/>
                    <a:p>
                      <a:pPr algn="ctr"/>
                      <a:endParaRPr lang="en-US" sz="2800" b="1"/>
                    </a:p>
                  </a:txBody>
                  <a:tcPr/>
                </a:tc>
                <a:tc>
                  <a:txBody>
                    <a:bodyPr/>
                    <a:lstStyle/>
                    <a:p>
                      <a:pPr algn="ctr"/>
                      <a:endParaRPr lang="en-US" sz="2800" b="1"/>
                    </a:p>
                  </a:txBody>
                  <a:tcPr/>
                </a:tc>
                <a:tc>
                  <a:txBody>
                    <a:bodyPr/>
                    <a:lstStyle/>
                    <a:p>
                      <a:pPr algn="ctr"/>
                      <a:endParaRPr lang="en-US" sz="2800" b="1"/>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extLst>
                  <a:ext uri="{0D108BD9-81ED-4DB2-BD59-A6C34878D82A}">
                    <a16:rowId xmlns:a16="http://schemas.microsoft.com/office/drawing/2014/main" val="10003"/>
                  </a:ext>
                </a:extLst>
              </a:tr>
              <a:tr h="533400">
                <a:tc gridSpan="3">
                  <a:txBody>
                    <a:bodyPr/>
                    <a:lstStyle/>
                    <a:p>
                      <a:pPr algn="l"/>
                      <a:r>
                        <a:rPr lang="en-US" sz="2800" dirty="0"/>
                        <a:t>1x0110 </a:t>
                      </a:r>
                      <a:r>
                        <a:rPr lang="en-US" sz="2800" dirty="0">
                          <a:sym typeface="Wingdings" pitchFamily="2" charset="2"/>
                        </a:rPr>
                        <a:t></a:t>
                      </a:r>
                      <a:endParaRPr lang="en-US" sz="2800" b="1" dirty="0"/>
                    </a:p>
                  </a:txBody>
                  <a:tcPr/>
                </a:tc>
                <a:tc hMerge="1">
                  <a:txBody>
                    <a:bodyPr/>
                    <a:lstStyle/>
                    <a:p>
                      <a:pPr algn="ctr"/>
                      <a:endParaRPr lang="en-US" sz="2400" b="1" dirty="0"/>
                    </a:p>
                  </a:txBody>
                  <a:tcPr/>
                </a:tc>
                <a:tc hMerge="1">
                  <a:txBody>
                    <a:bodyPr/>
                    <a:lstStyle/>
                    <a:p>
                      <a:pPr algn="ctr"/>
                      <a:endParaRPr lang="en-US" sz="2400" b="1" dirty="0"/>
                    </a:p>
                  </a:txBody>
                  <a:tcPr/>
                </a:tc>
                <a:tc>
                  <a:txBody>
                    <a:bodyPr/>
                    <a:lstStyle/>
                    <a:p>
                      <a:pPr algn="ctr"/>
                      <a:endParaRPr lang="en-US" sz="2800" b="1"/>
                    </a:p>
                  </a:txBody>
                  <a:tcPr/>
                </a:tc>
                <a:tc>
                  <a:txBody>
                    <a:bodyPr/>
                    <a:lstStyle/>
                    <a:p>
                      <a:pPr algn="ctr"/>
                      <a:endParaRPr lang="en-US" sz="2800" b="1"/>
                    </a:p>
                  </a:txBody>
                  <a:tcPr/>
                </a:tc>
                <a:tc>
                  <a:txBody>
                    <a:bodyPr/>
                    <a:lstStyle/>
                    <a:p>
                      <a:pPr algn="ctr"/>
                      <a:endParaRPr lang="en-US" sz="2800" b="1" dirty="0"/>
                    </a:p>
                  </a:txBody>
                  <a:tcPr/>
                </a:tc>
                <a:tc>
                  <a:txBody>
                    <a:bodyPr/>
                    <a:lstStyle/>
                    <a:p>
                      <a:pPr algn="ctr"/>
                      <a:r>
                        <a:rPr lang="en-US" sz="2800" dirty="0"/>
                        <a:t>0</a:t>
                      </a:r>
                      <a:endParaRPr lang="en-US" sz="2800" b="1" dirty="0"/>
                    </a:p>
                  </a:txBody>
                  <a:tcPr/>
                </a:tc>
                <a:tc>
                  <a:txBody>
                    <a:bodyPr/>
                    <a:lstStyle/>
                    <a:p>
                      <a:pPr algn="ctr"/>
                      <a:r>
                        <a:rPr lang="en-US" sz="2800" dirty="0"/>
                        <a:t>1</a:t>
                      </a:r>
                      <a:endParaRPr lang="en-US" sz="2800" b="1" dirty="0"/>
                    </a:p>
                  </a:txBody>
                  <a:tcPr/>
                </a:tc>
                <a:tc>
                  <a:txBody>
                    <a:bodyPr/>
                    <a:lstStyle/>
                    <a:p>
                      <a:pPr algn="ctr"/>
                      <a:r>
                        <a:rPr lang="en-US" sz="2800" dirty="0"/>
                        <a:t>1</a:t>
                      </a:r>
                      <a:endParaRPr lang="en-US" sz="2800" b="1" dirty="0"/>
                    </a:p>
                  </a:txBody>
                  <a:tcPr/>
                </a:tc>
                <a:tc>
                  <a:txBody>
                    <a:bodyPr/>
                    <a:lstStyle/>
                    <a:p>
                      <a:pPr algn="ctr"/>
                      <a:r>
                        <a:rPr lang="en-US" sz="2800" dirty="0"/>
                        <a:t>0</a:t>
                      </a:r>
                      <a:endParaRPr lang="en-US" sz="2800" b="1" dirty="0"/>
                    </a:p>
                  </a:txBody>
                  <a:tcPr/>
                </a:tc>
                <a:extLst>
                  <a:ext uri="{0D108BD9-81ED-4DB2-BD59-A6C34878D82A}">
                    <a16:rowId xmlns:a16="http://schemas.microsoft.com/office/drawing/2014/main" val="10004"/>
                  </a:ext>
                </a:extLst>
              </a:tr>
              <a:tr h="53340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1x0110 </a:t>
                      </a:r>
                      <a:r>
                        <a:rPr lang="en-US" sz="2800" dirty="0">
                          <a:sym typeface="Wingdings" pitchFamily="2" charset="2"/>
                        </a:rPr>
                        <a:t></a:t>
                      </a:r>
                      <a:endParaRPr lang="en-US" sz="2800" b="1" dirty="0"/>
                    </a:p>
                  </a:txBody>
                  <a:tcPr/>
                </a:tc>
                <a:tc hMerge="1">
                  <a:txBody>
                    <a:bodyPr/>
                    <a:lstStyle/>
                    <a:p>
                      <a:pPr algn="ctr"/>
                      <a:endParaRPr lang="en-US" sz="2400" b="1" dirty="0"/>
                    </a:p>
                  </a:txBody>
                  <a:tcPr/>
                </a:tc>
                <a:tc hMerge="1">
                  <a:txBody>
                    <a:bodyPr/>
                    <a:lstStyle/>
                    <a:p>
                      <a:pPr algn="ctr"/>
                      <a:endParaRPr lang="en-US" sz="2400" b="1" dirty="0"/>
                    </a:p>
                  </a:txBody>
                  <a:tcPr/>
                </a:tc>
                <a:tc>
                  <a:txBody>
                    <a:bodyPr/>
                    <a:lstStyle/>
                    <a:p>
                      <a:pPr algn="ctr"/>
                      <a:endParaRPr lang="en-US" sz="2800" b="1"/>
                    </a:p>
                  </a:txBody>
                  <a:tcPr/>
                </a:tc>
                <a:tc>
                  <a:txBody>
                    <a:bodyPr/>
                    <a:lstStyle/>
                    <a:p>
                      <a:pPr algn="ctr"/>
                      <a:endParaRPr lang="en-US" sz="2800" b="1"/>
                    </a:p>
                  </a:txBody>
                  <a:tcPr/>
                </a:tc>
                <a:tc>
                  <a:txBody>
                    <a:bodyPr/>
                    <a:lstStyle/>
                    <a:p>
                      <a:pPr algn="ctr"/>
                      <a:r>
                        <a:rPr lang="en-US" sz="2800" dirty="0"/>
                        <a:t>0</a:t>
                      </a:r>
                      <a:endParaRPr lang="en-US" sz="2800" b="1" dirty="0"/>
                    </a:p>
                  </a:txBody>
                  <a:tcPr/>
                </a:tc>
                <a:tc>
                  <a:txBody>
                    <a:bodyPr/>
                    <a:lstStyle/>
                    <a:p>
                      <a:pPr algn="ctr"/>
                      <a:r>
                        <a:rPr lang="en-US" sz="2800" dirty="0"/>
                        <a:t>1</a:t>
                      </a:r>
                      <a:endParaRPr lang="en-US" sz="2800" b="1" dirty="0"/>
                    </a:p>
                  </a:txBody>
                  <a:tcPr/>
                </a:tc>
                <a:tc>
                  <a:txBody>
                    <a:bodyPr/>
                    <a:lstStyle/>
                    <a:p>
                      <a:pPr algn="ctr"/>
                      <a:r>
                        <a:rPr lang="en-US" sz="2800" dirty="0"/>
                        <a:t>1</a:t>
                      </a:r>
                      <a:endParaRPr lang="en-US" sz="2800" b="1" dirty="0"/>
                    </a:p>
                  </a:txBody>
                  <a:tcPr/>
                </a:tc>
                <a:tc>
                  <a:txBody>
                    <a:bodyPr/>
                    <a:lstStyle/>
                    <a:p>
                      <a:pPr algn="ctr"/>
                      <a:r>
                        <a:rPr lang="en-US" sz="2800" dirty="0"/>
                        <a:t>0</a:t>
                      </a:r>
                      <a:endParaRPr lang="en-US" sz="2800" b="1" dirty="0"/>
                    </a:p>
                  </a:txBody>
                  <a:tcPr/>
                </a:tc>
                <a:tc>
                  <a:txBody>
                    <a:bodyPr/>
                    <a:lstStyle/>
                    <a:p>
                      <a:pPr algn="ctr"/>
                      <a:endParaRPr lang="en-US" sz="2800" b="1"/>
                    </a:p>
                  </a:txBody>
                  <a:tcPr/>
                </a:tc>
                <a:extLst>
                  <a:ext uri="{0D108BD9-81ED-4DB2-BD59-A6C34878D82A}">
                    <a16:rowId xmlns:a16="http://schemas.microsoft.com/office/drawing/2014/main" val="10005"/>
                  </a:ext>
                </a:extLst>
              </a:tr>
              <a:tr h="53340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0x0110 </a:t>
                      </a:r>
                      <a:r>
                        <a:rPr lang="en-US" sz="2800" dirty="0">
                          <a:sym typeface="Wingdings" pitchFamily="2" charset="2"/>
                        </a:rPr>
                        <a:t></a:t>
                      </a:r>
                      <a:endParaRPr lang="en-US" sz="2800" b="1" dirty="0"/>
                    </a:p>
                  </a:txBody>
                  <a:tcPr/>
                </a:tc>
                <a:tc hMerge="1">
                  <a:txBody>
                    <a:bodyPr/>
                    <a:lstStyle/>
                    <a:p>
                      <a:pPr algn="ctr"/>
                      <a:endParaRPr lang="en-US" sz="2400" b="1" dirty="0"/>
                    </a:p>
                  </a:txBody>
                  <a:tcPr/>
                </a:tc>
                <a:tc hMerge="1">
                  <a:txBody>
                    <a:bodyPr/>
                    <a:lstStyle/>
                    <a:p>
                      <a:pPr algn="ctr"/>
                      <a:endParaRPr lang="en-US" sz="2400" b="1" dirty="0"/>
                    </a:p>
                  </a:txBody>
                  <a:tcPr/>
                </a:tc>
                <a:tc>
                  <a:txBody>
                    <a:bodyPr/>
                    <a:lstStyle/>
                    <a:p>
                      <a:pPr algn="ctr"/>
                      <a:endParaRPr lang="en-US" sz="2800" b="1" dirty="0"/>
                    </a:p>
                  </a:txBody>
                  <a:tcPr/>
                </a:tc>
                <a:tc>
                  <a:txBody>
                    <a:bodyPr/>
                    <a:lstStyle/>
                    <a:p>
                      <a:pPr algn="ctr"/>
                      <a:r>
                        <a:rPr lang="en-US" sz="2800" dirty="0"/>
                        <a:t>0</a:t>
                      </a:r>
                      <a:endParaRPr lang="en-US" sz="2800" b="1" dirty="0"/>
                    </a:p>
                  </a:txBody>
                  <a:tcPr/>
                </a:tc>
                <a:tc>
                  <a:txBody>
                    <a:bodyPr/>
                    <a:lstStyle/>
                    <a:p>
                      <a:pPr algn="ctr"/>
                      <a:r>
                        <a:rPr lang="en-US" sz="2800" dirty="0"/>
                        <a:t>0</a:t>
                      </a:r>
                      <a:endParaRPr lang="en-US" sz="2800" b="1" dirty="0"/>
                    </a:p>
                  </a:txBody>
                  <a:tcPr/>
                </a:tc>
                <a:tc>
                  <a:txBody>
                    <a:bodyPr/>
                    <a:lstStyle/>
                    <a:p>
                      <a:pPr algn="ctr"/>
                      <a:r>
                        <a:rPr lang="en-US" sz="2800" dirty="0"/>
                        <a:t>0</a:t>
                      </a:r>
                      <a:endParaRPr lang="en-US" sz="2800" b="1" dirty="0"/>
                    </a:p>
                  </a:txBody>
                  <a:tcPr/>
                </a:tc>
                <a:tc>
                  <a:txBody>
                    <a:bodyPr/>
                    <a:lstStyle/>
                    <a:p>
                      <a:pPr algn="ctr"/>
                      <a:r>
                        <a:rPr lang="en-US" sz="2800" dirty="0"/>
                        <a:t>0</a:t>
                      </a:r>
                      <a:endParaRPr lang="en-US" sz="2800" b="1" dirty="0"/>
                    </a:p>
                  </a:txBody>
                  <a:tcPr/>
                </a:tc>
                <a:tc>
                  <a:txBody>
                    <a:bodyPr/>
                    <a:lstStyle/>
                    <a:p>
                      <a:pPr algn="ctr"/>
                      <a:endParaRPr lang="en-US" sz="2800" b="1" dirty="0"/>
                    </a:p>
                  </a:txBody>
                  <a:tcPr/>
                </a:tc>
                <a:tc>
                  <a:txBody>
                    <a:bodyPr/>
                    <a:lstStyle/>
                    <a:p>
                      <a:pPr algn="ctr"/>
                      <a:endParaRPr lang="en-US" sz="2800" b="1" dirty="0"/>
                    </a:p>
                  </a:txBody>
                  <a:tcPr/>
                </a:tc>
                <a:extLst>
                  <a:ext uri="{0D108BD9-81ED-4DB2-BD59-A6C34878D82A}">
                    <a16:rowId xmlns:a16="http://schemas.microsoft.com/office/drawing/2014/main" val="10006"/>
                  </a:ext>
                </a:extLst>
              </a:tr>
              <a:tr h="53340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1x0110 </a:t>
                      </a:r>
                      <a:r>
                        <a:rPr lang="en-US" sz="2800" dirty="0">
                          <a:sym typeface="Wingdings" pitchFamily="2" charset="2"/>
                        </a:rPr>
                        <a:t></a:t>
                      </a:r>
                      <a:endParaRPr lang="en-US" sz="2800" b="1" dirty="0"/>
                    </a:p>
                  </a:txBody>
                  <a:tcPr/>
                </a:tc>
                <a:tc hMerge="1">
                  <a:txBody>
                    <a:bodyPr/>
                    <a:lstStyle/>
                    <a:p>
                      <a:pPr algn="ctr"/>
                      <a:endParaRPr lang="en-US" sz="2400" b="1" dirty="0"/>
                    </a:p>
                  </a:txBody>
                  <a:tcPr/>
                </a:tc>
                <a:tc hMerge="1">
                  <a:txBody>
                    <a:bodyPr/>
                    <a:lstStyle/>
                    <a:p>
                      <a:pPr algn="ctr"/>
                      <a:endParaRPr lang="en-US" sz="2400" b="1" dirty="0"/>
                    </a:p>
                  </a:txBody>
                  <a:tcPr/>
                </a:tc>
                <a:tc>
                  <a:txBody>
                    <a:bodyPr/>
                    <a:lstStyle/>
                    <a:p>
                      <a:pPr algn="ctr"/>
                      <a:r>
                        <a:rPr lang="en-US" sz="2800" dirty="0"/>
                        <a:t>0</a:t>
                      </a:r>
                      <a:endParaRPr lang="en-US" sz="2800" b="1" dirty="0"/>
                    </a:p>
                  </a:txBody>
                  <a:tcPr>
                    <a:lnB w="5715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B w="5715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B w="5715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B w="57150" cap="flat" cmpd="sng" algn="ctr">
                      <a:solidFill>
                        <a:schemeClr val="tx1"/>
                      </a:solidFill>
                      <a:prstDash val="solid"/>
                      <a:round/>
                      <a:headEnd type="none" w="med" len="med"/>
                      <a:tailEnd type="none" w="med" len="med"/>
                    </a:lnB>
                  </a:tcPr>
                </a:tc>
                <a:tc>
                  <a:txBody>
                    <a:bodyPr/>
                    <a:lstStyle/>
                    <a:p>
                      <a:pPr algn="ctr"/>
                      <a:endParaRPr lang="en-US" sz="2800" b="1" dirty="0"/>
                    </a:p>
                  </a:txBody>
                  <a:tcPr>
                    <a:lnB w="57150" cap="flat" cmpd="sng" algn="ctr">
                      <a:solidFill>
                        <a:schemeClr val="tx1"/>
                      </a:solidFill>
                      <a:prstDash val="solid"/>
                      <a:round/>
                      <a:headEnd type="none" w="med" len="med"/>
                      <a:tailEnd type="none" w="med" len="med"/>
                    </a:lnB>
                  </a:tcPr>
                </a:tc>
                <a:tc>
                  <a:txBody>
                    <a:bodyPr/>
                    <a:lstStyle/>
                    <a:p>
                      <a:pPr algn="ctr"/>
                      <a:endParaRPr lang="en-US" sz="2800" b="1" dirty="0"/>
                    </a:p>
                  </a:txBody>
                  <a:tcPr>
                    <a:lnB w="57150" cap="flat" cmpd="sng" algn="ctr">
                      <a:solidFill>
                        <a:schemeClr val="tx1"/>
                      </a:solidFill>
                      <a:prstDash val="solid"/>
                      <a:round/>
                      <a:headEnd type="none" w="med" len="med"/>
                      <a:tailEnd type="none" w="med" len="med"/>
                    </a:lnB>
                  </a:tcPr>
                </a:tc>
                <a:tc>
                  <a:txBody>
                    <a:bodyPr/>
                    <a:lstStyle/>
                    <a:p>
                      <a:pPr algn="ctr"/>
                      <a:endParaRPr lang="en-US" sz="2800" b="1" dirty="0"/>
                    </a:p>
                  </a:txBody>
                  <a:tcPr>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33400">
                <a:tc>
                  <a:txBody>
                    <a:bodyPr/>
                    <a:lstStyle/>
                    <a:p>
                      <a:pPr algn="ctr"/>
                      <a:endParaRPr lang="en-US" sz="2800" b="1" dirty="0"/>
                    </a:p>
                  </a:txBody>
                  <a:tcPr/>
                </a:tc>
                <a:tc>
                  <a:txBody>
                    <a:bodyPr/>
                    <a:lstStyle/>
                    <a:p>
                      <a:pPr algn="ctr"/>
                      <a:endParaRPr lang="en-US" sz="2800" b="1" dirty="0"/>
                    </a:p>
                  </a:txBody>
                  <a:tcPr/>
                </a:tc>
                <a:tc>
                  <a:txBody>
                    <a:bodyPr/>
                    <a:lstStyle/>
                    <a:p>
                      <a:pPr algn="ctr"/>
                      <a:r>
                        <a:rPr lang="en-US" sz="2800" b="1" dirty="0"/>
                        <a:t>66</a:t>
                      </a:r>
                    </a:p>
                  </a:txBody>
                  <a:tcPr/>
                </a:tc>
                <a:tc>
                  <a:txBody>
                    <a:bodyPr/>
                    <a:lstStyle/>
                    <a:p>
                      <a:pPr algn="ctr"/>
                      <a:r>
                        <a:rPr lang="en-US" sz="2800" dirty="0"/>
                        <a:t>1</a:t>
                      </a:r>
                      <a:endParaRPr lang="en-US" sz="2800" b="1" dirty="0"/>
                    </a:p>
                  </a:txBody>
                  <a:tcPr>
                    <a:lnT w="57150" cap="flat" cmpd="sng" algn="ctr">
                      <a:solidFill>
                        <a:schemeClr val="tx1"/>
                      </a:solidFill>
                      <a:prstDash val="solid"/>
                      <a:round/>
                      <a:headEnd type="none" w="med" len="med"/>
                      <a:tailEnd type="none" w="med" len="med"/>
                    </a:lnT>
                  </a:tcPr>
                </a:tc>
                <a:tc>
                  <a:txBody>
                    <a:bodyPr/>
                    <a:lstStyle/>
                    <a:p>
                      <a:pPr algn="ctr"/>
                      <a:r>
                        <a:rPr lang="en-US" sz="2800" dirty="0"/>
                        <a:t>0</a:t>
                      </a:r>
                      <a:endParaRPr lang="en-US" sz="2800" b="1" dirty="0"/>
                    </a:p>
                  </a:txBody>
                  <a:tcPr>
                    <a:lnT w="57150" cap="flat" cmpd="sng" algn="ctr">
                      <a:solidFill>
                        <a:schemeClr val="tx1"/>
                      </a:solidFill>
                      <a:prstDash val="solid"/>
                      <a:round/>
                      <a:headEnd type="none" w="med" len="med"/>
                      <a:tailEnd type="none" w="med" len="med"/>
                    </a:lnT>
                  </a:tcPr>
                </a:tc>
                <a:tc>
                  <a:txBody>
                    <a:bodyPr/>
                    <a:lstStyle/>
                    <a:p>
                      <a:pPr algn="ctr"/>
                      <a:r>
                        <a:rPr lang="en-US" sz="2800" dirty="0"/>
                        <a:t>0</a:t>
                      </a:r>
                      <a:endParaRPr lang="en-US" sz="2800" b="1" dirty="0"/>
                    </a:p>
                  </a:txBody>
                  <a:tcPr>
                    <a:lnT w="57150" cap="flat" cmpd="sng" algn="ctr">
                      <a:solidFill>
                        <a:schemeClr val="tx1"/>
                      </a:solidFill>
                      <a:prstDash val="solid"/>
                      <a:round/>
                      <a:headEnd type="none" w="med" len="med"/>
                      <a:tailEnd type="none" w="med" len="med"/>
                    </a:lnT>
                  </a:tcPr>
                </a:tc>
                <a:tc>
                  <a:txBody>
                    <a:bodyPr/>
                    <a:lstStyle/>
                    <a:p>
                      <a:pPr algn="ctr"/>
                      <a:r>
                        <a:rPr lang="en-US" sz="2800" dirty="0"/>
                        <a:t>0</a:t>
                      </a:r>
                      <a:endParaRPr lang="en-US" sz="2800" b="1" dirty="0"/>
                    </a:p>
                  </a:txBody>
                  <a:tcPr>
                    <a:lnT w="57150" cap="flat" cmpd="sng" algn="ctr">
                      <a:solidFill>
                        <a:schemeClr val="tx1"/>
                      </a:solidFill>
                      <a:prstDash val="solid"/>
                      <a:round/>
                      <a:headEnd type="none" w="med" len="med"/>
                      <a:tailEnd type="none" w="med" len="med"/>
                    </a:lnT>
                  </a:tcPr>
                </a:tc>
                <a:tc>
                  <a:txBody>
                    <a:bodyPr/>
                    <a:lstStyle/>
                    <a:p>
                      <a:pPr algn="ctr"/>
                      <a:r>
                        <a:rPr lang="en-US" sz="2800" dirty="0"/>
                        <a:t>0</a:t>
                      </a:r>
                      <a:endParaRPr lang="en-US" sz="2800" b="1" dirty="0"/>
                    </a:p>
                  </a:txBody>
                  <a:tcPr>
                    <a:lnT w="57150" cap="flat" cmpd="sng" algn="ctr">
                      <a:solidFill>
                        <a:schemeClr val="tx1"/>
                      </a:solidFill>
                      <a:prstDash val="solid"/>
                      <a:round/>
                      <a:headEnd type="none" w="med" len="med"/>
                      <a:tailEnd type="none" w="med" len="med"/>
                    </a:lnT>
                  </a:tcPr>
                </a:tc>
                <a:tc>
                  <a:txBody>
                    <a:bodyPr/>
                    <a:lstStyle/>
                    <a:p>
                      <a:pPr algn="ctr"/>
                      <a:r>
                        <a:rPr lang="en-US" sz="2800" dirty="0"/>
                        <a:t>1</a:t>
                      </a:r>
                      <a:endParaRPr lang="en-US" sz="2800" b="1" dirty="0"/>
                    </a:p>
                  </a:txBody>
                  <a:tcPr>
                    <a:lnT w="57150" cap="flat" cmpd="sng" algn="ctr">
                      <a:solidFill>
                        <a:schemeClr val="tx1"/>
                      </a:solidFill>
                      <a:prstDash val="solid"/>
                      <a:round/>
                      <a:headEnd type="none" w="med" len="med"/>
                      <a:tailEnd type="none" w="med" len="med"/>
                    </a:lnT>
                  </a:tcPr>
                </a:tc>
                <a:tc>
                  <a:txBody>
                    <a:bodyPr/>
                    <a:lstStyle/>
                    <a:p>
                      <a:pPr algn="ctr"/>
                      <a:r>
                        <a:rPr lang="en-US" sz="2800" dirty="0"/>
                        <a:t>0</a:t>
                      </a:r>
                      <a:endParaRPr lang="en-US" sz="2800" b="1" dirty="0"/>
                    </a:p>
                  </a:txBody>
                  <a:tcPr>
                    <a:lnT w="571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8"/>
                  </a:ext>
                </a:extLst>
              </a:tr>
            </a:tbl>
          </a:graphicData>
        </a:graphic>
      </p:graphicFrame>
      <p:cxnSp>
        <p:nvCxnSpPr>
          <p:cNvPr id="9" name="Straight Connector 8"/>
          <p:cNvCxnSpPr/>
          <p:nvPr/>
        </p:nvCxnSpPr>
        <p:spPr bwMode="auto">
          <a:xfrm>
            <a:off x="4800600" y="3429000"/>
            <a:ext cx="5410200" cy="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grpSp>
        <p:nvGrpSpPr>
          <p:cNvPr id="3" name="Group 12"/>
          <p:cNvGrpSpPr/>
          <p:nvPr/>
        </p:nvGrpSpPr>
        <p:grpSpPr>
          <a:xfrm>
            <a:off x="4144180" y="5870156"/>
            <a:ext cx="464544" cy="552677"/>
            <a:chOff x="8117597" y="1110869"/>
            <a:chExt cx="464544" cy="552677"/>
          </a:xfrm>
        </p:grpSpPr>
        <p:cxnSp>
          <p:nvCxnSpPr>
            <p:cNvPr id="11" name="Straight Connector 10"/>
            <p:cNvCxnSpPr/>
            <p:nvPr/>
          </p:nvCxnSpPr>
          <p:spPr bwMode="auto">
            <a:xfrm rot="16200000" flipH="1">
              <a:off x="8086381" y="1167787"/>
              <a:ext cx="539827" cy="451692"/>
            </a:xfrm>
            <a:prstGeom prst="line">
              <a:avLst/>
            </a:prstGeom>
            <a:ln w="41275">
              <a:solidFill>
                <a:srgbClr val="FF0000"/>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2" name="Straight Connector 11"/>
            <p:cNvCxnSpPr/>
            <p:nvPr/>
          </p:nvCxnSpPr>
          <p:spPr bwMode="auto">
            <a:xfrm rot="5400000">
              <a:off x="8073529" y="1154937"/>
              <a:ext cx="539827" cy="451692"/>
            </a:xfrm>
            <a:prstGeom prst="line">
              <a:avLst/>
            </a:prstGeom>
            <a:ln w="41275">
              <a:solidFill>
                <a:srgbClr val="FF0000"/>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grpSp>
      <p:sp>
        <p:nvSpPr>
          <p:cNvPr id="14" name="TextBox 13"/>
          <p:cNvSpPr txBox="1"/>
          <p:nvPr/>
        </p:nvSpPr>
        <p:spPr>
          <a:xfrm>
            <a:off x="3187546" y="5883007"/>
            <a:ext cx="660758" cy="461665"/>
          </a:xfrm>
          <a:prstGeom prst="rect">
            <a:avLst/>
          </a:prstGeom>
          <a:noFill/>
        </p:spPr>
        <p:txBody>
          <a:bodyPr wrap="none" rtlCol="0">
            <a:spAutoFit/>
          </a:bodyPr>
          <a:lstStyle/>
          <a:p>
            <a:r>
              <a:rPr lang="en-US" sz="2400" b="1" dirty="0"/>
              <a:t>-62</a:t>
            </a:r>
          </a:p>
        </p:txBody>
      </p:sp>
      <p:grpSp>
        <p:nvGrpSpPr>
          <p:cNvPr id="4" name="Group 14"/>
          <p:cNvGrpSpPr/>
          <p:nvPr/>
        </p:nvGrpSpPr>
        <p:grpSpPr>
          <a:xfrm>
            <a:off x="5245867" y="1850835"/>
            <a:ext cx="4849256" cy="3877936"/>
            <a:chOff x="8117597" y="1110869"/>
            <a:chExt cx="464544" cy="552677"/>
          </a:xfrm>
        </p:grpSpPr>
        <p:cxnSp>
          <p:nvCxnSpPr>
            <p:cNvPr id="16" name="Straight Connector 15"/>
            <p:cNvCxnSpPr/>
            <p:nvPr/>
          </p:nvCxnSpPr>
          <p:spPr bwMode="auto">
            <a:xfrm rot="16200000" flipH="1">
              <a:off x="8086381" y="1167787"/>
              <a:ext cx="539827" cy="451692"/>
            </a:xfrm>
            <a:prstGeom prst="line">
              <a:avLst/>
            </a:prstGeom>
            <a:ln w="41275">
              <a:solidFill>
                <a:srgbClr val="FF0000"/>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17" name="Straight Connector 16"/>
            <p:cNvCxnSpPr/>
            <p:nvPr/>
          </p:nvCxnSpPr>
          <p:spPr bwMode="auto">
            <a:xfrm rot="5400000">
              <a:off x="8073529" y="1154937"/>
              <a:ext cx="539827" cy="451692"/>
            </a:xfrm>
            <a:prstGeom prst="line">
              <a:avLst/>
            </a:prstGeom>
            <a:ln w="41275">
              <a:solidFill>
                <a:srgbClr val="FF0000"/>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grpSp>
      <p:sp>
        <p:nvSpPr>
          <p:cNvPr id="15" name="TextBox 14"/>
          <p:cNvSpPr txBox="1"/>
          <p:nvPr/>
        </p:nvSpPr>
        <p:spPr>
          <a:xfrm>
            <a:off x="2694432" y="1947672"/>
            <a:ext cx="1117614" cy="1569660"/>
          </a:xfrm>
          <a:prstGeom prst="rect">
            <a:avLst/>
          </a:prstGeom>
          <a:solidFill>
            <a:schemeClr val="bg1">
              <a:lumMod val="85000"/>
            </a:schemeClr>
          </a:solidFill>
          <a:ln w="19050">
            <a:solidFill>
              <a:schemeClr val="tx1"/>
            </a:solidFill>
          </a:ln>
        </p:spPr>
        <p:txBody>
          <a:bodyPr wrap="none" rtlCol="0">
            <a:spAutoFit/>
          </a:bodyPr>
          <a:lstStyle/>
          <a:p>
            <a:r>
              <a:rPr lang="en-US" sz="3200" dirty="0"/>
              <a:t>      6</a:t>
            </a:r>
          </a:p>
          <a:p>
            <a:r>
              <a:rPr lang="en-US" sz="3200" u="sng" dirty="0"/>
              <a:t>x   -5</a:t>
            </a:r>
          </a:p>
          <a:p>
            <a:r>
              <a:rPr lang="en-US" sz="3200" dirty="0"/>
              <a:t>   -30</a:t>
            </a:r>
          </a:p>
        </p:txBody>
      </p:sp>
      <p:cxnSp>
        <p:nvCxnSpPr>
          <p:cNvPr id="19" name="Straight Connector 18"/>
          <p:cNvCxnSpPr/>
          <p:nvPr/>
        </p:nvCxnSpPr>
        <p:spPr bwMode="auto">
          <a:xfrm>
            <a:off x="2159267" y="693020"/>
            <a:ext cx="4398746" cy="9625"/>
          </a:xfrm>
          <a:prstGeom prst="line">
            <a:avLst/>
          </a:prstGeom>
          <a:solidFill>
            <a:schemeClr val="accent1"/>
          </a:solidFill>
          <a:ln w="95250" cap="flat" cmpd="sng" algn="ctr">
            <a:solidFill>
              <a:srgbClr val="FF0000"/>
            </a:solidFill>
            <a:prstDash val="solid"/>
            <a:round/>
            <a:headEnd type="none" w="med" len="med"/>
            <a:tailEnd type="none" w="med" len="med"/>
          </a:ln>
          <a:effectLst/>
        </p:spPr>
      </p:cxnSp>
      <p:sp>
        <p:nvSpPr>
          <p:cNvPr id="5" name="Footer Placeholder 4">
            <a:extLst>
              <a:ext uri="{FF2B5EF4-FFF2-40B4-BE49-F238E27FC236}">
                <a16:creationId xmlns:a16="http://schemas.microsoft.com/office/drawing/2014/main" id="{AAD74E6F-050F-C20E-3DC0-15C4C24E3485}"/>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t>
            </a:r>
          </a:p>
        </p:txBody>
      </p:sp>
      <p:sp>
        <p:nvSpPr>
          <p:cNvPr id="3" name="Content Placeholder 2"/>
          <p:cNvSpPr>
            <a:spLocks noGrp="1"/>
          </p:cNvSpPr>
          <p:nvPr>
            <p:ph idx="1"/>
          </p:nvPr>
        </p:nvSpPr>
        <p:spPr/>
        <p:txBody>
          <a:bodyPr>
            <a:normAutofit fontScale="92500" lnSpcReduction="20000"/>
          </a:bodyPr>
          <a:lstStyle/>
          <a:p>
            <a:r>
              <a:rPr lang="en-US" dirty="0"/>
              <a:t>If you multiply two 4-bit numbers, what is the maximum number of bits the product can have?</a:t>
            </a:r>
          </a:p>
          <a:p>
            <a:r>
              <a:rPr lang="en-US" dirty="0"/>
              <a:t>If you don’t know, think base-10. How about 9x9? How many digits is the product?</a:t>
            </a:r>
          </a:p>
          <a:p>
            <a:r>
              <a:rPr lang="en-US" dirty="0"/>
              <a:t>The answer: 8-bits</a:t>
            </a:r>
          </a:p>
          <a:p>
            <a:endParaRPr lang="en-US" dirty="0"/>
          </a:p>
          <a:p>
            <a:r>
              <a:rPr lang="en-US" dirty="0"/>
              <a:t>Step 1: Extend multiplicand and multiplier to </a:t>
            </a:r>
          </a:p>
          <a:p>
            <a:pPr>
              <a:buNone/>
            </a:pPr>
            <a:r>
              <a:rPr lang="en-US" dirty="0"/>
              <a:t>		       the maximum number of bits that the </a:t>
            </a:r>
          </a:p>
          <a:p>
            <a:pPr>
              <a:buNone/>
            </a:pPr>
            <a:r>
              <a:rPr lang="en-US" dirty="0"/>
              <a:t>		       product can have </a:t>
            </a:r>
          </a:p>
        </p:txBody>
      </p:sp>
      <p:sp>
        <p:nvSpPr>
          <p:cNvPr id="5" name="Slide Number Placeholder 4"/>
          <p:cNvSpPr>
            <a:spLocks noGrp="1"/>
          </p:cNvSpPr>
          <p:nvPr>
            <p:ph type="sldNum" sz="quarter" idx="12"/>
          </p:nvPr>
        </p:nvSpPr>
        <p:spPr/>
        <p:txBody>
          <a:bodyPr/>
          <a:lstStyle/>
          <a:p>
            <a:fld id="{1E9AE433-2354-447F-AC9C-E3BA53A2ED55}" type="slidenum">
              <a:rPr lang="en-US" smtClean="0"/>
              <a:pPr/>
              <a:t>13</a:t>
            </a:fld>
            <a:endParaRPr lang="en-US"/>
          </a:p>
        </p:txBody>
      </p:sp>
      <p:sp>
        <p:nvSpPr>
          <p:cNvPr id="6" name="Rectangle 5"/>
          <p:cNvSpPr/>
          <p:nvPr/>
        </p:nvSpPr>
        <p:spPr bwMode="auto">
          <a:xfrm>
            <a:off x="4824984" y="3895344"/>
            <a:ext cx="1005840" cy="420624"/>
          </a:xfrm>
          <a:prstGeom prst="rect">
            <a:avLst/>
          </a:prstGeom>
          <a:solidFill>
            <a:schemeClr val="bg1"/>
          </a:solidFill>
          <a:ln w="254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7" name="TextBox 6"/>
          <p:cNvSpPr txBox="1"/>
          <p:nvPr/>
        </p:nvSpPr>
        <p:spPr>
          <a:xfrm>
            <a:off x="5711953" y="0"/>
            <a:ext cx="1717137" cy="1292662"/>
          </a:xfrm>
          <a:prstGeom prst="rect">
            <a:avLst/>
          </a:prstGeom>
          <a:noFill/>
        </p:spPr>
        <p:txBody>
          <a:bodyPr wrap="none" rtlCol="0">
            <a:spAutoFit/>
          </a:bodyPr>
          <a:lstStyle/>
          <a:p>
            <a:r>
              <a:rPr lang="en-US" sz="2000" b="1" dirty="0"/>
              <a:t>Multiplicand</a:t>
            </a:r>
          </a:p>
          <a:p>
            <a:r>
              <a:rPr lang="en-US" sz="2000" b="1" u="sng" dirty="0"/>
              <a:t>x   Multiplier</a:t>
            </a:r>
          </a:p>
          <a:p>
            <a:r>
              <a:rPr lang="en-US" sz="2000" b="1" dirty="0"/>
              <a:t>      Product</a:t>
            </a:r>
          </a:p>
          <a:p>
            <a:endParaRPr lang="en-US" b="1" dirty="0"/>
          </a:p>
        </p:txBody>
      </p:sp>
      <p:sp>
        <p:nvSpPr>
          <p:cNvPr id="8" name="Rectangle 7"/>
          <p:cNvSpPr/>
          <p:nvPr/>
        </p:nvSpPr>
        <p:spPr bwMode="auto">
          <a:xfrm>
            <a:off x="3971544" y="4797552"/>
            <a:ext cx="6184392" cy="1621536"/>
          </a:xfrm>
          <a:prstGeom prst="rect">
            <a:avLst/>
          </a:prstGeom>
          <a:solidFill>
            <a:schemeClr val="bg1"/>
          </a:solidFill>
          <a:ln w="254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4" name="Footer Placeholder 3">
            <a:extLst>
              <a:ext uri="{FF2B5EF4-FFF2-40B4-BE49-F238E27FC236}">
                <a16:creationId xmlns:a16="http://schemas.microsoft.com/office/drawing/2014/main" id="{922EB11F-CCC5-89A2-01B9-C1FF9820F77E}"/>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Two’s complement multiplication</a:t>
            </a:r>
          </a:p>
        </p:txBody>
      </p:sp>
      <p:sp>
        <p:nvSpPr>
          <p:cNvPr id="6" name="Slide Number Placeholder 5"/>
          <p:cNvSpPr>
            <a:spLocks noGrp="1"/>
          </p:cNvSpPr>
          <p:nvPr>
            <p:ph type="sldNum" sz="quarter" idx="12"/>
          </p:nvPr>
        </p:nvSpPr>
        <p:spPr/>
        <p:txBody>
          <a:bodyPr/>
          <a:lstStyle/>
          <a:p>
            <a:fld id="{1E9AE433-2354-447F-AC9C-E3BA53A2ED55}" type="slidenum">
              <a:rPr lang="en-US" smtClean="0"/>
              <a:pPr/>
              <a:t>14</a:t>
            </a:fld>
            <a:endParaRPr lang="en-US"/>
          </a:p>
        </p:txBody>
      </p:sp>
      <p:graphicFrame>
        <p:nvGraphicFramePr>
          <p:cNvPr id="8" name="Table 7"/>
          <p:cNvGraphicFramePr>
            <a:graphicFrameLocks noGrp="1"/>
          </p:cNvGraphicFramePr>
          <p:nvPr/>
        </p:nvGraphicFramePr>
        <p:xfrm>
          <a:off x="2429256" y="1527048"/>
          <a:ext cx="7772400" cy="4754880"/>
        </p:xfrm>
        <a:graphic>
          <a:graphicData uri="http://schemas.openxmlformats.org/drawingml/2006/table">
            <a:tbl>
              <a:tblPr bandRow="1">
                <a:tableStyleId>{00A15C55-8517-42AA-B614-E9B94910E393}</a:tableStyleId>
              </a:tblPr>
              <a:tblGrid>
                <a:gridCol w="777240">
                  <a:extLst>
                    <a:ext uri="{9D8B030D-6E8A-4147-A177-3AD203B41FA5}">
                      <a16:colId xmlns:a16="http://schemas.microsoft.com/office/drawing/2014/main" val="20000"/>
                    </a:ext>
                  </a:extLst>
                </a:gridCol>
                <a:gridCol w="777240">
                  <a:extLst>
                    <a:ext uri="{9D8B030D-6E8A-4147-A177-3AD203B41FA5}">
                      <a16:colId xmlns:a16="http://schemas.microsoft.com/office/drawing/2014/main" val="20001"/>
                    </a:ext>
                  </a:extLst>
                </a:gridCol>
                <a:gridCol w="777240">
                  <a:extLst>
                    <a:ext uri="{9D8B030D-6E8A-4147-A177-3AD203B41FA5}">
                      <a16:colId xmlns:a16="http://schemas.microsoft.com/office/drawing/2014/main" val="20002"/>
                    </a:ext>
                  </a:extLst>
                </a:gridCol>
                <a:gridCol w="777240">
                  <a:extLst>
                    <a:ext uri="{9D8B030D-6E8A-4147-A177-3AD203B41FA5}">
                      <a16:colId xmlns:a16="http://schemas.microsoft.com/office/drawing/2014/main" val="20003"/>
                    </a:ext>
                  </a:extLst>
                </a:gridCol>
                <a:gridCol w="777240">
                  <a:extLst>
                    <a:ext uri="{9D8B030D-6E8A-4147-A177-3AD203B41FA5}">
                      <a16:colId xmlns:a16="http://schemas.microsoft.com/office/drawing/2014/main" val="20004"/>
                    </a:ext>
                  </a:extLst>
                </a:gridCol>
                <a:gridCol w="777240">
                  <a:extLst>
                    <a:ext uri="{9D8B030D-6E8A-4147-A177-3AD203B41FA5}">
                      <a16:colId xmlns:a16="http://schemas.microsoft.com/office/drawing/2014/main" val="20005"/>
                    </a:ext>
                  </a:extLst>
                </a:gridCol>
                <a:gridCol w="777240">
                  <a:extLst>
                    <a:ext uri="{9D8B030D-6E8A-4147-A177-3AD203B41FA5}">
                      <a16:colId xmlns:a16="http://schemas.microsoft.com/office/drawing/2014/main" val="20006"/>
                    </a:ext>
                  </a:extLst>
                </a:gridCol>
                <a:gridCol w="777240">
                  <a:extLst>
                    <a:ext uri="{9D8B030D-6E8A-4147-A177-3AD203B41FA5}">
                      <a16:colId xmlns:a16="http://schemas.microsoft.com/office/drawing/2014/main" val="20007"/>
                    </a:ext>
                  </a:extLst>
                </a:gridCol>
                <a:gridCol w="777240">
                  <a:extLst>
                    <a:ext uri="{9D8B030D-6E8A-4147-A177-3AD203B41FA5}">
                      <a16:colId xmlns:a16="http://schemas.microsoft.com/office/drawing/2014/main" val="20008"/>
                    </a:ext>
                  </a:extLst>
                </a:gridCol>
                <a:gridCol w="777240">
                  <a:extLst>
                    <a:ext uri="{9D8B030D-6E8A-4147-A177-3AD203B41FA5}">
                      <a16:colId xmlns:a16="http://schemas.microsoft.com/office/drawing/2014/main" val="20009"/>
                    </a:ext>
                  </a:extLst>
                </a:gridCol>
              </a:tblGrid>
              <a:tr h="300736">
                <a:tc>
                  <a:txBody>
                    <a:bodyPr/>
                    <a:lstStyle/>
                    <a:p>
                      <a:pPr algn="ctr"/>
                      <a:endParaRPr lang="en-US" sz="2000" b="1" dirty="0"/>
                    </a:p>
                  </a:txBody>
                  <a:tcPr/>
                </a:tc>
                <a:tc>
                  <a:txBody>
                    <a:bodyPr/>
                    <a:lstStyle/>
                    <a:p>
                      <a:pPr algn="ctr"/>
                      <a:endParaRPr lang="en-US" sz="2000" b="1" dirty="0"/>
                    </a:p>
                  </a:txBody>
                  <a:tcPr/>
                </a:tc>
                <a:tc>
                  <a:txBody>
                    <a:bodyPr/>
                    <a:lstStyle/>
                    <a:p>
                      <a:pPr algn="ctr"/>
                      <a:endParaRPr lang="en-US" sz="2000" b="1" dirty="0"/>
                    </a:p>
                  </a:txBody>
                  <a:tcPr/>
                </a:tc>
                <a:tc>
                  <a:txBody>
                    <a:bodyPr/>
                    <a:lstStyle/>
                    <a:p>
                      <a:pPr algn="ctr"/>
                      <a:endParaRPr lang="en-US" sz="2000" b="1"/>
                    </a:p>
                  </a:txBody>
                  <a:tcPr/>
                </a:tc>
                <a:tc>
                  <a:txBody>
                    <a:bodyPr/>
                    <a:lstStyle/>
                    <a:p>
                      <a:pPr algn="ctr"/>
                      <a:endParaRPr lang="en-US" sz="2000" b="1" dirty="0"/>
                    </a:p>
                  </a:txBody>
                  <a:tcPr/>
                </a:tc>
                <a:tc>
                  <a:txBody>
                    <a:bodyPr/>
                    <a:lstStyle/>
                    <a:p>
                      <a:pPr algn="ctr"/>
                      <a:endParaRPr lang="en-US" sz="2000" b="1"/>
                    </a:p>
                  </a:txBody>
                  <a:tcPr/>
                </a:tc>
                <a:tc>
                  <a:txBody>
                    <a:bodyPr/>
                    <a:lstStyle/>
                    <a:p>
                      <a:pPr algn="ctr"/>
                      <a:endParaRPr lang="en-US" sz="2000" b="1"/>
                    </a:p>
                  </a:txBody>
                  <a:tcPr/>
                </a:tc>
                <a:tc>
                  <a:txBody>
                    <a:bodyPr/>
                    <a:lstStyle/>
                    <a:p>
                      <a:pPr algn="ctr"/>
                      <a:endParaRPr lang="en-US" sz="2000" b="1"/>
                    </a:p>
                  </a:txBody>
                  <a:tcPr/>
                </a:tc>
                <a:tc>
                  <a:txBody>
                    <a:bodyPr/>
                    <a:lstStyle/>
                    <a:p>
                      <a:pPr algn="ctr"/>
                      <a:endParaRPr lang="en-US" sz="2000" b="1"/>
                    </a:p>
                  </a:txBody>
                  <a:tcPr/>
                </a:tc>
                <a:tc>
                  <a:txBody>
                    <a:bodyPr/>
                    <a:lstStyle/>
                    <a:p>
                      <a:pPr algn="ctr"/>
                      <a:endParaRPr lang="en-US" sz="2000" b="1"/>
                    </a:p>
                  </a:txBody>
                  <a:tcPr/>
                </a:tc>
                <a:extLst>
                  <a:ext uri="{0D108BD9-81ED-4DB2-BD59-A6C34878D82A}">
                    <a16:rowId xmlns:a16="http://schemas.microsoft.com/office/drawing/2014/main" val="10000"/>
                  </a:ext>
                </a:extLst>
              </a:tr>
              <a:tr h="300736">
                <a:tc>
                  <a:txBody>
                    <a:bodyPr/>
                    <a:lstStyle/>
                    <a:p>
                      <a:pPr algn="ctr"/>
                      <a:endParaRPr lang="en-US" sz="2000" b="1" dirty="0"/>
                    </a:p>
                  </a:txBody>
                  <a:tcPr/>
                </a:tc>
                <a:tc>
                  <a:txBody>
                    <a:bodyPr/>
                    <a:lstStyle/>
                    <a:p>
                      <a:pPr algn="ctr"/>
                      <a:endParaRPr lang="en-US" sz="2000" b="1" dirty="0"/>
                    </a:p>
                  </a:txBody>
                  <a:tcPr/>
                </a:tc>
                <a:tc>
                  <a:txBody>
                    <a:bodyPr/>
                    <a:lstStyle/>
                    <a:p>
                      <a:pPr algn="ctr"/>
                      <a:r>
                        <a:rPr lang="en-US" sz="2000" b="1" dirty="0">
                          <a:solidFill>
                            <a:srgbClr val="FF0000"/>
                          </a:solidFill>
                        </a:rPr>
                        <a:t>0</a:t>
                      </a:r>
                    </a:p>
                  </a:txBody>
                  <a:tcPr/>
                </a:tc>
                <a:tc>
                  <a:txBody>
                    <a:bodyPr/>
                    <a:lstStyle/>
                    <a:p>
                      <a:pPr algn="ctr"/>
                      <a:r>
                        <a:rPr lang="en-US" sz="2000" b="1" dirty="0">
                          <a:solidFill>
                            <a:srgbClr val="FF0000"/>
                          </a:solidFill>
                        </a:rPr>
                        <a:t>0</a:t>
                      </a:r>
                    </a:p>
                  </a:txBody>
                  <a:tcPr/>
                </a:tc>
                <a:tc>
                  <a:txBody>
                    <a:bodyPr/>
                    <a:lstStyle/>
                    <a:p>
                      <a:pPr algn="ctr"/>
                      <a:r>
                        <a:rPr lang="en-US" sz="2000" b="1" dirty="0">
                          <a:solidFill>
                            <a:srgbClr val="FF0000"/>
                          </a:solidFill>
                        </a:rPr>
                        <a:t>0</a:t>
                      </a:r>
                    </a:p>
                  </a:txBody>
                  <a:tcPr/>
                </a:tc>
                <a:tc>
                  <a:txBody>
                    <a:bodyPr/>
                    <a:lstStyle/>
                    <a:p>
                      <a:pPr algn="ctr"/>
                      <a:r>
                        <a:rPr lang="en-US" sz="2000" b="1" dirty="0">
                          <a:solidFill>
                            <a:srgbClr val="FF0000"/>
                          </a:solidFill>
                        </a:rPr>
                        <a:t>0</a:t>
                      </a:r>
                    </a:p>
                  </a:txBody>
                  <a:tcPr/>
                </a:tc>
                <a:tc>
                  <a:txBody>
                    <a:bodyPr/>
                    <a:lstStyle/>
                    <a:p>
                      <a:pPr algn="ctr"/>
                      <a:r>
                        <a:rPr lang="en-US" sz="2000" dirty="0"/>
                        <a:t>0</a:t>
                      </a:r>
                      <a:endParaRPr lang="en-US" sz="2000" b="1" dirty="0"/>
                    </a:p>
                  </a:txBody>
                  <a:tcPr/>
                </a:tc>
                <a:tc>
                  <a:txBody>
                    <a:bodyPr/>
                    <a:lstStyle/>
                    <a:p>
                      <a:pPr algn="ctr"/>
                      <a:r>
                        <a:rPr lang="en-US" sz="2000" dirty="0"/>
                        <a:t>1</a:t>
                      </a:r>
                      <a:endParaRPr lang="en-US" sz="2000" b="1" dirty="0"/>
                    </a:p>
                  </a:txBody>
                  <a:tcPr/>
                </a:tc>
                <a:tc>
                  <a:txBody>
                    <a:bodyPr/>
                    <a:lstStyle/>
                    <a:p>
                      <a:pPr algn="ctr"/>
                      <a:r>
                        <a:rPr lang="en-US" sz="2000" dirty="0"/>
                        <a:t>1</a:t>
                      </a:r>
                      <a:endParaRPr lang="en-US" sz="2000" b="1" dirty="0"/>
                    </a:p>
                  </a:txBody>
                  <a:tcPr/>
                </a:tc>
                <a:tc>
                  <a:txBody>
                    <a:bodyPr/>
                    <a:lstStyle/>
                    <a:p>
                      <a:pPr algn="ctr"/>
                      <a:r>
                        <a:rPr lang="en-US" sz="2000" dirty="0"/>
                        <a:t>0</a:t>
                      </a:r>
                      <a:endParaRPr lang="en-US" sz="2000" b="1" dirty="0"/>
                    </a:p>
                  </a:txBody>
                  <a:tcPr/>
                </a:tc>
                <a:extLst>
                  <a:ext uri="{0D108BD9-81ED-4DB2-BD59-A6C34878D82A}">
                    <a16:rowId xmlns:a16="http://schemas.microsoft.com/office/drawing/2014/main" val="10001"/>
                  </a:ext>
                </a:extLst>
              </a:tr>
              <a:tr h="300736">
                <a:tc>
                  <a:txBody>
                    <a:bodyPr/>
                    <a:lstStyle/>
                    <a:p>
                      <a:pPr algn="ctr"/>
                      <a:endParaRPr lang="en-US" sz="2000" b="1" dirty="0"/>
                    </a:p>
                  </a:txBody>
                  <a:tcPr/>
                </a:tc>
                <a:tc>
                  <a:txBody>
                    <a:bodyPr/>
                    <a:lstStyle/>
                    <a:p>
                      <a:pPr algn="ctr"/>
                      <a:r>
                        <a:rPr lang="en-US" sz="2000" b="1" dirty="0"/>
                        <a:t>X</a:t>
                      </a:r>
                    </a:p>
                  </a:txBody>
                  <a:tcPr/>
                </a:tc>
                <a:tc>
                  <a:txBody>
                    <a:bodyPr/>
                    <a:lstStyle/>
                    <a:p>
                      <a:pPr algn="ctr"/>
                      <a:r>
                        <a:rPr lang="en-US" sz="2000" b="1" dirty="0">
                          <a:solidFill>
                            <a:srgbClr val="FF0000"/>
                          </a:solidFill>
                        </a:rPr>
                        <a:t>1</a:t>
                      </a:r>
                    </a:p>
                  </a:txBody>
                  <a:tcPr/>
                </a:tc>
                <a:tc>
                  <a:txBody>
                    <a:bodyPr/>
                    <a:lstStyle/>
                    <a:p>
                      <a:pPr algn="ctr"/>
                      <a:r>
                        <a:rPr lang="en-US" sz="2000" b="1" dirty="0">
                          <a:solidFill>
                            <a:srgbClr val="FF0000"/>
                          </a:solidFill>
                        </a:rPr>
                        <a:t>1</a:t>
                      </a:r>
                    </a:p>
                  </a:txBody>
                  <a:tcPr/>
                </a:tc>
                <a:tc>
                  <a:txBody>
                    <a:bodyPr/>
                    <a:lstStyle/>
                    <a:p>
                      <a:pPr algn="ctr"/>
                      <a:r>
                        <a:rPr lang="en-US" sz="2000" b="1" dirty="0">
                          <a:solidFill>
                            <a:srgbClr val="FF0000"/>
                          </a:solidFill>
                        </a:rPr>
                        <a:t>1</a:t>
                      </a:r>
                    </a:p>
                  </a:txBody>
                  <a:tcPr/>
                </a:tc>
                <a:tc>
                  <a:txBody>
                    <a:bodyPr/>
                    <a:lstStyle/>
                    <a:p>
                      <a:pPr algn="ctr"/>
                      <a:r>
                        <a:rPr lang="en-US" sz="2000" b="1" dirty="0">
                          <a:solidFill>
                            <a:srgbClr val="FF0000"/>
                          </a:solidFill>
                        </a:rPr>
                        <a:t>1</a:t>
                      </a:r>
                    </a:p>
                  </a:txBody>
                  <a:tcPr/>
                </a:tc>
                <a:tc>
                  <a:txBody>
                    <a:bodyPr/>
                    <a:lstStyle/>
                    <a:p>
                      <a:pPr algn="ctr"/>
                      <a:r>
                        <a:rPr lang="en-US" sz="2000" dirty="0"/>
                        <a:t>1</a:t>
                      </a:r>
                      <a:endParaRPr lang="en-US" sz="2000" b="1" dirty="0"/>
                    </a:p>
                  </a:txBody>
                  <a:tcPr/>
                </a:tc>
                <a:tc>
                  <a:txBody>
                    <a:bodyPr/>
                    <a:lstStyle/>
                    <a:p>
                      <a:pPr algn="ctr"/>
                      <a:r>
                        <a:rPr lang="en-US" sz="2000" dirty="0"/>
                        <a:t>0</a:t>
                      </a:r>
                      <a:endParaRPr lang="en-US" sz="2000" b="1" dirty="0"/>
                    </a:p>
                  </a:txBody>
                  <a:tcPr/>
                </a:tc>
                <a:tc>
                  <a:txBody>
                    <a:bodyPr/>
                    <a:lstStyle/>
                    <a:p>
                      <a:pPr algn="ctr"/>
                      <a:r>
                        <a:rPr lang="en-US" sz="2000" dirty="0"/>
                        <a:t>1</a:t>
                      </a:r>
                      <a:endParaRPr lang="en-US" sz="2000" b="1" dirty="0"/>
                    </a:p>
                  </a:txBody>
                  <a:tcPr/>
                </a:tc>
                <a:tc>
                  <a:txBody>
                    <a:bodyPr/>
                    <a:lstStyle/>
                    <a:p>
                      <a:pPr algn="ctr"/>
                      <a:r>
                        <a:rPr lang="en-US" sz="2000" dirty="0"/>
                        <a:t>1</a:t>
                      </a:r>
                      <a:endParaRPr lang="en-US" sz="2000" b="1" dirty="0"/>
                    </a:p>
                  </a:txBody>
                  <a:tcPr/>
                </a:tc>
                <a:extLst>
                  <a:ext uri="{0D108BD9-81ED-4DB2-BD59-A6C34878D82A}">
                    <a16:rowId xmlns:a16="http://schemas.microsoft.com/office/drawing/2014/main" val="10002"/>
                  </a:ext>
                </a:extLst>
              </a:tr>
              <a:tr h="300736">
                <a:tc>
                  <a:txBody>
                    <a:bodyPr/>
                    <a:lstStyle/>
                    <a:p>
                      <a:pPr algn="ctr"/>
                      <a:endParaRPr lang="en-US" sz="2000" b="1" dirty="0"/>
                    </a:p>
                  </a:txBody>
                  <a:tcPr/>
                </a:tc>
                <a:tc>
                  <a:txBody>
                    <a:bodyPr/>
                    <a:lstStyle/>
                    <a:p>
                      <a:pPr algn="ctr"/>
                      <a:endParaRPr lang="en-US" sz="2000" b="1" dirty="0"/>
                    </a:p>
                  </a:txBody>
                  <a:tcPr/>
                </a:tc>
                <a:tc>
                  <a:txBody>
                    <a:bodyPr/>
                    <a:lstStyle/>
                    <a:p>
                      <a:pPr algn="ctr"/>
                      <a:endParaRPr lang="en-US" sz="2000" b="1" dirty="0">
                        <a:solidFill>
                          <a:srgbClr val="FF0000"/>
                        </a:solidFill>
                      </a:endParaRPr>
                    </a:p>
                  </a:txBody>
                  <a:tcPr/>
                </a:tc>
                <a:tc>
                  <a:txBody>
                    <a:bodyPr/>
                    <a:lstStyle/>
                    <a:p>
                      <a:pPr algn="ctr"/>
                      <a:endParaRPr lang="en-US" sz="2000" b="1" dirty="0">
                        <a:solidFill>
                          <a:srgbClr val="FF0000"/>
                        </a:solidFill>
                      </a:endParaRPr>
                    </a:p>
                  </a:txBody>
                  <a:tcPr/>
                </a:tc>
                <a:tc>
                  <a:txBody>
                    <a:bodyPr/>
                    <a:lstStyle/>
                    <a:p>
                      <a:pPr algn="ctr"/>
                      <a:endParaRPr lang="en-US" sz="2000" b="1" dirty="0">
                        <a:solidFill>
                          <a:srgbClr val="FF0000"/>
                        </a:solidFill>
                      </a:endParaRPr>
                    </a:p>
                  </a:txBody>
                  <a:tcPr/>
                </a:tc>
                <a:tc>
                  <a:txBody>
                    <a:bodyPr/>
                    <a:lstStyle/>
                    <a:p>
                      <a:pPr algn="ctr"/>
                      <a:endParaRPr lang="en-US" sz="2000" b="1" dirty="0">
                        <a:solidFill>
                          <a:srgbClr val="FF0000"/>
                        </a:solidFill>
                      </a:endParaRPr>
                    </a:p>
                  </a:txBody>
                  <a:tcPr/>
                </a:tc>
                <a:tc>
                  <a:txBody>
                    <a:bodyPr/>
                    <a:lstStyle/>
                    <a:p>
                      <a:pPr algn="ctr"/>
                      <a:r>
                        <a:rPr lang="en-US" sz="2000" dirty="0"/>
                        <a:t>0</a:t>
                      </a:r>
                      <a:endParaRPr lang="en-US" sz="2000" b="1" dirty="0"/>
                    </a:p>
                  </a:txBody>
                  <a:tcPr/>
                </a:tc>
                <a:tc>
                  <a:txBody>
                    <a:bodyPr/>
                    <a:lstStyle/>
                    <a:p>
                      <a:pPr algn="ctr"/>
                      <a:r>
                        <a:rPr lang="en-US" sz="2000" dirty="0"/>
                        <a:t>1</a:t>
                      </a:r>
                      <a:endParaRPr lang="en-US" sz="2000" b="1" dirty="0"/>
                    </a:p>
                  </a:txBody>
                  <a:tcPr/>
                </a:tc>
                <a:tc>
                  <a:txBody>
                    <a:bodyPr/>
                    <a:lstStyle/>
                    <a:p>
                      <a:pPr algn="ctr"/>
                      <a:r>
                        <a:rPr lang="en-US" sz="2000" dirty="0"/>
                        <a:t>1</a:t>
                      </a:r>
                      <a:endParaRPr lang="en-US" sz="2000" b="1" dirty="0"/>
                    </a:p>
                  </a:txBody>
                  <a:tcPr/>
                </a:tc>
                <a:tc>
                  <a:txBody>
                    <a:bodyPr/>
                    <a:lstStyle/>
                    <a:p>
                      <a:pPr algn="ctr"/>
                      <a:r>
                        <a:rPr lang="en-US" sz="2000" dirty="0"/>
                        <a:t>0</a:t>
                      </a:r>
                      <a:endParaRPr lang="en-US" sz="2000" b="1" dirty="0"/>
                    </a:p>
                  </a:txBody>
                  <a:tcPr/>
                </a:tc>
                <a:extLst>
                  <a:ext uri="{0D108BD9-81ED-4DB2-BD59-A6C34878D82A}">
                    <a16:rowId xmlns:a16="http://schemas.microsoft.com/office/drawing/2014/main" val="10003"/>
                  </a:ext>
                </a:extLst>
              </a:tr>
              <a:tr h="300736">
                <a:tc>
                  <a:txBody>
                    <a:bodyPr/>
                    <a:lstStyle/>
                    <a:p>
                      <a:pPr algn="ctr"/>
                      <a:endParaRPr lang="en-US" sz="2000" b="1" dirty="0"/>
                    </a:p>
                  </a:txBody>
                  <a:tcPr/>
                </a:tc>
                <a:tc>
                  <a:txBody>
                    <a:bodyPr/>
                    <a:lstStyle/>
                    <a:p>
                      <a:pPr algn="ctr"/>
                      <a:endParaRPr lang="en-US" sz="2000" b="1" dirty="0">
                        <a:solidFill>
                          <a:srgbClr val="FF0000"/>
                        </a:solidFill>
                      </a:endParaRPr>
                    </a:p>
                  </a:txBody>
                  <a:tcPr/>
                </a:tc>
                <a:tc>
                  <a:txBody>
                    <a:bodyPr/>
                    <a:lstStyle/>
                    <a:p>
                      <a:pPr algn="ctr"/>
                      <a:endParaRPr lang="en-US" sz="2000" b="1" dirty="0">
                        <a:solidFill>
                          <a:srgbClr val="FF0000"/>
                        </a:solidFill>
                      </a:endParaRPr>
                    </a:p>
                  </a:txBody>
                  <a:tcPr/>
                </a:tc>
                <a:tc>
                  <a:txBody>
                    <a:bodyPr/>
                    <a:lstStyle/>
                    <a:p>
                      <a:pPr algn="ctr"/>
                      <a:endParaRPr lang="en-US" sz="2000" b="1" dirty="0">
                        <a:solidFill>
                          <a:srgbClr val="FF0000"/>
                        </a:solidFill>
                      </a:endParaRPr>
                    </a:p>
                  </a:txBody>
                  <a:tcPr/>
                </a:tc>
                <a:tc>
                  <a:txBody>
                    <a:bodyPr/>
                    <a:lstStyle/>
                    <a:p>
                      <a:pPr algn="ctr"/>
                      <a:endParaRPr lang="en-US" sz="2000" b="1" dirty="0">
                        <a:solidFill>
                          <a:srgbClr val="FF0000"/>
                        </a:solidFill>
                      </a:endParaRPr>
                    </a:p>
                  </a:txBody>
                  <a:tcPr/>
                </a:tc>
                <a:tc>
                  <a:txBody>
                    <a:bodyPr/>
                    <a:lstStyle/>
                    <a:p>
                      <a:pPr algn="ctr"/>
                      <a:r>
                        <a:rPr lang="en-US" sz="2000" dirty="0"/>
                        <a:t>0</a:t>
                      </a:r>
                      <a:endParaRPr lang="en-US" sz="2000" b="1" dirty="0"/>
                    </a:p>
                  </a:txBody>
                  <a:tcPr/>
                </a:tc>
                <a:tc>
                  <a:txBody>
                    <a:bodyPr/>
                    <a:lstStyle/>
                    <a:p>
                      <a:pPr algn="ctr"/>
                      <a:r>
                        <a:rPr lang="en-US" sz="2000" dirty="0"/>
                        <a:t>1</a:t>
                      </a:r>
                      <a:endParaRPr lang="en-US" sz="2000" b="1" dirty="0"/>
                    </a:p>
                  </a:txBody>
                  <a:tcPr/>
                </a:tc>
                <a:tc>
                  <a:txBody>
                    <a:bodyPr/>
                    <a:lstStyle/>
                    <a:p>
                      <a:pPr algn="ctr"/>
                      <a:r>
                        <a:rPr lang="en-US" sz="2000" dirty="0"/>
                        <a:t>1</a:t>
                      </a:r>
                      <a:endParaRPr lang="en-US" sz="2000" b="1" dirty="0"/>
                    </a:p>
                  </a:txBody>
                  <a:tcPr/>
                </a:tc>
                <a:tc>
                  <a:txBody>
                    <a:bodyPr/>
                    <a:lstStyle/>
                    <a:p>
                      <a:pPr algn="ctr"/>
                      <a:r>
                        <a:rPr lang="en-US" sz="2000" dirty="0"/>
                        <a:t>0</a:t>
                      </a:r>
                      <a:endParaRPr lang="en-US" sz="2000" b="1" dirty="0"/>
                    </a:p>
                  </a:txBody>
                  <a:tcPr/>
                </a:tc>
                <a:tc>
                  <a:txBody>
                    <a:bodyPr/>
                    <a:lstStyle/>
                    <a:p>
                      <a:pPr algn="ctr"/>
                      <a:endParaRPr lang="en-US" sz="2000" b="1"/>
                    </a:p>
                  </a:txBody>
                  <a:tcPr/>
                </a:tc>
                <a:extLst>
                  <a:ext uri="{0D108BD9-81ED-4DB2-BD59-A6C34878D82A}">
                    <a16:rowId xmlns:a16="http://schemas.microsoft.com/office/drawing/2014/main" val="10004"/>
                  </a:ext>
                </a:extLst>
              </a:tr>
              <a:tr h="3007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FF0000"/>
                        </a:solidFill>
                      </a:endParaRPr>
                    </a:p>
                  </a:txBody>
                  <a:tcPr/>
                </a:tc>
                <a:tc>
                  <a:txBody>
                    <a:bodyPr/>
                    <a:lstStyle/>
                    <a:p>
                      <a:pPr algn="ctr"/>
                      <a:endParaRPr lang="en-US" sz="2000" b="1" dirty="0">
                        <a:solidFill>
                          <a:srgbClr val="FF0000"/>
                        </a:solidFill>
                      </a:endParaRPr>
                    </a:p>
                  </a:txBody>
                  <a:tcPr/>
                </a:tc>
                <a:tc>
                  <a:txBody>
                    <a:bodyPr/>
                    <a:lstStyle/>
                    <a:p>
                      <a:pPr algn="ctr"/>
                      <a:r>
                        <a:rPr lang="en-US" sz="2000" dirty="0"/>
                        <a:t>0</a:t>
                      </a:r>
                      <a:endParaRPr lang="en-US" sz="2000" b="1" dirty="0"/>
                    </a:p>
                  </a:txBody>
                  <a:tcPr/>
                </a:tc>
                <a:tc>
                  <a:txBody>
                    <a:bodyPr/>
                    <a:lstStyle/>
                    <a:p>
                      <a:pPr algn="ctr"/>
                      <a:r>
                        <a:rPr lang="en-US" sz="2000" dirty="0"/>
                        <a:t>0</a:t>
                      </a:r>
                      <a:endParaRPr lang="en-US" sz="2000" b="1" dirty="0"/>
                    </a:p>
                  </a:txBody>
                  <a:tcPr/>
                </a:tc>
                <a:tc>
                  <a:txBody>
                    <a:bodyPr/>
                    <a:lstStyle/>
                    <a:p>
                      <a:pPr algn="ctr"/>
                      <a:r>
                        <a:rPr lang="en-US" sz="2000" dirty="0"/>
                        <a:t>0</a:t>
                      </a:r>
                      <a:endParaRPr lang="en-US" sz="2000" b="1" dirty="0"/>
                    </a:p>
                  </a:txBody>
                  <a:tcPr/>
                </a:tc>
                <a:tc>
                  <a:txBody>
                    <a:bodyPr/>
                    <a:lstStyle/>
                    <a:p>
                      <a:pPr algn="ctr"/>
                      <a:r>
                        <a:rPr lang="en-US" sz="2000" dirty="0"/>
                        <a:t>0</a:t>
                      </a:r>
                      <a:endParaRPr lang="en-US" sz="2000" b="1" dirty="0"/>
                    </a:p>
                  </a:txBody>
                  <a:tcPr/>
                </a:tc>
                <a:tc>
                  <a:txBody>
                    <a:bodyPr/>
                    <a:lstStyle/>
                    <a:p>
                      <a:pPr algn="ctr"/>
                      <a:endParaRPr lang="en-US" sz="2000" b="1" dirty="0"/>
                    </a:p>
                  </a:txBody>
                  <a:tcPr/>
                </a:tc>
                <a:tc>
                  <a:txBody>
                    <a:bodyPr/>
                    <a:lstStyle/>
                    <a:p>
                      <a:pPr algn="ctr"/>
                      <a:endParaRPr lang="en-US" sz="2000" b="1" dirty="0"/>
                    </a:p>
                  </a:txBody>
                  <a:tcPr/>
                </a:tc>
                <a:extLst>
                  <a:ext uri="{0D108BD9-81ED-4DB2-BD59-A6C34878D82A}">
                    <a16:rowId xmlns:a16="http://schemas.microsoft.com/office/drawing/2014/main" val="10005"/>
                  </a:ext>
                </a:extLst>
              </a:tr>
              <a:tr h="3007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FF0000"/>
                        </a:solidFill>
                      </a:endParaRPr>
                    </a:p>
                  </a:txBody>
                  <a:tcPr/>
                </a:tc>
                <a:tc>
                  <a:txBody>
                    <a:bodyPr/>
                    <a:lstStyle/>
                    <a:p>
                      <a:pPr algn="ctr"/>
                      <a:r>
                        <a:rPr lang="en-US" sz="2000" dirty="0"/>
                        <a:t>0</a:t>
                      </a:r>
                      <a:endParaRPr lang="en-US" sz="2000" b="1" dirty="0"/>
                    </a:p>
                  </a:txBody>
                  <a:tcPr/>
                </a:tc>
                <a:tc>
                  <a:txBody>
                    <a:bodyPr/>
                    <a:lstStyle/>
                    <a:p>
                      <a:pPr algn="ctr"/>
                      <a:r>
                        <a:rPr lang="en-US" sz="2000" dirty="0"/>
                        <a:t>1</a:t>
                      </a:r>
                      <a:endParaRPr lang="en-US" sz="2000" b="1" dirty="0"/>
                    </a:p>
                  </a:txBody>
                  <a:tcPr/>
                </a:tc>
                <a:tc>
                  <a:txBody>
                    <a:bodyPr/>
                    <a:lstStyle/>
                    <a:p>
                      <a:pPr algn="ctr"/>
                      <a:r>
                        <a:rPr lang="en-US" sz="2000" dirty="0"/>
                        <a:t>1</a:t>
                      </a:r>
                      <a:endParaRPr lang="en-US" sz="2000" b="1" dirty="0"/>
                    </a:p>
                  </a:txBody>
                  <a:tcPr/>
                </a:tc>
                <a:tc>
                  <a:txBody>
                    <a:bodyPr/>
                    <a:lstStyle/>
                    <a:p>
                      <a:pPr algn="ctr"/>
                      <a:r>
                        <a:rPr lang="en-US" sz="2000" dirty="0"/>
                        <a:t>0</a:t>
                      </a:r>
                      <a:endParaRPr lang="en-US" sz="2000" b="1" dirty="0"/>
                    </a:p>
                  </a:txBody>
                  <a:tcPr/>
                </a:tc>
                <a:tc>
                  <a:txBody>
                    <a:bodyPr/>
                    <a:lstStyle/>
                    <a:p>
                      <a:pPr algn="ctr"/>
                      <a:endParaRPr lang="en-US" sz="2000" b="1" dirty="0"/>
                    </a:p>
                  </a:txBody>
                  <a:tcPr/>
                </a:tc>
                <a:tc>
                  <a:txBody>
                    <a:bodyPr/>
                    <a:lstStyle/>
                    <a:p>
                      <a:pPr algn="ctr"/>
                      <a:endParaRPr lang="en-US" sz="2000" b="1" dirty="0"/>
                    </a:p>
                  </a:txBody>
                  <a:tcPr/>
                </a:tc>
                <a:tc>
                  <a:txBody>
                    <a:bodyPr/>
                    <a:lstStyle/>
                    <a:p>
                      <a:pPr algn="ctr"/>
                      <a:endParaRPr lang="en-US" sz="2000" b="1" dirty="0"/>
                    </a:p>
                  </a:txBody>
                  <a:tcPr/>
                </a:tc>
                <a:extLst>
                  <a:ext uri="{0D108BD9-81ED-4DB2-BD59-A6C34878D82A}">
                    <a16:rowId xmlns:a16="http://schemas.microsoft.com/office/drawing/2014/main" val="10006"/>
                  </a:ext>
                </a:extLst>
              </a:tr>
              <a:tr h="3007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00B050"/>
                        </a:solidFill>
                      </a:endParaRPr>
                    </a:p>
                  </a:txBody>
                  <a:tcPr/>
                </a:tc>
                <a:tc>
                  <a:txBody>
                    <a:bodyPr/>
                    <a:lstStyle/>
                    <a:p>
                      <a:pPr algn="ctr"/>
                      <a:endParaRPr lang="en-US" sz="2000" b="1" dirty="0">
                        <a:solidFill>
                          <a:srgbClr val="00B050"/>
                        </a:solidFill>
                      </a:endParaRPr>
                    </a:p>
                  </a:txBody>
                  <a:tcPr/>
                </a:tc>
                <a:tc>
                  <a:txBody>
                    <a:bodyPr/>
                    <a:lstStyle/>
                    <a:p>
                      <a:pPr algn="ctr"/>
                      <a:endParaRPr lang="en-US" sz="2000" b="1" dirty="0">
                        <a:solidFill>
                          <a:srgbClr val="00B050"/>
                        </a:solidFill>
                      </a:endParaRPr>
                    </a:p>
                  </a:txBody>
                  <a:tcPr/>
                </a:tc>
                <a:tc>
                  <a:txBody>
                    <a:bodyPr/>
                    <a:lstStyle/>
                    <a:p>
                      <a:pPr algn="ctr"/>
                      <a:endParaRPr lang="en-US" sz="2000" b="1" dirty="0">
                        <a:solidFill>
                          <a:srgbClr val="00B050"/>
                        </a:solidFill>
                      </a:endParaRPr>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7"/>
                  </a:ext>
                </a:extLst>
              </a:tr>
              <a:tr h="3007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00B05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00B050"/>
                        </a:solidFill>
                      </a:endParaRPr>
                    </a:p>
                  </a:txBody>
                  <a:tcPr/>
                </a:tc>
                <a:tc>
                  <a:txBody>
                    <a:bodyPr/>
                    <a:lstStyle/>
                    <a:p>
                      <a:pPr algn="ctr"/>
                      <a:endParaRPr lang="en-US" sz="2000" b="1" dirty="0">
                        <a:solidFill>
                          <a:srgbClr val="00B050"/>
                        </a:solidFill>
                      </a:endParaRPr>
                    </a:p>
                  </a:txBody>
                  <a:tcPr/>
                </a:tc>
                <a:tc>
                  <a:txBody>
                    <a:bodyPr/>
                    <a:lstStyle/>
                    <a:p>
                      <a:pPr algn="ctr"/>
                      <a:endParaRPr lang="en-US" sz="2000" b="1" dirty="0">
                        <a:solidFill>
                          <a:srgbClr val="00B050"/>
                        </a:solidFill>
                      </a:endParaRPr>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8"/>
                  </a:ext>
                </a:extLst>
              </a:tr>
              <a:tr h="3007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00B05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00B05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00B050"/>
                        </a:solidFill>
                      </a:endParaRPr>
                    </a:p>
                  </a:txBody>
                  <a:tcPr/>
                </a:tc>
                <a:tc>
                  <a:txBody>
                    <a:bodyPr/>
                    <a:lstStyle/>
                    <a:p>
                      <a:pPr algn="ctr"/>
                      <a:endParaRPr lang="en-US" sz="2000" b="1" dirty="0">
                        <a:solidFill>
                          <a:srgbClr val="00B050"/>
                        </a:solidFill>
                      </a:endParaRPr>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9"/>
                  </a:ext>
                </a:extLst>
              </a:tr>
              <a:tr h="3007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00B050"/>
                        </a:solidFill>
                      </a:endParaRPr>
                    </a:p>
                  </a:txBody>
                  <a:tcPr>
                    <a:lnB w="571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00B050"/>
                        </a:solidFill>
                      </a:endParaRPr>
                    </a:p>
                  </a:txBody>
                  <a:tcPr>
                    <a:lnB w="571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00B050"/>
                        </a:solidFill>
                      </a:endParaRPr>
                    </a:p>
                  </a:txBody>
                  <a:tcPr>
                    <a:lnB w="57150" cap="flat" cmpd="sng" algn="ctr">
                      <a:solidFill>
                        <a:schemeClr val="tx1"/>
                      </a:solidFill>
                      <a:prstDash val="solid"/>
                      <a:round/>
                      <a:headEnd type="none" w="med" len="med"/>
                      <a:tailEnd type="none" w="med" len="med"/>
                    </a:lnB>
                  </a:tcPr>
                </a:tc>
                <a:tc>
                  <a:txBody>
                    <a:bodyPr/>
                    <a:lstStyle/>
                    <a:p>
                      <a:pPr algn="ctr"/>
                      <a:endParaRPr lang="en-US" sz="2000" dirty="0"/>
                    </a:p>
                  </a:txBody>
                  <a:tcPr>
                    <a:lnB w="57150" cap="flat" cmpd="sng" algn="ctr">
                      <a:solidFill>
                        <a:schemeClr val="tx1"/>
                      </a:solidFill>
                      <a:prstDash val="solid"/>
                      <a:round/>
                      <a:headEnd type="none" w="med" len="med"/>
                      <a:tailEnd type="none" w="med" len="med"/>
                    </a:lnB>
                  </a:tcPr>
                </a:tc>
                <a:tc>
                  <a:txBody>
                    <a:bodyPr/>
                    <a:lstStyle/>
                    <a:p>
                      <a:pPr algn="ctr"/>
                      <a:endParaRPr lang="en-US" sz="2000" dirty="0"/>
                    </a:p>
                  </a:txBody>
                  <a:tcPr>
                    <a:lnB w="57150" cap="flat" cmpd="sng" algn="ctr">
                      <a:solidFill>
                        <a:schemeClr val="tx1"/>
                      </a:solidFill>
                      <a:prstDash val="solid"/>
                      <a:round/>
                      <a:headEnd type="none" w="med" len="med"/>
                      <a:tailEnd type="none" w="med" len="med"/>
                    </a:lnB>
                  </a:tcPr>
                </a:tc>
                <a:tc>
                  <a:txBody>
                    <a:bodyPr/>
                    <a:lstStyle/>
                    <a:p>
                      <a:pPr algn="ctr"/>
                      <a:endParaRPr lang="en-US" sz="2000" dirty="0"/>
                    </a:p>
                  </a:txBody>
                  <a:tcPr>
                    <a:lnB w="57150" cap="flat" cmpd="sng" algn="ctr">
                      <a:solidFill>
                        <a:schemeClr val="tx1"/>
                      </a:solidFill>
                      <a:prstDash val="solid"/>
                      <a:round/>
                      <a:headEnd type="none" w="med" len="med"/>
                      <a:tailEnd type="none" w="med" len="med"/>
                    </a:lnB>
                  </a:tcPr>
                </a:tc>
                <a:tc>
                  <a:txBody>
                    <a:bodyPr/>
                    <a:lstStyle/>
                    <a:p>
                      <a:pPr algn="ctr"/>
                      <a:endParaRPr lang="en-US" sz="2000" dirty="0"/>
                    </a:p>
                  </a:txBody>
                  <a:tcPr>
                    <a:lnB w="57150" cap="flat" cmpd="sng" algn="ctr">
                      <a:solidFill>
                        <a:schemeClr val="tx1"/>
                      </a:solidFill>
                      <a:prstDash val="solid"/>
                      <a:round/>
                      <a:headEnd type="none" w="med" len="med"/>
                      <a:tailEnd type="none" w="med" len="med"/>
                    </a:lnB>
                  </a:tcPr>
                </a:tc>
                <a:tc>
                  <a:txBody>
                    <a:bodyPr/>
                    <a:lstStyle/>
                    <a:p>
                      <a:pPr algn="ctr"/>
                      <a:endParaRPr lang="en-US" sz="2000" dirty="0"/>
                    </a:p>
                  </a:txBody>
                  <a:tcPr>
                    <a:lnB w="57150" cap="flat" cmpd="sng" algn="ctr">
                      <a:solidFill>
                        <a:schemeClr val="tx1"/>
                      </a:solidFill>
                      <a:prstDash val="solid"/>
                      <a:round/>
                      <a:headEnd type="none" w="med" len="med"/>
                      <a:tailEnd type="none" w="med" len="med"/>
                    </a:lnB>
                  </a:tcPr>
                </a:tc>
                <a:tc>
                  <a:txBody>
                    <a:bodyPr/>
                    <a:lstStyle/>
                    <a:p>
                      <a:pPr algn="ctr"/>
                      <a:endParaRPr lang="en-US" sz="2000" dirty="0"/>
                    </a:p>
                  </a:txBody>
                  <a:tcPr>
                    <a:lnB w="57150" cap="flat" cmpd="sng" algn="ctr">
                      <a:solidFill>
                        <a:schemeClr val="tx1"/>
                      </a:solidFill>
                      <a:prstDash val="solid"/>
                      <a:round/>
                      <a:headEnd type="none" w="med" len="med"/>
                      <a:tailEnd type="none" w="med" len="med"/>
                    </a:lnB>
                  </a:tcPr>
                </a:tc>
                <a:tc>
                  <a:txBody>
                    <a:bodyPr/>
                    <a:lstStyle/>
                    <a:p>
                      <a:pPr algn="ctr"/>
                      <a:endParaRPr lang="en-US" sz="2000" dirty="0"/>
                    </a:p>
                  </a:txBody>
                  <a:tcPr>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00736">
                <a:tc>
                  <a:txBody>
                    <a:bodyPr/>
                    <a:lstStyle/>
                    <a:p>
                      <a:pPr algn="ctr"/>
                      <a:endParaRPr lang="en-US" sz="2000" b="1" dirty="0"/>
                    </a:p>
                  </a:txBody>
                  <a:tcPr>
                    <a:lnT w="57150" cap="flat" cmpd="sng" algn="ctr">
                      <a:solidFill>
                        <a:schemeClr val="tx1"/>
                      </a:solidFill>
                      <a:prstDash val="solid"/>
                      <a:round/>
                      <a:headEnd type="none" w="med" len="med"/>
                      <a:tailEnd type="none" w="med" len="med"/>
                    </a:lnT>
                  </a:tcPr>
                </a:tc>
                <a:tc>
                  <a:txBody>
                    <a:bodyPr/>
                    <a:lstStyle/>
                    <a:p>
                      <a:pPr algn="ctr"/>
                      <a:endParaRPr lang="en-US" sz="2000" b="1" dirty="0"/>
                    </a:p>
                  </a:txBody>
                  <a:tcPr>
                    <a:lnT w="57150" cap="flat" cmpd="sng" algn="ctr">
                      <a:solidFill>
                        <a:schemeClr val="tx1"/>
                      </a:solidFill>
                      <a:prstDash val="solid"/>
                      <a:round/>
                      <a:headEnd type="none" w="med" len="med"/>
                      <a:tailEnd type="none" w="med" len="med"/>
                    </a:lnT>
                  </a:tcPr>
                </a:tc>
                <a:tc>
                  <a:txBody>
                    <a:bodyPr/>
                    <a:lstStyle/>
                    <a:p>
                      <a:pPr algn="ctr"/>
                      <a:endParaRPr lang="en-US" sz="2000" b="1" dirty="0"/>
                    </a:p>
                  </a:txBody>
                  <a:tcPr>
                    <a:lnT w="57150" cap="flat" cmpd="sng" algn="ctr">
                      <a:solidFill>
                        <a:schemeClr val="tx1"/>
                      </a:solidFill>
                      <a:prstDash val="solid"/>
                      <a:round/>
                      <a:headEnd type="none" w="med" len="med"/>
                      <a:tailEnd type="none" w="med" len="med"/>
                    </a:lnT>
                  </a:tcPr>
                </a:tc>
                <a:tc>
                  <a:txBody>
                    <a:bodyPr/>
                    <a:lstStyle/>
                    <a:p>
                      <a:pPr algn="ctr"/>
                      <a:r>
                        <a:rPr lang="en-US" sz="2000" dirty="0"/>
                        <a:t>1</a:t>
                      </a:r>
                      <a:endParaRPr lang="en-US" sz="2000" b="1" dirty="0"/>
                    </a:p>
                  </a:txBody>
                  <a:tcPr>
                    <a:lnT w="57150" cap="flat" cmpd="sng" algn="ctr">
                      <a:solidFill>
                        <a:schemeClr val="tx1"/>
                      </a:solidFill>
                      <a:prstDash val="solid"/>
                      <a:round/>
                      <a:headEnd type="none" w="med" len="med"/>
                      <a:tailEnd type="none" w="med" len="med"/>
                    </a:lnT>
                  </a:tcPr>
                </a:tc>
                <a:tc>
                  <a:txBody>
                    <a:bodyPr/>
                    <a:lstStyle/>
                    <a:p>
                      <a:pPr algn="ctr"/>
                      <a:r>
                        <a:rPr lang="en-US" sz="2000" dirty="0"/>
                        <a:t>0</a:t>
                      </a:r>
                      <a:endParaRPr lang="en-US" sz="2000" b="1" dirty="0"/>
                    </a:p>
                  </a:txBody>
                  <a:tcPr>
                    <a:lnT w="57150" cap="flat" cmpd="sng" algn="ctr">
                      <a:solidFill>
                        <a:schemeClr val="tx1"/>
                      </a:solidFill>
                      <a:prstDash val="solid"/>
                      <a:round/>
                      <a:headEnd type="none" w="med" len="med"/>
                      <a:tailEnd type="none" w="med" len="med"/>
                    </a:lnT>
                  </a:tcPr>
                </a:tc>
                <a:tc>
                  <a:txBody>
                    <a:bodyPr/>
                    <a:lstStyle/>
                    <a:p>
                      <a:pPr algn="ctr"/>
                      <a:r>
                        <a:rPr lang="en-US" sz="2000" dirty="0"/>
                        <a:t>0</a:t>
                      </a:r>
                      <a:endParaRPr lang="en-US" sz="2000" b="1" dirty="0"/>
                    </a:p>
                  </a:txBody>
                  <a:tcPr>
                    <a:lnT w="57150" cap="flat" cmpd="sng" algn="ctr">
                      <a:solidFill>
                        <a:schemeClr val="tx1"/>
                      </a:solidFill>
                      <a:prstDash val="solid"/>
                      <a:round/>
                      <a:headEnd type="none" w="med" len="med"/>
                      <a:tailEnd type="none" w="med" len="med"/>
                    </a:lnT>
                  </a:tcPr>
                </a:tc>
                <a:tc>
                  <a:txBody>
                    <a:bodyPr/>
                    <a:lstStyle/>
                    <a:p>
                      <a:pPr algn="ctr"/>
                      <a:r>
                        <a:rPr lang="en-US" sz="2000" dirty="0"/>
                        <a:t>0</a:t>
                      </a:r>
                      <a:endParaRPr lang="en-US" sz="2000" b="1" dirty="0"/>
                    </a:p>
                  </a:txBody>
                  <a:tcPr>
                    <a:lnT w="57150" cap="flat" cmpd="sng" algn="ctr">
                      <a:solidFill>
                        <a:schemeClr val="tx1"/>
                      </a:solidFill>
                      <a:prstDash val="solid"/>
                      <a:round/>
                      <a:headEnd type="none" w="med" len="med"/>
                      <a:tailEnd type="none" w="med" len="med"/>
                    </a:lnT>
                  </a:tcPr>
                </a:tc>
                <a:tc>
                  <a:txBody>
                    <a:bodyPr/>
                    <a:lstStyle/>
                    <a:p>
                      <a:pPr algn="ctr"/>
                      <a:r>
                        <a:rPr lang="en-US" sz="2000" dirty="0"/>
                        <a:t>0</a:t>
                      </a:r>
                      <a:endParaRPr lang="en-US" sz="2000" b="1" dirty="0"/>
                    </a:p>
                  </a:txBody>
                  <a:tcPr>
                    <a:lnT w="57150" cap="flat" cmpd="sng" algn="ctr">
                      <a:solidFill>
                        <a:schemeClr val="tx1"/>
                      </a:solidFill>
                      <a:prstDash val="solid"/>
                      <a:round/>
                      <a:headEnd type="none" w="med" len="med"/>
                      <a:tailEnd type="none" w="med" len="med"/>
                    </a:lnT>
                  </a:tcPr>
                </a:tc>
                <a:tc>
                  <a:txBody>
                    <a:bodyPr/>
                    <a:lstStyle/>
                    <a:p>
                      <a:pPr algn="ctr"/>
                      <a:r>
                        <a:rPr lang="en-US" sz="2000" dirty="0"/>
                        <a:t>1</a:t>
                      </a:r>
                      <a:endParaRPr lang="en-US" sz="2000" b="1" dirty="0"/>
                    </a:p>
                  </a:txBody>
                  <a:tcPr>
                    <a:lnT w="57150" cap="flat" cmpd="sng" algn="ctr">
                      <a:solidFill>
                        <a:schemeClr val="tx1"/>
                      </a:solidFill>
                      <a:prstDash val="solid"/>
                      <a:round/>
                      <a:headEnd type="none" w="med" len="med"/>
                      <a:tailEnd type="none" w="med" len="med"/>
                    </a:lnT>
                  </a:tcPr>
                </a:tc>
                <a:tc>
                  <a:txBody>
                    <a:bodyPr/>
                    <a:lstStyle/>
                    <a:p>
                      <a:pPr algn="ctr"/>
                      <a:r>
                        <a:rPr lang="en-US" sz="2000" dirty="0"/>
                        <a:t>0</a:t>
                      </a:r>
                      <a:endParaRPr lang="en-US" sz="2000" b="1" dirty="0"/>
                    </a:p>
                  </a:txBody>
                  <a:tcPr>
                    <a:lnT w="571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11"/>
                  </a:ext>
                </a:extLst>
              </a:tr>
            </a:tbl>
          </a:graphicData>
        </a:graphic>
      </p:graphicFrame>
      <p:sp>
        <p:nvSpPr>
          <p:cNvPr id="15" name="TextBox 14"/>
          <p:cNvSpPr txBox="1"/>
          <p:nvPr/>
        </p:nvSpPr>
        <p:spPr>
          <a:xfrm>
            <a:off x="1734312" y="1170432"/>
            <a:ext cx="1117614" cy="1569660"/>
          </a:xfrm>
          <a:prstGeom prst="rect">
            <a:avLst/>
          </a:prstGeom>
          <a:solidFill>
            <a:schemeClr val="bg1">
              <a:lumMod val="85000"/>
            </a:schemeClr>
          </a:solidFill>
          <a:ln w="19050">
            <a:solidFill>
              <a:schemeClr val="tx1"/>
            </a:solidFill>
          </a:ln>
        </p:spPr>
        <p:txBody>
          <a:bodyPr wrap="none" rtlCol="0">
            <a:spAutoFit/>
          </a:bodyPr>
          <a:lstStyle/>
          <a:p>
            <a:r>
              <a:rPr lang="en-US" sz="3200" dirty="0"/>
              <a:t>      6</a:t>
            </a:r>
          </a:p>
          <a:p>
            <a:r>
              <a:rPr lang="en-US" sz="3200" u="sng" dirty="0"/>
              <a:t>x   -5</a:t>
            </a:r>
          </a:p>
          <a:p>
            <a:r>
              <a:rPr lang="en-US" sz="3200" dirty="0"/>
              <a:t>   -30</a:t>
            </a:r>
          </a:p>
        </p:txBody>
      </p:sp>
      <p:pic>
        <p:nvPicPr>
          <p:cNvPr id="556035" name="Picture 3"/>
          <p:cNvPicPr>
            <a:picLocks noChangeAspect="1" noChangeArrowheads="1"/>
          </p:cNvPicPr>
          <p:nvPr/>
        </p:nvPicPr>
        <p:blipFill>
          <a:blip r:embed="rId2" cstate="print"/>
          <a:srcRect/>
          <a:stretch>
            <a:fillRect/>
          </a:stretch>
        </p:blipFill>
        <p:spPr bwMode="auto">
          <a:xfrm>
            <a:off x="3224785" y="1472184"/>
            <a:ext cx="3937519" cy="1322154"/>
          </a:xfrm>
          <a:prstGeom prst="rect">
            <a:avLst/>
          </a:prstGeom>
          <a:noFill/>
          <a:ln w="9525">
            <a:noFill/>
            <a:miter lim="800000"/>
            <a:headEnd/>
            <a:tailEnd/>
          </a:ln>
        </p:spPr>
      </p:pic>
      <p:cxnSp>
        <p:nvCxnSpPr>
          <p:cNvPr id="9" name="Straight Connector 8"/>
          <p:cNvCxnSpPr/>
          <p:nvPr/>
        </p:nvCxnSpPr>
        <p:spPr bwMode="auto">
          <a:xfrm flipV="1">
            <a:off x="3100874" y="2740028"/>
            <a:ext cx="7185505" cy="858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3" name="Footer Placeholder 2">
            <a:extLst>
              <a:ext uri="{FF2B5EF4-FFF2-40B4-BE49-F238E27FC236}">
                <a16:creationId xmlns:a16="http://schemas.microsoft.com/office/drawing/2014/main" id="{45E6126F-1071-7F75-FB36-C951AD21FAB8}"/>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560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Two’s complement multiplication</a:t>
            </a:r>
          </a:p>
        </p:txBody>
      </p:sp>
      <p:sp>
        <p:nvSpPr>
          <p:cNvPr id="6" name="Slide Number Placeholder 5"/>
          <p:cNvSpPr>
            <a:spLocks noGrp="1"/>
          </p:cNvSpPr>
          <p:nvPr>
            <p:ph type="sldNum" sz="quarter" idx="12"/>
          </p:nvPr>
        </p:nvSpPr>
        <p:spPr/>
        <p:txBody>
          <a:bodyPr/>
          <a:lstStyle/>
          <a:p>
            <a:fld id="{1E9AE433-2354-447F-AC9C-E3BA53A2ED55}" type="slidenum">
              <a:rPr lang="en-US" smtClean="0"/>
              <a:pPr/>
              <a:t>15</a:t>
            </a:fld>
            <a:endParaRPr lang="en-US"/>
          </a:p>
        </p:txBody>
      </p:sp>
      <p:graphicFrame>
        <p:nvGraphicFramePr>
          <p:cNvPr id="8" name="Table 7"/>
          <p:cNvGraphicFramePr>
            <a:graphicFrameLocks noGrp="1"/>
          </p:cNvGraphicFramePr>
          <p:nvPr/>
        </p:nvGraphicFramePr>
        <p:xfrm>
          <a:off x="2429256" y="1527048"/>
          <a:ext cx="7772400" cy="4754880"/>
        </p:xfrm>
        <a:graphic>
          <a:graphicData uri="http://schemas.openxmlformats.org/drawingml/2006/table">
            <a:tbl>
              <a:tblPr bandRow="1">
                <a:tableStyleId>{00A15C55-8517-42AA-B614-E9B94910E393}</a:tableStyleId>
              </a:tblPr>
              <a:tblGrid>
                <a:gridCol w="777240">
                  <a:extLst>
                    <a:ext uri="{9D8B030D-6E8A-4147-A177-3AD203B41FA5}">
                      <a16:colId xmlns:a16="http://schemas.microsoft.com/office/drawing/2014/main" val="20000"/>
                    </a:ext>
                  </a:extLst>
                </a:gridCol>
                <a:gridCol w="777240">
                  <a:extLst>
                    <a:ext uri="{9D8B030D-6E8A-4147-A177-3AD203B41FA5}">
                      <a16:colId xmlns:a16="http://schemas.microsoft.com/office/drawing/2014/main" val="20001"/>
                    </a:ext>
                  </a:extLst>
                </a:gridCol>
                <a:gridCol w="777240">
                  <a:extLst>
                    <a:ext uri="{9D8B030D-6E8A-4147-A177-3AD203B41FA5}">
                      <a16:colId xmlns:a16="http://schemas.microsoft.com/office/drawing/2014/main" val="20002"/>
                    </a:ext>
                  </a:extLst>
                </a:gridCol>
                <a:gridCol w="777240">
                  <a:extLst>
                    <a:ext uri="{9D8B030D-6E8A-4147-A177-3AD203B41FA5}">
                      <a16:colId xmlns:a16="http://schemas.microsoft.com/office/drawing/2014/main" val="20003"/>
                    </a:ext>
                  </a:extLst>
                </a:gridCol>
                <a:gridCol w="777240">
                  <a:extLst>
                    <a:ext uri="{9D8B030D-6E8A-4147-A177-3AD203B41FA5}">
                      <a16:colId xmlns:a16="http://schemas.microsoft.com/office/drawing/2014/main" val="20004"/>
                    </a:ext>
                  </a:extLst>
                </a:gridCol>
                <a:gridCol w="777240">
                  <a:extLst>
                    <a:ext uri="{9D8B030D-6E8A-4147-A177-3AD203B41FA5}">
                      <a16:colId xmlns:a16="http://schemas.microsoft.com/office/drawing/2014/main" val="20005"/>
                    </a:ext>
                  </a:extLst>
                </a:gridCol>
                <a:gridCol w="777240">
                  <a:extLst>
                    <a:ext uri="{9D8B030D-6E8A-4147-A177-3AD203B41FA5}">
                      <a16:colId xmlns:a16="http://schemas.microsoft.com/office/drawing/2014/main" val="20006"/>
                    </a:ext>
                  </a:extLst>
                </a:gridCol>
                <a:gridCol w="777240">
                  <a:extLst>
                    <a:ext uri="{9D8B030D-6E8A-4147-A177-3AD203B41FA5}">
                      <a16:colId xmlns:a16="http://schemas.microsoft.com/office/drawing/2014/main" val="20007"/>
                    </a:ext>
                  </a:extLst>
                </a:gridCol>
                <a:gridCol w="777240">
                  <a:extLst>
                    <a:ext uri="{9D8B030D-6E8A-4147-A177-3AD203B41FA5}">
                      <a16:colId xmlns:a16="http://schemas.microsoft.com/office/drawing/2014/main" val="20008"/>
                    </a:ext>
                  </a:extLst>
                </a:gridCol>
                <a:gridCol w="777240">
                  <a:extLst>
                    <a:ext uri="{9D8B030D-6E8A-4147-A177-3AD203B41FA5}">
                      <a16:colId xmlns:a16="http://schemas.microsoft.com/office/drawing/2014/main" val="20009"/>
                    </a:ext>
                  </a:extLst>
                </a:gridCol>
              </a:tblGrid>
              <a:tr h="300736">
                <a:tc>
                  <a:txBody>
                    <a:bodyPr/>
                    <a:lstStyle/>
                    <a:p>
                      <a:pPr algn="ctr"/>
                      <a:endParaRPr lang="en-US" sz="2000" b="1" dirty="0"/>
                    </a:p>
                  </a:txBody>
                  <a:tcPr/>
                </a:tc>
                <a:tc>
                  <a:txBody>
                    <a:bodyPr/>
                    <a:lstStyle/>
                    <a:p>
                      <a:pPr algn="ctr"/>
                      <a:endParaRPr lang="en-US" sz="2000" b="1" dirty="0"/>
                    </a:p>
                  </a:txBody>
                  <a:tcPr/>
                </a:tc>
                <a:tc>
                  <a:txBody>
                    <a:bodyPr/>
                    <a:lstStyle/>
                    <a:p>
                      <a:pPr algn="ctr"/>
                      <a:endParaRPr lang="en-US" sz="2000" b="1" dirty="0"/>
                    </a:p>
                  </a:txBody>
                  <a:tcPr/>
                </a:tc>
                <a:tc>
                  <a:txBody>
                    <a:bodyPr/>
                    <a:lstStyle/>
                    <a:p>
                      <a:pPr algn="ctr"/>
                      <a:endParaRPr lang="en-US" sz="2000" b="1"/>
                    </a:p>
                  </a:txBody>
                  <a:tcPr/>
                </a:tc>
                <a:tc>
                  <a:txBody>
                    <a:bodyPr/>
                    <a:lstStyle/>
                    <a:p>
                      <a:pPr algn="ctr"/>
                      <a:endParaRPr lang="en-US" sz="2000" b="1" dirty="0"/>
                    </a:p>
                  </a:txBody>
                  <a:tcPr/>
                </a:tc>
                <a:tc>
                  <a:txBody>
                    <a:bodyPr/>
                    <a:lstStyle/>
                    <a:p>
                      <a:pPr algn="ctr"/>
                      <a:endParaRPr lang="en-US" sz="2000" b="1"/>
                    </a:p>
                  </a:txBody>
                  <a:tcPr/>
                </a:tc>
                <a:tc>
                  <a:txBody>
                    <a:bodyPr/>
                    <a:lstStyle/>
                    <a:p>
                      <a:pPr algn="ctr"/>
                      <a:endParaRPr lang="en-US" sz="2000" b="1"/>
                    </a:p>
                  </a:txBody>
                  <a:tcPr/>
                </a:tc>
                <a:tc>
                  <a:txBody>
                    <a:bodyPr/>
                    <a:lstStyle/>
                    <a:p>
                      <a:pPr algn="ctr"/>
                      <a:endParaRPr lang="en-US" sz="2000" b="1"/>
                    </a:p>
                  </a:txBody>
                  <a:tcPr/>
                </a:tc>
                <a:tc>
                  <a:txBody>
                    <a:bodyPr/>
                    <a:lstStyle/>
                    <a:p>
                      <a:pPr algn="ctr"/>
                      <a:endParaRPr lang="en-US" sz="2000" b="1"/>
                    </a:p>
                  </a:txBody>
                  <a:tcPr/>
                </a:tc>
                <a:tc>
                  <a:txBody>
                    <a:bodyPr/>
                    <a:lstStyle/>
                    <a:p>
                      <a:pPr algn="ctr"/>
                      <a:endParaRPr lang="en-US" sz="2000" b="1"/>
                    </a:p>
                  </a:txBody>
                  <a:tcPr/>
                </a:tc>
                <a:extLst>
                  <a:ext uri="{0D108BD9-81ED-4DB2-BD59-A6C34878D82A}">
                    <a16:rowId xmlns:a16="http://schemas.microsoft.com/office/drawing/2014/main" val="10000"/>
                  </a:ext>
                </a:extLst>
              </a:tr>
              <a:tr h="300736">
                <a:tc>
                  <a:txBody>
                    <a:bodyPr/>
                    <a:lstStyle/>
                    <a:p>
                      <a:pPr algn="ctr"/>
                      <a:endParaRPr lang="en-US" sz="2000" b="1" dirty="0"/>
                    </a:p>
                  </a:txBody>
                  <a:tcPr/>
                </a:tc>
                <a:tc>
                  <a:txBody>
                    <a:bodyPr/>
                    <a:lstStyle/>
                    <a:p>
                      <a:pPr algn="ctr"/>
                      <a:endParaRPr lang="en-US" sz="2000" b="1" dirty="0"/>
                    </a:p>
                  </a:txBody>
                  <a:tcPr/>
                </a:tc>
                <a:tc>
                  <a:txBody>
                    <a:bodyPr/>
                    <a:lstStyle/>
                    <a:p>
                      <a:pPr algn="ctr"/>
                      <a:r>
                        <a:rPr lang="en-US" sz="2000" b="1" dirty="0">
                          <a:solidFill>
                            <a:srgbClr val="FF0000"/>
                          </a:solidFill>
                        </a:rPr>
                        <a:t>0</a:t>
                      </a:r>
                    </a:p>
                  </a:txBody>
                  <a:tcPr/>
                </a:tc>
                <a:tc>
                  <a:txBody>
                    <a:bodyPr/>
                    <a:lstStyle/>
                    <a:p>
                      <a:pPr algn="ctr"/>
                      <a:r>
                        <a:rPr lang="en-US" sz="2000" b="1" dirty="0">
                          <a:solidFill>
                            <a:srgbClr val="FF0000"/>
                          </a:solidFill>
                        </a:rPr>
                        <a:t>0</a:t>
                      </a:r>
                    </a:p>
                  </a:txBody>
                  <a:tcPr/>
                </a:tc>
                <a:tc>
                  <a:txBody>
                    <a:bodyPr/>
                    <a:lstStyle/>
                    <a:p>
                      <a:pPr algn="ctr"/>
                      <a:r>
                        <a:rPr lang="en-US" sz="2000" b="1" dirty="0">
                          <a:solidFill>
                            <a:srgbClr val="FF0000"/>
                          </a:solidFill>
                        </a:rPr>
                        <a:t>0</a:t>
                      </a:r>
                    </a:p>
                  </a:txBody>
                  <a:tcPr/>
                </a:tc>
                <a:tc>
                  <a:txBody>
                    <a:bodyPr/>
                    <a:lstStyle/>
                    <a:p>
                      <a:pPr algn="ctr"/>
                      <a:r>
                        <a:rPr lang="en-US" sz="2000" b="1" dirty="0">
                          <a:solidFill>
                            <a:srgbClr val="FF0000"/>
                          </a:solidFill>
                        </a:rPr>
                        <a:t>0</a:t>
                      </a:r>
                    </a:p>
                  </a:txBody>
                  <a:tcPr/>
                </a:tc>
                <a:tc>
                  <a:txBody>
                    <a:bodyPr/>
                    <a:lstStyle/>
                    <a:p>
                      <a:pPr algn="ctr"/>
                      <a:r>
                        <a:rPr lang="en-US" sz="2000" dirty="0"/>
                        <a:t>0</a:t>
                      </a:r>
                      <a:endParaRPr lang="en-US" sz="2000" b="1" dirty="0"/>
                    </a:p>
                  </a:txBody>
                  <a:tcPr/>
                </a:tc>
                <a:tc>
                  <a:txBody>
                    <a:bodyPr/>
                    <a:lstStyle/>
                    <a:p>
                      <a:pPr algn="ctr"/>
                      <a:r>
                        <a:rPr lang="en-US" sz="2000" dirty="0"/>
                        <a:t>1</a:t>
                      </a:r>
                      <a:endParaRPr lang="en-US" sz="2000" b="1" dirty="0"/>
                    </a:p>
                  </a:txBody>
                  <a:tcPr/>
                </a:tc>
                <a:tc>
                  <a:txBody>
                    <a:bodyPr/>
                    <a:lstStyle/>
                    <a:p>
                      <a:pPr algn="ctr"/>
                      <a:r>
                        <a:rPr lang="en-US" sz="2000" dirty="0"/>
                        <a:t>1</a:t>
                      </a:r>
                      <a:endParaRPr lang="en-US" sz="2000" b="1" dirty="0"/>
                    </a:p>
                  </a:txBody>
                  <a:tcPr/>
                </a:tc>
                <a:tc>
                  <a:txBody>
                    <a:bodyPr/>
                    <a:lstStyle/>
                    <a:p>
                      <a:pPr algn="ctr"/>
                      <a:r>
                        <a:rPr lang="en-US" sz="2000" dirty="0"/>
                        <a:t>0</a:t>
                      </a:r>
                      <a:endParaRPr lang="en-US" sz="2000" b="1" dirty="0"/>
                    </a:p>
                  </a:txBody>
                  <a:tcPr/>
                </a:tc>
                <a:extLst>
                  <a:ext uri="{0D108BD9-81ED-4DB2-BD59-A6C34878D82A}">
                    <a16:rowId xmlns:a16="http://schemas.microsoft.com/office/drawing/2014/main" val="10001"/>
                  </a:ext>
                </a:extLst>
              </a:tr>
              <a:tr h="300736">
                <a:tc>
                  <a:txBody>
                    <a:bodyPr/>
                    <a:lstStyle/>
                    <a:p>
                      <a:pPr algn="ctr"/>
                      <a:endParaRPr lang="en-US" sz="2000" b="1" dirty="0"/>
                    </a:p>
                  </a:txBody>
                  <a:tcPr/>
                </a:tc>
                <a:tc>
                  <a:txBody>
                    <a:bodyPr/>
                    <a:lstStyle/>
                    <a:p>
                      <a:pPr algn="ctr"/>
                      <a:r>
                        <a:rPr lang="en-US" sz="2000" b="1" dirty="0"/>
                        <a:t>X</a:t>
                      </a:r>
                    </a:p>
                  </a:txBody>
                  <a:tcPr/>
                </a:tc>
                <a:tc>
                  <a:txBody>
                    <a:bodyPr/>
                    <a:lstStyle/>
                    <a:p>
                      <a:pPr algn="ctr"/>
                      <a:r>
                        <a:rPr lang="en-US" sz="2000" b="1" dirty="0">
                          <a:solidFill>
                            <a:srgbClr val="FF0000"/>
                          </a:solidFill>
                        </a:rPr>
                        <a:t>1</a:t>
                      </a:r>
                    </a:p>
                  </a:txBody>
                  <a:tcPr/>
                </a:tc>
                <a:tc>
                  <a:txBody>
                    <a:bodyPr/>
                    <a:lstStyle/>
                    <a:p>
                      <a:pPr algn="ctr"/>
                      <a:r>
                        <a:rPr lang="en-US" sz="2000" b="1" dirty="0">
                          <a:solidFill>
                            <a:srgbClr val="FF0000"/>
                          </a:solidFill>
                        </a:rPr>
                        <a:t>1</a:t>
                      </a:r>
                    </a:p>
                  </a:txBody>
                  <a:tcPr/>
                </a:tc>
                <a:tc>
                  <a:txBody>
                    <a:bodyPr/>
                    <a:lstStyle/>
                    <a:p>
                      <a:pPr algn="ctr"/>
                      <a:r>
                        <a:rPr lang="en-US" sz="2000" b="1" dirty="0">
                          <a:solidFill>
                            <a:srgbClr val="FF0000"/>
                          </a:solidFill>
                        </a:rPr>
                        <a:t>1</a:t>
                      </a:r>
                    </a:p>
                  </a:txBody>
                  <a:tcPr/>
                </a:tc>
                <a:tc>
                  <a:txBody>
                    <a:bodyPr/>
                    <a:lstStyle/>
                    <a:p>
                      <a:pPr algn="ctr"/>
                      <a:r>
                        <a:rPr lang="en-US" sz="2000" b="1" dirty="0">
                          <a:solidFill>
                            <a:srgbClr val="FF0000"/>
                          </a:solidFill>
                        </a:rPr>
                        <a:t>1</a:t>
                      </a:r>
                    </a:p>
                  </a:txBody>
                  <a:tcPr/>
                </a:tc>
                <a:tc>
                  <a:txBody>
                    <a:bodyPr/>
                    <a:lstStyle/>
                    <a:p>
                      <a:pPr algn="ctr"/>
                      <a:r>
                        <a:rPr lang="en-US" sz="2000" dirty="0"/>
                        <a:t>1</a:t>
                      </a:r>
                      <a:endParaRPr lang="en-US" sz="2000" b="1" dirty="0"/>
                    </a:p>
                  </a:txBody>
                  <a:tcPr/>
                </a:tc>
                <a:tc>
                  <a:txBody>
                    <a:bodyPr/>
                    <a:lstStyle/>
                    <a:p>
                      <a:pPr algn="ctr"/>
                      <a:r>
                        <a:rPr lang="en-US" sz="2000" dirty="0"/>
                        <a:t>0</a:t>
                      </a:r>
                      <a:endParaRPr lang="en-US" sz="2000" b="1" dirty="0"/>
                    </a:p>
                  </a:txBody>
                  <a:tcPr/>
                </a:tc>
                <a:tc>
                  <a:txBody>
                    <a:bodyPr/>
                    <a:lstStyle/>
                    <a:p>
                      <a:pPr algn="ctr"/>
                      <a:r>
                        <a:rPr lang="en-US" sz="2000" dirty="0"/>
                        <a:t>1</a:t>
                      </a:r>
                      <a:endParaRPr lang="en-US" sz="2000" b="1" dirty="0"/>
                    </a:p>
                  </a:txBody>
                  <a:tcPr/>
                </a:tc>
                <a:tc>
                  <a:txBody>
                    <a:bodyPr/>
                    <a:lstStyle/>
                    <a:p>
                      <a:pPr algn="ctr"/>
                      <a:r>
                        <a:rPr lang="en-US" sz="2000" dirty="0"/>
                        <a:t>1</a:t>
                      </a:r>
                      <a:endParaRPr lang="en-US" sz="2000" b="1" dirty="0"/>
                    </a:p>
                  </a:txBody>
                  <a:tcPr/>
                </a:tc>
                <a:extLst>
                  <a:ext uri="{0D108BD9-81ED-4DB2-BD59-A6C34878D82A}">
                    <a16:rowId xmlns:a16="http://schemas.microsoft.com/office/drawing/2014/main" val="10002"/>
                  </a:ext>
                </a:extLst>
              </a:tr>
              <a:tr h="300736">
                <a:tc>
                  <a:txBody>
                    <a:bodyPr/>
                    <a:lstStyle/>
                    <a:p>
                      <a:pPr algn="ctr"/>
                      <a:endParaRPr lang="en-US" sz="2000" b="1" dirty="0"/>
                    </a:p>
                  </a:txBody>
                  <a:tcPr/>
                </a:tc>
                <a:tc>
                  <a:txBody>
                    <a:bodyPr/>
                    <a:lstStyle/>
                    <a:p>
                      <a:pPr algn="ctr"/>
                      <a:endParaRPr lang="en-US" sz="2000" b="1" dirty="0"/>
                    </a:p>
                  </a:txBody>
                  <a:tcPr/>
                </a:tc>
                <a:tc>
                  <a:txBody>
                    <a:bodyPr/>
                    <a:lstStyle/>
                    <a:p>
                      <a:pPr algn="ctr"/>
                      <a:endParaRPr lang="en-US" sz="2000" b="1" dirty="0">
                        <a:solidFill>
                          <a:srgbClr val="FF0000"/>
                        </a:solidFill>
                      </a:endParaRPr>
                    </a:p>
                  </a:txBody>
                  <a:tcPr/>
                </a:tc>
                <a:tc>
                  <a:txBody>
                    <a:bodyPr/>
                    <a:lstStyle/>
                    <a:p>
                      <a:pPr algn="ctr"/>
                      <a:endParaRPr lang="en-US" sz="2000" b="1" dirty="0">
                        <a:solidFill>
                          <a:srgbClr val="FF0000"/>
                        </a:solidFill>
                      </a:endParaRPr>
                    </a:p>
                  </a:txBody>
                  <a:tcPr/>
                </a:tc>
                <a:tc>
                  <a:txBody>
                    <a:bodyPr/>
                    <a:lstStyle/>
                    <a:p>
                      <a:pPr algn="ctr"/>
                      <a:endParaRPr lang="en-US" sz="2000" b="1" dirty="0">
                        <a:solidFill>
                          <a:srgbClr val="FF0000"/>
                        </a:solidFill>
                      </a:endParaRPr>
                    </a:p>
                  </a:txBody>
                  <a:tcPr/>
                </a:tc>
                <a:tc>
                  <a:txBody>
                    <a:bodyPr/>
                    <a:lstStyle/>
                    <a:p>
                      <a:pPr algn="ctr"/>
                      <a:endParaRPr lang="en-US" sz="2000" b="1" dirty="0">
                        <a:solidFill>
                          <a:srgbClr val="FF0000"/>
                        </a:solidFill>
                      </a:endParaRPr>
                    </a:p>
                  </a:txBody>
                  <a:tcPr/>
                </a:tc>
                <a:tc>
                  <a:txBody>
                    <a:bodyPr/>
                    <a:lstStyle/>
                    <a:p>
                      <a:pPr algn="ctr"/>
                      <a:r>
                        <a:rPr lang="en-US" sz="2000" dirty="0"/>
                        <a:t>0</a:t>
                      </a:r>
                      <a:endParaRPr lang="en-US" sz="2000" b="1" dirty="0"/>
                    </a:p>
                  </a:txBody>
                  <a:tcPr/>
                </a:tc>
                <a:tc>
                  <a:txBody>
                    <a:bodyPr/>
                    <a:lstStyle/>
                    <a:p>
                      <a:pPr algn="ctr"/>
                      <a:r>
                        <a:rPr lang="en-US" sz="2000" dirty="0"/>
                        <a:t>1</a:t>
                      </a:r>
                      <a:endParaRPr lang="en-US" sz="2000" b="1" dirty="0"/>
                    </a:p>
                  </a:txBody>
                  <a:tcPr/>
                </a:tc>
                <a:tc>
                  <a:txBody>
                    <a:bodyPr/>
                    <a:lstStyle/>
                    <a:p>
                      <a:pPr algn="ctr"/>
                      <a:r>
                        <a:rPr lang="en-US" sz="2000" dirty="0"/>
                        <a:t>1</a:t>
                      </a:r>
                      <a:endParaRPr lang="en-US" sz="2000" b="1" dirty="0"/>
                    </a:p>
                  </a:txBody>
                  <a:tcPr/>
                </a:tc>
                <a:tc>
                  <a:txBody>
                    <a:bodyPr/>
                    <a:lstStyle/>
                    <a:p>
                      <a:pPr algn="ctr"/>
                      <a:r>
                        <a:rPr lang="en-US" sz="2000" dirty="0"/>
                        <a:t>0</a:t>
                      </a:r>
                      <a:endParaRPr lang="en-US" sz="2000" b="1" dirty="0"/>
                    </a:p>
                  </a:txBody>
                  <a:tcPr/>
                </a:tc>
                <a:extLst>
                  <a:ext uri="{0D108BD9-81ED-4DB2-BD59-A6C34878D82A}">
                    <a16:rowId xmlns:a16="http://schemas.microsoft.com/office/drawing/2014/main" val="10003"/>
                  </a:ext>
                </a:extLst>
              </a:tr>
              <a:tr h="300736">
                <a:tc>
                  <a:txBody>
                    <a:bodyPr/>
                    <a:lstStyle/>
                    <a:p>
                      <a:pPr algn="ctr"/>
                      <a:endParaRPr lang="en-US" sz="2000" b="1" dirty="0"/>
                    </a:p>
                  </a:txBody>
                  <a:tcPr/>
                </a:tc>
                <a:tc>
                  <a:txBody>
                    <a:bodyPr/>
                    <a:lstStyle/>
                    <a:p>
                      <a:pPr algn="ctr"/>
                      <a:endParaRPr lang="en-US" sz="2000" b="1" dirty="0">
                        <a:solidFill>
                          <a:srgbClr val="FF0000"/>
                        </a:solidFill>
                      </a:endParaRPr>
                    </a:p>
                  </a:txBody>
                  <a:tcPr/>
                </a:tc>
                <a:tc>
                  <a:txBody>
                    <a:bodyPr/>
                    <a:lstStyle/>
                    <a:p>
                      <a:pPr algn="ctr"/>
                      <a:endParaRPr lang="en-US" sz="2000" b="1" dirty="0">
                        <a:solidFill>
                          <a:srgbClr val="FF0000"/>
                        </a:solidFill>
                      </a:endParaRPr>
                    </a:p>
                  </a:txBody>
                  <a:tcPr/>
                </a:tc>
                <a:tc>
                  <a:txBody>
                    <a:bodyPr/>
                    <a:lstStyle/>
                    <a:p>
                      <a:pPr algn="ctr"/>
                      <a:endParaRPr lang="en-US" sz="2000" b="1" dirty="0">
                        <a:solidFill>
                          <a:srgbClr val="FF0000"/>
                        </a:solidFill>
                      </a:endParaRPr>
                    </a:p>
                  </a:txBody>
                  <a:tcPr/>
                </a:tc>
                <a:tc>
                  <a:txBody>
                    <a:bodyPr/>
                    <a:lstStyle/>
                    <a:p>
                      <a:pPr algn="ctr"/>
                      <a:endParaRPr lang="en-US" sz="2000" b="1" dirty="0">
                        <a:solidFill>
                          <a:srgbClr val="FF0000"/>
                        </a:solidFill>
                      </a:endParaRPr>
                    </a:p>
                  </a:txBody>
                  <a:tcPr/>
                </a:tc>
                <a:tc>
                  <a:txBody>
                    <a:bodyPr/>
                    <a:lstStyle/>
                    <a:p>
                      <a:pPr algn="ctr"/>
                      <a:r>
                        <a:rPr lang="en-US" sz="2000" dirty="0"/>
                        <a:t>0</a:t>
                      </a:r>
                      <a:endParaRPr lang="en-US" sz="2000" b="1" dirty="0"/>
                    </a:p>
                  </a:txBody>
                  <a:tcPr/>
                </a:tc>
                <a:tc>
                  <a:txBody>
                    <a:bodyPr/>
                    <a:lstStyle/>
                    <a:p>
                      <a:pPr algn="ctr"/>
                      <a:r>
                        <a:rPr lang="en-US" sz="2000" dirty="0"/>
                        <a:t>1</a:t>
                      </a:r>
                      <a:endParaRPr lang="en-US" sz="2000" b="1" dirty="0"/>
                    </a:p>
                  </a:txBody>
                  <a:tcPr/>
                </a:tc>
                <a:tc>
                  <a:txBody>
                    <a:bodyPr/>
                    <a:lstStyle/>
                    <a:p>
                      <a:pPr algn="ctr"/>
                      <a:r>
                        <a:rPr lang="en-US" sz="2000" dirty="0"/>
                        <a:t>1</a:t>
                      </a:r>
                      <a:endParaRPr lang="en-US" sz="2000" b="1" dirty="0"/>
                    </a:p>
                  </a:txBody>
                  <a:tcPr/>
                </a:tc>
                <a:tc>
                  <a:txBody>
                    <a:bodyPr/>
                    <a:lstStyle/>
                    <a:p>
                      <a:pPr algn="ctr"/>
                      <a:r>
                        <a:rPr lang="en-US" sz="2000" dirty="0"/>
                        <a:t>0</a:t>
                      </a:r>
                      <a:endParaRPr lang="en-US" sz="2000" b="1" dirty="0"/>
                    </a:p>
                  </a:txBody>
                  <a:tcPr/>
                </a:tc>
                <a:tc>
                  <a:txBody>
                    <a:bodyPr/>
                    <a:lstStyle/>
                    <a:p>
                      <a:pPr algn="ctr"/>
                      <a:endParaRPr lang="en-US" sz="2000" b="1"/>
                    </a:p>
                  </a:txBody>
                  <a:tcPr/>
                </a:tc>
                <a:extLst>
                  <a:ext uri="{0D108BD9-81ED-4DB2-BD59-A6C34878D82A}">
                    <a16:rowId xmlns:a16="http://schemas.microsoft.com/office/drawing/2014/main" val="10004"/>
                  </a:ext>
                </a:extLst>
              </a:tr>
              <a:tr h="3007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FF0000"/>
                        </a:solidFill>
                      </a:endParaRPr>
                    </a:p>
                  </a:txBody>
                  <a:tcPr/>
                </a:tc>
                <a:tc>
                  <a:txBody>
                    <a:bodyPr/>
                    <a:lstStyle/>
                    <a:p>
                      <a:pPr algn="ctr"/>
                      <a:endParaRPr lang="en-US" sz="2000" b="1" dirty="0">
                        <a:solidFill>
                          <a:srgbClr val="FF0000"/>
                        </a:solidFill>
                      </a:endParaRPr>
                    </a:p>
                  </a:txBody>
                  <a:tcPr/>
                </a:tc>
                <a:tc>
                  <a:txBody>
                    <a:bodyPr/>
                    <a:lstStyle/>
                    <a:p>
                      <a:pPr algn="ctr"/>
                      <a:r>
                        <a:rPr lang="en-US" sz="2000" dirty="0"/>
                        <a:t>0</a:t>
                      </a:r>
                      <a:endParaRPr lang="en-US" sz="2000" b="1" dirty="0"/>
                    </a:p>
                  </a:txBody>
                  <a:tcPr/>
                </a:tc>
                <a:tc>
                  <a:txBody>
                    <a:bodyPr/>
                    <a:lstStyle/>
                    <a:p>
                      <a:pPr algn="ctr"/>
                      <a:r>
                        <a:rPr lang="en-US" sz="2000" dirty="0"/>
                        <a:t>0</a:t>
                      </a:r>
                      <a:endParaRPr lang="en-US" sz="2000" b="1" dirty="0"/>
                    </a:p>
                  </a:txBody>
                  <a:tcPr/>
                </a:tc>
                <a:tc>
                  <a:txBody>
                    <a:bodyPr/>
                    <a:lstStyle/>
                    <a:p>
                      <a:pPr algn="ctr"/>
                      <a:r>
                        <a:rPr lang="en-US" sz="2000" dirty="0"/>
                        <a:t>0</a:t>
                      </a:r>
                      <a:endParaRPr lang="en-US" sz="2000" b="1" dirty="0"/>
                    </a:p>
                  </a:txBody>
                  <a:tcPr/>
                </a:tc>
                <a:tc>
                  <a:txBody>
                    <a:bodyPr/>
                    <a:lstStyle/>
                    <a:p>
                      <a:pPr algn="ctr"/>
                      <a:r>
                        <a:rPr lang="en-US" sz="2000" dirty="0"/>
                        <a:t>0</a:t>
                      </a:r>
                      <a:endParaRPr lang="en-US" sz="2000" b="1" dirty="0"/>
                    </a:p>
                  </a:txBody>
                  <a:tcPr/>
                </a:tc>
                <a:tc>
                  <a:txBody>
                    <a:bodyPr/>
                    <a:lstStyle/>
                    <a:p>
                      <a:pPr algn="ctr"/>
                      <a:endParaRPr lang="en-US" sz="2000" b="1" dirty="0"/>
                    </a:p>
                  </a:txBody>
                  <a:tcPr/>
                </a:tc>
                <a:tc>
                  <a:txBody>
                    <a:bodyPr/>
                    <a:lstStyle/>
                    <a:p>
                      <a:pPr algn="ctr"/>
                      <a:endParaRPr lang="en-US" sz="2000" b="1" dirty="0"/>
                    </a:p>
                  </a:txBody>
                  <a:tcPr/>
                </a:tc>
                <a:extLst>
                  <a:ext uri="{0D108BD9-81ED-4DB2-BD59-A6C34878D82A}">
                    <a16:rowId xmlns:a16="http://schemas.microsoft.com/office/drawing/2014/main" val="10005"/>
                  </a:ext>
                </a:extLst>
              </a:tr>
              <a:tr h="3007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FF0000"/>
                        </a:solidFill>
                      </a:endParaRPr>
                    </a:p>
                  </a:txBody>
                  <a:tcPr/>
                </a:tc>
                <a:tc>
                  <a:txBody>
                    <a:bodyPr/>
                    <a:lstStyle/>
                    <a:p>
                      <a:pPr algn="ctr"/>
                      <a:r>
                        <a:rPr lang="en-US" sz="2000" dirty="0"/>
                        <a:t>0</a:t>
                      </a:r>
                      <a:endParaRPr lang="en-US" sz="2000" b="1" dirty="0"/>
                    </a:p>
                  </a:txBody>
                  <a:tcPr/>
                </a:tc>
                <a:tc>
                  <a:txBody>
                    <a:bodyPr/>
                    <a:lstStyle/>
                    <a:p>
                      <a:pPr algn="ctr"/>
                      <a:r>
                        <a:rPr lang="en-US" sz="2000" dirty="0"/>
                        <a:t>1</a:t>
                      </a:r>
                      <a:endParaRPr lang="en-US" sz="2000" b="1" dirty="0"/>
                    </a:p>
                  </a:txBody>
                  <a:tcPr/>
                </a:tc>
                <a:tc>
                  <a:txBody>
                    <a:bodyPr/>
                    <a:lstStyle/>
                    <a:p>
                      <a:pPr algn="ctr"/>
                      <a:r>
                        <a:rPr lang="en-US" sz="2000" dirty="0"/>
                        <a:t>1</a:t>
                      </a:r>
                      <a:endParaRPr lang="en-US" sz="2000" b="1" dirty="0"/>
                    </a:p>
                  </a:txBody>
                  <a:tcPr/>
                </a:tc>
                <a:tc>
                  <a:txBody>
                    <a:bodyPr/>
                    <a:lstStyle/>
                    <a:p>
                      <a:pPr algn="ctr"/>
                      <a:r>
                        <a:rPr lang="en-US" sz="2000" dirty="0"/>
                        <a:t>0</a:t>
                      </a:r>
                      <a:endParaRPr lang="en-US" sz="2000" b="1" dirty="0"/>
                    </a:p>
                  </a:txBody>
                  <a:tcPr/>
                </a:tc>
                <a:tc>
                  <a:txBody>
                    <a:bodyPr/>
                    <a:lstStyle/>
                    <a:p>
                      <a:pPr algn="ctr"/>
                      <a:endParaRPr lang="en-US" sz="2000" b="1" dirty="0"/>
                    </a:p>
                  </a:txBody>
                  <a:tcPr/>
                </a:tc>
                <a:tc>
                  <a:txBody>
                    <a:bodyPr/>
                    <a:lstStyle/>
                    <a:p>
                      <a:pPr algn="ctr"/>
                      <a:endParaRPr lang="en-US" sz="2000" b="1" dirty="0"/>
                    </a:p>
                  </a:txBody>
                  <a:tcPr/>
                </a:tc>
                <a:tc>
                  <a:txBody>
                    <a:bodyPr/>
                    <a:lstStyle/>
                    <a:p>
                      <a:pPr algn="ctr"/>
                      <a:endParaRPr lang="en-US" sz="2000" b="1" dirty="0"/>
                    </a:p>
                  </a:txBody>
                  <a:tcPr/>
                </a:tc>
                <a:extLst>
                  <a:ext uri="{0D108BD9-81ED-4DB2-BD59-A6C34878D82A}">
                    <a16:rowId xmlns:a16="http://schemas.microsoft.com/office/drawing/2014/main" val="10006"/>
                  </a:ext>
                </a:extLst>
              </a:tr>
              <a:tr h="3007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00B050"/>
                        </a:solidFill>
                      </a:endParaRPr>
                    </a:p>
                  </a:txBody>
                  <a:tcPr/>
                </a:tc>
                <a:tc>
                  <a:txBody>
                    <a:bodyPr/>
                    <a:lstStyle/>
                    <a:p>
                      <a:pPr algn="ctr"/>
                      <a:endParaRPr lang="en-US" sz="2000" b="1" dirty="0">
                        <a:solidFill>
                          <a:srgbClr val="00B050"/>
                        </a:solidFill>
                      </a:endParaRPr>
                    </a:p>
                  </a:txBody>
                  <a:tcPr/>
                </a:tc>
                <a:tc>
                  <a:txBody>
                    <a:bodyPr/>
                    <a:lstStyle/>
                    <a:p>
                      <a:pPr algn="ctr"/>
                      <a:endParaRPr lang="en-US" sz="2000" b="1" dirty="0">
                        <a:solidFill>
                          <a:srgbClr val="00B050"/>
                        </a:solidFill>
                      </a:endParaRPr>
                    </a:p>
                  </a:txBody>
                  <a:tcPr/>
                </a:tc>
                <a:tc>
                  <a:txBody>
                    <a:bodyPr/>
                    <a:lstStyle/>
                    <a:p>
                      <a:pPr algn="ctr"/>
                      <a:endParaRPr lang="en-US" sz="2000" b="1" dirty="0">
                        <a:solidFill>
                          <a:srgbClr val="00B050"/>
                        </a:solidFill>
                      </a:endParaRPr>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7"/>
                  </a:ext>
                </a:extLst>
              </a:tr>
              <a:tr h="3007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00B05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00B050"/>
                        </a:solidFill>
                      </a:endParaRPr>
                    </a:p>
                  </a:txBody>
                  <a:tcPr/>
                </a:tc>
                <a:tc>
                  <a:txBody>
                    <a:bodyPr/>
                    <a:lstStyle/>
                    <a:p>
                      <a:pPr algn="ctr"/>
                      <a:endParaRPr lang="en-US" sz="2000" b="1" dirty="0">
                        <a:solidFill>
                          <a:srgbClr val="00B050"/>
                        </a:solidFill>
                      </a:endParaRPr>
                    </a:p>
                  </a:txBody>
                  <a:tcPr/>
                </a:tc>
                <a:tc>
                  <a:txBody>
                    <a:bodyPr/>
                    <a:lstStyle/>
                    <a:p>
                      <a:pPr algn="ctr"/>
                      <a:endParaRPr lang="en-US" sz="2000" b="1" dirty="0">
                        <a:solidFill>
                          <a:srgbClr val="00B050"/>
                        </a:solidFill>
                      </a:endParaRPr>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8"/>
                  </a:ext>
                </a:extLst>
              </a:tr>
              <a:tr h="3007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00B05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00B05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00B050"/>
                        </a:solidFill>
                      </a:endParaRPr>
                    </a:p>
                  </a:txBody>
                  <a:tcPr/>
                </a:tc>
                <a:tc>
                  <a:txBody>
                    <a:bodyPr/>
                    <a:lstStyle/>
                    <a:p>
                      <a:pPr algn="ctr"/>
                      <a:endParaRPr lang="en-US" sz="2000" b="1" dirty="0">
                        <a:solidFill>
                          <a:srgbClr val="00B050"/>
                        </a:solidFill>
                      </a:endParaRPr>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9"/>
                  </a:ext>
                </a:extLst>
              </a:tr>
              <a:tr h="3007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00B050"/>
                        </a:solidFill>
                      </a:endParaRPr>
                    </a:p>
                  </a:txBody>
                  <a:tcPr>
                    <a:lnB w="571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00B050"/>
                        </a:solidFill>
                      </a:endParaRPr>
                    </a:p>
                  </a:txBody>
                  <a:tcPr>
                    <a:lnB w="571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00B050"/>
                        </a:solidFill>
                      </a:endParaRPr>
                    </a:p>
                  </a:txBody>
                  <a:tcPr>
                    <a:lnB w="57150" cap="flat" cmpd="sng" algn="ctr">
                      <a:solidFill>
                        <a:schemeClr val="tx1"/>
                      </a:solidFill>
                      <a:prstDash val="solid"/>
                      <a:round/>
                      <a:headEnd type="none" w="med" len="med"/>
                      <a:tailEnd type="none" w="med" len="med"/>
                    </a:lnB>
                  </a:tcPr>
                </a:tc>
                <a:tc>
                  <a:txBody>
                    <a:bodyPr/>
                    <a:lstStyle/>
                    <a:p>
                      <a:pPr algn="ctr"/>
                      <a:endParaRPr lang="en-US" sz="2000" dirty="0"/>
                    </a:p>
                  </a:txBody>
                  <a:tcPr>
                    <a:lnB w="57150" cap="flat" cmpd="sng" algn="ctr">
                      <a:solidFill>
                        <a:schemeClr val="tx1"/>
                      </a:solidFill>
                      <a:prstDash val="solid"/>
                      <a:round/>
                      <a:headEnd type="none" w="med" len="med"/>
                      <a:tailEnd type="none" w="med" len="med"/>
                    </a:lnB>
                  </a:tcPr>
                </a:tc>
                <a:tc>
                  <a:txBody>
                    <a:bodyPr/>
                    <a:lstStyle/>
                    <a:p>
                      <a:pPr algn="ctr"/>
                      <a:endParaRPr lang="en-US" sz="2000" dirty="0"/>
                    </a:p>
                  </a:txBody>
                  <a:tcPr>
                    <a:lnB w="57150" cap="flat" cmpd="sng" algn="ctr">
                      <a:solidFill>
                        <a:schemeClr val="tx1"/>
                      </a:solidFill>
                      <a:prstDash val="solid"/>
                      <a:round/>
                      <a:headEnd type="none" w="med" len="med"/>
                      <a:tailEnd type="none" w="med" len="med"/>
                    </a:lnB>
                  </a:tcPr>
                </a:tc>
                <a:tc>
                  <a:txBody>
                    <a:bodyPr/>
                    <a:lstStyle/>
                    <a:p>
                      <a:pPr algn="ctr"/>
                      <a:endParaRPr lang="en-US" sz="2000" dirty="0"/>
                    </a:p>
                  </a:txBody>
                  <a:tcPr>
                    <a:lnB w="57150" cap="flat" cmpd="sng" algn="ctr">
                      <a:solidFill>
                        <a:schemeClr val="tx1"/>
                      </a:solidFill>
                      <a:prstDash val="solid"/>
                      <a:round/>
                      <a:headEnd type="none" w="med" len="med"/>
                      <a:tailEnd type="none" w="med" len="med"/>
                    </a:lnB>
                  </a:tcPr>
                </a:tc>
                <a:tc>
                  <a:txBody>
                    <a:bodyPr/>
                    <a:lstStyle/>
                    <a:p>
                      <a:pPr algn="ctr"/>
                      <a:endParaRPr lang="en-US" sz="2000" dirty="0"/>
                    </a:p>
                  </a:txBody>
                  <a:tcPr>
                    <a:lnB w="57150" cap="flat" cmpd="sng" algn="ctr">
                      <a:solidFill>
                        <a:schemeClr val="tx1"/>
                      </a:solidFill>
                      <a:prstDash val="solid"/>
                      <a:round/>
                      <a:headEnd type="none" w="med" len="med"/>
                      <a:tailEnd type="none" w="med" len="med"/>
                    </a:lnB>
                  </a:tcPr>
                </a:tc>
                <a:tc>
                  <a:txBody>
                    <a:bodyPr/>
                    <a:lstStyle/>
                    <a:p>
                      <a:pPr algn="ctr"/>
                      <a:endParaRPr lang="en-US" sz="2000" dirty="0"/>
                    </a:p>
                  </a:txBody>
                  <a:tcPr>
                    <a:lnB w="57150" cap="flat" cmpd="sng" algn="ctr">
                      <a:solidFill>
                        <a:schemeClr val="tx1"/>
                      </a:solidFill>
                      <a:prstDash val="solid"/>
                      <a:round/>
                      <a:headEnd type="none" w="med" len="med"/>
                      <a:tailEnd type="none" w="med" len="med"/>
                    </a:lnB>
                  </a:tcPr>
                </a:tc>
                <a:tc>
                  <a:txBody>
                    <a:bodyPr/>
                    <a:lstStyle/>
                    <a:p>
                      <a:pPr algn="ctr"/>
                      <a:endParaRPr lang="en-US" sz="2000" dirty="0"/>
                    </a:p>
                  </a:txBody>
                  <a:tcPr>
                    <a:lnB w="57150" cap="flat" cmpd="sng" algn="ctr">
                      <a:solidFill>
                        <a:schemeClr val="tx1"/>
                      </a:solidFill>
                      <a:prstDash val="solid"/>
                      <a:round/>
                      <a:headEnd type="none" w="med" len="med"/>
                      <a:tailEnd type="none" w="med" len="med"/>
                    </a:lnB>
                  </a:tcPr>
                </a:tc>
                <a:tc>
                  <a:txBody>
                    <a:bodyPr/>
                    <a:lstStyle/>
                    <a:p>
                      <a:pPr algn="ctr"/>
                      <a:endParaRPr lang="en-US" sz="2000" dirty="0"/>
                    </a:p>
                  </a:txBody>
                  <a:tcPr>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00736">
                <a:tc>
                  <a:txBody>
                    <a:bodyPr/>
                    <a:lstStyle/>
                    <a:p>
                      <a:pPr algn="ctr"/>
                      <a:endParaRPr lang="en-US" sz="2000" b="1" dirty="0"/>
                    </a:p>
                  </a:txBody>
                  <a:tcPr>
                    <a:lnT w="57150" cap="flat" cmpd="sng" algn="ctr">
                      <a:solidFill>
                        <a:schemeClr val="tx1"/>
                      </a:solidFill>
                      <a:prstDash val="solid"/>
                      <a:round/>
                      <a:headEnd type="none" w="med" len="med"/>
                      <a:tailEnd type="none" w="med" len="med"/>
                    </a:lnT>
                  </a:tcPr>
                </a:tc>
                <a:tc>
                  <a:txBody>
                    <a:bodyPr/>
                    <a:lstStyle/>
                    <a:p>
                      <a:pPr algn="ctr"/>
                      <a:r>
                        <a:rPr lang="en-US" sz="2000" b="1" dirty="0"/>
                        <a:t>1</a:t>
                      </a:r>
                    </a:p>
                  </a:txBody>
                  <a:tcPr>
                    <a:lnT w="57150" cap="flat" cmpd="sng" algn="ctr">
                      <a:solidFill>
                        <a:schemeClr val="tx1"/>
                      </a:solidFill>
                      <a:prstDash val="solid"/>
                      <a:round/>
                      <a:headEnd type="none" w="med" len="med"/>
                      <a:tailEnd type="none" w="med" len="med"/>
                    </a:lnT>
                  </a:tcPr>
                </a:tc>
                <a:tc>
                  <a:txBody>
                    <a:bodyPr/>
                    <a:lstStyle/>
                    <a:p>
                      <a:pPr algn="ctr"/>
                      <a:r>
                        <a:rPr lang="en-US" sz="2000" b="1" dirty="0"/>
                        <a:t>1</a:t>
                      </a:r>
                    </a:p>
                  </a:txBody>
                  <a:tcPr>
                    <a:lnT w="57150" cap="flat" cmpd="sng" algn="ctr">
                      <a:solidFill>
                        <a:schemeClr val="tx1"/>
                      </a:solidFill>
                      <a:prstDash val="solid"/>
                      <a:round/>
                      <a:headEnd type="none" w="med" len="med"/>
                      <a:tailEnd type="none" w="med" len="med"/>
                    </a:lnT>
                  </a:tcPr>
                </a:tc>
                <a:tc>
                  <a:txBody>
                    <a:bodyPr/>
                    <a:lstStyle/>
                    <a:p>
                      <a:pPr algn="ctr"/>
                      <a:r>
                        <a:rPr lang="en-US" sz="2000" b="1" dirty="0"/>
                        <a:t>1</a:t>
                      </a:r>
                    </a:p>
                  </a:txBody>
                  <a:tcPr>
                    <a:lnT w="57150" cap="flat" cmpd="sng" algn="ctr">
                      <a:solidFill>
                        <a:schemeClr val="tx1"/>
                      </a:solidFill>
                      <a:prstDash val="solid"/>
                      <a:round/>
                      <a:headEnd type="none" w="med" len="med"/>
                      <a:tailEnd type="none" w="med" len="med"/>
                    </a:lnT>
                  </a:tcPr>
                </a:tc>
                <a:tc>
                  <a:txBody>
                    <a:bodyPr/>
                    <a:lstStyle/>
                    <a:p>
                      <a:pPr algn="ctr"/>
                      <a:r>
                        <a:rPr lang="en-US" sz="2000" b="1" dirty="0"/>
                        <a:t>1</a:t>
                      </a:r>
                    </a:p>
                  </a:txBody>
                  <a:tcPr>
                    <a:lnT w="57150" cap="flat" cmpd="sng" algn="ctr">
                      <a:solidFill>
                        <a:schemeClr val="tx1"/>
                      </a:solidFill>
                      <a:prstDash val="solid"/>
                      <a:round/>
                      <a:headEnd type="none" w="med" len="med"/>
                      <a:tailEnd type="none" w="med" len="med"/>
                    </a:lnT>
                  </a:tcPr>
                </a:tc>
                <a:tc>
                  <a:txBody>
                    <a:bodyPr/>
                    <a:lstStyle/>
                    <a:p>
                      <a:pPr algn="ctr"/>
                      <a:r>
                        <a:rPr lang="en-US" sz="2000" b="1" dirty="0"/>
                        <a:t>0</a:t>
                      </a:r>
                    </a:p>
                  </a:txBody>
                  <a:tcPr>
                    <a:lnT w="57150" cap="flat" cmpd="sng" algn="ctr">
                      <a:solidFill>
                        <a:schemeClr val="tx1"/>
                      </a:solidFill>
                      <a:prstDash val="solid"/>
                      <a:round/>
                      <a:headEnd type="none" w="med" len="med"/>
                      <a:tailEnd type="none" w="med" len="med"/>
                    </a:lnT>
                  </a:tcPr>
                </a:tc>
                <a:tc>
                  <a:txBody>
                    <a:bodyPr/>
                    <a:lstStyle/>
                    <a:p>
                      <a:pPr algn="ctr"/>
                      <a:r>
                        <a:rPr lang="en-US" sz="2000" b="1" dirty="0"/>
                        <a:t>0</a:t>
                      </a:r>
                    </a:p>
                  </a:txBody>
                  <a:tcPr>
                    <a:lnT w="57150" cap="flat" cmpd="sng" algn="ctr">
                      <a:solidFill>
                        <a:schemeClr val="tx1"/>
                      </a:solidFill>
                      <a:prstDash val="solid"/>
                      <a:round/>
                      <a:headEnd type="none" w="med" len="med"/>
                      <a:tailEnd type="none" w="med" len="med"/>
                    </a:lnT>
                  </a:tcPr>
                </a:tc>
                <a:tc>
                  <a:txBody>
                    <a:bodyPr/>
                    <a:lstStyle/>
                    <a:p>
                      <a:pPr algn="ctr"/>
                      <a:r>
                        <a:rPr lang="en-US" sz="2000" b="1" dirty="0"/>
                        <a:t>0</a:t>
                      </a:r>
                    </a:p>
                  </a:txBody>
                  <a:tcPr>
                    <a:lnT w="57150" cap="flat" cmpd="sng" algn="ctr">
                      <a:solidFill>
                        <a:schemeClr val="tx1"/>
                      </a:solidFill>
                      <a:prstDash val="solid"/>
                      <a:round/>
                      <a:headEnd type="none" w="med" len="med"/>
                      <a:tailEnd type="none" w="med" len="med"/>
                    </a:lnT>
                  </a:tcPr>
                </a:tc>
                <a:tc>
                  <a:txBody>
                    <a:bodyPr/>
                    <a:lstStyle/>
                    <a:p>
                      <a:pPr algn="ctr"/>
                      <a:r>
                        <a:rPr lang="en-US" sz="2000" b="1" dirty="0"/>
                        <a:t>1</a:t>
                      </a:r>
                    </a:p>
                  </a:txBody>
                  <a:tcPr>
                    <a:lnT w="57150" cap="flat" cmpd="sng" algn="ctr">
                      <a:solidFill>
                        <a:schemeClr val="tx1"/>
                      </a:solidFill>
                      <a:prstDash val="solid"/>
                      <a:round/>
                      <a:headEnd type="none" w="med" len="med"/>
                      <a:tailEnd type="none" w="med" len="med"/>
                    </a:lnT>
                  </a:tcPr>
                </a:tc>
                <a:tc>
                  <a:txBody>
                    <a:bodyPr/>
                    <a:lstStyle/>
                    <a:p>
                      <a:pPr algn="ctr"/>
                      <a:r>
                        <a:rPr lang="en-US" sz="2000" b="1" dirty="0"/>
                        <a:t>0</a:t>
                      </a:r>
                    </a:p>
                  </a:txBody>
                  <a:tcPr>
                    <a:lnT w="571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11"/>
                  </a:ext>
                </a:extLst>
              </a:tr>
            </a:tbl>
          </a:graphicData>
        </a:graphic>
      </p:graphicFrame>
      <p:sp>
        <p:nvSpPr>
          <p:cNvPr id="15" name="TextBox 14"/>
          <p:cNvSpPr txBox="1"/>
          <p:nvPr/>
        </p:nvSpPr>
        <p:spPr>
          <a:xfrm>
            <a:off x="1734312" y="1170432"/>
            <a:ext cx="1117614" cy="1569660"/>
          </a:xfrm>
          <a:prstGeom prst="rect">
            <a:avLst/>
          </a:prstGeom>
          <a:solidFill>
            <a:schemeClr val="bg1">
              <a:lumMod val="85000"/>
            </a:schemeClr>
          </a:solidFill>
          <a:ln w="19050">
            <a:solidFill>
              <a:schemeClr val="tx1"/>
            </a:solidFill>
          </a:ln>
        </p:spPr>
        <p:txBody>
          <a:bodyPr wrap="none" rtlCol="0">
            <a:spAutoFit/>
          </a:bodyPr>
          <a:lstStyle/>
          <a:p>
            <a:r>
              <a:rPr lang="en-US" sz="3200" dirty="0"/>
              <a:t>      6</a:t>
            </a:r>
          </a:p>
          <a:p>
            <a:r>
              <a:rPr lang="en-US" sz="3200" u="sng" dirty="0"/>
              <a:t>x   -5</a:t>
            </a:r>
          </a:p>
          <a:p>
            <a:r>
              <a:rPr lang="en-US" sz="3200" dirty="0"/>
              <a:t>   -30</a:t>
            </a:r>
          </a:p>
        </p:txBody>
      </p:sp>
      <p:cxnSp>
        <p:nvCxnSpPr>
          <p:cNvPr id="9" name="Straight Connector 8"/>
          <p:cNvCxnSpPr/>
          <p:nvPr/>
        </p:nvCxnSpPr>
        <p:spPr bwMode="auto">
          <a:xfrm flipV="1">
            <a:off x="3100874" y="2740028"/>
            <a:ext cx="7185505" cy="858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pic>
        <p:nvPicPr>
          <p:cNvPr id="557058" name="Picture 2"/>
          <p:cNvPicPr>
            <a:picLocks noChangeAspect="1" noChangeArrowheads="1"/>
          </p:cNvPicPr>
          <p:nvPr/>
        </p:nvPicPr>
        <p:blipFill>
          <a:blip r:embed="rId2" cstate="print"/>
          <a:srcRect/>
          <a:stretch>
            <a:fillRect/>
          </a:stretch>
        </p:blipFill>
        <p:spPr bwMode="auto">
          <a:xfrm>
            <a:off x="9580345" y="5965748"/>
            <a:ext cx="529390" cy="273340"/>
          </a:xfrm>
          <a:prstGeom prst="rect">
            <a:avLst/>
          </a:prstGeom>
          <a:noFill/>
          <a:ln w="9525">
            <a:noFill/>
            <a:miter lim="800000"/>
            <a:headEnd/>
            <a:tailEnd/>
          </a:ln>
        </p:spPr>
      </p:pic>
      <p:pic>
        <p:nvPicPr>
          <p:cNvPr id="339969" name="Picture 1"/>
          <p:cNvPicPr>
            <a:picLocks noChangeAspect="1" noChangeArrowheads="1"/>
          </p:cNvPicPr>
          <p:nvPr/>
        </p:nvPicPr>
        <p:blipFill>
          <a:blip r:embed="rId3" cstate="print"/>
          <a:srcRect/>
          <a:stretch>
            <a:fillRect/>
          </a:stretch>
        </p:blipFill>
        <p:spPr bwMode="auto">
          <a:xfrm>
            <a:off x="4175960" y="2809726"/>
            <a:ext cx="2781300" cy="295275"/>
          </a:xfrm>
          <a:prstGeom prst="rect">
            <a:avLst/>
          </a:prstGeom>
          <a:noFill/>
          <a:ln w="9525">
            <a:noFill/>
            <a:miter lim="800000"/>
            <a:headEnd/>
            <a:tailEnd/>
          </a:ln>
        </p:spPr>
      </p:pic>
      <p:pic>
        <p:nvPicPr>
          <p:cNvPr id="339970" name="Picture 2"/>
          <p:cNvPicPr>
            <a:picLocks noChangeAspect="1" noChangeArrowheads="1"/>
          </p:cNvPicPr>
          <p:nvPr/>
        </p:nvPicPr>
        <p:blipFill>
          <a:blip r:embed="rId4" cstate="print"/>
          <a:srcRect/>
          <a:stretch>
            <a:fillRect/>
          </a:stretch>
        </p:blipFill>
        <p:spPr bwMode="auto">
          <a:xfrm>
            <a:off x="3352801" y="3165861"/>
            <a:ext cx="2872739" cy="295275"/>
          </a:xfrm>
          <a:prstGeom prst="rect">
            <a:avLst/>
          </a:prstGeom>
          <a:noFill/>
          <a:ln w="9525">
            <a:noFill/>
            <a:miter lim="800000"/>
            <a:headEnd/>
            <a:tailEnd/>
          </a:ln>
        </p:spPr>
      </p:pic>
      <p:pic>
        <p:nvPicPr>
          <p:cNvPr id="12" name="Picture 1"/>
          <p:cNvPicPr>
            <a:picLocks noChangeAspect="1" noChangeArrowheads="1"/>
          </p:cNvPicPr>
          <p:nvPr/>
        </p:nvPicPr>
        <p:blipFill>
          <a:blip r:embed="rId3" cstate="print"/>
          <a:srcRect/>
          <a:stretch>
            <a:fillRect/>
          </a:stretch>
        </p:blipFill>
        <p:spPr bwMode="auto">
          <a:xfrm>
            <a:off x="2615063" y="3578143"/>
            <a:ext cx="2781300" cy="295275"/>
          </a:xfrm>
          <a:prstGeom prst="rect">
            <a:avLst/>
          </a:prstGeom>
          <a:noFill/>
          <a:ln w="9525">
            <a:noFill/>
            <a:miter lim="800000"/>
            <a:headEnd/>
            <a:tailEnd/>
          </a:ln>
        </p:spPr>
      </p:pic>
      <p:pic>
        <p:nvPicPr>
          <p:cNvPr id="339971" name="Picture 3"/>
          <p:cNvPicPr>
            <a:picLocks noChangeAspect="1" noChangeArrowheads="1"/>
          </p:cNvPicPr>
          <p:nvPr/>
        </p:nvPicPr>
        <p:blipFill>
          <a:blip r:embed="rId5" cstate="print"/>
          <a:srcRect/>
          <a:stretch>
            <a:fillRect/>
          </a:stretch>
        </p:blipFill>
        <p:spPr bwMode="auto">
          <a:xfrm>
            <a:off x="2631507" y="3964758"/>
            <a:ext cx="1943100" cy="295275"/>
          </a:xfrm>
          <a:prstGeom prst="rect">
            <a:avLst/>
          </a:prstGeom>
          <a:noFill/>
          <a:ln w="9525">
            <a:noFill/>
            <a:miter lim="800000"/>
            <a:headEnd/>
            <a:tailEnd/>
          </a:ln>
        </p:spPr>
      </p:pic>
      <p:pic>
        <p:nvPicPr>
          <p:cNvPr id="339972" name="Picture 4"/>
          <p:cNvPicPr>
            <a:picLocks noChangeAspect="1" noChangeArrowheads="1"/>
          </p:cNvPicPr>
          <p:nvPr/>
        </p:nvPicPr>
        <p:blipFill>
          <a:blip r:embed="rId6" cstate="print"/>
          <a:srcRect/>
          <a:stretch>
            <a:fillRect/>
          </a:stretch>
        </p:blipFill>
        <p:spPr bwMode="auto">
          <a:xfrm>
            <a:off x="2689509" y="4373780"/>
            <a:ext cx="1076325" cy="285750"/>
          </a:xfrm>
          <a:prstGeom prst="rect">
            <a:avLst/>
          </a:prstGeom>
          <a:noFill/>
          <a:ln w="9525">
            <a:noFill/>
            <a:miter lim="800000"/>
            <a:headEnd/>
            <a:tailEnd/>
          </a:ln>
        </p:spPr>
      </p:pic>
      <p:pic>
        <p:nvPicPr>
          <p:cNvPr id="339973" name="Picture 5"/>
          <p:cNvPicPr>
            <a:picLocks noChangeAspect="1" noChangeArrowheads="1"/>
          </p:cNvPicPr>
          <p:nvPr/>
        </p:nvPicPr>
        <p:blipFill>
          <a:blip r:embed="rId7" cstate="print"/>
          <a:srcRect/>
          <a:stretch>
            <a:fillRect/>
          </a:stretch>
        </p:blipFill>
        <p:spPr bwMode="auto">
          <a:xfrm>
            <a:off x="2666550" y="4725154"/>
            <a:ext cx="371475" cy="295275"/>
          </a:xfrm>
          <a:prstGeom prst="rect">
            <a:avLst/>
          </a:prstGeom>
          <a:noFill/>
          <a:ln w="9525">
            <a:noFill/>
            <a:miter lim="800000"/>
            <a:headEnd/>
            <a:tailEnd/>
          </a:ln>
        </p:spPr>
      </p:pic>
      <p:pic>
        <p:nvPicPr>
          <p:cNvPr id="339974" name="Picture 6"/>
          <p:cNvPicPr>
            <a:picLocks noChangeAspect="1" noChangeArrowheads="1"/>
          </p:cNvPicPr>
          <p:nvPr/>
        </p:nvPicPr>
        <p:blipFill>
          <a:blip r:embed="rId8" cstate="print"/>
          <a:srcRect/>
          <a:stretch>
            <a:fillRect/>
          </a:stretch>
        </p:blipFill>
        <p:spPr bwMode="auto">
          <a:xfrm>
            <a:off x="4208898" y="4330618"/>
            <a:ext cx="2666748" cy="314325"/>
          </a:xfrm>
          <a:prstGeom prst="rect">
            <a:avLst/>
          </a:prstGeom>
          <a:noFill/>
          <a:ln w="9525">
            <a:noFill/>
            <a:miter lim="800000"/>
            <a:headEnd/>
            <a:tailEnd/>
          </a:ln>
        </p:spPr>
      </p:pic>
      <p:pic>
        <p:nvPicPr>
          <p:cNvPr id="17" name="Picture 6"/>
          <p:cNvPicPr>
            <a:picLocks noChangeAspect="1" noChangeArrowheads="1"/>
          </p:cNvPicPr>
          <p:nvPr/>
        </p:nvPicPr>
        <p:blipFill>
          <a:blip r:embed="rId8" cstate="print"/>
          <a:srcRect/>
          <a:stretch>
            <a:fillRect/>
          </a:stretch>
        </p:blipFill>
        <p:spPr bwMode="auto">
          <a:xfrm>
            <a:off x="2657626" y="5156787"/>
            <a:ext cx="2666748" cy="314325"/>
          </a:xfrm>
          <a:prstGeom prst="rect">
            <a:avLst/>
          </a:prstGeom>
          <a:noFill/>
          <a:ln w="9525">
            <a:noFill/>
            <a:miter lim="800000"/>
            <a:headEnd/>
            <a:tailEnd/>
          </a:ln>
        </p:spPr>
      </p:pic>
      <p:pic>
        <p:nvPicPr>
          <p:cNvPr id="339975" name="Picture 7"/>
          <p:cNvPicPr>
            <a:picLocks noChangeAspect="1" noChangeArrowheads="1"/>
          </p:cNvPicPr>
          <p:nvPr/>
        </p:nvPicPr>
        <p:blipFill>
          <a:blip r:embed="rId9" cstate="print"/>
          <a:srcRect/>
          <a:stretch>
            <a:fillRect/>
          </a:stretch>
        </p:blipFill>
        <p:spPr bwMode="auto">
          <a:xfrm>
            <a:off x="3429553" y="4758891"/>
            <a:ext cx="2695575" cy="304800"/>
          </a:xfrm>
          <a:prstGeom prst="rect">
            <a:avLst/>
          </a:prstGeom>
          <a:noFill/>
          <a:ln w="9525">
            <a:noFill/>
            <a:miter lim="800000"/>
            <a:headEnd/>
            <a:tailEnd/>
          </a:ln>
        </p:spPr>
      </p:pic>
      <p:pic>
        <p:nvPicPr>
          <p:cNvPr id="19" name="Picture 2"/>
          <p:cNvPicPr>
            <a:picLocks noChangeAspect="1" noChangeArrowheads="1"/>
          </p:cNvPicPr>
          <p:nvPr/>
        </p:nvPicPr>
        <p:blipFill>
          <a:blip r:embed="rId2" cstate="print"/>
          <a:srcRect/>
          <a:stretch>
            <a:fillRect/>
          </a:stretch>
        </p:blipFill>
        <p:spPr bwMode="auto">
          <a:xfrm>
            <a:off x="8770219" y="5964144"/>
            <a:ext cx="529390" cy="273340"/>
          </a:xfrm>
          <a:prstGeom prst="rect">
            <a:avLst/>
          </a:prstGeom>
          <a:noFill/>
          <a:ln w="9525">
            <a:noFill/>
            <a:miter lim="800000"/>
            <a:headEnd/>
            <a:tailEnd/>
          </a:ln>
        </p:spPr>
      </p:pic>
      <p:pic>
        <p:nvPicPr>
          <p:cNvPr id="20" name="Picture 2"/>
          <p:cNvPicPr>
            <a:picLocks noChangeAspect="1" noChangeArrowheads="1"/>
          </p:cNvPicPr>
          <p:nvPr/>
        </p:nvPicPr>
        <p:blipFill>
          <a:blip r:embed="rId2" cstate="print"/>
          <a:srcRect/>
          <a:stretch>
            <a:fillRect/>
          </a:stretch>
        </p:blipFill>
        <p:spPr bwMode="auto">
          <a:xfrm>
            <a:off x="8017845" y="5933664"/>
            <a:ext cx="529390" cy="273340"/>
          </a:xfrm>
          <a:prstGeom prst="rect">
            <a:avLst/>
          </a:prstGeom>
          <a:noFill/>
          <a:ln w="9525">
            <a:noFill/>
            <a:miter lim="800000"/>
            <a:headEnd/>
            <a:tailEnd/>
          </a:ln>
        </p:spPr>
      </p:pic>
      <p:pic>
        <p:nvPicPr>
          <p:cNvPr id="21" name="Picture 2"/>
          <p:cNvPicPr>
            <a:picLocks noChangeAspect="1" noChangeArrowheads="1"/>
          </p:cNvPicPr>
          <p:nvPr/>
        </p:nvPicPr>
        <p:blipFill>
          <a:blip r:embed="rId2" cstate="print"/>
          <a:srcRect/>
          <a:stretch>
            <a:fillRect/>
          </a:stretch>
        </p:blipFill>
        <p:spPr bwMode="auto">
          <a:xfrm>
            <a:off x="7207718" y="5989811"/>
            <a:ext cx="529390" cy="273340"/>
          </a:xfrm>
          <a:prstGeom prst="rect">
            <a:avLst/>
          </a:prstGeom>
          <a:noFill/>
          <a:ln w="9525">
            <a:noFill/>
            <a:miter lim="800000"/>
            <a:headEnd/>
            <a:tailEnd/>
          </a:ln>
        </p:spPr>
      </p:pic>
      <p:pic>
        <p:nvPicPr>
          <p:cNvPr id="22" name="Picture 2"/>
          <p:cNvPicPr>
            <a:picLocks noChangeAspect="1" noChangeArrowheads="1"/>
          </p:cNvPicPr>
          <p:nvPr/>
        </p:nvPicPr>
        <p:blipFill>
          <a:blip r:embed="rId2" cstate="print"/>
          <a:srcRect/>
          <a:stretch>
            <a:fillRect/>
          </a:stretch>
        </p:blipFill>
        <p:spPr bwMode="auto">
          <a:xfrm>
            <a:off x="6426467" y="5930455"/>
            <a:ext cx="529390" cy="273340"/>
          </a:xfrm>
          <a:prstGeom prst="rect">
            <a:avLst/>
          </a:prstGeom>
          <a:noFill/>
          <a:ln w="9525">
            <a:noFill/>
            <a:miter lim="800000"/>
            <a:headEnd/>
            <a:tailEnd/>
          </a:ln>
        </p:spPr>
      </p:pic>
      <p:pic>
        <p:nvPicPr>
          <p:cNvPr id="23" name="Picture 2"/>
          <p:cNvPicPr>
            <a:picLocks noChangeAspect="1" noChangeArrowheads="1"/>
          </p:cNvPicPr>
          <p:nvPr/>
        </p:nvPicPr>
        <p:blipFill>
          <a:blip r:embed="rId2" cstate="print"/>
          <a:srcRect/>
          <a:stretch>
            <a:fillRect/>
          </a:stretch>
        </p:blipFill>
        <p:spPr bwMode="auto">
          <a:xfrm>
            <a:off x="5635591" y="5991415"/>
            <a:ext cx="529390" cy="273340"/>
          </a:xfrm>
          <a:prstGeom prst="rect">
            <a:avLst/>
          </a:prstGeom>
          <a:noFill/>
          <a:ln w="9525">
            <a:noFill/>
            <a:miter lim="800000"/>
            <a:headEnd/>
            <a:tailEnd/>
          </a:ln>
        </p:spPr>
      </p:pic>
      <p:pic>
        <p:nvPicPr>
          <p:cNvPr id="24" name="Picture 2"/>
          <p:cNvPicPr>
            <a:picLocks noChangeAspect="1" noChangeArrowheads="1"/>
          </p:cNvPicPr>
          <p:nvPr/>
        </p:nvPicPr>
        <p:blipFill>
          <a:blip r:embed="rId2" cstate="print"/>
          <a:srcRect/>
          <a:stretch>
            <a:fillRect/>
          </a:stretch>
        </p:blipFill>
        <p:spPr bwMode="auto">
          <a:xfrm>
            <a:off x="4835090" y="5970560"/>
            <a:ext cx="529390" cy="273340"/>
          </a:xfrm>
          <a:prstGeom prst="rect">
            <a:avLst/>
          </a:prstGeom>
          <a:noFill/>
          <a:ln w="9525">
            <a:noFill/>
            <a:miter lim="800000"/>
            <a:headEnd/>
            <a:tailEnd/>
          </a:ln>
        </p:spPr>
      </p:pic>
      <p:pic>
        <p:nvPicPr>
          <p:cNvPr id="25" name="Picture 2"/>
          <p:cNvPicPr>
            <a:picLocks noChangeAspect="1" noChangeArrowheads="1"/>
          </p:cNvPicPr>
          <p:nvPr/>
        </p:nvPicPr>
        <p:blipFill>
          <a:blip r:embed="rId2" cstate="print"/>
          <a:srcRect/>
          <a:stretch>
            <a:fillRect/>
          </a:stretch>
        </p:blipFill>
        <p:spPr bwMode="auto">
          <a:xfrm>
            <a:off x="4169343" y="5968956"/>
            <a:ext cx="529390" cy="273340"/>
          </a:xfrm>
          <a:prstGeom prst="rect">
            <a:avLst/>
          </a:prstGeom>
          <a:noFill/>
          <a:ln w="9525">
            <a:noFill/>
            <a:miter lim="800000"/>
            <a:headEnd/>
            <a:tailEnd/>
          </a:ln>
        </p:spPr>
      </p:pic>
      <p:pic>
        <p:nvPicPr>
          <p:cNvPr id="26" name="Picture 2"/>
          <p:cNvPicPr>
            <a:picLocks noChangeAspect="1" noChangeArrowheads="1"/>
          </p:cNvPicPr>
          <p:nvPr/>
        </p:nvPicPr>
        <p:blipFill>
          <a:blip r:embed="rId2" cstate="print"/>
          <a:srcRect/>
          <a:stretch>
            <a:fillRect/>
          </a:stretch>
        </p:blipFill>
        <p:spPr bwMode="auto">
          <a:xfrm>
            <a:off x="3339966" y="5948101"/>
            <a:ext cx="529390" cy="273340"/>
          </a:xfrm>
          <a:prstGeom prst="rect">
            <a:avLst/>
          </a:prstGeom>
          <a:noFill/>
          <a:ln w="9525">
            <a:noFill/>
            <a:miter lim="800000"/>
            <a:headEnd/>
            <a:tailEnd/>
          </a:ln>
        </p:spPr>
      </p:pic>
      <p:pic>
        <p:nvPicPr>
          <p:cNvPr id="339976" name="Picture 8"/>
          <p:cNvPicPr>
            <a:picLocks noChangeAspect="1" noChangeArrowheads="1"/>
          </p:cNvPicPr>
          <p:nvPr/>
        </p:nvPicPr>
        <p:blipFill>
          <a:blip r:embed="rId10" cstate="print"/>
          <a:srcRect/>
          <a:stretch>
            <a:fillRect/>
          </a:stretch>
        </p:blipFill>
        <p:spPr bwMode="auto">
          <a:xfrm>
            <a:off x="2664845" y="5528812"/>
            <a:ext cx="1876425" cy="285750"/>
          </a:xfrm>
          <a:prstGeom prst="rect">
            <a:avLst/>
          </a:prstGeom>
          <a:noFill/>
          <a:ln w="9525">
            <a:noFill/>
            <a:miter lim="800000"/>
            <a:headEnd/>
            <a:tailEnd/>
          </a:ln>
        </p:spPr>
      </p:pic>
      <p:cxnSp>
        <p:nvCxnSpPr>
          <p:cNvPr id="11" name="Straight Connector 10"/>
          <p:cNvCxnSpPr/>
          <p:nvPr/>
        </p:nvCxnSpPr>
        <p:spPr bwMode="auto">
          <a:xfrm flipH="1">
            <a:off x="3988070" y="5248656"/>
            <a:ext cx="9144" cy="1353312"/>
          </a:xfrm>
          <a:prstGeom prst="line">
            <a:avLst/>
          </a:prstGeom>
          <a:solidFill>
            <a:schemeClr val="accent1"/>
          </a:solidFill>
          <a:ln w="31750" cap="flat" cmpd="sng" algn="ctr">
            <a:solidFill>
              <a:srgbClr val="FF0000"/>
            </a:solidFill>
            <a:prstDash val="solid"/>
            <a:round/>
            <a:headEnd type="none" w="med" len="med"/>
            <a:tailEnd type="none" w="med" len="med"/>
          </a:ln>
          <a:effectLst/>
        </p:spPr>
      </p:cxnSp>
      <p:sp>
        <p:nvSpPr>
          <p:cNvPr id="3" name="Footer Placeholder 2">
            <a:extLst>
              <a:ext uri="{FF2B5EF4-FFF2-40B4-BE49-F238E27FC236}">
                <a16:creationId xmlns:a16="http://schemas.microsoft.com/office/drawing/2014/main" id="{D404BF47-36A9-6F1E-A7B8-4BFDE7E8269F}"/>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99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99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99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99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99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997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99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99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55705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1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2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22"/>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24"/>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25"/>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Two’s complement multiplication</a:t>
            </a:r>
          </a:p>
        </p:txBody>
      </p:sp>
      <p:sp>
        <p:nvSpPr>
          <p:cNvPr id="6" name="Slide Number Placeholder 5"/>
          <p:cNvSpPr>
            <a:spLocks noGrp="1"/>
          </p:cNvSpPr>
          <p:nvPr>
            <p:ph type="sldNum" sz="quarter" idx="12"/>
          </p:nvPr>
        </p:nvSpPr>
        <p:spPr/>
        <p:txBody>
          <a:bodyPr/>
          <a:lstStyle/>
          <a:p>
            <a:fld id="{1E9AE433-2354-447F-AC9C-E3BA53A2ED55}" type="slidenum">
              <a:rPr lang="en-US" smtClean="0"/>
              <a:pPr/>
              <a:t>16</a:t>
            </a:fld>
            <a:endParaRPr lang="en-US"/>
          </a:p>
        </p:txBody>
      </p:sp>
      <p:graphicFrame>
        <p:nvGraphicFramePr>
          <p:cNvPr id="8" name="Table 7"/>
          <p:cNvGraphicFramePr>
            <a:graphicFrameLocks noGrp="1"/>
          </p:cNvGraphicFramePr>
          <p:nvPr/>
        </p:nvGraphicFramePr>
        <p:xfrm>
          <a:off x="2429256" y="1527048"/>
          <a:ext cx="7772400" cy="4754880"/>
        </p:xfrm>
        <a:graphic>
          <a:graphicData uri="http://schemas.openxmlformats.org/drawingml/2006/table">
            <a:tbl>
              <a:tblPr bandRow="1">
                <a:tableStyleId>{00A15C55-8517-42AA-B614-E9B94910E393}</a:tableStyleId>
              </a:tblPr>
              <a:tblGrid>
                <a:gridCol w="777240">
                  <a:extLst>
                    <a:ext uri="{9D8B030D-6E8A-4147-A177-3AD203B41FA5}">
                      <a16:colId xmlns:a16="http://schemas.microsoft.com/office/drawing/2014/main" val="20000"/>
                    </a:ext>
                  </a:extLst>
                </a:gridCol>
                <a:gridCol w="777240">
                  <a:extLst>
                    <a:ext uri="{9D8B030D-6E8A-4147-A177-3AD203B41FA5}">
                      <a16:colId xmlns:a16="http://schemas.microsoft.com/office/drawing/2014/main" val="20001"/>
                    </a:ext>
                  </a:extLst>
                </a:gridCol>
                <a:gridCol w="777240">
                  <a:extLst>
                    <a:ext uri="{9D8B030D-6E8A-4147-A177-3AD203B41FA5}">
                      <a16:colId xmlns:a16="http://schemas.microsoft.com/office/drawing/2014/main" val="20002"/>
                    </a:ext>
                  </a:extLst>
                </a:gridCol>
                <a:gridCol w="777240">
                  <a:extLst>
                    <a:ext uri="{9D8B030D-6E8A-4147-A177-3AD203B41FA5}">
                      <a16:colId xmlns:a16="http://schemas.microsoft.com/office/drawing/2014/main" val="20003"/>
                    </a:ext>
                  </a:extLst>
                </a:gridCol>
                <a:gridCol w="777240">
                  <a:extLst>
                    <a:ext uri="{9D8B030D-6E8A-4147-A177-3AD203B41FA5}">
                      <a16:colId xmlns:a16="http://schemas.microsoft.com/office/drawing/2014/main" val="20004"/>
                    </a:ext>
                  </a:extLst>
                </a:gridCol>
                <a:gridCol w="777240">
                  <a:extLst>
                    <a:ext uri="{9D8B030D-6E8A-4147-A177-3AD203B41FA5}">
                      <a16:colId xmlns:a16="http://schemas.microsoft.com/office/drawing/2014/main" val="20005"/>
                    </a:ext>
                  </a:extLst>
                </a:gridCol>
                <a:gridCol w="777240">
                  <a:extLst>
                    <a:ext uri="{9D8B030D-6E8A-4147-A177-3AD203B41FA5}">
                      <a16:colId xmlns:a16="http://schemas.microsoft.com/office/drawing/2014/main" val="20006"/>
                    </a:ext>
                  </a:extLst>
                </a:gridCol>
                <a:gridCol w="777240">
                  <a:extLst>
                    <a:ext uri="{9D8B030D-6E8A-4147-A177-3AD203B41FA5}">
                      <a16:colId xmlns:a16="http://schemas.microsoft.com/office/drawing/2014/main" val="20007"/>
                    </a:ext>
                  </a:extLst>
                </a:gridCol>
                <a:gridCol w="777240">
                  <a:extLst>
                    <a:ext uri="{9D8B030D-6E8A-4147-A177-3AD203B41FA5}">
                      <a16:colId xmlns:a16="http://schemas.microsoft.com/office/drawing/2014/main" val="20008"/>
                    </a:ext>
                  </a:extLst>
                </a:gridCol>
                <a:gridCol w="777240">
                  <a:extLst>
                    <a:ext uri="{9D8B030D-6E8A-4147-A177-3AD203B41FA5}">
                      <a16:colId xmlns:a16="http://schemas.microsoft.com/office/drawing/2014/main" val="20009"/>
                    </a:ext>
                  </a:extLst>
                </a:gridCol>
              </a:tblGrid>
              <a:tr h="300736">
                <a:tc>
                  <a:txBody>
                    <a:bodyPr/>
                    <a:lstStyle/>
                    <a:p>
                      <a:pPr algn="ctr"/>
                      <a:endParaRPr lang="en-US" sz="2000" b="1" dirty="0"/>
                    </a:p>
                  </a:txBody>
                  <a:tcPr/>
                </a:tc>
                <a:tc>
                  <a:txBody>
                    <a:bodyPr/>
                    <a:lstStyle/>
                    <a:p>
                      <a:pPr algn="ctr"/>
                      <a:endParaRPr lang="en-US" sz="2000" b="1" dirty="0"/>
                    </a:p>
                  </a:txBody>
                  <a:tcPr/>
                </a:tc>
                <a:tc>
                  <a:txBody>
                    <a:bodyPr/>
                    <a:lstStyle/>
                    <a:p>
                      <a:pPr algn="ctr"/>
                      <a:endParaRPr lang="en-US" sz="2000" b="1" dirty="0"/>
                    </a:p>
                  </a:txBody>
                  <a:tcPr/>
                </a:tc>
                <a:tc>
                  <a:txBody>
                    <a:bodyPr/>
                    <a:lstStyle/>
                    <a:p>
                      <a:pPr algn="ctr"/>
                      <a:endParaRPr lang="en-US" sz="2000" b="1"/>
                    </a:p>
                  </a:txBody>
                  <a:tcPr/>
                </a:tc>
                <a:tc>
                  <a:txBody>
                    <a:bodyPr/>
                    <a:lstStyle/>
                    <a:p>
                      <a:pPr algn="ctr"/>
                      <a:endParaRPr lang="en-US" sz="2000" b="1" dirty="0"/>
                    </a:p>
                  </a:txBody>
                  <a:tcPr/>
                </a:tc>
                <a:tc>
                  <a:txBody>
                    <a:bodyPr/>
                    <a:lstStyle/>
                    <a:p>
                      <a:pPr algn="ctr"/>
                      <a:endParaRPr lang="en-US" sz="2000" b="1"/>
                    </a:p>
                  </a:txBody>
                  <a:tcPr/>
                </a:tc>
                <a:tc>
                  <a:txBody>
                    <a:bodyPr/>
                    <a:lstStyle/>
                    <a:p>
                      <a:pPr algn="ctr"/>
                      <a:endParaRPr lang="en-US" sz="2000" b="1"/>
                    </a:p>
                  </a:txBody>
                  <a:tcPr/>
                </a:tc>
                <a:tc>
                  <a:txBody>
                    <a:bodyPr/>
                    <a:lstStyle/>
                    <a:p>
                      <a:pPr algn="ctr"/>
                      <a:endParaRPr lang="en-US" sz="2000" b="1"/>
                    </a:p>
                  </a:txBody>
                  <a:tcPr/>
                </a:tc>
                <a:tc>
                  <a:txBody>
                    <a:bodyPr/>
                    <a:lstStyle/>
                    <a:p>
                      <a:pPr algn="ctr"/>
                      <a:endParaRPr lang="en-US" sz="2000" b="1"/>
                    </a:p>
                  </a:txBody>
                  <a:tcPr/>
                </a:tc>
                <a:tc>
                  <a:txBody>
                    <a:bodyPr/>
                    <a:lstStyle/>
                    <a:p>
                      <a:pPr algn="ctr"/>
                      <a:endParaRPr lang="en-US" sz="2000" b="1"/>
                    </a:p>
                  </a:txBody>
                  <a:tcPr/>
                </a:tc>
                <a:extLst>
                  <a:ext uri="{0D108BD9-81ED-4DB2-BD59-A6C34878D82A}">
                    <a16:rowId xmlns:a16="http://schemas.microsoft.com/office/drawing/2014/main" val="10000"/>
                  </a:ext>
                </a:extLst>
              </a:tr>
              <a:tr h="300736">
                <a:tc>
                  <a:txBody>
                    <a:bodyPr/>
                    <a:lstStyle/>
                    <a:p>
                      <a:pPr algn="ctr"/>
                      <a:endParaRPr lang="en-US" sz="2000" b="1" dirty="0"/>
                    </a:p>
                  </a:txBody>
                  <a:tcPr/>
                </a:tc>
                <a:tc gridSpan="8">
                  <a:txBody>
                    <a:bodyPr/>
                    <a:lstStyle/>
                    <a:p>
                      <a:pPr algn="l"/>
                      <a:r>
                        <a:rPr lang="en-US" sz="2000" b="1" dirty="0"/>
                        <a:t>To find value of 2’s complement number</a:t>
                      </a:r>
                    </a:p>
                  </a:txBody>
                  <a:tcPr/>
                </a:tc>
                <a:tc hMerge="1">
                  <a:txBody>
                    <a:bodyPr/>
                    <a:lstStyle/>
                    <a:p>
                      <a:pPr algn="ctr"/>
                      <a:endParaRPr lang="en-US" sz="2000" b="1" dirty="0">
                        <a:solidFill>
                          <a:srgbClr val="FF0000"/>
                        </a:solidFill>
                      </a:endParaRPr>
                    </a:p>
                  </a:txBody>
                  <a:tcPr/>
                </a:tc>
                <a:tc hMerge="1">
                  <a:txBody>
                    <a:bodyPr/>
                    <a:lstStyle/>
                    <a:p>
                      <a:pPr algn="ctr"/>
                      <a:endParaRPr lang="en-US" sz="2000" b="1" dirty="0">
                        <a:solidFill>
                          <a:srgbClr val="FF0000"/>
                        </a:solidFill>
                      </a:endParaRPr>
                    </a:p>
                  </a:txBody>
                  <a:tcPr/>
                </a:tc>
                <a:tc hMerge="1">
                  <a:txBody>
                    <a:bodyPr/>
                    <a:lstStyle/>
                    <a:p>
                      <a:pPr algn="ctr"/>
                      <a:endParaRPr lang="en-US" sz="2000" b="1" dirty="0">
                        <a:solidFill>
                          <a:srgbClr val="FF0000"/>
                        </a:solidFill>
                      </a:endParaRPr>
                    </a:p>
                  </a:txBody>
                  <a:tcPr/>
                </a:tc>
                <a:tc hMerge="1">
                  <a:txBody>
                    <a:bodyPr/>
                    <a:lstStyle/>
                    <a:p>
                      <a:pPr algn="ctr"/>
                      <a:endParaRPr lang="en-US" sz="2000" b="1" dirty="0">
                        <a:solidFill>
                          <a:srgbClr val="FF0000"/>
                        </a:solidFill>
                      </a:endParaRPr>
                    </a:p>
                  </a:txBody>
                  <a:tcPr/>
                </a:tc>
                <a:tc hMerge="1">
                  <a:txBody>
                    <a:bodyPr/>
                    <a:lstStyle/>
                    <a:p>
                      <a:pPr algn="ctr"/>
                      <a:endParaRPr lang="en-US" sz="2000" b="1" dirty="0"/>
                    </a:p>
                  </a:txBody>
                  <a:tcPr/>
                </a:tc>
                <a:tc hMerge="1">
                  <a:txBody>
                    <a:bodyPr/>
                    <a:lstStyle/>
                    <a:p>
                      <a:pPr algn="ctr"/>
                      <a:endParaRPr lang="en-US" sz="2000" b="1" dirty="0"/>
                    </a:p>
                  </a:txBody>
                  <a:tcPr/>
                </a:tc>
                <a:tc hMerge="1">
                  <a:txBody>
                    <a:bodyPr/>
                    <a:lstStyle/>
                    <a:p>
                      <a:pPr algn="ctr"/>
                      <a:endParaRPr lang="en-US" sz="2000" b="1" dirty="0"/>
                    </a:p>
                  </a:txBody>
                  <a:tcPr/>
                </a:tc>
                <a:tc>
                  <a:txBody>
                    <a:bodyPr/>
                    <a:lstStyle/>
                    <a:p>
                      <a:pPr algn="ctr"/>
                      <a:endParaRPr lang="en-US" sz="2000" b="1" dirty="0"/>
                    </a:p>
                  </a:txBody>
                  <a:tcPr/>
                </a:tc>
                <a:extLst>
                  <a:ext uri="{0D108BD9-81ED-4DB2-BD59-A6C34878D82A}">
                    <a16:rowId xmlns:a16="http://schemas.microsoft.com/office/drawing/2014/main" val="10001"/>
                  </a:ext>
                </a:extLst>
              </a:tr>
              <a:tr h="300736">
                <a:tc>
                  <a:txBody>
                    <a:bodyPr/>
                    <a:lstStyle/>
                    <a:p>
                      <a:pPr algn="ctr"/>
                      <a:endParaRPr lang="en-US" sz="2000" b="1" dirty="0"/>
                    </a:p>
                  </a:txBody>
                  <a:tcPr/>
                </a:tc>
                <a:tc>
                  <a:txBody>
                    <a:bodyPr/>
                    <a:lstStyle/>
                    <a:p>
                      <a:pPr algn="ctr"/>
                      <a:endParaRPr lang="en-US" sz="2000" b="1" dirty="0"/>
                    </a:p>
                  </a:txBody>
                  <a:tcPr/>
                </a:tc>
                <a:tc>
                  <a:txBody>
                    <a:bodyPr/>
                    <a:lstStyle/>
                    <a:p>
                      <a:pPr algn="ctr"/>
                      <a:r>
                        <a:rPr lang="en-US" sz="2000" b="1" dirty="0"/>
                        <a:t>1</a:t>
                      </a:r>
                    </a:p>
                  </a:txBody>
                  <a:tcPr/>
                </a:tc>
                <a:tc>
                  <a:txBody>
                    <a:bodyPr/>
                    <a:lstStyle/>
                    <a:p>
                      <a:pPr algn="ctr"/>
                      <a:r>
                        <a:rPr lang="en-US" sz="2000" b="1" dirty="0"/>
                        <a:t>1</a:t>
                      </a:r>
                    </a:p>
                  </a:txBody>
                  <a:tcPr/>
                </a:tc>
                <a:tc>
                  <a:txBody>
                    <a:bodyPr/>
                    <a:lstStyle/>
                    <a:p>
                      <a:pPr algn="ctr"/>
                      <a:r>
                        <a:rPr lang="en-US" sz="2000" b="1" dirty="0"/>
                        <a:t>1</a:t>
                      </a:r>
                    </a:p>
                  </a:txBody>
                  <a:tcPr/>
                </a:tc>
                <a:tc>
                  <a:txBody>
                    <a:bodyPr/>
                    <a:lstStyle/>
                    <a:p>
                      <a:pPr algn="ctr"/>
                      <a:r>
                        <a:rPr lang="en-US" sz="2000" b="1" dirty="0"/>
                        <a:t>0</a:t>
                      </a:r>
                    </a:p>
                  </a:txBody>
                  <a:tcPr/>
                </a:tc>
                <a:tc>
                  <a:txBody>
                    <a:bodyPr/>
                    <a:lstStyle/>
                    <a:p>
                      <a:pPr algn="ctr"/>
                      <a:r>
                        <a:rPr lang="en-US" sz="2000" b="1" dirty="0"/>
                        <a:t>0</a:t>
                      </a:r>
                    </a:p>
                  </a:txBody>
                  <a:tcPr/>
                </a:tc>
                <a:tc>
                  <a:txBody>
                    <a:bodyPr/>
                    <a:lstStyle/>
                    <a:p>
                      <a:pPr algn="ctr"/>
                      <a:r>
                        <a:rPr lang="en-US" sz="2000" b="1" dirty="0"/>
                        <a:t>0</a:t>
                      </a:r>
                    </a:p>
                  </a:txBody>
                  <a:tcPr/>
                </a:tc>
                <a:tc>
                  <a:txBody>
                    <a:bodyPr/>
                    <a:lstStyle/>
                    <a:p>
                      <a:pPr algn="ctr"/>
                      <a:r>
                        <a:rPr lang="en-US" sz="2000" b="1" dirty="0"/>
                        <a:t>1</a:t>
                      </a:r>
                    </a:p>
                  </a:txBody>
                  <a:tcPr/>
                </a:tc>
                <a:tc>
                  <a:txBody>
                    <a:bodyPr/>
                    <a:lstStyle/>
                    <a:p>
                      <a:pPr algn="ctr"/>
                      <a:r>
                        <a:rPr lang="en-US" sz="2000" b="1" dirty="0"/>
                        <a:t>0</a:t>
                      </a:r>
                    </a:p>
                  </a:txBody>
                  <a:tcPr/>
                </a:tc>
                <a:extLst>
                  <a:ext uri="{0D108BD9-81ED-4DB2-BD59-A6C34878D82A}">
                    <a16:rowId xmlns:a16="http://schemas.microsoft.com/office/drawing/2014/main" val="10002"/>
                  </a:ext>
                </a:extLst>
              </a:tr>
              <a:tr h="300736">
                <a:tc>
                  <a:txBody>
                    <a:bodyPr/>
                    <a:lstStyle/>
                    <a:p>
                      <a:pPr algn="ctr"/>
                      <a:endParaRPr lang="en-US" sz="2000" b="1" dirty="0"/>
                    </a:p>
                  </a:txBody>
                  <a:tcPr/>
                </a:tc>
                <a:tc gridSpan="4">
                  <a:txBody>
                    <a:bodyPr/>
                    <a:lstStyle/>
                    <a:p>
                      <a:pPr algn="l"/>
                      <a:r>
                        <a:rPr lang="en-US" sz="2000" b="1" dirty="0"/>
                        <a:t>Flip bits: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r h="300736">
                <a:tc>
                  <a:txBody>
                    <a:bodyPr/>
                    <a:lstStyle/>
                    <a:p>
                      <a:pPr algn="ctr"/>
                      <a:endParaRPr lang="en-US" sz="2000" b="1" dirty="0"/>
                    </a:p>
                  </a:txBody>
                  <a:tcPr/>
                </a:tc>
                <a:tc>
                  <a:txBody>
                    <a:bodyPr/>
                    <a:lstStyle/>
                    <a:p>
                      <a:pPr algn="ctr"/>
                      <a:endParaRPr lang="en-US" sz="2000" b="1" dirty="0">
                        <a:solidFill>
                          <a:srgbClr val="FF0000"/>
                        </a:solidFill>
                      </a:endParaRPr>
                    </a:p>
                  </a:txBody>
                  <a:tcPr/>
                </a:tc>
                <a:tc>
                  <a:txBody>
                    <a:bodyPr/>
                    <a:lstStyle/>
                    <a:p>
                      <a:pPr algn="ctr"/>
                      <a:r>
                        <a:rPr lang="en-US" sz="2000" b="1" dirty="0">
                          <a:solidFill>
                            <a:srgbClr val="FF0000"/>
                          </a:solidFill>
                        </a:rPr>
                        <a:t>0</a:t>
                      </a:r>
                    </a:p>
                  </a:txBody>
                  <a:tcPr/>
                </a:tc>
                <a:tc>
                  <a:txBody>
                    <a:bodyPr/>
                    <a:lstStyle/>
                    <a:p>
                      <a:pPr algn="ctr"/>
                      <a:r>
                        <a:rPr lang="en-US" sz="2000" b="1" dirty="0">
                          <a:solidFill>
                            <a:srgbClr val="FF0000"/>
                          </a:solidFill>
                        </a:rPr>
                        <a:t>0</a:t>
                      </a:r>
                    </a:p>
                  </a:txBody>
                  <a:tcPr/>
                </a:tc>
                <a:tc>
                  <a:txBody>
                    <a:bodyPr/>
                    <a:lstStyle/>
                    <a:p>
                      <a:pPr algn="ctr"/>
                      <a:r>
                        <a:rPr lang="en-US" sz="2000" b="1" dirty="0">
                          <a:solidFill>
                            <a:srgbClr val="FF0000"/>
                          </a:solidFill>
                        </a:rPr>
                        <a:t>0</a:t>
                      </a:r>
                    </a:p>
                  </a:txBody>
                  <a:tcPr/>
                </a:tc>
                <a:tc>
                  <a:txBody>
                    <a:bodyPr/>
                    <a:lstStyle/>
                    <a:p>
                      <a:pPr algn="ctr"/>
                      <a:r>
                        <a:rPr lang="en-US" sz="2000" b="1" dirty="0">
                          <a:solidFill>
                            <a:srgbClr val="FF0000"/>
                          </a:solidFill>
                        </a:rPr>
                        <a:t>1</a:t>
                      </a:r>
                    </a:p>
                  </a:txBody>
                  <a:tcPr/>
                </a:tc>
                <a:tc>
                  <a:txBody>
                    <a:bodyPr/>
                    <a:lstStyle/>
                    <a:p>
                      <a:pPr algn="ctr"/>
                      <a:r>
                        <a:rPr lang="en-US" sz="2000" b="1" dirty="0">
                          <a:solidFill>
                            <a:srgbClr val="FF0000"/>
                          </a:solidFill>
                        </a:rPr>
                        <a:t>1</a:t>
                      </a:r>
                    </a:p>
                  </a:txBody>
                  <a:tcPr/>
                </a:tc>
                <a:tc>
                  <a:txBody>
                    <a:bodyPr/>
                    <a:lstStyle/>
                    <a:p>
                      <a:pPr algn="ctr"/>
                      <a:r>
                        <a:rPr lang="en-US" sz="2000" b="1" dirty="0">
                          <a:solidFill>
                            <a:srgbClr val="FF0000"/>
                          </a:solidFill>
                        </a:rPr>
                        <a:t>1</a:t>
                      </a:r>
                    </a:p>
                  </a:txBody>
                  <a:tcPr/>
                </a:tc>
                <a:tc>
                  <a:txBody>
                    <a:bodyPr/>
                    <a:lstStyle/>
                    <a:p>
                      <a:pPr algn="ctr"/>
                      <a:r>
                        <a:rPr lang="en-US" sz="2000" b="1" dirty="0">
                          <a:solidFill>
                            <a:srgbClr val="FF0000"/>
                          </a:solidFill>
                        </a:rPr>
                        <a:t>0</a:t>
                      </a:r>
                    </a:p>
                  </a:txBody>
                  <a:tcPr/>
                </a:tc>
                <a:tc>
                  <a:txBody>
                    <a:bodyPr/>
                    <a:lstStyle/>
                    <a:p>
                      <a:pPr algn="ctr"/>
                      <a:r>
                        <a:rPr lang="en-US" sz="2000" b="1" dirty="0">
                          <a:solidFill>
                            <a:srgbClr val="FF0000"/>
                          </a:solidFill>
                        </a:rPr>
                        <a:t>1</a:t>
                      </a:r>
                    </a:p>
                  </a:txBody>
                  <a:tcPr/>
                </a:tc>
                <a:extLst>
                  <a:ext uri="{0D108BD9-81ED-4DB2-BD59-A6C34878D82A}">
                    <a16:rowId xmlns:a16="http://schemas.microsoft.com/office/drawing/2014/main" val="10004"/>
                  </a:ext>
                </a:extLst>
              </a:tr>
              <a:tr h="3007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FF0000"/>
                        </a:solidFill>
                      </a:endParaRPr>
                    </a:p>
                  </a:txBody>
                  <a:tcPr/>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dk1"/>
                          </a:solidFill>
                          <a:latin typeface="+mn-lt"/>
                          <a:ea typeface="+mn-ea"/>
                          <a:cs typeface="+mn-cs"/>
                        </a:rPr>
                        <a:t>Add 1</a:t>
                      </a: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FF0000"/>
                        </a:solidFill>
                      </a:endParaRPr>
                    </a:p>
                  </a:txBody>
                  <a:tcPr/>
                </a:tc>
                <a:tc hMerge="1">
                  <a:txBody>
                    <a:bodyPr/>
                    <a:lstStyle/>
                    <a:p>
                      <a:pPr algn="ctr"/>
                      <a:endParaRPr lang="en-US" sz="2000" b="1" dirty="0">
                        <a:solidFill>
                          <a:srgbClr val="FF0000"/>
                        </a:solidFill>
                      </a:endParaRPr>
                    </a:p>
                  </a:txBody>
                  <a:tcPr/>
                </a:tc>
                <a:tc hMerge="1">
                  <a:txBody>
                    <a:bodyPr/>
                    <a:lstStyle/>
                    <a:p>
                      <a:pPr algn="ctr"/>
                      <a:endParaRPr lang="en-US" sz="2000" b="1" dirty="0"/>
                    </a:p>
                  </a:txBody>
                  <a:tcPr/>
                </a:tc>
                <a:tc>
                  <a:txBody>
                    <a:bodyPr/>
                    <a:lstStyle/>
                    <a:p>
                      <a:pPr algn="ctr"/>
                      <a:endParaRPr lang="en-US" sz="2000" b="1" dirty="0"/>
                    </a:p>
                  </a:txBody>
                  <a:tcPr/>
                </a:tc>
                <a:tc>
                  <a:txBody>
                    <a:bodyPr/>
                    <a:lstStyle/>
                    <a:p>
                      <a:pPr algn="ctr"/>
                      <a:endParaRPr lang="en-US" sz="2000" b="1" dirty="0"/>
                    </a:p>
                  </a:txBody>
                  <a:tcPr/>
                </a:tc>
                <a:tc>
                  <a:txBody>
                    <a:bodyPr/>
                    <a:lstStyle/>
                    <a:p>
                      <a:pPr algn="ctr"/>
                      <a:endParaRPr lang="en-US" sz="2000" b="1" dirty="0"/>
                    </a:p>
                  </a:txBody>
                  <a:tcPr/>
                </a:tc>
                <a:tc>
                  <a:txBody>
                    <a:bodyPr/>
                    <a:lstStyle/>
                    <a:p>
                      <a:pPr algn="ctr"/>
                      <a:endParaRPr lang="en-US" sz="2000" b="1" dirty="0"/>
                    </a:p>
                  </a:txBody>
                  <a:tcPr/>
                </a:tc>
                <a:tc>
                  <a:txBody>
                    <a:bodyPr/>
                    <a:lstStyle/>
                    <a:p>
                      <a:pPr algn="ctr"/>
                      <a:endParaRPr lang="en-US" sz="2000" b="1" dirty="0"/>
                    </a:p>
                  </a:txBody>
                  <a:tcPr/>
                </a:tc>
                <a:extLst>
                  <a:ext uri="{0D108BD9-81ED-4DB2-BD59-A6C34878D82A}">
                    <a16:rowId xmlns:a16="http://schemas.microsoft.com/office/drawing/2014/main" val="10005"/>
                  </a:ext>
                </a:extLst>
              </a:tr>
              <a:tr h="3007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FF0000"/>
                          </a:solidFill>
                        </a:rPr>
                        <a:t>0</a:t>
                      </a:r>
                    </a:p>
                  </a:txBody>
                  <a:tcPr/>
                </a:tc>
                <a:tc>
                  <a:txBody>
                    <a:bodyPr/>
                    <a:lstStyle/>
                    <a:p>
                      <a:pPr algn="ctr"/>
                      <a:r>
                        <a:rPr lang="en-US" sz="2000" b="1" dirty="0">
                          <a:solidFill>
                            <a:srgbClr val="FF0000"/>
                          </a:solidFill>
                        </a:rPr>
                        <a:t>0</a:t>
                      </a:r>
                    </a:p>
                  </a:txBody>
                  <a:tcPr/>
                </a:tc>
                <a:tc>
                  <a:txBody>
                    <a:bodyPr/>
                    <a:lstStyle/>
                    <a:p>
                      <a:pPr algn="ctr"/>
                      <a:r>
                        <a:rPr lang="en-US" sz="2000" b="1" dirty="0">
                          <a:solidFill>
                            <a:srgbClr val="FF0000"/>
                          </a:solidFill>
                        </a:rPr>
                        <a:t>0</a:t>
                      </a:r>
                    </a:p>
                  </a:txBody>
                  <a:tcPr/>
                </a:tc>
                <a:tc>
                  <a:txBody>
                    <a:bodyPr/>
                    <a:lstStyle/>
                    <a:p>
                      <a:pPr algn="ctr"/>
                      <a:r>
                        <a:rPr lang="en-US" sz="2000" b="1" dirty="0">
                          <a:solidFill>
                            <a:srgbClr val="FF0000"/>
                          </a:solidFill>
                        </a:rPr>
                        <a:t>1</a:t>
                      </a:r>
                    </a:p>
                  </a:txBody>
                  <a:tcPr/>
                </a:tc>
                <a:tc>
                  <a:txBody>
                    <a:bodyPr/>
                    <a:lstStyle/>
                    <a:p>
                      <a:pPr algn="ctr"/>
                      <a:r>
                        <a:rPr lang="en-US" sz="2000" b="1" dirty="0">
                          <a:solidFill>
                            <a:srgbClr val="FF0000"/>
                          </a:solidFill>
                        </a:rPr>
                        <a:t>1</a:t>
                      </a:r>
                    </a:p>
                  </a:txBody>
                  <a:tcPr/>
                </a:tc>
                <a:tc>
                  <a:txBody>
                    <a:bodyPr/>
                    <a:lstStyle/>
                    <a:p>
                      <a:pPr algn="ctr"/>
                      <a:r>
                        <a:rPr lang="en-US" sz="2000" b="1" dirty="0">
                          <a:solidFill>
                            <a:srgbClr val="FF0000"/>
                          </a:solidFill>
                        </a:rPr>
                        <a:t>1</a:t>
                      </a:r>
                    </a:p>
                  </a:txBody>
                  <a:tcPr/>
                </a:tc>
                <a:tc>
                  <a:txBody>
                    <a:bodyPr/>
                    <a:lstStyle/>
                    <a:p>
                      <a:pPr algn="ctr"/>
                      <a:r>
                        <a:rPr lang="en-US" sz="2000" b="1" dirty="0">
                          <a:solidFill>
                            <a:srgbClr val="FF0000"/>
                          </a:solidFill>
                        </a:rPr>
                        <a:t>1</a:t>
                      </a:r>
                    </a:p>
                  </a:txBody>
                  <a:tcPr/>
                </a:tc>
                <a:tc>
                  <a:txBody>
                    <a:bodyPr/>
                    <a:lstStyle/>
                    <a:p>
                      <a:pPr algn="ctr"/>
                      <a:r>
                        <a:rPr lang="en-US" sz="2000" b="1" dirty="0">
                          <a:solidFill>
                            <a:srgbClr val="FF0000"/>
                          </a:solidFill>
                        </a:rPr>
                        <a:t>0</a:t>
                      </a:r>
                    </a:p>
                  </a:txBody>
                  <a:tcPr/>
                </a:tc>
                <a:extLst>
                  <a:ext uri="{0D108BD9-81ED-4DB2-BD59-A6C34878D82A}">
                    <a16:rowId xmlns:a16="http://schemas.microsoft.com/office/drawing/2014/main" val="10006"/>
                  </a:ext>
                </a:extLst>
              </a:tr>
              <a:tr h="3007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FF0000"/>
                        </a:solidFill>
                      </a:endParaRPr>
                    </a:p>
                  </a:txBody>
                  <a:tcPr/>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rPr>
                        <a:t>Convert to base ten</a:t>
                      </a: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00B050"/>
                        </a:solidFill>
                      </a:endParaRPr>
                    </a:p>
                  </a:txBody>
                  <a:tcPr/>
                </a:tc>
                <a:tc hMerge="1">
                  <a:txBody>
                    <a:bodyPr/>
                    <a:lstStyle/>
                    <a:p>
                      <a:pPr algn="ctr"/>
                      <a:endParaRPr lang="en-US" sz="2000" b="1" dirty="0">
                        <a:solidFill>
                          <a:srgbClr val="00B050"/>
                        </a:solidFill>
                      </a:endParaRPr>
                    </a:p>
                  </a:txBody>
                  <a:tcPr/>
                </a:tc>
                <a:tc hMerge="1">
                  <a:txBody>
                    <a:bodyPr/>
                    <a:lstStyle/>
                    <a:p>
                      <a:pPr algn="ctr"/>
                      <a:endParaRPr lang="en-US" sz="2000" b="1" dirty="0">
                        <a:solidFill>
                          <a:srgbClr val="00B050"/>
                        </a:solidFill>
                      </a:endParaRPr>
                    </a:p>
                  </a:txBody>
                  <a:tcPr/>
                </a:tc>
                <a:tc>
                  <a:txBody>
                    <a:bodyPr/>
                    <a:lstStyle/>
                    <a:p>
                      <a:pPr algn="ctr"/>
                      <a:endParaRPr lang="en-US" sz="2000" b="1" dirty="0">
                        <a:solidFill>
                          <a:srgbClr val="00B050"/>
                        </a:solidFill>
                      </a:endParaRPr>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7"/>
                  </a:ext>
                </a:extLst>
              </a:tr>
              <a:tr h="3007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00B05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00B050"/>
                        </a:solidFill>
                      </a:endParaRPr>
                    </a:p>
                  </a:txBody>
                  <a:tcPr/>
                </a:tc>
                <a:tc>
                  <a:txBody>
                    <a:bodyPr/>
                    <a:lstStyle/>
                    <a:p>
                      <a:pPr algn="ctr"/>
                      <a:endParaRPr lang="en-US" sz="2000" b="1" dirty="0">
                        <a:solidFill>
                          <a:srgbClr val="00B050"/>
                        </a:solidFill>
                      </a:endParaRPr>
                    </a:p>
                  </a:txBody>
                  <a:tcPr/>
                </a:tc>
                <a:tc>
                  <a:txBody>
                    <a:bodyPr/>
                    <a:lstStyle/>
                    <a:p>
                      <a:pPr algn="ctr"/>
                      <a:endParaRPr lang="en-US" sz="2000" b="1" dirty="0">
                        <a:solidFill>
                          <a:srgbClr val="00B050"/>
                        </a:solidFill>
                      </a:endParaRPr>
                    </a:p>
                  </a:txBody>
                  <a:tcPr/>
                </a:tc>
                <a:tc>
                  <a:txBody>
                    <a:bodyPr/>
                    <a:lstStyle/>
                    <a:p>
                      <a:pPr algn="ctr"/>
                      <a:r>
                        <a:rPr lang="en-US" sz="2000" dirty="0"/>
                        <a:t>16</a:t>
                      </a:r>
                    </a:p>
                  </a:txBody>
                  <a:tcPr/>
                </a:tc>
                <a:tc>
                  <a:txBody>
                    <a:bodyPr/>
                    <a:lstStyle/>
                    <a:p>
                      <a:pPr algn="ctr"/>
                      <a:r>
                        <a:rPr lang="en-US" sz="2000" dirty="0"/>
                        <a:t>+8</a:t>
                      </a:r>
                    </a:p>
                  </a:txBody>
                  <a:tcPr/>
                </a:tc>
                <a:tc>
                  <a:txBody>
                    <a:bodyPr/>
                    <a:lstStyle/>
                    <a:p>
                      <a:pPr algn="ctr"/>
                      <a:r>
                        <a:rPr lang="en-US" sz="2000" dirty="0"/>
                        <a:t>+4</a:t>
                      </a:r>
                    </a:p>
                  </a:txBody>
                  <a:tcPr/>
                </a:tc>
                <a:tc>
                  <a:txBody>
                    <a:bodyPr/>
                    <a:lstStyle/>
                    <a:p>
                      <a:pPr algn="ctr"/>
                      <a:r>
                        <a:rPr lang="en-US" sz="2000" dirty="0"/>
                        <a:t>+2</a:t>
                      </a:r>
                    </a:p>
                  </a:txBody>
                  <a:tcPr/>
                </a:tc>
                <a:tc>
                  <a:txBody>
                    <a:bodyPr/>
                    <a:lstStyle/>
                    <a:p>
                      <a:pPr algn="ctr"/>
                      <a:r>
                        <a:rPr lang="en-US" sz="2000" dirty="0"/>
                        <a:t>+0</a:t>
                      </a:r>
                    </a:p>
                  </a:txBody>
                  <a:tcPr/>
                </a:tc>
                <a:extLst>
                  <a:ext uri="{0D108BD9-81ED-4DB2-BD59-A6C34878D82A}">
                    <a16:rowId xmlns:a16="http://schemas.microsoft.com/office/drawing/2014/main" val="10008"/>
                  </a:ext>
                </a:extLst>
              </a:tr>
              <a:tr h="3007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00B05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00B05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00B050"/>
                        </a:solidFill>
                      </a:endParaRPr>
                    </a:p>
                  </a:txBody>
                  <a:tcPr/>
                </a:tc>
                <a:tc>
                  <a:txBody>
                    <a:bodyPr/>
                    <a:lstStyle/>
                    <a:p>
                      <a:pPr algn="ctr"/>
                      <a:endParaRPr lang="en-US" sz="2000" b="1" dirty="0">
                        <a:solidFill>
                          <a:srgbClr val="00B050"/>
                        </a:solidFill>
                      </a:endParaRPr>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9"/>
                  </a:ext>
                </a:extLst>
              </a:tr>
              <a:tr h="3007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kern="1200" dirty="0">
                        <a:solidFill>
                          <a:schemeClr val="tx1"/>
                        </a:solidFill>
                        <a:latin typeface="+mn-lt"/>
                        <a:ea typeface="+mn-ea"/>
                        <a:cs typeface="+mn-cs"/>
                      </a:endParaRPr>
                    </a:p>
                  </a:txBody>
                  <a:tcPr>
                    <a:lnB w="57150" cap="flat" cmpd="sng" algn="ctr">
                      <a:noFill/>
                      <a:prstDash val="solid"/>
                      <a:round/>
                      <a:headEnd type="none" w="med" len="med"/>
                      <a:tailEnd type="none" w="med" len="med"/>
                    </a:lnB>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tx1"/>
                          </a:solidFill>
                          <a:latin typeface="+mn-lt"/>
                          <a:ea typeface="+mn-ea"/>
                          <a:cs typeface="+mn-cs"/>
                        </a:rPr>
                        <a:t>Product:</a:t>
                      </a:r>
                    </a:p>
                  </a:txBody>
                  <a:tcPr>
                    <a:lnB w="57150" cap="flat" cmpd="sng" algn="ctr">
                      <a:noFill/>
                      <a:prstDash val="solid"/>
                      <a:round/>
                      <a:headEnd type="none" w="med" len="med"/>
                      <a:tailEnd type="none" w="med" len="med"/>
                    </a:lnB>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srgbClr val="00B050"/>
                        </a:solidFill>
                      </a:endParaRPr>
                    </a:p>
                  </a:txBody>
                  <a:tcPr>
                    <a:lnB w="57150" cap="flat" cmpd="sng" algn="ctr">
                      <a:noFill/>
                      <a:prstDash val="solid"/>
                      <a:round/>
                      <a:headEnd type="none" w="med" len="med"/>
                      <a:tailEnd type="none" w="med" len="med"/>
                    </a:lnB>
                  </a:tcPr>
                </a:tc>
                <a:tc hMerge="1">
                  <a:txBody>
                    <a:bodyPr/>
                    <a:lstStyle/>
                    <a:p>
                      <a:pPr algn="ctr"/>
                      <a:endParaRPr lang="en-US" sz="2000" dirty="0"/>
                    </a:p>
                  </a:txBody>
                  <a:tcPr>
                    <a:lnB w="57150" cap="flat" cmpd="sng" algn="ctr">
                      <a:noFill/>
                      <a:prstDash val="solid"/>
                      <a:round/>
                      <a:headEnd type="none" w="med" len="med"/>
                      <a:tailEnd type="none" w="med" len="med"/>
                    </a:lnB>
                  </a:tcPr>
                </a:tc>
                <a:tc>
                  <a:txBody>
                    <a:bodyPr/>
                    <a:lstStyle/>
                    <a:p>
                      <a:pPr algn="ctr"/>
                      <a:r>
                        <a:rPr lang="en-US" sz="2000" b="1" dirty="0"/>
                        <a:t>30</a:t>
                      </a:r>
                    </a:p>
                  </a:txBody>
                  <a:tcPr>
                    <a:lnB w="57150" cap="flat" cmpd="sng" algn="ctr">
                      <a:noFill/>
                      <a:prstDash val="solid"/>
                      <a:round/>
                      <a:headEnd type="none" w="med" len="med"/>
                      <a:tailEnd type="none" w="med" len="med"/>
                    </a:lnB>
                  </a:tcPr>
                </a:tc>
                <a:tc>
                  <a:txBody>
                    <a:bodyPr/>
                    <a:lstStyle/>
                    <a:p>
                      <a:pPr algn="ctr"/>
                      <a:endParaRPr lang="en-US" sz="2000" dirty="0"/>
                    </a:p>
                  </a:txBody>
                  <a:tcPr>
                    <a:lnB w="57150" cap="flat" cmpd="sng" algn="ctr">
                      <a:noFill/>
                      <a:prstDash val="solid"/>
                      <a:round/>
                      <a:headEnd type="none" w="med" len="med"/>
                      <a:tailEnd type="none" w="med" len="med"/>
                    </a:lnB>
                  </a:tcPr>
                </a:tc>
                <a:tc>
                  <a:txBody>
                    <a:bodyPr/>
                    <a:lstStyle/>
                    <a:p>
                      <a:pPr algn="ctr"/>
                      <a:endParaRPr lang="en-US" sz="2000" dirty="0"/>
                    </a:p>
                  </a:txBody>
                  <a:tcPr>
                    <a:lnB w="57150" cap="flat" cmpd="sng" algn="ctr">
                      <a:noFill/>
                      <a:prstDash val="solid"/>
                      <a:round/>
                      <a:headEnd type="none" w="med" len="med"/>
                      <a:tailEnd type="none" w="med" len="med"/>
                    </a:lnB>
                  </a:tcPr>
                </a:tc>
                <a:tc>
                  <a:txBody>
                    <a:bodyPr/>
                    <a:lstStyle/>
                    <a:p>
                      <a:pPr algn="ctr"/>
                      <a:endParaRPr lang="en-US" sz="2000" dirty="0"/>
                    </a:p>
                  </a:txBody>
                  <a:tcPr>
                    <a:lnB w="57150" cap="flat" cmpd="sng" algn="ctr">
                      <a:noFill/>
                      <a:prstDash val="solid"/>
                      <a:round/>
                      <a:headEnd type="none" w="med" len="med"/>
                      <a:tailEnd type="none" w="med" len="med"/>
                    </a:lnB>
                  </a:tcPr>
                </a:tc>
                <a:tc>
                  <a:txBody>
                    <a:bodyPr/>
                    <a:lstStyle/>
                    <a:p>
                      <a:pPr algn="ctr"/>
                      <a:endParaRPr lang="en-US" sz="2000" dirty="0"/>
                    </a:p>
                  </a:txBody>
                  <a:tcPr>
                    <a:lnB w="57150" cap="flat" cmpd="sng" algn="ctr">
                      <a:noFill/>
                      <a:prstDash val="solid"/>
                      <a:round/>
                      <a:headEnd type="none" w="med" len="med"/>
                      <a:tailEnd type="none" w="med" len="med"/>
                    </a:lnB>
                  </a:tcPr>
                </a:tc>
                <a:tc>
                  <a:txBody>
                    <a:bodyPr/>
                    <a:lstStyle/>
                    <a:p>
                      <a:pPr algn="ctr"/>
                      <a:endParaRPr lang="en-US" sz="2000" dirty="0"/>
                    </a:p>
                  </a:txBody>
                  <a:tcPr>
                    <a:lnB w="57150" cap="flat" cmpd="sng" algn="ctr">
                      <a:noFill/>
                      <a:prstDash val="solid"/>
                      <a:round/>
                      <a:headEnd type="none" w="med" len="med"/>
                      <a:tailEnd type="none" w="med" len="med"/>
                    </a:lnB>
                  </a:tcPr>
                </a:tc>
                <a:extLst>
                  <a:ext uri="{0D108BD9-81ED-4DB2-BD59-A6C34878D82A}">
                    <a16:rowId xmlns:a16="http://schemas.microsoft.com/office/drawing/2014/main" val="10010"/>
                  </a:ext>
                </a:extLst>
              </a:tr>
              <a:tr h="300736">
                <a:tc>
                  <a:txBody>
                    <a:bodyPr/>
                    <a:lstStyle/>
                    <a:p>
                      <a:pPr algn="ctr"/>
                      <a:endParaRPr lang="en-US" sz="2000" b="1" dirty="0"/>
                    </a:p>
                  </a:txBody>
                  <a:tcPr>
                    <a:lnT w="57150" cap="flat" cmpd="sng" algn="ctr">
                      <a:noFill/>
                      <a:prstDash val="solid"/>
                      <a:round/>
                      <a:headEnd type="none" w="med" len="med"/>
                      <a:tailEnd type="none" w="med" len="med"/>
                    </a:lnT>
                  </a:tcPr>
                </a:tc>
                <a:tc>
                  <a:txBody>
                    <a:bodyPr/>
                    <a:lstStyle/>
                    <a:p>
                      <a:endParaRPr lang="en-US"/>
                    </a:p>
                  </a:txBody>
                  <a:tcPr>
                    <a:lnT w="57150" cap="flat" cmpd="sng" algn="ctr">
                      <a:noFill/>
                      <a:prstDash val="solid"/>
                      <a:round/>
                      <a:headEnd type="none" w="med" len="med"/>
                      <a:tailEnd type="none" w="med" len="med"/>
                    </a:lnT>
                  </a:tcPr>
                </a:tc>
                <a:tc>
                  <a:txBody>
                    <a:bodyPr/>
                    <a:lstStyle/>
                    <a:p>
                      <a:endParaRPr lang="en-US"/>
                    </a:p>
                  </a:txBody>
                  <a:tcPr>
                    <a:lnT w="57150" cap="flat" cmpd="sng" algn="ctr">
                      <a:noFill/>
                      <a:prstDash val="solid"/>
                      <a:round/>
                      <a:headEnd type="none" w="med" len="med"/>
                      <a:tailEnd type="none" w="med" len="med"/>
                    </a:lnT>
                  </a:tcPr>
                </a:tc>
                <a:tc>
                  <a:txBody>
                    <a:bodyPr/>
                    <a:lstStyle/>
                    <a:p>
                      <a:endParaRPr lang="en-US"/>
                    </a:p>
                  </a:txBody>
                  <a:tcPr>
                    <a:lnT w="57150" cap="flat" cmpd="sng" algn="ctr">
                      <a:noFill/>
                      <a:prstDash val="solid"/>
                      <a:round/>
                      <a:headEnd type="none" w="med" len="med"/>
                      <a:tailEnd type="none" w="med" len="med"/>
                    </a:lnT>
                  </a:tcPr>
                </a:tc>
                <a:tc>
                  <a:txBody>
                    <a:bodyPr/>
                    <a:lstStyle/>
                    <a:p>
                      <a:endParaRPr lang="en-US"/>
                    </a:p>
                  </a:txBody>
                  <a:tcPr>
                    <a:lnT w="57150" cap="flat" cmpd="sng" algn="ctr">
                      <a:noFill/>
                      <a:prstDash val="solid"/>
                      <a:round/>
                      <a:headEnd type="none" w="med" len="med"/>
                      <a:tailEnd type="none" w="med" len="med"/>
                    </a:lnT>
                  </a:tcPr>
                </a:tc>
                <a:tc>
                  <a:txBody>
                    <a:bodyPr/>
                    <a:lstStyle/>
                    <a:p>
                      <a:endParaRPr lang="en-US"/>
                    </a:p>
                  </a:txBody>
                  <a:tcPr>
                    <a:lnT w="57150" cap="flat" cmpd="sng" algn="ctr">
                      <a:noFill/>
                      <a:prstDash val="solid"/>
                      <a:round/>
                      <a:headEnd type="none" w="med" len="med"/>
                      <a:tailEnd type="none" w="med" len="med"/>
                    </a:lnT>
                  </a:tcPr>
                </a:tc>
                <a:tc>
                  <a:txBody>
                    <a:bodyPr/>
                    <a:lstStyle/>
                    <a:p>
                      <a:endParaRPr lang="en-US"/>
                    </a:p>
                  </a:txBody>
                  <a:tcPr>
                    <a:lnT w="57150" cap="flat" cmpd="sng" algn="ctr">
                      <a:noFill/>
                      <a:prstDash val="solid"/>
                      <a:round/>
                      <a:headEnd type="none" w="med" len="med"/>
                      <a:tailEnd type="none" w="med" len="med"/>
                    </a:lnT>
                  </a:tcPr>
                </a:tc>
                <a:tc>
                  <a:txBody>
                    <a:bodyPr/>
                    <a:lstStyle/>
                    <a:p>
                      <a:endParaRPr lang="en-US"/>
                    </a:p>
                  </a:txBody>
                  <a:tcPr>
                    <a:lnT w="57150" cap="flat" cmpd="sng" algn="ctr">
                      <a:noFill/>
                      <a:prstDash val="solid"/>
                      <a:round/>
                      <a:headEnd type="none" w="med" len="med"/>
                      <a:tailEnd type="none" w="med" len="med"/>
                    </a:lnT>
                  </a:tcPr>
                </a:tc>
                <a:tc>
                  <a:txBody>
                    <a:bodyPr/>
                    <a:lstStyle/>
                    <a:p>
                      <a:endParaRPr lang="en-US"/>
                    </a:p>
                  </a:txBody>
                  <a:tcPr>
                    <a:lnT w="57150" cap="flat" cmpd="sng" algn="ctr">
                      <a:noFill/>
                      <a:prstDash val="solid"/>
                      <a:round/>
                      <a:headEnd type="none" w="med" len="med"/>
                      <a:tailEnd type="none" w="med" len="med"/>
                    </a:lnT>
                  </a:tcPr>
                </a:tc>
                <a:tc>
                  <a:txBody>
                    <a:bodyPr/>
                    <a:lstStyle/>
                    <a:p>
                      <a:endParaRPr lang="en-US" dirty="0"/>
                    </a:p>
                  </a:txBody>
                  <a:tcPr>
                    <a:lnT w="57150" cap="flat" cmpd="sng" algn="ctr">
                      <a:noFill/>
                      <a:prstDash val="solid"/>
                      <a:round/>
                      <a:headEnd type="none" w="med" len="med"/>
                      <a:tailEnd type="none" w="med" len="med"/>
                    </a:lnT>
                  </a:tcPr>
                </a:tc>
                <a:extLst>
                  <a:ext uri="{0D108BD9-81ED-4DB2-BD59-A6C34878D82A}">
                    <a16:rowId xmlns:a16="http://schemas.microsoft.com/office/drawing/2014/main" val="10011"/>
                  </a:ext>
                </a:extLst>
              </a:tr>
            </a:tbl>
          </a:graphicData>
        </a:graphic>
      </p:graphicFrame>
      <p:sp>
        <p:nvSpPr>
          <p:cNvPr id="15" name="TextBox 14"/>
          <p:cNvSpPr txBox="1"/>
          <p:nvPr/>
        </p:nvSpPr>
        <p:spPr>
          <a:xfrm>
            <a:off x="1734312" y="1170432"/>
            <a:ext cx="1117614" cy="1569660"/>
          </a:xfrm>
          <a:prstGeom prst="rect">
            <a:avLst/>
          </a:prstGeom>
          <a:solidFill>
            <a:schemeClr val="bg1">
              <a:lumMod val="85000"/>
            </a:schemeClr>
          </a:solidFill>
          <a:ln w="19050">
            <a:solidFill>
              <a:schemeClr val="tx1"/>
            </a:solidFill>
          </a:ln>
        </p:spPr>
        <p:txBody>
          <a:bodyPr wrap="none" rtlCol="0">
            <a:spAutoFit/>
          </a:bodyPr>
          <a:lstStyle/>
          <a:p>
            <a:r>
              <a:rPr lang="en-US" sz="3200" dirty="0"/>
              <a:t>      6</a:t>
            </a:r>
          </a:p>
          <a:p>
            <a:r>
              <a:rPr lang="en-US" sz="3200" u="sng" dirty="0"/>
              <a:t>x   -5</a:t>
            </a:r>
          </a:p>
          <a:p>
            <a:r>
              <a:rPr lang="en-US" sz="3200" dirty="0"/>
              <a:t>   -30</a:t>
            </a:r>
          </a:p>
        </p:txBody>
      </p:sp>
      <p:pic>
        <p:nvPicPr>
          <p:cNvPr id="558082" name="Picture 2"/>
          <p:cNvPicPr>
            <a:picLocks noChangeAspect="1" noChangeArrowheads="1"/>
          </p:cNvPicPr>
          <p:nvPr/>
        </p:nvPicPr>
        <p:blipFill>
          <a:blip r:embed="rId2" cstate="print"/>
          <a:srcRect/>
          <a:stretch>
            <a:fillRect/>
          </a:stretch>
        </p:blipFill>
        <p:spPr bwMode="auto">
          <a:xfrm>
            <a:off x="5473547" y="5411443"/>
            <a:ext cx="933831" cy="571500"/>
          </a:xfrm>
          <a:prstGeom prst="rect">
            <a:avLst/>
          </a:prstGeom>
          <a:noFill/>
          <a:ln w="9525">
            <a:noFill/>
            <a:miter lim="800000"/>
            <a:headEnd/>
            <a:tailEnd/>
          </a:ln>
        </p:spPr>
      </p:pic>
      <p:pic>
        <p:nvPicPr>
          <p:cNvPr id="338945" name="Picture 1"/>
          <p:cNvPicPr>
            <a:picLocks noChangeAspect="1" noChangeArrowheads="1"/>
          </p:cNvPicPr>
          <p:nvPr/>
        </p:nvPicPr>
        <p:blipFill>
          <a:blip r:embed="rId3" cstate="print"/>
          <a:srcRect/>
          <a:stretch>
            <a:fillRect/>
          </a:stretch>
        </p:blipFill>
        <p:spPr bwMode="auto">
          <a:xfrm>
            <a:off x="5582002" y="5619501"/>
            <a:ext cx="180975" cy="142875"/>
          </a:xfrm>
          <a:prstGeom prst="rect">
            <a:avLst/>
          </a:prstGeom>
          <a:noFill/>
          <a:ln w="9525">
            <a:noFill/>
            <a:miter lim="800000"/>
            <a:headEnd/>
            <a:tailEnd/>
          </a:ln>
        </p:spPr>
      </p:pic>
      <p:sp>
        <p:nvSpPr>
          <p:cNvPr id="3" name="Footer Placeholder 2">
            <a:extLst>
              <a:ext uri="{FF2B5EF4-FFF2-40B4-BE49-F238E27FC236}">
                <a16:creationId xmlns:a16="http://schemas.microsoft.com/office/drawing/2014/main" id="{8DE74127-203E-8CDA-A81F-7A2D6613F843}"/>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5808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89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Shortcut: Multiplying by ten</a:t>
            </a:r>
          </a:p>
        </p:txBody>
      </p:sp>
      <p:sp>
        <p:nvSpPr>
          <p:cNvPr id="3" name="Content Placeholder 2"/>
          <p:cNvSpPr>
            <a:spLocks noGrp="1"/>
          </p:cNvSpPr>
          <p:nvPr>
            <p:ph idx="1"/>
          </p:nvPr>
        </p:nvSpPr>
        <p:spPr/>
        <p:txBody>
          <a:bodyPr/>
          <a:lstStyle/>
          <a:p>
            <a:r>
              <a:rPr lang="en-US" dirty="0"/>
              <a:t>Let’s look at the number 31</a:t>
            </a:r>
            <a:r>
              <a:rPr lang="en-US" b="1" baseline="-25000" dirty="0"/>
              <a:t>10</a:t>
            </a:r>
            <a:r>
              <a:rPr lang="en-US" dirty="0"/>
              <a:t>= 3x10</a:t>
            </a:r>
            <a:r>
              <a:rPr lang="en-US" b="1" baseline="30000" dirty="0"/>
              <a:t>1</a:t>
            </a:r>
            <a:r>
              <a:rPr lang="en-US" dirty="0"/>
              <a:t>+1x10</a:t>
            </a:r>
            <a:r>
              <a:rPr lang="en-US" b="1" baseline="30000" dirty="0"/>
              <a:t>0</a:t>
            </a:r>
          </a:p>
          <a:p>
            <a:r>
              <a:rPr lang="en-US" dirty="0"/>
              <a:t>Let’s look at the top digit: 3x10</a:t>
            </a:r>
            <a:r>
              <a:rPr lang="en-US" b="1" baseline="30000" dirty="0"/>
              <a:t>1</a:t>
            </a:r>
            <a:endParaRPr lang="en-US" dirty="0"/>
          </a:p>
          <a:p>
            <a:endParaRPr lang="en-US" dirty="0"/>
          </a:p>
        </p:txBody>
      </p:sp>
      <p:sp>
        <p:nvSpPr>
          <p:cNvPr id="6" name="Slide Number Placeholder 5"/>
          <p:cNvSpPr>
            <a:spLocks noGrp="1"/>
          </p:cNvSpPr>
          <p:nvPr>
            <p:ph type="sldNum" sz="quarter" idx="12"/>
          </p:nvPr>
        </p:nvSpPr>
        <p:spPr/>
        <p:txBody>
          <a:bodyPr/>
          <a:lstStyle/>
          <a:p>
            <a:fld id="{1E9AE433-2354-447F-AC9C-E3BA53A2ED55}" type="slidenum">
              <a:rPr lang="en-US" smtClean="0"/>
              <a:pPr/>
              <a:t>17</a:t>
            </a:fld>
            <a:endParaRPr lang="en-US"/>
          </a:p>
        </p:txBody>
      </p:sp>
      <p:graphicFrame>
        <p:nvGraphicFramePr>
          <p:cNvPr id="7" name="Object 6"/>
          <p:cNvGraphicFramePr>
            <a:graphicFrameLocks noChangeAspect="1"/>
          </p:cNvGraphicFramePr>
          <p:nvPr/>
        </p:nvGraphicFramePr>
        <p:xfrm>
          <a:off x="2319379" y="2567038"/>
          <a:ext cx="8422353" cy="3774769"/>
        </p:xfrm>
        <a:graphic>
          <a:graphicData uri="http://schemas.openxmlformats.org/presentationml/2006/ole">
            <mc:AlternateContent xmlns:mc="http://schemas.openxmlformats.org/markup-compatibility/2006">
              <mc:Choice xmlns:v="urn:schemas-microsoft-com:vml" Requires="v">
                <p:oleObj name="Equation" r:id="rId2" imgW="4102100" imgH="1930400" progId="Equation.3">
                  <p:embed/>
                </p:oleObj>
              </mc:Choice>
              <mc:Fallback>
                <p:oleObj name="Equation" r:id="rId2" imgW="4102100" imgH="1930400" progId="Equation.3">
                  <p:embed/>
                  <p:pic>
                    <p:nvPicPr>
                      <p:cNvPr id="7"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9379" y="2567038"/>
                        <a:ext cx="8422353" cy="37747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ooter Placeholder 3">
            <a:extLst>
              <a:ext uri="{FF2B5EF4-FFF2-40B4-BE49-F238E27FC236}">
                <a16:creationId xmlns:a16="http://schemas.microsoft.com/office/drawing/2014/main" id="{76B453F1-8C89-7A9B-0C5F-D410B5380E9C}"/>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451104"/>
            <a:ext cx="7924800" cy="762000"/>
          </a:xfrm>
        </p:spPr>
        <p:txBody>
          <a:bodyPr>
            <a:normAutofit fontScale="90000"/>
          </a:bodyPr>
          <a:lstStyle/>
          <a:p>
            <a:r>
              <a:rPr lang="en-US" sz="3200" dirty="0"/>
              <a:t>Shortcut: </a:t>
            </a:r>
            <a:br>
              <a:rPr lang="en-US" sz="3200" dirty="0"/>
            </a:br>
            <a:r>
              <a:rPr lang="en-US" sz="3200" dirty="0"/>
              <a:t>Multiplying a base-2 number by 2</a:t>
            </a:r>
          </a:p>
        </p:txBody>
      </p:sp>
      <p:sp>
        <p:nvSpPr>
          <p:cNvPr id="3" name="Content Placeholder 2"/>
          <p:cNvSpPr>
            <a:spLocks noGrp="1"/>
          </p:cNvSpPr>
          <p:nvPr>
            <p:ph idx="1"/>
          </p:nvPr>
        </p:nvSpPr>
        <p:spPr/>
        <p:txBody>
          <a:bodyPr/>
          <a:lstStyle/>
          <a:p>
            <a:r>
              <a:rPr lang="en-US" dirty="0"/>
              <a:t>Multiplying by a power of 2 shifts bits by the exponent:</a:t>
            </a:r>
          </a:p>
        </p:txBody>
      </p:sp>
      <p:sp>
        <p:nvSpPr>
          <p:cNvPr id="6" name="Slide Number Placeholder 5"/>
          <p:cNvSpPr>
            <a:spLocks noGrp="1"/>
          </p:cNvSpPr>
          <p:nvPr>
            <p:ph type="sldNum" sz="quarter" idx="12"/>
          </p:nvPr>
        </p:nvSpPr>
        <p:spPr/>
        <p:txBody>
          <a:bodyPr/>
          <a:lstStyle/>
          <a:p>
            <a:fld id="{1E9AE433-2354-447F-AC9C-E3BA53A2ED55}" type="slidenum">
              <a:rPr lang="en-US" smtClean="0"/>
              <a:pPr/>
              <a:t>18</a:t>
            </a:fld>
            <a:endParaRPr lang="en-US"/>
          </a:p>
        </p:txBody>
      </p:sp>
      <p:graphicFrame>
        <p:nvGraphicFramePr>
          <p:cNvPr id="226306" name="Object 2"/>
          <p:cNvGraphicFramePr>
            <a:graphicFrameLocks noChangeAspect="1"/>
          </p:cNvGraphicFramePr>
          <p:nvPr/>
        </p:nvGraphicFramePr>
        <p:xfrm>
          <a:off x="2513013" y="2723384"/>
          <a:ext cx="7326312" cy="3227387"/>
        </p:xfrm>
        <a:graphic>
          <a:graphicData uri="http://schemas.openxmlformats.org/presentationml/2006/ole">
            <mc:AlternateContent xmlns:mc="http://schemas.openxmlformats.org/markup-compatibility/2006">
              <mc:Choice xmlns:v="urn:schemas-microsoft-com:vml" Requires="v">
                <p:oleObj name="Equation" r:id="rId2" imgW="3568700" imgH="1651000" progId="Equation.3">
                  <p:embed/>
                </p:oleObj>
              </mc:Choice>
              <mc:Fallback>
                <p:oleObj name="Equation" r:id="rId2" imgW="3568700" imgH="1651000" progId="Equation.3">
                  <p:embed/>
                  <p:pic>
                    <p:nvPicPr>
                      <p:cNvPr id="22630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3013" y="2723384"/>
                        <a:ext cx="7326312" cy="322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ooter Placeholder 3">
            <a:extLst>
              <a:ext uri="{FF2B5EF4-FFF2-40B4-BE49-F238E27FC236}">
                <a16:creationId xmlns:a16="http://schemas.microsoft.com/office/drawing/2014/main" id="{FDC35534-ACD9-65BA-DE25-999E7D6607D9}"/>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Base-10 division</a:t>
            </a:r>
          </a:p>
        </p:txBody>
      </p:sp>
      <p:sp>
        <p:nvSpPr>
          <p:cNvPr id="6" name="Slide Number Placeholder 5"/>
          <p:cNvSpPr>
            <a:spLocks noGrp="1"/>
          </p:cNvSpPr>
          <p:nvPr>
            <p:ph type="sldNum" sz="quarter" idx="12"/>
          </p:nvPr>
        </p:nvSpPr>
        <p:spPr>
          <a:xfrm>
            <a:off x="1524000" y="6369050"/>
            <a:ext cx="827088" cy="488950"/>
          </a:xfrm>
        </p:spPr>
        <p:txBody>
          <a:bodyPr/>
          <a:lstStyle/>
          <a:p>
            <a:fld id="{1E9AE433-2354-447F-AC9C-E3BA53A2ED55}" type="slidenum">
              <a:rPr lang="en-US" smtClean="0"/>
              <a:pPr/>
              <a:t>19</a:t>
            </a:fld>
            <a:endParaRPr lang="en-US" dirty="0"/>
          </a:p>
        </p:txBody>
      </p:sp>
      <p:graphicFrame>
        <p:nvGraphicFramePr>
          <p:cNvPr id="8" name="Table 7"/>
          <p:cNvGraphicFramePr>
            <a:graphicFrameLocks noGrp="1"/>
          </p:cNvGraphicFramePr>
          <p:nvPr/>
        </p:nvGraphicFramePr>
        <p:xfrm>
          <a:off x="2438400" y="1066800"/>
          <a:ext cx="7772402" cy="5181600"/>
        </p:xfrm>
        <a:graphic>
          <a:graphicData uri="http://schemas.openxmlformats.org/drawingml/2006/table">
            <a:tbl>
              <a:tblPr bandRow="1">
                <a:tableStyleId>{00A15C55-8517-42AA-B614-E9B94910E393}</a:tableStyleId>
              </a:tblPr>
              <a:tblGrid>
                <a:gridCol w="706582">
                  <a:extLst>
                    <a:ext uri="{9D8B030D-6E8A-4147-A177-3AD203B41FA5}">
                      <a16:colId xmlns:a16="http://schemas.microsoft.com/office/drawing/2014/main" val="20000"/>
                    </a:ext>
                  </a:extLst>
                </a:gridCol>
                <a:gridCol w="706582">
                  <a:extLst>
                    <a:ext uri="{9D8B030D-6E8A-4147-A177-3AD203B41FA5}">
                      <a16:colId xmlns:a16="http://schemas.microsoft.com/office/drawing/2014/main" val="20001"/>
                    </a:ext>
                  </a:extLst>
                </a:gridCol>
                <a:gridCol w="706582">
                  <a:extLst>
                    <a:ext uri="{9D8B030D-6E8A-4147-A177-3AD203B41FA5}">
                      <a16:colId xmlns:a16="http://schemas.microsoft.com/office/drawing/2014/main" val="20002"/>
                    </a:ext>
                  </a:extLst>
                </a:gridCol>
                <a:gridCol w="706582">
                  <a:extLst>
                    <a:ext uri="{9D8B030D-6E8A-4147-A177-3AD203B41FA5}">
                      <a16:colId xmlns:a16="http://schemas.microsoft.com/office/drawing/2014/main" val="20003"/>
                    </a:ext>
                  </a:extLst>
                </a:gridCol>
                <a:gridCol w="706582">
                  <a:extLst>
                    <a:ext uri="{9D8B030D-6E8A-4147-A177-3AD203B41FA5}">
                      <a16:colId xmlns:a16="http://schemas.microsoft.com/office/drawing/2014/main" val="20004"/>
                    </a:ext>
                  </a:extLst>
                </a:gridCol>
                <a:gridCol w="706582">
                  <a:extLst>
                    <a:ext uri="{9D8B030D-6E8A-4147-A177-3AD203B41FA5}">
                      <a16:colId xmlns:a16="http://schemas.microsoft.com/office/drawing/2014/main" val="20005"/>
                    </a:ext>
                  </a:extLst>
                </a:gridCol>
                <a:gridCol w="706582">
                  <a:extLst>
                    <a:ext uri="{9D8B030D-6E8A-4147-A177-3AD203B41FA5}">
                      <a16:colId xmlns:a16="http://schemas.microsoft.com/office/drawing/2014/main" val="20006"/>
                    </a:ext>
                  </a:extLst>
                </a:gridCol>
                <a:gridCol w="706582">
                  <a:extLst>
                    <a:ext uri="{9D8B030D-6E8A-4147-A177-3AD203B41FA5}">
                      <a16:colId xmlns:a16="http://schemas.microsoft.com/office/drawing/2014/main" val="20007"/>
                    </a:ext>
                  </a:extLst>
                </a:gridCol>
                <a:gridCol w="706582">
                  <a:extLst>
                    <a:ext uri="{9D8B030D-6E8A-4147-A177-3AD203B41FA5}">
                      <a16:colId xmlns:a16="http://schemas.microsoft.com/office/drawing/2014/main" val="20008"/>
                    </a:ext>
                  </a:extLst>
                </a:gridCol>
                <a:gridCol w="706582">
                  <a:extLst>
                    <a:ext uri="{9D8B030D-6E8A-4147-A177-3AD203B41FA5}">
                      <a16:colId xmlns:a16="http://schemas.microsoft.com/office/drawing/2014/main" val="20009"/>
                    </a:ext>
                  </a:extLst>
                </a:gridCol>
                <a:gridCol w="706582">
                  <a:extLst>
                    <a:ext uri="{9D8B030D-6E8A-4147-A177-3AD203B41FA5}">
                      <a16:colId xmlns:a16="http://schemas.microsoft.com/office/drawing/2014/main" val="20010"/>
                    </a:ext>
                  </a:extLst>
                </a:gridCol>
              </a:tblGrid>
              <a:tr h="495300">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lnB w="57150" cap="flat" cmpd="sng" algn="ctr">
                      <a:solidFill>
                        <a:schemeClr val="tx1"/>
                      </a:solidFill>
                      <a:prstDash val="solid"/>
                      <a:round/>
                      <a:headEnd type="none" w="med" len="med"/>
                      <a:tailEnd type="none" w="med" len="med"/>
                    </a:lnB>
                  </a:tcPr>
                </a:tc>
                <a:tc>
                  <a:txBody>
                    <a:bodyPr/>
                    <a:lstStyle/>
                    <a:p>
                      <a:pPr algn="ctr"/>
                      <a:r>
                        <a:rPr lang="en-US" sz="2800" b="1" dirty="0"/>
                        <a:t>1</a:t>
                      </a:r>
                    </a:p>
                  </a:txBody>
                  <a:tcPr>
                    <a:lnB w="57150" cap="flat" cmpd="sng" algn="ctr">
                      <a:solidFill>
                        <a:schemeClr val="tx1"/>
                      </a:solidFill>
                      <a:prstDash val="solid"/>
                      <a:round/>
                      <a:headEnd type="none" w="med" len="med"/>
                      <a:tailEnd type="none" w="med" len="med"/>
                    </a:lnB>
                  </a:tcPr>
                </a:tc>
                <a:tc>
                  <a:txBody>
                    <a:bodyPr/>
                    <a:lstStyle/>
                    <a:p>
                      <a:pPr algn="ctr"/>
                      <a:r>
                        <a:rPr lang="en-US" sz="2800" b="1" dirty="0"/>
                        <a:t>5</a:t>
                      </a:r>
                    </a:p>
                  </a:txBody>
                  <a:tcPr>
                    <a:lnB w="57150" cap="flat" cmpd="sng" algn="ctr">
                      <a:solidFill>
                        <a:schemeClr val="tx1"/>
                      </a:solidFill>
                      <a:prstDash val="solid"/>
                      <a:round/>
                      <a:headEnd type="none" w="med" len="med"/>
                      <a:tailEnd type="none" w="med" len="med"/>
                    </a:lnB>
                  </a:tcPr>
                </a:tc>
                <a:tc>
                  <a:txBody>
                    <a:bodyPr/>
                    <a:lstStyle/>
                    <a:p>
                      <a:pPr algn="ctr"/>
                      <a:r>
                        <a:rPr lang="en-US" sz="2800" b="1" dirty="0"/>
                        <a:t>0</a:t>
                      </a:r>
                    </a:p>
                  </a:txBody>
                  <a:tcPr>
                    <a:lnB w="57150" cap="flat" cmpd="sng" algn="ctr">
                      <a:solidFill>
                        <a:schemeClr val="tx1"/>
                      </a:solidFill>
                      <a:prstDash val="solid"/>
                      <a:round/>
                      <a:headEnd type="none" w="med" len="med"/>
                      <a:tailEnd type="none" w="med" len="med"/>
                    </a:lnB>
                  </a:tcPr>
                </a:tc>
                <a:tc>
                  <a:txBody>
                    <a:bodyPr/>
                    <a:lstStyle/>
                    <a:p>
                      <a:pPr algn="ctr"/>
                      <a:r>
                        <a:rPr lang="en-US" sz="2800" b="1" dirty="0"/>
                        <a:t>1</a:t>
                      </a:r>
                    </a:p>
                  </a:txBody>
                  <a:tcPr>
                    <a:lnB w="57150" cap="flat" cmpd="sng" algn="ctr">
                      <a:solidFill>
                        <a:schemeClr val="tx1"/>
                      </a:solidFill>
                      <a:prstDash val="solid"/>
                      <a:round/>
                      <a:headEnd type="none" w="med" len="med"/>
                      <a:tailEnd type="none" w="med" len="med"/>
                    </a:lnB>
                  </a:tcPr>
                </a:tc>
                <a:tc>
                  <a:txBody>
                    <a:bodyPr/>
                    <a:lstStyle/>
                    <a:p>
                      <a:pPr algn="ctr"/>
                      <a:endParaRPr lang="en-US" sz="2800" b="1" dirty="0"/>
                    </a:p>
                  </a:txBody>
                  <a:tcPr>
                    <a:lnB w="57150" cap="flat" cmpd="sng" algn="ctr">
                      <a:solidFill>
                        <a:schemeClr val="tx1"/>
                      </a:solidFill>
                      <a:prstDash val="solid"/>
                      <a:round/>
                      <a:headEnd type="none" w="med" len="med"/>
                      <a:tailEnd type="none" w="med" len="med"/>
                    </a:lnB>
                  </a:tcPr>
                </a:tc>
                <a:tc>
                  <a:txBody>
                    <a:bodyPr/>
                    <a:lstStyle/>
                    <a:p>
                      <a:pPr algn="ctr"/>
                      <a:endParaRPr lang="en-US" sz="2800" b="1" dirty="0"/>
                    </a:p>
                  </a:txBody>
                  <a:tcPr>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95300">
                <a:tc>
                  <a:txBody>
                    <a:bodyPr/>
                    <a:lstStyle/>
                    <a:p>
                      <a:pPr algn="ctr"/>
                      <a:endParaRPr lang="en-US" sz="2800" b="1" dirty="0"/>
                    </a:p>
                  </a:txBody>
                  <a:tcPr/>
                </a:tc>
                <a:tc>
                  <a:txBody>
                    <a:bodyPr/>
                    <a:lstStyle/>
                    <a:p>
                      <a:pPr algn="ctr"/>
                      <a:endParaRPr lang="en-US" sz="2800" b="1" dirty="0"/>
                    </a:p>
                  </a:txBody>
                  <a:tcPr/>
                </a:tc>
                <a:tc>
                  <a:txBody>
                    <a:bodyPr/>
                    <a:lstStyle/>
                    <a:p>
                      <a:pPr algn="ctr"/>
                      <a:r>
                        <a:rPr lang="en-US" sz="2800" b="1" dirty="0"/>
                        <a:t>3</a:t>
                      </a:r>
                    </a:p>
                  </a:txBody>
                  <a:tcPr/>
                </a:tc>
                <a:tc>
                  <a:txBody>
                    <a:bodyPr/>
                    <a:lstStyle/>
                    <a:p>
                      <a:pPr algn="ctr"/>
                      <a:r>
                        <a:rPr lang="en-US" sz="2800" b="1" dirty="0"/>
                        <a:t>4</a:t>
                      </a:r>
                    </a:p>
                  </a:txBody>
                  <a:tcPr>
                    <a:lnR w="57150" cap="flat" cmpd="sng" algn="ctr">
                      <a:solidFill>
                        <a:schemeClr val="tx1"/>
                      </a:solidFill>
                      <a:prstDash val="solid"/>
                      <a:round/>
                      <a:headEnd type="none" w="med" len="med"/>
                      <a:tailEnd type="none" w="med" len="med"/>
                    </a:lnR>
                  </a:tcPr>
                </a:tc>
                <a:tc>
                  <a:txBody>
                    <a:bodyPr/>
                    <a:lstStyle/>
                    <a:p>
                      <a:pPr algn="ctr"/>
                      <a:r>
                        <a:rPr lang="en-US" sz="2800" dirty="0"/>
                        <a:t>5</a:t>
                      </a:r>
                      <a:endParaRPr lang="en-US" sz="2800" b="1" dirty="0"/>
                    </a:p>
                  </a:txBody>
                  <a:tcPr>
                    <a:lnL w="57150" cap="flat" cmpd="sng" algn="ctr">
                      <a:solidFill>
                        <a:schemeClr val="tx1"/>
                      </a:solidFill>
                      <a:prstDash val="solid"/>
                      <a:round/>
                      <a:headEnd type="none" w="med" len="med"/>
                      <a:tailEnd type="none" w="med" len="med"/>
                    </a:lnL>
                    <a:lnT w="57150" cap="flat" cmpd="sng" algn="ctr">
                      <a:solidFill>
                        <a:schemeClr val="tx1"/>
                      </a:solidFill>
                      <a:prstDash val="solid"/>
                      <a:round/>
                      <a:headEnd type="none" w="med" len="med"/>
                      <a:tailEnd type="none" w="med" len="med"/>
                    </a:lnT>
                  </a:tcPr>
                </a:tc>
                <a:tc>
                  <a:txBody>
                    <a:bodyPr/>
                    <a:lstStyle/>
                    <a:p>
                      <a:pPr algn="ctr"/>
                      <a:r>
                        <a:rPr lang="en-US" sz="2800" dirty="0"/>
                        <a:t>1</a:t>
                      </a:r>
                      <a:endParaRPr lang="en-US" sz="2800" b="1" dirty="0"/>
                    </a:p>
                  </a:txBody>
                  <a:tcPr>
                    <a:lnT w="57150" cap="flat" cmpd="sng" algn="ctr">
                      <a:solidFill>
                        <a:schemeClr val="tx1"/>
                      </a:solidFill>
                      <a:prstDash val="solid"/>
                      <a:round/>
                      <a:headEnd type="none" w="med" len="med"/>
                      <a:tailEnd type="none" w="med" len="med"/>
                    </a:lnT>
                  </a:tcPr>
                </a:tc>
                <a:tc>
                  <a:txBody>
                    <a:bodyPr/>
                    <a:lstStyle/>
                    <a:p>
                      <a:pPr algn="ctr"/>
                      <a:r>
                        <a:rPr lang="en-US" sz="2800" dirty="0"/>
                        <a:t>0</a:t>
                      </a:r>
                      <a:endParaRPr lang="en-US" sz="2800" b="1" dirty="0"/>
                    </a:p>
                  </a:txBody>
                  <a:tcPr>
                    <a:lnT w="57150" cap="flat" cmpd="sng" algn="ctr">
                      <a:solidFill>
                        <a:schemeClr val="tx1"/>
                      </a:solidFill>
                      <a:prstDash val="solid"/>
                      <a:round/>
                      <a:headEnd type="none" w="med" len="med"/>
                      <a:tailEnd type="none" w="med" len="med"/>
                    </a:lnT>
                  </a:tcPr>
                </a:tc>
                <a:tc>
                  <a:txBody>
                    <a:bodyPr/>
                    <a:lstStyle/>
                    <a:p>
                      <a:pPr algn="ctr"/>
                      <a:r>
                        <a:rPr lang="en-US" sz="2800" b="1" dirty="0"/>
                        <a:t>6</a:t>
                      </a:r>
                    </a:p>
                  </a:txBody>
                  <a:tcPr>
                    <a:lnT w="57150" cap="flat" cmpd="sng" algn="ctr">
                      <a:solidFill>
                        <a:schemeClr val="tx1"/>
                      </a:solidFill>
                      <a:prstDash val="solid"/>
                      <a:round/>
                      <a:headEnd type="none" w="med" len="med"/>
                      <a:tailEnd type="none" w="med" len="med"/>
                    </a:lnT>
                  </a:tcPr>
                </a:tc>
                <a:tc>
                  <a:txBody>
                    <a:bodyPr/>
                    <a:lstStyle/>
                    <a:p>
                      <a:pPr algn="ctr"/>
                      <a:r>
                        <a:rPr lang="en-US" sz="2800" b="1" dirty="0"/>
                        <a:t>4</a:t>
                      </a:r>
                    </a:p>
                  </a:txBody>
                  <a:tcPr>
                    <a:lnT w="57150" cap="flat" cmpd="sng" algn="ctr">
                      <a:solidFill>
                        <a:schemeClr val="tx1"/>
                      </a:solidFill>
                      <a:prstDash val="solid"/>
                      <a:round/>
                      <a:headEnd type="none" w="med" len="med"/>
                      <a:tailEnd type="none" w="med" len="med"/>
                    </a:lnT>
                  </a:tcPr>
                </a:tc>
                <a:tc>
                  <a:txBody>
                    <a:bodyPr/>
                    <a:lstStyle/>
                    <a:p>
                      <a:pPr algn="ctr"/>
                      <a:endParaRPr lang="en-US" sz="2800" b="1" dirty="0"/>
                    </a:p>
                  </a:txBody>
                  <a:tcPr>
                    <a:lnT w="57150" cap="flat" cmpd="sng" algn="ctr">
                      <a:solidFill>
                        <a:schemeClr val="tx1"/>
                      </a:solidFill>
                      <a:prstDash val="solid"/>
                      <a:round/>
                      <a:headEnd type="none" w="med" len="med"/>
                      <a:tailEnd type="none" w="med" len="med"/>
                    </a:lnT>
                  </a:tcPr>
                </a:tc>
                <a:tc>
                  <a:txBody>
                    <a:bodyPr/>
                    <a:lstStyle/>
                    <a:p>
                      <a:pPr algn="ctr"/>
                      <a:endParaRPr lang="en-US" sz="2800" b="1" dirty="0"/>
                    </a:p>
                  </a:txBody>
                  <a:tcPr>
                    <a:lnT w="571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495300">
                <a:tc gridSpan="3">
                  <a:txBody>
                    <a:bodyPr/>
                    <a:lstStyle/>
                    <a:p>
                      <a:pPr algn="l"/>
                      <a:r>
                        <a:rPr lang="en-US" sz="2800" dirty="0"/>
                        <a:t>1x34 </a:t>
                      </a:r>
                      <a:r>
                        <a:rPr lang="en-US" sz="2800" dirty="0">
                          <a:sym typeface="Wingdings" pitchFamily="2" charset="2"/>
                        </a:rPr>
                        <a:t></a:t>
                      </a:r>
                      <a:endParaRPr lang="en-US" sz="2800" b="1" dirty="0"/>
                    </a:p>
                  </a:txBody>
                  <a:tcPr/>
                </a:tc>
                <a:tc hMerge="1">
                  <a:txBody>
                    <a:bodyPr/>
                    <a:lstStyle/>
                    <a:p>
                      <a:pPr algn="ctr"/>
                      <a:endParaRPr lang="en-US" sz="2800" b="1" dirty="0"/>
                    </a:p>
                  </a:txBody>
                  <a:tcPr/>
                </a:tc>
                <a:tc hMerge="1">
                  <a:txBody>
                    <a:bodyPr/>
                    <a:lstStyle/>
                    <a:p>
                      <a:pPr algn="ctr"/>
                      <a:endParaRPr lang="en-US" sz="2800" b="1" dirty="0"/>
                    </a:p>
                  </a:txBody>
                  <a:tcPr/>
                </a:tc>
                <a:tc>
                  <a:txBody>
                    <a:bodyPr/>
                    <a:lstStyle/>
                    <a:p>
                      <a:pPr algn="ctr"/>
                      <a:endParaRPr lang="en-US" sz="2800" b="1" dirty="0"/>
                    </a:p>
                  </a:txBody>
                  <a:tcPr/>
                </a:tc>
                <a:tc>
                  <a:txBody>
                    <a:bodyPr/>
                    <a:lstStyle/>
                    <a:p>
                      <a:pPr algn="ctr"/>
                      <a:r>
                        <a:rPr lang="en-US" sz="2800" b="1" dirty="0"/>
                        <a:t>3</a:t>
                      </a:r>
                    </a:p>
                  </a:txBody>
                  <a:tcPr>
                    <a:lnB w="57150" cap="flat" cmpd="sng" algn="ctr">
                      <a:solidFill>
                        <a:schemeClr val="tx1"/>
                      </a:solidFill>
                      <a:prstDash val="solid"/>
                      <a:round/>
                      <a:headEnd type="none" w="med" len="med"/>
                      <a:tailEnd type="none" w="med" len="med"/>
                    </a:lnB>
                  </a:tcPr>
                </a:tc>
                <a:tc>
                  <a:txBody>
                    <a:bodyPr/>
                    <a:lstStyle/>
                    <a:p>
                      <a:pPr algn="ctr"/>
                      <a:r>
                        <a:rPr lang="en-US" sz="2800" b="1" dirty="0"/>
                        <a:t>4</a:t>
                      </a:r>
                    </a:p>
                  </a:txBody>
                  <a:tcPr>
                    <a:lnB w="57150" cap="flat" cmpd="sng" algn="ctr">
                      <a:solidFill>
                        <a:schemeClr val="tx1"/>
                      </a:solidFill>
                      <a:prstDash val="solid"/>
                      <a:round/>
                      <a:headEnd type="none" w="med" len="med"/>
                      <a:tailEnd type="none" w="med" len="med"/>
                    </a:lnB>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extLst>
                  <a:ext uri="{0D108BD9-81ED-4DB2-BD59-A6C34878D82A}">
                    <a16:rowId xmlns:a16="http://schemas.microsoft.com/office/drawing/2014/main" val="10002"/>
                  </a:ext>
                </a:extLst>
              </a:tr>
              <a:tr h="495300">
                <a:tc gridSpan="3">
                  <a:txBody>
                    <a:bodyPr/>
                    <a:lstStyle/>
                    <a:p>
                      <a:pPr algn="l"/>
                      <a:endParaRPr lang="en-US" sz="2800" b="1" dirty="0"/>
                    </a:p>
                  </a:txBody>
                  <a:tcPr/>
                </a:tc>
                <a:tc hMerge="1">
                  <a:txBody>
                    <a:bodyPr/>
                    <a:lstStyle/>
                    <a:p>
                      <a:pPr algn="ctr"/>
                      <a:endParaRPr lang="en-US" sz="2400" b="1" dirty="0"/>
                    </a:p>
                  </a:txBody>
                  <a:tcPr/>
                </a:tc>
                <a:tc hMerge="1">
                  <a:txBody>
                    <a:bodyPr/>
                    <a:lstStyle/>
                    <a:p>
                      <a:pPr algn="ctr"/>
                      <a:endParaRPr lang="en-US" sz="2400" b="1" dirty="0"/>
                    </a:p>
                  </a:txBody>
                  <a:tcPr/>
                </a:tc>
                <a:tc>
                  <a:txBody>
                    <a:bodyPr/>
                    <a:lstStyle/>
                    <a:p>
                      <a:pPr algn="ctr"/>
                      <a:endParaRPr lang="en-US" sz="2800" b="1"/>
                    </a:p>
                  </a:txBody>
                  <a:tcPr/>
                </a:tc>
                <a:tc>
                  <a:txBody>
                    <a:bodyPr/>
                    <a:lstStyle/>
                    <a:p>
                      <a:pPr algn="ctr"/>
                      <a:r>
                        <a:rPr lang="en-US" sz="2800" b="1" dirty="0"/>
                        <a:t>1</a:t>
                      </a:r>
                    </a:p>
                  </a:txBody>
                  <a:tcPr>
                    <a:lnT w="57150" cap="flat" cmpd="sng" algn="ctr">
                      <a:solidFill>
                        <a:schemeClr val="tx1"/>
                      </a:solidFill>
                      <a:prstDash val="solid"/>
                      <a:round/>
                      <a:headEnd type="none" w="med" len="med"/>
                      <a:tailEnd type="none" w="med" len="med"/>
                    </a:lnT>
                  </a:tcPr>
                </a:tc>
                <a:tc>
                  <a:txBody>
                    <a:bodyPr/>
                    <a:lstStyle/>
                    <a:p>
                      <a:pPr algn="ctr"/>
                      <a:r>
                        <a:rPr lang="en-US" sz="2800" b="1" dirty="0"/>
                        <a:t>7</a:t>
                      </a:r>
                    </a:p>
                  </a:txBody>
                  <a:tcPr>
                    <a:lnT w="57150" cap="flat" cmpd="sng" algn="ctr">
                      <a:solidFill>
                        <a:schemeClr val="tx1"/>
                      </a:solidFill>
                      <a:prstDash val="solid"/>
                      <a:round/>
                      <a:headEnd type="none" w="med" len="med"/>
                      <a:tailEnd type="none" w="med" len="med"/>
                    </a:lnT>
                  </a:tcPr>
                </a:tc>
                <a:tc>
                  <a:txBody>
                    <a:bodyPr/>
                    <a:lstStyle/>
                    <a:p>
                      <a:pPr algn="ctr"/>
                      <a:r>
                        <a:rPr lang="en-US" sz="2800" b="1" dirty="0"/>
                        <a:t>0</a:t>
                      </a:r>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extLst>
                  <a:ext uri="{0D108BD9-81ED-4DB2-BD59-A6C34878D82A}">
                    <a16:rowId xmlns:a16="http://schemas.microsoft.com/office/drawing/2014/main" val="10003"/>
                  </a:ext>
                </a:extLst>
              </a:tr>
              <a:tr h="49530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5x34 </a:t>
                      </a:r>
                      <a:r>
                        <a:rPr lang="en-US" sz="2800" dirty="0">
                          <a:sym typeface="Wingdings" pitchFamily="2" charset="2"/>
                        </a:rPr>
                        <a:t></a:t>
                      </a:r>
                      <a:endParaRPr lang="en-US" sz="2800" b="1" dirty="0"/>
                    </a:p>
                  </a:txBody>
                  <a:tcPr/>
                </a:tc>
                <a:tc hMerge="1">
                  <a:txBody>
                    <a:bodyPr/>
                    <a:lstStyle/>
                    <a:p>
                      <a:pPr algn="ctr"/>
                      <a:endParaRPr lang="en-US" sz="2400" b="1" dirty="0"/>
                    </a:p>
                  </a:txBody>
                  <a:tcPr/>
                </a:tc>
                <a:tc hMerge="1">
                  <a:txBody>
                    <a:bodyPr/>
                    <a:lstStyle/>
                    <a:p>
                      <a:pPr algn="ctr"/>
                      <a:endParaRPr lang="en-US" sz="2400" b="1" dirty="0"/>
                    </a:p>
                  </a:txBody>
                  <a:tcPr/>
                </a:tc>
                <a:tc>
                  <a:txBody>
                    <a:bodyPr/>
                    <a:lstStyle/>
                    <a:p>
                      <a:pPr algn="ctr"/>
                      <a:endParaRPr lang="en-US" sz="2800" b="1"/>
                    </a:p>
                  </a:txBody>
                  <a:tcPr/>
                </a:tc>
                <a:tc>
                  <a:txBody>
                    <a:bodyPr/>
                    <a:lstStyle/>
                    <a:p>
                      <a:pPr algn="ctr"/>
                      <a:r>
                        <a:rPr lang="en-US" sz="2800" b="1" dirty="0"/>
                        <a:t>1</a:t>
                      </a:r>
                    </a:p>
                  </a:txBody>
                  <a:tcPr>
                    <a:lnB w="57150" cap="flat" cmpd="sng" algn="ctr">
                      <a:solidFill>
                        <a:schemeClr val="tx1"/>
                      </a:solidFill>
                      <a:prstDash val="solid"/>
                      <a:round/>
                      <a:headEnd type="none" w="med" len="med"/>
                      <a:tailEnd type="none" w="med" len="med"/>
                    </a:lnB>
                  </a:tcPr>
                </a:tc>
                <a:tc>
                  <a:txBody>
                    <a:bodyPr/>
                    <a:lstStyle/>
                    <a:p>
                      <a:pPr algn="ctr"/>
                      <a:r>
                        <a:rPr lang="en-US" sz="2800" b="1" dirty="0"/>
                        <a:t>7</a:t>
                      </a:r>
                    </a:p>
                  </a:txBody>
                  <a:tcPr>
                    <a:lnB w="57150" cap="flat" cmpd="sng" algn="ctr">
                      <a:solidFill>
                        <a:schemeClr val="tx1"/>
                      </a:solidFill>
                      <a:prstDash val="solid"/>
                      <a:round/>
                      <a:headEnd type="none" w="med" len="med"/>
                      <a:tailEnd type="none" w="med" len="med"/>
                    </a:lnB>
                  </a:tcPr>
                </a:tc>
                <a:tc>
                  <a:txBody>
                    <a:bodyPr/>
                    <a:lstStyle/>
                    <a:p>
                      <a:pPr algn="ctr"/>
                      <a:r>
                        <a:rPr lang="en-US" sz="2800" b="1" dirty="0"/>
                        <a:t>0</a:t>
                      </a:r>
                    </a:p>
                  </a:txBody>
                  <a:tcPr>
                    <a:lnB w="57150" cap="flat" cmpd="sng" algn="ctr">
                      <a:solidFill>
                        <a:schemeClr val="tx1"/>
                      </a:solidFill>
                      <a:prstDash val="solid"/>
                      <a:round/>
                      <a:headEnd type="none" w="med" len="med"/>
                      <a:tailEnd type="none" w="med" len="med"/>
                    </a:lnB>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extLst>
                  <a:ext uri="{0D108BD9-81ED-4DB2-BD59-A6C34878D82A}">
                    <a16:rowId xmlns:a16="http://schemas.microsoft.com/office/drawing/2014/main" val="10004"/>
                  </a:ext>
                </a:extLst>
              </a:tr>
              <a:tr h="49530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dirty="0"/>
                    </a:p>
                  </a:txBody>
                  <a:tcPr/>
                </a:tc>
                <a:tc hMerge="1">
                  <a:txBody>
                    <a:bodyPr/>
                    <a:lstStyle/>
                    <a:p>
                      <a:pPr algn="ctr"/>
                      <a:endParaRPr lang="en-US" sz="2400" b="1" dirty="0"/>
                    </a:p>
                  </a:txBody>
                  <a:tcPr/>
                </a:tc>
                <a:tc hMerge="1">
                  <a:txBody>
                    <a:bodyPr/>
                    <a:lstStyle/>
                    <a:p>
                      <a:pPr algn="ctr"/>
                      <a:endParaRPr lang="en-US" sz="2400" b="1" dirty="0"/>
                    </a:p>
                  </a:txBody>
                  <a:tcPr/>
                </a:tc>
                <a:tc>
                  <a:txBody>
                    <a:bodyPr/>
                    <a:lstStyle/>
                    <a:p>
                      <a:pPr algn="ctr"/>
                      <a:endParaRPr lang="en-US" sz="2800" b="1" dirty="0"/>
                    </a:p>
                  </a:txBody>
                  <a:tcPr/>
                </a:tc>
                <a:tc>
                  <a:txBody>
                    <a:bodyPr/>
                    <a:lstStyle/>
                    <a:p>
                      <a:pPr algn="ctr"/>
                      <a:endParaRPr lang="en-US" sz="2800" b="1" dirty="0"/>
                    </a:p>
                  </a:txBody>
                  <a:tcPr>
                    <a:lnT w="57150" cap="flat" cmpd="sng" algn="ctr">
                      <a:solidFill>
                        <a:schemeClr val="tx1"/>
                      </a:solidFill>
                      <a:prstDash val="solid"/>
                      <a:round/>
                      <a:headEnd type="none" w="med" len="med"/>
                      <a:tailEnd type="none" w="med" len="med"/>
                    </a:lnT>
                  </a:tcPr>
                </a:tc>
                <a:tc>
                  <a:txBody>
                    <a:bodyPr/>
                    <a:lstStyle/>
                    <a:p>
                      <a:pPr algn="ctr"/>
                      <a:endParaRPr lang="en-US" sz="2800" b="1" dirty="0"/>
                    </a:p>
                  </a:txBody>
                  <a:tcPr>
                    <a:lnT w="57150" cap="flat" cmpd="sng" algn="ctr">
                      <a:solidFill>
                        <a:schemeClr val="tx1"/>
                      </a:solidFill>
                      <a:prstDash val="solid"/>
                      <a:round/>
                      <a:headEnd type="none" w="med" len="med"/>
                      <a:tailEnd type="none" w="med" len="med"/>
                    </a:lnT>
                  </a:tcPr>
                </a:tc>
                <a:tc>
                  <a:txBody>
                    <a:bodyPr/>
                    <a:lstStyle/>
                    <a:p>
                      <a:pPr algn="ctr"/>
                      <a:r>
                        <a:rPr lang="en-US" sz="2800" b="1" dirty="0"/>
                        <a:t>0</a:t>
                      </a:r>
                    </a:p>
                  </a:txBody>
                  <a:tcPr>
                    <a:lnT w="57150" cap="flat" cmpd="sng" algn="ctr">
                      <a:solidFill>
                        <a:schemeClr val="tx1"/>
                      </a:solidFill>
                      <a:prstDash val="solid"/>
                      <a:round/>
                      <a:headEnd type="none" w="med" len="med"/>
                      <a:tailEnd type="none" w="med" len="med"/>
                    </a:lnT>
                  </a:tcPr>
                </a:tc>
                <a:tc>
                  <a:txBody>
                    <a:bodyPr/>
                    <a:lstStyle/>
                    <a:p>
                      <a:pPr algn="ctr"/>
                      <a:r>
                        <a:rPr lang="en-US" sz="2800" b="1" dirty="0"/>
                        <a:t>6</a:t>
                      </a:r>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extLst>
                  <a:ext uri="{0D108BD9-81ED-4DB2-BD59-A6C34878D82A}">
                    <a16:rowId xmlns:a16="http://schemas.microsoft.com/office/drawing/2014/main" val="10005"/>
                  </a:ext>
                </a:extLst>
              </a:tr>
              <a:tr h="49530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0x34 </a:t>
                      </a:r>
                      <a:r>
                        <a:rPr lang="en-US" sz="2800" dirty="0">
                          <a:sym typeface="Wingdings" pitchFamily="2" charset="2"/>
                        </a:rPr>
                        <a:t></a:t>
                      </a:r>
                      <a:endParaRPr lang="en-US" sz="2800" b="1" dirty="0"/>
                    </a:p>
                  </a:txBody>
                  <a:tcPr/>
                </a:tc>
                <a:tc hMerge="1">
                  <a:txBody>
                    <a:bodyPr/>
                    <a:lstStyle/>
                    <a:p>
                      <a:pPr algn="ctr"/>
                      <a:endParaRPr lang="en-US" sz="2400" b="1" dirty="0"/>
                    </a:p>
                  </a:txBody>
                  <a:tcPr/>
                </a:tc>
                <a:tc hMerge="1">
                  <a:txBody>
                    <a:bodyPr/>
                    <a:lstStyle/>
                    <a:p>
                      <a:pPr algn="ctr"/>
                      <a:endParaRPr lang="en-US" sz="2400" b="1" dirty="0"/>
                    </a:p>
                  </a:txBody>
                  <a:tcPr/>
                </a:tc>
                <a:tc>
                  <a:txBody>
                    <a:bodyPr/>
                    <a:lstStyle/>
                    <a:p>
                      <a:pPr algn="ctr"/>
                      <a:endParaRPr lang="en-US" sz="2800" b="1" dirty="0"/>
                    </a:p>
                  </a:txBody>
                  <a:tcPr>
                    <a:lnB w="57150" cap="flat" cmpd="sng" algn="ctr">
                      <a:noFill/>
                      <a:prstDash val="solid"/>
                      <a:round/>
                      <a:headEnd type="none" w="med" len="med"/>
                      <a:tailEnd type="none" w="med" len="med"/>
                    </a:lnB>
                  </a:tcPr>
                </a:tc>
                <a:tc>
                  <a:txBody>
                    <a:bodyPr/>
                    <a:lstStyle/>
                    <a:p>
                      <a:pPr algn="ctr"/>
                      <a:endParaRPr lang="en-US" sz="2800" b="1" dirty="0"/>
                    </a:p>
                  </a:txBody>
                  <a:tcPr>
                    <a:lnB w="57150" cap="flat" cmpd="sng" algn="ctr">
                      <a:noFill/>
                      <a:prstDash val="solid"/>
                      <a:round/>
                      <a:headEnd type="none" w="med" len="med"/>
                      <a:tailEnd type="none" w="med" len="med"/>
                    </a:lnB>
                  </a:tcPr>
                </a:tc>
                <a:tc>
                  <a:txBody>
                    <a:bodyPr/>
                    <a:lstStyle/>
                    <a:p>
                      <a:pPr algn="ctr"/>
                      <a:endParaRPr lang="en-US" sz="2800" b="1" dirty="0"/>
                    </a:p>
                  </a:txBody>
                  <a:tcPr>
                    <a:lnB w="57150" cap="flat" cmpd="sng" algn="ctr">
                      <a:noFill/>
                      <a:prstDash val="solid"/>
                      <a:round/>
                      <a:headEnd type="none" w="med" len="med"/>
                      <a:tailEnd type="none" w="med" len="med"/>
                    </a:lnB>
                  </a:tcPr>
                </a:tc>
                <a:tc>
                  <a:txBody>
                    <a:bodyPr/>
                    <a:lstStyle/>
                    <a:p>
                      <a:pPr algn="ctr"/>
                      <a:endParaRPr lang="en-US" sz="2800" b="1" dirty="0"/>
                    </a:p>
                  </a:txBody>
                  <a:tcPr>
                    <a:lnB w="57150" cap="flat" cmpd="sng" algn="ctr">
                      <a:solidFill>
                        <a:schemeClr val="tx1"/>
                      </a:solidFill>
                      <a:prstDash val="solid"/>
                      <a:round/>
                      <a:headEnd type="none" w="med" len="med"/>
                      <a:tailEnd type="none" w="med" len="med"/>
                    </a:lnB>
                  </a:tcPr>
                </a:tc>
                <a:tc>
                  <a:txBody>
                    <a:bodyPr/>
                    <a:lstStyle/>
                    <a:p>
                      <a:pPr algn="ctr"/>
                      <a:r>
                        <a:rPr lang="en-US" sz="2800" b="1" dirty="0"/>
                        <a:t>0</a:t>
                      </a:r>
                    </a:p>
                  </a:txBody>
                  <a:tcPr>
                    <a:lnB w="57150" cap="flat" cmpd="sng" algn="ctr">
                      <a:solidFill>
                        <a:schemeClr val="tx1"/>
                      </a:solidFill>
                      <a:prstDash val="solid"/>
                      <a:round/>
                      <a:headEnd type="none" w="med" len="med"/>
                      <a:tailEnd type="none" w="med" len="med"/>
                    </a:lnB>
                  </a:tcPr>
                </a:tc>
                <a:tc>
                  <a:txBody>
                    <a:bodyPr/>
                    <a:lstStyle/>
                    <a:p>
                      <a:pPr algn="ctr"/>
                      <a:endParaRPr lang="en-US" sz="2800" b="1" dirty="0"/>
                    </a:p>
                  </a:txBody>
                  <a:tcPr>
                    <a:lnB w="57150" cap="flat" cmpd="sng" algn="ctr">
                      <a:noFill/>
                      <a:prstDash val="solid"/>
                      <a:round/>
                      <a:headEnd type="none" w="med" len="med"/>
                      <a:tailEnd type="none" w="med" len="med"/>
                    </a:lnB>
                  </a:tcPr>
                </a:tc>
                <a:tc>
                  <a:txBody>
                    <a:bodyPr/>
                    <a:lstStyle/>
                    <a:p>
                      <a:pPr algn="ctr"/>
                      <a:endParaRPr lang="en-US" sz="2800" b="1" dirty="0"/>
                    </a:p>
                  </a:txBody>
                  <a:tcPr>
                    <a:lnB w="57150" cap="flat" cmpd="sng" algn="ctr">
                      <a:noFill/>
                      <a:prstDash val="solid"/>
                      <a:round/>
                      <a:headEnd type="none" w="med" len="med"/>
                      <a:tailEnd type="none" w="med" len="med"/>
                    </a:lnB>
                  </a:tcPr>
                </a:tc>
                <a:tc>
                  <a:txBody>
                    <a:bodyPr/>
                    <a:lstStyle/>
                    <a:p>
                      <a:pPr algn="ctr"/>
                      <a:endParaRPr lang="en-US" sz="2800" b="1" dirty="0"/>
                    </a:p>
                  </a:txBody>
                  <a:tcPr>
                    <a:lnB w="57150" cap="flat" cmpd="sng" algn="ctr">
                      <a:noFill/>
                      <a:prstDash val="solid"/>
                      <a:round/>
                      <a:headEnd type="none" w="med" len="med"/>
                      <a:tailEnd type="none" w="med" len="med"/>
                    </a:lnB>
                  </a:tcPr>
                </a:tc>
                <a:extLst>
                  <a:ext uri="{0D108BD9-81ED-4DB2-BD59-A6C34878D82A}">
                    <a16:rowId xmlns:a16="http://schemas.microsoft.com/office/drawing/2014/main" val="10006"/>
                  </a:ext>
                </a:extLst>
              </a:tr>
              <a:tr h="495300">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lnT w="57150" cap="flat" cmpd="sng" algn="ctr">
                      <a:noFill/>
                      <a:prstDash val="solid"/>
                      <a:round/>
                      <a:headEnd type="none" w="med" len="med"/>
                      <a:tailEnd type="none" w="med" len="med"/>
                    </a:lnT>
                    <a:lnB w="57150" cap="flat" cmpd="sng" algn="ctr">
                      <a:noFill/>
                      <a:prstDash val="solid"/>
                      <a:round/>
                      <a:headEnd type="none" w="med" len="med"/>
                      <a:tailEnd type="none" w="med" len="med"/>
                    </a:lnB>
                  </a:tcPr>
                </a:tc>
                <a:tc>
                  <a:txBody>
                    <a:bodyPr/>
                    <a:lstStyle/>
                    <a:p>
                      <a:pPr algn="ctr"/>
                      <a:endParaRPr lang="en-US" sz="2800" b="1" dirty="0"/>
                    </a:p>
                  </a:txBody>
                  <a:tcPr>
                    <a:lnT w="57150" cap="flat" cmpd="sng" algn="ctr">
                      <a:noFill/>
                      <a:prstDash val="solid"/>
                      <a:round/>
                      <a:headEnd type="none" w="med" len="med"/>
                      <a:tailEnd type="none" w="med" len="med"/>
                    </a:lnT>
                    <a:lnB w="57150" cap="flat" cmpd="sng" algn="ctr">
                      <a:noFill/>
                      <a:prstDash val="solid"/>
                      <a:round/>
                      <a:headEnd type="none" w="med" len="med"/>
                      <a:tailEnd type="none" w="med" len="med"/>
                    </a:lnB>
                  </a:tcPr>
                </a:tc>
                <a:tc>
                  <a:txBody>
                    <a:bodyPr/>
                    <a:lstStyle/>
                    <a:p>
                      <a:pPr algn="ctr"/>
                      <a:endParaRPr lang="en-US" sz="2800" b="1" dirty="0"/>
                    </a:p>
                  </a:txBody>
                  <a:tcPr>
                    <a:lnT w="57150" cap="flat" cmpd="sng" algn="ctr">
                      <a:noFill/>
                      <a:prstDash val="solid"/>
                      <a:round/>
                      <a:headEnd type="none" w="med" len="med"/>
                      <a:tailEnd type="none" w="med" len="med"/>
                    </a:lnT>
                    <a:lnB w="57150" cap="flat" cmpd="sng" algn="ctr">
                      <a:noFill/>
                      <a:prstDash val="solid"/>
                      <a:round/>
                      <a:headEnd type="none" w="med" len="med"/>
                      <a:tailEnd type="none" w="med" len="med"/>
                    </a:lnB>
                  </a:tcPr>
                </a:tc>
                <a:tc>
                  <a:txBody>
                    <a:bodyPr/>
                    <a:lstStyle/>
                    <a:p>
                      <a:pPr algn="ctr"/>
                      <a:endParaRPr lang="en-US" sz="2800" b="1" dirty="0"/>
                    </a:p>
                  </a:txBody>
                  <a:tcPr>
                    <a:lnT w="57150" cap="flat" cmpd="sng" algn="ctr">
                      <a:solidFill>
                        <a:schemeClr val="tx1"/>
                      </a:solidFill>
                      <a:prstDash val="solid"/>
                      <a:round/>
                      <a:headEnd type="none" w="med" len="med"/>
                      <a:tailEnd type="none" w="med" len="med"/>
                    </a:lnT>
                    <a:lnB w="57150" cap="flat" cmpd="sng" algn="ctr">
                      <a:noFill/>
                      <a:prstDash val="solid"/>
                      <a:round/>
                      <a:headEnd type="none" w="med" len="med"/>
                      <a:tailEnd type="none" w="med" len="med"/>
                    </a:lnB>
                  </a:tcPr>
                </a:tc>
                <a:tc>
                  <a:txBody>
                    <a:bodyPr/>
                    <a:lstStyle/>
                    <a:p>
                      <a:pPr algn="ctr"/>
                      <a:r>
                        <a:rPr lang="en-US" sz="2800" b="1" dirty="0"/>
                        <a:t>6</a:t>
                      </a:r>
                    </a:p>
                  </a:txBody>
                  <a:tcPr>
                    <a:lnT w="57150" cap="flat" cmpd="sng" algn="ctr">
                      <a:solidFill>
                        <a:schemeClr val="tx1"/>
                      </a:solidFill>
                      <a:prstDash val="solid"/>
                      <a:round/>
                      <a:headEnd type="none" w="med" len="med"/>
                      <a:tailEnd type="none" w="med" len="med"/>
                    </a:lnT>
                    <a:lnB w="57150" cap="flat" cmpd="sng" algn="ctr">
                      <a:noFill/>
                      <a:prstDash val="solid"/>
                      <a:round/>
                      <a:headEnd type="none" w="med" len="med"/>
                      <a:tailEnd type="none" w="med" len="med"/>
                    </a:lnB>
                  </a:tcPr>
                </a:tc>
                <a:tc>
                  <a:txBody>
                    <a:bodyPr/>
                    <a:lstStyle/>
                    <a:p>
                      <a:pPr algn="ctr"/>
                      <a:r>
                        <a:rPr lang="en-US" sz="2800" b="1" dirty="0"/>
                        <a:t>4</a:t>
                      </a:r>
                    </a:p>
                  </a:txBody>
                  <a:tcPr>
                    <a:lnT w="57150" cap="flat" cmpd="sng" algn="ctr">
                      <a:noFill/>
                      <a:prstDash val="solid"/>
                      <a:round/>
                      <a:headEnd type="none" w="med" len="med"/>
                      <a:tailEnd type="none" w="med" len="med"/>
                    </a:lnT>
                    <a:lnB w="57150" cap="flat" cmpd="sng" algn="ctr">
                      <a:noFill/>
                      <a:prstDash val="solid"/>
                      <a:round/>
                      <a:headEnd type="none" w="med" len="med"/>
                      <a:tailEnd type="none" w="med" len="med"/>
                    </a:lnB>
                  </a:tcPr>
                </a:tc>
                <a:tc>
                  <a:txBody>
                    <a:bodyPr/>
                    <a:lstStyle/>
                    <a:p>
                      <a:pPr algn="ctr"/>
                      <a:endParaRPr lang="en-US" sz="2800" b="1" dirty="0"/>
                    </a:p>
                  </a:txBody>
                  <a:tcPr>
                    <a:lnT w="57150" cap="flat" cmpd="sng" algn="ctr">
                      <a:noFill/>
                      <a:prstDash val="solid"/>
                      <a:round/>
                      <a:headEnd type="none" w="med" len="med"/>
                      <a:tailEnd type="none" w="med" len="med"/>
                    </a:lnT>
                    <a:lnB w="57150" cap="flat" cmpd="sng" algn="ctr">
                      <a:noFill/>
                      <a:prstDash val="solid"/>
                      <a:round/>
                      <a:headEnd type="none" w="med" len="med"/>
                      <a:tailEnd type="none" w="med" len="med"/>
                    </a:lnB>
                  </a:tcPr>
                </a:tc>
                <a:tc>
                  <a:txBody>
                    <a:bodyPr/>
                    <a:lstStyle/>
                    <a:p>
                      <a:pPr algn="ctr"/>
                      <a:endParaRPr lang="en-US" sz="2800" b="1" dirty="0"/>
                    </a:p>
                  </a:txBody>
                  <a:tcPr>
                    <a:lnT w="57150" cap="flat" cmpd="sng" algn="ctr">
                      <a:noFill/>
                      <a:prstDash val="solid"/>
                      <a:round/>
                      <a:headEnd type="none" w="med" len="med"/>
                      <a:tailEnd type="none" w="med" len="med"/>
                    </a:lnT>
                    <a:lnB w="57150" cap="flat" cmpd="sng" algn="ctr">
                      <a:noFill/>
                      <a:prstDash val="solid"/>
                      <a:round/>
                      <a:headEnd type="none" w="med" len="med"/>
                      <a:tailEnd type="none" w="med" len="med"/>
                    </a:lnB>
                  </a:tcPr>
                </a:tc>
                <a:extLst>
                  <a:ext uri="{0D108BD9-81ED-4DB2-BD59-A6C34878D82A}">
                    <a16:rowId xmlns:a16="http://schemas.microsoft.com/office/drawing/2014/main" val="10007"/>
                  </a:ext>
                </a:extLst>
              </a:tr>
              <a:tr h="49530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1x34 </a:t>
                      </a:r>
                      <a:r>
                        <a:rPr lang="en-US" sz="2800" dirty="0">
                          <a:sym typeface="Wingdings" pitchFamily="2" charset="2"/>
                        </a:rPr>
                        <a:t></a:t>
                      </a:r>
                      <a:endParaRPr lang="en-US" sz="2800" b="1" dirty="0"/>
                    </a:p>
                  </a:txBody>
                  <a:tcPr/>
                </a:tc>
                <a:tc hMerge="1">
                  <a:txBody>
                    <a:bodyPr/>
                    <a:lstStyle/>
                    <a:p>
                      <a:pPr algn="ctr"/>
                      <a:endParaRPr lang="en-US" sz="2800" b="1" dirty="0"/>
                    </a:p>
                  </a:txBody>
                  <a:tcPr/>
                </a:tc>
                <a:tc hMerge="1">
                  <a:txBody>
                    <a:bodyPr/>
                    <a:lstStyle/>
                    <a:p>
                      <a:pPr algn="ctr"/>
                      <a:endParaRPr lang="en-US" sz="2800" b="1" dirty="0"/>
                    </a:p>
                  </a:txBody>
                  <a:tcPr/>
                </a:tc>
                <a:tc>
                  <a:txBody>
                    <a:bodyPr/>
                    <a:lstStyle/>
                    <a:p>
                      <a:pPr algn="ctr"/>
                      <a:endParaRPr lang="en-US" sz="2800" b="1" dirty="0"/>
                    </a:p>
                  </a:txBody>
                  <a:tcPr>
                    <a:lnT w="57150" cap="flat" cmpd="sng" algn="ctr">
                      <a:noFill/>
                      <a:prstDash val="solid"/>
                      <a:round/>
                      <a:headEnd type="none" w="med" len="med"/>
                      <a:tailEnd type="none" w="med" len="med"/>
                    </a:lnT>
                    <a:lnB w="12700" cmpd="sng">
                      <a:noFill/>
                    </a:lnB>
                  </a:tcPr>
                </a:tc>
                <a:tc>
                  <a:txBody>
                    <a:bodyPr/>
                    <a:lstStyle/>
                    <a:p>
                      <a:pPr algn="ctr"/>
                      <a:endParaRPr lang="en-US" sz="2800" b="1" dirty="0"/>
                    </a:p>
                  </a:txBody>
                  <a:tcPr>
                    <a:lnT w="57150" cap="flat" cmpd="sng" algn="ctr">
                      <a:noFill/>
                      <a:prstDash val="solid"/>
                      <a:round/>
                      <a:headEnd type="none" w="med" len="med"/>
                      <a:tailEnd type="none" w="med" len="med"/>
                    </a:lnT>
                    <a:lnB w="12700" cmpd="sng">
                      <a:noFill/>
                    </a:lnB>
                  </a:tcPr>
                </a:tc>
                <a:tc>
                  <a:txBody>
                    <a:bodyPr/>
                    <a:lstStyle/>
                    <a:p>
                      <a:pPr algn="ctr"/>
                      <a:endParaRPr lang="en-US" sz="2800" b="1" dirty="0"/>
                    </a:p>
                  </a:txBody>
                  <a:tcPr>
                    <a:lnT w="57150" cap="flat" cmpd="sng" algn="ctr">
                      <a:no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endParaRPr lang="en-US" sz="2800" b="1" dirty="0"/>
                    </a:p>
                  </a:txBody>
                  <a:tcPr>
                    <a:lnT w="57150" cap="flat" cmpd="sng" algn="ctr">
                      <a:no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b="1" dirty="0"/>
                        <a:t>3</a:t>
                      </a:r>
                    </a:p>
                  </a:txBody>
                  <a:tcPr>
                    <a:lnT w="57150" cap="flat" cmpd="sng" algn="ctr">
                      <a:no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b="1" dirty="0"/>
                        <a:t>4</a:t>
                      </a:r>
                    </a:p>
                  </a:txBody>
                  <a:tcPr>
                    <a:lnT w="57150" cap="flat" cmpd="sng" algn="ctr">
                      <a:no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endParaRPr lang="en-US" sz="2800" b="1" dirty="0"/>
                    </a:p>
                  </a:txBody>
                  <a:tcPr>
                    <a:lnT w="57150" cap="flat" cmpd="sng" algn="ctr">
                      <a:noFill/>
                      <a:prstDash val="solid"/>
                      <a:round/>
                      <a:headEnd type="none" w="med" len="med"/>
                      <a:tailEnd type="none" w="med" len="med"/>
                    </a:lnT>
                    <a:lnB w="12700" cmpd="sng">
                      <a:noFill/>
                    </a:lnB>
                  </a:tcPr>
                </a:tc>
                <a:tc>
                  <a:txBody>
                    <a:bodyPr/>
                    <a:lstStyle/>
                    <a:p>
                      <a:pPr algn="ctr"/>
                      <a:endParaRPr lang="en-US" sz="2800" b="1" dirty="0"/>
                    </a:p>
                  </a:txBody>
                  <a:tcPr>
                    <a:lnT w="57150" cap="flat" cmpd="sng" algn="ctr">
                      <a:noFill/>
                      <a:prstDash val="solid"/>
                      <a:round/>
                      <a:headEnd type="none" w="med" len="med"/>
                      <a:tailEnd type="none" w="med" len="med"/>
                    </a:lnT>
                    <a:lnB w="12700" cmpd="sng">
                      <a:noFill/>
                    </a:lnB>
                  </a:tcPr>
                </a:tc>
                <a:extLst>
                  <a:ext uri="{0D108BD9-81ED-4DB2-BD59-A6C34878D82A}">
                    <a16:rowId xmlns:a16="http://schemas.microsoft.com/office/drawing/2014/main" val="10008"/>
                  </a:ext>
                </a:extLst>
              </a:tr>
              <a:tr h="495300">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lnT w="57150" cap="flat" cmpd="sng" algn="ctr">
                      <a:noFill/>
                      <a:prstDash val="solid"/>
                      <a:round/>
                      <a:headEnd type="none" w="med" len="med"/>
                      <a:tailEnd type="none" w="med" len="med"/>
                    </a:lnT>
                  </a:tcPr>
                </a:tc>
                <a:tc>
                  <a:txBody>
                    <a:bodyPr/>
                    <a:lstStyle/>
                    <a:p>
                      <a:pPr algn="ctr"/>
                      <a:endParaRPr lang="en-US" sz="2800" b="1" dirty="0"/>
                    </a:p>
                  </a:txBody>
                  <a:tcPr>
                    <a:lnT w="57150" cap="flat" cmpd="sng" algn="ctr">
                      <a:noFill/>
                      <a:prstDash val="solid"/>
                      <a:round/>
                      <a:headEnd type="none" w="med" len="med"/>
                      <a:tailEnd type="none" w="med" len="med"/>
                    </a:lnT>
                  </a:tcPr>
                </a:tc>
                <a:tc gridSpan="2">
                  <a:txBody>
                    <a:bodyPr/>
                    <a:lstStyle/>
                    <a:p>
                      <a:pPr algn="ctr"/>
                      <a:r>
                        <a:rPr lang="en-US" sz="2800" b="1" dirty="0" err="1"/>
                        <a:t>Rem</a:t>
                      </a:r>
                      <a:endParaRPr lang="en-US" sz="2800" b="1" dirty="0"/>
                    </a:p>
                  </a:txBody>
                  <a:tcPr>
                    <a:lnT w="57150" cap="flat" cmpd="sng" algn="ctr">
                      <a:solidFill>
                        <a:schemeClr val="tx1"/>
                      </a:solidFill>
                      <a:prstDash val="solid"/>
                      <a:round/>
                      <a:headEnd type="none" w="med" len="med"/>
                      <a:tailEnd type="none" w="med" len="med"/>
                    </a:lnT>
                  </a:tcPr>
                </a:tc>
                <a:tc hMerge="1">
                  <a:txBody>
                    <a:bodyPr/>
                    <a:lstStyle/>
                    <a:p>
                      <a:pPr algn="ctr"/>
                      <a:endParaRPr lang="en-US" sz="2800" b="1" dirty="0"/>
                    </a:p>
                  </a:txBody>
                  <a:tcPr>
                    <a:lnT w="57150" cap="flat" cmpd="sng" algn="ctr">
                      <a:noFill/>
                      <a:prstDash val="solid"/>
                      <a:round/>
                      <a:headEnd type="none" w="med" len="med"/>
                      <a:tailEnd type="none" w="med" len="med"/>
                    </a:lnT>
                  </a:tcPr>
                </a:tc>
                <a:tc>
                  <a:txBody>
                    <a:bodyPr/>
                    <a:lstStyle/>
                    <a:p>
                      <a:pPr algn="ctr"/>
                      <a:r>
                        <a:rPr lang="en-US" sz="2800" b="1" dirty="0"/>
                        <a:t>3</a:t>
                      </a:r>
                    </a:p>
                  </a:txBody>
                  <a:tcPr>
                    <a:lnT w="57150" cap="flat" cmpd="sng" algn="ctr">
                      <a:solidFill>
                        <a:schemeClr val="tx1"/>
                      </a:solidFill>
                      <a:prstDash val="solid"/>
                      <a:round/>
                      <a:headEnd type="none" w="med" len="med"/>
                      <a:tailEnd type="none" w="med" len="med"/>
                    </a:lnT>
                  </a:tcPr>
                </a:tc>
                <a:tc>
                  <a:txBody>
                    <a:bodyPr/>
                    <a:lstStyle/>
                    <a:p>
                      <a:pPr algn="ctr"/>
                      <a:r>
                        <a:rPr lang="en-US" sz="2800" b="1" dirty="0"/>
                        <a:t>0</a:t>
                      </a:r>
                    </a:p>
                  </a:txBody>
                  <a:tcPr>
                    <a:lnT w="57150" cap="flat" cmpd="sng" algn="ctr">
                      <a:solidFill>
                        <a:schemeClr val="tx1"/>
                      </a:solidFill>
                      <a:prstDash val="solid"/>
                      <a:round/>
                      <a:headEnd type="none" w="med" len="med"/>
                      <a:tailEnd type="none" w="med" len="med"/>
                    </a:lnT>
                  </a:tcPr>
                </a:tc>
                <a:tc>
                  <a:txBody>
                    <a:bodyPr/>
                    <a:lstStyle/>
                    <a:p>
                      <a:pPr algn="ctr"/>
                      <a:endParaRPr lang="en-US" sz="2800" b="1" dirty="0"/>
                    </a:p>
                  </a:txBody>
                  <a:tcPr>
                    <a:lnT w="57150" cap="flat" cmpd="sng" algn="ctr">
                      <a:noFill/>
                      <a:prstDash val="solid"/>
                      <a:round/>
                      <a:headEnd type="none" w="med" len="med"/>
                      <a:tailEnd type="none" w="med" len="med"/>
                    </a:lnT>
                  </a:tcPr>
                </a:tc>
                <a:tc>
                  <a:txBody>
                    <a:bodyPr/>
                    <a:lstStyle/>
                    <a:p>
                      <a:pPr algn="ctr"/>
                      <a:endParaRPr lang="en-US" sz="2800" b="1" dirty="0"/>
                    </a:p>
                  </a:txBody>
                  <a:tcPr>
                    <a:lnT w="57150" cap="flat" cmpd="sng" algn="ctr">
                      <a:noFill/>
                      <a:prstDash val="solid"/>
                      <a:round/>
                      <a:headEnd type="none" w="med" len="med"/>
                      <a:tailEnd type="none" w="med" len="med"/>
                    </a:lnT>
                  </a:tcPr>
                </a:tc>
                <a:extLst>
                  <a:ext uri="{0D108BD9-81ED-4DB2-BD59-A6C34878D82A}">
                    <a16:rowId xmlns:a16="http://schemas.microsoft.com/office/drawing/2014/main" val="10009"/>
                  </a:ext>
                </a:extLst>
              </a:tr>
            </a:tbl>
          </a:graphicData>
        </a:graphic>
      </p:graphicFrame>
      <p:sp>
        <p:nvSpPr>
          <p:cNvPr id="3" name="Footer Placeholder 2">
            <a:extLst>
              <a:ext uri="{FF2B5EF4-FFF2-40B4-BE49-F238E27FC236}">
                <a16:creationId xmlns:a16="http://schemas.microsoft.com/office/drawing/2014/main" id="{A19F50B9-BA9A-508B-D13D-6E9BA9296B04}"/>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b</a:t>
            </a:r>
            <a:r>
              <a:rPr lang="en-US" dirty="0">
                <a:solidFill>
                  <a:schemeClr val="tx1"/>
                </a:solidFill>
              </a:rPr>
              <a:t>inar</a:t>
            </a:r>
            <a:r>
              <a:rPr lang="en-US" dirty="0"/>
              <a:t>y numbers</a:t>
            </a:r>
          </a:p>
        </p:txBody>
      </p:sp>
      <p:sp>
        <p:nvSpPr>
          <p:cNvPr id="6" name="Slide Number Placeholder 5"/>
          <p:cNvSpPr>
            <a:spLocks noGrp="1"/>
          </p:cNvSpPr>
          <p:nvPr>
            <p:ph type="sldNum" sz="quarter" idx="12"/>
          </p:nvPr>
        </p:nvSpPr>
        <p:spPr/>
        <p:txBody>
          <a:bodyPr/>
          <a:lstStyle/>
          <a:p>
            <a:fld id="{1E9AE433-2354-447F-AC9C-E3BA53A2ED55}" type="slidenum">
              <a:rPr lang="en-US" smtClean="0"/>
              <a:pPr/>
              <a:t>2</a:t>
            </a:fld>
            <a:endParaRPr lang="en-US"/>
          </a:p>
        </p:txBody>
      </p:sp>
      <p:graphicFrame>
        <p:nvGraphicFramePr>
          <p:cNvPr id="7" name="Table 6"/>
          <p:cNvGraphicFramePr>
            <a:graphicFrameLocks noGrp="1"/>
          </p:cNvGraphicFramePr>
          <p:nvPr/>
        </p:nvGraphicFramePr>
        <p:xfrm>
          <a:off x="2667000" y="2667000"/>
          <a:ext cx="7391398" cy="1925320"/>
        </p:xfrm>
        <a:graphic>
          <a:graphicData uri="http://schemas.openxmlformats.org/drawingml/2006/table">
            <a:tbl>
              <a:tblPr firstRow="1" bandRow="1">
                <a:tableStyleId>{073A0DAA-6AF3-43AB-8588-CEC1D06C72B9}</a:tableStyleId>
              </a:tblPr>
              <a:tblGrid>
                <a:gridCol w="1055914">
                  <a:extLst>
                    <a:ext uri="{9D8B030D-6E8A-4147-A177-3AD203B41FA5}">
                      <a16:colId xmlns:a16="http://schemas.microsoft.com/office/drawing/2014/main" val="20000"/>
                    </a:ext>
                  </a:extLst>
                </a:gridCol>
                <a:gridCol w="527957">
                  <a:extLst>
                    <a:ext uri="{9D8B030D-6E8A-4147-A177-3AD203B41FA5}">
                      <a16:colId xmlns:a16="http://schemas.microsoft.com/office/drawing/2014/main" val="20001"/>
                    </a:ext>
                  </a:extLst>
                </a:gridCol>
                <a:gridCol w="527957">
                  <a:extLst>
                    <a:ext uri="{9D8B030D-6E8A-4147-A177-3AD203B41FA5}">
                      <a16:colId xmlns:a16="http://schemas.microsoft.com/office/drawing/2014/main" val="20002"/>
                    </a:ext>
                  </a:extLst>
                </a:gridCol>
                <a:gridCol w="527957">
                  <a:extLst>
                    <a:ext uri="{9D8B030D-6E8A-4147-A177-3AD203B41FA5}">
                      <a16:colId xmlns:a16="http://schemas.microsoft.com/office/drawing/2014/main" val="20003"/>
                    </a:ext>
                  </a:extLst>
                </a:gridCol>
                <a:gridCol w="527957">
                  <a:extLst>
                    <a:ext uri="{9D8B030D-6E8A-4147-A177-3AD203B41FA5}">
                      <a16:colId xmlns:a16="http://schemas.microsoft.com/office/drawing/2014/main" val="20004"/>
                    </a:ext>
                  </a:extLst>
                </a:gridCol>
                <a:gridCol w="527957">
                  <a:extLst>
                    <a:ext uri="{9D8B030D-6E8A-4147-A177-3AD203B41FA5}">
                      <a16:colId xmlns:a16="http://schemas.microsoft.com/office/drawing/2014/main" val="20005"/>
                    </a:ext>
                  </a:extLst>
                </a:gridCol>
                <a:gridCol w="527957">
                  <a:extLst>
                    <a:ext uri="{9D8B030D-6E8A-4147-A177-3AD203B41FA5}">
                      <a16:colId xmlns:a16="http://schemas.microsoft.com/office/drawing/2014/main" val="20006"/>
                    </a:ext>
                  </a:extLst>
                </a:gridCol>
                <a:gridCol w="527957">
                  <a:extLst>
                    <a:ext uri="{9D8B030D-6E8A-4147-A177-3AD203B41FA5}">
                      <a16:colId xmlns:a16="http://schemas.microsoft.com/office/drawing/2014/main" val="20007"/>
                    </a:ext>
                  </a:extLst>
                </a:gridCol>
                <a:gridCol w="527957">
                  <a:extLst>
                    <a:ext uri="{9D8B030D-6E8A-4147-A177-3AD203B41FA5}">
                      <a16:colId xmlns:a16="http://schemas.microsoft.com/office/drawing/2014/main" val="20008"/>
                    </a:ext>
                  </a:extLst>
                </a:gridCol>
                <a:gridCol w="527957">
                  <a:extLst>
                    <a:ext uri="{9D8B030D-6E8A-4147-A177-3AD203B41FA5}">
                      <a16:colId xmlns:a16="http://schemas.microsoft.com/office/drawing/2014/main" val="20009"/>
                    </a:ext>
                  </a:extLst>
                </a:gridCol>
                <a:gridCol w="527957">
                  <a:extLst>
                    <a:ext uri="{9D8B030D-6E8A-4147-A177-3AD203B41FA5}">
                      <a16:colId xmlns:a16="http://schemas.microsoft.com/office/drawing/2014/main" val="20010"/>
                    </a:ext>
                  </a:extLst>
                </a:gridCol>
                <a:gridCol w="527957">
                  <a:extLst>
                    <a:ext uri="{9D8B030D-6E8A-4147-A177-3AD203B41FA5}">
                      <a16:colId xmlns:a16="http://schemas.microsoft.com/office/drawing/2014/main" val="20011"/>
                    </a:ext>
                  </a:extLst>
                </a:gridCol>
                <a:gridCol w="527957">
                  <a:extLst>
                    <a:ext uri="{9D8B030D-6E8A-4147-A177-3AD203B41FA5}">
                      <a16:colId xmlns:a16="http://schemas.microsoft.com/office/drawing/2014/main" val="20012"/>
                    </a:ext>
                  </a:extLst>
                </a:gridCol>
              </a:tblGrid>
              <a:tr h="370840">
                <a:tc>
                  <a:txBody>
                    <a:bodyPr/>
                    <a:lstStyle/>
                    <a:p>
                      <a:r>
                        <a:rPr lang="en-US" dirty="0">
                          <a:solidFill>
                            <a:schemeClr val="tx1"/>
                          </a:solidFill>
                        </a:rPr>
                        <a:t>Carry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noFill/>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sz="2800" b="1" dirty="0"/>
                        <a: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noFill/>
                  </a:tcPr>
                </a:tc>
                <a:tc>
                  <a:txBody>
                    <a:bodyPr/>
                    <a:lstStyle/>
                    <a:p>
                      <a:pPr algn="ctr"/>
                      <a:r>
                        <a:rPr lang="en-US" sz="28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b="1"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noFill/>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TextBox 8"/>
          <p:cNvSpPr txBox="1"/>
          <p:nvPr/>
        </p:nvSpPr>
        <p:spPr>
          <a:xfrm>
            <a:off x="2667000" y="2057401"/>
            <a:ext cx="7772400" cy="584775"/>
          </a:xfrm>
          <a:prstGeom prst="rect">
            <a:avLst/>
          </a:prstGeom>
          <a:noFill/>
        </p:spPr>
        <p:txBody>
          <a:bodyPr wrap="square" rtlCol="0">
            <a:spAutoFit/>
          </a:bodyPr>
          <a:lstStyle/>
          <a:p>
            <a:r>
              <a:rPr lang="en-US" sz="3200" dirty="0"/>
              <a:t>Binary </a:t>
            </a:r>
            <a:r>
              <a:rPr lang="en-US" sz="3200" dirty="0">
                <a:sym typeface="Wingdings" pitchFamily="2" charset="2"/>
              </a:rPr>
              <a:t> Base-2	(</a:t>
            </a:r>
            <a:r>
              <a:rPr lang="en-US" sz="3200" b="1" dirty="0">
                <a:solidFill>
                  <a:srgbClr val="FF0000"/>
                </a:solidFill>
                <a:sym typeface="Wingdings" pitchFamily="2" charset="2"/>
              </a:rPr>
              <a:t>2’s comp</a:t>
            </a:r>
            <a:r>
              <a:rPr lang="en-US" sz="3200" dirty="0">
                <a:sym typeface="Wingdings" pitchFamily="2" charset="2"/>
              </a:rPr>
              <a:t>)	   Base-10</a:t>
            </a:r>
            <a:endParaRPr lang="en-US" sz="3200" dirty="0"/>
          </a:p>
        </p:txBody>
      </p:sp>
      <p:sp>
        <p:nvSpPr>
          <p:cNvPr id="3" name="Footer Placeholder 2">
            <a:extLst>
              <a:ext uri="{FF2B5EF4-FFF2-40B4-BE49-F238E27FC236}">
                <a16:creationId xmlns:a16="http://schemas.microsoft.com/office/drawing/2014/main" id="{9333D16C-FEB1-B50D-10A5-89625052F387}"/>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a:t>
            </a:r>
          </a:p>
        </p:txBody>
      </p:sp>
      <p:sp>
        <p:nvSpPr>
          <p:cNvPr id="6" name="Slide Number Placeholder 5"/>
          <p:cNvSpPr>
            <a:spLocks noGrp="1"/>
          </p:cNvSpPr>
          <p:nvPr>
            <p:ph type="sldNum" sz="quarter" idx="12"/>
          </p:nvPr>
        </p:nvSpPr>
        <p:spPr>
          <a:xfrm>
            <a:off x="1524000" y="6369050"/>
            <a:ext cx="827088" cy="488950"/>
          </a:xfrm>
        </p:spPr>
        <p:txBody>
          <a:bodyPr/>
          <a:lstStyle/>
          <a:p>
            <a:fld id="{1E9AE433-2354-447F-AC9C-E3BA53A2ED55}" type="slidenum">
              <a:rPr lang="en-US" smtClean="0"/>
              <a:pPr/>
              <a:t>20</a:t>
            </a:fld>
            <a:endParaRPr lang="en-US" dirty="0"/>
          </a:p>
        </p:txBody>
      </p:sp>
      <p:graphicFrame>
        <p:nvGraphicFramePr>
          <p:cNvPr id="8" name="Table 7"/>
          <p:cNvGraphicFramePr>
            <a:graphicFrameLocks noGrp="1"/>
          </p:cNvGraphicFramePr>
          <p:nvPr/>
        </p:nvGraphicFramePr>
        <p:xfrm>
          <a:off x="1752600" y="1524000"/>
          <a:ext cx="7772402" cy="5181600"/>
        </p:xfrm>
        <a:graphic>
          <a:graphicData uri="http://schemas.openxmlformats.org/drawingml/2006/table">
            <a:tbl>
              <a:tblPr bandRow="1">
                <a:tableStyleId>{00A15C55-8517-42AA-B614-E9B94910E393}</a:tableStyleId>
              </a:tblPr>
              <a:tblGrid>
                <a:gridCol w="706582">
                  <a:extLst>
                    <a:ext uri="{9D8B030D-6E8A-4147-A177-3AD203B41FA5}">
                      <a16:colId xmlns:a16="http://schemas.microsoft.com/office/drawing/2014/main" val="20000"/>
                    </a:ext>
                  </a:extLst>
                </a:gridCol>
                <a:gridCol w="706582">
                  <a:extLst>
                    <a:ext uri="{9D8B030D-6E8A-4147-A177-3AD203B41FA5}">
                      <a16:colId xmlns:a16="http://schemas.microsoft.com/office/drawing/2014/main" val="20001"/>
                    </a:ext>
                  </a:extLst>
                </a:gridCol>
                <a:gridCol w="706582">
                  <a:extLst>
                    <a:ext uri="{9D8B030D-6E8A-4147-A177-3AD203B41FA5}">
                      <a16:colId xmlns:a16="http://schemas.microsoft.com/office/drawing/2014/main" val="20002"/>
                    </a:ext>
                  </a:extLst>
                </a:gridCol>
                <a:gridCol w="706582">
                  <a:extLst>
                    <a:ext uri="{9D8B030D-6E8A-4147-A177-3AD203B41FA5}">
                      <a16:colId xmlns:a16="http://schemas.microsoft.com/office/drawing/2014/main" val="20003"/>
                    </a:ext>
                  </a:extLst>
                </a:gridCol>
                <a:gridCol w="706582">
                  <a:extLst>
                    <a:ext uri="{9D8B030D-6E8A-4147-A177-3AD203B41FA5}">
                      <a16:colId xmlns:a16="http://schemas.microsoft.com/office/drawing/2014/main" val="20004"/>
                    </a:ext>
                  </a:extLst>
                </a:gridCol>
                <a:gridCol w="706582">
                  <a:extLst>
                    <a:ext uri="{9D8B030D-6E8A-4147-A177-3AD203B41FA5}">
                      <a16:colId xmlns:a16="http://schemas.microsoft.com/office/drawing/2014/main" val="20005"/>
                    </a:ext>
                  </a:extLst>
                </a:gridCol>
                <a:gridCol w="706582">
                  <a:extLst>
                    <a:ext uri="{9D8B030D-6E8A-4147-A177-3AD203B41FA5}">
                      <a16:colId xmlns:a16="http://schemas.microsoft.com/office/drawing/2014/main" val="20006"/>
                    </a:ext>
                  </a:extLst>
                </a:gridCol>
                <a:gridCol w="706582">
                  <a:extLst>
                    <a:ext uri="{9D8B030D-6E8A-4147-A177-3AD203B41FA5}">
                      <a16:colId xmlns:a16="http://schemas.microsoft.com/office/drawing/2014/main" val="20007"/>
                    </a:ext>
                  </a:extLst>
                </a:gridCol>
                <a:gridCol w="706582">
                  <a:extLst>
                    <a:ext uri="{9D8B030D-6E8A-4147-A177-3AD203B41FA5}">
                      <a16:colId xmlns:a16="http://schemas.microsoft.com/office/drawing/2014/main" val="20008"/>
                    </a:ext>
                  </a:extLst>
                </a:gridCol>
                <a:gridCol w="706582">
                  <a:extLst>
                    <a:ext uri="{9D8B030D-6E8A-4147-A177-3AD203B41FA5}">
                      <a16:colId xmlns:a16="http://schemas.microsoft.com/office/drawing/2014/main" val="20009"/>
                    </a:ext>
                  </a:extLst>
                </a:gridCol>
                <a:gridCol w="706582">
                  <a:extLst>
                    <a:ext uri="{9D8B030D-6E8A-4147-A177-3AD203B41FA5}">
                      <a16:colId xmlns:a16="http://schemas.microsoft.com/office/drawing/2014/main" val="20010"/>
                    </a:ext>
                  </a:extLst>
                </a:gridCol>
              </a:tblGrid>
              <a:tr h="495300">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lnB w="57150" cap="flat" cmpd="sng" algn="ctr">
                      <a:solidFill>
                        <a:schemeClr val="tx1"/>
                      </a:solidFill>
                      <a:prstDash val="solid"/>
                      <a:round/>
                      <a:headEnd type="none" w="med" len="med"/>
                      <a:tailEnd type="none" w="med" len="med"/>
                    </a:lnB>
                  </a:tcPr>
                </a:tc>
                <a:tc>
                  <a:txBody>
                    <a:bodyPr/>
                    <a:lstStyle/>
                    <a:p>
                      <a:pPr algn="ctr"/>
                      <a:r>
                        <a:rPr lang="en-US" sz="2800" b="1" dirty="0"/>
                        <a:t>1</a:t>
                      </a:r>
                    </a:p>
                  </a:txBody>
                  <a:tcPr>
                    <a:lnB w="57150" cap="flat" cmpd="sng" algn="ctr">
                      <a:solidFill>
                        <a:schemeClr val="tx1"/>
                      </a:solidFill>
                      <a:prstDash val="solid"/>
                      <a:round/>
                      <a:headEnd type="none" w="med" len="med"/>
                      <a:tailEnd type="none" w="med" len="med"/>
                    </a:lnB>
                  </a:tcPr>
                </a:tc>
                <a:tc>
                  <a:txBody>
                    <a:bodyPr/>
                    <a:lstStyle/>
                    <a:p>
                      <a:pPr algn="ctr"/>
                      <a:r>
                        <a:rPr lang="en-US" sz="2800" b="1" dirty="0"/>
                        <a:t>5</a:t>
                      </a:r>
                    </a:p>
                  </a:txBody>
                  <a:tcPr>
                    <a:lnB w="57150" cap="flat" cmpd="sng" algn="ctr">
                      <a:solidFill>
                        <a:schemeClr val="tx1"/>
                      </a:solidFill>
                      <a:prstDash val="solid"/>
                      <a:round/>
                      <a:headEnd type="none" w="med" len="med"/>
                      <a:tailEnd type="none" w="med" len="med"/>
                    </a:lnB>
                  </a:tcPr>
                </a:tc>
                <a:tc>
                  <a:txBody>
                    <a:bodyPr/>
                    <a:lstStyle/>
                    <a:p>
                      <a:pPr algn="ctr"/>
                      <a:r>
                        <a:rPr lang="en-US" sz="2800" b="1" dirty="0"/>
                        <a:t>0</a:t>
                      </a:r>
                    </a:p>
                  </a:txBody>
                  <a:tcPr>
                    <a:lnB w="57150" cap="flat" cmpd="sng" algn="ctr">
                      <a:solidFill>
                        <a:schemeClr val="tx1"/>
                      </a:solidFill>
                      <a:prstDash val="solid"/>
                      <a:round/>
                      <a:headEnd type="none" w="med" len="med"/>
                      <a:tailEnd type="none" w="med" len="med"/>
                    </a:lnB>
                  </a:tcPr>
                </a:tc>
                <a:tc>
                  <a:txBody>
                    <a:bodyPr/>
                    <a:lstStyle/>
                    <a:p>
                      <a:pPr algn="ctr"/>
                      <a:r>
                        <a:rPr lang="en-US" sz="2800" b="1" dirty="0"/>
                        <a:t>1</a:t>
                      </a:r>
                    </a:p>
                  </a:txBody>
                  <a:tcPr>
                    <a:lnB w="57150" cap="flat" cmpd="sng" algn="ctr">
                      <a:solidFill>
                        <a:schemeClr val="tx1"/>
                      </a:solidFill>
                      <a:prstDash val="solid"/>
                      <a:round/>
                      <a:headEnd type="none" w="med" len="med"/>
                      <a:tailEnd type="none" w="med" len="med"/>
                    </a:lnB>
                  </a:tcPr>
                </a:tc>
                <a:tc>
                  <a:txBody>
                    <a:bodyPr/>
                    <a:lstStyle/>
                    <a:p>
                      <a:pPr algn="ctr"/>
                      <a:endParaRPr lang="en-US" sz="2800" b="1" dirty="0"/>
                    </a:p>
                  </a:txBody>
                  <a:tcPr>
                    <a:lnB w="57150" cap="flat" cmpd="sng" algn="ctr">
                      <a:solidFill>
                        <a:schemeClr val="tx1"/>
                      </a:solidFill>
                      <a:prstDash val="solid"/>
                      <a:round/>
                      <a:headEnd type="none" w="med" len="med"/>
                      <a:tailEnd type="none" w="med" len="med"/>
                    </a:lnB>
                  </a:tcPr>
                </a:tc>
                <a:tc>
                  <a:txBody>
                    <a:bodyPr/>
                    <a:lstStyle/>
                    <a:p>
                      <a:pPr algn="ctr"/>
                      <a:endParaRPr lang="en-US" sz="2800" b="1" dirty="0"/>
                    </a:p>
                  </a:txBody>
                  <a:tcPr>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95300">
                <a:tc>
                  <a:txBody>
                    <a:bodyPr/>
                    <a:lstStyle/>
                    <a:p>
                      <a:pPr algn="ctr"/>
                      <a:endParaRPr lang="en-US" sz="2800" b="1" dirty="0"/>
                    </a:p>
                  </a:txBody>
                  <a:tcPr/>
                </a:tc>
                <a:tc>
                  <a:txBody>
                    <a:bodyPr/>
                    <a:lstStyle/>
                    <a:p>
                      <a:pPr algn="ctr"/>
                      <a:endParaRPr lang="en-US" sz="2800" b="1" dirty="0"/>
                    </a:p>
                  </a:txBody>
                  <a:tcPr/>
                </a:tc>
                <a:tc>
                  <a:txBody>
                    <a:bodyPr/>
                    <a:lstStyle/>
                    <a:p>
                      <a:pPr algn="ctr"/>
                      <a:r>
                        <a:rPr lang="en-US" sz="2800" b="1" dirty="0"/>
                        <a:t>3</a:t>
                      </a:r>
                    </a:p>
                  </a:txBody>
                  <a:tcPr/>
                </a:tc>
                <a:tc>
                  <a:txBody>
                    <a:bodyPr/>
                    <a:lstStyle/>
                    <a:p>
                      <a:pPr algn="ctr"/>
                      <a:r>
                        <a:rPr lang="en-US" sz="2800" b="1" dirty="0"/>
                        <a:t>4</a:t>
                      </a:r>
                    </a:p>
                  </a:txBody>
                  <a:tcPr>
                    <a:lnR w="57150" cap="flat" cmpd="sng" algn="ctr">
                      <a:solidFill>
                        <a:schemeClr val="tx1"/>
                      </a:solidFill>
                      <a:prstDash val="solid"/>
                      <a:round/>
                      <a:headEnd type="none" w="med" len="med"/>
                      <a:tailEnd type="none" w="med" len="med"/>
                    </a:lnR>
                  </a:tcPr>
                </a:tc>
                <a:tc>
                  <a:txBody>
                    <a:bodyPr/>
                    <a:lstStyle/>
                    <a:p>
                      <a:pPr algn="ctr"/>
                      <a:r>
                        <a:rPr lang="en-US" sz="2800" dirty="0"/>
                        <a:t>5</a:t>
                      </a:r>
                      <a:endParaRPr lang="en-US" sz="2800" b="1" dirty="0"/>
                    </a:p>
                  </a:txBody>
                  <a:tcPr>
                    <a:lnL w="57150" cap="flat" cmpd="sng" algn="ctr">
                      <a:solidFill>
                        <a:schemeClr val="tx1"/>
                      </a:solidFill>
                      <a:prstDash val="solid"/>
                      <a:round/>
                      <a:headEnd type="none" w="med" len="med"/>
                      <a:tailEnd type="none" w="med" len="med"/>
                    </a:lnL>
                    <a:lnT w="57150" cap="flat" cmpd="sng" algn="ctr">
                      <a:solidFill>
                        <a:schemeClr val="tx1"/>
                      </a:solidFill>
                      <a:prstDash val="solid"/>
                      <a:round/>
                      <a:headEnd type="none" w="med" len="med"/>
                      <a:tailEnd type="none" w="med" len="med"/>
                    </a:lnT>
                  </a:tcPr>
                </a:tc>
                <a:tc>
                  <a:txBody>
                    <a:bodyPr/>
                    <a:lstStyle/>
                    <a:p>
                      <a:pPr algn="ctr"/>
                      <a:r>
                        <a:rPr lang="en-US" sz="2800" dirty="0"/>
                        <a:t>1</a:t>
                      </a:r>
                      <a:endParaRPr lang="en-US" sz="2800" b="1" dirty="0"/>
                    </a:p>
                  </a:txBody>
                  <a:tcPr>
                    <a:lnT w="57150" cap="flat" cmpd="sng" algn="ctr">
                      <a:solidFill>
                        <a:schemeClr val="tx1"/>
                      </a:solidFill>
                      <a:prstDash val="solid"/>
                      <a:round/>
                      <a:headEnd type="none" w="med" len="med"/>
                      <a:tailEnd type="none" w="med" len="med"/>
                    </a:lnT>
                  </a:tcPr>
                </a:tc>
                <a:tc>
                  <a:txBody>
                    <a:bodyPr/>
                    <a:lstStyle/>
                    <a:p>
                      <a:pPr algn="ctr"/>
                      <a:r>
                        <a:rPr lang="en-US" sz="2800" dirty="0"/>
                        <a:t>0</a:t>
                      </a:r>
                      <a:endParaRPr lang="en-US" sz="2800" b="1" dirty="0"/>
                    </a:p>
                  </a:txBody>
                  <a:tcPr>
                    <a:lnT w="57150" cap="flat" cmpd="sng" algn="ctr">
                      <a:solidFill>
                        <a:schemeClr val="tx1"/>
                      </a:solidFill>
                      <a:prstDash val="solid"/>
                      <a:round/>
                      <a:headEnd type="none" w="med" len="med"/>
                      <a:tailEnd type="none" w="med" len="med"/>
                    </a:lnT>
                  </a:tcPr>
                </a:tc>
                <a:tc>
                  <a:txBody>
                    <a:bodyPr/>
                    <a:lstStyle/>
                    <a:p>
                      <a:pPr algn="ctr"/>
                      <a:r>
                        <a:rPr lang="en-US" sz="2800" b="1" dirty="0"/>
                        <a:t>6</a:t>
                      </a:r>
                    </a:p>
                  </a:txBody>
                  <a:tcPr>
                    <a:lnT w="57150" cap="flat" cmpd="sng" algn="ctr">
                      <a:solidFill>
                        <a:schemeClr val="tx1"/>
                      </a:solidFill>
                      <a:prstDash val="solid"/>
                      <a:round/>
                      <a:headEnd type="none" w="med" len="med"/>
                      <a:tailEnd type="none" w="med" len="med"/>
                    </a:lnT>
                  </a:tcPr>
                </a:tc>
                <a:tc>
                  <a:txBody>
                    <a:bodyPr/>
                    <a:lstStyle/>
                    <a:p>
                      <a:pPr algn="ctr"/>
                      <a:r>
                        <a:rPr lang="en-US" sz="2800" b="1" dirty="0"/>
                        <a:t>4</a:t>
                      </a:r>
                    </a:p>
                  </a:txBody>
                  <a:tcPr>
                    <a:lnT w="57150" cap="flat" cmpd="sng" algn="ctr">
                      <a:solidFill>
                        <a:schemeClr val="tx1"/>
                      </a:solidFill>
                      <a:prstDash val="solid"/>
                      <a:round/>
                      <a:headEnd type="none" w="med" len="med"/>
                      <a:tailEnd type="none" w="med" len="med"/>
                    </a:lnT>
                  </a:tcPr>
                </a:tc>
                <a:tc>
                  <a:txBody>
                    <a:bodyPr/>
                    <a:lstStyle/>
                    <a:p>
                      <a:pPr algn="ctr"/>
                      <a:endParaRPr lang="en-US" sz="2800" b="1" dirty="0"/>
                    </a:p>
                  </a:txBody>
                  <a:tcPr>
                    <a:lnT w="57150" cap="flat" cmpd="sng" algn="ctr">
                      <a:solidFill>
                        <a:schemeClr val="tx1"/>
                      </a:solidFill>
                      <a:prstDash val="solid"/>
                      <a:round/>
                      <a:headEnd type="none" w="med" len="med"/>
                      <a:tailEnd type="none" w="med" len="med"/>
                    </a:lnT>
                  </a:tcPr>
                </a:tc>
                <a:tc>
                  <a:txBody>
                    <a:bodyPr/>
                    <a:lstStyle/>
                    <a:p>
                      <a:pPr algn="ctr"/>
                      <a:endParaRPr lang="en-US" sz="2800" b="1" dirty="0"/>
                    </a:p>
                  </a:txBody>
                  <a:tcPr>
                    <a:lnT w="571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495300">
                <a:tc gridSpan="3">
                  <a:txBody>
                    <a:bodyPr/>
                    <a:lstStyle/>
                    <a:p>
                      <a:pPr algn="l"/>
                      <a:r>
                        <a:rPr lang="en-US" sz="2800" dirty="0"/>
                        <a:t>1x34 </a:t>
                      </a:r>
                      <a:r>
                        <a:rPr lang="en-US" sz="2800" dirty="0">
                          <a:sym typeface="Wingdings" pitchFamily="2" charset="2"/>
                        </a:rPr>
                        <a:t></a:t>
                      </a:r>
                      <a:endParaRPr lang="en-US" sz="2800" b="1" dirty="0"/>
                    </a:p>
                  </a:txBody>
                  <a:tcPr/>
                </a:tc>
                <a:tc hMerge="1">
                  <a:txBody>
                    <a:bodyPr/>
                    <a:lstStyle/>
                    <a:p>
                      <a:pPr algn="ctr"/>
                      <a:endParaRPr lang="en-US" sz="2800" b="1" dirty="0"/>
                    </a:p>
                  </a:txBody>
                  <a:tcPr/>
                </a:tc>
                <a:tc hMerge="1">
                  <a:txBody>
                    <a:bodyPr/>
                    <a:lstStyle/>
                    <a:p>
                      <a:pPr algn="ctr"/>
                      <a:endParaRPr lang="en-US" sz="2800" b="1" dirty="0"/>
                    </a:p>
                  </a:txBody>
                  <a:tcPr/>
                </a:tc>
                <a:tc>
                  <a:txBody>
                    <a:bodyPr/>
                    <a:lstStyle/>
                    <a:p>
                      <a:pPr algn="ctr"/>
                      <a:endParaRPr lang="en-US" sz="2800" b="1" dirty="0"/>
                    </a:p>
                  </a:txBody>
                  <a:tcPr/>
                </a:tc>
                <a:tc>
                  <a:txBody>
                    <a:bodyPr/>
                    <a:lstStyle/>
                    <a:p>
                      <a:pPr algn="ctr"/>
                      <a:r>
                        <a:rPr lang="en-US" sz="2800" b="1" dirty="0"/>
                        <a:t>3</a:t>
                      </a:r>
                    </a:p>
                  </a:txBody>
                  <a:tcPr>
                    <a:lnB w="57150" cap="flat" cmpd="sng" algn="ctr">
                      <a:solidFill>
                        <a:schemeClr val="tx1"/>
                      </a:solidFill>
                      <a:prstDash val="solid"/>
                      <a:round/>
                      <a:headEnd type="none" w="med" len="med"/>
                      <a:tailEnd type="none" w="med" len="med"/>
                    </a:lnB>
                  </a:tcPr>
                </a:tc>
                <a:tc>
                  <a:txBody>
                    <a:bodyPr/>
                    <a:lstStyle/>
                    <a:p>
                      <a:pPr algn="ctr"/>
                      <a:r>
                        <a:rPr lang="en-US" sz="2800" b="1" dirty="0"/>
                        <a:t>4</a:t>
                      </a:r>
                    </a:p>
                  </a:txBody>
                  <a:tcPr>
                    <a:lnB w="57150" cap="flat" cmpd="sng" algn="ctr">
                      <a:solidFill>
                        <a:schemeClr val="tx1"/>
                      </a:solidFill>
                      <a:prstDash val="solid"/>
                      <a:round/>
                      <a:headEnd type="none" w="med" len="med"/>
                      <a:tailEnd type="none" w="med" len="med"/>
                    </a:lnB>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extLst>
                  <a:ext uri="{0D108BD9-81ED-4DB2-BD59-A6C34878D82A}">
                    <a16:rowId xmlns:a16="http://schemas.microsoft.com/office/drawing/2014/main" val="10002"/>
                  </a:ext>
                </a:extLst>
              </a:tr>
              <a:tr h="495300">
                <a:tc gridSpan="3">
                  <a:txBody>
                    <a:bodyPr/>
                    <a:lstStyle/>
                    <a:p>
                      <a:pPr algn="l"/>
                      <a:endParaRPr lang="en-US" sz="2800" b="1" dirty="0"/>
                    </a:p>
                  </a:txBody>
                  <a:tcPr/>
                </a:tc>
                <a:tc hMerge="1">
                  <a:txBody>
                    <a:bodyPr/>
                    <a:lstStyle/>
                    <a:p>
                      <a:pPr algn="ctr"/>
                      <a:endParaRPr lang="en-US" sz="2400" b="1" dirty="0"/>
                    </a:p>
                  </a:txBody>
                  <a:tcPr/>
                </a:tc>
                <a:tc hMerge="1">
                  <a:txBody>
                    <a:bodyPr/>
                    <a:lstStyle/>
                    <a:p>
                      <a:pPr algn="ctr"/>
                      <a:endParaRPr lang="en-US" sz="2400" b="1" dirty="0"/>
                    </a:p>
                  </a:txBody>
                  <a:tcPr/>
                </a:tc>
                <a:tc>
                  <a:txBody>
                    <a:bodyPr/>
                    <a:lstStyle/>
                    <a:p>
                      <a:pPr algn="ctr"/>
                      <a:endParaRPr lang="en-US" sz="2800" b="1"/>
                    </a:p>
                  </a:txBody>
                  <a:tcPr/>
                </a:tc>
                <a:tc>
                  <a:txBody>
                    <a:bodyPr/>
                    <a:lstStyle/>
                    <a:p>
                      <a:pPr algn="ctr"/>
                      <a:r>
                        <a:rPr lang="en-US" sz="2800" b="1" dirty="0"/>
                        <a:t>1</a:t>
                      </a:r>
                    </a:p>
                  </a:txBody>
                  <a:tcPr>
                    <a:lnT w="57150" cap="flat" cmpd="sng" algn="ctr">
                      <a:solidFill>
                        <a:schemeClr val="tx1"/>
                      </a:solidFill>
                      <a:prstDash val="solid"/>
                      <a:round/>
                      <a:headEnd type="none" w="med" len="med"/>
                      <a:tailEnd type="none" w="med" len="med"/>
                    </a:lnT>
                  </a:tcPr>
                </a:tc>
                <a:tc>
                  <a:txBody>
                    <a:bodyPr/>
                    <a:lstStyle/>
                    <a:p>
                      <a:pPr algn="ctr"/>
                      <a:r>
                        <a:rPr lang="en-US" sz="2800" b="1" dirty="0"/>
                        <a:t>7</a:t>
                      </a:r>
                    </a:p>
                  </a:txBody>
                  <a:tcPr>
                    <a:lnT w="57150" cap="flat" cmpd="sng" algn="ctr">
                      <a:solidFill>
                        <a:schemeClr val="tx1"/>
                      </a:solidFill>
                      <a:prstDash val="solid"/>
                      <a:round/>
                      <a:headEnd type="none" w="med" len="med"/>
                      <a:tailEnd type="none" w="med" len="med"/>
                    </a:lnT>
                  </a:tcPr>
                </a:tc>
                <a:tc>
                  <a:txBody>
                    <a:bodyPr/>
                    <a:lstStyle/>
                    <a:p>
                      <a:pPr algn="ctr"/>
                      <a:r>
                        <a:rPr lang="en-US" sz="2800" b="1" dirty="0"/>
                        <a:t>0</a:t>
                      </a:r>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extLst>
                  <a:ext uri="{0D108BD9-81ED-4DB2-BD59-A6C34878D82A}">
                    <a16:rowId xmlns:a16="http://schemas.microsoft.com/office/drawing/2014/main" val="10003"/>
                  </a:ext>
                </a:extLst>
              </a:tr>
              <a:tr h="49530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5x34 </a:t>
                      </a:r>
                      <a:r>
                        <a:rPr lang="en-US" sz="2800" dirty="0">
                          <a:sym typeface="Wingdings" pitchFamily="2" charset="2"/>
                        </a:rPr>
                        <a:t></a:t>
                      </a:r>
                      <a:endParaRPr lang="en-US" sz="2800" b="1" dirty="0"/>
                    </a:p>
                  </a:txBody>
                  <a:tcPr/>
                </a:tc>
                <a:tc hMerge="1">
                  <a:txBody>
                    <a:bodyPr/>
                    <a:lstStyle/>
                    <a:p>
                      <a:pPr algn="ctr"/>
                      <a:endParaRPr lang="en-US" sz="2400" b="1" dirty="0"/>
                    </a:p>
                  </a:txBody>
                  <a:tcPr/>
                </a:tc>
                <a:tc hMerge="1">
                  <a:txBody>
                    <a:bodyPr/>
                    <a:lstStyle/>
                    <a:p>
                      <a:pPr algn="ctr"/>
                      <a:endParaRPr lang="en-US" sz="2400" b="1" dirty="0"/>
                    </a:p>
                  </a:txBody>
                  <a:tcPr/>
                </a:tc>
                <a:tc>
                  <a:txBody>
                    <a:bodyPr/>
                    <a:lstStyle/>
                    <a:p>
                      <a:pPr algn="ctr"/>
                      <a:endParaRPr lang="en-US" sz="2800" b="1"/>
                    </a:p>
                  </a:txBody>
                  <a:tcPr/>
                </a:tc>
                <a:tc>
                  <a:txBody>
                    <a:bodyPr/>
                    <a:lstStyle/>
                    <a:p>
                      <a:pPr algn="ctr"/>
                      <a:r>
                        <a:rPr lang="en-US" sz="2800" b="1" dirty="0"/>
                        <a:t>1</a:t>
                      </a:r>
                    </a:p>
                  </a:txBody>
                  <a:tcPr>
                    <a:lnB w="57150" cap="flat" cmpd="sng" algn="ctr">
                      <a:solidFill>
                        <a:schemeClr val="tx1"/>
                      </a:solidFill>
                      <a:prstDash val="solid"/>
                      <a:round/>
                      <a:headEnd type="none" w="med" len="med"/>
                      <a:tailEnd type="none" w="med" len="med"/>
                    </a:lnB>
                  </a:tcPr>
                </a:tc>
                <a:tc>
                  <a:txBody>
                    <a:bodyPr/>
                    <a:lstStyle/>
                    <a:p>
                      <a:pPr algn="ctr"/>
                      <a:r>
                        <a:rPr lang="en-US" sz="2800" b="1" dirty="0"/>
                        <a:t>7</a:t>
                      </a:r>
                    </a:p>
                  </a:txBody>
                  <a:tcPr>
                    <a:lnB w="57150" cap="flat" cmpd="sng" algn="ctr">
                      <a:solidFill>
                        <a:schemeClr val="tx1"/>
                      </a:solidFill>
                      <a:prstDash val="solid"/>
                      <a:round/>
                      <a:headEnd type="none" w="med" len="med"/>
                      <a:tailEnd type="none" w="med" len="med"/>
                    </a:lnB>
                  </a:tcPr>
                </a:tc>
                <a:tc>
                  <a:txBody>
                    <a:bodyPr/>
                    <a:lstStyle/>
                    <a:p>
                      <a:pPr algn="ctr"/>
                      <a:r>
                        <a:rPr lang="en-US" sz="2800" b="1" dirty="0"/>
                        <a:t>0</a:t>
                      </a:r>
                    </a:p>
                  </a:txBody>
                  <a:tcPr>
                    <a:lnB w="57150" cap="flat" cmpd="sng" algn="ctr">
                      <a:solidFill>
                        <a:schemeClr val="tx1"/>
                      </a:solidFill>
                      <a:prstDash val="solid"/>
                      <a:round/>
                      <a:headEnd type="none" w="med" len="med"/>
                      <a:tailEnd type="none" w="med" len="med"/>
                    </a:lnB>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extLst>
                  <a:ext uri="{0D108BD9-81ED-4DB2-BD59-A6C34878D82A}">
                    <a16:rowId xmlns:a16="http://schemas.microsoft.com/office/drawing/2014/main" val="10004"/>
                  </a:ext>
                </a:extLst>
              </a:tr>
              <a:tr h="49530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dirty="0"/>
                    </a:p>
                  </a:txBody>
                  <a:tcPr/>
                </a:tc>
                <a:tc hMerge="1">
                  <a:txBody>
                    <a:bodyPr/>
                    <a:lstStyle/>
                    <a:p>
                      <a:pPr algn="ctr"/>
                      <a:endParaRPr lang="en-US" sz="2400" b="1" dirty="0"/>
                    </a:p>
                  </a:txBody>
                  <a:tcPr/>
                </a:tc>
                <a:tc hMerge="1">
                  <a:txBody>
                    <a:bodyPr/>
                    <a:lstStyle/>
                    <a:p>
                      <a:pPr algn="ctr"/>
                      <a:endParaRPr lang="en-US" sz="2400" b="1" dirty="0"/>
                    </a:p>
                  </a:txBody>
                  <a:tcPr/>
                </a:tc>
                <a:tc>
                  <a:txBody>
                    <a:bodyPr/>
                    <a:lstStyle/>
                    <a:p>
                      <a:pPr algn="ctr"/>
                      <a:endParaRPr lang="en-US" sz="2800" b="1" dirty="0"/>
                    </a:p>
                  </a:txBody>
                  <a:tcPr/>
                </a:tc>
                <a:tc>
                  <a:txBody>
                    <a:bodyPr/>
                    <a:lstStyle/>
                    <a:p>
                      <a:pPr algn="ctr"/>
                      <a:endParaRPr lang="en-US" sz="2800" b="1" dirty="0"/>
                    </a:p>
                  </a:txBody>
                  <a:tcPr>
                    <a:lnT w="57150" cap="flat" cmpd="sng" algn="ctr">
                      <a:solidFill>
                        <a:schemeClr val="tx1"/>
                      </a:solidFill>
                      <a:prstDash val="solid"/>
                      <a:round/>
                      <a:headEnd type="none" w="med" len="med"/>
                      <a:tailEnd type="none" w="med" len="med"/>
                    </a:lnT>
                  </a:tcPr>
                </a:tc>
                <a:tc>
                  <a:txBody>
                    <a:bodyPr/>
                    <a:lstStyle/>
                    <a:p>
                      <a:pPr algn="ctr"/>
                      <a:endParaRPr lang="en-US" sz="2800" b="1" dirty="0"/>
                    </a:p>
                  </a:txBody>
                  <a:tcPr>
                    <a:lnT w="57150" cap="flat" cmpd="sng" algn="ctr">
                      <a:solidFill>
                        <a:schemeClr val="tx1"/>
                      </a:solidFill>
                      <a:prstDash val="solid"/>
                      <a:round/>
                      <a:headEnd type="none" w="med" len="med"/>
                      <a:tailEnd type="none" w="med" len="med"/>
                    </a:lnT>
                  </a:tcPr>
                </a:tc>
                <a:tc>
                  <a:txBody>
                    <a:bodyPr/>
                    <a:lstStyle/>
                    <a:p>
                      <a:pPr algn="ctr"/>
                      <a:r>
                        <a:rPr lang="en-US" sz="2800" b="1" dirty="0"/>
                        <a:t>0</a:t>
                      </a:r>
                    </a:p>
                  </a:txBody>
                  <a:tcPr>
                    <a:lnT w="57150" cap="flat" cmpd="sng" algn="ctr">
                      <a:solidFill>
                        <a:schemeClr val="tx1"/>
                      </a:solidFill>
                      <a:prstDash val="solid"/>
                      <a:round/>
                      <a:headEnd type="none" w="med" len="med"/>
                      <a:tailEnd type="none" w="med" len="med"/>
                    </a:lnT>
                  </a:tcPr>
                </a:tc>
                <a:tc>
                  <a:txBody>
                    <a:bodyPr/>
                    <a:lstStyle/>
                    <a:p>
                      <a:pPr algn="ctr"/>
                      <a:r>
                        <a:rPr lang="en-US" sz="2800" b="1" dirty="0"/>
                        <a:t>6</a:t>
                      </a:r>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extLst>
                  <a:ext uri="{0D108BD9-81ED-4DB2-BD59-A6C34878D82A}">
                    <a16:rowId xmlns:a16="http://schemas.microsoft.com/office/drawing/2014/main" val="10005"/>
                  </a:ext>
                </a:extLst>
              </a:tr>
              <a:tr h="49530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0x34 </a:t>
                      </a:r>
                      <a:r>
                        <a:rPr lang="en-US" sz="2800" dirty="0">
                          <a:sym typeface="Wingdings" pitchFamily="2" charset="2"/>
                        </a:rPr>
                        <a:t></a:t>
                      </a:r>
                      <a:endParaRPr lang="en-US" sz="2800" b="1" dirty="0"/>
                    </a:p>
                  </a:txBody>
                  <a:tcPr/>
                </a:tc>
                <a:tc hMerge="1">
                  <a:txBody>
                    <a:bodyPr/>
                    <a:lstStyle/>
                    <a:p>
                      <a:pPr algn="ctr"/>
                      <a:endParaRPr lang="en-US" sz="2400" b="1" dirty="0"/>
                    </a:p>
                  </a:txBody>
                  <a:tcPr/>
                </a:tc>
                <a:tc hMerge="1">
                  <a:txBody>
                    <a:bodyPr/>
                    <a:lstStyle/>
                    <a:p>
                      <a:pPr algn="ctr"/>
                      <a:endParaRPr lang="en-US" sz="2400" b="1" dirty="0"/>
                    </a:p>
                  </a:txBody>
                  <a:tcPr/>
                </a:tc>
                <a:tc>
                  <a:txBody>
                    <a:bodyPr/>
                    <a:lstStyle/>
                    <a:p>
                      <a:pPr algn="ctr"/>
                      <a:endParaRPr lang="en-US" sz="2800" b="1" dirty="0"/>
                    </a:p>
                  </a:txBody>
                  <a:tcPr>
                    <a:lnB w="57150" cap="flat" cmpd="sng" algn="ctr">
                      <a:noFill/>
                      <a:prstDash val="solid"/>
                      <a:round/>
                      <a:headEnd type="none" w="med" len="med"/>
                      <a:tailEnd type="none" w="med" len="med"/>
                    </a:lnB>
                  </a:tcPr>
                </a:tc>
                <a:tc>
                  <a:txBody>
                    <a:bodyPr/>
                    <a:lstStyle/>
                    <a:p>
                      <a:pPr algn="ctr"/>
                      <a:endParaRPr lang="en-US" sz="2800" b="1" dirty="0"/>
                    </a:p>
                  </a:txBody>
                  <a:tcPr>
                    <a:lnB w="57150" cap="flat" cmpd="sng" algn="ctr">
                      <a:noFill/>
                      <a:prstDash val="solid"/>
                      <a:round/>
                      <a:headEnd type="none" w="med" len="med"/>
                      <a:tailEnd type="none" w="med" len="med"/>
                    </a:lnB>
                  </a:tcPr>
                </a:tc>
                <a:tc>
                  <a:txBody>
                    <a:bodyPr/>
                    <a:lstStyle/>
                    <a:p>
                      <a:pPr algn="ctr"/>
                      <a:endParaRPr lang="en-US" sz="2800" b="1" dirty="0"/>
                    </a:p>
                  </a:txBody>
                  <a:tcPr>
                    <a:lnB w="57150" cap="flat" cmpd="sng" algn="ctr">
                      <a:noFill/>
                      <a:prstDash val="solid"/>
                      <a:round/>
                      <a:headEnd type="none" w="med" len="med"/>
                      <a:tailEnd type="none" w="med" len="med"/>
                    </a:lnB>
                  </a:tcPr>
                </a:tc>
                <a:tc>
                  <a:txBody>
                    <a:bodyPr/>
                    <a:lstStyle/>
                    <a:p>
                      <a:pPr algn="ctr"/>
                      <a:endParaRPr lang="en-US" sz="2800" b="1" dirty="0"/>
                    </a:p>
                  </a:txBody>
                  <a:tcPr>
                    <a:lnB w="57150" cap="flat" cmpd="sng" algn="ctr">
                      <a:solidFill>
                        <a:schemeClr val="tx1"/>
                      </a:solidFill>
                      <a:prstDash val="solid"/>
                      <a:round/>
                      <a:headEnd type="none" w="med" len="med"/>
                      <a:tailEnd type="none" w="med" len="med"/>
                    </a:lnB>
                  </a:tcPr>
                </a:tc>
                <a:tc>
                  <a:txBody>
                    <a:bodyPr/>
                    <a:lstStyle/>
                    <a:p>
                      <a:pPr algn="ctr"/>
                      <a:r>
                        <a:rPr lang="en-US" sz="2800" b="1" dirty="0"/>
                        <a:t>0</a:t>
                      </a:r>
                    </a:p>
                  </a:txBody>
                  <a:tcPr>
                    <a:lnB w="57150" cap="flat" cmpd="sng" algn="ctr">
                      <a:solidFill>
                        <a:schemeClr val="tx1"/>
                      </a:solidFill>
                      <a:prstDash val="solid"/>
                      <a:round/>
                      <a:headEnd type="none" w="med" len="med"/>
                      <a:tailEnd type="none" w="med" len="med"/>
                    </a:lnB>
                  </a:tcPr>
                </a:tc>
                <a:tc>
                  <a:txBody>
                    <a:bodyPr/>
                    <a:lstStyle/>
                    <a:p>
                      <a:pPr algn="ctr"/>
                      <a:endParaRPr lang="en-US" sz="2800" b="1" dirty="0"/>
                    </a:p>
                  </a:txBody>
                  <a:tcPr>
                    <a:lnB w="57150" cap="flat" cmpd="sng" algn="ctr">
                      <a:noFill/>
                      <a:prstDash val="solid"/>
                      <a:round/>
                      <a:headEnd type="none" w="med" len="med"/>
                      <a:tailEnd type="none" w="med" len="med"/>
                    </a:lnB>
                  </a:tcPr>
                </a:tc>
                <a:tc>
                  <a:txBody>
                    <a:bodyPr/>
                    <a:lstStyle/>
                    <a:p>
                      <a:pPr algn="ctr"/>
                      <a:endParaRPr lang="en-US" sz="2800" b="1" dirty="0"/>
                    </a:p>
                  </a:txBody>
                  <a:tcPr>
                    <a:lnB w="57150" cap="flat" cmpd="sng" algn="ctr">
                      <a:noFill/>
                      <a:prstDash val="solid"/>
                      <a:round/>
                      <a:headEnd type="none" w="med" len="med"/>
                      <a:tailEnd type="none" w="med" len="med"/>
                    </a:lnB>
                  </a:tcPr>
                </a:tc>
                <a:tc>
                  <a:txBody>
                    <a:bodyPr/>
                    <a:lstStyle/>
                    <a:p>
                      <a:pPr algn="ctr"/>
                      <a:endParaRPr lang="en-US" sz="2800" b="1" dirty="0"/>
                    </a:p>
                  </a:txBody>
                  <a:tcPr>
                    <a:lnB w="57150" cap="flat" cmpd="sng" algn="ctr">
                      <a:noFill/>
                      <a:prstDash val="solid"/>
                      <a:round/>
                      <a:headEnd type="none" w="med" len="med"/>
                      <a:tailEnd type="none" w="med" len="med"/>
                    </a:lnB>
                  </a:tcPr>
                </a:tc>
                <a:extLst>
                  <a:ext uri="{0D108BD9-81ED-4DB2-BD59-A6C34878D82A}">
                    <a16:rowId xmlns:a16="http://schemas.microsoft.com/office/drawing/2014/main" val="10006"/>
                  </a:ext>
                </a:extLst>
              </a:tr>
              <a:tr h="495300">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lnT w="57150" cap="flat" cmpd="sng" algn="ctr">
                      <a:noFill/>
                      <a:prstDash val="solid"/>
                      <a:round/>
                      <a:headEnd type="none" w="med" len="med"/>
                      <a:tailEnd type="none" w="med" len="med"/>
                    </a:lnT>
                    <a:lnB w="57150" cap="flat" cmpd="sng" algn="ctr">
                      <a:noFill/>
                      <a:prstDash val="solid"/>
                      <a:round/>
                      <a:headEnd type="none" w="med" len="med"/>
                      <a:tailEnd type="none" w="med" len="med"/>
                    </a:lnB>
                  </a:tcPr>
                </a:tc>
                <a:tc>
                  <a:txBody>
                    <a:bodyPr/>
                    <a:lstStyle/>
                    <a:p>
                      <a:pPr algn="ctr"/>
                      <a:endParaRPr lang="en-US" sz="2800" b="1" dirty="0"/>
                    </a:p>
                  </a:txBody>
                  <a:tcPr>
                    <a:lnT w="57150" cap="flat" cmpd="sng" algn="ctr">
                      <a:noFill/>
                      <a:prstDash val="solid"/>
                      <a:round/>
                      <a:headEnd type="none" w="med" len="med"/>
                      <a:tailEnd type="none" w="med" len="med"/>
                    </a:lnT>
                    <a:lnB w="57150" cap="flat" cmpd="sng" algn="ctr">
                      <a:noFill/>
                      <a:prstDash val="solid"/>
                      <a:round/>
                      <a:headEnd type="none" w="med" len="med"/>
                      <a:tailEnd type="none" w="med" len="med"/>
                    </a:lnB>
                  </a:tcPr>
                </a:tc>
                <a:tc>
                  <a:txBody>
                    <a:bodyPr/>
                    <a:lstStyle/>
                    <a:p>
                      <a:pPr algn="ctr"/>
                      <a:endParaRPr lang="en-US" sz="2800" b="1" dirty="0"/>
                    </a:p>
                  </a:txBody>
                  <a:tcPr>
                    <a:lnT w="57150" cap="flat" cmpd="sng" algn="ctr">
                      <a:noFill/>
                      <a:prstDash val="solid"/>
                      <a:round/>
                      <a:headEnd type="none" w="med" len="med"/>
                      <a:tailEnd type="none" w="med" len="med"/>
                    </a:lnT>
                    <a:lnB w="57150" cap="flat" cmpd="sng" algn="ctr">
                      <a:noFill/>
                      <a:prstDash val="solid"/>
                      <a:round/>
                      <a:headEnd type="none" w="med" len="med"/>
                      <a:tailEnd type="none" w="med" len="med"/>
                    </a:lnB>
                  </a:tcPr>
                </a:tc>
                <a:tc>
                  <a:txBody>
                    <a:bodyPr/>
                    <a:lstStyle/>
                    <a:p>
                      <a:pPr algn="ctr"/>
                      <a:endParaRPr lang="en-US" sz="2800" b="1" dirty="0"/>
                    </a:p>
                  </a:txBody>
                  <a:tcPr>
                    <a:lnT w="57150" cap="flat" cmpd="sng" algn="ctr">
                      <a:solidFill>
                        <a:schemeClr val="tx1"/>
                      </a:solidFill>
                      <a:prstDash val="solid"/>
                      <a:round/>
                      <a:headEnd type="none" w="med" len="med"/>
                      <a:tailEnd type="none" w="med" len="med"/>
                    </a:lnT>
                    <a:lnB w="57150" cap="flat" cmpd="sng" algn="ctr">
                      <a:noFill/>
                      <a:prstDash val="solid"/>
                      <a:round/>
                      <a:headEnd type="none" w="med" len="med"/>
                      <a:tailEnd type="none" w="med" len="med"/>
                    </a:lnB>
                  </a:tcPr>
                </a:tc>
                <a:tc>
                  <a:txBody>
                    <a:bodyPr/>
                    <a:lstStyle/>
                    <a:p>
                      <a:pPr algn="ctr"/>
                      <a:r>
                        <a:rPr lang="en-US" sz="2800" b="1" dirty="0"/>
                        <a:t>6</a:t>
                      </a:r>
                    </a:p>
                  </a:txBody>
                  <a:tcPr>
                    <a:lnT w="57150" cap="flat" cmpd="sng" algn="ctr">
                      <a:solidFill>
                        <a:schemeClr val="tx1"/>
                      </a:solidFill>
                      <a:prstDash val="solid"/>
                      <a:round/>
                      <a:headEnd type="none" w="med" len="med"/>
                      <a:tailEnd type="none" w="med" len="med"/>
                    </a:lnT>
                    <a:lnB w="57150" cap="flat" cmpd="sng" algn="ctr">
                      <a:noFill/>
                      <a:prstDash val="solid"/>
                      <a:round/>
                      <a:headEnd type="none" w="med" len="med"/>
                      <a:tailEnd type="none" w="med" len="med"/>
                    </a:lnB>
                  </a:tcPr>
                </a:tc>
                <a:tc>
                  <a:txBody>
                    <a:bodyPr/>
                    <a:lstStyle/>
                    <a:p>
                      <a:pPr algn="ctr"/>
                      <a:r>
                        <a:rPr lang="en-US" sz="2800" b="1" dirty="0"/>
                        <a:t>4</a:t>
                      </a:r>
                    </a:p>
                  </a:txBody>
                  <a:tcPr>
                    <a:lnT w="57150" cap="flat" cmpd="sng" algn="ctr">
                      <a:noFill/>
                      <a:prstDash val="solid"/>
                      <a:round/>
                      <a:headEnd type="none" w="med" len="med"/>
                      <a:tailEnd type="none" w="med" len="med"/>
                    </a:lnT>
                    <a:lnB w="57150" cap="flat" cmpd="sng" algn="ctr">
                      <a:noFill/>
                      <a:prstDash val="solid"/>
                      <a:round/>
                      <a:headEnd type="none" w="med" len="med"/>
                      <a:tailEnd type="none" w="med" len="med"/>
                    </a:lnB>
                  </a:tcPr>
                </a:tc>
                <a:tc>
                  <a:txBody>
                    <a:bodyPr/>
                    <a:lstStyle/>
                    <a:p>
                      <a:pPr algn="ctr"/>
                      <a:endParaRPr lang="en-US" sz="2800" b="1" dirty="0"/>
                    </a:p>
                  </a:txBody>
                  <a:tcPr>
                    <a:lnT w="57150" cap="flat" cmpd="sng" algn="ctr">
                      <a:noFill/>
                      <a:prstDash val="solid"/>
                      <a:round/>
                      <a:headEnd type="none" w="med" len="med"/>
                      <a:tailEnd type="none" w="med" len="med"/>
                    </a:lnT>
                    <a:lnB w="57150" cap="flat" cmpd="sng" algn="ctr">
                      <a:noFill/>
                      <a:prstDash val="solid"/>
                      <a:round/>
                      <a:headEnd type="none" w="med" len="med"/>
                      <a:tailEnd type="none" w="med" len="med"/>
                    </a:lnB>
                  </a:tcPr>
                </a:tc>
                <a:tc>
                  <a:txBody>
                    <a:bodyPr/>
                    <a:lstStyle/>
                    <a:p>
                      <a:pPr algn="ctr"/>
                      <a:endParaRPr lang="en-US" sz="2800" b="1" dirty="0"/>
                    </a:p>
                  </a:txBody>
                  <a:tcPr>
                    <a:lnT w="57150" cap="flat" cmpd="sng" algn="ctr">
                      <a:noFill/>
                      <a:prstDash val="solid"/>
                      <a:round/>
                      <a:headEnd type="none" w="med" len="med"/>
                      <a:tailEnd type="none" w="med" len="med"/>
                    </a:lnT>
                    <a:lnB w="57150" cap="flat" cmpd="sng" algn="ctr">
                      <a:noFill/>
                      <a:prstDash val="solid"/>
                      <a:round/>
                      <a:headEnd type="none" w="med" len="med"/>
                      <a:tailEnd type="none" w="med" len="med"/>
                    </a:lnB>
                  </a:tcPr>
                </a:tc>
                <a:extLst>
                  <a:ext uri="{0D108BD9-81ED-4DB2-BD59-A6C34878D82A}">
                    <a16:rowId xmlns:a16="http://schemas.microsoft.com/office/drawing/2014/main" val="10007"/>
                  </a:ext>
                </a:extLst>
              </a:tr>
              <a:tr h="49530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1x34 </a:t>
                      </a:r>
                      <a:r>
                        <a:rPr lang="en-US" sz="2800" dirty="0">
                          <a:sym typeface="Wingdings" pitchFamily="2" charset="2"/>
                        </a:rPr>
                        <a:t></a:t>
                      </a:r>
                      <a:endParaRPr lang="en-US" sz="2800" b="1" dirty="0"/>
                    </a:p>
                  </a:txBody>
                  <a:tcPr/>
                </a:tc>
                <a:tc hMerge="1">
                  <a:txBody>
                    <a:bodyPr/>
                    <a:lstStyle/>
                    <a:p>
                      <a:pPr algn="ctr"/>
                      <a:endParaRPr lang="en-US" sz="2800" b="1" dirty="0"/>
                    </a:p>
                  </a:txBody>
                  <a:tcPr/>
                </a:tc>
                <a:tc hMerge="1">
                  <a:txBody>
                    <a:bodyPr/>
                    <a:lstStyle/>
                    <a:p>
                      <a:pPr algn="ctr"/>
                      <a:endParaRPr lang="en-US" sz="2800" b="1" dirty="0"/>
                    </a:p>
                  </a:txBody>
                  <a:tcPr/>
                </a:tc>
                <a:tc>
                  <a:txBody>
                    <a:bodyPr/>
                    <a:lstStyle/>
                    <a:p>
                      <a:pPr algn="ctr"/>
                      <a:endParaRPr lang="en-US" sz="2800" b="1" dirty="0"/>
                    </a:p>
                  </a:txBody>
                  <a:tcPr>
                    <a:lnT w="57150" cap="flat" cmpd="sng" algn="ctr">
                      <a:noFill/>
                      <a:prstDash val="solid"/>
                      <a:round/>
                      <a:headEnd type="none" w="med" len="med"/>
                      <a:tailEnd type="none" w="med" len="med"/>
                    </a:lnT>
                    <a:lnB w="12700" cmpd="sng">
                      <a:noFill/>
                    </a:lnB>
                  </a:tcPr>
                </a:tc>
                <a:tc>
                  <a:txBody>
                    <a:bodyPr/>
                    <a:lstStyle/>
                    <a:p>
                      <a:pPr algn="ctr"/>
                      <a:endParaRPr lang="en-US" sz="2800" b="1" dirty="0"/>
                    </a:p>
                  </a:txBody>
                  <a:tcPr>
                    <a:lnT w="57150" cap="flat" cmpd="sng" algn="ctr">
                      <a:noFill/>
                      <a:prstDash val="solid"/>
                      <a:round/>
                      <a:headEnd type="none" w="med" len="med"/>
                      <a:tailEnd type="none" w="med" len="med"/>
                    </a:lnT>
                    <a:lnB w="12700" cmpd="sng">
                      <a:noFill/>
                    </a:lnB>
                  </a:tcPr>
                </a:tc>
                <a:tc>
                  <a:txBody>
                    <a:bodyPr/>
                    <a:lstStyle/>
                    <a:p>
                      <a:pPr algn="ctr"/>
                      <a:endParaRPr lang="en-US" sz="2800" b="1" dirty="0"/>
                    </a:p>
                  </a:txBody>
                  <a:tcPr>
                    <a:lnT w="57150" cap="flat" cmpd="sng" algn="ctr">
                      <a:no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endParaRPr lang="en-US" sz="2800" b="1" dirty="0"/>
                    </a:p>
                  </a:txBody>
                  <a:tcPr>
                    <a:lnT w="57150" cap="flat" cmpd="sng" algn="ctr">
                      <a:no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b="1" dirty="0"/>
                        <a:t>3</a:t>
                      </a:r>
                    </a:p>
                  </a:txBody>
                  <a:tcPr>
                    <a:lnT w="57150" cap="flat" cmpd="sng" algn="ctr">
                      <a:no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b="1" dirty="0"/>
                        <a:t>4</a:t>
                      </a:r>
                    </a:p>
                  </a:txBody>
                  <a:tcPr>
                    <a:lnT w="57150" cap="flat" cmpd="sng" algn="ctr">
                      <a:no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endParaRPr lang="en-US" sz="2800" b="1" dirty="0"/>
                    </a:p>
                  </a:txBody>
                  <a:tcPr>
                    <a:lnT w="57150" cap="flat" cmpd="sng" algn="ctr">
                      <a:noFill/>
                      <a:prstDash val="solid"/>
                      <a:round/>
                      <a:headEnd type="none" w="med" len="med"/>
                      <a:tailEnd type="none" w="med" len="med"/>
                    </a:lnT>
                    <a:lnB w="12700" cmpd="sng">
                      <a:noFill/>
                    </a:lnB>
                  </a:tcPr>
                </a:tc>
                <a:tc>
                  <a:txBody>
                    <a:bodyPr/>
                    <a:lstStyle/>
                    <a:p>
                      <a:pPr algn="ctr"/>
                      <a:endParaRPr lang="en-US" sz="2800" b="1" dirty="0"/>
                    </a:p>
                  </a:txBody>
                  <a:tcPr>
                    <a:lnT w="57150" cap="flat" cmpd="sng" algn="ctr">
                      <a:noFill/>
                      <a:prstDash val="solid"/>
                      <a:round/>
                      <a:headEnd type="none" w="med" len="med"/>
                      <a:tailEnd type="none" w="med" len="med"/>
                    </a:lnT>
                    <a:lnB w="12700" cmpd="sng">
                      <a:noFill/>
                    </a:lnB>
                  </a:tcPr>
                </a:tc>
                <a:extLst>
                  <a:ext uri="{0D108BD9-81ED-4DB2-BD59-A6C34878D82A}">
                    <a16:rowId xmlns:a16="http://schemas.microsoft.com/office/drawing/2014/main" val="10008"/>
                  </a:ext>
                </a:extLst>
              </a:tr>
              <a:tr h="495300">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lnT w="57150" cap="flat" cmpd="sng" algn="ctr">
                      <a:noFill/>
                      <a:prstDash val="solid"/>
                      <a:round/>
                      <a:headEnd type="none" w="med" len="med"/>
                      <a:tailEnd type="none" w="med" len="med"/>
                    </a:lnT>
                  </a:tcPr>
                </a:tc>
                <a:tc>
                  <a:txBody>
                    <a:bodyPr/>
                    <a:lstStyle/>
                    <a:p>
                      <a:pPr algn="ctr"/>
                      <a:endParaRPr lang="en-US" sz="2800" b="1" dirty="0"/>
                    </a:p>
                  </a:txBody>
                  <a:tcPr>
                    <a:lnT w="57150" cap="flat" cmpd="sng" algn="ctr">
                      <a:noFill/>
                      <a:prstDash val="solid"/>
                      <a:round/>
                      <a:headEnd type="none" w="med" len="med"/>
                      <a:tailEnd type="none" w="med" len="med"/>
                    </a:lnT>
                  </a:tcPr>
                </a:tc>
                <a:tc gridSpan="2">
                  <a:txBody>
                    <a:bodyPr/>
                    <a:lstStyle/>
                    <a:p>
                      <a:pPr algn="ctr"/>
                      <a:r>
                        <a:rPr lang="en-US" sz="2800" b="1" dirty="0" err="1"/>
                        <a:t>Rem</a:t>
                      </a:r>
                      <a:endParaRPr lang="en-US" sz="2800" b="1" dirty="0"/>
                    </a:p>
                  </a:txBody>
                  <a:tcPr>
                    <a:lnT w="57150" cap="flat" cmpd="sng" algn="ctr">
                      <a:solidFill>
                        <a:schemeClr val="tx1"/>
                      </a:solidFill>
                      <a:prstDash val="solid"/>
                      <a:round/>
                      <a:headEnd type="none" w="med" len="med"/>
                      <a:tailEnd type="none" w="med" len="med"/>
                    </a:lnT>
                  </a:tcPr>
                </a:tc>
                <a:tc hMerge="1">
                  <a:txBody>
                    <a:bodyPr/>
                    <a:lstStyle/>
                    <a:p>
                      <a:pPr algn="ctr"/>
                      <a:endParaRPr lang="en-US" sz="2800" b="1" dirty="0"/>
                    </a:p>
                  </a:txBody>
                  <a:tcPr>
                    <a:lnT w="57150" cap="flat" cmpd="sng" algn="ctr">
                      <a:noFill/>
                      <a:prstDash val="solid"/>
                      <a:round/>
                      <a:headEnd type="none" w="med" len="med"/>
                      <a:tailEnd type="none" w="med" len="med"/>
                    </a:lnT>
                  </a:tcPr>
                </a:tc>
                <a:tc>
                  <a:txBody>
                    <a:bodyPr/>
                    <a:lstStyle/>
                    <a:p>
                      <a:pPr algn="ctr"/>
                      <a:r>
                        <a:rPr lang="en-US" sz="2800" b="1" dirty="0"/>
                        <a:t>3</a:t>
                      </a:r>
                    </a:p>
                  </a:txBody>
                  <a:tcPr>
                    <a:lnT w="57150" cap="flat" cmpd="sng" algn="ctr">
                      <a:solidFill>
                        <a:schemeClr val="tx1"/>
                      </a:solidFill>
                      <a:prstDash val="solid"/>
                      <a:round/>
                      <a:headEnd type="none" w="med" len="med"/>
                      <a:tailEnd type="none" w="med" len="med"/>
                    </a:lnT>
                  </a:tcPr>
                </a:tc>
                <a:tc>
                  <a:txBody>
                    <a:bodyPr/>
                    <a:lstStyle/>
                    <a:p>
                      <a:pPr algn="ctr"/>
                      <a:r>
                        <a:rPr lang="en-US" sz="2800" b="1" dirty="0"/>
                        <a:t>0</a:t>
                      </a:r>
                    </a:p>
                  </a:txBody>
                  <a:tcPr>
                    <a:lnT w="57150" cap="flat" cmpd="sng" algn="ctr">
                      <a:solidFill>
                        <a:schemeClr val="tx1"/>
                      </a:solidFill>
                      <a:prstDash val="solid"/>
                      <a:round/>
                      <a:headEnd type="none" w="med" len="med"/>
                      <a:tailEnd type="none" w="med" len="med"/>
                    </a:lnT>
                  </a:tcPr>
                </a:tc>
                <a:tc>
                  <a:txBody>
                    <a:bodyPr/>
                    <a:lstStyle/>
                    <a:p>
                      <a:pPr algn="ctr"/>
                      <a:endParaRPr lang="en-US" sz="2800" b="1" dirty="0"/>
                    </a:p>
                  </a:txBody>
                  <a:tcPr>
                    <a:lnT w="57150" cap="flat" cmpd="sng" algn="ctr">
                      <a:noFill/>
                      <a:prstDash val="solid"/>
                      <a:round/>
                      <a:headEnd type="none" w="med" len="med"/>
                      <a:tailEnd type="none" w="med" len="med"/>
                    </a:lnT>
                  </a:tcPr>
                </a:tc>
                <a:tc>
                  <a:txBody>
                    <a:bodyPr/>
                    <a:lstStyle/>
                    <a:p>
                      <a:pPr algn="ctr"/>
                      <a:endParaRPr lang="en-US" sz="2800" b="1" dirty="0"/>
                    </a:p>
                  </a:txBody>
                  <a:tcPr>
                    <a:lnT w="57150" cap="flat" cmpd="sng" algn="ctr">
                      <a:noFill/>
                      <a:prstDash val="solid"/>
                      <a:round/>
                      <a:headEnd type="none" w="med" len="med"/>
                      <a:tailEnd type="none" w="med" len="med"/>
                    </a:lnT>
                  </a:tcPr>
                </a:tc>
                <a:extLst>
                  <a:ext uri="{0D108BD9-81ED-4DB2-BD59-A6C34878D82A}">
                    <a16:rowId xmlns:a16="http://schemas.microsoft.com/office/drawing/2014/main" val="10009"/>
                  </a:ext>
                </a:extLst>
              </a:tr>
            </a:tbl>
          </a:graphicData>
        </a:graphic>
      </p:graphicFrame>
      <p:cxnSp>
        <p:nvCxnSpPr>
          <p:cNvPr id="9" name="Straight Arrow Connector 8"/>
          <p:cNvCxnSpPr/>
          <p:nvPr/>
        </p:nvCxnSpPr>
        <p:spPr bwMode="auto">
          <a:xfrm rot="5400000">
            <a:off x="6020594" y="2819400"/>
            <a:ext cx="608806" cy="794"/>
          </a:xfrm>
          <a:prstGeom prst="straightConnector1">
            <a:avLst/>
          </a:prstGeom>
          <a:ln>
            <a:headEnd type="none" w="med" len="med"/>
            <a:tailEnd type="arrow" w="lg" len="med"/>
          </a:ln>
        </p:spPr>
        <p:style>
          <a:lnRef idx="3">
            <a:schemeClr val="accent4"/>
          </a:lnRef>
          <a:fillRef idx="0">
            <a:schemeClr val="accent4"/>
          </a:fillRef>
          <a:effectRef idx="2">
            <a:schemeClr val="accent4"/>
          </a:effectRef>
          <a:fontRef idx="minor">
            <a:schemeClr val="tx1"/>
          </a:fontRef>
        </p:style>
      </p:cxnSp>
      <p:cxnSp>
        <p:nvCxnSpPr>
          <p:cNvPr id="11" name="Straight Arrow Connector 10"/>
          <p:cNvCxnSpPr/>
          <p:nvPr/>
        </p:nvCxnSpPr>
        <p:spPr bwMode="auto">
          <a:xfrm rot="5400000">
            <a:off x="6172597" y="3352403"/>
            <a:ext cx="1676400" cy="794"/>
          </a:xfrm>
          <a:prstGeom prst="straightConnector1">
            <a:avLst/>
          </a:prstGeom>
          <a:ln>
            <a:headEnd type="none" w="med" len="med"/>
            <a:tailEnd type="arrow" w="lg" len="med"/>
          </a:ln>
        </p:spPr>
        <p:style>
          <a:lnRef idx="3">
            <a:schemeClr val="accent4"/>
          </a:lnRef>
          <a:fillRef idx="0">
            <a:schemeClr val="accent4"/>
          </a:fillRef>
          <a:effectRef idx="2">
            <a:schemeClr val="accent4"/>
          </a:effectRef>
          <a:fontRef idx="minor">
            <a:schemeClr val="tx1"/>
          </a:fontRef>
        </p:style>
      </p:cxnSp>
      <p:cxnSp>
        <p:nvCxnSpPr>
          <p:cNvPr id="13" name="Straight Arrow Connector 12"/>
          <p:cNvCxnSpPr/>
          <p:nvPr/>
        </p:nvCxnSpPr>
        <p:spPr bwMode="auto">
          <a:xfrm rot="5400000">
            <a:off x="6439297" y="3847703"/>
            <a:ext cx="2667000" cy="794"/>
          </a:xfrm>
          <a:prstGeom prst="straightConnector1">
            <a:avLst/>
          </a:prstGeom>
          <a:ln>
            <a:headEnd type="none" w="med" len="med"/>
            <a:tailEnd type="arrow" w="lg" len="med"/>
          </a:ln>
        </p:spPr>
        <p:style>
          <a:lnRef idx="3">
            <a:schemeClr val="accent4"/>
          </a:lnRef>
          <a:fillRef idx="0">
            <a:schemeClr val="accent4"/>
          </a:fillRef>
          <a:effectRef idx="2">
            <a:schemeClr val="accent4"/>
          </a:effectRef>
          <a:fontRef idx="minor">
            <a:schemeClr val="tx1"/>
          </a:fontRef>
        </p:style>
      </p:cxnSp>
      <p:sp>
        <p:nvSpPr>
          <p:cNvPr id="3" name="Footer Placeholder 2">
            <a:extLst>
              <a:ext uri="{FF2B5EF4-FFF2-40B4-BE49-F238E27FC236}">
                <a16:creationId xmlns:a16="http://schemas.microsoft.com/office/drawing/2014/main" id="{775D1F97-C1A1-8282-114C-DBB5A9935A6B}"/>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Two’s complement division</a:t>
            </a:r>
          </a:p>
        </p:txBody>
      </p:sp>
      <p:sp>
        <p:nvSpPr>
          <p:cNvPr id="6" name="Slide Number Placeholder 5"/>
          <p:cNvSpPr>
            <a:spLocks noGrp="1"/>
          </p:cNvSpPr>
          <p:nvPr>
            <p:ph type="sldNum" sz="quarter" idx="12"/>
          </p:nvPr>
        </p:nvSpPr>
        <p:spPr>
          <a:xfrm>
            <a:off x="1524000" y="6369050"/>
            <a:ext cx="827088" cy="488950"/>
          </a:xfrm>
        </p:spPr>
        <p:txBody>
          <a:bodyPr/>
          <a:lstStyle/>
          <a:p>
            <a:fld id="{1E9AE433-2354-447F-AC9C-E3BA53A2ED55}" type="slidenum">
              <a:rPr lang="en-US" smtClean="0"/>
              <a:pPr/>
              <a:t>21</a:t>
            </a:fld>
            <a:endParaRPr lang="en-US" dirty="0"/>
          </a:p>
        </p:txBody>
      </p:sp>
      <p:graphicFrame>
        <p:nvGraphicFramePr>
          <p:cNvPr id="8" name="Table 7"/>
          <p:cNvGraphicFramePr>
            <a:graphicFrameLocks noGrp="1"/>
          </p:cNvGraphicFramePr>
          <p:nvPr/>
        </p:nvGraphicFramePr>
        <p:xfrm>
          <a:off x="1752600" y="1524000"/>
          <a:ext cx="7772402" cy="5181600"/>
        </p:xfrm>
        <a:graphic>
          <a:graphicData uri="http://schemas.openxmlformats.org/drawingml/2006/table">
            <a:tbl>
              <a:tblPr bandRow="1">
                <a:tableStyleId>{00A15C55-8517-42AA-B614-E9B94910E393}</a:tableStyleId>
              </a:tblPr>
              <a:tblGrid>
                <a:gridCol w="706582">
                  <a:extLst>
                    <a:ext uri="{9D8B030D-6E8A-4147-A177-3AD203B41FA5}">
                      <a16:colId xmlns:a16="http://schemas.microsoft.com/office/drawing/2014/main" val="20000"/>
                    </a:ext>
                  </a:extLst>
                </a:gridCol>
                <a:gridCol w="706582">
                  <a:extLst>
                    <a:ext uri="{9D8B030D-6E8A-4147-A177-3AD203B41FA5}">
                      <a16:colId xmlns:a16="http://schemas.microsoft.com/office/drawing/2014/main" val="20001"/>
                    </a:ext>
                  </a:extLst>
                </a:gridCol>
                <a:gridCol w="706582">
                  <a:extLst>
                    <a:ext uri="{9D8B030D-6E8A-4147-A177-3AD203B41FA5}">
                      <a16:colId xmlns:a16="http://schemas.microsoft.com/office/drawing/2014/main" val="20002"/>
                    </a:ext>
                  </a:extLst>
                </a:gridCol>
                <a:gridCol w="706582">
                  <a:extLst>
                    <a:ext uri="{9D8B030D-6E8A-4147-A177-3AD203B41FA5}">
                      <a16:colId xmlns:a16="http://schemas.microsoft.com/office/drawing/2014/main" val="20003"/>
                    </a:ext>
                  </a:extLst>
                </a:gridCol>
                <a:gridCol w="706582">
                  <a:extLst>
                    <a:ext uri="{9D8B030D-6E8A-4147-A177-3AD203B41FA5}">
                      <a16:colId xmlns:a16="http://schemas.microsoft.com/office/drawing/2014/main" val="20004"/>
                    </a:ext>
                  </a:extLst>
                </a:gridCol>
                <a:gridCol w="706582">
                  <a:extLst>
                    <a:ext uri="{9D8B030D-6E8A-4147-A177-3AD203B41FA5}">
                      <a16:colId xmlns:a16="http://schemas.microsoft.com/office/drawing/2014/main" val="20005"/>
                    </a:ext>
                  </a:extLst>
                </a:gridCol>
                <a:gridCol w="706582">
                  <a:extLst>
                    <a:ext uri="{9D8B030D-6E8A-4147-A177-3AD203B41FA5}">
                      <a16:colId xmlns:a16="http://schemas.microsoft.com/office/drawing/2014/main" val="20006"/>
                    </a:ext>
                  </a:extLst>
                </a:gridCol>
                <a:gridCol w="706582">
                  <a:extLst>
                    <a:ext uri="{9D8B030D-6E8A-4147-A177-3AD203B41FA5}">
                      <a16:colId xmlns:a16="http://schemas.microsoft.com/office/drawing/2014/main" val="20007"/>
                    </a:ext>
                  </a:extLst>
                </a:gridCol>
                <a:gridCol w="706582">
                  <a:extLst>
                    <a:ext uri="{9D8B030D-6E8A-4147-A177-3AD203B41FA5}">
                      <a16:colId xmlns:a16="http://schemas.microsoft.com/office/drawing/2014/main" val="20008"/>
                    </a:ext>
                  </a:extLst>
                </a:gridCol>
                <a:gridCol w="706582">
                  <a:extLst>
                    <a:ext uri="{9D8B030D-6E8A-4147-A177-3AD203B41FA5}">
                      <a16:colId xmlns:a16="http://schemas.microsoft.com/office/drawing/2014/main" val="20009"/>
                    </a:ext>
                  </a:extLst>
                </a:gridCol>
                <a:gridCol w="706582">
                  <a:extLst>
                    <a:ext uri="{9D8B030D-6E8A-4147-A177-3AD203B41FA5}">
                      <a16:colId xmlns:a16="http://schemas.microsoft.com/office/drawing/2014/main" val="20010"/>
                    </a:ext>
                  </a:extLst>
                </a:gridCol>
              </a:tblGrid>
              <a:tr h="495300">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lnB w="57150" cap="flat" cmpd="sng" algn="ctr">
                      <a:solidFill>
                        <a:schemeClr val="tx1"/>
                      </a:solidFill>
                      <a:prstDash val="solid"/>
                      <a:round/>
                      <a:headEnd type="none" w="med" len="med"/>
                      <a:tailEnd type="none" w="med" len="med"/>
                    </a:lnB>
                  </a:tcPr>
                </a:tc>
                <a:tc>
                  <a:txBody>
                    <a:bodyPr/>
                    <a:lstStyle/>
                    <a:p>
                      <a:pPr algn="ctr"/>
                      <a:r>
                        <a:rPr lang="en-US" sz="2800" b="1" dirty="0"/>
                        <a:t>0</a:t>
                      </a:r>
                    </a:p>
                  </a:txBody>
                  <a:tcPr>
                    <a:lnB w="57150" cap="flat" cmpd="sng" algn="ctr">
                      <a:solidFill>
                        <a:schemeClr val="tx1"/>
                      </a:solidFill>
                      <a:prstDash val="solid"/>
                      <a:round/>
                      <a:headEnd type="none" w="med" len="med"/>
                      <a:tailEnd type="none" w="med" len="med"/>
                    </a:lnB>
                  </a:tcPr>
                </a:tc>
                <a:tc>
                  <a:txBody>
                    <a:bodyPr/>
                    <a:lstStyle/>
                    <a:p>
                      <a:pPr algn="ctr"/>
                      <a:r>
                        <a:rPr lang="en-US" sz="2800" b="1" dirty="0"/>
                        <a:t>0</a:t>
                      </a:r>
                    </a:p>
                  </a:txBody>
                  <a:tcPr>
                    <a:lnB w="57150" cap="flat" cmpd="sng" algn="ctr">
                      <a:solidFill>
                        <a:schemeClr val="tx1"/>
                      </a:solidFill>
                      <a:prstDash val="solid"/>
                      <a:round/>
                      <a:headEnd type="none" w="med" len="med"/>
                      <a:tailEnd type="none" w="med" len="med"/>
                    </a:lnB>
                  </a:tcPr>
                </a:tc>
                <a:tc>
                  <a:txBody>
                    <a:bodyPr/>
                    <a:lstStyle/>
                    <a:p>
                      <a:pPr algn="ctr"/>
                      <a:r>
                        <a:rPr lang="en-US" sz="2800" b="1" dirty="0"/>
                        <a:t>1</a:t>
                      </a:r>
                    </a:p>
                  </a:txBody>
                  <a:tcPr>
                    <a:lnB w="57150" cap="flat" cmpd="sng" algn="ctr">
                      <a:solidFill>
                        <a:schemeClr val="tx1"/>
                      </a:solidFill>
                      <a:prstDash val="solid"/>
                      <a:round/>
                      <a:headEnd type="none" w="med" len="med"/>
                      <a:tailEnd type="none" w="med" len="med"/>
                    </a:lnB>
                  </a:tcPr>
                </a:tc>
                <a:tc>
                  <a:txBody>
                    <a:bodyPr/>
                    <a:lstStyle/>
                    <a:p>
                      <a:pPr algn="ctr"/>
                      <a:r>
                        <a:rPr lang="en-US" sz="2800" b="1" dirty="0"/>
                        <a:t>0</a:t>
                      </a:r>
                    </a:p>
                  </a:txBody>
                  <a:tcPr>
                    <a:lnB w="57150" cap="flat" cmpd="sng" algn="ctr">
                      <a:solidFill>
                        <a:schemeClr val="tx1"/>
                      </a:solidFill>
                      <a:prstDash val="solid"/>
                      <a:round/>
                      <a:headEnd type="none" w="med" len="med"/>
                      <a:tailEnd type="none" w="med" len="med"/>
                    </a:lnB>
                  </a:tcPr>
                </a:tc>
                <a:tc>
                  <a:txBody>
                    <a:bodyPr/>
                    <a:lstStyle/>
                    <a:p>
                      <a:pPr algn="ctr"/>
                      <a:r>
                        <a:rPr lang="en-US" sz="2800" b="1" dirty="0"/>
                        <a:t>0</a:t>
                      </a:r>
                    </a:p>
                  </a:txBody>
                  <a:tcPr>
                    <a:lnB w="57150" cap="flat" cmpd="sng" algn="ctr">
                      <a:solidFill>
                        <a:schemeClr val="tx1"/>
                      </a:solidFill>
                      <a:prstDash val="solid"/>
                      <a:round/>
                      <a:headEnd type="none" w="med" len="med"/>
                      <a:tailEnd type="none" w="med" len="med"/>
                    </a:lnB>
                  </a:tcPr>
                </a:tc>
                <a:tc>
                  <a:txBody>
                    <a:bodyPr/>
                    <a:lstStyle/>
                    <a:p>
                      <a:pPr algn="ctr"/>
                      <a:r>
                        <a:rPr lang="en-US" sz="2800" b="1" dirty="0"/>
                        <a:t>1</a:t>
                      </a:r>
                    </a:p>
                  </a:txBody>
                  <a:tcPr>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95300">
                <a:tc>
                  <a:txBody>
                    <a:bodyPr/>
                    <a:lstStyle/>
                    <a:p>
                      <a:pPr algn="ctr"/>
                      <a:r>
                        <a:rPr lang="en-US" sz="2800" dirty="0"/>
                        <a:t>1</a:t>
                      </a:r>
                      <a:endParaRPr lang="en-US" sz="2800" b="1" dirty="0"/>
                    </a:p>
                  </a:txBody>
                  <a:tcPr/>
                </a:tc>
                <a:tc>
                  <a:txBody>
                    <a:bodyPr/>
                    <a:lstStyle/>
                    <a:p>
                      <a:pPr algn="ctr"/>
                      <a:r>
                        <a:rPr lang="en-US" sz="2800" dirty="0"/>
                        <a:t>0</a:t>
                      </a:r>
                      <a:endParaRPr lang="en-US" sz="2800" b="1" dirty="0"/>
                    </a:p>
                  </a:txBody>
                  <a:tcPr/>
                </a:tc>
                <a:tc>
                  <a:txBody>
                    <a:bodyPr/>
                    <a:lstStyle/>
                    <a:p>
                      <a:pPr algn="ctr"/>
                      <a:r>
                        <a:rPr lang="en-US" sz="2800" dirty="0"/>
                        <a:t>1</a:t>
                      </a:r>
                      <a:endParaRPr lang="en-US" sz="2800" b="1" dirty="0"/>
                    </a:p>
                  </a:txBody>
                  <a:tcPr/>
                </a:tc>
                <a:tc>
                  <a:txBody>
                    <a:bodyPr/>
                    <a:lstStyle/>
                    <a:p>
                      <a:pPr algn="ctr"/>
                      <a:r>
                        <a:rPr lang="en-US" sz="2800" dirty="0"/>
                        <a:t>1</a:t>
                      </a:r>
                      <a:endParaRPr lang="en-US" sz="2800" b="1" dirty="0"/>
                    </a:p>
                  </a:txBody>
                  <a:tcPr>
                    <a:lnR w="57150" cap="flat" cmpd="sng" algn="ctr">
                      <a:solidFill>
                        <a:schemeClr val="tx1"/>
                      </a:solidFill>
                      <a:prstDash val="solid"/>
                      <a:round/>
                      <a:headEnd type="none" w="med" len="med"/>
                      <a:tailEnd type="none" w="med" len="med"/>
                    </a:lnR>
                  </a:tcPr>
                </a:tc>
                <a:tc>
                  <a:txBody>
                    <a:bodyPr/>
                    <a:lstStyle/>
                    <a:p>
                      <a:pPr algn="ctr"/>
                      <a:r>
                        <a:rPr lang="en-US" sz="2800" dirty="0"/>
                        <a:t>1</a:t>
                      </a:r>
                      <a:endParaRPr lang="en-US" sz="2800" b="1" dirty="0"/>
                    </a:p>
                  </a:txBody>
                  <a:tcPr>
                    <a:lnL w="57150" cap="flat" cmpd="sng" algn="ctr">
                      <a:solidFill>
                        <a:schemeClr val="tx1"/>
                      </a:solidFill>
                      <a:prstDash val="solid"/>
                      <a:round/>
                      <a:headEnd type="none" w="med" len="med"/>
                      <a:tailEnd type="none" w="med" len="med"/>
                    </a:lnL>
                    <a:lnT w="57150" cap="flat" cmpd="sng" algn="ctr">
                      <a:solidFill>
                        <a:schemeClr val="tx1"/>
                      </a:solidFill>
                      <a:prstDash val="solid"/>
                      <a:round/>
                      <a:headEnd type="none" w="med" len="med"/>
                      <a:tailEnd type="none" w="med" len="med"/>
                    </a:lnT>
                  </a:tcPr>
                </a:tc>
                <a:tc>
                  <a:txBody>
                    <a:bodyPr/>
                    <a:lstStyle/>
                    <a:p>
                      <a:pPr algn="ctr"/>
                      <a:r>
                        <a:rPr lang="en-US" sz="2800" dirty="0"/>
                        <a:t>1</a:t>
                      </a:r>
                      <a:endParaRPr lang="en-US" sz="2800" b="1" dirty="0"/>
                    </a:p>
                  </a:txBody>
                  <a:tcPr>
                    <a:lnT w="57150" cap="flat" cmpd="sng" algn="ctr">
                      <a:solidFill>
                        <a:schemeClr val="tx1"/>
                      </a:solidFill>
                      <a:prstDash val="solid"/>
                      <a:round/>
                      <a:headEnd type="none" w="med" len="med"/>
                      <a:tailEnd type="none" w="med" len="med"/>
                    </a:lnT>
                  </a:tcPr>
                </a:tc>
                <a:tc>
                  <a:txBody>
                    <a:bodyPr/>
                    <a:lstStyle/>
                    <a:p>
                      <a:pPr algn="ctr"/>
                      <a:r>
                        <a:rPr lang="en-US" sz="2800" dirty="0"/>
                        <a:t>0</a:t>
                      </a:r>
                      <a:endParaRPr lang="en-US" sz="2800" b="1" dirty="0"/>
                    </a:p>
                  </a:txBody>
                  <a:tcPr>
                    <a:lnT w="57150" cap="flat" cmpd="sng" algn="ctr">
                      <a:solidFill>
                        <a:schemeClr val="tx1"/>
                      </a:solidFill>
                      <a:prstDash val="solid"/>
                      <a:round/>
                      <a:headEnd type="none" w="med" len="med"/>
                      <a:tailEnd type="none" w="med" len="med"/>
                    </a:lnT>
                  </a:tcPr>
                </a:tc>
                <a:tc>
                  <a:txBody>
                    <a:bodyPr/>
                    <a:lstStyle/>
                    <a:p>
                      <a:pPr algn="ctr"/>
                      <a:r>
                        <a:rPr lang="en-US" sz="2800" dirty="0"/>
                        <a:t>1</a:t>
                      </a:r>
                      <a:endParaRPr lang="en-US" sz="2800" b="1" dirty="0"/>
                    </a:p>
                  </a:txBody>
                  <a:tcPr>
                    <a:lnT w="57150" cap="flat" cmpd="sng" algn="ctr">
                      <a:solidFill>
                        <a:schemeClr val="tx1"/>
                      </a:solidFill>
                      <a:prstDash val="solid"/>
                      <a:round/>
                      <a:headEnd type="none" w="med" len="med"/>
                      <a:tailEnd type="none" w="med" len="med"/>
                    </a:lnT>
                  </a:tcPr>
                </a:tc>
                <a:tc>
                  <a:txBody>
                    <a:bodyPr/>
                    <a:lstStyle/>
                    <a:p>
                      <a:pPr algn="ctr"/>
                      <a:r>
                        <a:rPr lang="en-US" sz="2800" dirty="0"/>
                        <a:t>1</a:t>
                      </a:r>
                      <a:endParaRPr lang="en-US" sz="2800" b="1" dirty="0"/>
                    </a:p>
                  </a:txBody>
                  <a:tcPr>
                    <a:lnT w="57150" cap="flat" cmpd="sng" algn="ctr">
                      <a:solidFill>
                        <a:schemeClr val="tx1"/>
                      </a:solidFill>
                      <a:prstDash val="solid"/>
                      <a:round/>
                      <a:headEnd type="none" w="med" len="med"/>
                      <a:tailEnd type="none" w="med" len="med"/>
                    </a:lnT>
                  </a:tcPr>
                </a:tc>
                <a:tc>
                  <a:txBody>
                    <a:bodyPr/>
                    <a:lstStyle/>
                    <a:p>
                      <a:pPr algn="ctr"/>
                      <a:r>
                        <a:rPr lang="en-US" sz="2800" dirty="0"/>
                        <a:t>0</a:t>
                      </a:r>
                      <a:endParaRPr lang="en-US" sz="2800" b="1" dirty="0"/>
                    </a:p>
                  </a:txBody>
                  <a:tcPr>
                    <a:lnT w="57150" cap="flat" cmpd="sng" algn="ctr">
                      <a:solidFill>
                        <a:schemeClr val="tx1"/>
                      </a:solidFill>
                      <a:prstDash val="solid"/>
                      <a:round/>
                      <a:headEnd type="none" w="med" len="med"/>
                      <a:tailEnd type="none" w="med" len="med"/>
                    </a:lnT>
                  </a:tcPr>
                </a:tc>
                <a:tc>
                  <a:txBody>
                    <a:bodyPr/>
                    <a:lstStyle/>
                    <a:p>
                      <a:pPr algn="ctr"/>
                      <a:r>
                        <a:rPr lang="en-US" sz="2800" dirty="0"/>
                        <a:t>0</a:t>
                      </a:r>
                      <a:endParaRPr lang="en-US" sz="2800" b="1" dirty="0"/>
                    </a:p>
                  </a:txBody>
                  <a:tcPr>
                    <a:lnT w="571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49530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1x0110 </a:t>
                      </a:r>
                      <a:r>
                        <a:rPr lang="en-US" sz="2800" dirty="0">
                          <a:sym typeface="Wingdings" pitchFamily="2" charset="2"/>
                        </a:rPr>
                        <a:t></a:t>
                      </a:r>
                      <a:endParaRPr lang="en-US" sz="2800" b="1" dirty="0"/>
                    </a:p>
                  </a:txBody>
                  <a:tcPr/>
                </a:tc>
                <a:tc hMerge="1">
                  <a:txBody>
                    <a:bodyPr/>
                    <a:lstStyle/>
                    <a:p>
                      <a:pPr algn="ctr"/>
                      <a:endParaRPr lang="en-US" sz="2800" b="1" dirty="0"/>
                    </a:p>
                  </a:txBody>
                  <a:tcPr/>
                </a:tc>
                <a:tc hMerge="1">
                  <a:txBody>
                    <a:bodyPr/>
                    <a:lstStyle/>
                    <a:p>
                      <a:pPr algn="ctr"/>
                      <a:endParaRPr lang="en-US" sz="2800" b="1" dirty="0"/>
                    </a:p>
                  </a:txBody>
                  <a:tcPr/>
                </a:tc>
                <a:tc>
                  <a:txBody>
                    <a:bodyPr/>
                    <a:lstStyle/>
                    <a:p>
                      <a:pPr algn="ctr"/>
                      <a:endParaRPr lang="en-US" sz="2800" b="1" dirty="0"/>
                    </a:p>
                  </a:txBody>
                  <a:tcPr/>
                </a:tc>
                <a:tc>
                  <a:txBody>
                    <a:bodyPr/>
                    <a:lstStyle/>
                    <a:p>
                      <a:pPr algn="ctr"/>
                      <a:r>
                        <a:rPr lang="en-US" sz="2800" dirty="0"/>
                        <a:t>1</a:t>
                      </a:r>
                      <a:endParaRPr lang="en-US" sz="2800" b="1" dirty="0"/>
                    </a:p>
                  </a:txBody>
                  <a:tcPr>
                    <a:lnB w="5715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B w="5715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B w="5715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B w="57150" cap="flat" cmpd="sng" algn="ctr">
                      <a:solidFill>
                        <a:schemeClr val="tx1"/>
                      </a:solidFill>
                      <a:prstDash val="solid"/>
                      <a:round/>
                      <a:headEnd type="none" w="med" len="med"/>
                      <a:tailEnd type="none" w="med" len="med"/>
                    </a:lnB>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extLst>
                  <a:ext uri="{0D108BD9-81ED-4DB2-BD59-A6C34878D82A}">
                    <a16:rowId xmlns:a16="http://schemas.microsoft.com/office/drawing/2014/main" val="10002"/>
                  </a:ext>
                </a:extLst>
              </a:tr>
              <a:tr h="495300">
                <a:tc gridSpan="3">
                  <a:txBody>
                    <a:bodyPr/>
                    <a:lstStyle/>
                    <a:p>
                      <a:pPr algn="l"/>
                      <a:endParaRPr lang="en-US" sz="2800" b="1" dirty="0"/>
                    </a:p>
                  </a:txBody>
                  <a:tcPr/>
                </a:tc>
                <a:tc hMerge="1">
                  <a:txBody>
                    <a:bodyPr/>
                    <a:lstStyle/>
                    <a:p>
                      <a:pPr algn="ctr"/>
                      <a:endParaRPr lang="en-US" sz="2400" b="1" dirty="0"/>
                    </a:p>
                  </a:txBody>
                  <a:tcPr/>
                </a:tc>
                <a:tc hMerge="1">
                  <a:txBody>
                    <a:bodyPr/>
                    <a:lstStyle/>
                    <a:p>
                      <a:pPr algn="ctr"/>
                      <a:endParaRPr lang="en-US" sz="2400" b="1" dirty="0"/>
                    </a:p>
                  </a:txBody>
                  <a:tcPr/>
                </a:tc>
                <a:tc>
                  <a:txBody>
                    <a:bodyPr/>
                    <a:lstStyle/>
                    <a:p>
                      <a:pPr algn="ctr"/>
                      <a:endParaRPr lang="en-US" sz="2800" b="1" dirty="0"/>
                    </a:p>
                  </a:txBody>
                  <a:tcPr/>
                </a:tc>
                <a:tc>
                  <a:txBody>
                    <a:bodyPr/>
                    <a:lstStyle/>
                    <a:p>
                      <a:pPr algn="ctr"/>
                      <a:r>
                        <a:rPr lang="en-US" sz="2800" b="1" dirty="0">
                          <a:solidFill>
                            <a:schemeClr val="bg1">
                              <a:lumMod val="65000"/>
                            </a:schemeClr>
                          </a:solidFill>
                        </a:rPr>
                        <a:t>0</a:t>
                      </a:r>
                    </a:p>
                  </a:txBody>
                  <a:tcPr>
                    <a:lnT w="57150" cap="flat" cmpd="sng" algn="ctr">
                      <a:solidFill>
                        <a:schemeClr val="tx1"/>
                      </a:solidFill>
                      <a:prstDash val="solid"/>
                      <a:round/>
                      <a:headEnd type="none" w="med" len="med"/>
                      <a:tailEnd type="none" w="med" len="med"/>
                    </a:lnT>
                  </a:tcPr>
                </a:tc>
                <a:tc>
                  <a:txBody>
                    <a:bodyPr/>
                    <a:lstStyle/>
                    <a:p>
                      <a:pPr algn="ctr"/>
                      <a:r>
                        <a:rPr lang="en-US" sz="2800" b="1" dirty="0"/>
                        <a:t>0</a:t>
                      </a:r>
                    </a:p>
                  </a:txBody>
                  <a:tcPr>
                    <a:lnT w="57150" cap="flat" cmpd="sng" algn="ctr">
                      <a:solidFill>
                        <a:schemeClr val="tx1"/>
                      </a:solidFill>
                      <a:prstDash val="solid"/>
                      <a:round/>
                      <a:headEnd type="none" w="med" len="med"/>
                      <a:tailEnd type="none" w="med" len="med"/>
                    </a:lnT>
                  </a:tcPr>
                </a:tc>
                <a:tc>
                  <a:txBody>
                    <a:bodyPr/>
                    <a:lstStyle/>
                    <a:p>
                      <a:pPr algn="ctr"/>
                      <a:r>
                        <a:rPr lang="en-US" sz="2800" b="1" dirty="0"/>
                        <a:t>1</a:t>
                      </a:r>
                    </a:p>
                  </a:txBody>
                  <a:tcPr>
                    <a:lnT w="57150" cap="flat" cmpd="sng" algn="ctr">
                      <a:solidFill>
                        <a:schemeClr val="tx1"/>
                      </a:solidFill>
                      <a:prstDash val="solid"/>
                      <a:round/>
                      <a:headEnd type="none" w="med" len="med"/>
                      <a:tailEnd type="none" w="med" len="med"/>
                    </a:lnT>
                  </a:tcPr>
                </a:tc>
                <a:tc>
                  <a:txBody>
                    <a:bodyPr/>
                    <a:lstStyle/>
                    <a:p>
                      <a:pPr algn="ctr"/>
                      <a:r>
                        <a:rPr lang="en-US" sz="2800" b="1" dirty="0"/>
                        <a:t>0</a:t>
                      </a:r>
                    </a:p>
                  </a:txBody>
                  <a:tcPr>
                    <a:lnT w="57150" cap="flat" cmpd="sng" algn="ctr">
                      <a:solidFill>
                        <a:schemeClr val="tx1"/>
                      </a:solidFill>
                      <a:prstDash val="solid"/>
                      <a:round/>
                      <a:headEnd type="none" w="med" len="med"/>
                      <a:tailEnd type="none" w="med" len="med"/>
                    </a:lnT>
                  </a:tcPr>
                </a:tc>
                <a:tc>
                  <a:txBody>
                    <a:bodyPr/>
                    <a:lstStyle/>
                    <a:p>
                      <a:pPr algn="ctr"/>
                      <a:r>
                        <a:rPr lang="en-US" sz="2800" b="1" dirty="0"/>
                        <a:t>1</a:t>
                      </a:r>
                    </a:p>
                  </a:txBody>
                  <a:tcPr/>
                </a:tc>
                <a:tc>
                  <a:txBody>
                    <a:bodyPr/>
                    <a:lstStyle/>
                    <a:p>
                      <a:pPr algn="ctr"/>
                      <a:endParaRPr lang="en-US" sz="2800" b="1" dirty="0"/>
                    </a:p>
                  </a:txBody>
                  <a:tcPr/>
                </a:tc>
                <a:tc>
                  <a:txBody>
                    <a:bodyPr/>
                    <a:lstStyle/>
                    <a:p>
                      <a:pPr algn="ctr"/>
                      <a:endParaRPr lang="en-US" sz="2800" b="1" dirty="0"/>
                    </a:p>
                  </a:txBody>
                  <a:tcPr/>
                </a:tc>
                <a:extLst>
                  <a:ext uri="{0D108BD9-81ED-4DB2-BD59-A6C34878D82A}">
                    <a16:rowId xmlns:a16="http://schemas.microsoft.com/office/drawing/2014/main" val="10003"/>
                  </a:ext>
                </a:extLst>
              </a:tr>
              <a:tr h="49530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0x0110 </a:t>
                      </a:r>
                      <a:r>
                        <a:rPr lang="en-US" sz="2800" dirty="0">
                          <a:sym typeface="Wingdings" pitchFamily="2" charset="2"/>
                        </a:rPr>
                        <a:t></a:t>
                      </a:r>
                      <a:endParaRPr lang="en-US" sz="2800" b="1" dirty="0"/>
                    </a:p>
                  </a:txBody>
                  <a:tcPr/>
                </a:tc>
                <a:tc hMerge="1">
                  <a:txBody>
                    <a:bodyPr/>
                    <a:lstStyle/>
                    <a:p>
                      <a:pPr algn="ctr"/>
                      <a:endParaRPr lang="en-US" sz="2400" b="1" dirty="0"/>
                    </a:p>
                  </a:txBody>
                  <a:tcPr/>
                </a:tc>
                <a:tc hMerge="1">
                  <a:txBody>
                    <a:bodyPr/>
                    <a:lstStyle/>
                    <a:p>
                      <a:pPr algn="ctr"/>
                      <a:endParaRPr lang="en-US" sz="2400" b="1" dirty="0"/>
                    </a:p>
                  </a:txBody>
                  <a:tcPr/>
                </a:tc>
                <a:tc>
                  <a:txBody>
                    <a:bodyPr/>
                    <a:lstStyle/>
                    <a:p>
                      <a:pPr algn="ctr"/>
                      <a:endParaRPr lang="en-US" sz="2800" b="1"/>
                    </a:p>
                  </a:txBody>
                  <a:tcPr/>
                </a:tc>
                <a:tc>
                  <a:txBody>
                    <a:bodyPr/>
                    <a:lstStyle/>
                    <a:p>
                      <a:pPr algn="ctr"/>
                      <a:endParaRPr lang="en-US" sz="2800" b="1" dirty="0"/>
                    </a:p>
                  </a:txBody>
                  <a:tcPr>
                    <a:lnB w="57150" cap="flat" cmpd="sng" algn="ctr">
                      <a:solidFill>
                        <a:schemeClr val="tx1"/>
                      </a:solidFill>
                      <a:prstDash val="solid"/>
                      <a:round/>
                      <a:headEnd type="none" w="med" len="med"/>
                      <a:tailEnd type="none" w="med" len="med"/>
                    </a:lnB>
                  </a:tcPr>
                </a:tc>
                <a:tc>
                  <a:txBody>
                    <a:bodyPr/>
                    <a:lstStyle/>
                    <a:p>
                      <a:pPr algn="ctr"/>
                      <a:endParaRPr lang="en-US" sz="2800" b="1" dirty="0"/>
                    </a:p>
                  </a:txBody>
                  <a:tcPr>
                    <a:lnB w="57150" cap="flat" cmpd="sng" algn="ctr">
                      <a:solidFill>
                        <a:schemeClr val="tx1"/>
                      </a:solidFill>
                      <a:prstDash val="solid"/>
                      <a:round/>
                      <a:headEnd type="none" w="med" len="med"/>
                      <a:tailEnd type="none" w="med" len="med"/>
                    </a:lnB>
                  </a:tcPr>
                </a:tc>
                <a:tc>
                  <a:txBody>
                    <a:bodyPr/>
                    <a:lstStyle/>
                    <a:p>
                      <a:pPr algn="ctr"/>
                      <a:endParaRPr lang="en-US" sz="2800" b="1" dirty="0"/>
                    </a:p>
                  </a:txBody>
                  <a:tcPr>
                    <a:lnB w="57150" cap="flat" cmpd="sng" algn="ctr">
                      <a:solidFill>
                        <a:schemeClr val="tx1"/>
                      </a:solidFill>
                      <a:prstDash val="solid"/>
                      <a:round/>
                      <a:headEnd type="none" w="med" len="med"/>
                      <a:tailEnd type="none" w="med" len="med"/>
                    </a:lnB>
                  </a:tcPr>
                </a:tc>
                <a:tc>
                  <a:txBody>
                    <a:bodyPr/>
                    <a:lstStyle/>
                    <a:p>
                      <a:pPr algn="ctr"/>
                      <a:endParaRPr lang="en-US" sz="2800" b="1" dirty="0"/>
                    </a:p>
                  </a:txBody>
                  <a:tcPr>
                    <a:lnB w="57150" cap="flat" cmpd="sng" algn="ctr">
                      <a:solidFill>
                        <a:schemeClr val="tx1"/>
                      </a:solidFill>
                      <a:prstDash val="solid"/>
                      <a:round/>
                      <a:headEnd type="none" w="med" len="med"/>
                      <a:tailEnd type="none" w="med" len="med"/>
                    </a:lnB>
                  </a:tcPr>
                </a:tc>
                <a:tc>
                  <a:txBody>
                    <a:bodyPr/>
                    <a:lstStyle/>
                    <a:p>
                      <a:pPr algn="ctr"/>
                      <a:r>
                        <a:rPr lang="en-US" sz="2800" b="1" dirty="0"/>
                        <a:t>0</a:t>
                      </a:r>
                    </a:p>
                  </a:txBody>
                  <a:tcPr>
                    <a:lnB w="57150" cap="flat" cmpd="sng" algn="ctr">
                      <a:solidFill>
                        <a:schemeClr val="tx1"/>
                      </a:solidFill>
                      <a:prstDash val="solid"/>
                      <a:round/>
                      <a:headEnd type="none" w="med" len="med"/>
                      <a:tailEnd type="none" w="med" len="med"/>
                    </a:lnB>
                  </a:tcPr>
                </a:tc>
                <a:tc>
                  <a:txBody>
                    <a:bodyPr/>
                    <a:lstStyle/>
                    <a:p>
                      <a:pPr algn="ctr"/>
                      <a:endParaRPr lang="en-US" sz="2800" b="1" dirty="0"/>
                    </a:p>
                  </a:txBody>
                  <a:tcPr/>
                </a:tc>
                <a:tc>
                  <a:txBody>
                    <a:bodyPr/>
                    <a:lstStyle/>
                    <a:p>
                      <a:pPr algn="ctr"/>
                      <a:endParaRPr lang="en-US" sz="2800" b="1" dirty="0"/>
                    </a:p>
                  </a:txBody>
                  <a:tcPr/>
                </a:tc>
                <a:extLst>
                  <a:ext uri="{0D108BD9-81ED-4DB2-BD59-A6C34878D82A}">
                    <a16:rowId xmlns:a16="http://schemas.microsoft.com/office/drawing/2014/main" val="10004"/>
                  </a:ext>
                </a:extLst>
              </a:tr>
              <a:tr h="49530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dirty="0"/>
                    </a:p>
                  </a:txBody>
                  <a:tcPr/>
                </a:tc>
                <a:tc hMerge="1">
                  <a:txBody>
                    <a:bodyPr/>
                    <a:lstStyle/>
                    <a:p>
                      <a:pPr algn="ctr"/>
                      <a:endParaRPr lang="en-US" sz="2400" b="1" dirty="0"/>
                    </a:p>
                  </a:txBody>
                  <a:tcPr/>
                </a:tc>
                <a:tc hMerge="1">
                  <a:txBody>
                    <a:bodyPr/>
                    <a:lstStyle/>
                    <a:p>
                      <a:pPr algn="ctr"/>
                      <a:endParaRPr lang="en-US" sz="2400" b="1" dirty="0"/>
                    </a:p>
                  </a:txBody>
                  <a:tcPr/>
                </a:tc>
                <a:tc>
                  <a:txBody>
                    <a:bodyPr/>
                    <a:lstStyle/>
                    <a:p>
                      <a:pPr algn="ctr"/>
                      <a:endParaRPr lang="en-US" sz="2800" b="1" dirty="0"/>
                    </a:p>
                  </a:txBody>
                  <a:tcPr/>
                </a:tc>
                <a:tc>
                  <a:txBody>
                    <a:bodyPr/>
                    <a:lstStyle/>
                    <a:p>
                      <a:pPr algn="ctr"/>
                      <a:endParaRPr lang="en-US" sz="2800" b="1" dirty="0"/>
                    </a:p>
                  </a:txBody>
                  <a:tcPr>
                    <a:lnT w="57150" cap="flat" cmpd="sng" algn="ctr">
                      <a:solidFill>
                        <a:schemeClr val="tx1"/>
                      </a:solidFill>
                      <a:prstDash val="solid"/>
                      <a:round/>
                      <a:headEnd type="none" w="med" len="med"/>
                      <a:tailEnd type="none" w="med" len="med"/>
                    </a:lnT>
                  </a:tcPr>
                </a:tc>
                <a:tc>
                  <a:txBody>
                    <a:bodyPr/>
                    <a:lstStyle/>
                    <a:p>
                      <a:pPr algn="ctr"/>
                      <a:r>
                        <a:rPr lang="en-US" sz="2800" b="1" dirty="0">
                          <a:solidFill>
                            <a:schemeClr val="bg1">
                              <a:lumMod val="65000"/>
                            </a:schemeClr>
                          </a:solidFill>
                        </a:rPr>
                        <a:t>0</a:t>
                      </a:r>
                    </a:p>
                  </a:txBody>
                  <a:tcPr>
                    <a:lnT w="57150" cap="flat" cmpd="sng" algn="ctr">
                      <a:solidFill>
                        <a:schemeClr val="tx1"/>
                      </a:solidFill>
                      <a:prstDash val="solid"/>
                      <a:round/>
                      <a:headEnd type="none" w="med" len="med"/>
                      <a:tailEnd type="none" w="med" len="med"/>
                    </a:lnT>
                  </a:tcPr>
                </a:tc>
                <a:tc>
                  <a:txBody>
                    <a:bodyPr/>
                    <a:lstStyle/>
                    <a:p>
                      <a:pPr algn="ctr"/>
                      <a:r>
                        <a:rPr lang="en-US" sz="2800" b="1" dirty="0"/>
                        <a:t>1</a:t>
                      </a:r>
                    </a:p>
                  </a:txBody>
                  <a:tcPr>
                    <a:lnT w="57150" cap="flat" cmpd="sng" algn="ctr">
                      <a:solidFill>
                        <a:schemeClr val="tx1"/>
                      </a:solidFill>
                      <a:prstDash val="solid"/>
                      <a:round/>
                      <a:headEnd type="none" w="med" len="med"/>
                      <a:tailEnd type="none" w="med" len="med"/>
                    </a:lnT>
                  </a:tcPr>
                </a:tc>
                <a:tc>
                  <a:txBody>
                    <a:bodyPr/>
                    <a:lstStyle/>
                    <a:p>
                      <a:pPr algn="ctr"/>
                      <a:r>
                        <a:rPr lang="en-US" sz="2800" b="1" dirty="0"/>
                        <a:t>0</a:t>
                      </a:r>
                    </a:p>
                  </a:txBody>
                  <a:tcPr>
                    <a:lnT w="57150" cap="flat" cmpd="sng" algn="ctr">
                      <a:solidFill>
                        <a:schemeClr val="tx1"/>
                      </a:solidFill>
                      <a:prstDash val="solid"/>
                      <a:round/>
                      <a:headEnd type="none" w="med" len="med"/>
                      <a:tailEnd type="none" w="med" len="med"/>
                    </a:lnT>
                  </a:tcPr>
                </a:tc>
                <a:tc>
                  <a:txBody>
                    <a:bodyPr/>
                    <a:lstStyle/>
                    <a:p>
                      <a:pPr algn="ctr"/>
                      <a:r>
                        <a:rPr lang="en-US" sz="2800" b="1" dirty="0"/>
                        <a:t>1</a:t>
                      </a:r>
                    </a:p>
                  </a:txBody>
                  <a:tcPr>
                    <a:lnT w="57150" cap="flat" cmpd="sng" algn="ctr">
                      <a:solidFill>
                        <a:schemeClr val="tx1"/>
                      </a:solidFill>
                      <a:prstDash val="solid"/>
                      <a:round/>
                      <a:headEnd type="none" w="med" len="med"/>
                      <a:tailEnd type="none" w="med" len="med"/>
                    </a:lnT>
                  </a:tcPr>
                </a:tc>
                <a:tc>
                  <a:txBody>
                    <a:bodyPr/>
                    <a:lstStyle/>
                    <a:p>
                      <a:pPr algn="ctr"/>
                      <a:r>
                        <a:rPr lang="en-US" sz="2800" b="1" dirty="0"/>
                        <a:t>0</a:t>
                      </a:r>
                    </a:p>
                  </a:txBody>
                  <a:tcPr/>
                </a:tc>
                <a:tc>
                  <a:txBody>
                    <a:bodyPr/>
                    <a:lstStyle/>
                    <a:p>
                      <a:pPr algn="ctr"/>
                      <a:endParaRPr lang="en-US" sz="2800" b="1" dirty="0"/>
                    </a:p>
                  </a:txBody>
                  <a:tcPr/>
                </a:tc>
                <a:extLst>
                  <a:ext uri="{0D108BD9-81ED-4DB2-BD59-A6C34878D82A}">
                    <a16:rowId xmlns:a16="http://schemas.microsoft.com/office/drawing/2014/main" val="10005"/>
                  </a:ext>
                </a:extLst>
              </a:tr>
              <a:tr h="49530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0x0110 </a:t>
                      </a:r>
                      <a:r>
                        <a:rPr lang="en-US" sz="2800" dirty="0">
                          <a:sym typeface="Wingdings" pitchFamily="2" charset="2"/>
                        </a:rPr>
                        <a:t></a:t>
                      </a:r>
                      <a:endParaRPr lang="en-US" sz="2800" b="1" dirty="0"/>
                    </a:p>
                  </a:txBody>
                  <a:tcPr/>
                </a:tc>
                <a:tc hMerge="1">
                  <a:txBody>
                    <a:bodyPr/>
                    <a:lstStyle/>
                    <a:p>
                      <a:pPr algn="ctr"/>
                      <a:endParaRPr lang="en-US" sz="2400" b="1" dirty="0"/>
                    </a:p>
                  </a:txBody>
                  <a:tcPr/>
                </a:tc>
                <a:tc hMerge="1">
                  <a:txBody>
                    <a:bodyPr/>
                    <a:lstStyle/>
                    <a:p>
                      <a:pPr algn="ctr"/>
                      <a:endParaRPr lang="en-US" sz="2400" b="1" dirty="0"/>
                    </a:p>
                  </a:txBody>
                  <a:tcPr/>
                </a:tc>
                <a:tc>
                  <a:txBody>
                    <a:bodyPr/>
                    <a:lstStyle/>
                    <a:p>
                      <a:pPr algn="ctr"/>
                      <a:endParaRPr lang="en-US" sz="2800" b="1" dirty="0"/>
                    </a:p>
                  </a:txBody>
                  <a:tcPr>
                    <a:lnB w="57150" cap="flat" cmpd="sng" algn="ctr">
                      <a:noFill/>
                      <a:prstDash val="solid"/>
                      <a:round/>
                      <a:headEnd type="none" w="med" len="med"/>
                      <a:tailEnd type="none" w="med" len="med"/>
                    </a:lnB>
                  </a:tcPr>
                </a:tc>
                <a:tc>
                  <a:txBody>
                    <a:bodyPr/>
                    <a:lstStyle/>
                    <a:p>
                      <a:pPr algn="ctr"/>
                      <a:endParaRPr lang="en-US" sz="2800" b="1" dirty="0"/>
                    </a:p>
                  </a:txBody>
                  <a:tcPr>
                    <a:lnB w="57150" cap="flat" cmpd="sng" algn="ctr">
                      <a:noFill/>
                      <a:prstDash val="solid"/>
                      <a:round/>
                      <a:headEnd type="none" w="med" len="med"/>
                      <a:tailEnd type="none" w="med" len="med"/>
                    </a:lnB>
                  </a:tcPr>
                </a:tc>
                <a:tc>
                  <a:txBody>
                    <a:bodyPr/>
                    <a:lstStyle/>
                    <a:p>
                      <a:pPr algn="ctr"/>
                      <a:endParaRPr lang="en-US" sz="2800" b="1" dirty="0"/>
                    </a:p>
                  </a:txBody>
                  <a:tcPr>
                    <a:lnB w="57150" cap="flat" cmpd="sng" algn="ctr">
                      <a:noFill/>
                      <a:prstDash val="solid"/>
                      <a:round/>
                      <a:headEnd type="none" w="med" len="med"/>
                      <a:tailEnd type="none" w="med" len="med"/>
                    </a:lnB>
                  </a:tcPr>
                </a:tc>
                <a:tc>
                  <a:txBody>
                    <a:bodyPr/>
                    <a:lstStyle/>
                    <a:p>
                      <a:pPr algn="ctr"/>
                      <a:endParaRPr lang="en-US" sz="2800" b="1" dirty="0"/>
                    </a:p>
                  </a:txBody>
                  <a:tcPr>
                    <a:lnB w="57150" cap="flat" cmpd="sng" algn="ctr">
                      <a:solidFill>
                        <a:schemeClr val="tx1"/>
                      </a:solidFill>
                      <a:prstDash val="solid"/>
                      <a:round/>
                      <a:headEnd type="none" w="med" len="med"/>
                      <a:tailEnd type="none" w="med" len="med"/>
                    </a:lnB>
                  </a:tcPr>
                </a:tc>
                <a:tc>
                  <a:txBody>
                    <a:bodyPr/>
                    <a:lstStyle/>
                    <a:p>
                      <a:pPr algn="ctr"/>
                      <a:endParaRPr lang="en-US" sz="2800" b="1" dirty="0"/>
                    </a:p>
                  </a:txBody>
                  <a:tcPr>
                    <a:lnB w="57150" cap="flat" cmpd="sng" algn="ctr">
                      <a:solidFill>
                        <a:schemeClr val="tx1"/>
                      </a:solidFill>
                      <a:prstDash val="solid"/>
                      <a:round/>
                      <a:headEnd type="none" w="med" len="med"/>
                      <a:tailEnd type="none" w="med" len="med"/>
                    </a:lnB>
                  </a:tcPr>
                </a:tc>
                <a:tc>
                  <a:txBody>
                    <a:bodyPr/>
                    <a:lstStyle/>
                    <a:p>
                      <a:pPr algn="ctr"/>
                      <a:endParaRPr lang="en-US" sz="2800" b="1" dirty="0"/>
                    </a:p>
                  </a:txBody>
                  <a:tcPr>
                    <a:lnB w="57150" cap="flat" cmpd="sng" algn="ctr">
                      <a:solidFill>
                        <a:schemeClr val="tx1"/>
                      </a:solidFill>
                      <a:prstDash val="solid"/>
                      <a:round/>
                      <a:headEnd type="none" w="med" len="med"/>
                      <a:tailEnd type="none" w="med" len="med"/>
                    </a:lnB>
                  </a:tcPr>
                </a:tc>
                <a:tc>
                  <a:txBody>
                    <a:bodyPr/>
                    <a:lstStyle/>
                    <a:p>
                      <a:pPr algn="ctr"/>
                      <a:r>
                        <a:rPr lang="en-US" sz="2800" b="1" dirty="0"/>
                        <a:t>0</a:t>
                      </a:r>
                    </a:p>
                  </a:txBody>
                  <a:tcPr>
                    <a:lnB w="57150" cap="flat" cmpd="sng" algn="ctr">
                      <a:solidFill>
                        <a:schemeClr val="tx1"/>
                      </a:solidFill>
                      <a:prstDash val="solid"/>
                      <a:round/>
                      <a:headEnd type="none" w="med" len="med"/>
                      <a:tailEnd type="none" w="med" len="med"/>
                    </a:lnB>
                  </a:tcPr>
                </a:tc>
                <a:tc>
                  <a:txBody>
                    <a:bodyPr/>
                    <a:lstStyle/>
                    <a:p>
                      <a:pPr algn="ctr"/>
                      <a:endParaRPr lang="en-US" sz="2800" b="1" dirty="0"/>
                    </a:p>
                  </a:txBody>
                  <a:tcPr>
                    <a:lnB w="57150" cap="flat" cmpd="sng" algn="ctr">
                      <a:noFill/>
                      <a:prstDash val="solid"/>
                      <a:round/>
                      <a:headEnd type="none" w="med" len="med"/>
                      <a:tailEnd type="none" w="med" len="med"/>
                    </a:lnB>
                  </a:tcPr>
                </a:tc>
                <a:extLst>
                  <a:ext uri="{0D108BD9-81ED-4DB2-BD59-A6C34878D82A}">
                    <a16:rowId xmlns:a16="http://schemas.microsoft.com/office/drawing/2014/main" val="10006"/>
                  </a:ext>
                </a:extLst>
              </a:tr>
              <a:tr h="495300">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lnT w="57150" cap="flat" cmpd="sng" algn="ctr">
                      <a:noFill/>
                      <a:prstDash val="solid"/>
                      <a:round/>
                      <a:headEnd type="none" w="med" len="med"/>
                      <a:tailEnd type="none" w="med" len="med"/>
                    </a:lnT>
                    <a:lnB w="12700" cmpd="sng">
                      <a:noFill/>
                    </a:lnB>
                  </a:tcPr>
                </a:tc>
                <a:tc>
                  <a:txBody>
                    <a:bodyPr/>
                    <a:lstStyle/>
                    <a:p>
                      <a:pPr algn="ctr"/>
                      <a:endParaRPr lang="en-US" sz="2800" b="1" dirty="0"/>
                    </a:p>
                  </a:txBody>
                  <a:tcPr>
                    <a:lnT w="57150" cap="flat" cmpd="sng" algn="ctr">
                      <a:noFill/>
                      <a:prstDash val="solid"/>
                      <a:round/>
                      <a:headEnd type="none" w="med" len="med"/>
                      <a:tailEnd type="none" w="med" len="med"/>
                    </a:lnT>
                    <a:lnB w="12700" cmpd="sng">
                      <a:noFill/>
                    </a:lnB>
                  </a:tcPr>
                </a:tc>
                <a:tc>
                  <a:txBody>
                    <a:bodyPr/>
                    <a:lstStyle/>
                    <a:p>
                      <a:pPr algn="ctr"/>
                      <a:endParaRPr lang="en-US" sz="2800" b="1" dirty="0"/>
                    </a:p>
                  </a:txBody>
                  <a:tcPr>
                    <a:lnT w="57150" cap="flat" cmpd="sng" algn="ctr">
                      <a:noFill/>
                      <a:prstDash val="solid"/>
                      <a:round/>
                      <a:headEnd type="none" w="med" len="med"/>
                      <a:tailEnd type="none" w="med" len="med"/>
                    </a:lnT>
                    <a:lnB w="12700" cmpd="sng">
                      <a:noFill/>
                    </a:lnB>
                  </a:tcPr>
                </a:tc>
                <a:tc>
                  <a:txBody>
                    <a:bodyPr/>
                    <a:lstStyle/>
                    <a:p>
                      <a:pPr algn="ctr"/>
                      <a:r>
                        <a:rPr lang="en-US" sz="2800" b="1" dirty="0"/>
                        <a:t>1</a:t>
                      </a:r>
                    </a:p>
                  </a:txBody>
                  <a:tcPr>
                    <a:lnT w="57150" cap="flat" cmpd="sng" algn="ctr">
                      <a:solidFill>
                        <a:schemeClr val="tx1"/>
                      </a:solidFill>
                      <a:prstDash val="solid"/>
                      <a:round/>
                      <a:headEnd type="none" w="med" len="med"/>
                      <a:tailEnd type="none" w="med" len="med"/>
                    </a:lnT>
                    <a:lnB w="12700" cmpd="sng">
                      <a:noFill/>
                    </a:lnB>
                  </a:tcPr>
                </a:tc>
                <a:tc>
                  <a:txBody>
                    <a:bodyPr/>
                    <a:lstStyle/>
                    <a:p>
                      <a:pPr algn="ctr"/>
                      <a:r>
                        <a:rPr lang="en-US" sz="2800" b="1" dirty="0"/>
                        <a:t>0</a:t>
                      </a:r>
                    </a:p>
                  </a:txBody>
                  <a:tcPr>
                    <a:lnT w="57150" cap="flat" cmpd="sng" algn="ctr">
                      <a:solidFill>
                        <a:schemeClr val="tx1"/>
                      </a:solidFill>
                      <a:prstDash val="solid"/>
                      <a:round/>
                      <a:headEnd type="none" w="med" len="med"/>
                      <a:tailEnd type="none" w="med" len="med"/>
                    </a:lnT>
                    <a:lnB w="12700" cmpd="sng">
                      <a:noFill/>
                    </a:lnB>
                  </a:tcPr>
                </a:tc>
                <a:tc>
                  <a:txBody>
                    <a:bodyPr/>
                    <a:lstStyle/>
                    <a:p>
                      <a:pPr algn="ctr"/>
                      <a:r>
                        <a:rPr lang="en-US" sz="2800" b="1" dirty="0"/>
                        <a:t>1</a:t>
                      </a:r>
                    </a:p>
                  </a:txBody>
                  <a:tcPr>
                    <a:lnT w="57150" cap="flat" cmpd="sng" algn="ctr">
                      <a:solidFill>
                        <a:schemeClr val="tx1"/>
                      </a:solidFill>
                      <a:prstDash val="solid"/>
                      <a:round/>
                      <a:headEnd type="none" w="med" len="med"/>
                      <a:tailEnd type="none" w="med" len="med"/>
                    </a:lnT>
                    <a:lnB w="12700" cmpd="sng">
                      <a:noFill/>
                    </a:lnB>
                  </a:tcPr>
                </a:tc>
                <a:tc>
                  <a:txBody>
                    <a:bodyPr/>
                    <a:lstStyle/>
                    <a:p>
                      <a:pPr algn="ctr"/>
                      <a:r>
                        <a:rPr lang="en-US" sz="2800" b="1" dirty="0"/>
                        <a:t>0</a:t>
                      </a:r>
                    </a:p>
                  </a:txBody>
                  <a:tcPr>
                    <a:lnT w="57150" cap="flat" cmpd="sng" algn="ctr">
                      <a:solidFill>
                        <a:schemeClr val="tx1"/>
                      </a:solidFill>
                      <a:prstDash val="solid"/>
                      <a:round/>
                      <a:headEnd type="none" w="med" len="med"/>
                      <a:tailEnd type="none" w="med" len="med"/>
                    </a:lnT>
                    <a:lnB w="12700" cmpd="sng">
                      <a:noFill/>
                    </a:lnB>
                  </a:tcPr>
                </a:tc>
                <a:tc>
                  <a:txBody>
                    <a:bodyPr/>
                    <a:lstStyle/>
                    <a:p>
                      <a:pPr algn="ctr"/>
                      <a:r>
                        <a:rPr lang="en-US" sz="2800" b="1" dirty="0"/>
                        <a:t>0</a:t>
                      </a:r>
                    </a:p>
                  </a:txBody>
                  <a:tcPr>
                    <a:lnT w="57150" cap="flat" cmpd="sng" algn="ctr">
                      <a:noFill/>
                      <a:prstDash val="solid"/>
                      <a:round/>
                      <a:headEnd type="none" w="med" len="med"/>
                      <a:tailEnd type="none" w="med" len="med"/>
                    </a:lnT>
                    <a:lnB w="12700" cmpd="sng">
                      <a:noFill/>
                    </a:lnB>
                  </a:tcPr>
                </a:tc>
                <a:extLst>
                  <a:ext uri="{0D108BD9-81ED-4DB2-BD59-A6C34878D82A}">
                    <a16:rowId xmlns:a16="http://schemas.microsoft.com/office/drawing/2014/main" val="10007"/>
                  </a:ext>
                </a:extLst>
              </a:tr>
              <a:tr h="495300">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lnT w="57150" cap="flat" cmpd="sng" algn="ctr">
                      <a:noFill/>
                      <a:prstDash val="solid"/>
                      <a:round/>
                      <a:headEnd type="none" w="med" len="med"/>
                      <a:tailEnd type="none" w="med" len="med"/>
                    </a:lnT>
                    <a:lnB w="12700" cmpd="sng">
                      <a:noFill/>
                    </a:lnB>
                  </a:tcPr>
                </a:tc>
                <a:tc>
                  <a:txBody>
                    <a:bodyPr/>
                    <a:lstStyle/>
                    <a:p>
                      <a:pPr algn="ctr"/>
                      <a:endParaRPr lang="en-US" sz="2800" b="1" dirty="0"/>
                    </a:p>
                  </a:txBody>
                  <a:tcPr>
                    <a:lnT w="57150" cap="flat" cmpd="sng" algn="ctr">
                      <a:noFill/>
                      <a:prstDash val="solid"/>
                      <a:round/>
                      <a:headEnd type="none" w="med" len="med"/>
                      <a:tailEnd type="none" w="med" len="med"/>
                    </a:lnT>
                    <a:lnB w="12700" cmpd="sng">
                      <a:noFill/>
                    </a:lnB>
                  </a:tcPr>
                </a:tc>
                <a:tc>
                  <a:txBody>
                    <a:bodyPr/>
                    <a:lstStyle/>
                    <a:p>
                      <a:pPr algn="ctr"/>
                      <a:endParaRPr lang="en-US" sz="2800" b="1" dirty="0"/>
                    </a:p>
                  </a:txBody>
                  <a:tcPr>
                    <a:lnT w="57150" cap="flat" cmpd="sng" algn="ctr">
                      <a:noFill/>
                      <a:prstDash val="solid"/>
                      <a:round/>
                      <a:headEnd type="none" w="med" len="med"/>
                      <a:tailEnd type="none" w="med" len="med"/>
                    </a:lnT>
                    <a:lnB w="12700" cmpd="sng">
                      <a:noFill/>
                    </a:lnB>
                  </a:tcPr>
                </a:tc>
                <a:tc>
                  <a:txBody>
                    <a:bodyPr/>
                    <a:lstStyle/>
                    <a:p>
                      <a:endParaRPr lang="en-US"/>
                    </a:p>
                  </a:txBody>
                  <a:tcPr>
                    <a:lnT w="57150" cap="flat" cmpd="sng" algn="ctr">
                      <a:no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T w="57150" cap="flat" cmpd="sng" algn="ctr">
                      <a:no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T w="57150" cap="flat" cmpd="sng" algn="ctr">
                      <a:no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T w="57150" cap="flat" cmpd="sng" algn="ctr">
                      <a:no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T w="57150" cap="flat" cmpd="sng" algn="ctr">
                      <a:no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495300">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lnT w="57150" cap="flat" cmpd="sng" algn="ctr">
                      <a:noFill/>
                      <a:prstDash val="solid"/>
                      <a:round/>
                      <a:headEnd type="none" w="med" len="med"/>
                      <a:tailEnd type="none" w="med" len="med"/>
                    </a:lnT>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err="1"/>
                        <a:t>Rem</a:t>
                      </a:r>
                      <a:endParaRPr lang="en-US" sz="2800" b="1" dirty="0"/>
                    </a:p>
                  </a:txBody>
                  <a:tcPr>
                    <a:lnT w="57150" cap="flat" cmpd="sng" algn="ctr">
                      <a:noFill/>
                      <a:prstDash val="solid"/>
                      <a:round/>
                      <a:headEnd type="none" w="med" len="med"/>
                      <a:tailEnd type="none" w="med" len="med"/>
                    </a:lnT>
                  </a:tcPr>
                </a:tc>
                <a:tc hMerge="1">
                  <a:txBody>
                    <a:bodyPr/>
                    <a:lstStyle/>
                    <a:p>
                      <a:pPr algn="ctr"/>
                      <a:endParaRPr lang="en-US" sz="2800" b="1" dirty="0"/>
                    </a:p>
                  </a:txBody>
                  <a:tcPr>
                    <a:lnT w="57150" cap="flat" cmpd="sng" algn="ctr">
                      <a:noFill/>
                      <a:prstDash val="solid"/>
                      <a:round/>
                      <a:headEnd type="none" w="med" len="med"/>
                      <a:tailEnd type="none" w="med" len="med"/>
                    </a:lnT>
                  </a:tcPr>
                </a:tc>
                <a:tc>
                  <a:txBody>
                    <a:bodyPr/>
                    <a:lstStyle/>
                    <a:p>
                      <a:pPr algn="ctr"/>
                      <a:r>
                        <a:rPr lang="en-US" sz="2800" b="1" dirty="0"/>
                        <a:t>0</a:t>
                      </a:r>
                    </a:p>
                  </a:txBody>
                  <a:tcPr>
                    <a:lnT w="57150" cap="flat" cmpd="sng" algn="ctr">
                      <a:solidFill>
                        <a:schemeClr val="tx1"/>
                      </a:solidFill>
                      <a:prstDash val="solid"/>
                      <a:round/>
                      <a:headEnd type="none" w="med" len="med"/>
                      <a:tailEnd type="none" w="med" len="med"/>
                    </a:lnT>
                  </a:tcPr>
                </a:tc>
                <a:tc>
                  <a:txBody>
                    <a:bodyPr/>
                    <a:lstStyle/>
                    <a:p>
                      <a:pPr algn="ctr"/>
                      <a:r>
                        <a:rPr lang="en-US" sz="2800" b="1" dirty="0"/>
                        <a:t>1</a:t>
                      </a:r>
                    </a:p>
                  </a:txBody>
                  <a:tcPr>
                    <a:lnT w="57150" cap="flat" cmpd="sng" algn="ctr">
                      <a:solidFill>
                        <a:schemeClr val="tx1"/>
                      </a:solidFill>
                      <a:prstDash val="solid"/>
                      <a:round/>
                      <a:headEnd type="none" w="med" len="med"/>
                      <a:tailEnd type="none" w="med" len="med"/>
                    </a:lnT>
                  </a:tcPr>
                </a:tc>
                <a:tc>
                  <a:txBody>
                    <a:bodyPr/>
                    <a:lstStyle/>
                    <a:p>
                      <a:pPr algn="ctr"/>
                      <a:r>
                        <a:rPr lang="en-US" sz="2800" b="1" dirty="0"/>
                        <a:t>0</a:t>
                      </a:r>
                    </a:p>
                  </a:txBody>
                  <a:tcPr>
                    <a:lnT w="57150" cap="flat" cmpd="sng" algn="ctr">
                      <a:solidFill>
                        <a:schemeClr val="tx1"/>
                      </a:solidFill>
                      <a:prstDash val="solid"/>
                      <a:round/>
                      <a:headEnd type="none" w="med" len="med"/>
                      <a:tailEnd type="none" w="med" len="med"/>
                    </a:lnT>
                  </a:tcPr>
                </a:tc>
                <a:tc>
                  <a:txBody>
                    <a:bodyPr/>
                    <a:lstStyle/>
                    <a:p>
                      <a:pPr algn="ctr"/>
                      <a:r>
                        <a:rPr lang="en-US" sz="2800" b="1" dirty="0"/>
                        <a:t>0</a:t>
                      </a:r>
                    </a:p>
                  </a:txBody>
                  <a:tcPr>
                    <a:lnT w="57150" cap="flat" cmpd="sng" algn="ctr">
                      <a:solidFill>
                        <a:schemeClr val="tx1"/>
                      </a:solidFill>
                      <a:prstDash val="solid"/>
                      <a:round/>
                      <a:headEnd type="none" w="med" len="med"/>
                      <a:tailEnd type="none" w="med" len="med"/>
                    </a:lnT>
                  </a:tcPr>
                </a:tc>
                <a:tc>
                  <a:txBody>
                    <a:bodyPr/>
                    <a:lstStyle/>
                    <a:p>
                      <a:pPr algn="ctr"/>
                      <a:r>
                        <a:rPr lang="en-US" sz="2800" b="1" dirty="0"/>
                        <a:t>1</a:t>
                      </a:r>
                    </a:p>
                  </a:txBody>
                  <a:tcPr>
                    <a:lnT w="571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9"/>
                  </a:ext>
                </a:extLst>
              </a:tr>
            </a:tbl>
          </a:graphicData>
        </a:graphic>
      </p:graphicFrame>
      <p:cxnSp>
        <p:nvCxnSpPr>
          <p:cNvPr id="10" name="Straight Arrow Connector 9"/>
          <p:cNvCxnSpPr/>
          <p:nvPr/>
        </p:nvCxnSpPr>
        <p:spPr bwMode="auto">
          <a:xfrm rot="5400000">
            <a:off x="7468394" y="2818606"/>
            <a:ext cx="608806" cy="794"/>
          </a:xfrm>
          <a:prstGeom prst="straightConnector1">
            <a:avLst/>
          </a:prstGeom>
          <a:ln>
            <a:headEnd type="none" w="med" len="med"/>
            <a:tailEnd type="arrow" w="lg" len="med"/>
          </a:ln>
        </p:spPr>
        <p:style>
          <a:lnRef idx="3">
            <a:schemeClr val="accent4"/>
          </a:lnRef>
          <a:fillRef idx="0">
            <a:schemeClr val="accent4"/>
          </a:fillRef>
          <a:effectRef idx="2">
            <a:schemeClr val="accent4"/>
          </a:effectRef>
          <a:fontRef idx="minor">
            <a:schemeClr val="tx1"/>
          </a:fontRef>
        </p:style>
      </p:cxnSp>
      <p:cxnSp>
        <p:nvCxnSpPr>
          <p:cNvPr id="11" name="Straight Arrow Connector 10"/>
          <p:cNvCxnSpPr/>
          <p:nvPr/>
        </p:nvCxnSpPr>
        <p:spPr bwMode="auto">
          <a:xfrm rot="5400000">
            <a:off x="7620397" y="3352403"/>
            <a:ext cx="1676400" cy="794"/>
          </a:xfrm>
          <a:prstGeom prst="straightConnector1">
            <a:avLst/>
          </a:prstGeom>
          <a:ln>
            <a:headEnd type="none" w="med" len="med"/>
            <a:tailEnd type="arrow" w="lg" len="med"/>
          </a:ln>
        </p:spPr>
        <p:style>
          <a:lnRef idx="3">
            <a:schemeClr val="accent4"/>
          </a:lnRef>
          <a:fillRef idx="0">
            <a:schemeClr val="accent4"/>
          </a:fillRef>
          <a:effectRef idx="2">
            <a:schemeClr val="accent4"/>
          </a:effectRef>
          <a:fontRef idx="minor">
            <a:schemeClr val="tx1"/>
          </a:fontRef>
        </p:style>
      </p:cxnSp>
      <p:cxnSp>
        <p:nvCxnSpPr>
          <p:cNvPr id="12" name="Straight Arrow Connector 11"/>
          <p:cNvCxnSpPr/>
          <p:nvPr/>
        </p:nvCxnSpPr>
        <p:spPr bwMode="auto">
          <a:xfrm rot="5400000">
            <a:off x="7810897" y="3847703"/>
            <a:ext cx="2667000" cy="794"/>
          </a:xfrm>
          <a:prstGeom prst="straightConnector1">
            <a:avLst/>
          </a:prstGeom>
          <a:ln>
            <a:headEnd type="none" w="med" len="med"/>
            <a:tailEnd type="arrow" w="lg" len="med"/>
          </a:ln>
        </p:spPr>
        <p:style>
          <a:lnRef idx="3">
            <a:schemeClr val="accent4"/>
          </a:lnRef>
          <a:fillRef idx="0">
            <a:schemeClr val="accent4"/>
          </a:fillRef>
          <a:effectRef idx="2">
            <a:schemeClr val="accent4"/>
          </a:effectRef>
          <a:fontRef idx="minor">
            <a:schemeClr val="tx1"/>
          </a:fontRef>
        </p:style>
      </p:cxnSp>
      <p:sp>
        <p:nvSpPr>
          <p:cNvPr id="3" name="Footer Placeholder 2">
            <a:extLst>
              <a:ext uri="{FF2B5EF4-FFF2-40B4-BE49-F238E27FC236}">
                <a16:creationId xmlns:a16="http://schemas.microsoft.com/office/drawing/2014/main" id="{2552F300-9B0C-571F-F298-70981A4FA8C3}"/>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 by a negative number</a:t>
            </a:r>
          </a:p>
        </p:txBody>
      </p:sp>
      <p:sp>
        <p:nvSpPr>
          <p:cNvPr id="3" name="Content Placeholder 2"/>
          <p:cNvSpPr>
            <a:spLocks noGrp="1"/>
          </p:cNvSpPr>
          <p:nvPr>
            <p:ph idx="1"/>
          </p:nvPr>
        </p:nvSpPr>
        <p:spPr>
          <a:xfrm>
            <a:off x="2362200" y="1524001"/>
            <a:ext cx="8077200" cy="4562475"/>
          </a:xfrm>
        </p:spPr>
        <p:txBody>
          <a:bodyPr/>
          <a:lstStyle/>
          <a:p>
            <a:r>
              <a:rPr lang="en-US" sz="3600" dirty="0"/>
              <a:t>Make numbers positive</a:t>
            </a:r>
          </a:p>
          <a:p>
            <a:r>
              <a:rPr lang="en-US" sz="3600" dirty="0"/>
              <a:t>Divide</a:t>
            </a:r>
          </a:p>
          <a:p>
            <a:r>
              <a:rPr lang="en-US" sz="3600" dirty="0"/>
              <a:t>If both are negative then the sign is:</a:t>
            </a:r>
          </a:p>
          <a:p>
            <a:r>
              <a:rPr lang="en-US" sz="3600" dirty="0"/>
              <a:t>If both are positive then the sign is:</a:t>
            </a:r>
          </a:p>
          <a:p>
            <a:r>
              <a:rPr lang="en-US" sz="3600" dirty="0"/>
              <a:t>If one is negative then the sign is:</a:t>
            </a:r>
          </a:p>
        </p:txBody>
      </p:sp>
      <p:sp>
        <p:nvSpPr>
          <p:cNvPr id="6" name="Slide Number Placeholder 5"/>
          <p:cNvSpPr>
            <a:spLocks noGrp="1"/>
          </p:cNvSpPr>
          <p:nvPr>
            <p:ph type="sldNum" sz="quarter" idx="12"/>
          </p:nvPr>
        </p:nvSpPr>
        <p:spPr/>
        <p:txBody>
          <a:bodyPr/>
          <a:lstStyle/>
          <a:p>
            <a:fld id="{1E9AE433-2354-447F-AC9C-E3BA53A2ED55}" type="slidenum">
              <a:rPr lang="en-US" smtClean="0"/>
              <a:pPr/>
              <a:t>22</a:t>
            </a:fld>
            <a:endParaRPr lang="en-US"/>
          </a:p>
        </p:txBody>
      </p:sp>
      <p:sp>
        <p:nvSpPr>
          <p:cNvPr id="4" name="Footer Placeholder 3">
            <a:extLst>
              <a:ext uri="{FF2B5EF4-FFF2-40B4-BE49-F238E27FC236}">
                <a16:creationId xmlns:a16="http://schemas.microsoft.com/office/drawing/2014/main" id="{70A3CE34-6231-3FEE-E70D-6F1599F73F20}"/>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 note on 2’s complement</a:t>
            </a:r>
          </a:p>
        </p:txBody>
      </p:sp>
      <p:sp>
        <p:nvSpPr>
          <p:cNvPr id="3" name="Content Placeholder 2"/>
          <p:cNvSpPr>
            <a:spLocks noGrp="1"/>
          </p:cNvSpPr>
          <p:nvPr>
            <p:ph idx="1"/>
          </p:nvPr>
        </p:nvSpPr>
        <p:spPr>
          <a:xfrm>
            <a:off x="2362200" y="1562101"/>
            <a:ext cx="8077200" cy="4562475"/>
          </a:xfrm>
        </p:spPr>
        <p:txBody>
          <a:bodyPr/>
          <a:lstStyle/>
          <a:p>
            <a:r>
              <a:rPr lang="en-US" dirty="0"/>
              <a:t>If you want to figure out math with 2’s complement go through base-10 math step-by-step and imitate it</a:t>
            </a:r>
          </a:p>
          <a:p>
            <a:r>
              <a:rPr lang="en-US" dirty="0"/>
              <a:t>Fractions are treated the same way as the integer examples – no difference EXCEPT… What do you add to a fractional number when you want to find its negative value.</a:t>
            </a:r>
          </a:p>
          <a:p>
            <a:endParaRPr lang="en-US" dirty="0"/>
          </a:p>
        </p:txBody>
      </p:sp>
      <p:sp>
        <p:nvSpPr>
          <p:cNvPr id="6" name="Slide Number Placeholder 5"/>
          <p:cNvSpPr>
            <a:spLocks noGrp="1"/>
          </p:cNvSpPr>
          <p:nvPr>
            <p:ph type="sldNum" sz="quarter" idx="12"/>
          </p:nvPr>
        </p:nvSpPr>
        <p:spPr/>
        <p:txBody>
          <a:bodyPr/>
          <a:lstStyle/>
          <a:p>
            <a:fld id="{1E9AE433-2354-447F-AC9C-E3BA53A2ED55}" type="slidenum">
              <a:rPr lang="en-US" smtClean="0"/>
              <a:pPr/>
              <a:t>23</a:t>
            </a:fld>
            <a:endParaRPr lang="en-US"/>
          </a:p>
        </p:txBody>
      </p:sp>
      <p:sp>
        <p:nvSpPr>
          <p:cNvPr id="4" name="Footer Placeholder 3">
            <a:extLst>
              <a:ext uri="{FF2B5EF4-FFF2-40B4-BE49-F238E27FC236}">
                <a16:creationId xmlns:a16="http://schemas.microsoft.com/office/drawing/2014/main" id="{6B5F47BC-D958-D454-53B3-774DF3A4E840}"/>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457200"/>
            <a:ext cx="8382000" cy="762000"/>
          </a:xfrm>
        </p:spPr>
        <p:txBody>
          <a:bodyPr>
            <a:normAutofit fontScale="90000"/>
          </a:bodyPr>
          <a:lstStyle/>
          <a:p>
            <a:r>
              <a:rPr lang="en-US" sz="3200" dirty="0"/>
              <a:t>Two’s complement Representation (4)</a:t>
            </a:r>
            <a:br>
              <a:rPr lang="en-US" sz="3200" dirty="0"/>
            </a:br>
            <a:r>
              <a:rPr lang="en-US" sz="2800" dirty="0"/>
              <a:t>-- Fractions --</a:t>
            </a:r>
          </a:p>
        </p:txBody>
      </p:sp>
      <p:sp>
        <p:nvSpPr>
          <p:cNvPr id="3" name="Content Placeholder 2"/>
          <p:cNvSpPr>
            <a:spLocks noGrp="1"/>
          </p:cNvSpPr>
          <p:nvPr>
            <p:ph idx="1"/>
          </p:nvPr>
        </p:nvSpPr>
        <p:spPr>
          <a:xfrm>
            <a:off x="2362200" y="1524001"/>
            <a:ext cx="8077200" cy="4562475"/>
          </a:xfrm>
        </p:spPr>
        <p:txBody>
          <a:bodyPr>
            <a:normAutofit fontScale="92500" lnSpcReduction="10000"/>
          </a:bodyPr>
          <a:lstStyle/>
          <a:p>
            <a:r>
              <a:rPr lang="en-US" dirty="0"/>
              <a:t>What about the number 3.75</a:t>
            </a:r>
            <a:r>
              <a:rPr lang="en-US" b="1" baseline="-25000" dirty="0"/>
              <a:t>10</a:t>
            </a:r>
            <a:r>
              <a:rPr lang="en-US" dirty="0"/>
              <a:t>?</a:t>
            </a:r>
          </a:p>
          <a:p>
            <a:pPr lvl="1"/>
            <a:r>
              <a:rPr lang="en-US" dirty="0"/>
              <a:t>3.75</a:t>
            </a:r>
            <a:r>
              <a:rPr lang="en-US" b="1" baseline="-25000" dirty="0"/>
              <a:t>10</a:t>
            </a:r>
            <a:r>
              <a:rPr lang="en-US" dirty="0"/>
              <a:t> = 00011.110</a:t>
            </a:r>
            <a:r>
              <a:rPr lang="en-US" b="1" baseline="-25000" dirty="0"/>
              <a:t>2</a:t>
            </a:r>
            <a:endParaRPr lang="en-US" dirty="0"/>
          </a:p>
          <a:p>
            <a:pPr lvl="1"/>
            <a:r>
              <a:rPr lang="en-US" dirty="0"/>
              <a:t>Invert everything and add 1… NOPE!!!!</a:t>
            </a:r>
          </a:p>
          <a:p>
            <a:pPr lvl="1"/>
            <a:r>
              <a:rPr lang="en-US" dirty="0"/>
              <a:t>Turns out when we do math, this doesn’t work</a:t>
            </a:r>
          </a:p>
          <a:p>
            <a:r>
              <a:rPr lang="en-US" dirty="0"/>
              <a:t>Instead of adding “1”, add one LSB</a:t>
            </a:r>
          </a:p>
          <a:p>
            <a:r>
              <a:rPr lang="en-US" dirty="0"/>
              <a:t>So…</a:t>
            </a:r>
          </a:p>
          <a:p>
            <a:pPr lvl="1"/>
            <a:r>
              <a:rPr lang="en-US" dirty="0"/>
              <a:t>3.75</a:t>
            </a:r>
            <a:r>
              <a:rPr lang="en-US" b="1" baseline="-25000" dirty="0"/>
              <a:t>10</a:t>
            </a:r>
            <a:r>
              <a:rPr lang="en-US" dirty="0"/>
              <a:t> = 00011.110</a:t>
            </a:r>
            <a:r>
              <a:rPr lang="en-US" b="1" baseline="-25000" dirty="0"/>
              <a:t>2</a:t>
            </a:r>
            <a:endParaRPr lang="en-US" dirty="0"/>
          </a:p>
          <a:p>
            <a:pPr lvl="1"/>
            <a:r>
              <a:rPr lang="en-US" dirty="0"/>
              <a:t>Invert everything and add one LSB…</a:t>
            </a:r>
          </a:p>
          <a:p>
            <a:pPr lvl="1"/>
            <a:r>
              <a:rPr lang="en-US" dirty="0"/>
              <a:t>Invert(00011.110</a:t>
            </a:r>
            <a:r>
              <a:rPr lang="en-US" b="1" baseline="-25000" dirty="0"/>
              <a:t>2</a:t>
            </a:r>
            <a:r>
              <a:rPr lang="en-US" dirty="0"/>
              <a:t>)+ LSB = 11100.001</a:t>
            </a:r>
            <a:r>
              <a:rPr lang="en-US" b="1" baseline="-25000" dirty="0"/>
              <a:t>2</a:t>
            </a:r>
            <a:r>
              <a:rPr lang="en-US" dirty="0"/>
              <a:t> +00000.001</a:t>
            </a:r>
            <a:r>
              <a:rPr lang="en-US" b="1" baseline="-25000" dirty="0"/>
              <a:t>2</a:t>
            </a:r>
          </a:p>
          <a:p>
            <a:pPr lvl="1">
              <a:buNone/>
            </a:pPr>
            <a:r>
              <a:rPr lang="en-US" dirty="0"/>
              <a:t>	= 11100.010</a:t>
            </a:r>
            <a:r>
              <a:rPr lang="en-US" b="1" baseline="-25000" dirty="0"/>
              <a:t>2</a:t>
            </a:r>
            <a:endParaRPr lang="en-US" dirty="0"/>
          </a:p>
          <a:p>
            <a:pPr>
              <a:buNone/>
            </a:pPr>
            <a:endParaRPr lang="en-US" dirty="0"/>
          </a:p>
        </p:txBody>
      </p:sp>
      <p:sp>
        <p:nvSpPr>
          <p:cNvPr id="6" name="Slide Number Placeholder 5"/>
          <p:cNvSpPr>
            <a:spLocks noGrp="1"/>
          </p:cNvSpPr>
          <p:nvPr>
            <p:ph type="sldNum" sz="quarter" idx="12"/>
          </p:nvPr>
        </p:nvSpPr>
        <p:spPr/>
        <p:txBody>
          <a:bodyPr/>
          <a:lstStyle/>
          <a:p>
            <a:fld id="{1E9AE433-2354-447F-AC9C-E3BA53A2ED55}" type="slidenum">
              <a:rPr lang="en-US" smtClean="0"/>
              <a:pPr/>
              <a:t>24</a:t>
            </a:fld>
            <a:endParaRPr lang="en-US"/>
          </a:p>
        </p:txBody>
      </p:sp>
      <p:sp>
        <p:nvSpPr>
          <p:cNvPr id="4" name="Footer Placeholder 3">
            <a:extLst>
              <a:ext uri="{FF2B5EF4-FFF2-40B4-BE49-F238E27FC236}">
                <a16:creationId xmlns:a16="http://schemas.microsoft.com/office/drawing/2014/main" id="{36A8B8C3-359F-D8A2-05B8-17356CB16768}"/>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Fractional numbers</a:t>
            </a:r>
          </a:p>
        </p:txBody>
      </p:sp>
      <p:sp>
        <p:nvSpPr>
          <p:cNvPr id="3" name="Content Placeholder 2"/>
          <p:cNvSpPr>
            <a:spLocks noGrp="1"/>
          </p:cNvSpPr>
          <p:nvPr>
            <p:ph idx="1"/>
          </p:nvPr>
        </p:nvSpPr>
        <p:spPr/>
        <p:txBody>
          <a:bodyPr/>
          <a:lstStyle/>
          <a:p>
            <a:r>
              <a:rPr lang="en-US" dirty="0"/>
              <a:t>We’ve seen:</a:t>
            </a:r>
          </a:p>
          <a:p>
            <a:pPr lvl="1"/>
            <a:r>
              <a:rPr lang="en-US" dirty="0"/>
              <a:t>Integers</a:t>
            </a:r>
          </a:p>
          <a:p>
            <a:pPr lvl="1"/>
            <a:r>
              <a:rPr lang="en-US" dirty="0"/>
              <a:t>Negative numbers</a:t>
            </a:r>
          </a:p>
          <a:p>
            <a:pPr lvl="1"/>
            <a:endParaRPr lang="en-US" dirty="0"/>
          </a:p>
          <a:p>
            <a:r>
              <a:rPr lang="en-US" dirty="0"/>
              <a:t>Now: Fractional numbers</a:t>
            </a:r>
          </a:p>
        </p:txBody>
      </p:sp>
      <p:sp>
        <p:nvSpPr>
          <p:cNvPr id="5" name="Slide Number Placeholder 4"/>
          <p:cNvSpPr>
            <a:spLocks noGrp="1"/>
          </p:cNvSpPr>
          <p:nvPr>
            <p:ph type="sldNum" sz="quarter" idx="12"/>
          </p:nvPr>
        </p:nvSpPr>
        <p:spPr/>
        <p:txBody>
          <a:bodyPr/>
          <a:lstStyle/>
          <a:p>
            <a:fld id="{1E9AE433-2354-447F-AC9C-E3BA53A2ED55}" type="slidenum">
              <a:rPr lang="en-US" smtClean="0"/>
              <a:pPr/>
              <a:t>25</a:t>
            </a:fld>
            <a:endParaRPr lang="en-US"/>
          </a:p>
        </p:txBody>
      </p:sp>
      <p:sp>
        <p:nvSpPr>
          <p:cNvPr id="4" name="Footer Placeholder 3">
            <a:extLst>
              <a:ext uri="{FF2B5EF4-FFF2-40B4-BE49-F238E27FC236}">
                <a16:creationId xmlns:a16="http://schemas.microsoft.com/office/drawing/2014/main" id="{D68B8630-1AF8-B197-FE11-243D6AD49432}"/>
              </a:ext>
            </a:extLst>
          </p:cNvPr>
          <p:cNvSpPr>
            <a:spLocks noGrp="1"/>
          </p:cNvSpPr>
          <p:nvPr>
            <p:ph type="ftr" sz="quarter" idx="11"/>
          </p:nvPr>
        </p:nvSpPr>
        <p:spPr/>
        <p:txBody>
          <a:bodyPr/>
          <a:lstStyle/>
          <a:p>
            <a:r>
              <a:rPr lang="nl-NL"/>
              <a:t>CIS 240: MICROCOMPUTER ARCHITECTURE &amp; PROGRAMMING</a:t>
            </a:r>
            <a:endParaRPr lang="en-US"/>
          </a:p>
        </p:txBody>
      </p:sp>
    </p:spTree>
    <p:extLst>
      <p:ext uri="{BB962C8B-B14F-4D97-AF65-F5344CB8AC3E}">
        <p14:creationId xmlns:p14="http://schemas.microsoft.com/office/powerpoint/2010/main" val="334695670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point vs. Floating point</a:t>
            </a:r>
          </a:p>
        </p:txBody>
      </p:sp>
      <p:sp>
        <p:nvSpPr>
          <p:cNvPr id="3" name="Content Placeholder 2"/>
          <p:cNvSpPr>
            <a:spLocks noGrp="1"/>
          </p:cNvSpPr>
          <p:nvPr>
            <p:ph idx="1"/>
          </p:nvPr>
        </p:nvSpPr>
        <p:spPr/>
        <p:txBody>
          <a:bodyPr/>
          <a:lstStyle/>
          <a:p>
            <a:r>
              <a:rPr lang="en-US" dirty="0"/>
              <a:t>Fixed point</a:t>
            </a:r>
          </a:p>
          <a:p>
            <a:pPr lvl="1"/>
            <a:r>
              <a:rPr lang="en-US" dirty="0"/>
              <a:t>All numbers have decimal point in same place</a:t>
            </a:r>
          </a:p>
          <a:p>
            <a:pPr lvl="2"/>
            <a:r>
              <a:rPr lang="en-US" dirty="0"/>
              <a:t>If decimal point is in-between 2</a:t>
            </a:r>
            <a:r>
              <a:rPr lang="en-US" baseline="30000" dirty="0"/>
              <a:t>nd</a:t>
            </a:r>
            <a:r>
              <a:rPr lang="en-US" dirty="0"/>
              <a:t> and 3</a:t>
            </a:r>
            <a:r>
              <a:rPr lang="en-US" baseline="30000" dirty="0"/>
              <a:t>rd</a:t>
            </a:r>
            <a:r>
              <a:rPr lang="en-US" dirty="0"/>
              <a:t> bit:</a:t>
            </a:r>
          </a:p>
          <a:p>
            <a:pPr lvl="2"/>
            <a:endParaRPr lang="en-US" dirty="0"/>
          </a:p>
          <a:p>
            <a:pPr lvl="2"/>
            <a:endParaRPr lang="en-US" dirty="0"/>
          </a:p>
          <a:p>
            <a:pPr lvl="2"/>
            <a:endParaRPr lang="en-US" dirty="0"/>
          </a:p>
          <a:p>
            <a:pPr lvl="2"/>
            <a:endParaRPr lang="en-US" dirty="0"/>
          </a:p>
          <a:p>
            <a:pPr lvl="2"/>
            <a:r>
              <a:rPr lang="en-US" dirty="0"/>
              <a:t>If decimal point is in-between 4</a:t>
            </a:r>
            <a:r>
              <a:rPr lang="en-US" baseline="30000" dirty="0"/>
              <a:t>th</a:t>
            </a:r>
            <a:r>
              <a:rPr lang="en-US" dirty="0"/>
              <a:t> and 5</a:t>
            </a:r>
            <a:r>
              <a:rPr lang="en-US" baseline="30000" dirty="0"/>
              <a:t>th</a:t>
            </a:r>
            <a:r>
              <a:rPr lang="en-US" dirty="0"/>
              <a:t> bit</a:t>
            </a:r>
          </a:p>
        </p:txBody>
      </p:sp>
      <p:sp>
        <p:nvSpPr>
          <p:cNvPr id="6" name="Slide Number Placeholder 5"/>
          <p:cNvSpPr>
            <a:spLocks noGrp="1"/>
          </p:cNvSpPr>
          <p:nvPr>
            <p:ph type="sldNum" sz="quarter" idx="12"/>
          </p:nvPr>
        </p:nvSpPr>
        <p:spPr/>
        <p:txBody>
          <a:bodyPr/>
          <a:lstStyle/>
          <a:p>
            <a:fld id="{1E9AE433-2354-447F-AC9C-E3BA53A2ED55}" type="slidenum">
              <a:rPr lang="en-US" smtClean="0"/>
              <a:pPr/>
              <a:t>26</a:t>
            </a:fld>
            <a:endParaRPr lang="en-US"/>
          </a:p>
        </p:txBody>
      </p:sp>
      <p:grpSp>
        <p:nvGrpSpPr>
          <p:cNvPr id="9" name="Group 8"/>
          <p:cNvGrpSpPr/>
          <p:nvPr/>
        </p:nvGrpSpPr>
        <p:grpSpPr>
          <a:xfrm>
            <a:off x="6138204" y="1378804"/>
            <a:ext cx="3867901" cy="830997"/>
            <a:chOff x="4614203" y="1455003"/>
            <a:chExt cx="3867901" cy="830997"/>
          </a:xfrm>
        </p:grpSpPr>
        <p:sp>
          <p:nvSpPr>
            <p:cNvPr id="7" name="TextBox 6"/>
            <p:cNvSpPr txBox="1"/>
            <p:nvPr/>
          </p:nvSpPr>
          <p:spPr>
            <a:xfrm>
              <a:off x="5715000" y="1455003"/>
              <a:ext cx="2767104" cy="830997"/>
            </a:xfrm>
            <a:prstGeom prst="rect">
              <a:avLst/>
            </a:prstGeom>
            <a:noFill/>
          </p:spPr>
          <p:txBody>
            <a:bodyPr wrap="none" rtlCol="0">
              <a:spAutoFit/>
            </a:bodyPr>
            <a:lstStyle/>
            <a:p>
              <a:r>
                <a:rPr lang="en-US" sz="2400" b="1" dirty="0"/>
                <a:t>Name is </a:t>
              </a:r>
              <a:r>
                <a:rPr lang="en-US" sz="2400" b="1" dirty="0">
                  <a:solidFill>
                    <a:srgbClr val="FF0000"/>
                  </a:solidFill>
                </a:rPr>
                <a:t>WRONG!</a:t>
              </a:r>
            </a:p>
            <a:p>
              <a:r>
                <a:rPr lang="en-US" sz="2400" b="1" u="sng" dirty="0"/>
                <a:t>“Binary point”</a:t>
              </a:r>
            </a:p>
          </p:txBody>
        </p:sp>
        <p:sp>
          <p:nvSpPr>
            <p:cNvPr id="8" name="Freeform 7"/>
            <p:cNvSpPr/>
            <p:nvPr/>
          </p:nvSpPr>
          <p:spPr bwMode="auto">
            <a:xfrm>
              <a:off x="4614203" y="1711569"/>
              <a:ext cx="1069145" cy="412653"/>
            </a:xfrm>
            <a:custGeom>
              <a:avLst/>
              <a:gdLst>
                <a:gd name="connsiteX0" fmla="*/ 1069145 w 1069145"/>
                <a:gd name="connsiteY0" fmla="*/ 46893 h 412653"/>
                <a:gd name="connsiteX1" fmla="*/ 239151 w 1069145"/>
                <a:gd name="connsiteY1" fmla="*/ 60960 h 412653"/>
                <a:gd name="connsiteX2" fmla="*/ 0 w 1069145"/>
                <a:gd name="connsiteY2" fmla="*/ 412653 h 412653"/>
              </a:gdLst>
              <a:ahLst/>
              <a:cxnLst>
                <a:cxn ang="0">
                  <a:pos x="connsiteX0" y="connsiteY0"/>
                </a:cxn>
                <a:cxn ang="0">
                  <a:pos x="connsiteX1" y="connsiteY1"/>
                </a:cxn>
                <a:cxn ang="0">
                  <a:pos x="connsiteX2" y="connsiteY2"/>
                </a:cxn>
              </a:cxnLst>
              <a:rect l="l" t="t" r="r" b="b"/>
              <a:pathLst>
                <a:path w="1069145" h="412653">
                  <a:moveTo>
                    <a:pt x="1069145" y="46893"/>
                  </a:moveTo>
                  <a:cubicBezTo>
                    <a:pt x="743243" y="23446"/>
                    <a:pt x="417342" y="0"/>
                    <a:pt x="239151" y="60960"/>
                  </a:cubicBezTo>
                  <a:cubicBezTo>
                    <a:pt x="60960" y="121920"/>
                    <a:pt x="0" y="412653"/>
                    <a:pt x="0" y="412653"/>
                  </a:cubicBezTo>
                </a:path>
              </a:pathLst>
            </a:custGeom>
            <a:noFill/>
            <a:ln w="5080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grpSp>
      <p:graphicFrame>
        <p:nvGraphicFramePr>
          <p:cNvPr id="10" name="Table 9"/>
          <p:cNvGraphicFramePr>
            <a:graphicFrameLocks noGrp="1"/>
          </p:cNvGraphicFramePr>
          <p:nvPr/>
        </p:nvGraphicFramePr>
        <p:xfrm>
          <a:off x="3200400" y="2783840"/>
          <a:ext cx="6096000" cy="1483360"/>
        </p:xfrm>
        <a:graphic>
          <a:graphicData uri="http://schemas.openxmlformats.org/drawingml/2006/table">
            <a:tbl>
              <a:tblPr firstRow="1" bandRow="1">
                <a:tableStyleId>{00A15C55-8517-42AA-B614-E9B94910E393}</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dirty="0"/>
                        <a:t>In Computer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Actual</a:t>
                      </a:r>
                      <a:r>
                        <a:rPr lang="en-US" baseline="0" dirty="0"/>
                        <a:t> value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Base-10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01010011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010100.11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11111111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111111.11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00010001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000100.01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1" name="Table 10"/>
          <p:cNvGraphicFramePr>
            <a:graphicFrameLocks noGrp="1"/>
          </p:cNvGraphicFramePr>
          <p:nvPr/>
        </p:nvGraphicFramePr>
        <p:xfrm>
          <a:off x="3200400" y="4648200"/>
          <a:ext cx="6096000" cy="1483360"/>
        </p:xfrm>
        <a:graphic>
          <a:graphicData uri="http://schemas.openxmlformats.org/drawingml/2006/table">
            <a:tbl>
              <a:tblPr firstRow="1" bandRow="1">
                <a:tableStyleId>{00A15C55-8517-42AA-B614-E9B94910E393}</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dirty="0"/>
                        <a:t>In Computer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Actual</a:t>
                      </a:r>
                      <a:r>
                        <a:rPr lang="en-US" baseline="0" dirty="0"/>
                        <a:t> value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Base-10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01010011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0101.0011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5.1875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11111111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1111.1111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-0.0625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00010001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0001.0001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1.0625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2" name="TextBox 11"/>
          <p:cNvSpPr txBox="1"/>
          <p:nvPr/>
        </p:nvSpPr>
        <p:spPr>
          <a:xfrm>
            <a:off x="1524000" y="5985013"/>
            <a:ext cx="9144000" cy="1384995"/>
          </a:xfrm>
          <a:prstGeom prst="rect">
            <a:avLst/>
          </a:prstGeom>
          <a:solidFill>
            <a:schemeClr val="bg1"/>
          </a:solidFill>
          <a:ln w="38100">
            <a:solidFill>
              <a:schemeClr val="tx1"/>
            </a:solidFill>
          </a:ln>
        </p:spPr>
        <p:txBody>
          <a:bodyPr wrap="square" rtlCol="0">
            <a:spAutoFit/>
          </a:bodyPr>
          <a:lstStyle/>
          <a:p>
            <a:r>
              <a:rPr lang="en-US" sz="2800" dirty="0"/>
              <a:t>The more digits to the right of the binary point, the more exact a value can be but the smaller the range </a:t>
            </a:r>
          </a:p>
        </p:txBody>
      </p:sp>
      <p:sp>
        <p:nvSpPr>
          <p:cNvPr id="4" name="Footer Placeholder 3">
            <a:extLst>
              <a:ext uri="{FF2B5EF4-FFF2-40B4-BE49-F238E27FC236}">
                <a16:creationId xmlns:a16="http://schemas.microsoft.com/office/drawing/2014/main" id="{35BBD92E-4DEC-EAD0-AB45-48EC38AF96F1}"/>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floating point formats</a:t>
            </a:r>
          </a:p>
        </p:txBody>
      </p:sp>
      <p:sp>
        <p:nvSpPr>
          <p:cNvPr id="6" name="Slide Number Placeholder 5"/>
          <p:cNvSpPr>
            <a:spLocks noGrp="1"/>
          </p:cNvSpPr>
          <p:nvPr>
            <p:ph type="sldNum" sz="quarter" idx="12"/>
          </p:nvPr>
        </p:nvSpPr>
        <p:spPr/>
        <p:txBody>
          <a:bodyPr/>
          <a:lstStyle/>
          <a:p>
            <a:fld id="{1E9AE433-2354-447F-AC9C-E3BA53A2ED55}" type="slidenum">
              <a:rPr lang="en-US" smtClean="0"/>
              <a:pPr/>
              <a:t>27</a:t>
            </a:fld>
            <a:endParaRPr lang="en-US"/>
          </a:p>
        </p:txBody>
      </p:sp>
      <p:graphicFrame>
        <p:nvGraphicFramePr>
          <p:cNvPr id="7" name="Table 6"/>
          <p:cNvGraphicFramePr>
            <a:graphicFrameLocks noGrp="1"/>
          </p:cNvGraphicFramePr>
          <p:nvPr/>
        </p:nvGraphicFramePr>
        <p:xfrm>
          <a:off x="1905001" y="1828800"/>
          <a:ext cx="8534401" cy="320040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1658114">
                  <a:extLst>
                    <a:ext uri="{9D8B030D-6E8A-4147-A177-3AD203B41FA5}">
                      <a16:colId xmlns:a16="http://schemas.microsoft.com/office/drawing/2014/main" val="20001"/>
                    </a:ext>
                  </a:extLst>
                </a:gridCol>
                <a:gridCol w="853440">
                  <a:extLst>
                    <a:ext uri="{9D8B030D-6E8A-4147-A177-3AD203B41FA5}">
                      <a16:colId xmlns:a16="http://schemas.microsoft.com/office/drawing/2014/main" val="20002"/>
                    </a:ext>
                  </a:extLst>
                </a:gridCol>
                <a:gridCol w="1755647">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tblGrid>
              <a:tr h="640080">
                <a:tc>
                  <a:txBody>
                    <a:bodyPr/>
                    <a:lstStyle/>
                    <a:p>
                      <a:pPr algn="ctr"/>
                      <a:r>
                        <a:rPr lang="en-US" sz="2400" dirty="0"/>
                        <a:t>Standard</a:t>
                      </a:r>
                    </a:p>
                  </a:txBody>
                  <a:tcPr/>
                </a:tc>
                <a:tc>
                  <a:txBody>
                    <a:bodyPr/>
                    <a:lstStyle/>
                    <a:p>
                      <a:pPr algn="ctr"/>
                      <a:r>
                        <a:rPr lang="en-US" sz="2400" dirty="0"/>
                        <a:t>Name</a:t>
                      </a:r>
                    </a:p>
                  </a:txBody>
                  <a:tcPr/>
                </a:tc>
                <a:tc>
                  <a:txBody>
                    <a:bodyPr/>
                    <a:lstStyle/>
                    <a:p>
                      <a:pPr algn="ctr"/>
                      <a:r>
                        <a:rPr lang="en-US" sz="2400" dirty="0"/>
                        <a:t>Sign</a:t>
                      </a:r>
                    </a:p>
                  </a:txBody>
                  <a:tcPr/>
                </a:tc>
                <a:tc>
                  <a:txBody>
                    <a:bodyPr/>
                    <a:lstStyle/>
                    <a:p>
                      <a:pPr algn="ctr"/>
                      <a:r>
                        <a:rPr lang="en-US" sz="2400" dirty="0"/>
                        <a:t>Exponent</a:t>
                      </a:r>
                    </a:p>
                  </a:txBody>
                  <a:tcPr/>
                </a:tc>
                <a:tc>
                  <a:txBody>
                    <a:bodyPr/>
                    <a:lstStyle/>
                    <a:p>
                      <a:pPr algn="ctr"/>
                      <a:r>
                        <a:rPr lang="en-US" sz="2400" dirty="0" err="1"/>
                        <a:t>Significand</a:t>
                      </a:r>
                      <a:endParaRPr lang="en-US" sz="2400" dirty="0"/>
                    </a:p>
                  </a:txBody>
                  <a:tcPr/>
                </a:tc>
                <a:extLst>
                  <a:ext uri="{0D108BD9-81ED-4DB2-BD59-A6C34878D82A}">
                    <a16:rowId xmlns:a16="http://schemas.microsoft.com/office/drawing/2014/main" val="10000"/>
                  </a:ext>
                </a:extLst>
              </a:tr>
              <a:tr h="640080">
                <a:tc>
                  <a:txBody>
                    <a:bodyPr/>
                    <a:lstStyle/>
                    <a:p>
                      <a:pPr algn="ctr"/>
                      <a:r>
                        <a:rPr lang="en-US" sz="2400" dirty="0"/>
                        <a:t>IEEE half</a:t>
                      </a:r>
                    </a:p>
                  </a:txBody>
                  <a:tcPr/>
                </a:tc>
                <a:tc>
                  <a:txBody>
                    <a:bodyPr/>
                    <a:lstStyle/>
                    <a:p>
                      <a:pPr algn="ctr"/>
                      <a:r>
                        <a:rPr lang="en-US" sz="2400" dirty="0"/>
                        <a:t>binary16</a:t>
                      </a:r>
                    </a:p>
                  </a:txBody>
                  <a:tcPr/>
                </a:tc>
                <a:tc>
                  <a:txBody>
                    <a:bodyPr/>
                    <a:lstStyle/>
                    <a:p>
                      <a:pPr algn="ctr"/>
                      <a:r>
                        <a:rPr lang="en-US" sz="2400" dirty="0"/>
                        <a:t>1-bit</a:t>
                      </a:r>
                    </a:p>
                  </a:txBody>
                  <a:tcPr/>
                </a:tc>
                <a:tc>
                  <a:txBody>
                    <a:bodyPr/>
                    <a:lstStyle/>
                    <a:p>
                      <a:pPr algn="ctr"/>
                      <a:r>
                        <a:rPr lang="en-US" sz="2400" dirty="0"/>
                        <a:t>5-bits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10-bits</a:t>
                      </a:r>
                    </a:p>
                  </a:txBody>
                  <a:tcPr/>
                </a:tc>
                <a:extLst>
                  <a:ext uri="{0D108BD9-81ED-4DB2-BD59-A6C34878D82A}">
                    <a16:rowId xmlns:a16="http://schemas.microsoft.com/office/drawing/2014/main" val="10001"/>
                  </a:ext>
                </a:extLst>
              </a:tr>
              <a:tr h="640080">
                <a:tc>
                  <a:txBody>
                    <a:bodyPr/>
                    <a:lstStyle/>
                    <a:p>
                      <a:pPr algn="ctr"/>
                      <a:r>
                        <a:rPr lang="en-US" sz="2400" dirty="0"/>
                        <a:t>IEEE single</a:t>
                      </a:r>
                    </a:p>
                  </a:txBody>
                  <a:tcPr/>
                </a:tc>
                <a:tc>
                  <a:txBody>
                    <a:bodyPr/>
                    <a:lstStyle/>
                    <a:p>
                      <a:pPr algn="ctr"/>
                      <a:r>
                        <a:rPr lang="en-US" sz="2400" dirty="0"/>
                        <a:t>binary32</a:t>
                      </a:r>
                    </a:p>
                  </a:txBody>
                  <a:tcPr/>
                </a:tc>
                <a:tc>
                  <a:txBody>
                    <a:bodyPr/>
                    <a:lstStyle/>
                    <a:p>
                      <a:pPr algn="ctr"/>
                      <a:r>
                        <a:rPr lang="en-US" sz="2400" dirty="0"/>
                        <a:t>1-bit</a:t>
                      </a:r>
                    </a:p>
                  </a:txBody>
                  <a:tcPr/>
                </a:tc>
                <a:tc>
                  <a:txBody>
                    <a:bodyPr/>
                    <a:lstStyle/>
                    <a:p>
                      <a:pPr algn="ctr"/>
                      <a:r>
                        <a:rPr lang="en-US" sz="2400" dirty="0"/>
                        <a:t>8-bits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23-bits</a:t>
                      </a:r>
                    </a:p>
                  </a:txBody>
                  <a:tcPr/>
                </a:tc>
                <a:extLst>
                  <a:ext uri="{0D108BD9-81ED-4DB2-BD59-A6C34878D82A}">
                    <a16:rowId xmlns:a16="http://schemas.microsoft.com/office/drawing/2014/main" val="10002"/>
                  </a:ext>
                </a:extLst>
              </a:tr>
              <a:tr h="640080">
                <a:tc>
                  <a:txBody>
                    <a:bodyPr/>
                    <a:lstStyle/>
                    <a:p>
                      <a:pPr algn="ctr"/>
                      <a:r>
                        <a:rPr lang="en-US" sz="2400" dirty="0"/>
                        <a:t>IEEE double</a:t>
                      </a:r>
                    </a:p>
                  </a:txBody>
                  <a:tcPr/>
                </a:tc>
                <a:tc>
                  <a:txBody>
                    <a:bodyPr/>
                    <a:lstStyle/>
                    <a:p>
                      <a:pPr algn="ctr"/>
                      <a:r>
                        <a:rPr lang="en-US" sz="2400" dirty="0"/>
                        <a:t>binary64</a:t>
                      </a:r>
                    </a:p>
                  </a:txBody>
                  <a:tcPr/>
                </a:tc>
                <a:tc>
                  <a:txBody>
                    <a:bodyPr/>
                    <a:lstStyle/>
                    <a:p>
                      <a:pPr algn="ctr"/>
                      <a:r>
                        <a:rPr lang="en-US" sz="2400" dirty="0"/>
                        <a:t>1-bit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11-bits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52-bits</a:t>
                      </a:r>
                    </a:p>
                  </a:txBody>
                  <a:tcPr/>
                </a:tc>
                <a:extLst>
                  <a:ext uri="{0D108BD9-81ED-4DB2-BD59-A6C34878D82A}">
                    <a16:rowId xmlns:a16="http://schemas.microsoft.com/office/drawing/2014/main" val="10003"/>
                  </a:ext>
                </a:extLst>
              </a:tr>
              <a:tr h="640080">
                <a:tc>
                  <a:txBody>
                    <a:bodyPr/>
                    <a:lstStyle/>
                    <a:p>
                      <a:pPr algn="ctr"/>
                      <a:r>
                        <a:rPr lang="en-US" sz="2400" dirty="0"/>
                        <a:t>IEEE quadruple</a:t>
                      </a:r>
                    </a:p>
                  </a:txBody>
                  <a:tcPr/>
                </a:tc>
                <a:tc>
                  <a:txBody>
                    <a:bodyPr/>
                    <a:lstStyle/>
                    <a:p>
                      <a:pPr algn="ctr"/>
                      <a:r>
                        <a:rPr lang="en-US" sz="2400" dirty="0"/>
                        <a:t>binary128</a:t>
                      </a:r>
                    </a:p>
                  </a:txBody>
                  <a:tcPr/>
                </a:tc>
                <a:tc>
                  <a:txBody>
                    <a:bodyPr/>
                    <a:lstStyle/>
                    <a:p>
                      <a:pPr algn="ctr"/>
                      <a:r>
                        <a:rPr lang="en-US" sz="2400" dirty="0"/>
                        <a:t>1-bit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15-bits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112-bits</a:t>
                      </a:r>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2514600" y="5105401"/>
            <a:ext cx="7391400" cy="954107"/>
          </a:xfrm>
          <a:prstGeom prst="rect">
            <a:avLst/>
          </a:prstGeom>
          <a:noFill/>
        </p:spPr>
        <p:txBody>
          <a:bodyPr wrap="square" rtlCol="0">
            <a:spAutoFit/>
          </a:bodyPr>
          <a:lstStyle/>
          <a:p>
            <a:pPr algn="ctr"/>
            <a:r>
              <a:rPr lang="en-US" sz="2800" dirty="0"/>
              <a:t>The full name would be: IEEE half precision floating point number</a:t>
            </a:r>
          </a:p>
        </p:txBody>
      </p:sp>
      <p:sp>
        <p:nvSpPr>
          <p:cNvPr id="3" name="Footer Placeholder 2">
            <a:extLst>
              <a:ext uri="{FF2B5EF4-FFF2-40B4-BE49-F238E27FC236}">
                <a16:creationId xmlns:a16="http://schemas.microsoft.com/office/drawing/2014/main" id="{23CB4AC9-9F4D-E147-E190-D3A115A915B9}"/>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 point</a:t>
            </a:r>
          </a:p>
        </p:txBody>
      </p:sp>
      <p:sp>
        <p:nvSpPr>
          <p:cNvPr id="3" name="Content Placeholder 2"/>
          <p:cNvSpPr>
            <a:spLocks noGrp="1"/>
          </p:cNvSpPr>
          <p:nvPr>
            <p:ph idx="1"/>
          </p:nvPr>
        </p:nvSpPr>
        <p:spPr/>
        <p:txBody>
          <a:bodyPr>
            <a:normAutofit fontScale="92500" lnSpcReduction="20000"/>
          </a:bodyPr>
          <a:lstStyle/>
          <a:p>
            <a:r>
              <a:rPr lang="en-US" dirty="0"/>
              <a:t>As example: (Using IEEE half as example)</a:t>
            </a:r>
            <a:endParaRPr lang="en-US" sz="4400" dirty="0"/>
          </a:p>
          <a:p>
            <a:endParaRPr lang="en-US" dirty="0"/>
          </a:p>
          <a:p>
            <a:endParaRPr lang="en-US" dirty="0"/>
          </a:p>
          <a:p>
            <a:endParaRPr lang="en-US" dirty="0"/>
          </a:p>
          <a:p>
            <a:r>
              <a:rPr lang="en-US" dirty="0"/>
              <a:t>Structure of a floating point number</a:t>
            </a:r>
          </a:p>
          <a:p>
            <a:endParaRPr lang="en-US" dirty="0"/>
          </a:p>
          <a:p>
            <a:r>
              <a:rPr lang="en-US" dirty="0"/>
              <a:t>Sign bit:</a:t>
            </a:r>
          </a:p>
          <a:p>
            <a:pPr lvl="1"/>
            <a:r>
              <a:rPr lang="en-US" dirty="0"/>
              <a:t>1 means negative number</a:t>
            </a:r>
          </a:p>
        </p:txBody>
      </p:sp>
      <p:sp>
        <p:nvSpPr>
          <p:cNvPr id="6" name="Slide Number Placeholder 5"/>
          <p:cNvSpPr>
            <a:spLocks noGrp="1"/>
          </p:cNvSpPr>
          <p:nvPr>
            <p:ph type="sldNum" sz="quarter" idx="12"/>
          </p:nvPr>
        </p:nvSpPr>
        <p:spPr/>
        <p:txBody>
          <a:bodyPr/>
          <a:lstStyle/>
          <a:p>
            <a:fld id="{1E9AE433-2354-447F-AC9C-E3BA53A2ED55}" type="slidenum">
              <a:rPr lang="en-US" smtClean="0"/>
              <a:pPr/>
              <a:t>28</a:t>
            </a:fld>
            <a:endParaRPr lang="en-US"/>
          </a:p>
        </p:txBody>
      </p:sp>
      <p:graphicFrame>
        <p:nvGraphicFramePr>
          <p:cNvPr id="135170" name="Object 2"/>
          <p:cNvGraphicFramePr>
            <a:graphicFrameLocks noChangeAspect="1"/>
          </p:cNvGraphicFramePr>
          <p:nvPr/>
        </p:nvGraphicFramePr>
        <p:xfrm>
          <a:off x="3657600" y="4114800"/>
          <a:ext cx="4038600" cy="501650"/>
        </p:xfrm>
        <a:graphic>
          <a:graphicData uri="http://schemas.openxmlformats.org/presentationml/2006/ole">
            <mc:AlternateContent xmlns:mc="http://schemas.openxmlformats.org/markup-compatibility/2006">
              <mc:Choice xmlns:v="urn:schemas-microsoft-com:vml" Requires="v">
                <p:oleObj name="Equation" r:id="rId2" imgW="1854200" imgH="241300" progId="Equation.3">
                  <p:embed/>
                </p:oleObj>
              </mc:Choice>
              <mc:Fallback>
                <p:oleObj name="Equation" r:id="rId2" imgW="1854200" imgH="241300" progId="Equation.3">
                  <p:embed/>
                  <p:pic>
                    <p:nvPicPr>
                      <p:cNvPr id="13517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4114800"/>
                        <a:ext cx="40386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Table 7"/>
          <p:cNvGraphicFramePr>
            <a:graphicFrameLocks noGrp="1"/>
          </p:cNvGraphicFramePr>
          <p:nvPr/>
        </p:nvGraphicFramePr>
        <p:xfrm>
          <a:off x="1905000" y="2057400"/>
          <a:ext cx="8458208" cy="1158240"/>
        </p:xfrm>
        <a:graphic>
          <a:graphicData uri="http://schemas.openxmlformats.org/drawingml/2006/table">
            <a:tbl>
              <a:tblPr firstRow="1" bandRow="1">
                <a:tableStyleId>{5C22544A-7EE6-4342-B048-85BDC9FD1C3A}</a:tableStyleId>
              </a:tblPr>
              <a:tblGrid>
                <a:gridCol w="528638">
                  <a:extLst>
                    <a:ext uri="{9D8B030D-6E8A-4147-A177-3AD203B41FA5}">
                      <a16:colId xmlns:a16="http://schemas.microsoft.com/office/drawing/2014/main" val="20000"/>
                    </a:ext>
                  </a:extLst>
                </a:gridCol>
                <a:gridCol w="528638">
                  <a:extLst>
                    <a:ext uri="{9D8B030D-6E8A-4147-A177-3AD203B41FA5}">
                      <a16:colId xmlns:a16="http://schemas.microsoft.com/office/drawing/2014/main" val="20001"/>
                    </a:ext>
                  </a:extLst>
                </a:gridCol>
                <a:gridCol w="528638">
                  <a:extLst>
                    <a:ext uri="{9D8B030D-6E8A-4147-A177-3AD203B41FA5}">
                      <a16:colId xmlns:a16="http://schemas.microsoft.com/office/drawing/2014/main" val="20002"/>
                    </a:ext>
                  </a:extLst>
                </a:gridCol>
                <a:gridCol w="528638">
                  <a:extLst>
                    <a:ext uri="{9D8B030D-6E8A-4147-A177-3AD203B41FA5}">
                      <a16:colId xmlns:a16="http://schemas.microsoft.com/office/drawing/2014/main" val="20003"/>
                    </a:ext>
                  </a:extLst>
                </a:gridCol>
                <a:gridCol w="528638">
                  <a:extLst>
                    <a:ext uri="{9D8B030D-6E8A-4147-A177-3AD203B41FA5}">
                      <a16:colId xmlns:a16="http://schemas.microsoft.com/office/drawing/2014/main" val="20004"/>
                    </a:ext>
                  </a:extLst>
                </a:gridCol>
                <a:gridCol w="528638">
                  <a:extLst>
                    <a:ext uri="{9D8B030D-6E8A-4147-A177-3AD203B41FA5}">
                      <a16:colId xmlns:a16="http://schemas.microsoft.com/office/drawing/2014/main" val="20005"/>
                    </a:ext>
                  </a:extLst>
                </a:gridCol>
                <a:gridCol w="528638">
                  <a:extLst>
                    <a:ext uri="{9D8B030D-6E8A-4147-A177-3AD203B41FA5}">
                      <a16:colId xmlns:a16="http://schemas.microsoft.com/office/drawing/2014/main" val="20006"/>
                    </a:ext>
                  </a:extLst>
                </a:gridCol>
                <a:gridCol w="528638">
                  <a:extLst>
                    <a:ext uri="{9D8B030D-6E8A-4147-A177-3AD203B41FA5}">
                      <a16:colId xmlns:a16="http://schemas.microsoft.com/office/drawing/2014/main" val="20007"/>
                    </a:ext>
                  </a:extLst>
                </a:gridCol>
                <a:gridCol w="528638">
                  <a:extLst>
                    <a:ext uri="{9D8B030D-6E8A-4147-A177-3AD203B41FA5}">
                      <a16:colId xmlns:a16="http://schemas.microsoft.com/office/drawing/2014/main" val="20008"/>
                    </a:ext>
                  </a:extLst>
                </a:gridCol>
                <a:gridCol w="528638">
                  <a:extLst>
                    <a:ext uri="{9D8B030D-6E8A-4147-A177-3AD203B41FA5}">
                      <a16:colId xmlns:a16="http://schemas.microsoft.com/office/drawing/2014/main" val="20009"/>
                    </a:ext>
                  </a:extLst>
                </a:gridCol>
                <a:gridCol w="528638">
                  <a:extLst>
                    <a:ext uri="{9D8B030D-6E8A-4147-A177-3AD203B41FA5}">
                      <a16:colId xmlns:a16="http://schemas.microsoft.com/office/drawing/2014/main" val="20010"/>
                    </a:ext>
                  </a:extLst>
                </a:gridCol>
                <a:gridCol w="528638">
                  <a:extLst>
                    <a:ext uri="{9D8B030D-6E8A-4147-A177-3AD203B41FA5}">
                      <a16:colId xmlns:a16="http://schemas.microsoft.com/office/drawing/2014/main" val="20011"/>
                    </a:ext>
                  </a:extLst>
                </a:gridCol>
                <a:gridCol w="528638">
                  <a:extLst>
                    <a:ext uri="{9D8B030D-6E8A-4147-A177-3AD203B41FA5}">
                      <a16:colId xmlns:a16="http://schemas.microsoft.com/office/drawing/2014/main" val="20012"/>
                    </a:ext>
                  </a:extLst>
                </a:gridCol>
                <a:gridCol w="528638">
                  <a:extLst>
                    <a:ext uri="{9D8B030D-6E8A-4147-A177-3AD203B41FA5}">
                      <a16:colId xmlns:a16="http://schemas.microsoft.com/office/drawing/2014/main" val="20013"/>
                    </a:ext>
                  </a:extLst>
                </a:gridCol>
                <a:gridCol w="528638">
                  <a:extLst>
                    <a:ext uri="{9D8B030D-6E8A-4147-A177-3AD203B41FA5}">
                      <a16:colId xmlns:a16="http://schemas.microsoft.com/office/drawing/2014/main" val="20014"/>
                    </a:ext>
                  </a:extLst>
                </a:gridCol>
                <a:gridCol w="528638">
                  <a:extLst>
                    <a:ext uri="{9D8B030D-6E8A-4147-A177-3AD203B41FA5}">
                      <a16:colId xmlns:a16="http://schemas.microsoft.com/office/drawing/2014/main" val="20015"/>
                    </a:ext>
                  </a:extLst>
                </a:gridCol>
              </a:tblGrid>
              <a:tr h="370840">
                <a:tc>
                  <a:txBody>
                    <a:bodyPr/>
                    <a:lstStyle/>
                    <a:p>
                      <a:pPr algn="ctr"/>
                      <a:r>
                        <a:rPr lang="en-US" sz="3200" b="1" dirty="0"/>
                        <a:t>S</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gridSpan="5">
                  <a:txBody>
                    <a:bodyPr/>
                    <a:lstStyle/>
                    <a:p>
                      <a:pPr algn="ctr"/>
                      <a:r>
                        <a:rPr lang="en-US" sz="3200" b="1" dirty="0"/>
                        <a:t>Exponent</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10">
                  <a:txBody>
                    <a:bodyPr/>
                    <a:lstStyle/>
                    <a:p>
                      <a:pPr algn="ctr"/>
                      <a:r>
                        <a:rPr lang="en-US" sz="3200" b="1" dirty="0" err="1"/>
                        <a:t>Significand</a:t>
                      </a:r>
                      <a:endParaRPr lang="en-US" sz="3200" b="1"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sz="3200" b="1" dirty="0"/>
                        <a:t>1</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3200" b="1" dirty="0"/>
                        <a:t>1</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32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32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32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3200" b="1" dirty="0"/>
                        <a:t>1</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3200" b="1" dirty="0"/>
                        <a:t>1</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32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3200" b="1" dirty="0"/>
                        <a:t>1</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32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32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32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32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32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32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32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4" name="Footer Placeholder 3">
            <a:extLst>
              <a:ext uri="{FF2B5EF4-FFF2-40B4-BE49-F238E27FC236}">
                <a16:creationId xmlns:a16="http://schemas.microsoft.com/office/drawing/2014/main" id="{5F2D226F-F466-2B4B-A63E-6EFFD2E489D7}"/>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 point</a:t>
            </a:r>
          </a:p>
        </p:txBody>
      </p:sp>
      <p:sp>
        <p:nvSpPr>
          <p:cNvPr id="3" name="Content Placeholder 2"/>
          <p:cNvSpPr>
            <a:spLocks noGrp="1"/>
          </p:cNvSpPr>
          <p:nvPr>
            <p:ph idx="1"/>
          </p:nvPr>
        </p:nvSpPr>
        <p:spPr>
          <a:xfrm>
            <a:off x="2286000" y="1524001"/>
            <a:ext cx="8153400" cy="4562475"/>
          </a:xfrm>
        </p:spPr>
        <p:txBody>
          <a:bodyPr>
            <a:normAutofit fontScale="92500"/>
          </a:bodyPr>
          <a:lstStyle/>
          <a:p>
            <a:r>
              <a:rPr lang="en-US" dirty="0"/>
              <a:t>Exponent: “biased notation” </a:t>
            </a:r>
          </a:p>
          <a:p>
            <a:pPr lvl="1"/>
            <a:r>
              <a:rPr lang="en-US" dirty="0"/>
              <a:t>Exponent field = Actual Exponent + Bias</a:t>
            </a:r>
          </a:p>
          <a:p>
            <a:pPr lvl="1"/>
            <a:r>
              <a:rPr lang="en-US" dirty="0"/>
              <a:t>Bias = smallest (negative) number that can be expressed in 2’s complement with the number of (Exponent) bits given</a:t>
            </a:r>
          </a:p>
          <a:p>
            <a:pPr lvl="1"/>
            <a:r>
              <a:rPr lang="en-US" dirty="0"/>
              <a:t>If exponent is 5-bits, the smallest negative number that can be expressed is 10000</a:t>
            </a:r>
            <a:r>
              <a:rPr lang="en-US" b="1" baseline="-25000" dirty="0"/>
              <a:t>2</a:t>
            </a:r>
            <a:r>
              <a:rPr lang="en-US" dirty="0"/>
              <a:t> which is -16</a:t>
            </a:r>
          </a:p>
          <a:p>
            <a:pPr lvl="1"/>
            <a:r>
              <a:rPr lang="en-US" dirty="0"/>
              <a:t>This means: When the exponent field = “00000”, it actual represents an exponent of  -16</a:t>
            </a:r>
          </a:p>
          <a:p>
            <a:pPr lvl="1"/>
            <a:r>
              <a:rPr lang="en-US" dirty="0"/>
              <a:t>The reason: Numbers can be sorted quickly. A smaller exponent means a smaller number.</a:t>
            </a:r>
          </a:p>
        </p:txBody>
      </p:sp>
      <p:sp>
        <p:nvSpPr>
          <p:cNvPr id="6" name="Slide Number Placeholder 5"/>
          <p:cNvSpPr>
            <a:spLocks noGrp="1"/>
          </p:cNvSpPr>
          <p:nvPr>
            <p:ph type="sldNum" sz="quarter" idx="12"/>
          </p:nvPr>
        </p:nvSpPr>
        <p:spPr/>
        <p:txBody>
          <a:bodyPr/>
          <a:lstStyle/>
          <a:p>
            <a:fld id="{1E9AE433-2354-447F-AC9C-E3BA53A2ED55}" type="slidenum">
              <a:rPr lang="en-US" smtClean="0"/>
              <a:pPr/>
              <a:t>29</a:t>
            </a:fld>
            <a:endParaRPr lang="en-US"/>
          </a:p>
        </p:txBody>
      </p:sp>
      <p:graphicFrame>
        <p:nvGraphicFramePr>
          <p:cNvPr id="8" name="Table 7"/>
          <p:cNvGraphicFramePr>
            <a:graphicFrameLocks noGrp="1"/>
          </p:cNvGraphicFramePr>
          <p:nvPr/>
        </p:nvGraphicFramePr>
        <p:xfrm>
          <a:off x="5638800" y="228600"/>
          <a:ext cx="5029200" cy="792480"/>
        </p:xfrm>
        <a:graphic>
          <a:graphicData uri="http://schemas.openxmlformats.org/drawingml/2006/table">
            <a:tbl>
              <a:tblPr firstRow="1" bandRow="1">
                <a:tableStyleId>{5C22544A-7EE6-4342-B048-85BDC9FD1C3A}</a:tableStyleId>
              </a:tblPr>
              <a:tblGrid>
                <a:gridCol w="314325">
                  <a:extLst>
                    <a:ext uri="{9D8B030D-6E8A-4147-A177-3AD203B41FA5}">
                      <a16:colId xmlns:a16="http://schemas.microsoft.com/office/drawing/2014/main" val="20000"/>
                    </a:ext>
                  </a:extLst>
                </a:gridCol>
                <a:gridCol w="314325">
                  <a:extLst>
                    <a:ext uri="{9D8B030D-6E8A-4147-A177-3AD203B41FA5}">
                      <a16:colId xmlns:a16="http://schemas.microsoft.com/office/drawing/2014/main" val="20001"/>
                    </a:ext>
                  </a:extLst>
                </a:gridCol>
                <a:gridCol w="314325">
                  <a:extLst>
                    <a:ext uri="{9D8B030D-6E8A-4147-A177-3AD203B41FA5}">
                      <a16:colId xmlns:a16="http://schemas.microsoft.com/office/drawing/2014/main" val="20002"/>
                    </a:ext>
                  </a:extLst>
                </a:gridCol>
                <a:gridCol w="314325">
                  <a:extLst>
                    <a:ext uri="{9D8B030D-6E8A-4147-A177-3AD203B41FA5}">
                      <a16:colId xmlns:a16="http://schemas.microsoft.com/office/drawing/2014/main" val="20003"/>
                    </a:ext>
                  </a:extLst>
                </a:gridCol>
                <a:gridCol w="314325">
                  <a:extLst>
                    <a:ext uri="{9D8B030D-6E8A-4147-A177-3AD203B41FA5}">
                      <a16:colId xmlns:a16="http://schemas.microsoft.com/office/drawing/2014/main" val="20004"/>
                    </a:ext>
                  </a:extLst>
                </a:gridCol>
                <a:gridCol w="314325">
                  <a:extLst>
                    <a:ext uri="{9D8B030D-6E8A-4147-A177-3AD203B41FA5}">
                      <a16:colId xmlns:a16="http://schemas.microsoft.com/office/drawing/2014/main" val="20005"/>
                    </a:ext>
                  </a:extLst>
                </a:gridCol>
                <a:gridCol w="314325">
                  <a:extLst>
                    <a:ext uri="{9D8B030D-6E8A-4147-A177-3AD203B41FA5}">
                      <a16:colId xmlns:a16="http://schemas.microsoft.com/office/drawing/2014/main" val="20006"/>
                    </a:ext>
                  </a:extLst>
                </a:gridCol>
                <a:gridCol w="314325">
                  <a:extLst>
                    <a:ext uri="{9D8B030D-6E8A-4147-A177-3AD203B41FA5}">
                      <a16:colId xmlns:a16="http://schemas.microsoft.com/office/drawing/2014/main" val="20007"/>
                    </a:ext>
                  </a:extLst>
                </a:gridCol>
                <a:gridCol w="314325">
                  <a:extLst>
                    <a:ext uri="{9D8B030D-6E8A-4147-A177-3AD203B41FA5}">
                      <a16:colId xmlns:a16="http://schemas.microsoft.com/office/drawing/2014/main" val="20008"/>
                    </a:ext>
                  </a:extLst>
                </a:gridCol>
                <a:gridCol w="314325">
                  <a:extLst>
                    <a:ext uri="{9D8B030D-6E8A-4147-A177-3AD203B41FA5}">
                      <a16:colId xmlns:a16="http://schemas.microsoft.com/office/drawing/2014/main" val="20009"/>
                    </a:ext>
                  </a:extLst>
                </a:gridCol>
                <a:gridCol w="314325">
                  <a:extLst>
                    <a:ext uri="{9D8B030D-6E8A-4147-A177-3AD203B41FA5}">
                      <a16:colId xmlns:a16="http://schemas.microsoft.com/office/drawing/2014/main" val="20010"/>
                    </a:ext>
                  </a:extLst>
                </a:gridCol>
                <a:gridCol w="314325">
                  <a:extLst>
                    <a:ext uri="{9D8B030D-6E8A-4147-A177-3AD203B41FA5}">
                      <a16:colId xmlns:a16="http://schemas.microsoft.com/office/drawing/2014/main" val="20011"/>
                    </a:ext>
                  </a:extLst>
                </a:gridCol>
                <a:gridCol w="314325">
                  <a:extLst>
                    <a:ext uri="{9D8B030D-6E8A-4147-A177-3AD203B41FA5}">
                      <a16:colId xmlns:a16="http://schemas.microsoft.com/office/drawing/2014/main" val="20012"/>
                    </a:ext>
                  </a:extLst>
                </a:gridCol>
                <a:gridCol w="314325">
                  <a:extLst>
                    <a:ext uri="{9D8B030D-6E8A-4147-A177-3AD203B41FA5}">
                      <a16:colId xmlns:a16="http://schemas.microsoft.com/office/drawing/2014/main" val="20013"/>
                    </a:ext>
                  </a:extLst>
                </a:gridCol>
                <a:gridCol w="314325">
                  <a:extLst>
                    <a:ext uri="{9D8B030D-6E8A-4147-A177-3AD203B41FA5}">
                      <a16:colId xmlns:a16="http://schemas.microsoft.com/office/drawing/2014/main" val="20014"/>
                    </a:ext>
                  </a:extLst>
                </a:gridCol>
                <a:gridCol w="314325">
                  <a:extLst>
                    <a:ext uri="{9D8B030D-6E8A-4147-A177-3AD203B41FA5}">
                      <a16:colId xmlns:a16="http://schemas.microsoft.com/office/drawing/2014/main" val="20015"/>
                    </a:ext>
                  </a:extLst>
                </a:gridCol>
              </a:tblGrid>
              <a:tr h="370840">
                <a:tc>
                  <a:txBody>
                    <a:bodyPr/>
                    <a:lstStyle/>
                    <a:p>
                      <a:pPr algn="ctr"/>
                      <a:r>
                        <a:rPr lang="en-US" sz="2000" b="1" dirty="0"/>
                        <a:t>S</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gridSpan="5">
                  <a:txBody>
                    <a:bodyPr/>
                    <a:lstStyle/>
                    <a:p>
                      <a:pPr algn="ctr"/>
                      <a:r>
                        <a:rPr lang="en-US" sz="2000" b="1" dirty="0"/>
                        <a:t>Exponent</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10">
                  <a:txBody>
                    <a:bodyPr/>
                    <a:lstStyle/>
                    <a:p>
                      <a:pPr algn="ctr"/>
                      <a:r>
                        <a:rPr lang="en-US" sz="2000" b="1" dirty="0" err="1"/>
                        <a:t>Significand</a:t>
                      </a:r>
                      <a:endParaRPr lang="en-US" sz="2000" b="1"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sz="2000" b="1" dirty="0"/>
                        <a:t>1</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2000" b="1" dirty="0"/>
                        <a:t>1</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20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20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20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2000" b="1" dirty="0"/>
                        <a:t>1</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2000" b="1" dirty="0"/>
                        <a:t>1</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20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2000" b="1" dirty="0"/>
                        <a:t>1</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20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20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20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20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20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20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20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4" name="Footer Placeholder 3">
            <a:extLst>
              <a:ext uri="{FF2B5EF4-FFF2-40B4-BE49-F238E27FC236}">
                <a16:creationId xmlns:a16="http://schemas.microsoft.com/office/drawing/2014/main" id="{B5C82F3D-7430-2C42-CEC7-0B3D3524D584}"/>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Subtracting Binary Numbers</a:t>
            </a:r>
          </a:p>
        </p:txBody>
      </p:sp>
      <p:sp>
        <p:nvSpPr>
          <p:cNvPr id="6" name="Slide Number Placeholder 5"/>
          <p:cNvSpPr>
            <a:spLocks noGrp="1"/>
          </p:cNvSpPr>
          <p:nvPr>
            <p:ph type="sldNum" sz="quarter" idx="12"/>
          </p:nvPr>
        </p:nvSpPr>
        <p:spPr/>
        <p:txBody>
          <a:bodyPr/>
          <a:lstStyle/>
          <a:p>
            <a:fld id="{1E9AE433-2354-447F-AC9C-E3BA53A2ED55}" type="slidenum">
              <a:rPr lang="en-US" smtClean="0"/>
              <a:pPr/>
              <a:t>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118767354"/>
              </p:ext>
            </p:extLst>
          </p:nvPr>
        </p:nvGraphicFramePr>
        <p:xfrm>
          <a:off x="2667000" y="1524000"/>
          <a:ext cx="7772400" cy="4978400"/>
        </p:xfrm>
        <a:graphic>
          <a:graphicData uri="http://schemas.openxmlformats.org/drawingml/2006/table">
            <a:tbl>
              <a:tblPr firstRow="1" bandRow="1">
                <a:tableStyleId>{073A0DAA-6AF3-43AB-8588-CEC1D06C72B9}</a:tableStyleId>
              </a:tblPr>
              <a:tblGrid>
                <a:gridCol w="1036320">
                  <a:extLst>
                    <a:ext uri="{9D8B030D-6E8A-4147-A177-3AD203B41FA5}">
                      <a16:colId xmlns:a16="http://schemas.microsoft.com/office/drawing/2014/main" val="20000"/>
                    </a:ext>
                  </a:extLst>
                </a:gridCol>
                <a:gridCol w="518160">
                  <a:extLst>
                    <a:ext uri="{9D8B030D-6E8A-4147-A177-3AD203B41FA5}">
                      <a16:colId xmlns:a16="http://schemas.microsoft.com/office/drawing/2014/main" val="20001"/>
                    </a:ext>
                  </a:extLst>
                </a:gridCol>
                <a:gridCol w="518160">
                  <a:extLst>
                    <a:ext uri="{9D8B030D-6E8A-4147-A177-3AD203B41FA5}">
                      <a16:colId xmlns:a16="http://schemas.microsoft.com/office/drawing/2014/main" val="20002"/>
                    </a:ext>
                  </a:extLst>
                </a:gridCol>
                <a:gridCol w="518160">
                  <a:extLst>
                    <a:ext uri="{9D8B030D-6E8A-4147-A177-3AD203B41FA5}">
                      <a16:colId xmlns:a16="http://schemas.microsoft.com/office/drawing/2014/main" val="20003"/>
                    </a:ext>
                  </a:extLst>
                </a:gridCol>
                <a:gridCol w="518160">
                  <a:extLst>
                    <a:ext uri="{9D8B030D-6E8A-4147-A177-3AD203B41FA5}">
                      <a16:colId xmlns:a16="http://schemas.microsoft.com/office/drawing/2014/main" val="20004"/>
                    </a:ext>
                  </a:extLst>
                </a:gridCol>
                <a:gridCol w="518160">
                  <a:extLst>
                    <a:ext uri="{9D8B030D-6E8A-4147-A177-3AD203B41FA5}">
                      <a16:colId xmlns:a16="http://schemas.microsoft.com/office/drawing/2014/main" val="20005"/>
                    </a:ext>
                  </a:extLst>
                </a:gridCol>
                <a:gridCol w="518160">
                  <a:extLst>
                    <a:ext uri="{9D8B030D-6E8A-4147-A177-3AD203B41FA5}">
                      <a16:colId xmlns:a16="http://schemas.microsoft.com/office/drawing/2014/main" val="20006"/>
                    </a:ext>
                  </a:extLst>
                </a:gridCol>
                <a:gridCol w="518160">
                  <a:extLst>
                    <a:ext uri="{9D8B030D-6E8A-4147-A177-3AD203B41FA5}">
                      <a16:colId xmlns:a16="http://schemas.microsoft.com/office/drawing/2014/main" val="20007"/>
                    </a:ext>
                  </a:extLst>
                </a:gridCol>
                <a:gridCol w="518160">
                  <a:extLst>
                    <a:ext uri="{9D8B030D-6E8A-4147-A177-3AD203B41FA5}">
                      <a16:colId xmlns:a16="http://schemas.microsoft.com/office/drawing/2014/main" val="20008"/>
                    </a:ext>
                  </a:extLst>
                </a:gridCol>
                <a:gridCol w="518160">
                  <a:extLst>
                    <a:ext uri="{9D8B030D-6E8A-4147-A177-3AD203B41FA5}">
                      <a16:colId xmlns:a16="http://schemas.microsoft.com/office/drawing/2014/main" val="20009"/>
                    </a:ext>
                  </a:extLst>
                </a:gridCol>
                <a:gridCol w="518160">
                  <a:extLst>
                    <a:ext uri="{9D8B030D-6E8A-4147-A177-3AD203B41FA5}">
                      <a16:colId xmlns:a16="http://schemas.microsoft.com/office/drawing/2014/main" val="20010"/>
                    </a:ext>
                  </a:extLst>
                </a:gridCol>
                <a:gridCol w="518160">
                  <a:extLst>
                    <a:ext uri="{9D8B030D-6E8A-4147-A177-3AD203B41FA5}">
                      <a16:colId xmlns:a16="http://schemas.microsoft.com/office/drawing/2014/main" val="20011"/>
                    </a:ext>
                  </a:extLst>
                </a:gridCol>
                <a:gridCol w="518160">
                  <a:extLst>
                    <a:ext uri="{9D8B030D-6E8A-4147-A177-3AD203B41FA5}">
                      <a16:colId xmlns:a16="http://schemas.microsoft.com/office/drawing/2014/main" val="20012"/>
                    </a:ext>
                  </a:extLst>
                </a:gridCol>
                <a:gridCol w="518160">
                  <a:extLst>
                    <a:ext uri="{9D8B030D-6E8A-4147-A177-3AD203B41FA5}">
                      <a16:colId xmlns:a16="http://schemas.microsoft.com/office/drawing/2014/main" val="20013"/>
                    </a:ext>
                  </a:extLst>
                </a:gridCol>
              </a:tblGrid>
              <a:tr h="457200">
                <a:tc>
                  <a:txBody>
                    <a:bodyPr/>
                    <a:lstStyle/>
                    <a:p>
                      <a:r>
                        <a:rPr lang="en-US" dirty="0">
                          <a:solidFill>
                            <a:schemeClr val="tx1"/>
                          </a:solidFill>
                        </a:rPr>
                        <a:t>Carry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noFill/>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sz="2800" b="1" dirty="0"/>
                        <a: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noFill/>
                  </a:tcPr>
                </a:tc>
                <a:tc>
                  <a:txBody>
                    <a:bodyPr/>
                    <a:lstStyle/>
                    <a:p>
                      <a:pPr algn="ctr"/>
                      <a:r>
                        <a:rPr lang="en-US" sz="28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b="1"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noFill/>
                  </a:tcPr>
                </a:tc>
                <a:tc>
                  <a:txBody>
                    <a:bodyPr/>
                    <a:lstStyle/>
                    <a:p>
                      <a:pPr algn="ctr"/>
                      <a:r>
                        <a:rPr lang="en-US" sz="28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571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89408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noFill/>
                  </a:tcPr>
                </a:tc>
                <a:tc>
                  <a:txBody>
                    <a:bodyPr/>
                    <a:lstStyle/>
                    <a:p>
                      <a:pPr algn="ctr"/>
                      <a:endParaRPr 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Carry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noFill/>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noFill/>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noFill/>
                  </a:tcPr>
                </a:tc>
                <a:tc>
                  <a:txBody>
                    <a:bodyPr/>
                    <a:lstStyle/>
                    <a:p>
                      <a:pPr algn="ctr"/>
                      <a:r>
                        <a:rPr lang="en-US" sz="28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b="1"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noFill/>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8" name="TextBox 7"/>
          <p:cNvSpPr txBox="1"/>
          <p:nvPr/>
        </p:nvSpPr>
        <p:spPr>
          <a:xfrm>
            <a:off x="2667000" y="3505201"/>
            <a:ext cx="7391400" cy="954107"/>
          </a:xfrm>
          <a:prstGeom prst="rect">
            <a:avLst/>
          </a:prstGeom>
          <a:noFill/>
        </p:spPr>
        <p:txBody>
          <a:bodyPr wrap="square" rtlCol="0">
            <a:spAutoFit/>
          </a:bodyPr>
          <a:lstStyle/>
          <a:p>
            <a:pPr algn="ctr"/>
            <a:r>
              <a:rPr lang="en-US" sz="2800" b="1" dirty="0">
                <a:solidFill>
                  <a:srgbClr val="FF0000"/>
                </a:solidFill>
              </a:rPr>
              <a:t>Subtraction is just adding the negative or 2’s complement of a number. </a:t>
            </a:r>
          </a:p>
        </p:txBody>
      </p:sp>
      <p:sp>
        <p:nvSpPr>
          <p:cNvPr id="3" name="Footer Placeholder 2">
            <a:extLst>
              <a:ext uri="{FF2B5EF4-FFF2-40B4-BE49-F238E27FC236}">
                <a16:creationId xmlns:a16="http://schemas.microsoft.com/office/drawing/2014/main" id="{0E028B4B-31A4-1E60-626C-D518D0BC7F06}"/>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Floating point to decimal</a:t>
            </a:r>
          </a:p>
        </p:txBody>
      </p:sp>
      <p:sp>
        <p:nvSpPr>
          <p:cNvPr id="3" name="Content Placeholder 2"/>
          <p:cNvSpPr>
            <a:spLocks noGrp="1"/>
          </p:cNvSpPr>
          <p:nvPr>
            <p:ph idx="1"/>
          </p:nvPr>
        </p:nvSpPr>
        <p:spPr>
          <a:xfrm>
            <a:off x="1817512" y="1524001"/>
            <a:ext cx="8568267" cy="4562475"/>
          </a:xfrm>
          <a:solidFill>
            <a:schemeClr val="bg1"/>
          </a:solidFill>
        </p:spPr>
        <p:txBody>
          <a:bodyPr>
            <a:normAutofit fontScale="92500"/>
          </a:bodyPr>
          <a:lstStyle/>
          <a:p>
            <a:r>
              <a:rPr lang="en-US" dirty="0"/>
              <a:t>Look at S-bit to determine sign</a:t>
            </a:r>
          </a:p>
          <a:p>
            <a:r>
              <a:rPr lang="en-US" dirty="0"/>
              <a:t>Use IEEE precision format to determine how many bits of the floating point number are the mantissa and how many are the exponent information.</a:t>
            </a:r>
          </a:p>
          <a:p>
            <a:r>
              <a:rPr lang="en-US" dirty="0"/>
              <a:t>Find exponent:</a:t>
            </a:r>
          </a:p>
          <a:p>
            <a:pPr lvl="1"/>
            <a:r>
              <a:rPr lang="en-US" dirty="0"/>
              <a:t>(Value in exponent field) - 2</a:t>
            </a:r>
            <a:r>
              <a:rPr lang="en-US" baseline="30000" dirty="0"/>
              <a:t>(Number of bits in exponent field)</a:t>
            </a:r>
          </a:p>
          <a:p>
            <a:r>
              <a:rPr lang="en-US" dirty="0"/>
              <a:t>Find mantissa:</a:t>
            </a:r>
          </a:p>
          <a:p>
            <a:pPr lvl="1"/>
            <a:r>
              <a:rPr lang="en-US" dirty="0"/>
              <a:t>If bits are XXX∙∙∙XXX, then mantissa is: “1. XXX∙∙∙XXX”</a:t>
            </a:r>
          </a:p>
          <a:p>
            <a:r>
              <a:rPr lang="en-US" dirty="0"/>
              <a:t>Final number=  -1^</a:t>
            </a:r>
            <a:r>
              <a:rPr lang="en-US" b="1" baseline="30000" dirty="0"/>
              <a:t>S</a:t>
            </a:r>
            <a:r>
              <a:rPr lang="en-US" dirty="0"/>
              <a:t> x Mantissa x 2^</a:t>
            </a:r>
            <a:r>
              <a:rPr lang="en-US" b="1" baseline="30000" dirty="0"/>
              <a:t>exponent</a:t>
            </a:r>
          </a:p>
        </p:txBody>
      </p:sp>
      <p:sp>
        <p:nvSpPr>
          <p:cNvPr id="5" name="Slide Number Placeholder 4"/>
          <p:cNvSpPr>
            <a:spLocks noGrp="1"/>
          </p:cNvSpPr>
          <p:nvPr>
            <p:ph type="sldNum" sz="quarter" idx="12"/>
          </p:nvPr>
        </p:nvSpPr>
        <p:spPr/>
        <p:txBody>
          <a:bodyPr/>
          <a:lstStyle/>
          <a:p>
            <a:fld id="{1E9AE433-2354-447F-AC9C-E3BA53A2ED55}" type="slidenum">
              <a:rPr lang="en-US" smtClean="0"/>
              <a:pPr/>
              <a:t>30</a:t>
            </a:fld>
            <a:endParaRPr lang="en-US"/>
          </a:p>
        </p:txBody>
      </p:sp>
      <p:sp>
        <p:nvSpPr>
          <p:cNvPr id="4" name="Footer Placeholder 3">
            <a:extLst>
              <a:ext uri="{FF2B5EF4-FFF2-40B4-BE49-F238E27FC236}">
                <a16:creationId xmlns:a16="http://schemas.microsoft.com/office/drawing/2014/main" id="{1491D82F-4EEE-B287-5FBA-AA004088F7A4}"/>
              </a:ext>
            </a:extLst>
          </p:cNvPr>
          <p:cNvSpPr>
            <a:spLocks noGrp="1"/>
          </p:cNvSpPr>
          <p:nvPr>
            <p:ph type="ftr" sz="quarter" idx="11"/>
          </p:nvPr>
        </p:nvSpPr>
        <p:spPr/>
        <p:txBody>
          <a:bodyPr/>
          <a:lstStyle/>
          <a:p>
            <a:r>
              <a:rPr lang="nl-NL"/>
              <a:t>CIS 240: MICROCOMPUTER ARCHITECTURE &amp; PROGRAMMING</a:t>
            </a:r>
            <a:endParaRPr lang="en-US"/>
          </a:p>
        </p:txBody>
      </p:sp>
    </p:spTree>
    <p:extLst>
      <p:ext uri="{BB962C8B-B14F-4D97-AF65-F5344CB8AC3E}">
        <p14:creationId xmlns:p14="http://schemas.microsoft.com/office/powerpoint/2010/main" val="3938490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Decimal to floating point (1)</a:t>
            </a:r>
          </a:p>
        </p:txBody>
      </p:sp>
      <p:sp>
        <p:nvSpPr>
          <p:cNvPr id="3" name="Content Placeholder 2"/>
          <p:cNvSpPr>
            <a:spLocks noGrp="1"/>
          </p:cNvSpPr>
          <p:nvPr>
            <p:ph idx="1"/>
          </p:nvPr>
        </p:nvSpPr>
        <p:spPr>
          <a:xfrm>
            <a:off x="1817512" y="1524001"/>
            <a:ext cx="8568267" cy="5068711"/>
          </a:xfrm>
          <a:solidFill>
            <a:schemeClr val="bg1"/>
          </a:solidFill>
        </p:spPr>
        <p:txBody>
          <a:bodyPr>
            <a:normAutofit fontScale="92500"/>
          </a:bodyPr>
          <a:lstStyle/>
          <a:p>
            <a:r>
              <a:rPr lang="en-US" dirty="0"/>
              <a:t>Turn number into -1^</a:t>
            </a:r>
            <a:r>
              <a:rPr lang="en-US" b="1" baseline="30000" dirty="0"/>
              <a:t>S</a:t>
            </a:r>
            <a:r>
              <a:rPr lang="en-US" dirty="0"/>
              <a:t> x (binary number)</a:t>
            </a:r>
          </a:p>
          <a:p>
            <a:r>
              <a:rPr lang="en-US" dirty="0"/>
              <a:t>Top bit S equals 1 if negative number and 0 if positive number</a:t>
            </a:r>
          </a:p>
          <a:p>
            <a:r>
              <a:rPr lang="en-US" dirty="0"/>
              <a:t>Use IEEE precision format to determine how many bits of the floating point number are the mantissa and how many are the exponent information.</a:t>
            </a:r>
          </a:p>
          <a:p>
            <a:r>
              <a:rPr lang="en-US" dirty="0"/>
              <a:t>Change number so that leftmost “1” is followed by a binary point and then multiplied by a “shifter” value: </a:t>
            </a:r>
          </a:p>
          <a:p>
            <a:pPr lvl="1"/>
            <a:r>
              <a:rPr lang="en-US" dirty="0"/>
              <a:t>Example 1: 10010 </a:t>
            </a:r>
            <a:r>
              <a:rPr lang="en-US" dirty="0">
                <a:sym typeface="Wingdings" panose="05000000000000000000" pitchFamily="2" charset="2"/>
              </a:rPr>
              <a:t> 1.001 x 2^</a:t>
            </a:r>
            <a:r>
              <a:rPr lang="en-US" b="1" baseline="30000" dirty="0">
                <a:sym typeface="Wingdings" panose="05000000000000000000" pitchFamily="2" charset="2"/>
              </a:rPr>
              <a:t>4</a:t>
            </a:r>
            <a:endParaRPr lang="en-US" b="1" baseline="30000" dirty="0"/>
          </a:p>
          <a:p>
            <a:pPr lvl="1"/>
            <a:r>
              <a:rPr lang="en-US" dirty="0"/>
              <a:t>Example 2: 0.010010 </a:t>
            </a:r>
            <a:r>
              <a:rPr lang="en-US" dirty="0">
                <a:sym typeface="Wingdings" panose="05000000000000000000" pitchFamily="2" charset="2"/>
              </a:rPr>
              <a:t> 1.001 x 2^</a:t>
            </a:r>
            <a:r>
              <a:rPr lang="en-US" b="1" baseline="30000" dirty="0">
                <a:sym typeface="Wingdings" panose="05000000000000000000" pitchFamily="2" charset="2"/>
              </a:rPr>
              <a:t>-2</a:t>
            </a:r>
            <a:endParaRPr lang="en-US" b="1" baseline="30000" dirty="0"/>
          </a:p>
        </p:txBody>
      </p:sp>
      <p:sp>
        <p:nvSpPr>
          <p:cNvPr id="5" name="Slide Number Placeholder 4"/>
          <p:cNvSpPr>
            <a:spLocks noGrp="1"/>
          </p:cNvSpPr>
          <p:nvPr>
            <p:ph type="sldNum" sz="quarter" idx="12"/>
          </p:nvPr>
        </p:nvSpPr>
        <p:spPr/>
        <p:txBody>
          <a:bodyPr/>
          <a:lstStyle/>
          <a:p>
            <a:fld id="{1E9AE433-2354-447F-AC9C-E3BA53A2ED55}" type="slidenum">
              <a:rPr lang="en-US" smtClean="0"/>
              <a:pPr/>
              <a:t>31</a:t>
            </a:fld>
            <a:endParaRPr lang="en-US" dirty="0"/>
          </a:p>
        </p:txBody>
      </p:sp>
      <p:sp>
        <p:nvSpPr>
          <p:cNvPr id="4" name="Footer Placeholder 3">
            <a:extLst>
              <a:ext uri="{FF2B5EF4-FFF2-40B4-BE49-F238E27FC236}">
                <a16:creationId xmlns:a16="http://schemas.microsoft.com/office/drawing/2014/main" id="{57D2719A-E8E1-38CC-4268-8B74BEB4BC03}"/>
              </a:ext>
            </a:extLst>
          </p:cNvPr>
          <p:cNvSpPr>
            <a:spLocks noGrp="1"/>
          </p:cNvSpPr>
          <p:nvPr>
            <p:ph type="ftr" sz="quarter" idx="11"/>
          </p:nvPr>
        </p:nvSpPr>
        <p:spPr/>
        <p:txBody>
          <a:bodyPr/>
          <a:lstStyle/>
          <a:p>
            <a:r>
              <a:rPr lang="nl-NL"/>
              <a:t>CIS 240: MICROCOMPUTER ARCHITECTURE &amp; PROGRAMMING</a:t>
            </a:r>
            <a:endParaRPr lang="en-US"/>
          </a:p>
        </p:txBody>
      </p:sp>
    </p:spTree>
    <p:extLst>
      <p:ext uri="{BB962C8B-B14F-4D97-AF65-F5344CB8AC3E}">
        <p14:creationId xmlns:p14="http://schemas.microsoft.com/office/powerpoint/2010/main" val="3471201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Decimal to floating point (2)</a:t>
            </a:r>
          </a:p>
        </p:txBody>
      </p:sp>
      <p:sp>
        <p:nvSpPr>
          <p:cNvPr id="3" name="Content Placeholder 2"/>
          <p:cNvSpPr>
            <a:spLocks noGrp="1"/>
          </p:cNvSpPr>
          <p:nvPr>
            <p:ph idx="1"/>
          </p:nvPr>
        </p:nvSpPr>
        <p:spPr>
          <a:xfrm>
            <a:off x="1817512" y="1524001"/>
            <a:ext cx="8568267" cy="4562475"/>
          </a:xfrm>
          <a:solidFill>
            <a:schemeClr val="bg1"/>
          </a:solidFill>
        </p:spPr>
        <p:txBody>
          <a:bodyPr>
            <a:normAutofit lnSpcReduction="10000"/>
          </a:bodyPr>
          <a:lstStyle/>
          <a:p>
            <a:pPr lvl="1"/>
            <a:r>
              <a:rPr lang="en-US" dirty="0"/>
              <a:t>Example 1: 10010 </a:t>
            </a:r>
            <a:r>
              <a:rPr lang="en-US" dirty="0">
                <a:sym typeface="Wingdings" panose="05000000000000000000" pitchFamily="2" charset="2"/>
              </a:rPr>
              <a:t> 1.001 x 2^</a:t>
            </a:r>
            <a:r>
              <a:rPr lang="en-US" b="1" baseline="30000" dirty="0">
                <a:sym typeface="Wingdings" panose="05000000000000000000" pitchFamily="2" charset="2"/>
              </a:rPr>
              <a:t>4</a:t>
            </a:r>
            <a:endParaRPr lang="en-US" b="1" baseline="30000" dirty="0"/>
          </a:p>
          <a:p>
            <a:pPr lvl="1"/>
            <a:r>
              <a:rPr lang="en-US" dirty="0"/>
              <a:t>Example 2: 0.010010 </a:t>
            </a:r>
            <a:r>
              <a:rPr lang="en-US" dirty="0">
                <a:sym typeface="Wingdings" panose="05000000000000000000" pitchFamily="2" charset="2"/>
              </a:rPr>
              <a:t> 1.001 x 2^</a:t>
            </a:r>
            <a:r>
              <a:rPr lang="en-US" b="1" baseline="30000" dirty="0">
                <a:sym typeface="Wingdings" panose="05000000000000000000" pitchFamily="2" charset="2"/>
              </a:rPr>
              <a:t>-2</a:t>
            </a:r>
            <a:endParaRPr lang="en-US" b="1" baseline="30000" dirty="0"/>
          </a:p>
          <a:p>
            <a:r>
              <a:rPr lang="en-US" dirty="0"/>
              <a:t>Find exponent:</a:t>
            </a:r>
          </a:p>
          <a:p>
            <a:pPr lvl="1"/>
            <a:r>
              <a:rPr lang="en-US" dirty="0"/>
              <a:t>N=2</a:t>
            </a:r>
            <a:r>
              <a:rPr lang="en-US" baseline="30000" dirty="0"/>
              <a:t>(Number of bits in exponent field)</a:t>
            </a:r>
          </a:p>
          <a:p>
            <a:pPr lvl="1"/>
            <a:r>
              <a:rPr lang="en-US" dirty="0"/>
              <a:t>Example 1: 4 + 2</a:t>
            </a:r>
            <a:r>
              <a:rPr lang="en-US" b="1" baseline="30000" dirty="0"/>
              <a:t>N</a:t>
            </a:r>
          </a:p>
          <a:p>
            <a:pPr lvl="1"/>
            <a:r>
              <a:rPr lang="en-US" dirty="0"/>
              <a:t>Example 2: -2 + 2</a:t>
            </a:r>
            <a:r>
              <a:rPr lang="en-US" b="1" baseline="30000" dirty="0"/>
              <a:t>N</a:t>
            </a:r>
          </a:p>
          <a:p>
            <a:r>
              <a:rPr lang="en-US" dirty="0"/>
              <a:t>Find mantissa:</a:t>
            </a:r>
          </a:p>
          <a:p>
            <a:pPr lvl="1"/>
            <a:r>
              <a:rPr lang="en-US" dirty="0"/>
              <a:t>If bits are XXX∙∙∙XXX, then mantissa is: “1. XXX∙∙∙XXX”</a:t>
            </a:r>
          </a:p>
          <a:p>
            <a:r>
              <a:rPr lang="en-US" dirty="0"/>
              <a:t>Final number=-1</a:t>
            </a:r>
            <a:r>
              <a:rPr lang="en-US" b="1" baseline="30000" dirty="0"/>
              <a:t>S</a:t>
            </a:r>
            <a:r>
              <a:rPr lang="en-US" dirty="0"/>
              <a:t> x Mantissa x 2^</a:t>
            </a:r>
            <a:r>
              <a:rPr lang="en-US" b="1" baseline="30000" dirty="0"/>
              <a:t>exponent</a:t>
            </a:r>
          </a:p>
        </p:txBody>
      </p:sp>
      <p:sp>
        <p:nvSpPr>
          <p:cNvPr id="5" name="Slide Number Placeholder 4"/>
          <p:cNvSpPr>
            <a:spLocks noGrp="1"/>
          </p:cNvSpPr>
          <p:nvPr>
            <p:ph type="sldNum" sz="quarter" idx="12"/>
          </p:nvPr>
        </p:nvSpPr>
        <p:spPr/>
        <p:txBody>
          <a:bodyPr/>
          <a:lstStyle/>
          <a:p>
            <a:fld id="{1E9AE433-2354-447F-AC9C-E3BA53A2ED55}" type="slidenum">
              <a:rPr lang="en-US" smtClean="0"/>
              <a:pPr/>
              <a:t>32</a:t>
            </a:fld>
            <a:endParaRPr lang="en-US" dirty="0"/>
          </a:p>
        </p:txBody>
      </p:sp>
      <p:sp>
        <p:nvSpPr>
          <p:cNvPr id="4" name="Footer Placeholder 3">
            <a:extLst>
              <a:ext uri="{FF2B5EF4-FFF2-40B4-BE49-F238E27FC236}">
                <a16:creationId xmlns:a16="http://schemas.microsoft.com/office/drawing/2014/main" id="{50C0B50B-6FC4-AE3A-D84D-426E2E80F0CD}"/>
              </a:ext>
            </a:extLst>
          </p:cNvPr>
          <p:cNvSpPr>
            <a:spLocks noGrp="1"/>
          </p:cNvSpPr>
          <p:nvPr>
            <p:ph type="ftr" sz="quarter" idx="11"/>
          </p:nvPr>
        </p:nvSpPr>
        <p:spPr/>
        <p:txBody>
          <a:bodyPr/>
          <a:lstStyle/>
          <a:p>
            <a:r>
              <a:rPr lang="nl-NL"/>
              <a:t>CIS 240: MICROCOMPUTER ARCHITECTURE &amp; PROGRAMMING</a:t>
            </a:r>
            <a:endParaRPr lang="en-US"/>
          </a:p>
        </p:txBody>
      </p:sp>
    </p:spTree>
    <p:extLst>
      <p:ext uri="{BB962C8B-B14F-4D97-AF65-F5344CB8AC3E}">
        <p14:creationId xmlns:p14="http://schemas.microsoft.com/office/powerpoint/2010/main" val="3054511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 point</a:t>
            </a:r>
          </a:p>
        </p:txBody>
      </p:sp>
      <p:sp>
        <p:nvSpPr>
          <p:cNvPr id="3" name="Content Placeholder 2"/>
          <p:cNvSpPr>
            <a:spLocks noGrp="1"/>
          </p:cNvSpPr>
          <p:nvPr>
            <p:ph idx="1"/>
          </p:nvPr>
        </p:nvSpPr>
        <p:spPr>
          <a:xfrm>
            <a:off x="2241452" y="1383321"/>
            <a:ext cx="8426548" cy="4562475"/>
          </a:xfrm>
        </p:spPr>
        <p:txBody>
          <a:bodyPr>
            <a:normAutofit fontScale="92500" lnSpcReduction="20000"/>
          </a:bodyPr>
          <a:lstStyle/>
          <a:p>
            <a:r>
              <a:rPr lang="en-US" dirty="0"/>
              <a:t>Exponent: “biased notation” </a:t>
            </a:r>
          </a:p>
          <a:p>
            <a:pPr lvl="1"/>
            <a:r>
              <a:rPr lang="en-US" dirty="0"/>
              <a:t>Bias = “10000” = -16</a:t>
            </a:r>
          </a:p>
          <a:p>
            <a:pPr lvl="1"/>
            <a:r>
              <a:rPr lang="en-US" dirty="0"/>
              <a:t>So “10001” - 16 = 10001 – 10000 = 00001</a:t>
            </a:r>
          </a:p>
          <a:p>
            <a:pPr lvl="1"/>
            <a:r>
              <a:rPr lang="en-US" dirty="0"/>
              <a:t>So the exponent is ‘1’</a:t>
            </a:r>
          </a:p>
          <a:p>
            <a:r>
              <a:rPr lang="en-US" dirty="0" err="1"/>
              <a:t>Significand</a:t>
            </a:r>
            <a:r>
              <a:rPr lang="en-US" dirty="0"/>
              <a:t> (or mantissa)</a:t>
            </a:r>
          </a:p>
          <a:p>
            <a:pPr lvl="1"/>
            <a:r>
              <a:rPr lang="en-US" dirty="0"/>
              <a:t>Fixed point value with binary point at far left</a:t>
            </a:r>
          </a:p>
          <a:p>
            <a:pPr lvl="1"/>
            <a:r>
              <a:rPr lang="en-US" dirty="0"/>
              <a:t>The value in the “</a:t>
            </a:r>
            <a:r>
              <a:rPr lang="en-US" dirty="0" err="1"/>
              <a:t>significand</a:t>
            </a:r>
            <a:r>
              <a:rPr lang="en-US" dirty="0"/>
              <a:t> field” is the fractional part of the actual </a:t>
            </a:r>
            <a:r>
              <a:rPr lang="en-US" dirty="0" err="1"/>
              <a:t>significand</a:t>
            </a:r>
            <a:endParaRPr lang="en-US" dirty="0"/>
          </a:p>
          <a:p>
            <a:pPr lvl="1"/>
            <a:r>
              <a:rPr lang="en-US" dirty="0"/>
              <a:t>It is added to ‘1’ to find the actual </a:t>
            </a:r>
            <a:r>
              <a:rPr lang="en-US" dirty="0" err="1"/>
              <a:t>significand</a:t>
            </a:r>
            <a:endParaRPr lang="en-US" dirty="0"/>
          </a:p>
          <a:p>
            <a:pPr lvl="1"/>
            <a:r>
              <a:rPr lang="en-US" dirty="0"/>
              <a:t>‘1’ + “0.1010000000</a:t>
            </a:r>
            <a:r>
              <a:rPr lang="en-US" b="1" baseline="-25000" dirty="0"/>
              <a:t>2</a:t>
            </a:r>
            <a:r>
              <a:rPr lang="en-US" dirty="0"/>
              <a:t>” = “1.1010000000</a:t>
            </a:r>
            <a:r>
              <a:rPr lang="en-US" b="1" baseline="-25000" dirty="0"/>
              <a:t>2</a:t>
            </a:r>
            <a:r>
              <a:rPr lang="en-US" dirty="0"/>
              <a:t>” = 1.625</a:t>
            </a:r>
            <a:r>
              <a:rPr lang="en-US" b="1" baseline="-25000" dirty="0"/>
              <a:t>10</a:t>
            </a:r>
            <a:r>
              <a:rPr lang="en-US" dirty="0"/>
              <a:t> </a:t>
            </a:r>
          </a:p>
          <a:p>
            <a:pPr lvl="1"/>
            <a:r>
              <a:rPr lang="en-US" dirty="0"/>
              <a:t>“Implicit” ‘1’. Not in </a:t>
            </a:r>
            <a:r>
              <a:rPr lang="en-US" dirty="0" err="1"/>
              <a:t>significand</a:t>
            </a:r>
            <a:r>
              <a:rPr lang="en-US" dirty="0"/>
              <a:t> field but exists in actual </a:t>
            </a:r>
            <a:r>
              <a:rPr lang="en-US" dirty="0" err="1"/>
              <a:t>significand</a:t>
            </a:r>
            <a:endParaRPr lang="en-US" dirty="0"/>
          </a:p>
        </p:txBody>
      </p:sp>
      <p:sp>
        <p:nvSpPr>
          <p:cNvPr id="6" name="Slide Number Placeholder 5"/>
          <p:cNvSpPr>
            <a:spLocks noGrp="1"/>
          </p:cNvSpPr>
          <p:nvPr>
            <p:ph type="sldNum" sz="quarter" idx="12"/>
          </p:nvPr>
        </p:nvSpPr>
        <p:spPr/>
        <p:txBody>
          <a:bodyPr/>
          <a:lstStyle/>
          <a:p>
            <a:fld id="{1E9AE433-2354-447F-AC9C-E3BA53A2ED55}" type="slidenum">
              <a:rPr lang="en-US" smtClean="0"/>
              <a:pPr/>
              <a:t>33</a:t>
            </a:fld>
            <a:endParaRPr lang="en-US"/>
          </a:p>
        </p:txBody>
      </p:sp>
      <p:graphicFrame>
        <p:nvGraphicFramePr>
          <p:cNvPr id="8" name="Table 7"/>
          <p:cNvGraphicFramePr>
            <a:graphicFrameLocks noGrp="1"/>
          </p:cNvGraphicFramePr>
          <p:nvPr/>
        </p:nvGraphicFramePr>
        <p:xfrm>
          <a:off x="5638800" y="228600"/>
          <a:ext cx="5029200" cy="792480"/>
        </p:xfrm>
        <a:graphic>
          <a:graphicData uri="http://schemas.openxmlformats.org/drawingml/2006/table">
            <a:tbl>
              <a:tblPr firstRow="1" bandRow="1">
                <a:tableStyleId>{5C22544A-7EE6-4342-B048-85BDC9FD1C3A}</a:tableStyleId>
              </a:tblPr>
              <a:tblGrid>
                <a:gridCol w="314325">
                  <a:extLst>
                    <a:ext uri="{9D8B030D-6E8A-4147-A177-3AD203B41FA5}">
                      <a16:colId xmlns:a16="http://schemas.microsoft.com/office/drawing/2014/main" val="20000"/>
                    </a:ext>
                  </a:extLst>
                </a:gridCol>
                <a:gridCol w="314325">
                  <a:extLst>
                    <a:ext uri="{9D8B030D-6E8A-4147-A177-3AD203B41FA5}">
                      <a16:colId xmlns:a16="http://schemas.microsoft.com/office/drawing/2014/main" val="20001"/>
                    </a:ext>
                  </a:extLst>
                </a:gridCol>
                <a:gridCol w="314325">
                  <a:extLst>
                    <a:ext uri="{9D8B030D-6E8A-4147-A177-3AD203B41FA5}">
                      <a16:colId xmlns:a16="http://schemas.microsoft.com/office/drawing/2014/main" val="20002"/>
                    </a:ext>
                  </a:extLst>
                </a:gridCol>
                <a:gridCol w="314325">
                  <a:extLst>
                    <a:ext uri="{9D8B030D-6E8A-4147-A177-3AD203B41FA5}">
                      <a16:colId xmlns:a16="http://schemas.microsoft.com/office/drawing/2014/main" val="20003"/>
                    </a:ext>
                  </a:extLst>
                </a:gridCol>
                <a:gridCol w="314325">
                  <a:extLst>
                    <a:ext uri="{9D8B030D-6E8A-4147-A177-3AD203B41FA5}">
                      <a16:colId xmlns:a16="http://schemas.microsoft.com/office/drawing/2014/main" val="20004"/>
                    </a:ext>
                  </a:extLst>
                </a:gridCol>
                <a:gridCol w="314325">
                  <a:extLst>
                    <a:ext uri="{9D8B030D-6E8A-4147-A177-3AD203B41FA5}">
                      <a16:colId xmlns:a16="http://schemas.microsoft.com/office/drawing/2014/main" val="20005"/>
                    </a:ext>
                  </a:extLst>
                </a:gridCol>
                <a:gridCol w="314325">
                  <a:extLst>
                    <a:ext uri="{9D8B030D-6E8A-4147-A177-3AD203B41FA5}">
                      <a16:colId xmlns:a16="http://schemas.microsoft.com/office/drawing/2014/main" val="20006"/>
                    </a:ext>
                  </a:extLst>
                </a:gridCol>
                <a:gridCol w="314325">
                  <a:extLst>
                    <a:ext uri="{9D8B030D-6E8A-4147-A177-3AD203B41FA5}">
                      <a16:colId xmlns:a16="http://schemas.microsoft.com/office/drawing/2014/main" val="20007"/>
                    </a:ext>
                  </a:extLst>
                </a:gridCol>
                <a:gridCol w="314325">
                  <a:extLst>
                    <a:ext uri="{9D8B030D-6E8A-4147-A177-3AD203B41FA5}">
                      <a16:colId xmlns:a16="http://schemas.microsoft.com/office/drawing/2014/main" val="20008"/>
                    </a:ext>
                  </a:extLst>
                </a:gridCol>
                <a:gridCol w="314325">
                  <a:extLst>
                    <a:ext uri="{9D8B030D-6E8A-4147-A177-3AD203B41FA5}">
                      <a16:colId xmlns:a16="http://schemas.microsoft.com/office/drawing/2014/main" val="20009"/>
                    </a:ext>
                  </a:extLst>
                </a:gridCol>
                <a:gridCol w="314325">
                  <a:extLst>
                    <a:ext uri="{9D8B030D-6E8A-4147-A177-3AD203B41FA5}">
                      <a16:colId xmlns:a16="http://schemas.microsoft.com/office/drawing/2014/main" val="20010"/>
                    </a:ext>
                  </a:extLst>
                </a:gridCol>
                <a:gridCol w="314325">
                  <a:extLst>
                    <a:ext uri="{9D8B030D-6E8A-4147-A177-3AD203B41FA5}">
                      <a16:colId xmlns:a16="http://schemas.microsoft.com/office/drawing/2014/main" val="20011"/>
                    </a:ext>
                  </a:extLst>
                </a:gridCol>
                <a:gridCol w="314325">
                  <a:extLst>
                    <a:ext uri="{9D8B030D-6E8A-4147-A177-3AD203B41FA5}">
                      <a16:colId xmlns:a16="http://schemas.microsoft.com/office/drawing/2014/main" val="20012"/>
                    </a:ext>
                  </a:extLst>
                </a:gridCol>
                <a:gridCol w="314325">
                  <a:extLst>
                    <a:ext uri="{9D8B030D-6E8A-4147-A177-3AD203B41FA5}">
                      <a16:colId xmlns:a16="http://schemas.microsoft.com/office/drawing/2014/main" val="20013"/>
                    </a:ext>
                  </a:extLst>
                </a:gridCol>
                <a:gridCol w="314325">
                  <a:extLst>
                    <a:ext uri="{9D8B030D-6E8A-4147-A177-3AD203B41FA5}">
                      <a16:colId xmlns:a16="http://schemas.microsoft.com/office/drawing/2014/main" val="20014"/>
                    </a:ext>
                  </a:extLst>
                </a:gridCol>
                <a:gridCol w="314325">
                  <a:extLst>
                    <a:ext uri="{9D8B030D-6E8A-4147-A177-3AD203B41FA5}">
                      <a16:colId xmlns:a16="http://schemas.microsoft.com/office/drawing/2014/main" val="20015"/>
                    </a:ext>
                  </a:extLst>
                </a:gridCol>
              </a:tblGrid>
              <a:tr h="370840">
                <a:tc>
                  <a:txBody>
                    <a:bodyPr/>
                    <a:lstStyle/>
                    <a:p>
                      <a:pPr algn="ctr"/>
                      <a:r>
                        <a:rPr lang="en-US" sz="2000" b="1" dirty="0"/>
                        <a:t>S</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gridSpan="5">
                  <a:txBody>
                    <a:bodyPr/>
                    <a:lstStyle/>
                    <a:p>
                      <a:pPr algn="ctr"/>
                      <a:r>
                        <a:rPr lang="en-US" sz="2000" b="1" dirty="0"/>
                        <a:t>Exponent</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10">
                  <a:txBody>
                    <a:bodyPr/>
                    <a:lstStyle/>
                    <a:p>
                      <a:pPr algn="ctr"/>
                      <a:r>
                        <a:rPr lang="en-US" sz="2000" b="1" dirty="0" err="1"/>
                        <a:t>Significand</a:t>
                      </a:r>
                      <a:endParaRPr lang="en-US" sz="2000" b="1"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sz="2000" b="1" dirty="0"/>
                        <a:t>1</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2000" b="1" dirty="0"/>
                        <a:t>1</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20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20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20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2000" b="1" dirty="0"/>
                        <a:t>1</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2000" b="1" dirty="0"/>
                        <a:t>1</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20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2000" b="1" dirty="0"/>
                        <a:t>1</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20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20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20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20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20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20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20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4" name="Footer Placeholder 3">
            <a:extLst>
              <a:ext uri="{FF2B5EF4-FFF2-40B4-BE49-F238E27FC236}">
                <a16:creationId xmlns:a16="http://schemas.microsoft.com/office/drawing/2014/main" id="{B21EF1F6-098F-D55C-1225-910B0EBD51D6}"/>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 point</a:t>
            </a:r>
          </a:p>
        </p:txBody>
      </p:sp>
      <p:sp>
        <p:nvSpPr>
          <p:cNvPr id="3" name="Content Placeholder 2"/>
          <p:cNvSpPr>
            <a:spLocks noGrp="1"/>
          </p:cNvSpPr>
          <p:nvPr>
            <p:ph idx="1"/>
          </p:nvPr>
        </p:nvSpPr>
        <p:spPr/>
        <p:txBody>
          <a:bodyPr/>
          <a:lstStyle/>
          <a:p>
            <a:r>
              <a:rPr lang="en-US" dirty="0"/>
              <a:t>As example: (Using IEEE half as example)</a:t>
            </a:r>
            <a:endParaRPr lang="en-US" sz="4400" dirty="0"/>
          </a:p>
          <a:p>
            <a:endParaRPr lang="en-US" dirty="0"/>
          </a:p>
          <a:p>
            <a:endParaRPr lang="en-US" dirty="0"/>
          </a:p>
          <a:p>
            <a:endParaRPr lang="en-US" dirty="0"/>
          </a:p>
          <a:p>
            <a:r>
              <a:rPr lang="en-US" dirty="0"/>
              <a:t>Actual value:</a:t>
            </a:r>
          </a:p>
          <a:p>
            <a:pPr lvl="1"/>
            <a:r>
              <a:rPr lang="en-US" dirty="0"/>
              <a:t>Sign = 1, Exponent = 1, </a:t>
            </a:r>
            <a:r>
              <a:rPr lang="en-US" dirty="0" err="1"/>
              <a:t>Significand</a:t>
            </a:r>
            <a:r>
              <a:rPr lang="en-US" dirty="0"/>
              <a:t> = 1.625, </a:t>
            </a:r>
          </a:p>
          <a:p>
            <a:pPr lvl="1">
              <a:buNone/>
            </a:pPr>
            <a:endParaRPr lang="en-US" dirty="0"/>
          </a:p>
        </p:txBody>
      </p:sp>
      <p:sp>
        <p:nvSpPr>
          <p:cNvPr id="6" name="Slide Number Placeholder 5"/>
          <p:cNvSpPr>
            <a:spLocks noGrp="1"/>
          </p:cNvSpPr>
          <p:nvPr>
            <p:ph type="sldNum" sz="quarter" idx="12"/>
          </p:nvPr>
        </p:nvSpPr>
        <p:spPr/>
        <p:txBody>
          <a:bodyPr/>
          <a:lstStyle/>
          <a:p>
            <a:fld id="{1E9AE433-2354-447F-AC9C-E3BA53A2ED55}" type="slidenum">
              <a:rPr lang="en-US" smtClean="0"/>
              <a:pPr/>
              <a:t>34</a:t>
            </a:fld>
            <a:endParaRPr lang="en-US"/>
          </a:p>
        </p:txBody>
      </p:sp>
      <p:graphicFrame>
        <p:nvGraphicFramePr>
          <p:cNvPr id="8" name="Table 7"/>
          <p:cNvGraphicFramePr>
            <a:graphicFrameLocks noGrp="1"/>
          </p:cNvGraphicFramePr>
          <p:nvPr/>
        </p:nvGraphicFramePr>
        <p:xfrm>
          <a:off x="1905000" y="2057400"/>
          <a:ext cx="8458208" cy="1158240"/>
        </p:xfrm>
        <a:graphic>
          <a:graphicData uri="http://schemas.openxmlformats.org/drawingml/2006/table">
            <a:tbl>
              <a:tblPr firstRow="1" bandRow="1">
                <a:tableStyleId>{5C22544A-7EE6-4342-B048-85BDC9FD1C3A}</a:tableStyleId>
              </a:tblPr>
              <a:tblGrid>
                <a:gridCol w="528638">
                  <a:extLst>
                    <a:ext uri="{9D8B030D-6E8A-4147-A177-3AD203B41FA5}">
                      <a16:colId xmlns:a16="http://schemas.microsoft.com/office/drawing/2014/main" val="20000"/>
                    </a:ext>
                  </a:extLst>
                </a:gridCol>
                <a:gridCol w="528638">
                  <a:extLst>
                    <a:ext uri="{9D8B030D-6E8A-4147-A177-3AD203B41FA5}">
                      <a16:colId xmlns:a16="http://schemas.microsoft.com/office/drawing/2014/main" val="20001"/>
                    </a:ext>
                  </a:extLst>
                </a:gridCol>
                <a:gridCol w="528638">
                  <a:extLst>
                    <a:ext uri="{9D8B030D-6E8A-4147-A177-3AD203B41FA5}">
                      <a16:colId xmlns:a16="http://schemas.microsoft.com/office/drawing/2014/main" val="20002"/>
                    </a:ext>
                  </a:extLst>
                </a:gridCol>
                <a:gridCol w="528638">
                  <a:extLst>
                    <a:ext uri="{9D8B030D-6E8A-4147-A177-3AD203B41FA5}">
                      <a16:colId xmlns:a16="http://schemas.microsoft.com/office/drawing/2014/main" val="20003"/>
                    </a:ext>
                  </a:extLst>
                </a:gridCol>
                <a:gridCol w="528638">
                  <a:extLst>
                    <a:ext uri="{9D8B030D-6E8A-4147-A177-3AD203B41FA5}">
                      <a16:colId xmlns:a16="http://schemas.microsoft.com/office/drawing/2014/main" val="20004"/>
                    </a:ext>
                  </a:extLst>
                </a:gridCol>
                <a:gridCol w="528638">
                  <a:extLst>
                    <a:ext uri="{9D8B030D-6E8A-4147-A177-3AD203B41FA5}">
                      <a16:colId xmlns:a16="http://schemas.microsoft.com/office/drawing/2014/main" val="20005"/>
                    </a:ext>
                  </a:extLst>
                </a:gridCol>
                <a:gridCol w="528638">
                  <a:extLst>
                    <a:ext uri="{9D8B030D-6E8A-4147-A177-3AD203B41FA5}">
                      <a16:colId xmlns:a16="http://schemas.microsoft.com/office/drawing/2014/main" val="20006"/>
                    </a:ext>
                  </a:extLst>
                </a:gridCol>
                <a:gridCol w="528638">
                  <a:extLst>
                    <a:ext uri="{9D8B030D-6E8A-4147-A177-3AD203B41FA5}">
                      <a16:colId xmlns:a16="http://schemas.microsoft.com/office/drawing/2014/main" val="20007"/>
                    </a:ext>
                  </a:extLst>
                </a:gridCol>
                <a:gridCol w="528638">
                  <a:extLst>
                    <a:ext uri="{9D8B030D-6E8A-4147-A177-3AD203B41FA5}">
                      <a16:colId xmlns:a16="http://schemas.microsoft.com/office/drawing/2014/main" val="20008"/>
                    </a:ext>
                  </a:extLst>
                </a:gridCol>
                <a:gridCol w="528638">
                  <a:extLst>
                    <a:ext uri="{9D8B030D-6E8A-4147-A177-3AD203B41FA5}">
                      <a16:colId xmlns:a16="http://schemas.microsoft.com/office/drawing/2014/main" val="20009"/>
                    </a:ext>
                  </a:extLst>
                </a:gridCol>
                <a:gridCol w="528638">
                  <a:extLst>
                    <a:ext uri="{9D8B030D-6E8A-4147-A177-3AD203B41FA5}">
                      <a16:colId xmlns:a16="http://schemas.microsoft.com/office/drawing/2014/main" val="20010"/>
                    </a:ext>
                  </a:extLst>
                </a:gridCol>
                <a:gridCol w="528638">
                  <a:extLst>
                    <a:ext uri="{9D8B030D-6E8A-4147-A177-3AD203B41FA5}">
                      <a16:colId xmlns:a16="http://schemas.microsoft.com/office/drawing/2014/main" val="20011"/>
                    </a:ext>
                  </a:extLst>
                </a:gridCol>
                <a:gridCol w="528638">
                  <a:extLst>
                    <a:ext uri="{9D8B030D-6E8A-4147-A177-3AD203B41FA5}">
                      <a16:colId xmlns:a16="http://schemas.microsoft.com/office/drawing/2014/main" val="20012"/>
                    </a:ext>
                  </a:extLst>
                </a:gridCol>
                <a:gridCol w="528638">
                  <a:extLst>
                    <a:ext uri="{9D8B030D-6E8A-4147-A177-3AD203B41FA5}">
                      <a16:colId xmlns:a16="http://schemas.microsoft.com/office/drawing/2014/main" val="20013"/>
                    </a:ext>
                  </a:extLst>
                </a:gridCol>
                <a:gridCol w="528638">
                  <a:extLst>
                    <a:ext uri="{9D8B030D-6E8A-4147-A177-3AD203B41FA5}">
                      <a16:colId xmlns:a16="http://schemas.microsoft.com/office/drawing/2014/main" val="20014"/>
                    </a:ext>
                  </a:extLst>
                </a:gridCol>
                <a:gridCol w="528638">
                  <a:extLst>
                    <a:ext uri="{9D8B030D-6E8A-4147-A177-3AD203B41FA5}">
                      <a16:colId xmlns:a16="http://schemas.microsoft.com/office/drawing/2014/main" val="20015"/>
                    </a:ext>
                  </a:extLst>
                </a:gridCol>
              </a:tblGrid>
              <a:tr h="370840">
                <a:tc>
                  <a:txBody>
                    <a:bodyPr/>
                    <a:lstStyle/>
                    <a:p>
                      <a:pPr algn="ctr"/>
                      <a:r>
                        <a:rPr lang="en-US" sz="3200" b="1" dirty="0"/>
                        <a:t>S</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gridSpan="5">
                  <a:txBody>
                    <a:bodyPr/>
                    <a:lstStyle/>
                    <a:p>
                      <a:pPr algn="ctr"/>
                      <a:r>
                        <a:rPr lang="en-US" sz="3200" b="1" dirty="0"/>
                        <a:t>Exponent</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10">
                  <a:txBody>
                    <a:bodyPr/>
                    <a:lstStyle/>
                    <a:p>
                      <a:pPr algn="ctr"/>
                      <a:r>
                        <a:rPr lang="en-US" sz="3200" b="1" dirty="0" err="1"/>
                        <a:t>Significand</a:t>
                      </a:r>
                      <a:endParaRPr lang="en-US" sz="3200" b="1"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sz="3200" b="1" dirty="0"/>
                        <a:t>1</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3200" b="1" dirty="0"/>
                        <a:t>1</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32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32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32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3200" b="1" dirty="0"/>
                        <a:t>1</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3200" b="1" dirty="0"/>
                        <a:t>1</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32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3200" b="1" dirty="0"/>
                        <a:t>1</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32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32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32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32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32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32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3200"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38243" name="Object 3"/>
          <p:cNvGraphicFramePr>
            <a:graphicFrameLocks noChangeAspect="1"/>
          </p:cNvGraphicFramePr>
          <p:nvPr/>
        </p:nvGraphicFramePr>
        <p:xfrm>
          <a:off x="3200400" y="4800600"/>
          <a:ext cx="5681662" cy="1474788"/>
        </p:xfrm>
        <a:graphic>
          <a:graphicData uri="http://schemas.openxmlformats.org/presentationml/2006/ole">
            <mc:AlternateContent xmlns:mc="http://schemas.openxmlformats.org/markup-compatibility/2006">
              <mc:Choice xmlns:v="urn:schemas-microsoft-com:vml" Requires="v">
                <p:oleObj name="Equation" r:id="rId2" imgW="2145369" imgH="583947" progId="Equation.3">
                  <p:embed/>
                </p:oleObj>
              </mc:Choice>
              <mc:Fallback>
                <p:oleObj name="Equation" r:id="rId2" imgW="2145369" imgH="583947" progId="Equation.3">
                  <p:embed/>
                  <p:pic>
                    <p:nvPicPr>
                      <p:cNvPr id="138243"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800600"/>
                        <a:ext cx="5681662" cy="1474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ooter Placeholder 3">
            <a:extLst>
              <a:ext uri="{FF2B5EF4-FFF2-40B4-BE49-F238E27FC236}">
                <a16:creationId xmlns:a16="http://schemas.microsoft.com/office/drawing/2014/main" id="{5BAF5598-1DBE-7A81-B9E9-F11302606BF8}"/>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 with Floating point</a:t>
            </a:r>
          </a:p>
        </p:txBody>
      </p:sp>
      <p:sp>
        <p:nvSpPr>
          <p:cNvPr id="3" name="Content Placeholder 2"/>
          <p:cNvSpPr>
            <a:spLocks noGrp="1"/>
          </p:cNvSpPr>
          <p:nvPr>
            <p:ph idx="1"/>
          </p:nvPr>
        </p:nvSpPr>
        <p:spPr>
          <a:xfrm>
            <a:off x="2362200" y="1524001"/>
            <a:ext cx="8305800" cy="4562475"/>
          </a:xfrm>
        </p:spPr>
        <p:txBody>
          <a:bodyPr/>
          <a:lstStyle/>
          <a:p>
            <a:r>
              <a:rPr lang="en-US" dirty="0"/>
              <a:t>Example:</a:t>
            </a:r>
          </a:p>
          <a:p>
            <a:pPr lvl="1"/>
            <a:r>
              <a:rPr lang="en-US" dirty="0"/>
              <a:t>What do you do? </a:t>
            </a:r>
          </a:p>
          <a:p>
            <a:pPr lvl="1">
              <a:buNone/>
            </a:pPr>
            <a:r>
              <a:rPr lang="en-US" dirty="0"/>
              <a:t>(The result should be in the format: </a:t>
            </a:r>
            <a:r>
              <a:rPr lang="en-US" b="1" dirty="0"/>
              <a:t>C</a:t>
            </a:r>
            <a:r>
              <a:rPr lang="en-US" dirty="0"/>
              <a:t>x10</a:t>
            </a:r>
            <a:r>
              <a:rPr lang="en-US" b="1" baseline="30000" dirty="0"/>
              <a:t>E</a:t>
            </a:r>
            <a:r>
              <a:rPr lang="en-US" dirty="0"/>
              <a:t>)</a:t>
            </a:r>
          </a:p>
          <a:p>
            <a:endParaRPr lang="en-US" dirty="0"/>
          </a:p>
          <a:p>
            <a:endParaRPr lang="en-US" dirty="0"/>
          </a:p>
          <a:p>
            <a:endParaRPr lang="en-US" dirty="0"/>
          </a:p>
          <a:p>
            <a:endParaRPr lang="en-US" dirty="0"/>
          </a:p>
          <a:p>
            <a:endParaRPr lang="en-US" sz="2600" dirty="0"/>
          </a:p>
        </p:txBody>
      </p:sp>
      <p:sp>
        <p:nvSpPr>
          <p:cNvPr id="6" name="Slide Number Placeholder 5"/>
          <p:cNvSpPr>
            <a:spLocks noGrp="1"/>
          </p:cNvSpPr>
          <p:nvPr>
            <p:ph type="sldNum" sz="quarter" idx="12"/>
          </p:nvPr>
        </p:nvSpPr>
        <p:spPr/>
        <p:txBody>
          <a:bodyPr/>
          <a:lstStyle/>
          <a:p>
            <a:fld id="{1E9AE433-2354-447F-AC9C-E3BA53A2ED55}" type="slidenum">
              <a:rPr lang="en-US" smtClean="0"/>
              <a:pPr/>
              <a:t>35</a:t>
            </a:fld>
            <a:endParaRPr lang="en-US"/>
          </a:p>
        </p:txBody>
      </p:sp>
      <p:graphicFrame>
        <p:nvGraphicFramePr>
          <p:cNvPr id="11" name="Object 10"/>
          <p:cNvGraphicFramePr>
            <a:graphicFrameLocks noChangeAspect="1"/>
          </p:cNvGraphicFramePr>
          <p:nvPr/>
        </p:nvGraphicFramePr>
        <p:xfrm>
          <a:off x="4287839" y="1557338"/>
          <a:ext cx="2778125" cy="500062"/>
        </p:xfrm>
        <a:graphic>
          <a:graphicData uri="http://schemas.openxmlformats.org/presentationml/2006/ole">
            <mc:AlternateContent xmlns:mc="http://schemas.openxmlformats.org/markup-compatibility/2006">
              <mc:Choice xmlns:v="urn:schemas-microsoft-com:vml" Requires="v">
                <p:oleObj name="Equation" r:id="rId2" imgW="1270000" imgH="228600" progId="Equation.3">
                  <p:embed/>
                </p:oleObj>
              </mc:Choice>
              <mc:Fallback>
                <p:oleObj name="Equation" r:id="rId2" imgW="1270000" imgH="228600" progId="Equation.3">
                  <p:embed/>
                  <p:pic>
                    <p:nvPicPr>
                      <p:cNvPr id="11"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7839" y="1557338"/>
                        <a:ext cx="277812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2643189" y="3124200"/>
          <a:ext cx="7350125" cy="533400"/>
        </p:xfrm>
        <a:graphic>
          <a:graphicData uri="http://schemas.openxmlformats.org/presentationml/2006/ole">
            <mc:AlternateContent xmlns:mc="http://schemas.openxmlformats.org/markup-compatibility/2006">
              <mc:Choice xmlns:v="urn:schemas-microsoft-com:vml" Requires="v">
                <p:oleObj name="Equation" r:id="rId4" imgW="3149600" imgH="228600" progId="Equation.3">
                  <p:embed/>
                </p:oleObj>
              </mc:Choice>
              <mc:Fallback>
                <p:oleObj name="Equation" r:id="rId4" imgW="3149600" imgH="228600" progId="Equation.3">
                  <p:embed/>
                  <p:pic>
                    <p:nvPicPr>
                      <p:cNvPr id="13"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3189" y="3124200"/>
                        <a:ext cx="73501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3"/>
          <p:cNvSpPr/>
          <p:nvPr/>
        </p:nvSpPr>
        <p:spPr bwMode="auto">
          <a:xfrm>
            <a:off x="2609272" y="3124200"/>
            <a:ext cx="3124200" cy="685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15" name="Rectangle 14"/>
          <p:cNvSpPr/>
          <p:nvPr/>
        </p:nvSpPr>
        <p:spPr bwMode="auto">
          <a:xfrm>
            <a:off x="5791200" y="3048000"/>
            <a:ext cx="2514600" cy="685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19" name="Rectangle 18"/>
          <p:cNvSpPr/>
          <p:nvPr/>
        </p:nvSpPr>
        <p:spPr bwMode="auto">
          <a:xfrm>
            <a:off x="8305800" y="3124200"/>
            <a:ext cx="1828800" cy="685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4" name="Footer Placeholder 3">
            <a:extLst>
              <a:ext uri="{FF2B5EF4-FFF2-40B4-BE49-F238E27FC236}">
                <a16:creationId xmlns:a16="http://schemas.microsoft.com/office/drawing/2014/main" id="{1FD57207-257C-1EC3-3905-D02A27701451}"/>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4800600" y="3200400"/>
            <a:ext cx="3581400" cy="457200"/>
          </a:xfrm>
          <a:prstGeom prst="rect">
            <a:avLst/>
          </a:prstGeom>
          <a:solidFill>
            <a:srgbClr val="CC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2" name="Title 1"/>
          <p:cNvSpPr>
            <a:spLocks noGrp="1"/>
          </p:cNvSpPr>
          <p:nvPr>
            <p:ph type="title"/>
          </p:nvPr>
        </p:nvSpPr>
        <p:spPr/>
        <p:txBody>
          <a:bodyPr/>
          <a:lstStyle/>
          <a:p>
            <a:r>
              <a:rPr lang="en-US" dirty="0"/>
              <a:t>Math with Floating point</a:t>
            </a:r>
          </a:p>
        </p:txBody>
      </p:sp>
      <p:sp>
        <p:nvSpPr>
          <p:cNvPr id="3" name="Content Placeholder 2"/>
          <p:cNvSpPr>
            <a:spLocks noGrp="1"/>
          </p:cNvSpPr>
          <p:nvPr>
            <p:ph idx="1"/>
          </p:nvPr>
        </p:nvSpPr>
        <p:spPr>
          <a:xfrm>
            <a:off x="2362200" y="1524001"/>
            <a:ext cx="8305800" cy="4562475"/>
          </a:xfrm>
        </p:spPr>
        <p:txBody>
          <a:bodyPr>
            <a:normAutofit fontScale="92500" lnSpcReduction="20000"/>
          </a:bodyPr>
          <a:lstStyle/>
          <a:p>
            <a:r>
              <a:rPr lang="en-US" dirty="0"/>
              <a:t>Example:</a:t>
            </a:r>
          </a:p>
          <a:p>
            <a:endParaRPr lang="en-US" sz="2000" dirty="0"/>
          </a:p>
          <a:p>
            <a:pPr lvl="4"/>
            <a:endParaRPr lang="en-US" dirty="0"/>
          </a:p>
          <a:p>
            <a:r>
              <a:rPr lang="en-US" dirty="0"/>
              <a:t>Inside computer IEEE floating point half standard </a:t>
            </a:r>
            <a:r>
              <a:rPr lang="en-US" dirty="0">
                <a:sym typeface="Wingdings" pitchFamily="2" charset="2"/>
              </a:rPr>
              <a:t>(1</a:t>
            </a:r>
            <a:r>
              <a:rPr lang="en-US" dirty="0"/>
              <a:t>6-bits):       </a:t>
            </a:r>
            <a:r>
              <a:rPr lang="en-US" b="1" dirty="0">
                <a:solidFill>
                  <a:schemeClr val="accent4">
                    <a:lumMod val="75000"/>
                    <a:lumOff val="25000"/>
                  </a:schemeClr>
                </a:solidFill>
              </a:rPr>
              <a:t>First number</a:t>
            </a:r>
            <a:r>
              <a:rPr lang="en-US" dirty="0">
                <a:solidFill>
                  <a:schemeClr val="accent4">
                    <a:lumMod val="75000"/>
                    <a:lumOff val="25000"/>
                  </a:schemeClr>
                </a:solidFill>
              </a:rPr>
              <a:t>: </a:t>
            </a:r>
            <a:r>
              <a:rPr lang="en-US" dirty="0"/>
              <a:t>23172</a:t>
            </a:r>
          </a:p>
          <a:p>
            <a:pPr lvl="1"/>
            <a:r>
              <a:rPr lang="en-US" dirty="0"/>
              <a:t>Sign is (+) so S=0</a:t>
            </a:r>
          </a:p>
          <a:p>
            <a:pPr lvl="1"/>
            <a:r>
              <a:rPr lang="en-US" dirty="0"/>
              <a:t>2.3172x10</a:t>
            </a:r>
            <a:r>
              <a:rPr lang="en-US" b="1" baseline="30000" dirty="0"/>
              <a:t>4</a:t>
            </a:r>
            <a:r>
              <a:rPr lang="en-US" dirty="0"/>
              <a:t>   = 23,172=101101010000100 	                 = 1.01101010000100 x 2</a:t>
            </a:r>
            <a:r>
              <a:rPr lang="en-US" b="1" baseline="30000" dirty="0"/>
              <a:t>14</a:t>
            </a:r>
            <a:r>
              <a:rPr lang="en-US" dirty="0"/>
              <a:t> </a:t>
            </a:r>
          </a:p>
          <a:p>
            <a:pPr lvl="1">
              <a:buNone/>
            </a:pPr>
            <a:r>
              <a:rPr lang="en-US" dirty="0"/>
              <a:t>	=(1 + 0.</a:t>
            </a:r>
            <a:r>
              <a:rPr lang="en-US" b="1" dirty="0">
                <a:solidFill>
                  <a:srgbClr val="FF0000"/>
                </a:solidFill>
              </a:rPr>
              <a:t>0110101000</a:t>
            </a:r>
            <a:r>
              <a:rPr lang="en-US" dirty="0"/>
              <a:t>0100) x 2</a:t>
            </a:r>
            <a:r>
              <a:rPr lang="en-US" b="1" baseline="30000" dirty="0"/>
              <a:t>14</a:t>
            </a:r>
            <a:r>
              <a:rPr lang="en-US" dirty="0"/>
              <a:t>       </a:t>
            </a:r>
          </a:p>
          <a:p>
            <a:pPr lvl="1"/>
            <a:r>
              <a:rPr lang="en-US" dirty="0"/>
              <a:t>So: </a:t>
            </a:r>
            <a:r>
              <a:rPr lang="en-US" dirty="0" err="1"/>
              <a:t>Significand</a:t>
            </a:r>
            <a:r>
              <a:rPr lang="en-US" dirty="0"/>
              <a:t> = </a:t>
            </a:r>
            <a:r>
              <a:rPr lang="en-US" b="1" dirty="0">
                <a:solidFill>
                  <a:srgbClr val="FF0000"/>
                </a:solidFill>
              </a:rPr>
              <a:t>0110101000</a:t>
            </a:r>
            <a:r>
              <a:rPr lang="en-US" dirty="0"/>
              <a:t> (you lose some information and first ‘1’ is implicit)</a:t>
            </a:r>
          </a:p>
          <a:p>
            <a:pPr lvl="1"/>
            <a:r>
              <a:rPr lang="en-US" dirty="0"/>
              <a:t>Exponent = 14</a:t>
            </a:r>
            <a:r>
              <a:rPr lang="en-US" b="1" baseline="-25000" dirty="0"/>
              <a:t>10</a:t>
            </a:r>
            <a:r>
              <a:rPr lang="en-US" dirty="0"/>
              <a:t>+16</a:t>
            </a:r>
            <a:r>
              <a:rPr lang="en-US" b="1" baseline="-25000" dirty="0"/>
              <a:t>10</a:t>
            </a:r>
            <a:r>
              <a:rPr lang="en-US" dirty="0"/>
              <a:t>=30</a:t>
            </a:r>
            <a:r>
              <a:rPr lang="en-US" b="1" baseline="-25000" dirty="0"/>
              <a:t>10</a:t>
            </a:r>
            <a:r>
              <a:rPr lang="en-US" dirty="0"/>
              <a:t>=11110</a:t>
            </a:r>
          </a:p>
        </p:txBody>
      </p:sp>
      <p:sp>
        <p:nvSpPr>
          <p:cNvPr id="6" name="Slide Number Placeholder 5"/>
          <p:cNvSpPr>
            <a:spLocks noGrp="1"/>
          </p:cNvSpPr>
          <p:nvPr>
            <p:ph type="sldNum" sz="quarter" idx="12"/>
          </p:nvPr>
        </p:nvSpPr>
        <p:spPr/>
        <p:txBody>
          <a:bodyPr/>
          <a:lstStyle/>
          <a:p>
            <a:fld id="{1E9AE433-2354-447F-AC9C-E3BA53A2ED55}" type="slidenum">
              <a:rPr lang="en-US" smtClean="0"/>
              <a:pPr/>
              <a:t>36</a:t>
            </a:fld>
            <a:endParaRPr lang="en-US"/>
          </a:p>
        </p:txBody>
      </p:sp>
      <p:graphicFrame>
        <p:nvGraphicFramePr>
          <p:cNvPr id="13" name="Object 12"/>
          <p:cNvGraphicFramePr>
            <a:graphicFrameLocks noChangeAspect="1"/>
          </p:cNvGraphicFramePr>
          <p:nvPr/>
        </p:nvGraphicFramePr>
        <p:xfrm>
          <a:off x="1612900" y="2133600"/>
          <a:ext cx="8902700" cy="510288"/>
        </p:xfrm>
        <a:graphic>
          <a:graphicData uri="http://schemas.openxmlformats.org/presentationml/2006/ole">
            <mc:AlternateContent xmlns:mc="http://schemas.openxmlformats.org/markup-compatibility/2006">
              <mc:Choice xmlns:v="urn:schemas-microsoft-com:vml" Requires="v">
                <p:oleObj name="Equation" r:id="rId3" imgW="3987800" imgH="228600" progId="Equation.3">
                  <p:embed/>
                </p:oleObj>
              </mc:Choice>
              <mc:Fallback>
                <p:oleObj name="Equation" r:id="rId3" imgW="3987800" imgH="228600" progId="Equation.3">
                  <p:embed/>
                  <p:pic>
                    <p:nvPicPr>
                      <p:cNvPr id="13"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2900" y="2133600"/>
                        <a:ext cx="8902700" cy="510288"/>
                      </a:xfrm>
                      <a:prstGeom prst="rect">
                        <a:avLst/>
                      </a:prstGeom>
                      <a:solidFill>
                        <a:schemeClr val="bg1"/>
                      </a:solidFill>
                    </p:spPr>
                  </p:pic>
                </p:oleObj>
              </mc:Fallback>
            </mc:AlternateContent>
          </a:graphicData>
        </a:graphic>
      </p:graphicFrame>
      <p:graphicFrame>
        <p:nvGraphicFramePr>
          <p:cNvPr id="139269" name="Object 5"/>
          <p:cNvGraphicFramePr>
            <a:graphicFrameLocks noChangeAspect="1"/>
          </p:cNvGraphicFramePr>
          <p:nvPr/>
        </p:nvGraphicFramePr>
        <p:xfrm>
          <a:off x="4267201" y="1600201"/>
          <a:ext cx="6111875" cy="500063"/>
        </p:xfrm>
        <a:graphic>
          <a:graphicData uri="http://schemas.openxmlformats.org/presentationml/2006/ole">
            <mc:AlternateContent xmlns:mc="http://schemas.openxmlformats.org/markup-compatibility/2006">
              <mc:Choice xmlns:v="urn:schemas-microsoft-com:vml" Requires="v">
                <p:oleObj name="Equation" r:id="rId5" imgW="2794000" imgH="228600" progId="Equation.3">
                  <p:embed/>
                </p:oleObj>
              </mc:Choice>
              <mc:Fallback>
                <p:oleObj name="Equation" r:id="rId5" imgW="2794000" imgH="228600" progId="Equation.3">
                  <p:embed/>
                  <p:pic>
                    <p:nvPicPr>
                      <p:cNvPr id="13926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1" y="1600201"/>
                        <a:ext cx="6111875"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ooter Placeholder 3">
            <a:extLst>
              <a:ext uri="{FF2B5EF4-FFF2-40B4-BE49-F238E27FC236}">
                <a16:creationId xmlns:a16="http://schemas.microsoft.com/office/drawing/2014/main" id="{CCD5EB06-B106-BC8F-1C9C-3D05F3BB1C2C}"/>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4724400" y="1981200"/>
            <a:ext cx="4267200" cy="457200"/>
          </a:xfrm>
          <a:prstGeom prst="rect">
            <a:avLst/>
          </a:prstGeom>
          <a:solidFill>
            <a:srgbClr val="CC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3" name="Content Placeholder 2"/>
          <p:cNvSpPr>
            <a:spLocks noGrp="1"/>
          </p:cNvSpPr>
          <p:nvPr>
            <p:ph idx="1"/>
          </p:nvPr>
        </p:nvSpPr>
        <p:spPr>
          <a:xfrm>
            <a:off x="2362200" y="1524001"/>
            <a:ext cx="8305800" cy="4562475"/>
          </a:xfrm>
        </p:spPr>
        <p:txBody>
          <a:bodyPr>
            <a:normAutofit fontScale="92500"/>
          </a:bodyPr>
          <a:lstStyle/>
          <a:p>
            <a:r>
              <a:rPr lang="en-US" dirty="0"/>
              <a:t>Inside computer IEEE floating point half standard </a:t>
            </a:r>
            <a:r>
              <a:rPr lang="en-US" dirty="0">
                <a:sym typeface="Wingdings" pitchFamily="2" charset="2"/>
              </a:rPr>
              <a:t>(1</a:t>
            </a:r>
            <a:r>
              <a:rPr lang="en-US" dirty="0"/>
              <a:t>6-bits):       </a:t>
            </a:r>
            <a:r>
              <a:rPr lang="en-US" b="1" dirty="0">
                <a:solidFill>
                  <a:schemeClr val="accent4">
                    <a:lumMod val="75000"/>
                    <a:lumOff val="25000"/>
                  </a:schemeClr>
                </a:solidFill>
              </a:rPr>
              <a:t>Second number</a:t>
            </a:r>
            <a:r>
              <a:rPr lang="en-US" dirty="0">
                <a:solidFill>
                  <a:schemeClr val="accent4">
                    <a:lumMod val="75000"/>
                    <a:lumOff val="25000"/>
                  </a:schemeClr>
                </a:solidFill>
              </a:rPr>
              <a:t>: </a:t>
            </a:r>
            <a:r>
              <a:rPr lang="en-US" dirty="0"/>
              <a:t>-0.005		</a:t>
            </a:r>
            <a:r>
              <a:rPr lang="en-US" b="1" dirty="0">
                <a:solidFill>
                  <a:srgbClr val="FF0000"/>
                </a:solidFill>
              </a:rPr>
              <a:t>X</a:t>
            </a:r>
          </a:p>
          <a:p>
            <a:pPr lvl="1"/>
            <a:r>
              <a:rPr lang="en-US" dirty="0"/>
              <a:t>Sign is (-) so S=1</a:t>
            </a:r>
          </a:p>
          <a:p>
            <a:pPr lvl="1"/>
            <a:r>
              <a:rPr lang="en-US" dirty="0"/>
              <a:t>5 x10</a:t>
            </a:r>
            <a:r>
              <a:rPr lang="en-US" b="1" baseline="30000" dirty="0"/>
              <a:t>-3</a:t>
            </a:r>
            <a:r>
              <a:rPr lang="en-US" dirty="0"/>
              <a:t> = 0.005  </a:t>
            </a:r>
            <a:r>
              <a:rPr lang="en-US" sz="2000" b="1" dirty="0"/>
              <a:t>(Ignore sign – already taken care of by S)</a:t>
            </a:r>
            <a:endParaRPr lang="en-US" b="1" dirty="0"/>
          </a:p>
          <a:p>
            <a:pPr lvl="1">
              <a:buNone/>
            </a:pPr>
            <a:r>
              <a:rPr lang="en-US" dirty="0"/>
              <a:t>	≈ 0.000000010100011110101110000101…  </a:t>
            </a:r>
            <a:r>
              <a:rPr lang="en-US" b="1" dirty="0">
                <a:solidFill>
                  <a:srgbClr val="FF0000"/>
                </a:solidFill>
              </a:rPr>
              <a:t>X</a:t>
            </a:r>
            <a:r>
              <a:rPr lang="en-US" dirty="0"/>
              <a:t>           =   1.0100011110101110000101 x 2</a:t>
            </a:r>
            <a:r>
              <a:rPr lang="en-US" b="1" baseline="30000" dirty="0"/>
              <a:t>-8</a:t>
            </a:r>
            <a:r>
              <a:rPr lang="en-US" dirty="0"/>
              <a:t> </a:t>
            </a:r>
          </a:p>
          <a:p>
            <a:pPr lvl="1">
              <a:buNone/>
            </a:pPr>
            <a:r>
              <a:rPr lang="en-US" dirty="0"/>
              <a:t>	= (1 + 0.</a:t>
            </a:r>
            <a:r>
              <a:rPr lang="en-US" b="1" dirty="0">
                <a:solidFill>
                  <a:srgbClr val="FF0000"/>
                </a:solidFill>
              </a:rPr>
              <a:t>0100011110</a:t>
            </a:r>
            <a:r>
              <a:rPr lang="en-US" dirty="0"/>
              <a:t>101110000101) x 2</a:t>
            </a:r>
            <a:r>
              <a:rPr lang="en-US" b="1" baseline="30000" dirty="0"/>
              <a:t>-8</a:t>
            </a:r>
            <a:r>
              <a:rPr lang="en-US" dirty="0"/>
              <a:t>       </a:t>
            </a:r>
          </a:p>
          <a:p>
            <a:pPr lvl="1"/>
            <a:r>
              <a:rPr lang="en-US" dirty="0"/>
              <a:t>So: </a:t>
            </a:r>
            <a:r>
              <a:rPr lang="en-US" dirty="0" err="1"/>
              <a:t>Significand</a:t>
            </a:r>
            <a:r>
              <a:rPr lang="en-US" dirty="0"/>
              <a:t> = </a:t>
            </a:r>
            <a:r>
              <a:rPr lang="en-US" b="1" dirty="0">
                <a:solidFill>
                  <a:srgbClr val="FF0000"/>
                </a:solidFill>
              </a:rPr>
              <a:t>0100011110</a:t>
            </a:r>
            <a:r>
              <a:rPr lang="en-US" dirty="0"/>
              <a:t> (you lose some information and first ‘1’ is implicit)</a:t>
            </a:r>
          </a:p>
          <a:p>
            <a:pPr lvl="1"/>
            <a:r>
              <a:rPr lang="en-US" dirty="0"/>
              <a:t>Exponent = -8</a:t>
            </a:r>
            <a:r>
              <a:rPr lang="en-US" b="1" baseline="-25000" dirty="0"/>
              <a:t>10</a:t>
            </a:r>
            <a:r>
              <a:rPr lang="en-US" dirty="0"/>
              <a:t>+16</a:t>
            </a:r>
            <a:r>
              <a:rPr lang="en-US" b="1" baseline="-25000" dirty="0"/>
              <a:t>10</a:t>
            </a:r>
            <a:r>
              <a:rPr lang="en-US" dirty="0"/>
              <a:t>=8</a:t>
            </a:r>
            <a:r>
              <a:rPr lang="en-US" b="1" baseline="-25000" dirty="0"/>
              <a:t>10</a:t>
            </a:r>
            <a:r>
              <a:rPr lang="en-US" dirty="0"/>
              <a:t>=01000</a:t>
            </a:r>
          </a:p>
        </p:txBody>
      </p:sp>
      <p:sp>
        <p:nvSpPr>
          <p:cNvPr id="2" name="Title 1"/>
          <p:cNvSpPr>
            <a:spLocks noGrp="1"/>
          </p:cNvSpPr>
          <p:nvPr>
            <p:ph type="title"/>
          </p:nvPr>
        </p:nvSpPr>
        <p:spPr/>
        <p:txBody>
          <a:bodyPr/>
          <a:lstStyle/>
          <a:p>
            <a:r>
              <a:rPr lang="en-US" dirty="0"/>
              <a:t>Math with Floating point </a:t>
            </a:r>
            <a:br>
              <a:rPr lang="en-US" dirty="0"/>
            </a:br>
            <a:r>
              <a:rPr lang="en-US" sz="2000" dirty="0">
                <a:solidFill>
                  <a:srgbClr val="FF0000"/>
                </a:solidFill>
              </a:rPr>
              <a:t>(MATH MESSED UP)</a:t>
            </a:r>
            <a:endParaRPr lang="en-US" dirty="0">
              <a:solidFill>
                <a:srgbClr val="FF0000"/>
              </a:solidFill>
            </a:endParaRPr>
          </a:p>
        </p:txBody>
      </p:sp>
      <p:sp>
        <p:nvSpPr>
          <p:cNvPr id="6" name="Slide Number Placeholder 5"/>
          <p:cNvSpPr>
            <a:spLocks noGrp="1"/>
          </p:cNvSpPr>
          <p:nvPr>
            <p:ph type="sldNum" sz="quarter" idx="12"/>
          </p:nvPr>
        </p:nvSpPr>
        <p:spPr/>
        <p:txBody>
          <a:bodyPr/>
          <a:lstStyle/>
          <a:p>
            <a:fld id="{1E9AE433-2354-447F-AC9C-E3BA53A2ED55}" type="slidenum">
              <a:rPr lang="en-US" smtClean="0"/>
              <a:pPr/>
              <a:t>37</a:t>
            </a:fld>
            <a:endParaRPr lang="en-US"/>
          </a:p>
        </p:txBody>
      </p:sp>
      <p:sp>
        <p:nvSpPr>
          <p:cNvPr id="4" name="Footer Placeholder 3">
            <a:extLst>
              <a:ext uri="{FF2B5EF4-FFF2-40B4-BE49-F238E27FC236}">
                <a16:creationId xmlns:a16="http://schemas.microsoft.com/office/drawing/2014/main" id="{8248B414-6F43-13CB-CF1A-33F7B92958E9}"/>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 with Floating point</a:t>
            </a:r>
          </a:p>
        </p:txBody>
      </p:sp>
      <p:sp>
        <p:nvSpPr>
          <p:cNvPr id="3" name="Content Placeholder 2"/>
          <p:cNvSpPr>
            <a:spLocks noGrp="1"/>
          </p:cNvSpPr>
          <p:nvPr>
            <p:ph idx="1"/>
          </p:nvPr>
        </p:nvSpPr>
        <p:spPr>
          <a:xfrm>
            <a:off x="2362200" y="1524001"/>
            <a:ext cx="8077200" cy="4562475"/>
          </a:xfrm>
        </p:spPr>
        <p:txBody>
          <a:bodyPr>
            <a:normAutofit fontScale="92500" lnSpcReduction="10000"/>
          </a:bodyPr>
          <a:lstStyle/>
          <a:p>
            <a:r>
              <a:rPr lang="en-US" dirty="0"/>
              <a:t>Example:</a:t>
            </a:r>
          </a:p>
          <a:p>
            <a:endParaRPr lang="en-US" sz="2000" dirty="0"/>
          </a:p>
          <a:p>
            <a:pPr lvl="4"/>
            <a:endParaRPr lang="en-US" dirty="0"/>
          </a:p>
          <a:p>
            <a:r>
              <a:rPr lang="en-US" dirty="0"/>
              <a:t>Representing those numbers in IEEE floating point half standard – 16-bit:</a:t>
            </a:r>
          </a:p>
          <a:p>
            <a:endParaRPr lang="en-US" dirty="0"/>
          </a:p>
          <a:p>
            <a:endParaRPr lang="en-US" dirty="0"/>
          </a:p>
          <a:p>
            <a:r>
              <a:rPr lang="en-US" dirty="0"/>
              <a:t>If Sign1==Sign2 then Sign=0, Else Sign=1;</a:t>
            </a:r>
          </a:p>
          <a:p>
            <a:r>
              <a:rPr lang="en-US" dirty="0" err="1"/>
              <a:t>Significand</a:t>
            </a:r>
            <a:r>
              <a:rPr lang="en-US" dirty="0"/>
              <a:t> = Significand1 x Significand2;</a:t>
            </a:r>
          </a:p>
          <a:p>
            <a:r>
              <a:rPr lang="en-US" dirty="0"/>
              <a:t>Exponent = Exponent1 + Exponent2 - 16</a:t>
            </a:r>
          </a:p>
        </p:txBody>
      </p:sp>
      <p:sp>
        <p:nvSpPr>
          <p:cNvPr id="6" name="Slide Number Placeholder 5"/>
          <p:cNvSpPr>
            <a:spLocks noGrp="1"/>
          </p:cNvSpPr>
          <p:nvPr>
            <p:ph type="sldNum" sz="quarter" idx="12"/>
          </p:nvPr>
        </p:nvSpPr>
        <p:spPr/>
        <p:txBody>
          <a:bodyPr/>
          <a:lstStyle/>
          <a:p>
            <a:fld id="{1E9AE433-2354-447F-AC9C-E3BA53A2ED55}" type="slidenum">
              <a:rPr lang="en-US" smtClean="0"/>
              <a:pPr/>
              <a:t>38</a:t>
            </a:fld>
            <a:endParaRPr lang="en-US"/>
          </a:p>
        </p:txBody>
      </p:sp>
      <p:graphicFrame>
        <p:nvGraphicFramePr>
          <p:cNvPr id="13" name="Object 12"/>
          <p:cNvGraphicFramePr>
            <a:graphicFrameLocks noChangeAspect="1"/>
          </p:cNvGraphicFramePr>
          <p:nvPr/>
        </p:nvGraphicFramePr>
        <p:xfrm>
          <a:off x="1612900" y="2133600"/>
          <a:ext cx="8902700" cy="510288"/>
        </p:xfrm>
        <a:graphic>
          <a:graphicData uri="http://schemas.openxmlformats.org/presentationml/2006/ole">
            <mc:AlternateContent xmlns:mc="http://schemas.openxmlformats.org/markup-compatibility/2006">
              <mc:Choice xmlns:v="urn:schemas-microsoft-com:vml" Requires="v">
                <p:oleObj name="Equation" r:id="rId2" imgW="3987800" imgH="228600" progId="Equation.3">
                  <p:embed/>
                </p:oleObj>
              </mc:Choice>
              <mc:Fallback>
                <p:oleObj name="Equation" r:id="rId2" imgW="3987800" imgH="228600" progId="Equation.3">
                  <p:embed/>
                  <p:pic>
                    <p:nvPicPr>
                      <p:cNvPr id="13"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900" y="2133600"/>
                        <a:ext cx="8902700" cy="510288"/>
                      </a:xfrm>
                      <a:prstGeom prst="rect">
                        <a:avLst/>
                      </a:prstGeom>
                      <a:solidFill>
                        <a:schemeClr val="bg1"/>
                      </a:solidFill>
                    </p:spPr>
                  </p:pic>
                </p:oleObj>
              </mc:Fallback>
            </mc:AlternateContent>
          </a:graphicData>
        </a:graphic>
      </p:graphicFrame>
      <p:graphicFrame>
        <p:nvGraphicFramePr>
          <p:cNvPr id="20" name="Table 19"/>
          <p:cNvGraphicFramePr>
            <a:graphicFrameLocks noGrp="1"/>
          </p:cNvGraphicFramePr>
          <p:nvPr/>
        </p:nvGraphicFramePr>
        <p:xfrm>
          <a:off x="1524000" y="3733800"/>
          <a:ext cx="9144000" cy="741680"/>
        </p:xfrm>
        <a:graphic>
          <a:graphicData uri="http://schemas.openxmlformats.org/drawingml/2006/table">
            <a:tbl>
              <a:tblPr firstRow="1" bandRow="1">
                <a:tableStyleId>{5C22544A-7EE6-4342-B048-85BDC9FD1C3A}</a:tableStyleId>
              </a:tblPr>
              <a:tblGrid>
                <a:gridCol w="823788">
                  <a:extLst>
                    <a:ext uri="{9D8B030D-6E8A-4147-A177-3AD203B41FA5}">
                      <a16:colId xmlns:a16="http://schemas.microsoft.com/office/drawing/2014/main" val="20000"/>
                    </a:ext>
                  </a:extLst>
                </a:gridCol>
                <a:gridCol w="1400430">
                  <a:extLst>
                    <a:ext uri="{9D8B030D-6E8A-4147-A177-3AD203B41FA5}">
                      <a16:colId xmlns:a16="http://schemas.microsoft.com/office/drawing/2014/main" val="20001"/>
                    </a:ext>
                  </a:extLst>
                </a:gridCol>
                <a:gridCol w="1729946">
                  <a:extLst>
                    <a:ext uri="{9D8B030D-6E8A-4147-A177-3AD203B41FA5}">
                      <a16:colId xmlns:a16="http://schemas.microsoft.com/office/drawing/2014/main" val="20002"/>
                    </a:ext>
                  </a:extLst>
                </a:gridCol>
                <a:gridCol w="906162">
                  <a:extLst>
                    <a:ext uri="{9D8B030D-6E8A-4147-A177-3AD203B41FA5}">
                      <a16:colId xmlns:a16="http://schemas.microsoft.com/office/drawing/2014/main" val="20003"/>
                    </a:ext>
                  </a:extLst>
                </a:gridCol>
                <a:gridCol w="1007074">
                  <a:extLst>
                    <a:ext uri="{9D8B030D-6E8A-4147-A177-3AD203B41FA5}">
                      <a16:colId xmlns:a16="http://schemas.microsoft.com/office/drawing/2014/main" val="20004"/>
                    </a:ext>
                  </a:extLst>
                </a:gridCol>
                <a:gridCol w="1600200">
                  <a:extLst>
                    <a:ext uri="{9D8B030D-6E8A-4147-A177-3AD203B41FA5}">
                      <a16:colId xmlns:a16="http://schemas.microsoft.com/office/drawing/2014/main" val="20005"/>
                    </a:ext>
                  </a:extLst>
                </a:gridCol>
                <a:gridCol w="1676400">
                  <a:extLst>
                    <a:ext uri="{9D8B030D-6E8A-4147-A177-3AD203B41FA5}">
                      <a16:colId xmlns:a16="http://schemas.microsoft.com/office/drawing/2014/main" val="20006"/>
                    </a:ext>
                  </a:extLst>
                </a:gridCol>
              </a:tblGrid>
              <a:tr h="370840">
                <a:tc>
                  <a:txBody>
                    <a:bodyPr/>
                    <a:lstStyle/>
                    <a:p>
                      <a:pPr algn="ctr"/>
                      <a:r>
                        <a:rPr lang="en-US" dirty="0"/>
                        <a:t>Sign1</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dirty="0"/>
                        <a:t>Exponent1</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dirty="0"/>
                        <a:t>Significand1</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endParaRPr lang="en-US"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dirty="0"/>
                        <a:t>Sign2</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dirty="0"/>
                        <a:t>Exponent2</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dirty="0"/>
                        <a:t>Significand2</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b="1" dirty="0"/>
                        <a:t>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b="1" dirty="0"/>
                        <a:t>11110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b="1" dirty="0">
                          <a:solidFill>
                            <a:srgbClr val="FF0000"/>
                          </a:solidFill>
                        </a:rPr>
                        <a:t>0110101000</a:t>
                      </a:r>
                      <a:endParaRPr lang="en-US" b="1"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b="1" dirty="0"/>
                        <a:t>X</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b="1" dirty="0"/>
                        <a:t>1</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b="1" dirty="0"/>
                        <a:t>01000</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b="1" dirty="0">
                          <a:solidFill>
                            <a:srgbClr val="FF0000"/>
                          </a:solidFill>
                        </a:rPr>
                        <a:t>0100011110</a:t>
                      </a:r>
                      <a:endParaRPr lang="en-US" b="1"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39269" name="Object 5"/>
          <p:cNvGraphicFramePr>
            <a:graphicFrameLocks noChangeAspect="1"/>
          </p:cNvGraphicFramePr>
          <p:nvPr/>
        </p:nvGraphicFramePr>
        <p:xfrm>
          <a:off x="4267201" y="1600201"/>
          <a:ext cx="6111875" cy="500063"/>
        </p:xfrm>
        <a:graphic>
          <a:graphicData uri="http://schemas.openxmlformats.org/presentationml/2006/ole">
            <mc:AlternateContent xmlns:mc="http://schemas.openxmlformats.org/markup-compatibility/2006">
              <mc:Choice xmlns:v="urn:schemas-microsoft-com:vml" Requires="v">
                <p:oleObj name="Equation" r:id="rId4" imgW="2794000" imgH="228600" progId="Equation.3">
                  <p:embed/>
                </p:oleObj>
              </mc:Choice>
              <mc:Fallback>
                <p:oleObj name="Equation" r:id="rId4" imgW="2794000" imgH="228600" progId="Equation.3">
                  <p:embed/>
                  <p:pic>
                    <p:nvPicPr>
                      <p:cNvPr id="13926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1" y="1600201"/>
                        <a:ext cx="6111875"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ooter Placeholder 3">
            <a:extLst>
              <a:ext uri="{FF2B5EF4-FFF2-40B4-BE49-F238E27FC236}">
                <a16:creationId xmlns:a16="http://schemas.microsoft.com/office/drawing/2014/main" id="{CF990424-FD4F-1495-1533-FBC9630CD066}"/>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57562-FE1F-0D21-7B30-A4FEFDCE1189}"/>
              </a:ext>
            </a:extLst>
          </p:cNvPr>
          <p:cNvSpPr>
            <a:spLocks noGrp="1"/>
          </p:cNvSpPr>
          <p:nvPr>
            <p:ph type="title"/>
          </p:nvPr>
        </p:nvSpPr>
        <p:spPr>
          <a:xfrm>
            <a:off x="2102601" y="2788555"/>
            <a:ext cx="10009429" cy="2401754"/>
          </a:xfrm>
        </p:spPr>
        <p:txBody>
          <a:bodyPr>
            <a:normAutofit fontScale="90000"/>
          </a:bodyPr>
          <a:lstStyle/>
          <a:p>
            <a:r>
              <a:rPr lang="en-US" sz="16600" dirty="0"/>
              <a:t>TO HERE</a:t>
            </a:r>
          </a:p>
        </p:txBody>
      </p:sp>
      <p:sp>
        <p:nvSpPr>
          <p:cNvPr id="4" name="Slide Number Placeholder 3">
            <a:extLst>
              <a:ext uri="{FF2B5EF4-FFF2-40B4-BE49-F238E27FC236}">
                <a16:creationId xmlns:a16="http://schemas.microsoft.com/office/drawing/2014/main" id="{04451B21-2542-33D6-85A0-D479281DE1B5}"/>
              </a:ext>
            </a:extLst>
          </p:cNvPr>
          <p:cNvSpPr>
            <a:spLocks noGrp="1"/>
          </p:cNvSpPr>
          <p:nvPr>
            <p:ph type="sldNum" sz="quarter" idx="12"/>
          </p:nvPr>
        </p:nvSpPr>
        <p:spPr/>
        <p:txBody>
          <a:bodyPr/>
          <a:lstStyle/>
          <a:p>
            <a:fld id="{352B3F1B-1166-4859-AB02-3DE63E33C3FF}" type="slidenum">
              <a:rPr lang="en-US" smtClean="0"/>
              <a:t>39</a:t>
            </a:fld>
            <a:endParaRPr lang="en-US"/>
          </a:p>
        </p:txBody>
      </p:sp>
      <p:sp>
        <p:nvSpPr>
          <p:cNvPr id="3" name="Footer Placeholder 2">
            <a:extLst>
              <a:ext uri="{FF2B5EF4-FFF2-40B4-BE49-F238E27FC236}">
                <a16:creationId xmlns:a16="http://schemas.microsoft.com/office/drawing/2014/main" id="{ABCE5551-7D20-4370-0FCE-8ABD28E03387}"/>
              </a:ext>
            </a:extLst>
          </p:cNvPr>
          <p:cNvSpPr>
            <a:spLocks noGrp="1"/>
          </p:cNvSpPr>
          <p:nvPr>
            <p:ph type="ftr" sz="quarter" idx="11"/>
          </p:nvPr>
        </p:nvSpPr>
        <p:spPr/>
        <p:txBody>
          <a:bodyPr/>
          <a:lstStyle/>
          <a:p>
            <a:r>
              <a:rPr lang="nl-NL"/>
              <a:t>CIS 240: MICROCOMPUTER ARCHITECTURE &amp; PROGRAMMING</a:t>
            </a:r>
            <a:endParaRPr lang="en-US"/>
          </a:p>
        </p:txBody>
      </p:sp>
    </p:spTree>
    <p:extLst>
      <p:ext uri="{BB962C8B-B14F-4D97-AF65-F5344CB8AC3E}">
        <p14:creationId xmlns:p14="http://schemas.microsoft.com/office/powerpoint/2010/main" val="1625205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Subtracting Binary Numbers</a:t>
            </a:r>
          </a:p>
        </p:txBody>
      </p:sp>
      <p:sp>
        <p:nvSpPr>
          <p:cNvPr id="6" name="Slide Number Placeholder 5"/>
          <p:cNvSpPr>
            <a:spLocks noGrp="1"/>
          </p:cNvSpPr>
          <p:nvPr>
            <p:ph type="sldNum" sz="quarter" idx="12"/>
          </p:nvPr>
        </p:nvSpPr>
        <p:spPr/>
        <p:txBody>
          <a:bodyPr/>
          <a:lstStyle/>
          <a:p>
            <a:fld id="{1E9AE433-2354-447F-AC9C-E3BA53A2ED55}" type="slidenum">
              <a:rPr lang="en-US" smtClean="0"/>
              <a:pPr/>
              <a:t>4</a:t>
            </a:fld>
            <a:endParaRPr lang="en-US"/>
          </a:p>
        </p:txBody>
      </p:sp>
      <p:graphicFrame>
        <p:nvGraphicFramePr>
          <p:cNvPr id="7" name="Table 6"/>
          <p:cNvGraphicFramePr>
            <a:graphicFrameLocks noGrp="1"/>
          </p:cNvGraphicFramePr>
          <p:nvPr/>
        </p:nvGraphicFramePr>
        <p:xfrm>
          <a:off x="2438395" y="1524000"/>
          <a:ext cx="7620000" cy="3230880"/>
        </p:xfrm>
        <a:graphic>
          <a:graphicData uri="http://schemas.openxmlformats.org/drawingml/2006/table">
            <a:tbl>
              <a:tblPr firstRow="1" bandRow="1">
                <a:tableStyleId>{ED083AE6-46FA-4A59-8FB0-9F97EB10719F}</a:tableStyleId>
              </a:tblPr>
              <a:tblGrid>
                <a:gridCol w="1016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8000">
                  <a:extLst>
                    <a:ext uri="{9D8B030D-6E8A-4147-A177-3AD203B41FA5}">
                      <a16:colId xmlns:a16="http://schemas.microsoft.com/office/drawing/2014/main" val="20013"/>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Carry</a:t>
                      </a:r>
                      <a:endParaRPr lang="en-US" b="1" dirty="0">
                        <a:solidFill>
                          <a:schemeClr val="tx1"/>
                        </a:solidFill>
                      </a:endParaRPr>
                    </a:p>
                  </a:txBody>
                  <a:tcPr/>
                </a:tc>
                <a:tc>
                  <a:txBody>
                    <a:bodyPr/>
                    <a:lstStyle/>
                    <a:p>
                      <a:pPr algn="ctr"/>
                      <a:endParaRPr lang="en-US" sz="2800" b="1"/>
                    </a:p>
                  </a:txBody>
                  <a:tcPr/>
                </a:tc>
                <a:tc>
                  <a:txBody>
                    <a:bodyPr/>
                    <a:lstStyle/>
                    <a:p>
                      <a:pPr algn="ctr"/>
                      <a:endParaRPr lang="en-US" sz="2800" b="1"/>
                    </a:p>
                  </a:txBody>
                  <a:tcPr/>
                </a:tc>
                <a:tc>
                  <a:txBody>
                    <a:bodyPr/>
                    <a:lstStyle/>
                    <a:p>
                      <a:pPr algn="ctr"/>
                      <a:endParaRPr lang="en-US" sz="2800" b="1"/>
                    </a:p>
                  </a:txBody>
                  <a:tcPr/>
                </a:tc>
                <a:tc>
                  <a:txBody>
                    <a:bodyPr/>
                    <a:lstStyle/>
                    <a:p>
                      <a:pPr algn="ctr"/>
                      <a:endParaRPr lang="en-US" sz="2800" b="1"/>
                    </a:p>
                  </a:txBody>
                  <a:tcPr/>
                </a:tc>
                <a:tc>
                  <a:txBody>
                    <a:bodyPr/>
                    <a:lstStyle/>
                    <a:p>
                      <a:pPr algn="ctr"/>
                      <a:endParaRPr lang="en-US" sz="2800" b="1"/>
                    </a:p>
                  </a:txBody>
                  <a:tcPr/>
                </a:tc>
                <a:tc>
                  <a:txBody>
                    <a:bodyPr/>
                    <a:lstStyle/>
                    <a:p>
                      <a:pPr algn="ctr"/>
                      <a:endParaRPr lang="en-US" sz="2800" b="1"/>
                    </a:p>
                  </a:txBody>
                  <a:tcPr/>
                </a:tc>
                <a:tc>
                  <a:txBody>
                    <a:bodyPr/>
                    <a:lstStyle/>
                    <a:p>
                      <a:pPr algn="ctr"/>
                      <a:endParaRPr lang="en-US" sz="2800" b="1" dirty="0"/>
                    </a:p>
                  </a:txBody>
                  <a:tcPr/>
                </a:tc>
                <a:tc>
                  <a:txBody>
                    <a:bodyPr/>
                    <a:lstStyle/>
                    <a:p>
                      <a:pPr algn="ctr"/>
                      <a:endParaRPr lang="en-US" sz="2800" b="1" dirty="0"/>
                    </a:p>
                  </a:txBody>
                  <a:tcPr>
                    <a:lnR w="12700" cap="flat" cmpd="sng" algn="ctr">
                      <a:solidFill>
                        <a:schemeClr val="tx1"/>
                      </a:solidFill>
                      <a:prstDash val="solid"/>
                      <a:round/>
                      <a:headEnd type="none" w="med" len="med"/>
                      <a:tailEnd type="none" w="med" len="med"/>
                    </a:lnR>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25400" cmpd="sng">
                      <a:noFill/>
                    </a:lnB>
                    <a:lnTlToBr w="12700" cmpd="sng">
                      <a:noFill/>
                      <a:prstDash val="solid"/>
                    </a:lnTlToBr>
                    <a:lnBlToTr w="12700" cmpd="sng">
                      <a:noFill/>
                      <a:prstDash val="solid"/>
                    </a:lnBlToTr>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tc>
                <a:tc>
                  <a:txBody>
                    <a:bodyPr/>
                    <a:lstStyle/>
                    <a:p>
                      <a:pPr algn="ctr"/>
                      <a:endParaRPr lang="en-US" sz="2800" b="1" dirty="0"/>
                    </a:p>
                  </a:txBody>
                  <a:tcPr/>
                </a:tc>
                <a:tc>
                  <a:txBody>
                    <a:bodyPr/>
                    <a:lstStyle/>
                    <a:p>
                      <a:pPr algn="ctr"/>
                      <a:endParaRPr lang="en-US" sz="2800" b="1" dirty="0"/>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pPr algn="ctr"/>
                      <a:r>
                        <a:rPr lang="en-US" sz="2800" dirty="0"/>
                        <a:t>0</a:t>
                      </a:r>
                      <a:endParaRPr lang="en-US" sz="2800" b="1" dirty="0"/>
                    </a:p>
                  </a:txBody>
                  <a:tcPr/>
                </a:tc>
                <a:tc>
                  <a:txBody>
                    <a:bodyPr/>
                    <a:lstStyle/>
                    <a:p>
                      <a:pPr algn="ctr"/>
                      <a:r>
                        <a:rPr lang="en-US" sz="2800" dirty="0"/>
                        <a:t>0</a:t>
                      </a:r>
                      <a:endParaRPr lang="en-US" sz="2800" b="1" dirty="0"/>
                    </a:p>
                  </a:txBody>
                  <a:tcPr/>
                </a:tc>
                <a:tc>
                  <a:txBody>
                    <a:bodyPr/>
                    <a:lstStyle/>
                    <a:p>
                      <a:pPr algn="ctr"/>
                      <a:r>
                        <a:rPr lang="en-US" sz="2800" dirty="0"/>
                        <a:t>0</a:t>
                      </a:r>
                      <a:endParaRPr lang="en-US" sz="2800" b="1" dirty="0"/>
                    </a:p>
                  </a:txBody>
                  <a:tcPr/>
                </a:tc>
                <a:tc>
                  <a:txBody>
                    <a:bodyPr/>
                    <a:lstStyle/>
                    <a:p>
                      <a:pPr algn="ctr"/>
                      <a:r>
                        <a:rPr lang="en-US" sz="2800" dirty="0"/>
                        <a:t>1</a:t>
                      </a:r>
                      <a:endParaRPr lang="en-US" sz="2800" b="1" dirty="0"/>
                    </a:p>
                  </a:txBody>
                  <a:tcPr/>
                </a:tc>
                <a:tc>
                  <a:txBody>
                    <a:bodyPr/>
                    <a:lstStyle/>
                    <a:p>
                      <a:pPr algn="ctr"/>
                      <a:r>
                        <a:rPr lang="en-US" sz="2800" dirty="0"/>
                        <a:t>1</a:t>
                      </a:r>
                      <a:endParaRPr lang="en-US" sz="2800" b="1" dirty="0"/>
                    </a:p>
                  </a:txBody>
                  <a:tcPr/>
                </a:tc>
                <a:tc>
                  <a:txBody>
                    <a:bodyPr/>
                    <a:lstStyle/>
                    <a:p>
                      <a:pPr algn="ctr"/>
                      <a:r>
                        <a:rPr lang="en-US" sz="2800" dirty="0"/>
                        <a:t>0</a:t>
                      </a:r>
                      <a:endParaRPr lang="en-US" sz="2800" b="1" dirty="0"/>
                    </a:p>
                  </a:txBody>
                  <a:tcPr/>
                </a:tc>
                <a:tc>
                  <a:txBody>
                    <a:bodyPr/>
                    <a:lstStyle/>
                    <a:p>
                      <a:pPr algn="ctr"/>
                      <a:r>
                        <a:rPr lang="en-US" sz="2800" dirty="0"/>
                        <a:t>1</a:t>
                      </a:r>
                      <a:endParaRPr lang="en-US" sz="2800" b="1" dirty="0"/>
                    </a:p>
                  </a:txBody>
                  <a:tcPr/>
                </a:tc>
                <a:tc>
                  <a:txBody>
                    <a:bodyPr/>
                    <a:lstStyle/>
                    <a:p>
                      <a:pPr algn="ctr"/>
                      <a:r>
                        <a:rPr lang="en-US" sz="2800" dirty="0"/>
                        <a:t>1</a:t>
                      </a:r>
                      <a:endParaRPr lang="en-US" sz="2800" b="1" dirty="0"/>
                    </a:p>
                  </a:txBody>
                  <a:tcP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tcPr>
                </a:tc>
                <a:tc>
                  <a:txBody>
                    <a:bodyPr/>
                    <a:lstStyle/>
                    <a:p>
                      <a:endParaRPr lang="en-US"/>
                    </a:p>
                  </a:txBody>
                  <a:tcPr/>
                </a:tc>
                <a:tc>
                  <a:txBody>
                    <a:bodyPr/>
                    <a:lstStyle/>
                    <a:p>
                      <a:pPr algn="ctr"/>
                      <a:r>
                        <a:rPr lang="en-US" sz="2800" dirty="0"/>
                        <a:t>2</a:t>
                      </a:r>
                      <a:endParaRPr lang="en-US" sz="2800" b="1" dirty="0"/>
                    </a:p>
                  </a:txBody>
                  <a:tcPr/>
                </a:tc>
                <a:tc>
                  <a:txBody>
                    <a:bodyPr/>
                    <a:lstStyle/>
                    <a:p>
                      <a:pPr algn="ctr"/>
                      <a:r>
                        <a:rPr lang="en-US" sz="2800" dirty="0"/>
                        <a:t>7</a:t>
                      </a:r>
                      <a:endParaRPr lang="en-US" sz="2800" b="1"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a:t>+</a:t>
                      </a:r>
                      <a:endParaRPr lang="en-US" sz="2800" b="1" dirty="0"/>
                    </a:p>
                  </a:txBody>
                  <a:tcPr>
                    <a:lnB w="3810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B w="3810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B w="381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B w="381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B w="3810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B w="381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B w="3810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B w="381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R w="127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800" b="1" dirty="0"/>
                        <a:t>+</a:t>
                      </a:r>
                    </a:p>
                  </a:txBody>
                  <a:tcPr>
                    <a:lnL w="127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r>
                        <a:rPr lang="en-US" sz="2800" kern="1200" dirty="0">
                          <a:solidFill>
                            <a:schemeClr val="tx1"/>
                          </a:solidFill>
                          <a:latin typeface="+mn-lt"/>
                          <a:ea typeface="+mn-ea"/>
                          <a:cs typeface="+mn-cs"/>
                        </a:rPr>
                        <a:t>-</a:t>
                      </a:r>
                      <a:endParaRPr lang="en-US" dirty="0"/>
                    </a:p>
                  </a:txBody>
                  <a:tcPr>
                    <a:lnB w="38100" cap="flat" cmpd="sng" algn="ctr">
                      <a:solidFill>
                        <a:schemeClr val="tx1"/>
                      </a:solidFill>
                      <a:prstDash val="solid"/>
                      <a:round/>
                      <a:headEnd type="none" w="med" len="med"/>
                      <a:tailEnd type="none" w="med" len="med"/>
                    </a:lnB>
                  </a:tcPr>
                </a:tc>
                <a:tc>
                  <a:txBody>
                    <a:bodyPr/>
                    <a:lstStyle/>
                    <a:p>
                      <a:pPr algn="ctr"/>
                      <a:r>
                        <a:rPr lang="en-US" sz="2800" dirty="0"/>
                        <a:t>5</a:t>
                      </a:r>
                      <a:endParaRPr lang="en-US" sz="2800" b="1" dirty="0"/>
                    </a:p>
                  </a:txBody>
                  <a:tcPr>
                    <a:lnB w="38100" cap="flat" cmpd="sng" algn="ctr">
                      <a:solidFill>
                        <a:schemeClr val="tx1"/>
                      </a:solidFill>
                      <a:prstDash val="solid"/>
                      <a:round/>
                      <a:headEnd type="none" w="med" len="med"/>
                      <a:tailEnd type="none" w="med" len="med"/>
                    </a:lnB>
                  </a:tcPr>
                </a:tc>
                <a:tc>
                  <a:txBody>
                    <a:bodyPr/>
                    <a:lstStyle/>
                    <a:p>
                      <a:pPr algn="ctr"/>
                      <a:r>
                        <a:rPr lang="en-US" sz="2800" dirty="0"/>
                        <a:t>4</a:t>
                      </a:r>
                      <a:endParaRPr lang="en-US" sz="2800" b="1" dirty="0"/>
                    </a:p>
                  </a:txBody>
                  <a:tcP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n-US" dirty="0"/>
                    </a:p>
                  </a:txBody>
                  <a:tcPr>
                    <a:lnT w="38100" cap="flat" cmpd="sng" algn="ctr">
                      <a:solidFill>
                        <a:schemeClr val="tx1"/>
                      </a:solidFill>
                      <a:prstDash val="solid"/>
                      <a:round/>
                      <a:headEnd type="none" w="med" len="med"/>
                      <a:tailEnd type="none" w="med" len="med"/>
                    </a:lnT>
                  </a:tcPr>
                </a:tc>
                <a:tc>
                  <a:txBody>
                    <a:bodyPr/>
                    <a:lstStyle/>
                    <a:p>
                      <a:pPr algn="ctr"/>
                      <a:r>
                        <a:rPr lang="en-US" sz="2800" dirty="0"/>
                        <a:t>1</a:t>
                      </a:r>
                      <a:endParaRPr lang="en-US" sz="2800" b="1" dirty="0"/>
                    </a:p>
                  </a:txBody>
                  <a:tcPr>
                    <a:lnT w="38100" cap="flat" cmpd="sng" algn="ctr">
                      <a:solidFill>
                        <a:schemeClr val="tx1"/>
                      </a:solidFill>
                      <a:prstDash val="solid"/>
                      <a:round/>
                      <a:headEnd type="none" w="med" len="med"/>
                      <a:tailEnd type="none" w="med" len="med"/>
                    </a:lnT>
                  </a:tcPr>
                </a:tc>
                <a:tc>
                  <a:txBody>
                    <a:bodyPr/>
                    <a:lstStyle/>
                    <a:p>
                      <a:pPr algn="ctr"/>
                      <a:r>
                        <a:rPr lang="en-US" sz="2800" dirty="0"/>
                        <a:t>1</a:t>
                      </a:r>
                      <a:endParaRPr lang="en-US" sz="2800" b="1" dirty="0"/>
                    </a:p>
                  </a:txBody>
                  <a:tcPr>
                    <a:lnT w="38100" cap="flat" cmpd="sng" algn="ctr">
                      <a:solidFill>
                        <a:schemeClr val="tx1"/>
                      </a:solidFill>
                      <a:prstDash val="solid"/>
                      <a:round/>
                      <a:headEnd type="none" w="med" len="med"/>
                      <a:tailEnd type="none" w="med" len="med"/>
                    </a:lnT>
                  </a:tcPr>
                </a:tc>
                <a:tc>
                  <a:txBody>
                    <a:bodyPr/>
                    <a:lstStyle/>
                    <a:p>
                      <a:pPr algn="ctr"/>
                      <a:r>
                        <a:rPr lang="en-US" sz="2800" dirty="0"/>
                        <a:t>1</a:t>
                      </a:r>
                      <a:endParaRPr lang="en-US" sz="2800" b="1" dirty="0"/>
                    </a:p>
                  </a:txBody>
                  <a:tcPr>
                    <a:lnT w="38100" cap="flat" cmpd="sng" algn="ctr">
                      <a:solidFill>
                        <a:schemeClr val="tx1"/>
                      </a:solidFill>
                      <a:prstDash val="solid"/>
                      <a:round/>
                      <a:headEnd type="none" w="med" len="med"/>
                      <a:tailEnd type="none" w="med" len="med"/>
                    </a:lnT>
                  </a:tcPr>
                </a:tc>
                <a:tc>
                  <a:txBody>
                    <a:bodyPr/>
                    <a:lstStyle/>
                    <a:p>
                      <a:pPr algn="ctr"/>
                      <a:r>
                        <a:rPr lang="en-US" sz="2800" dirty="0"/>
                        <a:t>0</a:t>
                      </a:r>
                      <a:endParaRPr lang="en-US" sz="2800" b="1" dirty="0"/>
                    </a:p>
                  </a:txBody>
                  <a:tcPr>
                    <a:lnT w="38100" cap="flat" cmpd="sng" algn="ctr">
                      <a:solidFill>
                        <a:schemeClr val="tx1"/>
                      </a:solidFill>
                      <a:prstDash val="solid"/>
                      <a:round/>
                      <a:headEnd type="none" w="med" len="med"/>
                      <a:tailEnd type="none" w="med" len="med"/>
                    </a:lnT>
                  </a:tcPr>
                </a:tc>
                <a:tc>
                  <a:txBody>
                    <a:bodyPr/>
                    <a:lstStyle/>
                    <a:p>
                      <a:pPr algn="ctr"/>
                      <a:r>
                        <a:rPr lang="en-US" sz="2800" dirty="0"/>
                        <a:t>0</a:t>
                      </a:r>
                      <a:endParaRPr lang="en-US" sz="2800" b="1" dirty="0"/>
                    </a:p>
                  </a:txBody>
                  <a:tcPr>
                    <a:lnT w="38100" cap="flat" cmpd="sng" algn="ctr">
                      <a:solidFill>
                        <a:schemeClr val="tx1"/>
                      </a:solidFill>
                      <a:prstDash val="solid"/>
                      <a:round/>
                      <a:headEnd type="none" w="med" len="med"/>
                      <a:tailEnd type="none" w="med" len="med"/>
                    </a:lnT>
                  </a:tcPr>
                </a:tc>
                <a:tc>
                  <a:txBody>
                    <a:bodyPr/>
                    <a:lstStyle/>
                    <a:p>
                      <a:pPr algn="ctr"/>
                      <a:r>
                        <a:rPr lang="en-US" sz="2800" dirty="0"/>
                        <a:t>1</a:t>
                      </a:r>
                      <a:endParaRPr lang="en-US" sz="2800" b="1" dirty="0"/>
                    </a:p>
                  </a:txBody>
                  <a:tcPr>
                    <a:lnT w="38100" cap="flat" cmpd="sng" algn="ctr">
                      <a:solidFill>
                        <a:schemeClr val="tx1"/>
                      </a:solidFill>
                      <a:prstDash val="solid"/>
                      <a:round/>
                      <a:headEnd type="none" w="med" len="med"/>
                      <a:tailEnd type="none" w="med" len="med"/>
                    </a:lnT>
                  </a:tcPr>
                </a:tc>
                <a:tc>
                  <a:txBody>
                    <a:bodyPr/>
                    <a:lstStyle/>
                    <a:p>
                      <a:pPr algn="ctr"/>
                      <a:r>
                        <a:rPr lang="en-US" sz="2800" dirty="0"/>
                        <a:t>0</a:t>
                      </a:r>
                      <a:endParaRPr lang="en-US" sz="2800" b="1" dirty="0"/>
                    </a:p>
                  </a:txBody>
                  <a:tcPr>
                    <a:lnT w="38100" cap="flat" cmpd="sng" algn="ctr">
                      <a:solidFill>
                        <a:schemeClr val="tx1"/>
                      </a:solidFill>
                      <a:prstDash val="solid"/>
                      <a:round/>
                      <a:headEnd type="none" w="med" len="med"/>
                      <a:tailEnd type="none" w="med" len="med"/>
                    </a:lnT>
                  </a:tcPr>
                </a:tc>
                <a:tc>
                  <a:txBody>
                    <a:bodyPr/>
                    <a:lstStyle/>
                    <a:p>
                      <a:pPr algn="ctr"/>
                      <a:r>
                        <a:rPr lang="en-US" sz="2800" dirty="0"/>
                        <a:t>1</a:t>
                      </a:r>
                      <a:endParaRPr lang="en-US" sz="2800" b="1" dirty="0"/>
                    </a:p>
                  </a:txBody>
                  <a:tcPr>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sz="2800" b="1" dirty="0"/>
                    </a:p>
                  </a:txBody>
                  <a:tcPr>
                    <a:lnT w="38100" cap="flat" cmpd="sng" algn="ctr">
                      <a:solidFill>
                        <a:schemeClr val="tx1"/>
                      </a:solidFill>
                      <a:prstDash val="solid"/>
                      <a:round/>
                      <a:headEnd type="none" w="med" len="med"/>
                      <a:tailEnd type="none" w="med" len="med"/>
                    </a:lnT>
                  </a:tcPr>
                </a:tc>
                <a:tc>
                  <a:txBody>
                    <a:bodyPr/>
                    <a:lstStyle/>
                    <a:p>
                      <a:pPr algn="ctr"/>
                      <a:endParaRPr lang="en-US" sz="2800" b="1" dirty="0"/>
                    </a:p>
                  </a:txBody>
                  <a:tcPr>
                    <a:lnT w="38100" cap="flat" cmpd="sng" algn="ctr">
                      <a:solidFill>
                        <a:schemeClr val="tx1"/>
                      </a:solidFill>
                      <a:prstDash val="solid"/>
                      <a:round/>
                      <a:headEnd type="none" w="med" len="med"/>
                      <a:tailEnd type="none" w="med" len="med"/>
                    </a:lnT>
                  </a:tcPr>
                </a:tc>
                <a:tc>
                  <a:txBody>
                    <a:bodyPr/>
                    <a:lstStyle/>
                    <a:p>
                      <a:pPr algn="ctr"/>
                      <a:endParaRPr lang="en-US" sz="2800" b="1" dirty="0"/>
                    </a:p>
                  </a:txBody>
                  <a:tcP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r h="518160">
                <a:tc>
                  <a:txBody>
                    <a:bodyPr/>
                    <a:lstStyle/>
                    <a:p>
                      <a:r>
                        <a:rPr lang="en-US" dirty="0"/>
                        <a:t>Invert</a:t>
                      </a:r>
                    </a:p>
                  </a:txBody>
                  <a:tcPr/>
                </a:tc>
                <a:tc>
                  <a:txBody>
                    <a:bodyPr/>
                    <a:lstStyle/>
                    <a:p>
                      <a:pPr algn="ctr"/>
                      <a:r>
                        <a:rPr lang="en-US" sz="2800" b="0" dirty="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dirty="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dirty="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dirty="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dirty="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dirty="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dirty="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dirty="0"/>
                        <a:t>0</a:t>
                      </a:r>
                    </a:p>
                  </a:txBody>
                  <a:tcPr>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4">
                  <a:txBody>
                    <a:bodyPr/>
                    <a:lstStyle/>
                    <a:p>
                      <a:pPr algn="ctr"/>
                      <a:r>
                        <a:rPr lang="en-US" sz="2800" dirty="0"/>
                        <a:t>Base-10</a:t>
                      </a:r>
                      <a:endParaRPr lang="en-US" sz="2800"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pPr algn="ctr"/>
                      <a:endParaRPr 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2800"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Add 1</a:t>
                      </a:r>
                      <a:endParaRPr lang="en-US" b="1" dirty="0">
                        <a:solidFill>
                          <a:schemeClr val="tx1"/>
                        </a:solidFill>
                      </a:endParaRPr>
                    </a:p>
                  </a:txBody>
                  <a:tcPr/>
                </a:tc>
                <a:tc>
                  <a:txBody>
                    <a:bodyPr/>
                    <a:lstStyle/>
                    <a:p>
                      <a:pPr algn="ctr"/>
                      <a:r>
                        <a:rPr lang="en-US" sz="2800" dirty="0"/>
                        <a:t>0</a:t>
                      </a:r>
                      <a:endParaRPr lang="en-US" sz="2800" b="1" dirty="0"/>
                    </a:p>
                  </a:txBody>
                  <a:tcPr/>
                </a:tc>
                <a:tc>
                  <a:txBody>
                    <a:bodyPr/>
                    <a:lstStyle/>
                    <a:p>
                      <a:pPr algn="ctr"/>
                      <a:r>
                        <a:rPr lang="en-US" sz="2800" dirty="0"/>
                        <a:t>0</a:t>
                      </a:r>
                      <a:endParaRPr lang="en-US" sz="2800" b="1" dirty="0"/>
                    </a:p>
                  </a:txBody>
                  <a:tcPr/>
                </a:tc>
                <a:tc>
                  <a:txBody>
                    <a:bodyPr/>
                    <a:lstStyle/>
                    <a:p>
                      <a:pPr algn="ctr"/>
                      <a:r>
                        <a:rPr lang="en-US" sz="2800" dirty="0"/>
                        <a:t>0</a:t>
                      </a:r>
                      <a:endParaRPr lang="en-US" sz="2800" b="1" dirty="0"/>
                    </a:p>
                  </a:txBody>
                  <a:tcPr/>
                </a:tc>
                <a:tc>
                  <a:txBody>
                    <a:bodyPr/>
                    <a:lstStyle/>
                    <a:p>
                      <a:pPr algn="ctr"/>
                      <a:r>
                        <a:rPr lang="en-US" sz="2800" dirty="0"/>
                        <a:t>1</a:t>
                      </a:r>
                      <a:endParaRPr lang="en-US" sz="2800" b="1" dirty="0"/>
                    </a:p>
                  </a:txBody>
                  <a:tcPr/>
                </a:tc>
                <a:tc>
                  <a:txBody>
                    <a:bodyPr/>
                    <a:lstStyle/>
                    <a:p>
                      <a:pPr algn="ctr"/>
                      <a:r>
                        <a:rPr lang="en-US" sz="2800" dirty="0"/>
                        <a:t>1</a:t>
                      </a:r>
                      <a:endParaRPr lang="en-US" sz="2800" b="1" dirty="0"/>
                    </a:p>
                  </a:txBody>
                  <a:tcPr/>
                </a:tc>
                <a:tc>
                  <a:txBody>
                    <a:bodyPr/>
                    <a:lstStyle/>
                    <a:p>
                      <a:pPr algn="ctr"/>
                      <a:r>
                        <a:rPr lang="en-US" sz="2800" dirty="0"/>
                        <a:t>0</a:t>
                      </a:r>
                      <a:endParaRPr lang="en-US" sz="2800" b="1" dirty="0"/>
                    </a:p>
                  </a:txBody>
                  <a:tcPr/>
                </a:tc>
                <a:tc>
                  <a:txBody>
                    <a:bodyPr/>
                    <a:lstStyle/>
                    <a:p>
                      <a:pPr algn="ctr"/>
                      <a:r>
                        <a:rPr lang="en-US" sz="2800" dirty="0"/>
                        <a:t>1</a:t>
                      </a:r>
                      <a:endParaRPr lang="en-US" sz="2800" b="1" dirty="0"/>
                    </a:p>
                  </a:txBody>
                  <a:tcPr/>
                </a:tc>
                <a:tc>
                  <a:txBody>
                    <a:bodyPr/>
                    <a:lstStyle/>
                    <a:p>
                      <a:pPr algn="ctr"/>
                      <a:r>
                        <a:rPr lang="en-US" sz="2800" dirty="0"/>
                        <a:t>1</a:t>
                      </a:r>
                      <a:endParaRPr lang="en-US" sz="2800" b="1" dirty="0"/>
                    </a:p>
                  </a:txBody>
                  <a:tcPr>
                    <a:lnR w="12700" cap="flat" cmpd="sng" algn="ctr">
                      <a:solidFill>
                        <a:schemeClr val="tx1"/>
                      </a:solidFill>
                      <a:prstDash val="solid"/>
                      <a:round/>
                      <a:headEnd type="none" w="med" len="med"/>
                      <a:tailEnd type="none" w="med" len="med"/>
                    </a:lnR>
                  </a:tcPr>
                </a:tc>
                <a:tc>
                  <a:txBody>
                    <a:bodyPr/>
                    <a:lstStyle/>
                    <a:p>
                      <a:pPr algn="ctr"/>
                      <a:r>
                        <a:rPr lang="en-US" sz="2800" b="1" dirty="0">
                          <a:sym typeface="Wingdings" pitchFamily="2" charset="2"/>
                        </a:rPr>
                        <a:t></a:t>
                      </a:r>
                      <a:endParaRPr lang="en-US" sz="28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b="1" dirty="0"/>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8" name="TextBox 7"/>
          <p:cNvSpPr txBox="1"/>
          <p:nvPr/>
        </p:nvSpPr>
        <p:spPr>
          <a:xfrm>
            <a:off x="2514600" y="5334001"/>
            <a:ext cx="7391400" cy="954107"/>
          </a:xfrm>
          <a:prstGeom prst="rect">
            <a:avLst/>
          </a:prstGeom>
          <a:noFill/>
        </p:spPr>
        <p:txBody>
          <a:bodyPr wrap="square" rtlCol="0">
            <a:spAutoFit/>
          </a:bodyPr>
          <a:lstStyle/>
          <a:p>
            <a:pPr algn="ctr"/>
            <a:r>
              <a:rPr lang="en-US" sz="2800" b="1" dirty="0">
                <a:solidFill>
                  <a:srgbClr val="FF0000"/>
                </a:solidFill>
              </a:rPr>
              <a:t>Subtraction is just adding the negative or 2’s complement of a number. </a:t>
            </a:r>
          </a:p>
        </p:txBody>
      </p:sp>
      <p:grpSp>
        <p:nvGrpSpPr>
          <p:cNvPr id="3" name="Group 14"/>
          <p:cNvGrpSpPr/>
          <p:nvPr/>
        </p:nvGrpSpPr>
        <p:grpSpPr>
          <a:xfrm>
            <a:off x="1573180" y="3048001"/>
            <a:ext cx="2389220" cy="1639907"/>
            <a:chOff x="49180" y="3048000"/>
            <a:chExt cx="2389220" cy="1639907"/>
          </a:xfrm>
        </p:grpSpPr>
        <p:sp>
          <p:nvSpPr>
            <p:cNvPr id="9" name="Oval 8"/>
            <p:cNvSpPr/>
            <p:nvPr/>
          </p:nvSpPr>
          <p:spPr bwMode="auto">
            <a:xfrm>
              <a:off x="1905000" y="3048000"/>
              <a:ext cx="533400" cy="609600"/>
            </a:xfrm>
            <a:prstGeom prst="ellipse">
              <a:avLst/>
            </a:prstGeom>
            <a:noFill/>
            <a:ln w="635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12" name="TextBox 11"/>
            <p:cNvSpPr txBox="1"/>
            <p:nvPr/>
          </p:nvSpPr>
          <p:spPr>
            <a:xfrm>
              <a:off x="49180" y="3733800"/>
              <a:ext cx="1893467" cy="954107"/>
            </a:xfrm>
            <a:prstGeom prst="rect">
              <a:avLst/>
            </a:prstGeom>
            <a:solidFill>
              <a:schemeClr val="accent1"/>
            </a:solidFill>
          </p:spPr>
          <p:txBody>
            <a:bodyPr wrap="none" rtlCol="0">
              <a:spAutoFit/>
            </a:bodyPr>
            <a:lstStyle/>
            <a:p>
              <a:pPr algn="ctr"/>
              <a:r>
                <a:rPr lang="en-US" sz="2800" b="1" dirty="0">
                  <a:solidFill>
                    <a:srgbClr val="FF0000"/>
                  </a:solidFill>
                </a:rPr>
                <a:t>NEGATIVE</a:t>
              </a:r>
            </a:p>
            <a:p>
              <a:pPr algn="ctr"/>
              <a:r>
                <a:rPr lang="en-US" sz="2800" b="1" dirty="0">
                  <a:solidFill>
                    <a:srgbClr val="FF0000"/>
                  </a:solidFill>
                </a:rPr>
                <a:t>RESULT</a:t>
              </a:r>
            </a:p>
          </p:txBody>
        </p:sp>
        <p:cxnSp>
          <p:nvCxnSpPr>
            <p:cNvPr id="11" name="Straight Arrow Connector 10"/>
            <p:cNvCxnSpPr/>
            <p:nvPr/>
          </p:nvCxnSpPr>
          <p:spPr bwMode="auto">
            <a:xfrm flipV="1">
              <a:off x="1143000" y="3505200"/>
              <a:ext cx="685800" cy="304800"/>
            </a:xfrm>
            <a:prstGeom prst="straightConnector1">
              <a:avLst/>
            </a:prstGeom>
            <a:solidFill>
              <a:schemeClr val="accent1"/>
            </a:solidFill>
            <a:ln w="63500" cap="flat" cmpd="sng" algn="ctr">
              <a:solidFill>
                <a:srgbClr val="FF0000"/>
              </a:solidFill>
              <a:prstDash val="solid"/>
              <a:round/>
              <a:headEnd type="none" w="med" len="med"/>
              <a:tailEnd type="arrow"/>
            </a:ln>
            <a:effectLst/>
          </p:spPr>
        </p:cxnSp>
      </p:grpSp>
      <p:cxnSp>
        <p:nvCxnSpPr>
          <p:cNvPr id="18" name="Straight Connector 17"/>
          <p:cNvCxnSpPr/>
          <p:nvPr/>
        </p:nvCxnSpPr>
        <p:spPr bwMode="auto">
          <a:xfrm>
            <a:off x="8686800" y="4495800"/>
            <a:ext cx="228600" cy="0"/>
          </a:xfrm>
          <a:prstGeom prst="line">
            <a:avLst/>
          </a:prstGeom>
          <a:solidFill>
            <a:schemeClr val="accent1"/>
          </a:solidFill>
          <a:ln w="63500" cap="flat" cmpd="sng" algn="ctr">
            <a:solidFill>
              <a:srgbClr val="FF0000"/>
            </a:solidFill>
            <a:prstDash val="solid"/>
            <a:round/>
            <a:headEnd type="none" w="med" len="med"/>
            <a:tailEnd type="none" w="med" len="med"/>
          </a:ln>
          <a:effectLst/>
        </p:spPr>
      </p:cxnSp>
      <p:sp>
        <p:nvSpPr>
          <p:cNvPr id="4" name="Footer Placeholder 3">
            <a:extLst>
              <a:ext uri="{FF2B5EF4-FFF2-40B4-BE49-F238E27FC236}">
                <a16:creationId xmlns:a16="http://schemas.microsoft.com/office/drawing/2014/main" id="{9AD93D06-E489-6DCB-04F5-DF7D2C801D1E}"/>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478050"/>
            <a:ext cx="8382000" cy="762000"/>
          </a:xfrm>
        </p:spPr>
        <p:txBody>
          <a:bodyPr>
            <a:normAutofit fontScale="90000"/>
          </a:bodyPr>
          <a:lstStyle/>
          <a:p>
            <a:r>
              <a:rPr lang="en-US" dirty="0"/>
              <a:t>Practice </a:t>
            </a:r>
            <a:br>
              <a:rPr lang="en-US" dirty="0"/>
            </a:br>
            <a:r>
              <a:rPr lang="en-US" sz="2800" dirty="0"/>
              <a:t>(Use 8-bits for all numbers except base-10)</a:t>
            </a:r>
            <a:endParaRPr lang="en-US" dirty="0"/>
          </a:p>
        </p:txBody>
      </p:sp>
      <p:sp>
        <p:nvSpPr>
          <p:cNvPr id="5" name="Slide Number Placeholder 4"/>
          <p:cNvSpPr>
            <a:spLocks noGrp="1"/>
          </p:cNvSpPr>
          <p:nvPr>
            <p:ph type="sldNum" sz="quarter" idx="12"/>
          </p:nvPr>
        </p:nvSpPr>
        <p:spPr/>
        <p:txBody>
          <a:bodyPr/>
          <a:lstStyle/>
          <a:p>
            <a:fld id="{1E9AE433-2354-447F-AC9C-E3BA53A2ED55}" type="slidenum">
              <a:rPr lang="en-US" smtClean="0"/>
              <a:pPr/>
              <a:t>40</a:t>
            </a:fld>
            <a:endParaRPr lang="en-US"/>
          </a:p>
        </p:txBody>
      </p:sp>
      <p:graphicFrame>
        <p:nvGraphicFramePr>
          <p:cNvPr id="6" name="Table 5"/>
          <p:cNvGraphicFramePr>
            <a:graphicFrameLocks noGrp="1"/>
          </p:cNvGraphicFramePr>
          <p:nvPr/>
        </p:nvGraphicFramePr>
        <p:xfrm>
          <a:off x="1572125" y="1647257"/>
          <a:ext cx="9038122" cy="4547728"/>
        </p:xfrm>
        <a:graphic>
          <a:graphicData uri="http://schemas.openxmlformats.org/drawingml/2006/table">
            <a:tbl>
              <a:tblPr firstRow="1" bandRow="1">
                <a:tableStyleId>{F5AB1C69-6EDB-4FF4-983F-18BD219EF322}</a:tableStyleId>
              </a:tblPr>
              <a:tblGrid>
                <a:gridCol w="1366788">
                  <a:extLst>
                    <a:ext uri="{9D8B030D-6E8A-4147-A177-3AD203B41FA5}">
                      <a16:colId xmlns:a16="http://schemas.microsoft.com/office/drawing/2014/main" val="20000"/>
                    </a:ext>
                  </a:extLst>
                </a:gridCol>
                <a:gridCol w="2502568">
                  <a:extLst>
                    <a:ext uri="{9D8B030D-6E8A-4147-A177-3AD203B41FA5}">
                      <a16:colId xmlns:a16="http://schemas.microsoft.com/office/drawing/2014/main" val="20001"/>
                    </a:ext>
                  </a:extLst>
                </a:gridCol>
                <a:gridCol w="2627697">
                  <a:extLst>
                    <a:ext uri="{9D8B030D-6E8A-4147-A177-3AD203B41FA5}">
                      <a16:colId xmlns:a16="http://schemas.microsoft.com/office/drawing/2014/main" val="20002"/>
                    </a:ext>
                  </a:extLst>
                </a:gridCol>
                <a:gridCol w="2541069">
                  <a:extLst>
                    <a:ext uri="{9D8B030D-6E8A-4147-A177-3AD203B41FA5}">
                      <a16:colId xmlns:a16="http://schemas.microsoft.com/office/drawing/2014/main" val="20003"/>
                    </a:ext>
                  </a:extLst>
                </a:gridCol>
              </a:tblGrid>
              <a:tr h="465596">
                <a:tc>
                  <a:txBody>
                    <a:bodyPr/>
                    <a:lstStyle/>
                    <a:p>
                      <a:pPr algn="ctr"/>
                      <a:r>
                        <a:rPr lang="en-US" sz="2400" dirty="0">
                          <a:solidFill>
                            <a:schemeClr val="tx1"/>
                          </a:solidFill>
                        </a:rPr>
                        <a:t>Base-10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rPr>
                        <a:t>Sign Magnitude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rPr>
                        <a:t>1’s Complement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rPr>
                        <a:t>2’s Complement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65596">
                <a:tc>
                  <a:txBody>
                    <a:bodyPr/>
                    <a:lstStyle/>
                    <a:p>
                      <a:pPr algn="ctr"/>
                      <a:r>
                        <a:rPr lang="en-US" sz="2400" dirty="0">
                          <a:solidFill>
                            <a:schemeClr val="tx1"/>
                          </a:solidFill>
                        </a:rPr>
                        <a:t>17</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240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240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5596">
                <a:tc>
                  <a:txBody>
                    <a:bodyPr/>
                    <a:lstStyle/>
                    <a:p>
                      <a:pPr algn="ctr"/>
                      <a:r>
                        <a:rPr lang="en-US" sz="2400" dirty="0">
                          <a:solidFill>
                            <a:schemeClr val="tx1"/>
                          </a:solidFill>
                        </a:rPr>
                        <a:t>-17</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240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5596">
                <a:tc>
                  <a:txBody>
                    <a:bodyPr/>
                    <a:lstStyle/>
                    <a:p>
                      <a:pPr algn="ctr"/>
                      <a:endParaRPr lang="en-US" sz="24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rPr>
                        <a:t>10010101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240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5596">
                <a:tc>
                  <a:txBody>
                    <a:bodyPr/>
                    <a:lstStyle/>
                    <a:p>
                      <a:pPr algn="ctr"/>
                      <a:endParaRPr lang="en-US" sz="24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rPr>
                        <a:t>00010101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5596">
                <a:tc>
                  <a:txBody>
                    <a:bodyPr/>
                    <a:lstStyle/>
                    <a:p>
                      <a:pPr algn="ctr"/>
                      <a:endParaRPr lang="en-US" sz="24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rPr>
                        <a:t>11110101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240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65596">
                <a:tc>
                  <a:txBody>
                    <a:bodyPr/>
                    <a:lstStyle/>
                    <a:p>
                      <a:pPr algn="ctr"/>
                      <a:endParaRPr lang="en-US" sz="24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rPr>
                        <a:t>00000101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65596">
                <a:tc>
                  <a:txBody>
                    <a:bodyPr/>
                    <a:lstStyle/>
                    <a:p>
                      <a:pPr algn="ctr"/>
                      <a:endParaRPr lang="en-US" sz="24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rPr>
                        <a:t>11111001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65596">
                <a:tc>
                  <a:txBody>
                    <a:bodyPr/>
                    <a:lstStyle/>
                    <a:p>
                      <a:pPr algn="ctr"/>
                      <a:endParaRPr lang="en-US" sz="240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rPr>
                        <a:t>00010101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3" name="Footer Placeholder 2">
            <a:extLst>
              <a:ext uri="{FF2B5EF4-FFF2-40B4-BE49-F238E27FC236}">
                <a16:creationId xmlns:a16="http://schemas.microsoft.com/office/drawing/2014/main" id="{F0D329D4-E082-DAF0-5AB0-F545254DAB19}"/>
              </a:ext>
            </a:extLst>
          </p:cNvPr>
          <p:cNvSpPr>
            <a:spLocks noGrp="1"/>
          </p:cNvSpPr>
          <p:nvPr>
            <p:ph type="ftr" sz="quarter" idx="11"/>
          </p:nvPr>
        </p:nvSpPr>
        <p:spPr/>
        <p:txBody>
          <a:bodyPr/>
          <a:lstStyle/>
          <a:p>
            <a:r>
              <a:rPr lang="nl-NL"/>
              <a:t>CIS 240: MICROCOMPUTER ARCHITECTURE &amp; PROGRAMMING</a:t>
            </a:r>
            <a:endParaRPr lang="en-US"/>
          </a:p>
        </p:txBody>
      </p:sp>
    </p:spTree>
    <p:extLst>
      <p:ext uri="{BB962C8B-B14F-4D97-AF65-F5344CB8AC3E}">
        <p14:creationId xmlns:p14="http://schemas.microsoft.com/office/powerpoint/2010/main" val="32701420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Box 8"/>
          <p:cNvSpPr txBox="1"/>
          <p:nvPr/>
        </p:nvSpPr>
        <p:spPr>
          <a:xfrm>
            <a:off x="1524000" y="5638800"/>
            <a:ext cx="1069524" cy="872034"/>
          </a:xfrm>
          <a:prstGeom prst="rect">
            <a:avLst/>
          </a:prstGeom>
          <a:solidFill>
            <a:schemeClr val="bg1"/>
          </a:solidFill>
        </p:spPr>
        <p:txBody>
          <a:bodyPr wrap="none" rtlCol="0">
            <a:spAutoFit/>
          </a:bodyPr>
          <a:lstStyle/>
          <a:p>
            <a:pPr algn="r">
              <a:lnSpc>
                <a:spcPct val="150000"/>
              </a:lnSpc>
            </a:pPr>
            <a:r>
              <a:rPr lang="en-US" b="1" dirty="0"/>
              <a:t>Base-10</a:t>
            </a:r>
          </a:p>
          <a:p>
            <a:pPr algn="r">
              <a:lnSpc>
                <a:spcPct val="150000"/>
              </a:lnSpc>
            </a:pPr>
            <a:r>
              <a:rPr lang="en-US" b="1" dirty="0"/>
              <a:t>BCD</a:t>
            </a:r>
          </a:p>
        </p:txBody>
      </p:sp>
      <p:sp>
        <p:nvSpPr>
          <p:cNvPr id="8" name="TextBox 7"/>
          <p:cNvSpPr txBox="1"/>
          <p:nvPr/>
        </p:nvSpPr>
        <p:spPr>
          <a:xfrm>
            <a:off x="1498352" y="4495800"/>
            <a:ext cx="1069524" cy="872034"/>
          </a:xfrm>
          <a:prstGeom prst="rect">
            <a:avLst/>
          </a:prstGeom>
          <a:solidFill>
            <a:schemeClr val="bg1"/>
          </a:solidFill>
        </p:spPr>
        <p:txBody>
          <a:bodyPr wrap="none" rtlCol="0">
            <a:spAutoFit/>
          </a:bodyPr>
          <a:lstStyle/>
          <a:p>
            <a:pPr algn="r">
              <a:lnSpc>
                <a:spcPct val="150000"/>
              </a:lnSpc>
            </a:pPr>
            <a:r>
              <a:rPr lang="en-US" b="1" dirty="0"/>
              <a:t>Base-10</a:t>
            </a:r>
          </a:p>
          <a:p>
            <a:pPr algn="r">
              <a:lnSpc>
                <a:spcPct val="150000"/>
              </a:lnSpc>
            </a:pPr>
            <a:r>
              <a:rPr lang="en-US" b="1" dirty="0"/>
              <a:t>BCD</a:t>
            </a:r>
          </a:p>
        </p:txBody>
      </p:sp>
      <p:sp>
        <p:nvSpPr>
          <p:cNvPr id="2" name="Title 1"/>
          <p:cNvSpPr>
            <a:spLocks noGrp="1"/>
          </p:cNvSpPr>
          <p:nvPr>
            <p:ph type="title"/>
          </p:nvPr>
        </p:nvSpPr>
        <p:spPr/>
        <p:txBody>
          <a:bodyPr>
            <a:normAutofit fontScale="90000"/>
          </a:bodyPr>
          <a:lstStyle/>
          <a:p>
            <a:r>
              <a:rPr lang="en-US" dirty="0"/>
              <a:t>BCD representation</a:t>
            </a:r>
            <a:br>
              <a:rPr lang="en-US" dirty="0"/>
            </a:br>
            <a:r>
              <a:rPr lang="en-US" sz="3600" b="1" dirty="0">
                <a:solidFill>
                  <a:srgbClr val="FF0000"/>
                </a:solidFill>
              </a:rPr>
              <a:t>(Included for completeness but we won’t use)</a:t>
            </a:r>
            <a:endParaRPr lang="en-US" dirty="0"/>
          </a:p>
        </p:txBody>
      </p:sp>
      <p:sp>
        <p:nvSpPr>
          <p:cNvPr id="3" name="Content Placeholder 2"/>
          <p:cNvSpPr>
            <a:spLocks noGrp="1"/>
          </p:cNvSpPr>
          <p:nvPr>
            <p:ph idx="1"/>
          </p:nvPr>
        </p:nvSpPr>
        <p:spPr>
          <a:xfrm>
            <a:off x="2362200" y="1524000"/>
            <a:ext cx="8001000" cy="4953000"/>
          </a:xfrm>
        </p:spPr>
        <p:txBody>
          <a:bodyPr/>
          <a:lstStyle/>
          <a:p>
            <a:r>
              <a:rPr lang="en-US" sz="2400" dirty="0"/>
              <a:t>Binary-coded decimal</a:t>
            </a:r>
          </a:p>
          <a:p>
            <a:r>
              <a:rPr lang="en-US" sz="2400" dirty="0"/>
              <a:t>Each base-10 digit represented by 4-bits</a:t>
            </a:r>
          </a:p>
          <a:p>
            <a:r>
              <a:rPr lang="en-US" sz="2400" dirty="0"/>
              <a:t>A 3-digit base-10 number will have 4x3=12 bits</a:t>
            </a:r>
          </a:p>
          <a:p>
            <a:r>
              <a:rPr lang="en-US" sz="2400" dirty="0"/>
              <a:t>Negative sign is “10</a:t>
            </a:r>
            <a:r>
              <a:rPr lang="en-US" sz="2400" dirty="0">
                <a:solidFill>
                  <a:srgbClr val="FF0000"/>
                </a:solidFill>
              </a:rPr>
              <a:t>1</a:t>
            </a:r>
            <a:r>
              <a:rPr lang="en-US" sz="2400" dirty="0"/>
              <a:t>1” (positive number can be specified explicitly by leading with “0000”)</a:t>
            </a:r>
          </a:p>
          <a:p>
            <a:r>
              <a:rPr lang="en-US" sz="2400" dirty="0"/>
              <a:t>Take 8392</a:t>
            </a:r>
            <a:r>
              <a:rPr lang="en-US" sz="2400" b="1" baseline="-25000" dirty="0"/>
              <a:t>10</a:t>
            </a:r>
            <a:r>
              <a:rPr lang="en-US" sz="2400" dirty="0"/>
              <a:t> and -456</a:t>
            </a:r>
            <a:r>
              <a:rPr lang="en-US" sz="2400" b="1" baseline="-25000" dirty="0"/>
              <a:t>10</a:t>
            </a:r>
            <a:r>
              <a:rPr lang="en-US" sz="2400" dirty="0"/>
              <a:t> </a:t>
            </a:r>
            <a:endParaRPr lang="en-US" dirty="0"/>
          </a:p>
        </p:txBody>
      </p:sp>
      <p:sp>
        <p:nvSpPr>
          <p:cNvPr id="6" name="Slide Number Placeholder 5"/>
          <p:cNvSpPr>
            <a:spLocks noGrp="1"/>
          </p:cNvSpPr>
          <p:nvPr>
            <p:ph type="sldNum" sz="quarter" idx="12"/>
          </p:nvPr>
        </p:nvSpPr>
        <p:spPr>
          <a:xfrm>
            <a:off x="1524000" y="6445250"/>
            <a:ext cx="827088" cy="488950"/>
          </a:xfrm>
        </p:spPr>
        <p:txBody>
          <a:bodyPr/>
          <a:lstStyle/>
          <a:p>
            <a:fld id="{1E9AE433-2354-447F-AC9C-E3BA53A2ED55}" type="slidenum">
              <a:rPr lang="en-US" smtClean="0"/>
              <a:pPr/>
              <a:t>41</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44393587"/>
              </p:ext>
            </p:extLst>
          </p:nvPr>
        </p:nvGraphicFramePr>
        <p:xfrm>
          <a:off x="2723606" y="4546600"/>
          <a:ext cx="7848608" cy="1930400"/>
        </p:xfrm>
        <a:graphic>
          <a:graphicData uri="http://schemas.openxmlformats.org/drawingml/2006/table">
            <a:tbl>
              <a:tblPr firstRow="1" bandRow="1">
                <a:tableStyleId>{073A0DAA-6AF3-43AB-8588-CEC1D06C72B9}</a:tableStyleId>
              </a:tblPr>
              <a:tblGrid>
                <a:gridCol w="490538">
                  <a:extLst>
                    <a:ext uri="{9D8B030D-6E8A-4147-A177-3AD203B41FA5}">
                      <a16:colId xmlns:a16="http://schemas.microsoft.com/office/drawing/2014/main" val="20000"/>
                    </a:ext>
                  </a:extLst>
                </a:gridCol>
                <a:gridCol w="490538">
                  <a:extLst>
                    <a:ext uri="{9D8B030D-6E8A-4147-A177-3AD203B41FA5}">
                      <a16:colId xmlns:a16="http://schemas.microsoft.com/office/drawing/2014/main" val="20001"/>
                    </a:ext>
                  </a:extLst>
                </a:gridCol>
                <a:gridCol w="490538">
                  <a:extLst>
                    <a:ext uri="{9D8B030D-6E8A-4147-A177-3AD203B41FA5}">
                      <a16:colId xmlns:a16="http://schemas.microsoft.com/office/drawing/2014/main" val="20002"/>
                    </a:ext>
                  </a:extLst>
                </a:gridCol>
                <a:gridCol w="490538">
                  <a:extLst>
                    <a:ext uri="{9D8B030D-6E8A-4147-A177-3AD203B41FA5}">
                      <a16:colId xmlns:a16="http://schemas.microsoft.com/office/drawing/2014/main" val="20003"/>
                    </a:ext>
                  </a:extLst>
                </a:gridCol>
                <a:gridCol w="490538">
                  <a:extLst>
                    <a:ext uri="{9D8B030D-6E8A-4147-A177-3AD203B41FA5}">
                      <a16:colId xmlns:a16="http://schemas.microsoft.com/office/drawing/2014/main" val="20004"/>
                    </a:ext>
                  </a:extLst>
                </a:gridCol>
                <a:gridCol w="490538">
                  <a:extLst>
                    <a:ext uri="{9D8B030D-6E8A-4147-A177-3AD203B41FA5}">
                      <a16:colId xmlns:a16="http://schemas.microsoft.com/office/drawing/2014/main" val="20005"/>
                    </a:ext>
                  </a:extLst>
                </a:gridCol>
                <a:gridCol w="490538">
                  <a:extLst>
                    <a:ext uri="{9D8B030D-6E8A-4147-A177-3AD203B41FA5}">
                      <a16:colId xmlns:a16="http://schemas.microsoft.com/office/drawing/2014/main" val="20006"/>
                    </a:ext>
                  </a:extLst>
                </a:gridCol>
                <a:gridCol w="490538">
                  <a:extLst>
                    <a:ext uri="{9D8B030D-6E8A-4147-A177-3AD203B41FA5}">
                      <a16:colId xmlns:a16="http://schemas.microsoft.com/office/drawing/2014/main" val="20007"/>
                    </a:ext>
                  </a:extLst>
                </a:gridCol>
                <a:gridCol w="490538">
                  <a:extLst>
                    <a:ext uri="{9D8B030D-6E8A-4147-A177-3AD203B41FA5}">
                      <a16:colId xmlns:a16="http://schemas.microsoft.com/office/drawing/2014/main" val="20008"/>
                    </a:ext>
                  </a:extLst>
                </a:gridCol>
                <a:gridCol w="490538">
                  <a:extLst>
                    <a:ext uri="{9D8B030D-6E8A-4147-A177-3AD203B41FA5}">
                      <a16:colId xmlns:a16="http://schemas.microsoft.com/office/drawing/2014/main" val="20009"/>
                    </a:ext>
                  </a:extLst>
                </a:gridCol>
                <a:gridCol w="490538">
                  <a:extLst>
                    <a:ext uri="{9D8B030D-6E8A-4147-A177-3AD203B41FA5}">
                      <a16:colId xmlns:a16="http://schemas.microsoft.com/office/drawing/2014/main" val="20010"/>
                    </a:ext>
                  </a:extLst>
                </a:gridCol>
                <a:gridCol w="490538">
                  <a:extLst>
                    <a:ext uri="{9D8B030D-6E8A-4147-A177-3AD203B41FA5}">
                      <a16:colId xmlns:a16="http://schemas.microsoft.com/office/drawing/2014/main" val="20011"/>
                    </a:ext>
                  </a:extLst>
                </a:gridCol>
                <a:gridCol w="490538">
                  <a:extLst>
                    <a:ext uri="{9D8B030D-6E8A-4147-A177-3AD203B41FA5}">
                      <a16:colId xmlns:a16="http://schemas.microsoft.com/office/drawing/2014/main" val="20012"/>
                    </a:ext>
                  </a:extLst>
                </a:gridCol>
                <a:gridCol w="490538">
                  <a:extLst>
                    <a:ext uri="{9D8B030D-6E8A-4147-A177-3AD203B41FA5}">
                      <a16:colId xmlns:a16="http://schemas.microsoft.com/office/drawing/2014/main" val="20013"/>
                    </a:ext>
                  </a:extLst>
                </a:gridCol>
                <a:gridCol w="490538">
                  <a:extLst>
                    <a:ext uri="{9D8B030D-6E8A-4147-A177-3AD203B41FA5}">
                      <a16:colId xmlns:a16="http://schemas.microsoft.com/office/drawing/2014/main" val="20014"/>
                    </a:ext>
                  </a:extLst>
                </a:gridCol>
                <a:gridCol w="490538">
                  <a:extLst>
                    <a:ext uri="{9D8B030D-6E8A-4147-A177-3AD203B41FA5}">
                      <a16:colId xmlns:a16="http://schemas.microsoft.com/office/drawing/2014/main" val="20015"/>
                    </a:ext>
                  </a:extLst>
                </a:gridCol>
              </a:tblGrid>
              <a:tr h="370840">
                <a:tc gridSpan="4">
                  <a:txBody>
                    <a:bodyPr/>
                    <a:lstStyle/>
                    <a:p>
                      <a:pPr algn="ctr"/>
                      <a:r>
                        <a:rPr lang="en-US" sz="2000" dirty="0">
                          <a:solidFill>
                            <a:schemeClr val="bg2">
                              <a:lumMod val="75000"/>
                            </a:schemeClr>
                          </a:solidFill>
                        </a:rPr>
                        <a:t>8</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95000"/>
                      </a:schemeClr>
                    </a:solidFill>
                  </a:tcPr>
                </a:tc>
                <a:tc hMerge="1">
                  <a:txBody>
                    <a:bodyPr/>
                    <a:lstStyle/>
                    <a:p>
                      <a:endParaRPr lang="en-US" dirty="0"/>
                    </a:p>
                  </a:txBody>
                  <a:tcPr>
                    <a:solidFill>
                      <a:schemeClr val="accent3">
                        <a:lumMod val="95000"/>
                      </a:schemeClr>
                    </a:solidFill>
                  </a:tcPr>
                </a:tc>
                <a:tc hMerge="1">
                  <a:txBody>
                    <a:bodyPr/>
                    <a:lstStyle/>
                    <a:p>
                      <a:endParaRPr lang="en-US" dirty="0"/>
                    </a:p>
                  </a:txBody>
                  <a:tcPr>
                    <a:solidFill>
                      <a:schemeClr val="accent3">
                        <a:lumMod val="95000"/>
                      </a:schemeClr>
                    </a:solidFill>
                  </a:tcPr>
                </a:tc>
                <a:tc hMerge="1">
                  <a:txBody>
                    <a:bodyPr/>
                    <a:lstStyle/>
                    <a:p>
                      <a:endParaRPr lang="en-US" dirty="0"/>
                    </a:p>
                  </a:txBody>
                  <a:tcPr>
                    <a:solidFill>
                      <a:schemeClr val="accent3">
                        <a:lumMod val="95000"/>
                      </a:schemeClr>
                    </a:solidFill>
                  </a:tcPr>
                </a:tc>
                <a:tc gridSpan="4">
                  <a:txBody>
                    <a:bodyPr/>
                    <a:lstStyle/>
                    <a:p>
                      <a:pPr algn="ctr"/>
                      <a:r>
                        <a:rPr lang="en-US" sz="2000" dirty="0">
                          <a:solidFill>
                            <a:schemeClr val="bg2">
                              <a:lumMod val="75000"/>
                            </a:schemeClr>
                          </a:solidFill>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95000"/>
                      </a:schemeClr>
                    </a:solidFill>
                  </a:tcPr>
                </a:tc>
                <a:tc hMerge="1">
                  <a:txBody>
                    <a:bodyPr/>
                    <a:lstStyle/>
                    <a:p>
                      <a:endParaRPr lang="en-US" dirty="0"/>
                    </a:p>
                  </a:txBody>
                  <a:tcPr>
                    <a:solidFill>
                      <a:schemeClr val="accent3">
                        <a:lumMod val="95000"/>
                      </a:schemeClr>
                    </a:solidFill>
                  </a:tcPr>
                </a:tc>
                <a:tc hMerge="1">
                  <a:txBody>
                    <a:bodyPr/>
                    <a:lstStyle/>
                    <a:p>
                      <a:endParaRPr lang="en-US" dirty="0"/>
                    </a:p>
                  </a:txBody>
                  <a:tcPr>
                    <a:solidFill>
                      <a:schemeClr val="accent3">
                        <a:lumMod val="95000"/>
                      </a:schemeClr>
                    </a:solidFill>
                  </a:tcPr>
                </a:tc>
                <a:tc hMerge="1">
                  <a:txBody>
                    <a:bodyPr/>
                    <a:lstStyle/>
                    <a:p>
                      <a:endParaRPr lang="en-US" dirty="0"/>
                    </a:p>
                  </a:txBody>
                  <a:tcPr>
                    <a:solidFill>
                      <a:schemeClr val="accent3">
                        <a:lumMod val="95000"/>
                      </a:schemeClr>
                    </a:solidFill>
                  </a:tcPr>
                </a:tc>
                <a:tc gridSpan="4">
                  <a:txBody>
                    <a:bodyPr/>
                    <a:lstStyle/>
                    <a:p>
                      <a:pPr algn="ctr"/>
                      <a:r>
                        <a:rPr lang="en-US" sz="2000" dirty="0">
                          <a:solidFill>
                            <a:schemeClr val="bg2">
                              <a:lumMod val="75000"/>
                            </a:schemeClr>
                          </a:solidFill>
                        </a:rPr>
                        <a:t>9</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95000"/>
                      </a:schemeClr>
                    </a:solidFill>
                  </a:tcPr>
                </a:tc>
                <a:tc hMerge="1">
                  <a:txBody>
                    <a:bodyPr/>
                    <a:lstStyle/>
                    <a:p>
                      <a:endParaRPr lang="en-US" dirty="0"/>
                    </a:p>
                  </a:txBody>
                  <a:tcPr>
                    <a:solidFill>
                      <a:schemeClr val="accent3">
                        <a:lumMod val="95000"/>
                      </a:schemeClr>
                    </a:solidFill>
                  </a:tcPr>
                </a:tc>
                <a:tc hMerge="1">
                  <a:txBody>
                    <a:bodyPr/>
                    <a:lstStyle/>
                    <a:p>
                      <a:endParaRPr lang="en-US" dirty="0"/>
                    </a:p>
                  </a:txBody>
                  <a:tcPr>
                    <a:solidFill>
                      <a:schemeClr val="accent3">
                        <a:lumMod val="95000"/>
                      </a:schemeClr>
                    </a:solidFill>
                  </a:tcPr>
                </a:tc>
                <a:tc hMerge="1">
                  <a:txBody>
                    <a:bodyPr/>
                    <a:lstStyle/>
                    <a:p>
                      <a:endParaRPr lang="en-US" dirty="0"/>
                    </a:p>
                  </a:txBody>
                  <a:tcPr>
                    <a:solidFill>
                      <a:schemeClr val="accent3">
                        <a:lumMod val="95000"/>
                      </a:schemeClr>
                    </a:solidFill>
                  </a:tcPr>
                </a:tc>
                <a:tc gridSpan="4">
                  <a:txBody>
                    <a:bodyPr/>
                    <a:lstStyle/>
                    <a:p>
                      <a:pPr algn="ctr"/>
                      <a:r>
                        <a:rPr lang="en-US" sz="2000" dirty="0">
                          <a:solidFill>
                            <a:schemeClr val="bg2">
                              <a:lumMod val="75000"/>
                            </a:schemeClr>
                          </a:solidFill>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95000"/>
                      </a:schemeClr>
                    </a:solidFill>
                  </a:tcPr>
                </a:tc>
                <a:tc hMerge="1">
                  <a:txBody>
                    <a:bodyPr/>
                    <a:lstStyle/>
                    <a:p>
                      <a:endParaRPr lang="en-US" dirty="0"/>
                    </a:p>
                  </a:txBody>
                  <a:tcPr>
                    <a:solidFill>
                      <a:schemeClr val="accent3">
                        <a:lumMod val="95000"/>
                      </a:schemeClr>
                    </a:solidFill>
                  </a:tcPr>
                </a:tc>
                <a:tc hMerge="1">
                  <a:txBody>
                    <a:bodyPr/>
                    <a:lstStyle/>
                    <a:p>
                      <a:endParaRPr lang="en-US" dirty="0"/>
                    </a:p>
                  </a:txBody>
                  <a:tcPr>
                    <a:solidFill>
                      <a:schemeClr val="accent3">
                        <a:lumMod val="95000"/>
                      </a:schemeClr>
                    </a:solidFill>
                  </a:tcPr>
                </a:tc>
                <a:tc hMerge="1">
                  <a:txBody>
                    <a:bodyPr/>
                    <a:lstStyle/>
                    <a:p>
                      <a:endParaRPr lang="en-US" dirty="0"/>
                    </a:p>
                  </a:txBody>
                  <a:tcPr>
                    <a:solidFill>
                      <a:schemeClr val="accent3">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b="1" dirty="0"/>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b="1" dirty="0"/>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b="1" dirty="0"/>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b="1" dirty="0"/>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b="1" dirty="0"/>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b="1" dirty="0"/>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b="1" dirty="0"/>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b="1" dirty="0"/>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b="1" dirty="0"/>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b="1" dirty="0"/>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b="1" dirty="0"/>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b="1" dirty="0"/>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b="1" dirty="0"/>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b="1" dirty="0"/>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b="1" dirty="0"/>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gridSpan="4">
                  <a:txBody>
                    <a:bodyPr/>
                    <a:lstStyle/>
                    <a:p>
                      <a:pPr algn="ctr"/>
                      <a:r>
                        <a:rPr lang="en-US" sz="2000" b="1" dirty="0"/>
                        <a:t>--</a:t>
                      </a: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en-US" dirty="0"/>
                    </a:p>
                  </a:txBody>
                  <a:tcPr>
                    <a:solidFill>
                      <a:schemeClr val="bg1">
                        <a:lumMod val="95000"/>
                      </a:schemeClr>
                    </a:solidFill>
                  </a:tcPr>
                </a:tc>
                <a:tc hMerge="1">
                  <a:txBody>
                    <a:bodyPr/>
                    <a:lstStyle/>
                    <a:p>
                      <a:pPr algn="ctr"/>
                      <a:endParaRPr lang="en-US" dirty="0"/>
                    </a:p>
                  </a:txBody>
                  <a:tcPr>
                    <a:solidFill>
                      <a:schemeClr val="bg1">
                        <a:lumMod val="95000"/>
                      </a:schemeClr>
                    </a:solidFill>
                  </a:tcPr>
                </a:tc>
                <a:tc hMerge="1">
                  <a:txBody>
                    <a:bodyPr/>
                    <a:lstStyle/>
                    <a:p>
                      <a:pPr algn="ctr"/>
                      <a:endParaRPr lang="en-US" dirty="0"/>
                    </a:p>
                  </a:txBody>
                  <a:tcPr>
                    <a:solidFill>
                      <a:schemeClr val="bg1">
                        <a:lumMod val="95000"/>
                      </a:schemeClr>
                    </a:solidFill>
                  </a:tcPr>
                </a:tc>
                <a:tc gridSpan="4">
                  <a:txBody>
                    <a:bodyPr/>
                    <a:lstStyle/>
                    <a:p>
                      <a:pPr algn="ctr"/>
                      <a:r>
                        <a:rPr lang="en-US" b="1" dirty="0"/>
                        <a:t>4</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en-US" dirty="0"/>
                    </a:p>
                  </a:txBody>
                  <a:tcPr>
                    <a:solidFill>
                      <a:schemeClr val="bg1">
                        <a:lumMod val="95000"/>
                      </a:schemeClr>
                    </a:solidFill>
                  </a:tcPr>
                </a:tc>
                <a:tc hMerge="1">
                  <a:txBody>
                    <a:bodyPr/>
                    <a:lstStyle/>
                    <a:p>
                      <a:pPr algn="ctr"/>
                      <a:endParaRPr lang="en-US" dirty="0"/>
                    </a:p>
                  </a:txBody>
                  <a:tcPr>
                    <a:solidFill>
                      <a:schemeClr val="bg1">
                        <a:lumMod val="95000"/>
                      </a:schemeClr>
                    </a:solidFill>
                  </a:tcPr>
                </a:tc>
                <a:tc hMerge="1">
                  <a:txBody>
                    <a:bodyPr/>
                    <a:lstStyle/>
                    <a:p>
                      <a:pPr algn="ctr"/>
                      <a:endParaRPr lang="en-US" dirty="0"/>
                    </a:p>
                  </a:txBody>
                  <a:tcPr>
                    <a:solidFill>
                      <a:schemeClr val="bg1">
                        <a:lumMod val="95000"/>
                      </a:schemeClr>
                    </a:solidFill>
                  </a:tcPr>
                </a:tc>
                <a:tc gridSpan="4">
                  <a:txBody>
                    <a:bodyPr/>
                    <a:lstStyle/>
                    <a:p>
                      <a:pPr algn="ctr"/>
                      <a:r>
                        <a:rPr lang="en-US" b="1" dirty="0"/>
                        <a:t>5</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en-US" dirty="0"/>
                    </a:p>
                  </a:txBody>
                  <a:tcPr>
                    <a:solidFill>
                      <a:schemeClr val="bg1">
                        <a:lumMod val="95000"/>
                      </a:schemeClr>
                    </a:solidFill>
                  </a:tcPr>
                </a:tc>
                <a:tc hMerge="1">
                  <a:txBody>
                    <a:bodyPr/>
                    <a:lstStyle/>
                    <a:p>
                      <a:pPr algn="ctr"/>
                      <a:endParaRPr lang="en-US" dirty="0"/>
                    </a:p>
                  </a:txBody>
                  <a:tcPr>
                    <a:solidFill>
                      <a:schemeClr val="bg1">
                        <a:lumMod val="95000"/>
                      </a:schemeClr>
                    </a:solidFill>
                  </a:tcPr>
                </a:tc>
                <a:tc hMerge="1">
                  <a:txBody>
                    <a:bodyPr/>
                    <a:lstStyle/>
                    <a:p>
                      <a:pPr algn="ctr"/>
                      <a:endParaRPr lang="en-US" dirty="0"/>
                    </a:p>
                  </a:txBody>
                  <a:tcPr>
                    <a:solidFill>
                      <a:schemeClr val="bg1">
                        <a:lumMod val="95000"/>
                      </a:schemeClr>
                    </a:solidFill>
                  </a:tcPr>
                </a:tc>
                <a:tc gridSpan="4">
                  <a:txBody>
                    <a:bodyPr/>
                    <a:lstStyle/>
                    <a:p>
                      <a:pPr algn="ctr"/>
                      <a:r>
                        <a:rPr lang="en-US" b="1" dirty="0"/>
                        <a:t>6</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en-US" dirty="0"/>
                    </a:p>
                  </a:txBody>
                  <a:tcPr>
                    <a:solidFill>
                      <a:schemeClr val="bg1">
                        <a:lumMod val="95000"/>
                      </a:schemeClr>
                    </a:solidFill>
                  </a:tcPr>
                </a:tc>
                <a:tc hMerge="1">
                  <a:txBody>
                    <a:bodyPr/>
                    <a:lstStyle/>
                    <a:p>
                      <a:pPr algn="ctr"/>
                      <a:endParaRPr lang="en-US" dirty="0"/>
                    </a:p>
                  </a:txBody>
                  <a:tcPr>
                    <a:solidFill>
                      <a:schemeClr val="bg1">
                        <a:lumMod val="95000"/>
                      </a:schemeClr>
                    </a:solidFill>
                  </a:tcPr>
                </a:tc>
                <a:tc hMerge="1">
                  <a:txBody>
                    <a:bodyPr/>
                    <a:lstStyle/>
                    <a:p>
                      <a:pPr algn="ctr"/>
                      <a:endParaRPr lang="en-US"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b="1" dirty="0"/>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1" dirty="0"/>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1" dirty="0">
                          <a:solidFill>
                            <a:srgbClr val="FF0000"/>
                          </a:solidFill>
                        </a:rPr>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1" dirty="0"/>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1" dirty="0"/>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1" dirty="0"/>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1" dirty="0"/>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1" dirty="0"/>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1" dirty="0"/>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1" dirty="0"/>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1" dirty="0"/>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1" dirty="0"/>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1" dirty="0"/>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1" dirty="0"/>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1" dirty="0"/>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1" dirty="0"/>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4"/>
                  </a:ext>
                </a:extLst>
              </a:tr>
            </a:tbl>
          </a:graphicData>
        </a:graphic>
      </p:graphicFrame>
      <p:sp>
        <p:nvSpPr>
          <p:cNvPr id="4" name="Footer Placeholder 3">
            <a:extLst>
              <a:ext uri="{FF2B5EF4-FFF2-40B4-BE49-F238E27FC236}">
                <a16:creationId xmlns:a16="http://schemas.microsoft.com/office/drawing/2014/main" id="{DD0DE323-31D5-72C3-1E45-EA3F788EB257}"/>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N-bit machine means:</a:t>
            </a:r>
          </a:p>
        </p:txBody>
      </p:sp>
      <p:sp>
        <p:nvSpPr>
          <p:cNvPr id="3" name="Content Placeholder 2"/>
          <p:cNvSpPr>
            <a:spLocks noGrp="1"/>
          </p:cNvSpPr>
          <p:nvPr>
            <p:ph idx="1"/>
          </p:nvPr>
        </p:nvSpPr>
        <p:spPr>
          <a:xfrm>
            <a:off x="2362201" y="1524000"/>
            <a:ext cx="7693025" cy="5025390"/>
          </a:xfrm>
        </p:spPr>
        <p:txBody>
          <a:bodyPr/>
          <a:lstStyle/>
          <a:p>
            <a:r>
              <a:rPr lang="en-US" dirty="0"/>
              <a:t>Means that the unit that it saves data in is 64 bits long</a:t>
            </a:r>
          </a:p>
          <a:p>
            <a:r>
              <a:rPr lang="en-US" dirty="0"/>
              <a:t>If there is data longer than that then two or more data units are used</a:t>
            </a:r>
          </a:p>
          <a:p>
            <a:r>
              <a:rPr lang="en-US" dirty="0"/>
              <a:t>If it is less than 64-bits you waste bits</a:t>
            </a:r>
          </a:p>
          <a:p>
            <a:endParaRPr lang="en-US" dirty="0"/>
          </a:p>
          <a:p>
            <a:r>
              <a:rPr lang="en-US" dirty="0">
                <a:hlinkClick r:id="rId2"/>
              </a:rPr>
              <a:t>Mac 64-bit</a:t>
            </a:r>
            <a:endParaRPr lang="en-US" dirty="0"/>
          </a:p>
          <a:p>
            <a:r>
              <a:rPr lang="en-US" dirty="0">
                <a:hlinkClick r:id="rId3"/>
              </a:rPr>
              <a:t>PC 64-bit</a:t>
            </a:r>
            <a:endParaRPr lang="en-US" dirty="0"/>
          </a:p>
          <a:p>
            <a:r>
              <a:rPr lang="en-US" dirty="0"/>
              <a:t>Game machines</a:t>
            </a:r>
          </a:p>
          <a:p>
            <a:endParaRPr lang="en-US" dirty="0"/>
          </a:p>
        </p:txBody>
      </p:sp>
      <p:sp>
        <p:nvSpPr>
          <p:cNvPr id="6" name="Slide Number Placeholder 5"/>
          <p:cNvSpPr>
            <a:spLocks noGrp="1"/>
          </p:cNvSpPr>
          <p:nvPr>
            <p:ph type="sldNum" sz="quarter" idx="12"/>
          </p:nvPr>
        </p:nvSpPr>
        <p:spPr/>
        <p:txBody>
          <a:bodyPr/>
          <a:lstStyle/>
          <a:p>
            <a:fld id="{1E9AE433-2354-447F-AC9C-E3BA53A2ED55}" type="slidenum">
              <a:rPr lang="en-US" smtClean="0"/>
              <a:pPr/>
              <a:t>42</a:t>
            </a:fld>
            <a:endParaRPr lang="en-US"/>
          </a:p>
        </p:txBody>
      </p:sp>
      <p:sp>
        <p:nvSpPr>
          <p:cNvPr id="4" name="Footer Placeholder 3">
            <a:extLst>
              <a:ext uri="{FF2B5EF4-FFF2-40B4-BE49-F238E27FC236}">
                <a16:creationId xmlns:a16="http://schemas.microsoft.com/office/drawing/2014/main" id="{11C2FAF3-9878-4666-1AE3-18C550FB53FA}"/>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N-bit machine means:</a:t>
            </a:r>
          </a:p>
        </p:txBody>
      </p:sp>
      <p:sp>
        <p:nvSpPr>
          <p:cNvPr id="6" name="Slide Number Placeholder 5"/>
          <p:cNvSpPr>
            <a:spLocks noGrp="1"/>
          </p:cNvSpPr>
          <p:nvPr>
            <p:ph type="sldNum" sz="quarter" idx="12"/>
          </p:nvPr>
        </p:nvSpPr>
        <p:spPr/>
        <p:txBody>
          <a:bodyPr/>
          <a:lstStyle/>
          <a:p>
            <a:fld id="{1E9AE433-2354-447F-AC9C-E3BA53A2ED55}" type="slidenum">
              <a:rPr lang="en-US" smtClean="0"/>
              <a:pPr/>
              <a:t>43</a:t>
            </a:fld>
            <a:endParaRPr lang="en-US"/>
          </a:p>
        </p:txBody>
      </p:sp>
      <p:sp>
        <p:nvSpPr>
          <p:cNvPr id="7" name="TextBox 6"/>
          <p:cNvSpPr txBox="1"/>
          <p:nvPr/>
        </p:nvSpPr>
        <p:spPr>
          <a:xfrm>
            <a:off x="2449418" y="1276442"/>
            <a:ext cx="7987229" cy="5632311"/>
          </a:xfrm>
          <a:prstGeom prst="rect">
            <a:avLst/>
          </a:prstGeom>
          <a:solidFill>
            <a:schemeClr val="bg1"/>
          </a:solidFill>
        </p:spPr>
        <p:txBody>
          <a:bodyPr wrap="square" rtlCol="0">
            <a:spAutoFit/>
          </a:bodyPr>
          <a:lstStyle/>
          <a:p>
            <a:r>
              <a:rPr lang="en-US" sz="2400" dirty="0"/>
              <a:t>The </a:t>
            </a:r>
            <a:r>
              <a:rPr lang="en-US" sz="2400" b="1" dirty="0"/>
              <a:t>sixth-generation era</a:t>
            </a:r>
            <a:r>
              <a:rPr lang="en-US" sz="2400" dirty="0"/>
              <a:t> (sometimes referred to as the </a:t>
            </a:r>
            <a:r>
              <a:rPr lang="en-US" sz="2400" b="1" dirty="0"/>
              <a:t>128-bit era</a:t>
            </a:r>
            <a:r>
              <a:rPr lang="en-US" sz="2400" dirty="0"/>
              <a:t>) refers to the </a:t>
            </a:r>
            <a:r>
              <a:rPr lang="en-US" sz="2400" dirty="0">
                <a:hlinkClick r:id="rId2" tooltip="Personal computer game"/>
              </a:rPr>
              <a:t>computer</a:t>
            </a:r>
            <a:r>
              <a:rPr lang="en-US" sz="2400" dirty="0"/>
              <a:t> and </a:t>
            </a:r>
            <a:r>
              <a:rPr lang="en-US" sz="2400" dirty="0">
                <a:hlinkClick r:id="rId3" tooltip="Video game"/>
              </a:rPr>
              <a:t>video games</a:t>
            </a:r>
            <a:r>
              <a:rPr lang="en-US" sz="2400" dirty="0"/>
              <a:t>, </a:t>
            </a:r>
            <a:r>
              <a:rPr lang="en-US" sz="2400" dirty="0">
                <a:hlinkClick r:id="rId4" tooltip="Video game console"/>
              </a:rPr>
              <a:t>video game consoles</a:t>
            </a:r>
            <a:r>
              <a:rPr lang="en-US" sz="2400" dirty="0"/>
              <a:t>, and </a:t>
            </a:r>
            <a:r>
              <a:rPr lang="en-US" sz="2400" dirty="0">
                <a:hlinkClick r:id="rId5" tooltip="Handheld game console"/>
              </a:rPr>
              <a:t>video game handhelds</a:t>
            </a:r>
            <a:r>
              <a:rPr lang="en-US" sz="2400" dirty="0"/>
              <a:t> available at the turn of the 21st century. Platforms of the sixth generation include </a:t>
            </a:r>
            <a:r>
              <a:rPr lang="en-US" sz="2400" dirty="0">
                <a:hlinkClick r:id="rId6" tooltip="Sega"/>
              </a:rPr>
              <a:t>Sega</a:t>
            </a:r>
            <a:r>
              <a:rPr lang="en-US" sz="2400" dirty="0"/>
              <a:t>'s </a:t>
            </a:r>
            <a:r>
              <a:rPr lang="en-US" sz="2400" dirty="0">
                <a:hlinkClick r:id="rId7" tooltip="Dreamcast"/>
              </a:rPr>
              <a:t>Dreamcast</a:t>
            </a:r>
            <a:r>
              <a:rPr lang="en-US" sz="2400" dirty="0"/>
              <a:t>, </a:t>
            </a:r>
            <a:r>
              <a:rPr lang="en-US" sz="2400" dirty="0">
                <a:hlinkClick r:id="rId8" tooltip="Sony"/>
              </a:rPr>
              <a:t>Sony</a:t>
            </a:r>
            <a:r>
              <a:rPr lang="en-US" sz="2400" dirty="0"/>
              <a:t>'s </a:t>
            </a:r>
            <a:r>
              <a:rPr lang="en-US" sz="2400" dirty="0">
                <a:hlinkClick r:id="rId9" tooltip="PlayStation 2"/>
              </a:rPr>
              <a:t>PlayStation 2</a:t>
            </a:r>
            <a:r>
              <a:rPr lang="en-US" sz="2400" dirty="0"/>
              <a:t>, the </a:t>
            </a:r>
            <a:r>
              <a:rPr lang="en-US" sz="2400" dirty="0">
                <a:hlinkClick r:id="rId10" tooltip="Nintendo GameCube"/>
              </a:rPr>
              <a:t>Nintendo GameCube</a:t>
            </a:r>
            <a:r>
              <a:rPr lang="en-US" sz="2400" dirty="0"/>
              <a:t>, and </a:t>
            </a:r>
            <a:r>
              <a:rPr lang="en-US" sz="2400" dirty="0">
                <a:hlinkClick r:id="rId11" tooltip="Microsoft"/>
              </a:rPr>
              <a:t>Microsoft</a:t>
            </a:r>
            <a:r>
              <a:rPr lang="en-US" sz="2400" dirty="0"/>
              <a:t>'s </a:t>
            </a:r>
            <a:r>
              <a:rPr lang="en-US" sz="2400" dirty="0">
                <a:hlinkClick r:id="rId12" tooltip="Xbox"/>
              </a:rPr>
              <a:t>Xbox</a:t>
            </a:r>
            <a:r>
              <a:rPr lang="en-US" sz="2400" dirty="0"/>
              <a:t>. This era began on November 27, 1998 with the release of the Dreamcast, and it was joined by the PlayStation 2 in March </a:t>
            </a:r>
            <a:r>
              <a:rPr lang="en-US" sz="2400" dirty="0">
                <a:hlinkClick r:id="rId13" tooltip="2000 in video gaming"/>
              </a:rPr>
              <a:t>2000</a:t>
            </a:r>
            <a:r>
              <a:rPr lang="en-US" sz="2400" dirty="0"/>
              <a:t>. The Dreamcast was discontinued in North America in November </a:t>
            </a:r>
            <a:r>
              <a:rPr lang="en-US" sz="2400" dirty="0">
                <a:hlinkClick r:id="rId14" tooltip="2001 in video gaming"/>
              </a:rPr>
              <a:t>2001</a:t>
            </a:r>
            <a:r>
              <a:rPr lang="en-US" sz="2400" dirty="0"/>
              <a:t> and in Europe in late </a:t>
            </a:r>
            <a:r>
              <a:rPr lang="en-US" sz="2400" dirty="0">
                <a:hlinkClick r:id="rId15" tooltip="2002 in video gaming"/>
              </a:rPr>
              <a:t>2002</a:t>
            </a:r>
            <a:r>
              <a:rPr lang="en-US" sz="2400" dirty="0"/>
              <a:t>. The GameCube was discontinued in </a:t>
            </a:r>
            <a:r>
              <a:rPr lang="en-US" sz="2400" dirty="0">
                <a:hlinkClick r:id="rId16" tooltip="2007 in video gaming"/>
              </a:rPr>
              <a:t>2007</a:t>
            </a:r>
            <a:r>
              <a:rPr lang="en-US" sz="2400" dirty="0"/>
              <a:t>. The Xbox was discontinued in Japan in </a:t>
            </a:r>
            <a:r>
              <a:rPr lang="en-US" sz="2400" dirty="0">
                <a:hlinkClick r:id="rId17" tooltip="2005 in video gaming"/>
              </a:rPr>
              <a:t>2005</a:t>
            </a:r>
            <a:r>
              <a:rPr lang="en-US" sz="2400" dirty="0"/>
              <a:t> and worldwide in </a:t>
            </a:r>
            <a:r>
              <a:rPr lang="en-US" sz="2400" dirty="0">
                <a:hlinkClick r:id="rId18" tooltip="2006 in video gaming"/>
              </a:rPr>
              <a:t>2006</a:t>
            </a:r>
            <a:r>
              <a:rPr lang="en-US" sz="2400" dirty="0"/>
              <a:t>. The PlayStation 2 is still in production and selling steadily.</a:t>
            </a:r>
          </a:p>
        </p:txBody>
      </p:sp>
      <p:sp>
        <p:nvSpPr>
          <p:cNvPr id="3" name="Footer Placeholder 2">
            <a:extLst>
              <a:ext uri="{FF2B5EF4-FFF2-40B4-BE49-F238E27FC236}">
                <a16:creationId xmlns:a16="http://schemas.microsoft.com/office/drawing/2014/main" id="{828F7B3A-027B-0376-3C5A-4CC6624E735C}"/>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characters…</a:t>
            </a:r>
          </a:p>
        </p:txBody>
      </p:sp>
      <p:sp>
        <p:nvSpPr>
          <p:cNvPr id="3" name="Content Placeholder 2"/>
          <p:cNvSpPr>
            <a:spLocks noGrp="1"/>
          </p:cNvSpPr>
          <p:nvPr>
            <p:ph idx="1"/>
          </p:nvPr>
        </p:nvSpPr>
        <p:spPr>
          <a:xfrm>
            <a:off x="2362200" y="1524000"/>
            <a:ext cx="8153400" cy="4953000"/>
          </a:xfrm>
        </p:spPr>
        <p:txBody>
          <a:bodyPr>
            <a:normAutofit fontScale="92500"/>
          </a:bodyPr>
          <a:lstStyle/>
          <a:p>
            <a:r>
              <a:rPr lang="en-US" dirty="0"/>
              <a:t>Examples of characters: A, b, &amp;, 9, Ʀ, </a:t>
            </a:r>
            <a:r>
              <a:rPr lang="el-GR" dirty="0"/>
              <a:t>ψ</a:t>
            </a:r>
            <a:r>
              <a:rPr lang="en-US" dirty="0"/>
              <a:t>, </a:t>
            </a:r>
            <a:r>
              <a:rPr lang="ar-AE" dirty="0"/>
              <a:t>۞</a:t>
            </a:r>
            <a:r>
              <a:rPr lang="en-US" dirty="0"/>
              <a:t>, </a:t>
            </a:r>
            <a:r>
              <a:rPr lang="ar-AE" dirty="0"/>
              <a:t>⅓</a:t>
            </a:r>
            <a:r>
              <a:rPr lang="en-US" dirty="0"/>
              <a:t>, </a:t>
            </a:r>
            <a:r>
              <a:rPr lang="ar-AE" dirty="0"/>
              <a:t>₱</a:t>
            </a:r>
            <a:r>
              <a:rPr lang="en-US" dirty="0"/>
              <a:t>, </a:t>
            </a:r>
            <a:r>
              <a:rPr lang="ar-AE" dirty="0"/>
              <a:t>♫</a:t>
            </a:r>
            <a:r>
              <a:rPr lang="en-US" dirty="0"/>
              <a:t>,  , </a:t>
            </a:r>
          </a:p>
          <a:p>
            <a:r>
              <a:rPr lang="en-US" b="1" dirty="0" err="1"/>
              <a:t>Insert</a:t>
            </a:r>
            <a:r>
              <a:rPr lang="en-US" b="1" dirty="0" err="1">
                <a:sym typeface="Wingdings" pitchFamily="2" charset="2"/>
              </a:rPr>
              <a:t>Symbol</a:t>
            </a:r>
            <a:endParaRPr lang="en-US" b="1" dirty="0">
              <a:sym typeface="Wingdings" pitchFamily="2" charset="2"/>
            </a:endParaRPr>
          </a:p>
          <a:p>
            <a:r>
              <a:rPr lang="en-US" b="1" dirty="0"/>
              <a:t>Start</a:t>
            </a:r>
            <a:r>
              <a:rPr lang="en-US" dirty="0"/>
              <a:t> </a:t>
            </a:r>
            <a:r>
              <a:rPr lang="en-US" dirty="0">
                <a:sym typeface="Wingdings" pitchFamily="2" charset="2"/>
              </a:rPr>
              <a:t></a:t>
            </a:r>
            <a:r>
              <a:rPr lang="en-US" b="1" dirty="0"/>
              <a:t>All Programs</a:t>
            </a:r>
            <a:r>
              <a:rPr lang="en-US" dirty="0"/>
              <a:t> </a:t>
            </a:r>
            <a:r>
              <a:rPr lang="en-US" dirty="0">
                <a:sym typeface="Wingdings" pitchFamily="2" charset="2"/>
              </a:rPr>
              <a:t></a:t>
            </a:r>
            <a:r>
              <a:rPr lang="en-US" b="1" dirty="0"/>
              <a:t>Accessories</a:t>
            </a:r>
            <a:r>
              <a:rPr lang="en-US" dirty="0">
                <a:sym typeface="Wingdings" pitchFamily="2" charset="2"/>
              </a:rPr>
              <a:t></a:t>
            </a:r>
            <a:r>
              <a:rPr lang="en-US" dirty="0"/>
              <a:t> </a:t>
            </a:r>
            <a:r>
              <a:rPr lang="en-US" b="1" dirty="0"/>
              <a:t>System </a:t>
            </a:r>
            <a:r>
              <a:rPr lang="en-US" b="1" dirty="0" err="1"/>
              <a:t>Tools</a:t>
            </a:r>
            <a:r>
              <a:rPr lang="en-US" dirty="0" err="1">
                <a:sym typeface="Wingdings" pitchFamily="2" charset="2"/>
              </a:rPr>
              <a:t></a:t>
            </a:r>
            <a:r>
              <a:rPr lang="en-US" b="1" dirty="0" err="1"/>
              <a:t>Character</a:t>
            </a:r>
            <a:r>
              <a:rPr lang="en-US" b="1" dirty="0"/>
              <a:t> Map</a:t>
            </a:r>
          </a:p>
          <a:p>
            <a:endParaRPr lang="en-US" sz="1600" b="1" dirty="0">
              <a:sym typeface="Wingdings" pitchFamily="2" charset="2"/>
            </a:endParaRPr>
          </a:p>
          <a:p>
            <a:r>
              <a:rPr lang="en-US" dirty="0">
                <a:sym typeface="Wingdings" pitchFamily="2" charset="2"/>
              </a:rPr>
              <a:t>Every symbol has a code that represents it inside a computer</a:t>
            </a:r>
          </a:p>
          <a:p>
            <a:pPr lvl="1"/>
            <a:r>
              <a:rPr lang="en-US" dirty="0"/>
              <a:t>ASCII: </a:t>
            </a:r>
            <a:r>
              <a:rPr lang="en-US" sz="2000" dirty="0"/>
              <a:t>American Standard Code for Information Interchange</a:t>
            </a:r>
          </a:p>
          <a:p>
            <a:pPr lvl="1"/>
            <a:r>
              <a:rPr lang="en-US" dirty="0"/>
              <a:t>JIS: </a:t>
            </a:r>
            <a:r>
              <a:rPr lang="en-US" sz="2000" dirty="0"/>
              <a:t>Japanese industrial standard</a:t>
            </a:r>
          </a:p>
          <a:p>
            <a:pPr lvl="1"/>
            <a:r>
              <a:rPr lang="en-US" sz="2000" dirty="0"/>
              <a:t>Unicode, EUC, ISO, ……..</a:t>
            </a:r>
          </a:p>
        </p:txBody>
      </p:sp>
      <p:sp>
        <p:nvSpPr>
          <p:cNvPr id="6" name="Slide Number Placeholder 5"/>
          <p:cNvSpPr>
            <a:spLocks noGrp="1"/>
          </p:cNvSpPr>
          <p:nvPr>
            <p:ph type="sldNum" sz="quarter" idx="12"/>
          </p:nvPr>
        </p:nvSpPr>
        <p:spPr/>
        <p:txBody>
          <a:bodyPr/>
          <a:lstStyle/>
          <a:p>
            <a:fld id="{1E9AE433-2354-447F-AC9C-E3BA53A2ED55}" type="slidenum">
              <a:rPr lang="en-US" smtClean="0"/>
              <a:pPr/>
              <a:t>44</a:t>
            </a:fld>
            <a:endParaRPr lang="en-US"/>
          </a:p>
        </p:txBody>
      </p:sp>
      <p:sp>
        <p:nvSpPr>
          <p:cNvPr id="4" name="Footer Placeholder 3">
            <a:extLst>
              <a:ext uri="{FF2B5EF4-FFF2-40B4-BE49-F238E27FC236}">
                <a16:creationId xmlns:a16="http://schemas.microsoft.com/office/drawing/2014/main" id="{84D504E4-1639-0DA3-3108-8A69F863429A}"/>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characters</a:t>
            </a:r>
          </a:p>
        </p:txBody>
      </p:sp>
      <p:sp>
        <p:nvSpPr>
          <p:cNvPr id="3" name="Content Placeholder 2"/>
          <p:cNvSpPr>
            <a:spLocks noGrp="1"/>
          </p:cNvSpPr>
          <p:nvPr>
            <p:ph idx="1"/>
          </p:nvPr>
        </p:nvSpPr>
        <p:spPr/>
        <p:txBody>
          <a:bodyPr/>
          <a:lstStyle/>
          <a:p>
            <a:r>
              <a:rPr lang="en-US" dirty="0"/>
              <a:t>Type an “A”</a:t>
            </a:r>
          </a:p>
          <a:p>
            <a:r>
              <a:rPr lang="en-US" dirty="0"/>
              <a:t>The computer can only remember “1”s and “0”s</a:t>
            </a:r>
          </a:p>
          <a:p>
            <a:r>
              <a:rPr lang="en-US" dirty="0"/>
              <a:t>So, if the computer is to remember the symbol, the symbol must be put into a “code” which represents the character that is in “1”s and “0”s</a:t>
            </a:r>
          </a:p>
          <a:p>
            <a:r>
              <a:rPr lang="en-US" dirty="0"/>
              <a:t>That’s ASCII</a:t>
            </a:r>
          </a:p>
          <a:p>
            <a:r>
              <a:rPr lang="en-US" dirty="0"/>
              <a:t>Type an “Z”</a:t>
            </a:r>
          </a:p>
          <a:p>
            <a:endParaRPr lang="en-US" dirty="0"/>
          </a:p>
        </p:txBody>
      </p:sp>
      <p:sp>
        <p:nvSpPr>
          <p:cNvPr id="6" name="Slide Number Placeholder 5"/>
          <p:cNvSpPr>
            <a:spLocks noGrp="1"/>
          </p:cNvSpPr>
          <p:nvPr>
            <p:ph type="sldNum" sz="quarter" idx="12"/>
          </p:nvPr>
        </p:nvSpPr>
        <p:spPr/>
        <p:txBody>
          <a:bodyPr/>
          <a:lstStyle/>
          <a:p>
            <a:fld id="{1E9AE433-2354-447F-AC9C-E3BA53A2ED55}" type="slidenum">
              <a:rPr lang="en-US" smtClean="0"/>
              <a:pPr/>
              <a:t>45</a:t>
            </a:fld>
            <a:endParaRPr lang="en-US"/>
          </a:p>
        </p:txBody>
      </p:sp>
      <p:sp>
        <p:nvSpPr>
          <p:cNvPr id="4" name="Footer Placeholder 3">
            <a:extLst>
              <a:ext uri="{FF2B5EF4-FFF2-40B4-BE49-F238E27FC236}">
                <a16:creationId xmlns:a16="http://schemas.microsoft.com/office/drawing/2014/main" id="{4332C543-0D22-9498-3520-6215827BF451}"/>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52400"/>
            <a:ext cx="7924800" cy="762000"/>
          </a:xfrm>
        </p:spPr>
        <p:txBody>
          <a:bodyPr/>
          <a:lstStyle/>
          <a:p>
            <a:r>
              <a:rPr lang="en-US" dirty="0"/>
              <a:t>ASCII</a:t>
            </a:r>
          </a:p>
        </p:txBody>
      </p:sp>
      <p:sp>
        <p:nvSpPr>
          <p:cNvPr id="6" name="Slide Number Placeholder 5"/>
          <p:cNvSpPr>
            <a:spLocks noGrp="1"/>
          </p:cNvSpPr>
          <p:nvPr>
            <p:ph type="sldNum" sz="quarter" idx="12"/>
          </p:nvPr>
        </p:nvSpPr>
        <p:spPr>
          <a:xfrm>
            <a:off x="1524000" y="6477000"/>
            <a:ext cx="827088" cy="488950"/>
          </a:xfrm>
        </p:spPr>
        <p:txBody>
          <a:bodyPr/>
          <a:lstStyle/>
          <a:p>
            <a:fld id="{1E9AE433-2354-447F-AC9C-E3BA53A2ED55}" type="slidenum">
              <a:rPr lang="en-US" smtClean="0"/>
              <a:pPr/>
              <a:t>46</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752600" y="762000"/>
            <a:ext cx="8763000" cy="5821574"/>
          </a:xfrm>
          <a:prstGeom prst="rect">
            <a:avLst/>
          </a:prstGeom>
          <a:noFill/>
          <a:ln w="9525">
            <a:noFill/>
            <a:miter lim="800000"/>
            <a:headEnd/>
            <a:tailEnd/>
          </a:ln>
        </p:spPr>
      </p:pic>
      <p:sp>
        <p:nvSpPr>
          <p:cNvPr id="8" name="TextBox 7"/>
          <p:cNvSpPr txBox="1"/>
          <p:nvPr/>
        </p:nvSpPr>
        <p:spPr>
          <a:xfrm>
            <a:off x="5029201" y="228600"/>
            <a:ext cx="5330305" cy="369332"/>
          </a:xfrm>
          <a:prstGeom prst="rect">
            <a:avLst/>
          </a:prstGeom>
          <a:noFill/>
        </p:spPr>
        <p:txBody>
          <a:bodyPr wrap="none" rtlCol="0">
            <a:spAutoFit/>
          </a:bodyPr>
          <a:lstStyle/>
          <a:p>
            <a:r>
              <a:rPr lang="en-US" dirty="0"/>
              <a:t>http://www.cs.utk.edu/~pham/ascii_table.jpg</a:t>
            </a:r>
          </a:p>
        </p:txBody>
      </p:sp>
      <p:sp>
        <p:nvSpPr>
          <p:cNvPr id="3" name="Footer Placeholder 2">
            <a:extLst>
              <a:ext uri="{FF2B5EF4-FFF2-40B4-BE49-F238E27FC236}">
                <a16:creationId xmlns:a16="http://schemas.microsoft.com/office/drawing/2014/main" id="{B96796EF-BF02-2BC6-4455-A5D14302B170}"/>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0"/>
            <a:ext cx="7924800" cy="762000"/>
          </a:xfrm>
        </p:spPr>
        <p:txBody>
          <a:bodyPr/>
          <a:lstStyle/>
          <a:p>
            <a:r>
              <a:rPr lang="en-US" dirty="0"/>
              <a:t>Representing characters…</a:t>
            </a:r>
          </a:p>
        </p:txBody>
      </p:sp>
      <p:sp>
        <p:nvSpPr>
          <p:cNvPr id="6" name="Slide Number Placeholder 5"/>
          <p:cNvSpPr>
            <a:spLocks noGrp="1"/>
          </p:cNvSpPr>
          <p:nvPr>
            <p:ph type="sldNum" sz="quarter" idx="12"/>
          </p:nvPr>
        </p:nvSpPr>
        <p:spPr>
          <a:xfrm>
            <a:off x="1524000" y="6445250"/>
            <a:ext cx="827088" cy="488950"/>
          </a:xfrm>
        </p:spPr>
        <p:txBody>
          <a:bodyPr/>
          <a:lstStyle/>
          <a:p>
            <a:fld id="{1E9AE433-2354-447F-AC9C-E3BA53A2ED55}" type="slidenum">
              <a:rPr lang="en-US" smtClean="0"/>
              <a:pPr/>
              <a:t>47</a:t>
            </a:fld>
            <a:endParaRPr lang="en-US" dirty="0"/>
          </a:p>
        </p:txBody>
      </p:sp>
      <p:sp>
        <p:nvSpPr>
          <p:cNvPr id="15" name="TextBox 14"/>
          <p:cNvSpPr txBox="1"/>
          <p:nvPr/>
        </p:nvSpPr>
        <p:spPr>
          <a:xfrm>
            <a:off x="1447800" y="1143000"/>
            <a:ext cx="1287532" cy="1708160"/>
          </a:xfrm>
          <a:prstGeom prst="rect">
            <a:avLst/>
          </a:prstGeom>
          <a:solidFill>
            <a:schemeClr val="bg1"/>
          </a:solidFill>
        </p:spPr>
        <p:txBody>
          <a:bodyPr wrap="square" rtlCol="0">
            <a:spAutoFit/>
          </a:bodyPr>
          <a:lstStyle/>
          <a:p>
            <a:pPr algn="r">
              <a:spcBef>
                <a:spcPts val="600"/>
              </a:spcBef>
            </a:pPr>
            <a:r>
              <a:rPr lang="en-US" b="1" dirty="0"/>
              <a:t>Character</a:t>
            </a:r>
          </a:p>
          <a:p>
            <a:pPr algn="r">
              <a:spcBef>
                <a:spcPts val="600"/>
              </a:spcBef>
            </a:pPr>
            <a:r>
              <a:rPr lang="en-US" b="1" dirty="0"/>
              <a:t>Base-10</a:t>
            </a:r>
          </a:p>
          <a:p>
            <a:pPr algn="r">
              <a:spcBef>
                <a:spcPts val="600"/>
              </a:spcBef>
            </a:pPr>
            <a:r>
              <a:rPr lang="en-US" b="1" dirty="0"/>
              <a:t>ASCII Hex</a:t>
            </a:r>
          </a:p>
          <a:p>
            <a:pPr algn="r">
              <a:spcBef>
                <a:spcPts val="600"/>
              </a:spcBef>
            </a:pPr>
            <a:r>
              <a:rPr lang="en-US" b="1" dirty="0"/>
              <a:t>ASCII</a:t>
            </a:r>
          </a:p>
        </p:txBody>
      </p:sp>
      <p:graphicFrame>
        <p:nvGraphicFramePr>
          <p:cNvPr id="9" name="Table 8"/>
          <p:cNvGraphicFramePr>
            <a:graphicFrameLocks noGrp="1"/>
          </p:cNvGraphicFramePr>
          <p:nvPr/>
        </p:nvGraphicFramePr>
        <p:xfrm>
          <a:off x="2743200" y="1031240"/>
          <a:ext cx="7848608" cy="5369560"/>
        </p:xfrm>
        <a:graphic>
          <a:graphicData uri="http://schemas.openxmlformats.org/drawingml/2006/table">
            <a:tbl>
              <a:tblPr firstRow="1" bandRow="1">
                <a:tableStyleId>{00A15C55-8517-42AA-B614-E9B94910E393}</a:tableStyleId>
              </a:tblPr>
              <a:tblGrid>
                <a:gridCol w="490538">
                  <a:extLst>
                    <a:ext uri="{9D8B030D-6E8A-4147-A177-3AD203B41FA5}">
                      <a16:colId xmlns:a16="http://schemas.microsoft.com/office/drawing/2014/main" val="20000"/>
                    </a:ext>
                  </a:extLst>
                </a:gridCol>
                <a:gridCol w="490538">
                  <a:extLst>
                    <a:ext uri="{9D8B030D-6E8A-4147-A177-3AD203B41FA5}">
                      <a16:colId xmlns:a16="http://schemas.microsoft.com/office/drawing/2014/main" val="20001"/>
                    </a:ext>
                  </a:extLst>
                </a:gridCol>
                <a:gridCol w="490538">
                  <a:extLst>
                    <a:ext uri="{9D8B030D-6E8A-4147-A177-3AD203B41FA5}">
                      <a16:colId xmlns:a16="http://schemas.microsoft.com/office/drawing/2014/main" val="20002"/>
                    </a:ext>
                  </a:extLst>
                </a:gridCol>
                <a:gridCol w="490538">
                  <a:extLst>
                    <a:ext uri="{9D8B030D-6E8A-4147-A177-3AD203B41FA5}">
                      <a16:colId xmlns:a16="http://schemas.microsoft.com/office/drawing/2014/main" val="20003"/>
                    </a:ext>
                  </a:extLst>
                </a:gridCol>
                <a:gridCol w="490538">
                  <a:extLst>
                    <a:ext uri="{9D8B030D-6E8A-4147-A177-3AD203B41FA5}">
                      <a16:colId xmlns:a16="http://schemas.microsoft.com/office/drawing/2014/main" val="20004"/>
                    </a:ext>
                  </a:extLst>
                </a:gridCol>
                <a:gridCol w="490538">
                  <a:extLst>
                    <a:ext uri="{9D8B030D-6E8A-4147-A177-3AD203B41FA5}">
                      <a16:colId xmlns:a16="http://schemas.microsoft.com/office/drawing/2014/main" val="20005"/>
                    </a:ext>
                  </a:extLst>
                </a:gridCol>
                <a:gridCol w="490538">
                  <a:extLst>
                    <a:ext uri="{9D8B030D-6E8A-4147-A177-3AD203B41FA5}">
                      <a16:colId xmlns:a16="http://schemas.microsoft.com/office/drawing/2014/main" val="20006"/>
                    </a:ext>
                  </a:extLst>
                </a:gridCol>
                <a:gridCol w="490538">
                  <a:extLst>
                    <a:ext uri="{9D8B030D-6E8A-4147-A177-3AD203B41FA5}">
                      <a16:colId xmlns:a16="http://schemas.microsoft.com/office/drawing/2014/main" val="20007"/>
                    </a:ext>
                  </a:extLst>
                </a:gridCol>
                <a:gridCol w="490538">
                  <a:extLst>
                    <a:ext uri="{9D8B030D-6E8A-4147-A177-3AD203B41FA5}">
                      <a16:colId xmlns:a16="http://schemas.microsoft.com/office/drawing/2014/main" val="20008"/>
                    </a:ext>
                  </a:extLst>
                </a:gridCol>
                <a:gridCol w="490538">
                  <a:extLst>
                    <a:ext uri="{9D8B030D-6E8A-4147-A177-3AD203B41FA5}">
                      <a16:colId xmlns:a16="http://schemas.microsoft.com/office/drawing/2014/main" val="20009"/>
                    </a:ext>
                  </a:extLst>
                </a:gridCol>
                <a:gridCol w="490538">
                  <a:extLst>
                    <a:ext uri="{9D8B030D-6E8A-4147-A177-3AD203B41FA5}">
                      <a16:colId xmlns:a16="http://schemas.microsoft.com/office/drawing/2014/main" val="20010"/>
                    </a:ext>
                  </a:extLst>
                </a:gridCol>
                <a:gridCol w="490538">
                  <a:extLst>
                    <a:ext uri="{9D8B030D-6E8A-4147-A177-3AD203B41FA5}">
                      <a16:colId xmlns:a16="http://schemas.microsoft.com/office/drawing/2014/main" val="20011"/>
                    </a:ext>
                  </a:extLst>
                </a:gridCol>
                <a:gridCol w="490538">
                  <a:extLst>
                    <a:ext uri="{9D8B030D-6E8A-4147-A177-3AD203B41FA5}">
                      <a16:colId xmlns:a16="http://schemas.microsoft.com/office/drawing/2014/main" val="20012"/>
                    </a:ext>
                  </a:extLst>
                </a:gridCol>
                <a:gridCol w="490538">
                  <a:extLst>
                    <a:ext uri="{9D8B030D-6E8A-4147-A177-3AD203B41FA5}">
                      <a16:colId xmlns:a16="http://schemas.microsoft.com/office/drawing/2014/main" val="20013"/>
                    </a:ext>
                  </a:extLst>
                </a:gridCol>
                <a:gridCol w="490538">
                  <a:extLst>
                    <a:ext uri="{9D8B030D-6E8A-4147-A177-3AD203B41FA5}">
                      <a16:colId xmlns:a16="http://schemas.microsoft.com/office/drawing/2014/main" val="20014"/>
                    </a:ext>
                  </a:extLst>
                </a:gridCol>
                <a:gridCol w="490538">
                  <a:extLst>
                    <a:ext uri="{9D8B030D-6E8A-4147-A177-3AD203B41FA5}">
                      <a16:colId xmlns:a16="http://schemas.microsoft.com/office/drawing/2014/main" val="20015"/>
                    </a:ext>
                  </a:extLst>
                </a:gridCol>
              </a:tblGrid>
              <a:tr h="370840">
                <a:tc gridSpan="16">
                  <a:txBody>
                    <a:bodyPr/>
                    <a:lstStyle/>
                    <a:p>
                      <a:pPr algn="ctr"/>
                      <a:r>
                        <a:rPr lang="en-US" sz="2000" dirty="0"/>
                        <a:t>Z</a:t>
                      </a:r>
                      <a:endParaRPr lang="en-US" sz="2000" dirty="0">
                        <a:solidFill>
                          <a:schemeClr val="bg2">
                            <a:lumMod val="75000"/>
                          </a:schemeClr>
                        </a:solidFill>
                      </a:endParaRPr>
                    </a:p>
                  </a:txBody>
                  <a:tcP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sz="2000" dirty="0">
                        <a:solidFill>
                          <a:schemeClr val="bg2">
                            <a:lumMod val="75000"/>
                          </a:schemeClr>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gridSpan="8">
                  <a:txBody>
                    <a:bodyPr/>
                    <a:lstStyle/>
                    <a:p>
                      <a:pPr algn="ctr"/>
                      <a:r>
                        <a:rPr lang="en-US" dirty="0"/>
                        <a:t>9</a:t>
                      </a: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US" b="1"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8">
                  <a:txBody>
                    <a:bodyPr/>
                    <a:lstStyle/>
                    <a:p>
                      <a:pPr algn="ctr"/>
                      <a:r>
                        <a:rPr lang="en-US" dirty="0"/>
                        <a:t>0</a:t>
                      </a: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US" b="1"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gridSpan="8">
                  <a:txBody>
                    <a:bodyPr/>
                    <a:lstStyle/>
                    <a:p>
                      <a:pPr algn="ctr"/>
                      <a:r>
                        <a:rPr lang="en-US" dirty="0"/>
                        <a:t>5</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dirty="0"/>
                    </a:p>
                  </a:txBody>
                  <a:tcP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US" dirty="0"/>
                    </a:p>
                  </a:txBody>
                  <a:tcP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US" dirty="0"/>
                    </a:p>
                  </a:txBody>
                  <a:tcP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US" dirty="0"/>
                    </a:p>
                  </a:txBody>
                  <a:tcP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US" dirty="0"/>
                    </a:p>
                  </a:txBody>
                  <a:tcP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US" dirty="0"/>
                    </a:p>
                  </a:txBody>
                  <a:tcP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US" dirty="0"/>
                    </a:p>
                  </a:txBody>
                  <a:tcP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8">
                  <a:txBody>
                    <a:bodyPr/>
                    <a:lstStyle/>
                    <a:p>
                      <a:pPr algn="ctr"/>
                      <a:r>
                        <a:rPr lang="en-US" dirty="0"/>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dirty="0"/>
                    </a:p>
                  </a:txBody>
                  <a:tcP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US" dirty="0"/>
                    </a:p>
                  </a:txBody>
                  <a:tcP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US" dirty="0"/>
                    </a:p>
                  </a:txBody>
                  <a:tcP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US" dirty="0"/>
                    </a:p>
                  </a:txBody>
                  <a:tcP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US" dirty="0"/>
                    </a:p>
                  </a:txBody>
                  <a:tcP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US" dirty="0"/>
                    </a:p>
                  </a:txBody>
                  <a:tcP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US" dirty="0"/>
                    </a:p>
                  </a:txBody>
                  <a:tcP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gridSpan="2">
                  <a:txBody>
                    <a:bodyPr/>
                    <a:lstStyle/>
                    <a:p>
                      <a:pPr algn="ctr"/>
                      <a:r>
                        <a:rPr lang="en-US" dirty="0"/>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dirty="0"/>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dirty="0"/>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dirty="0"/>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dirty="0"/>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dirty="0"/>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dirty="0"/>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dirty="0"/>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gridSpan="16">
                  <a:txBody>
                    <a:bodyPr/>
                    <a:lstStyle/>
                    <a:p>
                      <a:pPr algn="ctr"/>
                      <a:r>
                        <a:rPr lang="en-US" sz="2000" dirty="0"/>
                        <a:t>9</a:t>
                      </a: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370840">
                <a:tc gridSpan="8">
                  <a:txBody>
                    <a:bodyPr/>
                    <a:lstStyle/>
                    <a:p>
                      <a:pPr algn="ctr"/>
                      <a:r>
                        <a:rPr lang="en-US" sz="2000" dirty="0"/>
                        <a:t>5</a:t>
                      </a: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dirty="0"/>
                    </a:p>
                  </a:txBody>
                  <a:tcPr>
                    <a:solidFill>
                      <a:schemeClr val="bg1">
                        <a:lumMod val="95000"/>
                      </a:schemeClr>
                    </a:solidFill>
                  </a:tcPr>
                </a:tc>
                <a:tc hMerge="1">
                  <a:txBody>
                    <a:bodyPr/>
                    <a:lstStyle/>
                    <a:p>
                      <a:pPr algn="ctr"/>
                      <a:endParaRPr lang="en-US" dirty="0"/>
                    </a:p>
                  </a:txBody>
                  <a:tcPr>
                    <a:solidFill>
                      <a:schemeClr val="bg1">
                        <a:lumMod val="95000"/>
                      </a:schemeClr>
                    </a:solidFill>
                  </a:tcPr>
                </a:tc>
                <a:tc hMerge="1">
                  <a:txBody>
                    <a:bodyPr/>
                    <a:lstStyle/>
                    <a:p>
                      <a:pPr algn="ctr"/>
                      <a:endParaRPr lang="en-US" dirty="0"/>
                    </a:p>
                  </a:txBody>
                  <a:tcPr>
                    <a:solidFill>
                      <a:schemeClr val="bg1">
                        <a:lumMod val="95000"/>
                      </a:schemeClr>
                    </a:solidFill>
                  </a:tcPr>
                </a:tc>
                <a:tc hMerge="1">
                  <a:txBody>
                    <a:bodyPr/>
                    <a:lstStyle/>
                    <a:p>
                      <a:pPr algn="ct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en-US" dirty="0"/>
                    </a:p>
                  </a:txBody>
                  <a:tcPr>
                    <a:solidFill>
                      <a:schemeClr val="bg1">
                        <a:lumMod val="95000"/>
                      </a:schemeClr>
                    </a:solidFill>
                  </a:tcPr>
                </a:tc>
                <a:tc hMerge="1">
                  <a:txBody>
                    <a:bodyPr/>
                    <a:lstStyle/>
                    <a:p>
                      <a:pPr algn="ctr"/>
                      <a:endParaRPr lang="en-US" dirty="0"/>
                    </a:p>
                  </a:txBody>
                  <a:tcPr>
                    <a:solidFill>
                      <a:schemeClr val="bg1">
                        <a:lumMod val="95000"/>
                      </a:schemeClr>
                    </a:solidFill>
                  </a:tcPr>
                </a:tc>
                <a:tc hMerge="1">
                  <a:txBody>
                    <a:bodyPr/>
                    <a:lstStyle/>
                    <a:p>
                      <a:pPr algn="ctr"/>
                      <a:endParaRPr lang="en-US" dirty="0"/>
                    </a:p>
                  </a:txBody>
                  <a:tcPr>
                    <a:solidFill>
                      <a:schemeClr val="bg1">
                        <a:lumMod val="95000"/>
                      </a:schemeClr>
                    </a:solidFill>
                  </a:tcPr>
                </a:tc>
                <a:tc gridSpan="8">
                  <a:txBody>
                    <a:bodyPr/>
                    <a:lstStyle/>
                    <a:p>
                      <a:pPr algn="ctr"/>
                      <a:r>
                        <a:rPr lang="en-US" dirty="0"/>
                        <a:t>7</a:t>
                      </a: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dirty="0"/>
                    </a:p>
                  </a:txBody>
                  <a:tcPr>
                    <a:solidFill>
                      <a:schemeClr val="bg1">
                        <a:lumMod val="95000"/>
                      </a:schemeClr>
                    </a:solidFill>
                  </a:tcPr>
                </a:tc>
                <a:tc hMerge="1">
                  <a:txBody>
                    <a:bodyPr/>
                    <a:lstStyle/>
                    <a:p>
                      <a:pPr algn="ctr"/>
                      <a:endParaRPr lang="en-US" dirty="0"/>
                    </a:p>
                  </a:txBody>
                  <a:tcPr>
                    <a:solidFill>
                      <a:schemeClr val="bg1">
                        <a:lumMod val="95000"/>
                      </a:schemeClr>
                    </a:solidFill>
                  </a:tcPr>
                </a:tc>
                <a:tc hMerge="1">
                  <a:txBody>
                    <a:bodyPr/>
                    <a:lstStyle/>
                    <a:p>
                      <a:pPr algn="ctr"/>
                      <a:endParaRPr lang="en-US" dirty="0"/>
                    </a:p>
                  </a:txBody>
                  <a:tcPr>
                    <a:solidFill>
                      <a:schemeClr val="bg1">
                        <a:lumMod val="95000"/>
                      </a:schemeClr>
                    </a:solidFill>
                  </a:tcPr>
                </a:tc>
                <a:tc hMerge="1">
                  <a:txBody>
                    <a:bodyPr/>
                    <a:lstStyle/>
                    <a:p>
                      <a:pPr algn="ct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en-US" dirty="0"/>
                    </a:p>
                  </a:txBody>
                  <a:tcPr>
                    <a:solidFill>
                      <a:schemeClr val="bg1">
                        <a:lumMod val="95000"/>
                      </a:schemeClr>
                    </a:solidFill>
                  </a:tcPr>
                </a:tc>
                <a:tc hMerge="1">
                  <a:txBody>
                    <a:bodyPr/>
                    <a:lstStyle/>
                    <a:p>
                      <a:pPr algn="ctr"/>
                      <a:endParaRPr lang="en-US" dirty="0"/>
                    </a:p>
                  </a:txBody>
                  <a:tcPr>
                    <a:solidFill>
                      <a:schemeClr val="bg1">
                        <a:lumMod val="95000"/>
                      </a:schemeClr>
                    </a:solidFill>
                  </a:tcPr>
                </a:tc>
                <a:tc hMerge="1">
                  <a:txBody>
                    <a:bodyPr/>
                    <a:lstStyle/>
                    <a:p>
                      <a:pPr algn="ctr"/>
                      <a:endParaRPr lang="en-US" dirty="0"/>
                    </a:p>
                  </a:txBody>
                  <a:tcPr>
                    <a:solidFill>
                      <a:schemeClr val="bg1">
                        <a:lumMod val="95000"/>
                      </a:schemeClr>
                    </a:solidFill>
                  </a:tcPr>
                </a:tc>
                <a:extLst>
                  <a:ext uri="{0D108BD9-81ED-4DB2-BD59-A6C34878D82A}">
                    <a16:rowId xmlns:a16="http://schemas.microsoft.com/office/drawing/2014/main" val="10006"/>
                  </a:ext>
                </a:extLst>
              </a:tr>
              <a:tr h="370840">
                <a:tc gridSpan="8">
                  <a:txBody>
                    <a:bodyPr/>
                    <a:lstStyle/>
                    <a:p>
                      <a:pPr algn="ctr"/>
                      <a:r>
                        <a:rPr lang="en-US" dirty="0"/>
                        <a:t>3</a:t>
                      </a: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gridSpan="8">
                  <a:txBody>
                    <a:bodyPr/>
                    <a:lstStyle/>
                    <a:p>
                      <a:pPr algn="ctr"/>
                      <a:r>
                        <a:rPr lang="en-US" dirty="0"/>
                        <a:t>9</a:t>
                      </a: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7"/>
                  </a:ext>
                </a:extLst>
              </a:tr>
              <a:tr h="370840">
                <a:tc gridSpan="2">
                  <a:txBody>
                    <a:bodyPr/>
                    <a:lstStyle/>
                    <a:p>
                      <a:pPr algn="ctr"/>
                      <a:r>
                        <a:rPr lang="en-US" dirty="0"/>
                        <a:t>0</a:t>
                      </a: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algn="ctr"/>
                      <a:r>
                        <a:rPr lang="en-US" dirty="0"/>
                        <a:t>0</a:t>
                      </a: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algn="ctr"/>
                      <a:r>
                        <a:rPr lang="en-US" dirty="0"/>
                        <a:t>1</a:t>
                      </a: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algn="ctr"/>
                      <a:r>
                        <a:rPr lang="en-US" dirty="0"/>
                        <a:t>1</a:t>
                      </a: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algn="ctr"/>
                      <a:r>
                        <a:rPr lang="en-US" dirty="0"/>
                        <a:t>1</a:t>
                      </a: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algn="ctr"/>
                      <a:r>
                        <a:rPr lang="en-US" dirty="0"/>
                        <a:t>0</a:t>
                      </a: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algn="ctr"/>
                      <a:r>
                        <a:rPr lang="en-US" dirty="0"/>
                        <a:t>0</a:t>
                      </a: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algn="ctr"/>
                      <a:r>
                        <a:rPr lang="en-US" dirty="0"/>
                        <a:t>1</a:t>
                      </a: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8"/>
                  </a:ext>
                </a:extLst>
              </a:tr>
              <a:tr h="370840">
                <a:tc>
                  <a:txBody>
                    <a:bodyPr/>
                    <a:lstStyle/>
                    <a:p>
                      <a:pPr algn="ctr"/>
                      <a:endParaRPr lang="en-US" b="1"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70840">
                <a:tc gridSpan="8">
                  <a:txBody>
                    <a:bodyPr/>
                    <a:lstStyle/>
                    <a:p>
                      <a:pPr algn="ctr"/>
                      <a:r>
                        <a:rPr lang="en-US" sz="2000" dirty="0"/>
                        <a:t>#</a:t>
                      </a:r>
                      <a:endParaRPr lang="en-US" sz="20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a:r>
                        <a:rPr lang="en-US" sz="2000" dirty="0"/>
                        <a:t>=</a:t>
                      </a:r>
                      <a:endParaRPr lang="en-US" sz="2000"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370840">
                <a:tc gridSpan="4">
                  <a:txBody>
                    <a:bodyPr/>
                    <a:lstStyle/>
                    <a:p>
                      <a:pPr algn="ctr"/>
                      <a:r>
                        <a:rPr lang="en-US" sz="2000" dirty="0"/>
                        <a:t>3</a:t>
                      </a: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2000" dirty="0"/>
                        <a:t>5</a:t>
                      </a: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2000" dirty="0"/>
                        <a:t>6</a:t>
                      </a: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2000" dirty="0"/>
                        <a:t>1</a:t>
                      </a: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r h="370840">
                <a:tc gridSpan="4">
                  <a:txBody>
                    <a:bodyPr/>
                    <a:lstStyle/>
                    <a:p>
                      <a:pPr algn="ctr"/>
                      <a:r>
                        <a:rPr lang="en-US" sz="2000" dirty="0"/>
                        <a:t>2</a:t>
                      </a: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gridSpan="4">
                  <a:txBody>
                    <a:bodyPr/>
                    <a:lstStyle/>
                    <a:p>
                      <a:pPr algn="ctr"/>
                      <a:r>
                        <a:rPr lang="en-US" sz="2000" dirty="0"/>
                        <a:t>3</a:t>
                      </a: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gridSpan="4">
                  <a:txBody>
                    <a:bodyPr/>
                    <a:lstStyle/>
                    <a:p>
                      <a:pPr algn="ctr"/>
                      <a:r>
                        <a:rPr lang="en-US" sz="2000" dirty="0"/>
                        <a:t>3</a:t>
                      </a: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gridSpan="4">
                  <a:txBody>
                    <a:bodyPr/>
                    <a:lstStyle/>
                    <a:p>
                      <a:pPr algn="ctr"/>
                      <a:r>
                        <a:rPr lang="en-US" sz="2000" dirty="0"/>
                        <a:t>D</a:t>
                      </a: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12"/>
                  </a:ext>
                </a:extLst>
              </a:tr>
              <a:tr h="370840">
                <a:tc>
                  <a:txBody>
                    <a:bodyPr/>
                    <a:lstStyle/>
                    <a:p>
                      <a:r>
                        <a:rPr lang="en-US" dirty="0"/>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t>0</a:t>
                      </a: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t>1</a:t>
                      </a: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t>0</a:t>
                      </a: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t>0</a:t>
                      </a: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t>0</a:t>
                      </a: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t>1</a:t>
                      </a: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t>1</a:t>
                      </a: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t>0</a:t>
                      </a: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t>0</a:t>
                      </a: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t>1</a:t>
                      </a: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t>1</a:t>
                      </a: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t>1</a:t>
                      </a: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t>1</a:t>
                      </a: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t>0</a:t>
                      </a: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t>1</a:t>
                      </a:r>
                      <a:endParaRPr lang="en-US" sz="2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13" name="TextBox 12"/>
          <p:cNvSpPr txBox="1"/>
          <p:nvPr/>
        </p:nvSpPr>
        <p:spPr>
          <a:xfrm>
            <a:off x="1447800" y="2971800"/>
            <a:ext cx="1287532" cy="1708160"/>
          </a:xfrm>
          <a:prstGeom prst="rect">
            <a:avLst/>
          </a:prstGeom>
          <a:solidFill>
            <a:schemeClr val="bg1"/>
          </a:solidFill>
        </p:spPr>
        <p:txBody>
          <a:bodyPr wrap="square" rtlCol="0">
            <a:spAutoFit/>
          </a:bodyPr>
          <a:lstStyle/>
          <a:p>
            <a:pPr algn="r">
              <a:spcBef>
                <a:spcPts val="600"/>
              </a:spcBef>
            </a:pPr>
            <a:r>
              <a:rPr lang="en-US" b="1" dirty="0"/>
              <a:t>Character</a:t>
            </a:r>
          </a:p>
          <a:p>
            <a:pPr algn="r">
              <a:spcBef>
                <a:spcPts val="600"/>
              </a:spcBef>
            </a:pPr>
            <a:r>
              <a:rPr lang="en-US" b="1" dirty="0"/>
              <a:t>Base-10</a:t>
            </a:r>
          </a:p>
          <a:p>
            <a:pPr algn="r">
              <a:spcBef>
                <a:spcPts val="600"/>
              </a:spcBef>
            </a:pPr>
            <a:r>
              <a:rPr lang="en-US" b="1" dirty="0"/>
              <a:t>ASCII Hex</a:t>
            </a:r>
          </a:p>
          <a:p>
            <a:pPr algn="r">
              <a:spcBef>
                <a:spcPts val="600"/>
              </a:spcBef>
            </a:pPr>
            <a:r>
              <a:rPr lang="en-US" b="1" dirty="0"/>
              <a:t>ASCII</a:t>
            </a:r>
          </a:p>
        </p:txBody>
      </p:sp>
      <p:sp>
        <p:nvSpPr>
          <p:cNvPr id="16" name="TextBox 15"/>
          <p:cNvSpPr txBox="1"/>
          <p:nvPr/>
        </p:nvSpPr>
        <p:spPr>
          <a:xfrm>
            <a:off x="1371600" y="4876800"/>
            <a:ext cx="1287532" cy="1708160"/>
          </a:xfrm>
          <a:prstGeom prst="rect">
            <a:avLst/>
          </a:prstGeom>
          <a:solidFill>
            <a:schemeClr val="bg1"/>
          </a:solidFill>
        </p:spPr>
        <p:txBody>
          <a:bodyPr wrap="square" rtlCol="0">
            <a:spAutoFit/>
          </a:bodyPr>
          <a:lstStyle/>
          <a:p>
            <a:pPr algn="r">
              <a:spcBef>
                <a:spcPts val="600"/>
              </a:spcBef>
            </a:pPr>
            <a:r>
              <a:rPr lang="en-US" b="1" dirty="0"/>
              <a:t>Character</a:t>
            </a:r>
          </a:p>
          <a:p>
            <a:pPr algn="r">
              <a:spcBef>
                <a:spcPts val="600"/>
              </a:spcBef>
            </a:pPr>
            <a:r>
              <a:rPr lang="en-US" b="1" dirty="0"/>
              <a:t>Base-10</a:t>
            </a:r>
          </a:p>
          <a:p>
            <a:pPr algn="r">
              <a:spcBef>
                <a:spcPts val="600"/>
              </a:spcBef>
            </a:pPr>
            <a:r>
              <a:rPr lang="en-US" b="1" dirty="0"/>
              <a:t>ASCII Hex</a:t>
            </a:r>
          </a:p>
          <a:p>
            <a:pPr algn="r">
              <a:spcBef>
                <a:spcPts val="600"/>
              </a:spcBef>
            </a:pPr>
            <a:r>
              <a:rPr lang="en-US" b="1" dirty="0"/>
              <a:t>ASCII</a:t>
            </a:r>
          </a:p>
        </p:txBody>
      </p:sp>
      <p:pic>
        <p:nvPicPr>
          <p:cNvPr id="12" name="Picture 2"/>
          <p:cNvPicPr>
            <a:picLocks noChangeAspect="1" noChangeArrowheads="1"/>
          </p:cNvPicPr>
          <p:nvPr/>
        </p:nvPicPr>
        <p:blipFill>
          <a:blip r:embed="rId2" cstate="print"/>
          <a:srcRect/>
          <a:stretch>
            <a:fillRect/>
          </a:stretch>
        </p:blipFill>
        <p:spPr bwMode="auto">
          <a:xfrm>
            <a:off x="1524000" y="0"/>
            <a:ext cx="9144000" cy="6858000"/>
          </a:xfrm>
          <a:prstGeom prst="rect">
            <a:avLst/>
          </a:prstGeom>
          <a:noFill/>
          <a:ln w="9525">
            <a:noFill/>
            <a:miter lim="800000"/>
            <a:headEnd/>
            <a:tailEnd/>
          </a:ln>
        </p:spPr>
      </p:pic>
      <p:sp>
        <p:nvSpPr>
          <p:cNvPr id="3" name="Footer Placeholder 2">
            <a:extLst>
              <a:ext uri="{FF2B5EF4-FFF2-40B4-BE49-F238E27FC236}">
                <a16:creationId xmlns:a16="http://schemas.microsoft.com/office/drawing/2014/main" id="{257A7C1D-DFFE-9DCF-B11C-D9E68E74C109}"/>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ASCII characters</a:t>
            </a:r>
          </a:p>
        </p:txBody>
      </p:sp>
      <p:sp>
        <p:nvSpPr>
          <p:cNvPr id="3" name="Content Placeholder 2"/>
          <p:cNvSpPr>
            <a:spLocks noGrp="1"/>
          </p:cNvSpPr>
          <p:nvPr>
            <p:ph idx="1"/>
          </p:nvPr>
        </p:nvSpPr>
        <p:spPr/>
        <p:txBody>
          <a:bodyPr/>
          <a:lstStyle/>
          <a:p>
            <a:r>
              <a:rPr lang="en-US" dirty="0"/>
              <a:t>To insert an ASCII character, press and hold down ALT while typing the character code. For example, to insert the degree (º) symbol, press and hold down ALT while typing 0176 on the numeric keypad.</a:t>
            </a:r>
          </a:p>
          <a:p>
            <a:r>
              <a:rPr lang="en-US" cap="all" dirty="0"/>
              <a:t> NOTE </a:t>
            </a:r>
            <a:r>
              <a:rPr lang="en-US" dirty="0"/>
              <a:t>  You must use the numeric keypad to type the numbers and not the keyboard. Make sure that the NUM LOCK key is on if your keyboard requires it to type numbers on the numeric keypad.</a:t>
            </a:r>
          </a:p>
          <a:p>
            <a:endParaRPr lang="en-US" dirty="0"/>
          </a:p>
        </p:txBody>
      </p:sp>
      <p:sp>
        <p:nvSpPr>
          <p:cNvPr id="5" name="Slide Number Placeholder 4"/>
          <p:cNvSpPr>
            <a:spLocks noGrp="1"/>
          </p:cNvSpPr>
          <p:nvPr>
            <p:ph type="sldNum" sz="quarter" idx="12"/>
          </p:nvPr>
        </p:nvSpPr>
        <p:spPr/>
        <p:txBody>
          <a:bodyPr/>
          <a:lstStyle/>
          <a:p>
            <a:fld id="{1E9AE433-2354-447F-AC9C-E3BA53A2ED55}" type="slidenum">
              <a:rPr lang="en-US" smtClean="0"/>
              <a:pPr/>
              <a:t>48</a:t>
            </a:fld>
            <a:endParaRPr lang="en-US"/>
          </a:p>
        </p:txBody>
      </p:sp>
      <p:sp>
        <p:nvSpPr>
          <p:cNvPr id="4" name="Footer Placeholder 3">
            <a:extLst>
              <a:ext uri="{FF2B5EF4-FFF2-40B4-BE49-F238E27FC236}">
                <a16:creationId xmlns:a16="http://schemas.microsoft.com/office/drawing/2014/main" id="{15285650-7447-EBCC-5385-55324EF1BECA}"/>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04800"/>
            <a:ext cx="8915400" cy="762000"/>
          </a:xfrm>
          <a:solidFill>
            <a:schemeClr val="bg1"/>
          </a:solidFill>
        </p:spPr>
        <p:txBody>
          <a:bodyPr/>
          <a:lstStyle/>
          <a:p>
            <a:r>
              <a:rPr lang="en-US" dirty="0"/>
              <a:t>Examples</a:t>
            </a:r>
          </a:p>
        </p:txBody>
      </p:sp>
      <p:sp>
        <p:nvSpPr>
          <p:cNvPr id="6" name="Slide Number Placeholder 5"/>
          <p:cNvSpPr>
            <a:spLocks noGrp="1"/>
          </p:cNvSpPr>
          <p:nvPr>
            <p:ph type="sldNum" sz="quarter" idx="12"/>
          </p:nvPr>
        </p:nvSpPr>
        <p:spPr/>
        <p:txBody>
          <a:bodyPr/>
          <a:lstStyle/>
          <a:p>
            <a:fld id="{1E9AE433-2354-447F-AC9C-E3BA53A2ED55}" type="slidenum">
              <a:rPr lang="en-US" smtClean="0"/>
              <a:pPr/>
              <a:t>49</a:t>
            </a:fld>
            <a:endParaRPr lang="en-US"/>
          </a:p>
        </p:txBody>
      </p:sp>
      <p:graphicFrame>
        <p:nvGraphicFramePr>
          <p:cNvPr id="7" name="Table 6"/>
          <p:cNvGraphicFramePr>
            <a:graphicFrameLocks noGrp="1"/>
          </p:cNvGraphicFramePr>
          <p:nvPr/>
        </p:nvGraphicFramePr>
        <p:xfrm>
          <a:off x="1752600" y="1600200"/>
          <a:ext cx="8458200" cy="4572000"/>
        </p:xfrm>
        <a:graphic>
          <a:graphicData uri="http://schemas.openxmlformats.org/drawingml/2006/table">
            <a:tbl>
              <a:tblPr firstRow="1" bandRow="1">
                <a:tableStyleId>{00A15C55-8517-42AA-B614-E9B94910E393}</a:tableStyleId>
              </a:tblPr>
              <a:tblGrid>
                <a:gridCol w="2743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579418">
                  <a:extLst>
                    <a:ext uri="{9D8B030D-6E8A-4147-A177-3AD203B41FA5}">
                      <a16:colId xmlns:a16="http://schemas.microsoft.com/office/drawing/2014/main" val="20002"/>
                    </a:ext>
                  </a:extLst>
                </a:gridCol>
                <a:gridCol w="2535382">
                  <a:extLst>
                    <a:ext uri="{9D8B030D-6E8A-4147-A177-3AD203B41FA5}">
                      <a16:colId xmlns:a16="http://schemas.microsoft.com/office/drawing/2014/main" val="20003"/>
                    </a:ext>
                  </a:extLst>
                </a:gridCol>
              </a:tblGrid>
              <a:tr h="370840">
                <a:tc>
                  <a:txBody>
                    <a:bodyPr/>
                    <a:lstStyle/>
                    <a:p>
                      <a:r>
                        <a:rPr lang="en-US" sz="2400" dirty="0"/>
                        <a:t>Names</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endParaRPr lang="en-US" sz="2400"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endParaRPr lang="en-US" sz="2400"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endParaRPr lang="en-US" sz="2400"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Base-10 (decimal)</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r>
                        <a:rPr lang="en-US" sz="2400" dirty="0"/>
                        <a:t>5</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endParaRPr lang="en-US" sz="2400"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endParaRPr lang="en-US" sz="2400"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400" dirty="0"/>
                        <a:t>1’s complement</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endParaRPr lang="en-US" sz="2400"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endParaRPr lang="en-US" sz="2400"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endParaRPr lang="en-US" sz="2400"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400" dirty="0"/>
                        <a:t>2’s complement</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endParaRPr lang="en-US" sz="2400"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endParaRPr lang="en-US" sz="2400"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endParaRPr lang="en-US" sz="2400"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400" dirty="0"/>
                        <a:t>Fixed point</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endParaRPr lang="en-US" sz="240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endParaRPr lang="en-US" sz="2400"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endParaRPr lang="en-US" sz="2400"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Floating point</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endParaRPr lang="en-US" sz="2400"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endParaRPr lang="en-US" sz="2400"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endParaRPr lang="en-US" sz="2400"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Binary</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endParaRPr lang="en-US" sz="2400"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marL="0" algn="ctr" defTabSz="914400" rtl="0" eaLnBrk="1" latinLnBrk="0" hangingPunct="1"/>
                      <a:r>
                        <a:rPr lang="en-US" sz="2400" kern="1200" dirty="0">
                          <a:solidFill>
                            <a:schemeClr val="dk1"/>
                          </a:solidFill>
                          <a:latin typeface="+mn-lt"/>
                          <a:ea typeface="+mn-ea"/>
                          <a:cs typeface="+mn-cs"/>
                        </a:rPr>
                        <a:t>11111111</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endParaRPr lang="en-US" sz="2400"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r>
                        <a:rPr lang="en-US" sz="2400" dirty="0"/>
                        <a:t>Octal</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endParaRPr lang="en-US" sz="2400"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endParaRPr lang="en-US" sz="2400"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endParaRPr lang="en-US" sz="2400"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r>
                        <a:rPr lang="en-US" sz="2400" dirty="0"/>
                        <a:t>Hexadecimal</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endParaRPr lang="en-US" sz="2400"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endParaRPr lang="en-US" sz="2400"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endParaRPr lang="en-US" sz="2400"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r>
                        <a:rPr lang="en-US" sz="2400" dirty="0"/>
                        <a:t>ASCII</a:t>
                      </a:r>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endParaRPr lang="en-US" sz="2400"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endParaRPr lang="en-US" sz="2400"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tc>
                  <a:txBody>
                    <a:bodyPr/>
                    <a:lstStyle/>
                    <a:p>
                      <a:pPr algn="ctr"/>
                      <a:endParaRPr lang="en-US" sz="2400" dirty="0"/>
                    </a:p>
                  </a:txBody>
                  <a:tcPr>
                    <a:lnL w="38100" cap="flat" cmpd="sng" algn="ctr">
                      <a:solidFill>
                        <a:schemeClr val="bg2">
                          <a:lumMod val="75000"/>
                        </a:schemeClr>
                      </a:solidFill>
                      <a:prstDash val="solid"/>
                      <a:round/>
                      <a:headEnd type="none" w="med" len="med"/>
                      <a:tailEnd type="none" w="med" len="med"/>
                    </a:lnL>
                    <a:lnR w="38100" cap="flat" cmpd="sng" algn="ctr">
                      <a:solidFill>
                        <a:schemeClr val="bg2">
                          <a:lumMod val="75000"/>
                        </a:schemeClr>
                      </a:solidFill>
                      <a:prstDash val="solid"/>
                      <a:round/>
                      <a:headEnd type="none" w="med" len="med"/>
                      <a:tailEnd type="none" w="med" len="med"/>
                    </a:lnR>
                    <a:lnT w="38100" cap="flat" cmpd="sng" algn="ctr">
                      <a:solidFill>
                        <a:schemeClr val="bg2">
                          <a:lumMod val="75000"/>
                        </a:schemeClr>
                      </a:solidFill>
                      <a:prstDash val="solid"/>
                      <a:round/>
                      <a:headEnd type="none" w="med" len="med"/>
                      <a:tailEnd type="none" w="med" len="med"/>
                    </a:lnT>
                    <a:lnB w="381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8" name="Rectangle 7"/>
          <p:cNvSpPr/>
          <p:nvPr/>
        </p:nvSpPr>
        <p:spPr bwMode="auto">
          <a:xfrm>
            <a:off x="4572000" y="2590800"/>
            <a:ext cx="14478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b="1" dirty="0">
                <a:solidFill>
                  <a:schemeClr val="accent2">
                    <a:lumMod val="50000"/>
                  </a:schemeClr>
                </a:solidFill>
                <a:latin typeface="Arial" charset="0"/>
              </a:rPr>
              <a:t>00000101</a:t>
            </a:r>
          </a:p>
        </p:txBody>
      </p:sp>
      <p:sp>
        <p:nvSpPr>
          <p:cNvPr id="9" name="Rectangle 8"/>
          <p:cNvSpPr/>
          <p:nvPr/>
        </p:nvSpPr>
        <p:spPr bwMode="auto">
          <a:xfrm>
            <a:off x="4572000" y="3048000"/>
            <a:ext cx="14478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b="1" dirty="0">
                <a:solidFill>
                  <a:schemeClr val="accent2">
                    <a:lumMod val="50000"/>
                  </a:schemeClr>
                </a:solidFill>
                <a:latin typeface="Arial" charset="0"/>
              </a:rPr>
              <a:t>00000101</a:t>
            </a:r>
          </a:p>
        </p:txBody>
      </p:sp>
      <p:sp>
        <p:nvSpPr>
          <p:cNvPr id="10" name="Rectangle 9"/>
          <p:cNvSpPr/>
          <p:nvPr/>
        </p:nvSpPr>
        <p:spPr bwMode="auto">
          <a:xfrm>
            <a:off x="4572000" y="3505200"/>
            <a:ext cx="14478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b="1" dirty="0">
                <a:solidFill>
                  <a:schemeClr val="accent2">
                    <a:lumMod val="50000"/>
                  </a:schemeClr>
                </a:solidFill>
                <a:latin typeface="Arial" charset="0"/>
              </a:rPr>
              <a:t>00010100</a:t>
            </a:r>
          </a:p>
        </p:txBody>
      </p:sp>
      <p:sp>
        <p:nvSpPr>
          <p:cNvPr id="11" name="Rectangle 10"/>
          <p:cNvSpPr/>
          <p:nvPr/>
        </p:nvSpPr>
        <p:spPr bwMode="auto">
          <a:xfrm>
            <a:off x="3810000" y="3962400"/>
            <a:ext cx="22860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b="1" dirty="0">
                <a:solidFill>
                  <a:schemeClr val="accent2">
                    <a:lumMod val="50000"/>
                  </a:schemeClr>
                </a:solidFill>
                <a:latin typeface="Arial" charset="0"/>
              </a:rPr>
              <a:t>0</a:t>
            </a:r>
            <a:r>
              <a:rPr lang="en-US" b="1" dirty="0">
                <a:solidFill>
                  <a:schemeClr val="accent4">
                    <a:lumMod val="75000"/>
                    <a:lumOff val="25000"/>
                  </a:schemeClr>
                </a:solidFill>
                <a:latin typeface="Arial" charset="0"/>
              </a:rPr>
              <a:t>10010</a:t>
            </a:r>
            <a:r>
              <a:rPr lang="en-US" b="1" dirty="0">
                <a:solidFill>
                  <a:schemeClr val="accent2">
                    <a:lumMod val="50000"/>
                  </a:schemeClr>
                </a:solidFill>
                <a:latin typeface="Arial" charset="0"/>
              </a:rPr>
              <a:t>0100000000</a:t>
            </a:r>
          </a:p>
        </p:txBody>
      </p:sp>
      <p:sp>
        <p:nvSpPr>
          <p:cNvPr id="12" name="Rectangle 11"/>
          <p:cNvSpPr/>
          <p:nvPr/>
        </p:nvSpPr>
        <p:spPr bwMode="auto">
          <a:xfrm>
            <a:off x="4572000" y="4419600"/>
            <a:ext cx="14478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b="1" dirty="0">
                <a:solidFill>
                  <a:srgbClr val="FF0000"/>
                </a:solidFill>
                <a:latin typeface="Arial" charset="0"/>
              </a:rPr>
              <a:t>??????</a:t>
            </a:r>
            <a:endParaRPr lang="en-US" b="1" baseline="-25000" dirty="0">
              <a:solidFill>
                <a:schemeClr val="accent2">
                  <a:lumMod val="50000"/>
                </a:schemeClr>
              </a:solidFill>
              <a:latin typeface="Arial" charset="0"/>
            </a:endParaRPr>
          </a:p>
        </p:txBody>
      </p:sp>
      <p:sp>
        <p:nvSpPr>
          <p:cNvPr id="13" name="Rectangle 12"/>
          <p:cNvSpPr/>
          <p:nvPr/>
        </p:nvSpPr>
        <p:spPr bwMode="auto">
          <a:xfrm>
            <a:off x="4572000" y="4876800"/>
            <a:ext cx="14478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b="1" dirty="0">
                <a:solidFill>
                  <a:srgbClr val="FF0000"/>
                </a:solidFill>
                <a:latin typeface="Arial" charset="0"/>
              </a:rPr>
              <a:t>??????</a:t>
            </a:r>
            <a:endParaRPr lang="en-US" b="1" baseline="-25000" dirty="0">
              <a:solidFill>
                <a:schemeClr val="accent2">
                  <a:lumMod val="50000"/>
                </a:schemeClr>
              </a:solidFill>
              <a:latin typeface="Arial" charset="0"/>
            </a:endParaRPr>
          </a:p>
        </p:txBody>
      </p:sp>
      <p:sp>
        <p:nvSpPr>
          <p:cNvPr id="14" name="TextBox 13"/>
          <p:cNvSpPr txBox="1"/>
          <p:nvPr/>
        </p:nvSpPr>
        <p:spPr>
          <a:xfrm>
            <a:off x="4191000" y="0"/>
            <a:ext cx="6477000" cy="1938992"/>
          </a:xfrm>
          <a:prstGeom prst="rect">
            <a:avLst/>
          </a:prstGeom>
          <a:solidFill>
            <a:schemeClr val="bg1"/>
          </a:solidFill>
          <a:ln w="38100">
            <a:solidFill>
              <a:schemeClr val="tx1"/>
            </a:solidFill>
          </a:ln>
        </p:spPr>
        <p:txBody>
          <a:bodyPr wrap="square" rtlCol="0">
            <a:spAutoFit/>
          </a:bodyPr>
          <a:lstStyle/>
          <a:p>
            <a:r>
              <a:rPr lang="en-US" sz="2400" dirty="0"/>
              <a:t> Assume 8-bits if not specified</a:t>
            </a:r>
          </a:p>
          <a:p>
            <a:r>
              <a:rPr lang="en-US" sz="2400" dirty="0"/>
              <a:t> IEEE floating point half standard</a:t>
            </a:r>
          </a:p>
          <a:p>
            <a:r>
              <a:rPr lang="en-US" sz="2400" dirty="0"/>
              <a:t> Fixed point: Binary point two bits from   right</a:t>
            </a:r>
          </a:p>
          <a:p>
            <a:r>
              <a:rPr lang="en-US" sz="2400" dirty="0"/>
              <a:t> Assume ASCII is of base-10 number</a:t>
            </a:r>
            <a:endParaRPr lang="en-US" dirty="0"/>
          </a:p>
        </p:txBody>
      </p:sp>
      <p:sp>
        <p:nvSpPr>
          <p:cNvPr id="15" name="Rectangle 14"/>
          <p:cNvSpPr/>
          <p:nvPr/>
        </p:nvSpPr>
        <p:spPr bwMode="auto">
          <a:xfrm>
            <a:off x="4572000" y="5334000"/>
            <a:ext cx="14478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b="1" dirty="0">
                <a:solidFill>
                  <a:srgbClr val="FF0000"/>
                </a:solidFill>
                <a:latin typeface="Arial" charset="0"/>
              </a:rPr>
              <a:t>??????</a:t>
            </a:r>
            <a:endParaRPr lang="en-US" b="1" baseline="-25000" dirty="0">
              <a:solidFill>
                <a:schemeClr val="accent2">
                  <a:lumMod val="50000"/>
                </a:schemeClr>
              </a:solidFill>
              <a:latin typeface="Arial" charset="0"/>
            </a:endParaRPr>
          </a:p>
        </p:txBody>
      </p:sp>
      <p:sp>
        <p:nvSpPr>
          <p:cNvPr id="16" name="Rectangle 15"/>
          <p:cNvSpPr/>
          <p:nvPr/>
        </p:nvSpPr>
        <p:spPr bwMode="auto">
          <a:xfrm>
            <a:off x="4572000" y="5791200"/>
            <a:ext cx="14478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b="1" dirty="0">
                <a:solidFill>
                  <a:srgbClr val="588824"/>
                </a:solidFill>
                <a:latin typeface="Arial" charset="0"/>
              </a:rPr>
              <a:t>0x35</a:t>
            </a:r>
            <a:endParaRPr lang="en-US" b="1" baseline="-25000" dirty="0">
              <a:solidFill>
                <a:srgbClr val="588824"/>
              </a:solidFill>
              <a:latin typeface="Arial" charset="0"/>
            </a:endParaRPr>
          </a:p>
        </p:txBody>
      </p:sp>
      <p:sp>
        <p:nvSpPr>
          <p:cNvPr id="17" name="Rectangle 16"/>
          <p:cNvSpPr/>
          <p:nvPr/>
        </p:nvSpPr>
        <p:spPr bwMode="auto">
          <a:xfrm>
            <a:off x="6172200" y="2133600"/>
            <a:ext cx="14478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b="1" dirty="0">
                <a:solidFill>
                  <a:srgbClr val="FF0000"/>
                </a:solidFill>
                <a:latin typeface="Arial" charset="0"/>
              </a:rPr>
              <a:t>??????</a:t>
            </a:r>
            <a:endParaRPr lang="en-US" b="1" baseline="-25000" dirty="0">
              <a:solidFill>
                <a:schemeClr val="accent2">
                  <a:lumMod val="50000"/>
                </a:schemeClr>
              </a:solidFill>
              <a:latin typeface="Arial" charset="0"/>
            </a:endParaRPr>
          </a:p>
        </p:txBody>
      </p:sp>
      <p:sp>
        <p:nvSpPr>
          <p:cNvPr id="18" name="Rectangle 17"/>
          <p:cNvSpPr/>
          <p:nvPr/>
        </p:nvSpPr>
        <p:spPr bwMode="auto">
          <a:xfrm>
            <a:off x="6172200" y="2590800"/>
            <a:ext cx="14478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b="1" dirty="0">
                <a:solidFill>
                  <a:srgbClr val="FF0000"/>
                </a:solidFill>
                <a:latin typeface="Arial" charset="0"/>
              </a:rPr>
              <a:t>??????</a:t>
            </a:r>
            <a:endParaRPr lang="en-US" b="1" baseline="-25000" dirty="0">
              <a:solidFill>
                <a:schemeClr val="accent2">
                  <a:lumMod val="50000"/>
                </a:schemeClr>
              </a:solidFill>
              <a:latin typeface="Arial" charset="0"/>
            </a:endParaRPr>
          </a:p>
        </p:txBody>
      </p:sp>
      <p:sp>
        <p:nvSpPr>
          <p:cNvPr id="19" name="Rectangle 18"/>
          <p:cNvSpPr/>
          <p:nvPr/>
        </p:nvSpPr>
        <p:spPr bwMode="auto">
          <a:xfrm>
            <a:off x="6172200" y="3048000"/>
            <a:ext cx="14478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b="1" dirty="0">
                <a:solidFill>
                  <a:srgbClr val="FF0000"/>
                </a:solidFill>
                <a:latin typeface="Arial" charset="0"/>
              </a:rPr>
              <a:t>??????</a:t>
            </a:r>
            <a:endParaRPr lang="en-US" b="1" baseline="-25000" dirty="0">
              <a:solidFill>
                <a:schemeClr val="accent2">
                  <a:lumMod val="50000"/>
                </a:schemeClr>
              </a:solidFill>
              <a:latin typeface="Arial" charset="0"/>
            </a:endParaRPr>
          </a:p>
        </p:txBody>
      </p:sp>
      <p:sp>
        <p:nvSpPr>
          <p:cNvPr id="20" name="Rectangle 19"/>
          <p:cNvSpPr/>
          <p:nvPr/>
        </p:nvSpPr>
        <p:spPr bwMode="auto">
          <a:xfrm>
            <a:off x="6172200" y="3505200"/>
            <a:ext cx="14478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b="1" dirty="0">
                <a:solidFill>
                  <a:srgbClr val="FF0000"/>
                </a:solidFill>
                <a:latin typeface="Arial" charset="0"/>
              </a:rPr>
              <a:t>??????</a:t>
            </a:r>
            <a:endParaRPr lang="en-US" b="1" baseline="-25000" dirty="0">
              <a:solidFill>
                <a:schemeClr val="accent2">
                  <a:lumMod val="50000"/>
                </a:schemeClr>
              </a:solidFill>
              <a:latin typeface="Arial" charset="0"/>
            </a:endParaRPr>
          </a:p>
        </p:txBody>
      </p:sp>
      <p:sp>
        <p:nvSpPr>
          <p:cNvPr id="21" name="Rectangle 20"/>
          <p:cNvSpPr/>
          <p:nvPr/>
        </p:nvSpPr>
        <p:spPr bwMode="auto">
          <a:xfrm>
            <a:off x="6172200" y="3962400"/>
            <a:ext cx="14478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b="1" dirty="0">
                <a:solidFill>
                  <a:srgbClr val="FF0000"/>
                </a:solidFill>
                <a:latin typeface="Arial" charset="0"/>
              </a:rPr>
              <a:t>??????</a:t>
            </a:r>
            <a:endParaRPr lang="en-US" b="1" baseline="-25000" dirty="0">
              <a:solidFill>
                <a:schemeClr val="accent2">
                  <a:lumMod val="50000"/>
                </a:schemeClr>
              </a:solidFill>
              <a:latin typeface="Arial" charset="0"/>
            </a:endParaRPr>
          </a:p>
        </p:txBody>
      </p:sp>
      <p:sp>
        <p:nvSpPr>
          <p:cNvPr id="22" name="Rectangle 21"/>
          <p:cNvSpPr/>
          <p:nvPr/>
        </p:nvSpPr>
        <p:spPr bwMode="auto">
          <a:xfrm>
            <a:off x="6172200" y="4876800"/>
            <a:ext cx="14478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b="1" dirty="0">
                <a:solidFill>
                  <a:srgbClr val="FF0000"/>
                </a:solidFill>
                <a:latin typeface="Arial" charset="0"/>
              </a:rPr>
              <a:t>3</a:t>
            </a:r>
            <a:r>
              <a:rPr lang="en-US" b="1" dirty="0">
                <a:solidFill>
                  <a:schemeClr val="accent2">
                    <a:lumMod val="50000"/>
                  </a:schemeClr>
                </a:solidFill>
                <a:latin typeface="Arial" charset="0"/>
              </a:rPr>
              <a:t>77</a:t>
            </a:r>
            <a:r>
              <a:rPr lang="en-US" b="1" baseline="-25000" dirty="0">
                <a:solidFill>
                  <a:schemeClr val="accent2">
                    <a:lumMod val="50000"/>
                  </a:schemeClr>
                </a:solidFill>
                <a:latin typeface="Arial" charset="0"/>
              </a:rPr>
              <a:t>8</a:t>
            </a:r>
          </a:p>
        </p:txBody>
      </p:sp>
      <p:sp>
        <p:nvSpPr>
          <p:cNvPr id="23" name="Rectangle 22"/>
          <p:cNvSpPr/>
          <p:nvPr/>
        </p:nvSpPr>
        <p:spPr bwMode="auto">
          <a:xfrm>
            <a:off x="6172200" y="5334000"/>
            <a:ext cx="14478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b="1" dirty="0">
                <a:solidFill>
                  <a:schemeClr val="accent2">
                    <a:lumMod val="50000"/>
                  </a:schemeClr>
                </a:solidFill>
                <a:latin typeface="Arial" charset="0"/>
              </a:rPr>
              <a:t>0xFF</a:t>
            </a:r>
            <a:endParaRPr lang="en-US" b="1" baseline="-25000" dirty="0">
              <a:solidFill>
                <a:schemeClr val="accent2">
                  <a:lumMod val="50000"/>
                </a:schemeClr>
              </a:solidFill>
              <a:latin typeface="Arial" charset="0"/>
            </a:endParaRPr>
          </a:p>
        </p:txBody>
      </p:sp>
      <p:sp>
        <p:nvSpPr>
          <p:cNvPr id="24" name="Rectangle 23"/>
          <p:cNvSpPr/>
          <p:nvPr/>
        </p:nvSpPr>
        <p:spPr bwMode="auto">
          <a:xfrm>
            <a:off x="6172200" y="5791200"/>
            <a:ext cx="14478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b="1" dirty="0">
                <a:solidFill>
                  <a:srgbClr val="FF0000"/>
                </a:solidFill>
                <a:latin typeface="Arial" charset="0"/>
              </a:rPr>
              <a:t>??????</a:t>
            </a:r>
            <a:endParaRPr lang="en-US" b="1" baseline="-25000" dirty="0">
              <a:solidFill>
                <a:schemeClr val="accent2">
                  <a:lumMod val="50000"/>
                </a:schemeClr>
              </a:solidFill>
              <a:latin typeface="Arial" charset="0"/>
            </a:endParaRPr>
          </a:p>
        </p:txBody>
      </p:sp>
      <p:sp>
        <p:nvSpPr>
          <p:cNvPr id="25" name="Rectangle 24"/>
          <p:cNvSpPr/>
          <p:nvPr/>
        </p:nvSpPr>
        <p:spPr bwMode="auto">
          <a:xfrm>
            <a:off x="7772400" y="2133600"/>
            <a:ext cx="23622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b="1" dirty="0">
                <a:solidFill>
                  <a:schemeClr val="accent2">
                    <a:lumMod val="50000"/>
                  </a:schemeClr>
                </a:solidFill>
                <a:latin typeface="Arial" charset="0"/>
              </a:rPr>
              <a:t>-4</a:t>
            </a:r>
          </a:p>
        </p:txBody>
      </p:sp>
      <p:sp>
        <p:nvSpPr>
          <p:cNvPr id="26" name="Rectangle 25"/>
          <p:cNvSpPr/>
          <p:nvPr/>
        </p:nvSpPr>
        <p:spPr bwMode="auto">
          <a:xfrm>
            <a:off x="7772400" y="2590800"/>
            <a:ext cx="2362200" cy="381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b="1" dirty="0">
                <a:solidFill>
                  <a:schemeClr val="accent2">
                    <a:lumMod val="50000"/>
                  </a:schemeClr>
                </a:solidFill>
                <a:latin typeface="Arial" charset="0"/>
              </a:rPr>
              <a:t>11111011</a:t>
            </a:r>
          </a:p>
        </p:txBody>
      </p:sp>
      <p:sp>
        <p:nvSpPr>
          <p:cNvPr id="27" name="Rectangle 26"/>
          <p:cNvSpPr/>
          <p:nvPr/>
        </p:nvSpPr>
        <p:spPr bwMode="auto">
          <a:xfrm>
            <a:off x="7772400" y="3048000"/>
            <a:ext cx="23622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b="1" dirty="0">
                <a:solidFill>
                  <a:schemeClr val="accent2">
                    <a:lumMod val="50000"/>
                  </a:schemeClr>
                </a:solidFill>
                <a:latin typeface="Arial" charset="0"/>
              </a:rPr>
              <a:t>11111100</a:t>
            </a:r>
          </a:p>
        </p:txBody>
      </p:sp>
      <p:sp>
        <p:nvSpPr>
          <p:cNvPr id="28" name="Rectangle 27"/>
          <p:cNvSpPr/>
          <p:nvPr/>
        </p:nvSpPr>
        <p:spPr bwMode="auto">
          <a:xfrm>
            <a:off x="7772400" y="3505200"/>
            <a:ext cx="23622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b="1" dirty="0">
                <a:solidFill>
                  <a:schemeClr val="accent2">
                    <a:lumMod val="50000"/>
                  </a:schemeClr>
                </a:solidFill>
                <a:latin typeface="Arial" charset="0"/>
              </a:rPr>
              <a:t>11101111</a:t>
            </a:r>
          </a:p>
        </p:txBody>
      </p:sp>
      <p:sp>
        <p:nvSpPr>
          <p:cNvPr id="29" name="Rectangle 28"/>
          <p:cNvSpPr/>
          <p:nvPr/>
        </p:nvSpPr>
        <p:spPr bwMode="auto">
          <a:xfrm>
            <a:off x="7772400" y="3962400"/>
            <a:ext cx="22860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b="1" dirty="0">
                <a:solidFill>
                  <a:schemeClr val="accent2">
                    <a:lumMod val="50000"/>
                  </a:schemeClr>
                </a:solidFill>
                <a:latin typeface="Arial" charset="0"/>
              </a:rPr>
              <a:t>1</a:t>
            </a:r>
            <a:r>
              <a:rPr lang="en-US" b="1" dirty="0">
                <a:solidFill>
                  <a:schemeClr val="accent4">
                    <a:lumMod val="75000"/>
                    <a:lumOff val="25000"/>
                  </a:schemeClr>
                </a:solidFill>
                <a:latin typeface="Arial" charset="0"/>
              </a:rPr>
              <a:t>10010</a:t>
            </a:r>
            <a:r>
              <a:rPr lang="en-US" b="1" dirty="0">
                <a:solidFill>
                  <a:schemeClr val="accent2">
                    <a:lumMod val="50000"/>
                  </a:schemeClr>
                </a:solidFill>
                <a:latin typeface="Arial" charset="0"/>
              </a:rPr>
              <a:t>0000000000</a:t>
            </a:r>
          </a:p>
        </p:txBody>
      </p:sp>
      <p:sp>
        <p:nvSpPr>
          <p:cNvPr id="30" name="Rectangle 29"/>
          <p:cNvSpPr/>
          <p:nvPr/>
        </p:nvSpPr>
        <p:spPr bwMode="auto">
          <a:xfrm>
            <a:off x="8229600" y="4419600"/>
            <a:ext cx="14478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b="1" dirty="0">
                <a:solidFill>
                  <a:srgbClr val="FF0000"/>
                </a:solidFill>
                <a:latin typeface="Arial" charset="0"/>
              </a:rPr>
              <a:t>??????</a:t>
            </a:r>
            <a:endParaRPr lang="en-US" b="1" baseline="-25000" dirty="0">
              <a:solidFill>
                <a:schemeClr val="accent2">
                  <a:lumMod val="50000"/>
                </a:schemeClr>
              </a:solidFill>
              <a:latin typeface="Arial" charset="0"/>
            </a:endParaRPr>
          </a:p>
        </p:txBody>
      </p:sp>
      <p:sp>
        <p:nvSpPr>
          <p:cNvPr id="31" name="Rectangle 30"/>
          <p:cNvSpPr/>
          <p:nvPr/>
        </p:nvSpPr>
        <p:spPr bwMode="auto">
          <a:xfrm>
            <a:off x="8229600" y="4876800"/>
            <a:ext cx="14478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b="1" dirty="0">
                <a:solidFill>
                  <a:srgbClr val="FF0000"/>
                </a:solidFill>
                <a:latin typeface="Arial" charset="0"/>
              </a:rPr>
              <a:t>??????</a:t>
            </a:r>
            <a:endParaRPr lang="en-US" b="1" baseline="-25000" dirty="0">
              <a:solidFill>
                <a:schemeClr val="accent2">
                  <a:lumMod val="50000"/>
                </a:schemeClr>
              </a:solidFill>
              <a:latin typeface="Arial" charset="0"/>
            </a:endParaRPr>
          </a:p>
        </p:txBody>
      </p:sp>
      <p:sp>
        <p:nvSpPr>
          <p:cNvPr id="32" name="Rectangle 31"/>
          <p:cNvSpPr/>
          <p:nvPr/>
        </p:nvSpPr>
        <p:spPr bwMode="auto">
          <a:xfrm>
            <a:off x="8229600" y="5334000"/>
            <a:ext cx="14478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b="1" dirty="0">
                <a:solidFill>
                  <a:srgbClr val="FF0000"/>
                </a:solidFill>
                <a:latin typeface="Arial" charset="0"/>
              </a:rPr>
              <a:t>??????</a:t>
            </a:r>
            <a:endParaRPr lang="en-US" b="1" baseline="-25000" dirty="0">
              <a:solidFill>
                <a:schemeClr val="accent2">
                  <a:lumMod val="50000"/>
                </a:schemeClr>
              </a:solidFill>
              <a:latin typeface="Arial" charset="0"/>
            </a:endParaRPr>
          </a:p>
        </p:txBody>
      </p:sp>
      <p:sp>
        <p:nvSpPr>
          <p:cNvPr id="33" name="Rectangle 32"/>
          <p:cNvSpPr/>
          <p:nvPr/>
        </p:nvSpPr>
        <p:spPr bwMode="auto">
          <a:xfrm>
            <a:off x="8229600" y="5791200"/>
            <a:ext cx="14478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b="1" dirty="0">
                <a:solidFill>
                  <a:schemeClr val="accent2">
                    <a:lumMod val="50000"/>
                  </a:schemeClr>
                </a:solidFill>
                <a:latin typeface="Arial" charset="0"/>
              </a:rPr>
              <a:t>0x2D, 0x34</a:t>
            </a:r>
          </a:p>
        </p:txBody>
      </p:sp>
      <p:sp>
        <p:nvSpPr>
          <p:cNvPr id="3" name="Footer Placeholder 2">
            <a:extLst>
              <a:ext uri="{FF2B5EF4-FFF2-40B4-BE49-F238E27FC236}">
                <a16:creationId xmlns:a16="http://schemas.microsoft.com/office/drawing/2014/main" id="{379CAA1A-15B0-0F53-099E-D7313497EC63}"/>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457200"/>
            <a:ext cx="8382000" cy="762000"/>
          </a:xfrm>
        </p:spPr>
        <p:txBody>
          <a:bodyPr>
            <a:normAutofit fontScale="90000"/>
          </a:bodyPr>
          <a:lstStyle/>
          <a:p>
            <a:r>
              <a:rPr lang="en-US" sz="3200" dirty="0"/>
              <a:t>Two’s complement Representation (3)</a:t>
            </a:r>
            <a:br>
              <a:rPr lang="en-US" sz="3200" dirty="0"/>
            </a:br>
            <a:r>
              <a:rPr lang="en-US" sz="3200" dirty="0"/>
              <a:t> -- </a:t>
            </a:r>
            <a:r>
              <a:rPr lang="en-US" sz="2800" dirty="0"/>
              <a:t>Integers --</a:t>
            </a:r>
            <a:endParaRPr lang="en-US" sz="3200" dirty="0"/>
          </a:p>
        </p:txBody>
      </p:sp>
      <p:sp>
        <p:nvSpPr>
          <p:cNvPr id="3" name="Content Placeholder 2"/>
          <p:cNvSpPr>
            <a:spLocks noGrp="1"/>
          </p:cNvSpPr>
          <p:nvPr>
            <p:ph idx="1"/>
          </p:nvPr>
        </p:nvSpPr>
        <p:spPr>
          <a:xfrm>
            <a:off x="2362200" y="1524001"/>
            <a:ext cx="8077200" cy="4562475"/>
          </a:xfrm>
        </p:spPr>
        <p:txBody>
          <a:bodyPr>
            <a:normAutofit fontScale="92500" lnSpcReduction="20000"/>
          </a:bodyPr>
          <a:lstStyle/>
          <a:p>
            <a:r>
              <a:rPr lang="en-US" dirty="0"/>
              <a:t>What about the number 255</a:t>
            </a:r>
            <a:r>
              <a:rPr lang="en-US" b="1" baseline="-25000" dirty="0"/>
              <a:t>10</a:t>
            </a:r>
            <a:r>
              <a:rPr lang="en-US" dirty="0"/>
              <a:t>?</a:t>
            </a:r>
          </a:p>
          <a:p>
            <a:pPr lvl="1"/>
            <a:r>
              <a:rPr lang="en-US" dirty="0"/>
              <a:t>01111111</a:t>
            </a:r>
            <a:r>
              <a:rPr lang="en-US" b="1" baseline="-25000" dirty="0"/>
              <a:t>2</a:t>
            </a:r>
            <a:r>
              <a:rPr lang="en-US" dirty="0"/>
              <a:t> = 127</a:t>
            </a:r>
            <a:r>
              <a:rPr lang="en-US" b="1" baseline="-25000" dirty="0"/>
              <a:t>10</a:t>
            </a:r>
            <a:r>
              <a:rPr lang="en-US" dirty="0"/>
              <a:t> </a:t>
            </a:r>
          </a:p>
          <a:p>
            <a:pPr lvl="1"/>
            <a:r>
              <a:rPr lang="en-US" dirty="0"/>
              <a:t>Add ‘1’: 127</a:t>
            </a:r>
            <a:r>
              <a:rPr lang="en-US" b="1" baseline="-25000" dirty="0"/>
              <a:t>10</a:t>
            </a:r>
            <a:r>
              <a:rPr lang="en-US" dirty="0"/>
              <a:t>+1</a:t>
            </a:r>
            <a:r>
              <a:rPr lang="en-US" b="1" baseline="-25000" dirty="0"/>
              <a:t>10</a:t>
            </a:r>
            <a:r>
              <a:rPr lang="en-US" dirty="0"/>
              <a:t>=128</a:t>
            </a:r>
            <a:r>
              <a:rPr lang="en-US" b="1" baseline="-25000" dirty="0"/>
              <a:t>10</a:t>
            </a:r>
            <a:r>
              <a:rPr lang="en-US" dirty="0"/>
              <a:t>=10000000</a:t>
            </a:r>
            <a:r>
              <a:rPr lang="en-US" b="1" baseline="-25000" dirty="0"/>
              <a:t>2</a:t>
            </a:r>
            <a:r>
              <a:rPr lang="en-US" dirty="0"/>
              <a:t>.</a:t>
            </a:r>
          </a:p>
          <a:p>
            <a:pPr lvl="1"/>
            <a:r>
              <a:rPr lang="en-US" dirty="0"/>
              <a:t>Oops…</a:t>
            </a:r>
          </a:p>
          <a:p>
            <a:r>
              <a:rPr lang="en-US" dirty="0"/>
              <a:t>It turns out that 2’s comp only works for values between: </a:t>
            </a:r>
            <a:r>
              <a:rPr lang="pl-PL" dirty="0"/>
              <a:t>−2</a:t>
            </a:r>
            <a:r>
              <a:rPr lang="pl-PL" baseline="30000" dirty="0"/>
              <a:t>N−1</a:t>
            </a:r>
            <a:r>
              <a:rPr lang="pl-PL" dirty="0"/>
              <a:t> to (2</a:t>
            </a:r>
            <a:r>
              <a:rPr lang="pl-PL" baseline="30000" dirty="0"/>
              <a:t>N−1</a:t>
            </a:r>
            <a:r>
              <a:rPr lang="pl-PL" dirty="0"/>
              <a:t>−1) </a:t>
            </a:r>
            <a:r>
              <a:rPr lang="en-US" dirty="0"/>
              <a:t>where N is the number of bits. </a:t>
            </a:r>
          </a:p>
          <a:p>
            <a:r>
              <a:rPr lang="en-US" dirty="0"/>
              <a:t>Here N=8 so values range from -2</a:t>
            </a:r>
            <a:r>
              <a:rPr lang="en-US" b="1" baseline="30000" dirty="0"/>
              <a:t>7</a:t>
            </a:r>
            <a:r>
              <a:rPr lang="en-US" dirty="0"/>
              <a:t> to 2</a:t>
            </a:r>
            <a:r>
              <a:rPr lang="en-US" b="1" baseline="30000" dirty="0"/>
              <a:t>7</a:t>
            </a:r>
            <a:r>
              <a:rPr lang="en-US" dirty="0"/>
              <a:t>-1 or    -128 to 127</a:t>
            </a:r>
          </a:p>
          <a:p>
            <a:r>
              <a:rPr lang="en-US" dirty="0"/>
              <a:t>A closer look will tell you that the MSB tells you if a 2’s comp number is positive or negative</a:t>
            </a:r>
          </a:p>
          <a:p>
            <a:endParaRPr lang="en-US" dirty="0"/>
          </a:p>
          <a:p>
            <a:pPr>
              <a:buNone/>
            </a:pPr>
            <a:endParaRPr lang="en-US" dirty="0"/>
          </a:p>
        </p:txBody>
      </p:sp>
      <p:sp>
        <p:nvSpPr>
          <p:cNvPr id="6" name="Slide Number Placeholder 5"/>
          <p:cNvSpPr>
            <a:spLocks noGrp="1"/>
          </p:cNvSpPr>
          <p:nvPr>
            <p:ph type="sldNum" sz="quarter" idx="12"/>
          </p:nvPr>
        </p:nvSpPr>
        <p:spPr/>
        <p:txBody>
          <a:bodyPr/>
          <a:lstStyle/>
          <a:p>
            <a:fld id="{1E9AE433-2354-447F-AC9C-E3BA53A2ED55}" type="slidenum">
              <a:rPr lang="en-US" smtClean="0"/>
              <a:pPr/>
              <a:t>5</a:t>
            </a:fld>
            <a:endParaRPr lang="en-US"/>
          </a:p>
        </p:txBody>
      </p:sp>
      <p:sp>
        <p:nvSpPr>
          <p:cNvPr id="4" name="Footer Placeholder 3">
            <a:extLst>
              <a:ext uri="{FF2B5EF4-FFF2-40B4-BE49-F238E27FC236}">
                <a16:creationId xmlns:a16="http://schemas.microsoft.com/office/drawing/2014/main" id="{8F165E3C-6BA7-033E-607A-A2B7B11B307B}"/>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Braille Languages (Wikipedia)</a:t>
            </a:r>
          </a:p>
        </p:txBody>
      </p:sp>
      <p:sp>
        <p:nvSpPr>
          <p:cNvPr id="3" name="Content Placeholder 2"/>
          <p:cNvSpPr>
            <a:spLocks noGrp="1"/>
          </p:cNvSpPr>
          <p:nvPr>
            <p:ph idx="1"/>
          </p:nvPr>
        </p:nvSpPr>
        <p:spPr>
          <a:xfrm>
            <a:off x="2362200" y="1524000"/>
            <a:ext cx="8077200" cy="4876800"/>
          </a:xfrm>
        </p:spPr>
        <p:txBody>
          <a:bodyPr>
            <a:normAutofit lnSpcReduction="10000"/>
          </a:bodyPr>
          <a:lstStyle/>
          <a:p>
            <a:r>
              <a:rPr lang="en-US" sz="2000" dirty="0"/>
              <a:t>Different </a:t>
            </a:r>
            <a:r>
              <a:rPr lang="en-US" sz="2000" dirty="0">
                <a:hlinkClick r:id="rId2" tooltip="Braille"/>
              </a:rPr>
              <a:t>Braille</a:t>
            </a:r>
            <a:r>
              <a:rPr lang="en-US" sz="2000" dirty="0"/>
              <a:t> codes are used to map </a:t>
            </a:r>
            <a:r>
              <a:rPr lang="en-US" sz="2000" dirty="0">
                <a:hlinkClick r:id="rId3" tooltip="Character set"/>
              </a:rPr>
              <a:t>character sets</a:t>
            </a:r>
            <a:r>
              <a:rPr lang="en-US" sz="2000" dirty="0"/>
              <a:t> of different languages as well as for some special uses.</a:t>
            </a:r>
          </a:p>
          <a:p>
            <a:r>
              <a:rPr lang="en-US" sz="2000" dirty="0">
                <a:hlinkClick r:id="rId4" tooltip="Unified English Braille Code"/>
              </a:rPr>
              <a:t>Unified English Braille Code</a:t>
            </a:r>
            <a:r>
              <a:rPr lang="en-US" sz="2000" dirty="0"/>
              <a:t> is an English Braille code.</a:t>
            </a:r>
          </a:p>
          <a:p>
            <a:r>
              <a:rPr lang="en-US" sz="2000" dirty="0">
                <a:hlinkClick r:id="rId5" tooltip="Japanese Braille"/>
              </a:rPr>
              <a:t>Japanese Braille</a:t>
            </a:r>
            <a:r>
              <a:rPr lang="en-US" sz="2000" dirty="0"/>
              <a:t> encodes the Japanese </a:t>
            </a:r>
            <a:r>
              <a:rPr lang="en-US" sz="2000" dirty="0">
                <a:hlinkClick r:id="rId6" tooltip="Hiragana"/>
              </a:rPr>
              <a:t>hiragana</a:t>
            </a:r>
            <a:r>
              <a:rPr lang="en-US" sz="2000" dirty="0"/>
              <a:t> character.</a:t>
            </a:r>
          </a:p>
          <a:p>
            <a:r>
              <a:rPr lang="en-US" sz="2000" dirty="0">
                <a:hlinkClick r:id="rId7" tooltip="Cantonese Braille"/>
              </a:rPr>
              <a:t>Cantonese Braille</a:t>
            </a:r>
            <a:r>
              <a:rPr lang="en-US" sz="2000" dirty="0"/>
              <a:t> is used for the </a:t>
            </a:r>
            <a:r>
              <a:rPr lang="en-US" sz="2000" dirty="0">
                <a:hlinkClick r:id="rId8" tooltip="Cantonese language"/>
              </a:rPr>
              <a:t>Cantonese language</a:t>
            </a:r>
            <a:r>
              <a:rPr lang="en-US" sz="2000" dirty="0"/>
              <a:t> in </a:t>
            </a:r>
            <a:r>
              <a:rPr lang="en-US" sz="2000" dirty="0">
                <a:hlinkClick r:id="rId9" tooltip="Hong Kong"/>
              </a:rPr>
              <a:t>Hong Kong</a:t>
            </a:r>
            <a:r>
              <a:rPr lang="en-US" sz="2000" dirty="0"/>
              <a:t>.</a:t>
            </a:r>
          </a:p>
          <a:p>
            <a:r>
              <a:rPr lang="en-US" sz="2000" dirty="0">
                <a:hlinkClick r:id="rId10" tooltip="Korean Braille"/>
              </a:rPr>
              <a:t>Korean Braille</a:t>
            </a:r>
            <a:r>
              <a:rPr lang="en-US" sz="2000" dirty="0"/>
              <a:t> encodes the </a:t>
            </a:r>
            <a:r>
              <a:rPr lang="en-US" sz="2000" dirty="0">
                <a:hlinkClick r:id="rId11" tooltip="Hangul"/>
              </a:rPr>
              <a:t>Hangul</a:t>
            </a:r>
            <a:r>
              <a:rPr lang="en-US" sz="2000" dirty="0"/>
              <a:t> alphabet of the </a:t>
            </a:r>
            <a:r>
              <a:rPr lang="en-US" sz="2000" dirty="0">
                <a:hlinkClick r:id="rId12" tooltip="Korean language"/>
              </a:rPr>
              <a:t>Korean language</a:t>
            </a:r>
            <a:r>
              <a:rPr lang="en-US" sz="2000" dirty="0"/>
              <a:t>.</a:t>
            </a:r>
          </a:p>
          <a:p>
            <a:r>
              <a:rPr lang="en-US" sz="2000" dirty="0">
                <a:hlinkClick r:id="rId13" tooltip="Vietnamese Braille"/>
              </a:rPr>
              <a:t>Vietnamese Braille</a:t>
            </a:r>
            <a:r>
              <a:rPr lang="en-US" sz="2000" dirty="0"/>
              <a:t> is used for </a:t>
            </a:r>
            <a:r>
              <a:rPr lang="en-US" sz="2000" dirty="0">
                <a:hlinkClick r:id="rId14" tooltip="Vietnamese language"/>
              </a:rPr>
              <a:t>Vietnamese language</a:t>
            </a:r>
            <a:r>
              <a:rPr lang="en-US" sz="2000" dirty="0"/>
              <a:t>.</a:t>
            </a:r>
          </a:p>
          <a:p>
            <a:r>
              <a:rPr lang="en-US" sz="2000" dirty="0">
                <a:hlinkClick r:id="rId15" tooltip="Braille music"/>
              </a:rPr>
              <a:t>Braille music</a:t>
            </a:r>
            <a:r>
              <a:rPr lang="en-US" sz="2000" dirty="0"/>
              <a:t> is used for representing </a:t>
            </a:r>
            <a:r>
              <a:rPr lang="en-US" sz="2000" dirty="0">
                <a:hlinkClick r:id="rId16" tooltip="Musical notation"/>
              </a:rPr>
              <a:t>musical notation</a:t>
            </a:r>
            <a:r>
              <a:rPr lang="en-US" sz="2000" dirty="0"/>
              <a:t>.</a:t>
            </a:r>
          </a:p>
          <a:p>
            <a:r>
              <a:rPr lang="en-US" sz="2000" dirty="0">
                <a:hlinkClick r:id="rId17" tooltip="Nemeth Braille"/>
              </a:rPr>
              <a:t>Nemeth Braille</a:t>
            </a:r>
            <a:r>
              <a:rPr lang="en-US" sz="2000" dirty="0"/>
              <a:t> is used for representing </a:t>
            </a:r>
            <a:r>
              <a:rPr lang="en-US" sz="2000" dirty="0">
                <a:hlinkClick r:id="rId18" tooltip="Mathematics"/>
              </a:rPr>
              <a:t>mathematics</a:t>
            </a:r>
            <a:r>
              <a:rPr lang="en-US" sz="2000" dirty="0"/>
              <a:t>.</a:t>
            </a:r>
          </a:p>
          <a:p>
            <a:r>
              <a:rPr lang="en-US" sz="2000" dirty="0">
                <a:hlinkClick r:id="rId19" tooltip="GS8 Braille"/>
              </a:rPr>
              <a:t>GS8 Braille</a:t>
            </a:r>
            <a:r>
              <a:rPr lang="en-US" sz="2000" dirty="0"/>
              <a:t> uses eight-dot Braille cells for encoding mathematical and scientific notation.</a:t>
            </a:r>
          </a:p>
          <a:p>
            <a:endParaRPr lang="en-US" sz="2000" dirty="0"/>
          </a:p>
        </p:txBody>
      </p:sp>
      <p:sp>
        <p:nvSpPr>
          <p:cNvPr id="6" name="Slide Number Placeholder 5"/>
          <p:cNvSpPr>
            <a:spLocks noGrp="1"/>
          </p:cNvSpPr>
          <p:nvPr>
            <p:ph type="sldNum" sz="quarter" idx="12"/>
          </p:nvPr>
        </p:nvSpPr>
        <p:spPr/>
        <p:txBody>
          <a:bodyPr/>
          <a:lstStyle/>
          <a:p>
            <a:fld id="{1E9AE433-2354-447F-AC9C-E3BA53A2ED55}" type="slidenum">
              <a:rPr lang="en-US" smtClean="0"/>
              <a:pPr/>
              <a:t>50</a:t>
            </a:fld>
            <a:endParaRPr lang="en-US"/>
          </a:p>
        </p:txBody>
      </p:sp>
      <p:sp>
        <p:nvSpPr>
          <p:cNvPr id="4" name="Footer Placeholder 3">
            <a:extLst>
              <a:ext uri="{FF2B5EF4-FFF2-40B4-BE49-F238E27FC236}">
                <a16:creationId xmlns:a16="http://schemas.microsoft.com/office/drawing/2014/main" id="{55AE9384-72A7-CDBE-B852-9710721062D9}"/>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Braille</a:t>
            </a:r>
          </a:p>
        </p:txBody>
      </p:sp>
      <p:sp>
        <p:nvSpPr>
          <p:cNvPr id="8" name="Content Placeholder 7"/>
          <p:cNvSpPr>
            <a:spLocks noGrp="1"/>
          </p:cNvSpPr>
          <p:nvPr>
            <p:ph idx="1"/>
          </p:nvPr>
        </p:nvSpPr>
        <p:spPr>
          <a:xfrm>
            <a:off x="2362201" y="1524001"/>
            <a:ext cx="3733800" cy="4562475"/>
          </a:xfrm>
        </p:spPr>
        <p:txBody>
          <a:bodyPr/>
          <a:lstStyle/>
          <a:p>
            <a:r>
              <a:rPr lang="en-US" dirty="0"/>
              <a:t>Based on ASCII</a:t>
            </a:r>
          </a:p>
          <a:p>
            <a:r>
              <a:rPr lang="en-US" dirty="0"/>
              <a:t>Sighted people go from ASCII to character</a:t>
            </a:r>
          </a:p>
          <a:p>
            <a:r>
              <a:rPr lang="en-US" dirty="0"/>
              <a:t>Visually impaired people go from ASCII to Braille</a:t>
            </a:r>
          </a:p>
        </p:txBody>
      </p:sp>
      <p:sp>
        <p:nvSpPr>
          <p:cNvPr id="6" name="Slide Number Placeholder 5"/>
          <p:cNvSpPr>
            <a:spLocks noGrp="1"/>
          </p:cNvSpPr>
          <p:nvPr>
            <p:ph type="sldNum" sz="quarter" idx="12"/>
          </p:nvPr>
        </p:nvSpPr>
        <p:spPr/>
        <p:txBody>
          <a:bodyPr/>
          <a:lstStyle/>
          <a:p>
            <a:fld id="{1E9AE433-2354-447F-AC9C-E3BA53A2ED55}" type="slidenum">
              <a:rPr lang="en-US" smtClean="0"/>
              <a:pPr/>
              <a:t>51</a:t>
            </a:fld>
            <a:endParaRPr lang="en-US"/>
          </a:p>
        </p:txBody>
      </p:sp>
      <p:pic>
        <p:nvPicPr>
          <p:cNvPr id="126978" name="Picture 2"/>
          <p:cNvPicPr>
            <a:picLocks noChangeAspect="1" noChangeArrowheads="1"/>
          </p:cNvPicPr>
          <p:nvPr/>
        </p:nvPicPr>
        <p:blipFill>
          <a:blip r:embed="rId2" cstate="print"/>
          <a:srcRect/>
          <a:stretch>
            <a:fillRect/>
          </a:stretch>
        </p:blipFill>
        <p:spPr bwMode="auto">
          <a:xfrm>
            <a:off x="6019800" y="1752600"/>
            <a:ext cx="4248150" cy="3901362"/>
          </a:xfrm>
          <a:prstGeom prst="rect">
            <a:avLst/>
          </a:prstGeom>
          <a:noFill/>
          <a:ln w="9525">
            <a:noFill/>
            <a:miter lim="800000"/>
            <a:headEnd/>
            <a:tailEnd/>
          </a:ln>
        </p:spPr>
      </p:pic>
      <p:sp>
        <p:nvSpPr>
          <p:cNvPr id="3" name="Footer Placeholder 2">
            <a:extLst>
              <a:ext uri="{FF2B5EF4-FFF2-40B4-BE49-F238E27FC236}">
                <a16:creationId xmlns:a16="http://schemas.microsoft.com/office/drawing/2014/main" id="{86E733AB-2C7C-AFD4-DF3C-8377A93BB84A}"/>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Braille</a:t>
            </a:r>
          </a:p>
        </p:txBody>
      </p:sp>
      <p:sp>
        <p:nvSpPr>
          <p:cNvPr id="6" name="Slide Number Placeholder 5"/>
          <p:cNvSpPr>
            <a:spLocks noGrp="1"/>
          </p:cNvSpPr>
          <p:nvPr>
            <p:ph type="sldNum" sz="quarter" idx="12"/>
          </p:nvPr>
        </p:nvSpPr>
        <p:spPr/>
        <p:txBody>
          <a:bodyPr/>
          <a:lstStyle/>
          <a:p>
            <a:fld id="{1E9AE433-2354-447F-AC9C-E3BA53A2ED55}" type="slidenum">
              <a:rPr lang="en-US" smtClean="0"/>
              <a:pPr/>
              <a:t>52</a:t>
            </a:fld>
            <a:endParaRPr lang="en-US"/>
          </a:p>
        </p:txBody>
      </p:sp>
      <p:pic>
        <p:nvPicPr>
          <p:cNvPr id="126979" name="Picture 3"/>
          <p:cNvPicPr>
            <a:picLocks noChangeAspect="1" noChangeArrowheads="1"/>
          </p:cNvPicPr>
          <p:nvPr/>
        </p:nvPicPr>
        <p:blipFill>
          <a:blip r:embed="rId2" cstate="print"/>
          <a:srcRect/>
          <a:stretch>
            <a:fillRect/>
          </a:stretch>
        </p:blipFill>
        <p:spPr bwMode="auto">
          <a:xfrm>
            <a:off x="2514600" y="1524000"/>
            <a:ext cx="7315200" cy="5012848"/>
          </a:xfrm>
          <a:prstGeom prst="rect">
            <a:avLst/>
          </a:prstGeom>
          <a:noFill/>
          <a:ln w="9525">
            <a:noFill/>
            <a:miter lim="800000"/>
            <a:headEnd/>
            <a:tailEnd/>
          </a:ln>
        </p:spPr>
      </p:pic>
      <p:sp>
        <p:nvSpPr>
          <p:cNvPr id="3" name="Footer Placeholder 2">
            <a:extLst>
              <a:ext uri="{FF2B5EF4-FFF2-40B4-BE49-F238E27FC236}">
                <a16:creationId xmlns:a16="http://schemas.microsoft.com/office/drawing/2014/main" id="{A15BD816-8E36-8BF7-C791-2A3B21E453F1}"/>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Braille</a:t>
            </a:r>
          </a:p>
        </p:txBody>
      </p:sp>
      <p:sp>
        <p:nvSpPr>
          <p:cNvPr id="6" name="Slide Number Placeholder 5"/>
          <p:cNvSpPr>
            <a:spLocks noGrp="1"/>
          </p:cNvSpPr>
          <p:nvPr>
            <p:ph type="sldNum" sz="quarter" idx="12"/>
          </p:nvPr>
        </p:nvSpPr>
        <p:spPr/>
        <p:txBody>
          <a:bodyPr/>
          <a:lstStyle/>
          <a:p>
            <a:fld id="{1E9AE433-2354-447F-AC9C-E3BA53A2ED55}" type="slidenum">
              <a:rPr lang="en-US" smtClean="0"/>
              <a:pPr/>
              <a:t>53</a:t>
            </a:fld>
            <a:endParaRPr lang="en-US"/>
          </a:p>
        </p:txBody>
      </p:sp>
      <p:pic>
        <p:nvPicPr>
          <p:cNvPr id="128002" name="Picture 2"/>
          <p:cNvPicPr>
            <a:picLocks noChangeAspect="1" noChangeArrowheads="1"/>
          </p:cNvPicPr>
          <p:nvPr/>
        </p:nvPicPr>
        <p:blipFill>
          <a:blip r:embed="rId2" cstate="print"/>
          <a:srcRect/>
          <a:stretch>
            <a:fillRect/>
          </a:stretch>
        </p:blipFill>
        <p:spPr bwMode="auto">
          <a:xfrm>
            <a:off x="2514600" y="1568824"/>
            <a:ext cx="6781800" cy="4746252"/>
          </a:xfrm>
          <a:prstGeom prst="rect">
            <a:avLst/>
          </a:prstGeom>
          <a:noFill/>
          <a:ln w="9525">
            <a:noFill/>
            <a:miter lim="800000"/>
            <a:headEnd/>
            <a:tailEnd/>
          </a:ln>
        </p:spPr>
      </p:pic>
      <p:sp>
        <p:nvSpPr>
          <p:cNvPr id="3" name="Footer Placeholder 2">
            <a:extLst>
              <a:ext uri="{FF2B5EF4-FFF2-40B4-BE49-F238E27FC236}">
                <a16:creationId xmlns:a16="http://schemas.microsoft.com/office/drawing/2014/main" id="{B3C63735-C1DD-AA24-A113-6D4EF1CE636A}"/>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04800"/>
            <a:ext cx="8229600" cy="762000"/>
          </a:xfrm>
        </p:spPr>
        <p:txBody>
          <a:bodyPr/>
          <a:lstStyle/>
          <a:p>
            <a:r>
              <a:rPr lang="en-US" dirty="0"/>
              <a:t>Other values represented</a:t>
            </a:r>
          </a:p>
        </p:txBody>
      </p:sp>
      <p:sp>
        <p:nvSpPr>
          <p:cNvPr id="3" name="Content Placeholder 2"/>
          <p:cNvSpPr>
            <a:spLocks noGrp="1"/>
          </p:cNvSpPr>
          <p:nvPr>
            <p:ph idx="1"/>
          </p:nvPr>
        </p:nvSpPr>
        <p:spPr/>
        <p:txBody>
          <a:bodyPr/>
          <a:lstStyle/>
          <a:p>
            <a:r>
              <a:rPr lang="en-US" dirty="0" err="1"/>
              <a:t>NaN</a:t>
            </a:r>
            <a:r>
              <a:rPr lang="en-US" dirty="0"/>
              <a:t>:</a:t>
            </a:r>
          </a:p>
          <a:p>
            <a:pPr lvl="1"/>
            <a:r>
              <a:rPr lang="en-US" dirty="0"/>
              <a:t>Exponent all ‘1’s, fraction </a:t>
            </a:r>
            <a:r>
              <a:rPr lang="en-US" b="1" dirty="0">
                <a:latin typeface="Times New Roman"/>
                <a:cs typeface="Times New Roman"/>
              </a:rPr>
              <a:t>≠</a:t>
            </a:r>
            <a:r>
              <a:rPr lang="en-US" dirty="0">
                <a:latin typeface="Times New Roman"/>
                <a:cs typeface="Times New Roman"/>
              </a:rPr>
              <a:t> </a:t>
            </a:r>
            <a:r>
              <a:rPr lang="en-US" dirty="0"/>
              <a:t>0</a:t>
            </a:r>
          </a:p>
          <a:p>
            <a:r>
              <a:rPr lang="en-US" dirty="0"/>
              <a:t>Infinity</a:t>
            </a:r>
          </a:p>
          <a:p>
            <a:pPr lvl="1"/>
            <a:r>
              <a:rPr lang="en-US" dirty="0"/>
              <a:t>Exponent all ‘1’s, fraction </a:t>
            </a:r>
            <a:r>
              <a:rPr lang="en-US" b="1" dirty="0">
                <a:latin typeface="Times New Roman"/>
                <a:cs typeface="Times New Roman"/>
              </a:rPr>
              <a:t>=</a:t>
            </a:r>
            <a:r>
              <a:rPr lang="en-US" dirty="0">
                <a:latin typeface="Times New Roman"/>
                <a:cs typeface="Times New Roman"/>
              </a:rPr>
              <a:t> </a:t>
            </a:r>
            <a:r>
              <a:rPr lang="en-US" dirty="0"/>
              <a:t>0</a:t>
            </a:r>
          </a:p>
          <a:p>
            <a:pPr lvl="1"/>
            <a:r>
              <a:rPr lang="en-US" dirty="0"/>
              <a:t>Sign bit determines if number is +</a:t>
            </a:r>
            <a:r>
              <a:rPr lang="en-US" b="1" dirty="0">
                <a:latin typeface="Cambria Math" pitchFamily="18" charset="0"/>
                <a:ea typeface="Cambria Math" pitchFamily="18" charset="0"/>
                <a:cs typeface="Times New Roman"/>
              </a:rPr>
              <a:t>∞</a:t>
            </a:r>
            <a:r>
              <a:rPr lang="en-US" dirty="0">
                <a:latin typeface="Times New Roman"/>
                <a:cs typeface="Times New Roman"/>
              </a:rPr>
              <a:t> or -</a:t>
            </a:r>
            <a:r>
              <a:rPr lang="en-US" b="1" dirty="0">
                <a:latin typeface="Cambria Math" pitchFamily="18" charset="0"/>
                <a:ea typeface="Cambria Math" pitchFamily="18" charset="0"/>
                <a:cs typeface="Times New Roman"/>
              </a:rPr>
              <a:t>∞</a:t>
            </a:r>
            <a:endParaRPr lang="en-US" b="1" dirty="0">
              <a:latin typeface="Cambria Math" pitchFamily="18" charset="0"/>
              <a:ea typeface="Cambria Math" pitchFamily="18" charset="0"/>
            </a:endParaRPr>
          </a:p>
        </p:txBody>
      </p:sp>
      <p:sp>
        <p:nvSpPr>
          <p:cNvPr id="6" name="Slide Number Placeholder 5"/>
          <p:cNvSpPr>
            <a:spLocks noGrp="1"/>
          </p:cNvSpPr>
          <p:nvPr>
            <p:ph type="sldNum" sz="quarter" idx="12"/>
          </p:nvPr>
        </p:nvSpPr>
        <p:spPr/>
        <p:txBody>
          <a:bodyPr/>
          <a:lstStyle/>
          <a:p>
            <a:fld id="{1E9AE433-2354-447F-AC9C-E3BA53A2ED55}" type="slidenum">
              <a:rPr lang="en-US" smtClean="0"/>
              <a:pPr/>
              <a:t>54</a:t>
            </a:fld>
            <a:endParaRPr lang="en-US"/>
          </a:p>
        </p:txBody>
      </p:sp>
      <p:sp>
        <p:nvSpPr>
          <p:cNvPr id="4" name="Footer Placeholder 3">
            <a:extLst>
              <a:ext uri="{FF2B5EF4-FFF2-40B4-BE49-F238E27FC236}">
                <a16:creationId xmlns:a16="http://schemas.microsoft.com/office/drawing/2014/main" id="{4A4C9D63-3736-D7C2-6146-9F8FFF9F3C27}"/>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Pure Data - Pictures</a:t>
            </a:r>
          </a:p>
        </p:txBody>
      </p:sp>
      <p:sp>
        <p:nvSpPr>
          <p:cNvPr id="3" name="Content Placeholder 2"/>
          <p:cNvSpPr>
            <a:spLocks noGrp="1"/>
          </p:cNvSpPr>
          <p:nvPr>
            <p:ph idx="1"/>
          </p:nvPr>
        </p:nvSpPr>
        <p:spPr>
          <a:xfrm>
            <a:off x="5257800" y="1447801"/>
            <a:ext cx="5257800" cy="4562475"/>
          </a:xfrm>
        </p:spPr>
        <p:txBody>
          <a:bodyPr/>
          <a:lstStyle/>
          <a:p>
            <a:r>
              <a:rPr lang="en-US" sz="2400" dirty="0"/>
              <a:t>Let’s look at a picture</a:t>
            </a:r>
          </a:p>
          <a:p>
            <a:pPr lvl="1"/>
            <a:r>
              <a:rPr lang="en-US" sz="2000" dirty="0"/>
              <a:t>Array of pixels</a:t>
            </a:r>
          </a:p>
          <a:p>
            <a:pPr lvl="1"/>
            <a:r>
              <a:rPr lang="en-US" sz="2000" dirty="0"/>
              <a:t>Each pixel has a number of bits</a:t>
            </a:r>
          </a:p>
          <a:p>
            <a:pPr lvl="2"/>
            <a:r>
              <a:rPr lang="en-US" sz="1800" dirty="0"/>
              <a:t>We’ll use 3-bits</a:t>
            </a:r>
          </a:p>
          <a:p>
            <a:pPr lvl="1"/>
            <a:r>
              <a:rPr lang="en-US" sz="2000" dirty="0"/>
              <a:t>Each pixel has a value</a:t>
            </a:r>
            <a:endParaRPr lang="en-US" dirty="0"/>
          </a:p>
        </p:txBody>
      </p:sp>
      <p:sp>
        <p:nvSpPr>
          <p:cNvPr id="6" name="Slide Number Placeholder 5"/>
          <p:cNvSpPr>
            <a:spLocks noGrp="1"/>
          </p:cNvSpPr>
          <p:nvPr>
            <p:ph type="sldNum" sz="quarter" idx="12"/>
          </p:nvPr>
        </p:nvSpPr>
        <p:spPr/>
        <p:txBody>
          <a:bodyPr/>
          <a:lstStyle/>
          <a:p>
            <a:fld id="{1E9AE433-2354-447F-AC9C-E3BA53A2ED55}" type="slidenum">
              <a:rPr lang="en-US" smtClean="0"/>
              <a:pPr/>
              <a:t>55</a:t>
            </a:fld>
            <a:endParaRPr lang="en-US"/>
          </a:p>
        </p:txBody>
      </p:sp>
      <p:graphicFrame>
        <p:nvGraphicFramePr>
          <p:cNvPr id="7" name="Table 6"/>
          <p:cNvGraphicFramePr>
            <a:graphicFrameLocks noGrp="1"/>
          </p:cNvGraphicFramePr>
          <p:nvPr/>
        </p:nvGraphicFramePr>
        <p:xfrm>
          <a:off x="1828800" y="1600200"/>
          <a:ext cx="3352800" cy="2926080"/>
        </p:xfrm>
        <a:graphic>
          <a:graphicData uri="http://schemas.openxmlformats.org/drawingml/2006/table">
            <a:tbl>
              <a:tblPr firstRow="1" bandRow="1">
                <a:tableStyleId>{5C22544A-7EE6-4342-B048-85BDC9FD1C3A}</a:tableStyleId>
              </a:tblPr>
              <a:tblGrid>
                <a:gridCol w="419100">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19100">
                  <a:extLst>
                    <a:ext uri="{9D8B030D-6E8A-4147-A177-3AD203B41FA5}">
                      <a16:colId xmlns:a16="http://schemas.microsoft.com/office/drawing/2014/main" val="20002"/>
                    </a:ext>
                  </a:extLst>
                </a:gridCol>
                <a:gridCol w="419100">
                  <a:extLst>
                    <a:ext uri="{9D8B030D-6E8A-4147-A177-3AD203B41FA5}">
                      <a16:colId xmlns:a16="http://schemas.microsoft.com/office/drawing/2014/main" val="20003"/>
                    </a:ext>
                  </a:extLst>
                </a:gridCol>
                <a:gridCol w="419100">
                  <a:extLst>
                    <a:ext uri="{9D8B030D-6E8A-4147-A177-3AD203B41FA5}">
                      <a16:colId xmlns:a16="http://schemas.microsoft.com/office/drawing/2014/main" val="20004"/>
                    </a:ext>
                  </a:extLst>
                </a:gridCol>
                <a:gridCol w="419100">
                  <a:extLst>
                    <a:ext uri="{9D8B030D-6E8A-4147-A177-3AD203B41FA5}">
                      <a16:colId xmlns:a16="http://schemas.microsoft.com/office/drawing/2014/main" val="20005"/>
                    </a:ext>
                  </a:extLst>
                </a:gridCol>
                <a:gridCol w="419100">
                  <a:extLst>
                    <a:ext uri="{9D8B030D-6E8A-4147-A177-3AD203B41FA5}">
                      <a16:colId xmlns:a16="http://schemas.microsoft.com/office/drawing/2014/main" val="20006"/>
                    </a:ext>
                  </a:extLst>
                </a:gridCol>
                <a:gridCol w="419100">
                  <a:extLst>
                    <a:ext uri="{9D8B030D-6E8A-4147-A177-3AD203B41FA5}">
                      <a16:colId xmlns:a16="http://schemas.microsoft.com/office/drawing/2014/main" val="20007"/>
                    </a:ext>
                  </a:extLst>
                </a:gridCol>
              </a:tblGrid>
              <a:tr h="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2"/>
                  </a:ext>
                </a:extLst>
              </a:tr>
              <a:tr h="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3"/>
                  </a:ext>
                </a:extLst>
              </a:tr>
              <a:tr h="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r h="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10005"/>
                  </a:ext>
                </a:extLst>
              </a:tr>
              <a:tr h="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10006"/>
                  </a:ext>
                </a:extLst>
              </a:tr>
              <a:tr h="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nvGraphicFramePr>
        <p:xfrm>
          <a:off x="5867400" y="3429000"/>
          <a:ext cx="3352800" cy="2926080"/>
        </p:xfrm>
        <a:graphic>
          <a:graphicData uri="http://schemas.openxmlformats.org/drawingml/2006/table">
            <a:tbl>
              <a:tblPr firstRow="1" bandRow="1">
                <a:tableStyleId>{5C22544A-7EE6-4342-B048-85BDC9FD1C3A}</a:tableStyleId>
              </a:tblPr>
              <a:tblGrid>
                <a:gridCol w="419100">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19100">
                  <a:extLst>
                    <a:ext uri="{9D8B030D-6E8A-4147-A177-3AD203B41FA5}">
                      <a16:colId xmlns:a16="http://schemas.microsoft.com/office/drawing/2014/main" val="20002"/>
                    </a:ext>
                  </a:extLst>
                </a:gridCol>
                <a:gridCol w="419100">
                  <a:extLst>
                    <a:ext uri="{9D8B030D-6E8A-4147-A177-3AD203B41FA5}">
                      <a16:colId xmlns:a16="http://schemas.microsoft.com/office/drawing/2014/main" val="20003"/>
                    </a:ext>
                  </a:extLst>
                </a:gridCol>
                <a:gridCol w="419100">
                  <a:extLst>
                    <a:ext uri="{9D8B030D-6E8A-4147-A177-3AD203B41FA5}">
                      <a16:colId xmlns:a16="http://schemas.microsoft.com/office/drawing/2014/main" val="20004"/>
                    </a:ext>
                  </a:extLst>
                </a:gridCol>
                <a:gridCol w="419100">
                  <a:extLst>
                    <a:ext uri="{9D8B030D-6E8A-4147-A177-3AD203B41FA5}">
                      <a16:colId xmlns:a16="http://schemas.microsoft.com/office/drawing/2014/main" val="20005"/>
                    </a:ext>
                  </a:extLst>
                </a:gridCol>
                <a:gridCol w="419100">
                  <a:extLst>
                    <a:ext uri="{9D8B030D-6E8A-4147-A177-3AD203B41FA5}">
                      <a16:colId xmlns:a16="http://schemas.microsoft.com/office/drawing/2014/main" val="20006"/>
                    </a:ext>
                  </a:extLst>
                </a:gridCol>
                <a:gridCol w="419100">
                  <a:extLst>
                    <a:ext uri="{9D8B030D-6E8A-4147-A177-3AD203B41FA5}">
                      <a16:colId xmlns:a16="http://schemas.microsoft.com/office/drawing/2014/main" val="20007"/>
                    </a:ext>
                  </a:extLst>
                </a:gridCol>
              </a:tblGrid>
              <a:tr h="0">
                <a:tc>
                  <a:txBody>
                    <a:bodyPr/>
                    <a:lstStyle/>
                    <a:p>
                      <a:r>
                        <a:rPr lang="en-US" dirty="0">
                          <a:solidFill>
                            <a:schemeClr val="tx1"/>
                          </a:solidFill>
                        </a:rPr>
                        <a:t>0</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0">
                <a:tc>
                  <a:txBody>
                    <a:bodyPr/>
                    <a:lstStyle/>
                    <a:p>
                      <a:r>
                        <a:rPr lang="en-US" dirty="0">
                          <a:solidFill>
                            <a:schemeClr val="tx1"/>
                          </a:solidFill>
                        </a:rPr>
                        <a:t>0</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0">
                <a:tc>
                  <a:txBody>
                    <a:bodyPr/>
                    <a:lstStyle/>
                    <a:p>
                      <a:r>
                        <a:rPr lang="en-US" dirty="0">
                          <a:solidFill>
                            <a:schemeClr val="tx1"/>
                          </a:solidFill>
                        </a:rPr>
                        <a:t>2</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2"/>
                  </a:ext>
                </a:extLst>
              </a:tr>
              <a:tr h="0">
                <a:tc>
                  <a:txBody>
                    <a:bodyPr/>
                    <a:lstStyle/>
                    <a:p>
                      <a:r>
                        <a:rPr lang="en-US" dirty="0">
                          <a:solidFill>
                            <a:schemeClr val="tx1"/>
                          </a:solidFill>
                        </a:rPr>
                        <a:t>2</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3"/>
                  </a:ext>
                </a:extLst>
              </a:tr>
              <a:tr h="0">
                <a:tc>
                  <a:txBody>
                    <a:bodyPr/>
                    <a:lstStyle/>
                    <a:p>
                      <a:r>
                        <a:rPr lang="en-US" dirty="0">
                          <a:solidFill>
                            <a:schemeClr val="tx1"/>
                          </a:solidFill>
                        </a:rPr>
                        <a:t>2</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r h="0">
                <a:tc>
                  <a:txBody>
                    <a:bodyPr/>
                    <a:lstStyle/>
                    <a:p>
                      <a:r>
                        <a:rPr lang="en-US" dirty="0">
                          <a:solidFill>
                            <a:schemeClr val="tx1"/>
                          </a:solidFill>
                        </a:rPr>
                        <a:t>3</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a:solidFill>
                            <a:schemeClr val="bg1">
                              <a:lumMod val="95000"/>
                            </a:schemeClr>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10005"/>
                  </a:ext>
                </a:extLst>
              </a:tr>
              <a:tr h="0">
                <a:tc>
                  <a:txBody>
                    <a:bodyPr/>
                    <a:lstStyle/>
                    <a:p>
                      <a:r>
                        <a:rPr lang="en-US" dirty="0">
                          <a:solidFill>
                            <a:schemeClr val="tx1"/>
                          </a:solidFill>
                        </a:rPr>
                        <a:t>0</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a:solidFill>
                            <a:schemeClr val="bg1">
                              <a:lumMod val="95000"/>
                            </a:schemeClr>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r>
                        <a:rPr lang="en-US" dirty="0">
                          <a:solidFill>
                            <a:schemeClr val="bg1">
                              <a:lumMod val="95000"/>
                            </a:schemeClr>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10006"/>
                  </a:ext>
                </a:extLst>
              </a:tr>
              <a:tr h="0">
                <a:tc>
                  <a:txBody>
                    <a:bodyPr/>
                    <a:lstStyle/>
                    <a:p>
                      <a:r>
                        <a:rPr lang="en-US" dirty="0">
                          <a:solidFill>
                            <a:schemeClr val="tx1"/>
                          </a:solidFill>
                        </a:rPr>
                        <a:t>0</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dirty="0">
                          <a:solidFill>
                            <a:schemeClr val="bg1">
                              <a:lumMod val="95000"/>
                            </a:schemeClr>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schemeClr>
                    </a:solidFill>
                  </a:tcPr>
                </a:tc>
                <a:tc>
                  <a:txBody>
                    <a:bodyPr/>
                    <a:lstStyle/>
                    <a:p>
                      <a:r>
                        <a:rPr lang="en-US" dirty="0">
                          <a:solidFill>
                            <a:schemeClr val="bg1">
                              <a:lumMod val="95000"/>
                            </a:schemeClr>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schemeClr>
                    </a:solid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7"/>
                  </a:ext>
                </a:extLst>
              </a:tr>
            </a:tbl>
          </a:graphicData>
        </a:graphic>
      </p:graphicFrame>
      <p:sp>
        <p:nvSpPr>
          <p:cNvPr id="4" name="Footer Placeholder 3">
            <a:extLst>
              <a:ext uri="{FF2B5EF4-FFF2-40B4-BE49-F238E27FC236}">
                <a16:creationId xmlns:a16="http://schemas.microsoft.com/office/drawing/2014/main" id="{10BAD81A-7EB6-E22F-356B-BAC03BFBC748}"/>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04800"/>
            <a:ext cx="8153400" cy="762000"/>
          </a:xfrm>
        </p:spPr>
        <p:txBody>
          <a:bodyPr/>
          <a:lstStyle/>
          <a:p>
            <a:r>
              <a:rPr lang="en-US" sz="3200" dirty="0"/>
              <a:t>Simplest morphing/fade-in algorithm</a:t>
            </a:r>
          </a:p>
        </p:txBody>
      </p:sp>
      <p:sp>
        <p:nvSpPr>
          <p:cNvPr id="6" name="Slide Number Placeholder 5"/>
          <p:cNvSpPr>
            <a:spLocks noGrp="1"/>
          </p:cNvSpPr>
          <p:nvPr>
            <p:ph type="sldNum" sz="quarter" idx="12"/>
          </p:nvPr>
        </p:nvSpPr>
        <p:spPr/>
        <p:txBody>
          <a:bodyPr/>
          <a:lstStyle/>
          <a:p>
            <a:fld id="{1E9AE433-2354-447F-AC9C-E3BA53A2ED55}" type="slidenum">
              <a:rPr lang="en-US" smtClean="0"/>
              <a:pPr/>
              <a:t>56</a:t>
            </a:fld>
            <a:endParaRPr lang="en-US"/>
          </a:p>
        </p:txBody>
      </p:sp>
      <p:graphicFrame>
        <p:nvGraphicFramePr>
          <p:cNvPr id="8" name="Table 7"/>
          <p:cNvGraphicFramePr>
            <a:graphicFrameLocks noGrp="1"/>
          </p:cNvGraphicFramePr>
          <p:nvPr/>
        </p:nvGraphicFramePr>
        <p:xfrm>
          <a:off x="1752600" y="1676400"/>
          <a:ext cx="2514600" cy="2682240"/>
        </p:xfrm>
        <a:graphic>
          <a:graphicData uri="http://schemas.openxmlformats.org/drawingml/2006/table">
            <a:tbl>
              <a:tblPr firstRow="1" bandRow="1">
                <a:tableStyleId>{5C22544A-7EE6-4342-B048-85BDC9FD1C3A}</a:tableStyleId>
              </a:tblPr>
              <a:tblGrid>
                <a:gridCol w="314325">
                  <a:extLst>
                    <a:ext uri="{9D8B030D-6E8A-4147-A177-3AD203B41FA5}">
                      <a16:colId xmlns:a16="http://schemas.microsoft.com/office/drawing/2014/main" val="20000"/>
                    </a:ext>
                  </a:extLst>
                </a:gridCol>
                <a:gridCol w="314325">
                  <a:extLst>
                    <a:ext uri="{9D8B030D-6E8A-4147-A177-3AD203B41FA5}">
                      <a16:colId xmlns:a16="http://schemas.microsoft.com/office/drawing/2014/main" val="20001"/>
                    </a:ext>
                  </a:extLst>
                </a:gridCol>
                <a:gridCol w="314325">
                  <a:extLst>
                    <a:ext uri="{9D8B030D-6E8A-4147-A177-3AD203B41FA5}">
                      <a16:colId xmlns:a16="http://schemas.microsoft.com/office/drawing/2014/main" val="20002"/>
                    </a:ext>
                  </a:extLst>
                </a:gridCol>
                <a:gridCol w="314325">
                  <a:extLst>
                    <a:ext uri="{9D8B030D-6E8A-4147-A177-3AD203B41FA5}">
                      <a16:colId xmlns:a16="http://schemas.microsoft.com/office/drawing/2014/main" val="20003"/>
                    </a:ext>
                  </a:extLst>
                </a:gridCol>
                <a:gridCol w="314325">
                  <a:extLst>
                    <a:ext uri="{9D8B030D-6E8A-4147-A177-3AD203B41FA5}">
                      <a16:colId xmlns:a16="http://schemas.microsoft.com/office/drawing/2014/main" val="20004"/>
                    </a:ext>
                  </a:extLst>
                </a:gridCol>
                <a:gridCol w="314325">
                  <a:extLst>
                    <a:ext uri="{9D8B030D-6E8A-4147-A177-3AD203B41FA5}">
                      <a16:colId xmlns:a16="http://schemas.microsoft.com/office/drawing/2014/main" val="20005"/>
                    </a:ext>
                  </a:extLst>
                </a:gridCol>
                <a:gridCol w="314325">
                  <a:extLst>
                    <a:ext uri="{9D8B030D-6E8A-4147-A177-3AD203B41FA5}">
                      <a16:colId xmlns:a16="http://schemas.microsoft.com/office/drawing/2014/main" val="20006"/>
                    </a:ext>
                  </a:extLst>
                </a:gridCol>
                <a:gridCol w="314325">
                  <a:extLst>
                    <a:ext uri="{9D8B030D-6E8A-4147-A177-3AD203B41FA5}">
                      <a16:colId xmlns:a16="http://schemas.microsoft.com/office/drawing/2014/main" val="20007"/>
                    </a:ext>
                  </a:extLst>
                </a:gridCol>
              </a:tblGrid>
              <a:tr h="276225">
                <a:tc>
                  <a:txBody>
                    <a:bodyPr/>
                    <a:lstStyle/>
                    <a:p>
                      <a:r>
                        <a:rPr lang="en-US" sz="1600" b="0" dirty="0">
                          <a:solidFill>
                            <a:schemeClr val="tx1"/>
                          </a:solidFill>
                        </a:rPr>
                        <a:t>0</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76225">
                <a:tc>
                  <a:txBody>
                    <a:bodyPr/>
                    <a:lstStyle/>
                    <a:p>
                      <a:r>
                        <a:rPr lang="en-US" sz="1600" dirty="0">
                          <a:solidFill>
                            <a:schemeClr val="tx1"/>
                          </a:solidFill>
                        </a:rPr>
                        <a:t>0</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276225">
                <a:tc>
                  <a:txBody>
                    <a:bodyPr/>
                    <a:lstStyle/>
                    <a:p>
                      <a:r>
                        <a:rPr lang="en-US" sz="1600" dirty="0">
                          <a:solidFill>
                            <a:schemeClr val="tx1"/>
                          </a:solidFill>
                        </a:rPr>
                        <a:t>2</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2"/>
                  </a:ext>
                </a:extLst>
              </a:tr>
              <a:tr h="276225">
                <a:tc>
                  <a:txBody>
                    <a:bodyPr/>
                    <a:lstStyle/>
                    <a:p>
                      <a:r>
                        <a:rPr lang="en-US" sz="1600" dirty="0">
                          <a:solidFill>
                            <a:schemeClr val="tx1"/>
                          </a:solidFill>
                        </a:rPr>
                        <a:t>2</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3"/>
                  </a:ext>
                </a:extLst>
              </a:tr>
              <a:tr h="276225">
                <a:tc>
                  <a:txBody>
                    <a:bodyPr/>
                    <a:lstStyle/>
                    <a:p>
                      <a:r>
                        <a:rPr lang="en-US" sz="1600" dirty="0">
                          <a:solidFill>
                            <a:schemeClr val="tx1"/>
                          </a:solidFill>
                        </a:rPr>
                        <a:t>2</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6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r h="276225">
                <a:tc>
                  <a:txBody>
                    <a:bodyPr/>
                    <a:lstStyle/>
                    <a:p>
                      <a:r>
                        <a:rPr lang="en-US" sz="1600" dirty="0">
                          <a:solidFill>
                            <a:schemeClr val="tx1"/>
                          </a:solidFill>
                        </a:rPr>
                        <a:t>3</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6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1600" dirty="0">
                          <a:solidFill>
                            <a:schemeClr val="bg1">
                              <a:lumMod val="95000"/>
                            </a:schemeClr>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10005"/>
                  </a:ext>
                </a:extLst>
              </a:tr>
              <a:tr h="276225">
                <a:tc>
                  <a:txBody>
                    <a:bodyPr/>
                    <a:lstStyle/>
                    <a:p>
                      <a:r>
                        <a:rPr lang="en-US" sz="1600" dirty="0">
                          <a:solidFill>
                            <a:schemeClr val="tx1"/>
                          </a:solidFill>
                        </a:rPr>
                        <a:t>0</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6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1600" dirty="0">
                          <a:solidFill>
                            <a:schemeClr val="bg1">
                              <a:lumMod val="95000"/>
                            </a:schemeClr>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r>
                        <a:rPr lang="en-US" sz="1600" dirty="0">
                          <a:solidFill>
                            <a:schemeClr val="bg1">
                              <a:lumMod val="95000"/>
                            </a:schemeClr>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10006"/>
                  </a:ext>
                </a:extLst>
              </a:tr>
              <a:tr h="276225">
                <a:tc>
                  <a:txBody>
                    <a:bodyPr/>
                    <a:lstStyle/>
                    <a:p>
                      <a:r>
                        <a:rPr lang="en-US" sz="1600" dirty="0">
                          <a:solidFill>
                            <a:schemeClr val="tx1"/>
                          </a:solidFill>
                        </a:rPr>
                        <a:t>0</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6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1600" dirty="0">
                          <a:solidFill>
                            <a:schemeClr val="bg1">
                              <a:lumMod val="95000"/>
                            </a:schemeClr>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schemeClr>
                    </a:solidFill>
                  </a:tcPr>
                </a:tc>
                <a:tc>
                  <a:txBody>
                    <a:bodyPr/>
                    <a:lstStyle/>
                    <a:p>
                      <a:r>
                        <a:rPr lang="en-US" sz="1600" dirty="0">
                          <a:solidFill>
                            <a:schemeClr val="bg1">
                              <a:lumMod val="95000"/>
                            </a:schemeClr>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schemeClr>
                    </a:solidFill>
                  </a:tcPr>
                </a:tc>
                <a:tc>
                  <a:txBody>
                    <a:bodyPr/>
                    <a:lstStyle/>
                    <a:p>
                      <a:r>
                        <a:rPr lang="en-US" sz="16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7"/>
                  </a:ext>
                </a:extLst>
              </a:tr>
            </a:tbl>
          </a:graphicData>
        </a:graphic>
      </p:graphicFrame>
      <p:graphicFrame>
        <p:nvGraphicFramePr>
          <p:cNvPr id="10" name="Table 9"/>
          <p:cNvGraphicFramePr>
            <a:graphicFrameLocks noGrp="1"/>
          </p:cNvGraphicFramePr>
          <p:nvPr/>
        </p:nvGraphicFramePr>
        <p:xfrm>
          <a:off x="7696200" y="1676400"/>
          <a:ext cx="2514600" cy="2682240"/>
        </p:xfrm>
        <a:graphic>
          <a:graphicData uri="http://schemas.openxmlformats.org/drawingml/2006/table">
            <a:tbl>
              <a:tblPr firstRow="1" bandRow="1">
                <a:tableStyleId>{5C22544A-7EE6-4342-B048-85BDC9FD1C3A}</a:tableStyleId>
              </a:tblPr>
              <a:tblGrid>
                <a:gridCol w="314325">
                  <a:extLst>
                    <a:ext uri="{9D8B030D-6E8A-4147-A177-3AD203B41FA5}">
                      <a16:colId xmlns:a16="http://schemas.microsoft.com/office/drawing/2014/main" val="20000"/>
                    </a:ext>
                  </a:extLst>
                </a:gridCol>
                <a:gridCol w="314325">
                  <a:extLst>
                    <a:ext uri="{9D8B030D-6E8A-4147-A177-3AD203B41FA5}">
                      <a16:colId xmlns:a16="http://schemas.microsoft.com/office/drawing/2014/main" val="20001"/>
                    </a:ext>
                  </a:extLst>
                </a:gridCol>
                <a:gridCol w="314325">
                  <a:extLst>
                    <a:ext uri="{9D8B030D-6E8A-4147-A177-3AD203B41FA5}">
                      <a16:colId xmlns:a16="http://schemas.microsoft.com/office/drawing/2014/main" val="20002"/>
                    </a:ext>
                  </a:extLst>
                </a:gridCol>
                <a:gridCol w="314325">
                  <a:extLst>
                    <a:ext uri="{9D8B030D-6E8A-4147-A177-3AD203B41FA5}">
                      <a16:colId xmlns:a16="http://schemas.microsoft.com/office/drawing/2014/main" val="20003"/>
                    </a:ext>
                  </a:extLst>
                </a:gridCol>
                <a:gridCol w="314325">
                  <a:extLst>
                    <a:ext uri="{9D8B030D-6E8A-4147-A177-3AD203B41FA5}">
                      <a16:colId xmlns:a16="http://schemas.microsoft.com/office/drawing/2014/main" val="20004"/>
                    </a:ext>
                  </a:extLst>
                </a:gridCol>
                <a:gridCol w="314325">
                  <a:extLst>
                    <a:ext uri="{9D8B030D-6E8A-4147-A177-3AD203B41FA5}">
                      <a16:colId xmlns:a16="http://schemas.microsoft.com/office/drawing/2014/main" val="20005"/>
                    </a:ext>
                  </a:extLst>
                </a:gridCol>
                <a:gridCol w="314325">
                  <a:extLst>
                    <a:ext uri="{9D8B030D-6E8A-4147-A177-3AD203B41FA5}">
                      <a16:colId xmlns:a16="http://schemas.microsoft.com/office/drawing/2014/main" val="20006"/>
                    </a:ext>
                  </a:extLst>
                </a:gridCol>
                <a:gridCol w="314325">
                  <a:extLst>
                    <a:ext uri="{9D8B030D-6E8A-4147-A177-3AD203B41FA5}">
                      <a16:colId xmlns:a16="http://schemas.microsoft.com/office/drawing/2014/main" val="20007"/>
                    </a:ext>
                  </a:extLst>
                </a:gridCol>
              </a:tblGrid>
              <a:tr h="201930">
                <a:tc>
                  <a:txBody>
                    <a:bodyPr/>
                    <a:lstStyle/>
                    <a:p>
                      <a:r>
                        <a:rPr lang="en-US" sz="1600" b="0" dirty="0">
                          <a:solidFill>
                            <a:schemeClr val="tx1"/>
                          </a:solidFill>
                        </a:rPr>
                        <a:t>3</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201930">
                <a:tc>
                  <a:txBody>
                    <a:bodyPr/>
                    <a:lstStyle/>
                    <a:p>
                      <a:r>
                        <a:rPr lang="en-US" sz="1600" b="0" dirty="0">
                          <a:solidFill>
                            <a:schemeClr val="tx1"/>
                          </a:solidFill>
                        </a:rPr>
                        <a:t>3</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1"/>
                  </a:ext>
                </a:extLst>
              </a:tr>
              <a:tr h="201930">
                <a:tc>
                  <a:txBody>
                    <a:bodyPr/>
                    <a:lstStyle/>
                    <a:p>
                      <a:r>
                        <a:rPr lang="en-US" sz="1600" b="0" dirty="0">
                          <a:solidFill>
                            <a:schemeClr val="tx1"/>
                          </a:solidFill>
                        </a:rPr>
                        <a:t>3</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2"/>
                  </a:ext>
                </a:extLst>
              </a:tr>
              <a:tr h="201930">
                <a:tc>
                  <a:txBody>
                    <a:bodyPr/>
                    <a:lstStyle/>
                    <a:p>
                      <a:r>
                        <a:rPr lang="en-US" sz="1600" b="0" dirty="0">
                          <a:solidFill>
                            <a:schemeClr val="tx1"/>
                          </a:solidFill>
                        </a:rPr>
                        <a:t>3</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3"/>
                  </a:ext>
                </a:extLst>
              </a:tr>
              <a:tr h="201930">
                <a:tc>
                  <a:txBody>
                    <a:bodyPr/>
                    <a:lstStyle/>
                    <a:p>
                      <a:r>
                        <a:rPr lang="en-US" sz="1600" b="0" dirty="0">
                          <a:solidFill>
                            <a:schemeClr val="tx1"/>
                          </a:solidFill>
                        </a:rPr>
                        <a:t>3</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4"/>
                  </a:ext>
                </a:extLst>
              </a:tr>
              <a:tr h="201930">
                <a:tc>
                  <a:txBody>
                    <a:bodyPr/>
                    <a:lstStyle/>
                    <a:p>
                      <a:r>
                        <a:rPr lang="en-US" sz="1600" b="0" dirty="0">
                          <a:solidFill>
                            <a:schemeClr val="tx1"/>
                          </a:solidFill>
                        </a:rPr>
                        <a:t>3</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5"/>
                  </a:ext>
                </a:extLst>
              </a:tr>
              <a:tr h="201930">
                <a:tc>
                  <a:txBody>
                    <a:bodyPr/>
                    <a:lstStyle/>
                    <a:p>
                      <a:r>
                        <a:rPr lang="en-US" sz="1600" b="0" dirty="0">
                          <a:solidFill>
                            <a:schemeClr val="tx1"/>
                          </a:solidFill>
                        </a:rPr>
                        <a:t>3</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6"/>
                  </a:ext>
                </a:extLst>
              </a:tr>
              <a:tr h="201930">
                <a:tc>
                  <a:txBody>
                    <a:bodyPr/>
                    <a:lstStyle/>
                    <a:p>
                      <a:r>
                        <a:rPr lang="en-US" sz="1600" b="0" dirty="0">
                          <a:solidFill>
                            <a:schemeClr val="tx1"/>
                          </a:solidFill>
                        </a:rPr>
                        <a:t>3</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7"/>
                  </a:ext>
                </a:extLst>
              </a:tr>
            </a:tbl>
          </a:graphicData>
        </a:graphic>
      </p:graphicFrame>
      <p:graphicFrame>
        <p:nvGraphicFramePr>
          <p:cNvPr id="11" name="Table 10"/>
          <p:cNvGraphicFramePr>
            <a:graphicFrameLocks noGrp="1"/>
          </p:cNvGraphicFramePr>
          <p:nvPr/>
        </p:nvGraphicFramePr>
        <p:xfrm>
          <a:off x="4724400" y="1676400"/>
          <a:ext cx="2514600" cy="2682240"/>
        </p:xfrm>
        <a:graphic>
          <a:graphicData uri="http://schemas.openxmlformats.org/drawingml/2006/table">
            <a:tbl>
              <a:tblPr firstRow="1" bandRow="1">
                <a:tableStyleId>{5C22544A-7EE6-4342-B048-85BDC9FD1C3A}</a:tableStyleId>
              </a:tblPr>
              <a:tblGrid>
                <a:gridCol w="314325">
                  <a:extLst>
                    <a:ext uri="{9D8B030D-6E8A-4147-A177-3AD203B41FA5}">
                      <a16:colId xmlns:a16="http://schemas.microsoft.com/office/drawing/2014/main" val="20000"/>
                    </a:ext>
                  </a:extLst>
                </a:gridCol>
                <a:gridCol w="314325">
                  <a:extLst>
                    <a:ext uri="{9D8B030D-6E8A-4147-A177-3AD203B41FA5}">
                      <a16:colId xmlns:a16="http://schemas.microsoft.com/office/drawing/2014/main" val="20001"/>
                    </a:ext>
                  </a:extLst>
                </a:gridCol>
                <a:gridCol w="314325">
                  <a:extLst>
                    <a:ext uri="{9D8B030D-6E8A-4147-A177-3AD203B41FA5}">
                      <a16:colId xmlns:a16="http://schemas.microsoft.com/office/drawing/2014/main" val="20002"/>
                    </a:ext>
                  </a:extLst>
                </a:gridCol>
                <a:gridCol w="314325">
                  <a:extLst>
                    <a:ext uri="{9D8B030D-6E8A-4147-A177-3AD203B41FA5}">
                      <a16:colId xmlns:a16="http://schemas.microsoft.com/office/drawing/2014/main" val="20003"/>
                    </a:ext>
                  </a:extLst>
                </a:gridCol>
                <a:gridCol w="314325">
                  <a:extLst>
                    <a:ext uri="{9D8B030D-6E8A-4147-A177-3AD203B41FA5}">
                      <a16:colId xmlns:a16="http://schemas.microsoft.com/office/drawing/2014/main" val="20004"/>
                    </a:ext>
                  </a:extLst>
                </a:gridCol>
                <a:gridCol w="314325">
                  <a:extLst>
                    <a:ext uri="{9D8B030D-6E8A-4147-A177-3AD203B41FA5}">
                      <a16:colId xmlns:a16="http://schemas.microsoft.com/office/drawing/2014/main" val="20005"/>
                    </a:ext>
                  </a:extLst>
                </a:gridCol>
                <a:gridCol w="314325">
                  <a:extLst>
                    <a:ext uri="{9D8B030D-6E8A-4147-A177-3AD203B41FA5}">
                      <a16:colId xmlns:a16="http://schemas.microsoft.com/office/drawing/2014/main" val="20006"/>
                    </a:ext>
                  </a:extLst>
                </a:gridCol>
                <a:gridCol w="314325">
                  <a:extLst>
                    <a:ext uri="{9D8B030D-6E8A-4147-A177-3AD203B41FA5}">
                      <a16:colId xmlns:a16="http://schemas.microsoft.com/office/drawing/2014/main" val="20007"/>
                    </a:ext>
                  </a:extLst>
                </a:gridCol>
              </a:tblGrid>
              <a:tr h="276225">
                <a:tc>
                  <a:txBody>
                    <a:bodyPr/>
                    <a:lstStyle/>
                    <a:p>
                      <a:r>
                        <a:rPr lang="en-US" sz="1600" b="0" dirty="0">
                          <a:solidFill>
                            <a:schemeClr val="tx1"/>
                          </a:solidFill>
                        </a:rPr>
                        <a:t>0</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76225">
                <a:tc>
                  <a:txBody>
                    <a:bodyPr/>
                    <a:lstStyle/>
                    <a:p>
                      <a:r>
                        <a:rPr lang="en-US" sz="1600" b="0" dirty="0">
                          <a:solidFill>
                            <a:schemeClr val="tx1"/>
                          </a:solidFill>
                        </a:rPr>
                        <a:t>2</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276225">
                <a:tc>
                  <a:txBody>
                    <a:bodyPr/>
                    <a:lstStyle/>
                    <a:p>
                      <a:r>
                        <a:rPr lang="en-US" sz="1600" dirty="0">
                          <a:solidFill>
                            <a:schemeClr val="tx1"/>
                          </a:solidFill>
                        </a:rPr>
                        <a:t>2</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2"/>
                  </a:ext>
                </a:extLst>
              </a:tr>
              <a:tr h="276225">
                <a:tc>
                  <a:txBody>
                    <a:bodyPr/>
                    <a:lstStyle/>
                    <a:p>
                      <a:r>
                        <a:rPr lang="en-US" sz="1600" dirty="0">
                          <a:solidFill>
                            <a:schemeClr val="tx1"/>
                          </a:solidFill>
                        </a:rPr>
                        <a:t>2</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3"/>
                  </a:ext>
                </a:extLst>
              </a:tr>
              <a:tr h="276225">
                <a:tc>
                  <a:txBody>
                    <a:bodyPr/>
                    <a:lstStyle/>
                    <a:p>
                      <a:r>
                        <a:rPr lang="en-US" sz="1600" dirty="0">
                          <a:solidFill>
                            <a:schemeClr val="tx1"/>
                          </a:solidFill>
                        </a:rPr>
                        <a:t>2</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r h="276225">
                <a:tc>
                  <a:txBody>
                    <a:bodyPr/>
                    <a:lstStyle/>
                    <a:p>
                      <a:r>
                        <a:rPr lang="en-US" sz="1600" dirty="0">
                          <a:solidFill>
                            <a:schemeClr val="tx1"/>
                          </a:solidFill>
                        </a:rPr>
                        <a:t>3</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276225">
                <a:tc>
                  <a:txBody>
                    <a:bodyPr/>
                    <a:lstStyle/>
                    <a:p>
                      <a:r>
                        <a:rPr lang="en-US" sz="1600" dirty="0">
                          <a:solidFill>
                            <a:schemeClr val="tx1"/>
                          </a:solidFill>
                        </a:rPr>
                        <a:t>2</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6"/>
                  </a:ext>
                </a:extLst>
              </a:tr>
              <a:tr h="276225">
                <a:tc>
                  <a:txBody>
                    <a:bodyPr/>
                    <a:lstStyle/>
                    <a:p>
                      <a:r>
                        <a:rPr lang="en-US" sz="1600" dirty="0">
                          <a:solidFill>
                            <a:schemeClr val="tx1"/>
                          </a:solidFill>
                        </a:rPr>
                        <a:t>0</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sz="16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1600" dirty="0">
                          <a:solidFill>
                            <a:schemeClr val="bg1">
                              <a:lumMod val="95000"/>
                            </a:schemeClr>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schemeClr>
                    </a:solidFill>
                  </a:tcPr>
                </a:tc>
                <a:tc>
                  <a:txBody>
                    <a:bodyPr/>
                    <a:lstStyle/>
                    <a:p>
                      <a:r>
                        <a:rPr lang="en-US" sz="1600" dirty="0">
                          <a:solidFill>
                            <a:schemeClr val="bg1">
                              <a:lumMod val="95000"/>
                            </a:schemeClr>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schemeClr>
                    </a:solidFill>
                  </a:tcPr>
                </a:tc>
                <a:tc>
                  <a:txBody>
                    <a:bodyPr/>
                    <a:lstStyle/>
                    <a:p>
                      <a:r>
                        <a:rPr lang="en-US"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7"/>
                  </a:ext>
                </a:extLst>
              </a:tr>
            </a:tbl>
          </a:graphicData>
        </a:graphic>
      </p:graphicFrame>
      <p:sp>
        <p:nvSpPr>
          <p:cNvPr id="12" name="TextBox 11"/>
          <p:cNvSpPr txBox="1"/>
          <p:nvPr/>
        </p:nvSpPr>
        <p:spPr>
          <a:xfrm>
            <a:off x="3657601" y="5334000"/>
            <a:ext cx="5482591" cy="369332"/>
          </a:xfrm>
          <a:prstGeom prst="rect">
            <a:avLst/>
          </a:prstGeom>
          <a:noFill/>
        </p:spPr>
        <p:txBody>
          <a:bodyPr wrap="none" rtlCol="0">
            <a:spAutoFit/>
          </a:bodyPr>
          <a:lstStyle/>
          <a:p>
            <a:r>
              <a:rPr lang="en-US" dirty="0"/>
              <a:t>Sorry. Got tired of the </a:t>
            </a:r>
            <a:r>
              <a:rPr lang="en-US" dirty="0" err="1"/>
              <a:t>powerpoint</a:t>
            </a:r>
            <a:r>
              <a:rPr lang="en-US" dirty="0"/>
              <a:t> drawing tools</a:t>
            </a:r>
          </a:p>
        </p:txBody>
      </p:sp>
      <p:sp>
        <p:nvSpPr>
          <p:cNvPr id="3" name="Footer Placeholder 2">
            <a:extLst>
              <a:ext uri="{FF2B5EF4-FFF2-40B4-BE49-F238E27FC236}">
                <a16:creationId xmlns:a16="http://schemas.microsoft.com/office/drawing/2014/main" id="{BF6F504E-AEC9-A155-BA25-9AA6D0B5C2C9}"/>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Hiding secret data in pictures</a:t>
            </a:r>
          </a:p>
        </p:txBody>
      </p:sp>
      <p:sp>
        <p:nvSpPr>
          <p:cNvPr id="3" name="Content Placeholder 2"/>
          <p:cNvSpPr>
            <a:spLocks noGrp="1"/>
          </p:cNvSpPr>
          <p:nvPr>
            <p:ph idx="1"/>
          </p:nvPr>
        </p:nvSpPr>
        <p:spPr>
          <a:xfrm>
            <a:off x="2286000" y="1447800"/>
            <a:ext cx="8382000" cy="4953000"/>
          </a:xfrm>
        </p:spPr>
        <p:txBody>
          <a:bodyPr>
            <a:normAutofit lnSpcReduction="10000"/>
          </a:bodyPr>
          <a:lstStyle/>
          <a:p>
            <a:r>
              <a:rPr lang="en-US" dirty="0"/>
              <a:t>We used 3-bits of data in the example</a:t>
            </a:r>
          </a:p>
          <a:p>
            <a:r>
              <a:rPr lang="en-US" dirty="0"/>
              <a:t>Color pictures and higher resolution grey-scale pictures use more</a:t>
            </a:r>
          </a:p>
          <a:p>
            <a:r>
              <a:rPr lang="en-US" dirty="0"/>
              <a:t>Colors </a:t>
            </a:r>
            <a:r>
              <a:rPr lang="en-US" sz="2000" dirty="0">
                <a:hlinkClick r:id="rId2"/>
              </a:rPr>
              <a:t>(http://cloford.com/resources/colours/500col.htm)</a:t>
            </a:r>
            <a:endParaRPr lang="en-US" sz="2000" dirty="0"/>
          </a:p>
          <a:p>
            <a:r>
              <a:rPr lang="en-US" dirty="0"/>
              <a:t>With 256 shades of red, green and blue in a color, the LSB of any of them is not important</a:t>
            </a:r>
          </a:p>
          <a:p>
            <a:r>
              <a:rPr lang="en-US" dirty="0"/>
              <a:t>The character “A” in ASCII: 0x40=01000000</a:t>
            </a:r>
          </a:p>
          <a:p>
            <a:r>
              <a:rPr lang="en-US" dirty="0"/>
              <a:t>Change the LSB in 8 consecutive pixels to 0,1,0,0,0,0,0 and 0 respectively</a:t>
            </a:r>
          </a:p>
          <a:p>
            <a:r>
              <a:rPr lang="en-US" dirty="0"/>
              <a:t>Send picture </a:t>
            </a:r>
            <a:r>
              <a:rPr lang="en-US" dirty="0">
                <a:sym typeface="Wingdings" pitchFamily="2" charset="2"/>
              </a:rPr>
              <a:t> Receiving side can decode</a:t>
            </a:r>
            <a:endParaRPr lang="en-US" dirty="0"/>
          </a:p>
        </p:txBody>
      </p:sp>
      <p:sp>
        <p:nvSpPr>
          <p:cNvPr id="6" name="Slide Number Placeholder 5"/>
          <p:cNvSpPr>
            <a:spLocks noGrp="1"/>
          </p:cNvSpPr>
          <p:nvPr>
            <p:ph type="sldNum" sz="quarter" idx="12"/>
          </p:nvPr>
        </p:nvSpPr>
        <p:spPr/>
        <p:txBody>
          <a:bodyPr/>
          <a:lstStyle/>
          <a:p>
            <a:fld id="{1E9AE433-2354-447F-AC9C-E3BA53A2ED55}" type="slidenum">
              <a:rPr lang="en-US" smtClean="0"/>
              <a:pPr/>
              <a:t>57</a:t>
            </a:fld>
            <a:endParaRPr lang="en-US"/>
          </a:p>
        </p:txBody>
      </p:sp>
      <p:sp>
        <p:nvSpPr>
          <p:cNvPr id="4" name="Footer Placeholder 3">
            <a:extLst>
              <a:ext uri="{FF2B5EF4-FFF2-40B4-BE49-F238E27FC236}">
                <a16:creationId xmlns:a16="http://schemas.microsoft.com/office/drawing/2014/main" id="{63F0693D-17C2-32D1-86A2-060415C56A2C}"/>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codes</a:t>
            </a:r>
            <a:endParaRPr lang="en-US" b="0" dirty="0"/>
          </a:p>
        </p:txBody>
      </p:sp>
      <p:sp>
        <p:nvSpPr>
          <p:cNvPr id="3" name="Content Placeholder 2"/>
          <p:cNvSpPr>
            <a:spLocks noGrp="1"/>
          </p:cNvSpPr>
          <p:nvPr>
            <p:ph idx="1"/>
          </p:nvPr>
        </p:nvSpPr>
        <p:spPr>
          <a:xfrm>
            <a:off x="2362200" y="1371600"/>
            <a:ext cx="8305800" cy="4953000"/>
          </a:xfrm>
        </p:spPr>
        <p:txBody>
          <a:bodyPr>
            <a:normAutofit fontScale="85000" lnSpcReduction="10000"/>
          </a:bodyPr>
          <a:lstStyle/>
          <a:p>
            <a:r>
              <a:rPr lang="en-US" dirty="0"/>
              <a:t>Error code</a:t>
            </a:r>
          </a:p>
          <a:p>
            <a:pPr lvl="1"/>
            <a:r>
              <a:rPr lang="en-US" dirty="0"/>
              <a:t>Not so important for us</a:t>
            </a:r>
          </a:p>
          <a:p>
            <a:pPr lvl="2"/>
            <a:r>
              <a:rPr lang="en-US" dirty="0"/>
              <a:t>Transmission of data. Sometimes memories.</a:t>
            </a:r>
          </a:p>
          <a:p>
            <a:pPr lvl="1"/>
            <a:r>
              <a:rPr lang="en-US" dirty="0"/>
              <a:t>Says something about the data that you should be able to get from the data itself: Redundancy</a:t>
            </a:r>
          </a:p>
          <a:p>
            <a:pPr lvl="1"/>
            <a:r>
              <a:rPr lang="en-US" dirty="0"/>
              <a:t>Example: (Odd) parity bit</a:t>
            </a:r>
          </a:p>
          <a:p>
            <a:pPr lvl="2"/>
            <a:r>
              <a:rPr lang="en-US" dirty="0"/>
              <a:t>If odd number of 1s then “1” (or “0” if the designer picked “0”)</a:t>
            </a:r>
          </a:p>
          <a:p>
            <a:pPr lvl="2"/>
            <a:r>
              <a:rPr lang="en-US" dirty="0"/>
              <a:t>If even number of 1s then “0” (or “1” if the designer picked “1”)</a:t>
            </a:r>
          </a:p>
          <a:p>
            <a:pPr lvl="2"/>
            <a:r>
              <a:rPr lang="en-US" dirty="0">
                <a:sym typeface="Wingdings" pitchFamily="2" charset="2"/>
              </a:rPr>
              <a:t>10111011: This has even parity</a:t>
            </a:r>
            <a:endParaRPr lang="en-US" dirty="0"/>
          </a:p>
          <a:p>
            <a:pPr lvl="1"/>
            <a:r>
              <a:rPr lang="en-US" dirty="0"/>
              <a:t>Do they match? If not then you need a plan of action</a:t>
            </a:r>
          </a:p>
          <a:p>
            <a:pPr lvl="2"/>
            <a:r>
              <a:rPr lang="en-US" dirty="0"/>
              <a:t>Ignore data</a:t>
            </a:r>
          </a:p>
          <a:p>
            <a:pPr lvl="2"/>
            <a:r>
              <a:rPr lang="en-US" dirty="0"/>
              <a:t>Ask for retransmission</a:t>
            </a:r>
          </a:p>
          <a:p>
            <a:pPr lvl="2"/>
            <a:r>
              <a:rPr lang="en-US" dirty="0"/>
              <a:t>Try to fix</a:t>
            </a:r>
          </a:p>
          <a:p>
            <a:endParaRPr lang="en-US" dirty="0"/>
          </a:p>
        </p:txBody>
      </p:sp>
      <p:sp>
        <p:nvSpPr>
          <p:cNvPr id="6" name="Slide Number Placeholder 5"/>
          <p:cNvSpPr>
            <a:spLocks noGrp="1"/>
          </p:cNvSpPr>
          <p:nvPr>
            <p:ph type="sldNum" sz="quarter" idx="12"/>
          </p:nvPr>
        </p:nvSpPr>
        <p:spPr/>
        <p:txBody>
          <a:bodyPr/>
          <a:lstStyle/>
          <a:p>
            <a:fld id="{1E9AE433-2354-447F-AC9C-E3BA53A2ED55}" type="slidenum">
              <a:rPr lang="en-US" smtClean="0"/>
              <a:pPr/>
              <a:t>58</a:t>
            </a:fld>
            <a:endParaRPr lang="en-US"/>
          </a:p>
        </p:txBody>
      </p:sp>
      <p:sp>
        <p:nvSpPr>
          <p:cNvPr id="4" name="Footer Placeholder 3">
            <a:extLst>
              <a:ext uri="{FF2B5EF4-FFF2-40B4-BE49-F238E27FC236}">
                <a16:creationId xmlns:a16="http://schemas.microsoft.com/office/drawing/2014/main" id="{E4DB1DC8-9921-4140-CE14-E055A7B50396}"/>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Flags</a:t>
            </a:r>
          </a:p>
        </p:txBody>
      </p:sp>
      <p:sp>
        <p:nvSpPr>
          <p:cNvPr id="3" name="Content Placeholder 2"/>
          <p:cNvSpPr>
            <a:spLocks noGrp="1"/>
          </p:cNvSpPr>
          <p:nvPr>
            <p:ph idx="1"/>
          </p:nvPr>
        </p:nvSpPr>
        <p:spPr>
          <a:xfrm>
            <a:off x="2362200" y="1524001"/>
            <a:ext cx="8001000" cy="4562475"/>
          </a:xfrm>
        </p:spPr>
        <p:txBody>
          <a:bodyPr/>
          <a:lstStyle/>
          <a:p>
            <a:r>
              <a:rPr lang="en-US" dirty="0"/>
              <a:t>Flags</a:t>
            </a:r>
          </a:p>
          <a:p>
            <a:pPr lvl="1"/>
            <a:r>
              <a:rPr lang="en-US" dirty="0"/>
              <a:t>Is something on or off. Does something match a criteria? “1” if yes, “0” if no.</a:t>
            </a:r>
          </a:p>
          <a:p>
            <a:pPr lvl="1"/>
            <a:r>
              <a:rPr lang="en-US" dirty="0"/>
              <a:t>Example: Wireless network on? Then there’s a bit somewhere that is “1” inside your computer.</a:t>
            </a:r>
          </a:p>
          <a:p>
            <a:endParaRPr lang="en-US" dirty="0"/>
          </a:p>
        </p:txBody>
      </p:sp>
      <p:sp>
        <p:nvSpPr>
          <p:cNvPr id="6" name="Slide Number Placeholder 5"/>
          <p:cNvSpPr>
            <a:spLocks noGrp="1"/>
          </p:cNvSpPr>
          <p:nvPr>
            <p:ph type="sldNum" sz="quarter" idx="12"/>
          </p:nvPr>
        </p:nvSpPr>
        <p:spPr/>
        <p:txBody>
          <a:bodyPr/>
          <a:lstStyle/>
          <a:p>
            <a:fld id="{1E9AE433-2354-447F-AC9C-E3BA53A2ED55}" type="slidenum">
              <a:rPr lang="en-US" smtClean="0"/>
              <a:pPr/>
              <a:t>59</a:t>
            </a:fld>
            <a:endParaRPr lang="en-US"/>
          </a:p>
        </p:txBody>
      </p:sp>
      <p:sp>
        <p:nvSpPr>
          <p:cNvPr id="4" name="Footer Placeholder 3">
            <a:extLst>
              <a:ext uri="{FF2B5EF4-FFF2-40B4-BE49-F238E27FC236}">
                <a16:creationId xmlns:a16="http://schemas.microsoft.com/office/drawing/2014/main" id="{1D84D7FD-91EC-A2FC-1AB9-D1D9478A47A8}"/>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Overflow</a:t>
            </a:r>
          </a:p>
        </p:txBody>
      </p:sp>
      <p:sp>
        <p:nvSpPr>
          <p:cNvPr id="3" name="Content Placeholder 2"/>
          <p:cNvSpPr>
            <a:spLocks noGrp="1"/>
          </p:cNvSpPr>
          <p:nvPr>
            <p:ph idx="1"/>
          </p:nvPr>
        </p:nvSpPr>
        <p:spPr/>
        <p:txBody>
          <a:bodyPr/>
          <a:lstStyle/>
          <a:p>
            <a:r>
              <a:rPr lang="en-US" dirty="0"/>
              <a:t>As long as result is within </a:t>
            </a:r>
            <a:r>
              <a:rPr lang="pl-PL" dirty="0"/>
              <a:t>−2</a:t>
            </a:r>
            <a:r>
              <a:rPr lang="pl-PL" baseline="30000" dirty="0"/>
              <a:t>N−1</a:t>
            </a:r>
            <a:r>
              <a:rPr lang="pl-PL" dirty="0"/>
              <a:t> to (2</a:t>
            </a:r>
            <a:r>
              <a:rPr lang="pl-PL" baseline="30000" dirty="0"/>
              <a:t>N−1</a:t>
            </a:r>
            <a:r>
              <a:rPr lang="pl-PL" dirty="0"/>
              <a:t>−1)</a:t>
            </a:r>
            <a:r>
              <a:rPr lang="en-US" dirty="0"/>
              <a:t> the result will be correct</a:t>
            </a:r>
          </a:p>
          <a:p>
            <a:r>
              <a:rPr lang="en-US" dirty="0"/>
              <a:t>For 8-bits that is </a:t>
            </a:r>
            <a:r>
              <a:rPr lang="pl-PL" dirty="0"/>
              <a:t>−2</a:t>
            </a:r>
            <a:r>
              <a:rPr lang="en-US" baseline="30000" dirty="0"/>
              <a:t>8</a:t>
            </a:r>
            <a:r>
              <a:rPr lang="pl-PL" baseline="30000" dirty="0"/>
              <a:t>−1</a:t>
            </a:r>
            <a:r>
              <a:rPr lang="pl-PL" dirty="0"/>
              <a:t> </a:t>
            </a:r>
            <a:r>
              <a:rPr lang="en-US" b="1" dirty="0">
                <a:latin typeface="Garamond"/>
              </a:rPr>
              <a:t>≤ </a:t>
            </a:r>
            <a:r>
              <a:rPr lang="en-US" dirty="0">
                <a:latin typeface="+mj-lt"/>
              </a:rPr>
              <a:t>N </a:t>
            </a:r>
            <a:r>
              <a:rPr lang="en-US" b="1" dirty="0">
                <a:latin typeface="Garamond"/>
              </a:rPr>
              <a:t>≤</a:t>
            </a:r>
            <a:r>
              <a:rPr lang="pl-PL" dirty="0"/>
              <a:t> (2</a:t>
            </a:r>
            <a:r>
              <a:rPr lang="en-US" baseline="30000" dirty="0"/>
              <a:t>8</a:t>
            </a:r>
            <a:r>
              <a:rPr lang="pl-PL" baseline="30000" dirty="0"/>
              <a:t>−1</a:t>
            </a:r>
            <a:r>
              <a:rPr lang="pl-PL" dirty="0"/>
              <a:t>−1)</a:t>
            </a:r>
            <a:r>
              <a:rPr lang="en-US" dirty="0"/>
              <a:t>            or -128</a:t>
            </a:r>
            <a:r>
              <a:rPr lang="en-US" b="1" dirty="0">
                <a:latin typeface="Garamond"/>
              </a:rPr>
              <a:t> ≤ </a:t>
            </a:r>
            <a:r>
              <a:rPr lang="en-US" dirty="0"/>
              <a:t>N </a:t>
            </a:r>
            <a:r>
              <a:rPr lang="en-US" b="1" dirty="0">
                <a:latin typeface="Garamond"/>
              </a:rPr>
              <a:t>≤</a:t>
            </a:r>
            <a:r>
              <a:rPr lang="pl-PL" dirty="0"/>
              <a:t> </a:t>
            </a:r>
            <a:r>
              <a:rPr lang="en-US" dirty="0"/>
              <a:t>127</a:t>
            </a:r>
          </a:p>
          <a:p>
            <a:r>
              <a:rPr lang="en-US" dirty="0"/>
              <a:t>What happens if the result isn’t between -128 and 127?</a:t>
            </a:r>
          </a:p>
        </p:txBody>
      </p:sp>
      <p:sp>
        <p:nvSpPr>
          <p:cNvPr id="6" name="Slide Number Placeholder 5"/>
          <p:cNvSpPr>
            <a:spLocks noGrp="1"/>
          </p:cNvSpPr>
          <p:nvPr>
            <p:ph type="sldNum" sz="quarter" idx="12"/>
          </p:nvPr>
        </p:nvSpPr>
        <p:spPr/>
        <p:txBody>
          <a:bodyPr/>
          <a:lstStyle/>
          <a:p>
            <a:fld id="{1E9AE433-2354-447F-AC9C-E3BA53A2ED55}" type="slidenum">
              <a:rPr lang="en-US" smtClean="0"/>
              <a:pPr/>
              <a:t>6</a:t>
            </a:fld>
            <a:endParaRPr lang="en-US"/>
          </a:p>
        </p:txBody>
      </p:sp>
      <p:sp>
        <p:nvSpPr>
          <p:cNvPr id="4" name="Footer Placeholder 3">
            <a:extLst>
              <a:ext uri="{FF2B5EF4-FFF2-40B4-BE49-F238E27FC236}">
                <a16:creationId xmlns:a16="http://schemas.microsoft.com/office/drawing/2014/main" id="{F3D35FE1-ED3C-B101-96B4-A4575B170EDD}"/>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Programs</a:t>
            </a:r>
          </a:p>
        </p:txBody>
      </p:sp>
      <p:sp>
        <p:nvSpPr>
          <p:cNvPr id="3" name="Content Placeholder 2"/>
          <p:cNvSpPr>
            <a:spLocks noGrp="1"/>
          </p:cNvSpPr>
          <p:nvPr>
            <p:ph idx="1"/>
          </p:nvPr>
        </p:nvSpPr>
        <p:spPr/>
        <p:txBody>
          <a:bodyPr>
            <a:normAutofit fontScale="85000" lnSpcReduction="20000"/>
          </a:bodyPr>
          <a:lstStyle/>
          <a:p>
            <a:r>
              <a:rPr lang="en-US" dirty="0"/>
              <a:t>Combinational Logic</a:t>
            </a:r>
          </a:p>
          <a:p>
            <a:r>
              <a:rPr lang="en-US" dirty="0"/>
              <a:t>Sequential Logic</a:t>
            </a:r>
          </a:p>
          <a:p>
            <a:pPr lvl="1"/>
            <a:r>
              <a:rPr lang="en-US" dirty="0"/>
              <a:t>Hardcoded</a:t>
            </a:r>
          </a:p>
          <a:p>
            <a:pPr lvl="1"/>
            <a:r>
              <a:rPr lang="en-US" dirty="0"/>
              <a:t>Programmed</a:t>
            </a:r>
          </a:p>
          <a:p>
            <a:pPr lvl="2"/>
            <a:r>
              <a:rPr lang="en-US" dirty="0"/>
              <a:t>Hardware looks at bits and the bits does what the instruction tells it to do</a:t>
            </a:r>
          </a:p>
          <a:p>
            <a:pPr lvl="2"/>
            <a:r>
              <a:rPr lang="en-US" dirty="0"/>
              <a:t>Give an action a unique name in ‘1’s and ‘0’s</a:t>
            </a:r>
          </a:p>
          <a:p>
            <a:pPr lvl="2"/>
            <a:r>
              <a:rPr lang="en-US" dirty="0"/>
              <a:t>Example: MIPS instruction set – a language for talking with a MIPS microprocessor</a:t>
            </a:r>
          </a:p>
          <a:p>
            <a:pPr lvl="3"/>
            <a:r>
              <a:rPr lang="en-US" sz="2000" dirty="0"/>
              <a:t>ADD: Adds two registers and stores the result in a register. </a:t>
            </a:r>
            <a:r>
              <a:rPr lang="en-US" sz="2400" dirty="0"/>
              <a:t>$d = $s + $t; add $d, $s, $t </a:t>
            </a:r>
          </a:p>
          <a:p>
            <a:pPr lvl="3"/>
            <a:r>
              <a:rPr lang="en-US" sz="2400" dirty="0"/>
              <a:t>0000 00ss </a:t>
            </a:r>
            <a:r>
              <a:rPr lang="en-US" sz="2400" dirty="0" err="1"/>
              <a:t>ssst</a:t>
            </a:r>
            <a:r>
              <a:rPr lang="en-US" sz="2400" dirty="0"/>
              <a:t> </a:t>
            </a:r>
            <a:r>
              <a:rPr lang="en-US" sz="2400" dirty="0" err="1"/>
              <a:t>tttt</a:t>
            </a:r>
            <a:r>
              <a:rPr lang="en-US" sz="2400" dirty="0"/>
              <a:t> </a:t>
            </a:r>
            <a:r>
              <a:rPr lang="en-US" sz="2400" dirty="0" err="1"/>
              <a:t>dddd</a:t>
            </a:r>
            <a:r>
              <a:rPr lang="en-US" sz="2400" dirty="0"/>
              <a:t> d000 0010 0000 </a:t>
            </a:r>
          </a:p>
          <a:p>
            <a:pPr lvl="2">
              <a:buNone/>
            </a:pPr>
            <a:endParaRPr lang="en-US" dirty="0"/>
          </a:p>
        </p:txBody>
      </p:sp>
      <p:sp>
        <p:nvSpPr>
          <p:cNvPr id="6" name="Slide Number Placeholder 5"/>
          <p:cNvSpPr>
            <a:spLocks noGrp="1"/>
          </p:cNvSpPr>
          <p:nvPr>
            <p:ph type="sldNum" sz="quarter" idx="12"/>
          </p:nvPr>
        </p:nvSpPr>
        <p:spPr/>
        <p:txBody>
          <a:bodyPr/>
          <a:lstStyle/>
          <a:p>
            <a:fld id="{1E9AE433-2354-447F-AC9C-E3BA53A2ED55}" type="slidenum">
              <a:rPr lang="en-US" smtClean="0"/>
              <a:pPr/>
              <a:t>60</a:t>
            </a:fld>
            <a:endParaRPr lang="en-US"/>
          </a:p>
        </p:txBody>
      </p:sp>
      <p:sp>
        <p:nvSpPr>
          <p:cNvPr id="4" name="Footer Placeholder 3">
            <a:extLst>
              <a:ext uri="{FF2B5EF4-FFF2-40B4-BE49-F238E27FC236}">
                <a16:creationId xmlns:a16="http://schemas.microsoft.com/office/drawing/2014/main" id="{B963836B-7E94-8514-6C27-89DBA9FF60CD}"/>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MIPS program</a:t>
            </a:r>
          </a:p>
        </p:txBody>
      </p:sp>
      <p:sp>
        <p:nvSpPr>
          <p:cNvPr id="3" name="Content Placeholder 2"/>
          <p:cNvSpPr>
            <a:spLocks noGrp="1"/>
          </p:cNvSpPr>
          <p:nvPr>
            <p:ph idx="1"/>
          </p:nvPr>
        </p:nvSpPr>
        <p:spPr/>
        <p:txBody>
          <a:bodyPr/>
          <a:lstStyle/>
          <a:p>
            <a:r>
              <a:rPr lang="en-US" dirty="0"/>
              <a:t>C=A+B</a:t>
            </a:r>
          </a:p>
          <a:p>
            <a:endParaRPr lang="en-US" dirty="0"/>
          </a:p>
          <a:p>
            <a:pPr lvl="1"/>
            <a:r>
              <a:rPr lang="en-US" dirty="0"/>
              <a:t>Load A to local memory1 from main memory </a:t>
            </a:r>
            <a:r>
              <a:rPr lang="en-US" dirty="0" err="1"/>
              <a:t>AddressA</a:t>
            </a:r>
            <a:endParaRPr lang="en-US" dirty="0"/>
          </a:p>
          <a:p>
            <a:pPr lvl="1"/>
            <a:r>
              <a:rPr lang="en-US" dirty="0"/>
              <a:t>Load B to local memory2 from main memory </a:t>
            </a:r>
            <a:r>
              <a:rPr lang="en-US" dirty="0" err="1"/>
              <a:t>AddressB</a:t>
            </a:r>
            <a:endParaRPr lang="en-US" dirty="0"/>
          </a:p>
          <a:p>
            <a:pPr lvl="1"/>
            <a:r>
              <a:rPr lang="en-US" dirty="0"/>
              <a:t>Add local memory1 to local memory2 and store in main memory C</a:t>
            </a:r>
          </a:p>
          <a:p>
            <a:pPr lvl="1"/>
            <a:endParaRPr lang="en-US" dirty="0"/>
          </a:p>
          <a:p>
            <a:endParaRPr lang="en-US" dirty="0"/>
          </a:p>
        </p:txBody>
      </p:sp>
      <p:sp>
        <p:nvSpPr>
          <p:cNvPr id="6" name="Slide Number Placeholder 5"/>
          <p:cNvSpPr>
            <a:spLocks noGrp="1"/>
          </p:cNvSpPr>
          <p:nvPr>
            <p:ph type="sldNum" sz="quarter" idx="12"/>
          </p:nvPr>
        </p:nvSpPr>
        <p:spPr/>
        <p:txBody>
          <a:bodyPr/>
          <a:lstStyle/>
          <a:p>
            <a:fld id="{1E9AE433-2354-447F-AC9C-E3BA53A2ED55}" type="slidenum">
              <a:rPr lang="en-US" smtClean="0"/>
              <a:pPr/>
              <a:t>61</a:t>
            </a:fld>
            <a:endParaRPr lang="en-US"/>
          </a:p>
        </p:txBody>
      </p:sp>
      <p:sp>
        <p:nvSpPr>
          <p:cNvPr id="4" name="Footer Placeholder 3">
            <a:extLst>
              <a:ext uri="{FF2B5EF4-FFF2-40B4-BE49-F238E27FC236}">
                <a16:creationId xmlns:a16="http://schemas.microsoft.com/office/drawing/2014/main" id="{2C216039-17A1-5088-EBB6-2F4D51FBB386}"/>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a:t>
            </a:r>
          </a:p>
        </p:txBody>
      </p:sp>
      <p:sp>
        <p:nvSpPr>
          <p:cNvPr id="3" name="Content Placeholder 2"/>
          <p:cNvSpPr>
            <a:spLocks noGrp="1"/>
          </p:cNvSpPr>
          <p:nvPr>
            <p:ph idx="1"/>
          </p:nvPr>
        </p:nvSpPr>
        <p:spPr>
          <a:xfrm>
            <a:off x="2362201" y="1524001"/>
            <a:ext cx="4267200" cy="4562475"/>
          </a:xfrm>
        </p:spPr>
        <p:txBody>
          <a:bodyPr/>
          <a:lstStyle/>
          <a:p>
            <a:r>
              <a:rPr lang="en-US" dirty="0"/>
              <a:t>What we’re used to</a:t>
            </a:r>
          </a:p>
          <a:p>
            <a:pPr lvl="1"/>
            <a:r>
              <a:rPr lang="en-US" dirty="0"/>
              <a:t>0,1,2,3,4,5….</a:t>
            </a:r>
          </a:p>
          <a:p>
            <a:r>
              <a:rPr lang="en-US" dirty="0"/>
              <a:t>Thermometer codes</a:t>
            </a:r>
          </a:p>
          <a:p>
            <a:pPr lvl="1"/>
            <a:r>
              <a:rPr lang="en-US" dirty="0"/>
              <a:t>000</a:t>
            </a:r>
            <a:r>
              <a:rPr lang="en-US" dirty="0">
                <a:sym typeface="Wingdings" pitchFamily="2" charset="2"/>
              </a:rPr>
              <a:t>001011111</a:t>
            </a:r>
            <a:endParaRPr lang="en-US" dirty="0"/>
          </a:p>
          <a:p>
            <a:pPr lvl="1"/>
            <a:r>
              <a:rPr lang="en-US" dirty="0"/>
              <a:t>Flash ADC</a:t>
            </a:r>
          </a:p>
          <a:p>
            <a:r>
              <a:rPr lang="en-US" dirty="0"/>
              <a:t>Gray code</a:t>
            </a:r>
          </a:p>
          <a:p>
            <a:pPr lvl="1"/>
            <a:r>
              <a:rPr lang="en-US" dirty="0"/>
              <a:t>Only one bit changes at a time</a:t>
            </a:r>
            <a:endParaRPr lang="en-US" dirty="0">
              <a:solidFill>
                <a:srgbClr val="FF0000"/>
              </a:solidFill>
            </a:endParaRPr>
          </a:p>
        </p:txBody>
      </p:sp>
      <p:sp>
        <p:nvSpPr>
          <p:cNvPr id="6" name="Slide Number Placeholder 5"/>
          <p:cNvSpPr>
            <a:spLocks noGrp="1"/>
          </p:cNvSpPr>
          <p:nvPr>
            <p:ph type="sldNum" sz="quarter" idx="12"/>
          </p:nvPr>
        </p:nvSpPr>
        <p:spPr/>
        <p:txBody>
          <a:bodyPr/>
          <a:lstStyle/>
          <a:p>
            <a:fld id="{1E9AE433-2354-447F-AC9C-E3BA53A2ED55}" type="slidenum">
              <a:rPr lang="en-US" smtClean="0"/>
              <a:pPr/>
              <a:t>62</a:t>
            </a:fld>
            <a:endParaRPr lang="en-US"/>
          </a:p>
        </p:txBody>
      </p:sp>
      <p:graphicFrame>
        <p:nvGraphicFramePr>
          <p:cNvPr id="7" name="Table 6"/>
          <p:cNvGraphicFramePr>
            <a:graphicFrameLocks noGrp="1"/>
          </p:cNvGraphicFramePr>
          <p:nvPr/>
        </p:nvGraphicFramePr>
        <p:xfrm>
          <a:off x="6934200" y="228600"/>
          <a:ext cx="3352800" cy="6217920"/>
        </p:xfrm>
        <a:graphic>
          <a:graphicData uri="http://schemas.openxmlformats.org/drawingml/2006/table">
            <a:tbl>
              <a:tblPr firstRow="1" bandRow="1">
                <a:tableStyleId>{00A15C55-8517-42AA-B614-E9B94910E393}</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294640">
                <a:tc gridSpan="4">
                  <a:txBody>
                    <a:bodyPr/>
                    <a:lstStyle/>
                    <a:p>
                      <a:pPr algn="ctr"/>
                      <a:r>
                        <a:rPr lang="en-US" dirty="0"/>
                        <a:t>Gray Code</a:t>
                      </a:r>
                      <a:endParaRPr 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94640">
                <a:tc>
                  <a:txBody>
                    <a:bodyPr/>
                    <a:lstStyle/>
                    <a:p>
                      <a:r>
                        <a:rPr lang="en-US" dirty="0"/>
                        <a:t>0</a:t>
                      </a:r>
                    </a:p>
                  </a:txBody>
                  <a:tcPr>
                    <a:lnL w="38100" cap="flat" cmpd="sng" algn="ctr">
                      <a:solidFill>
                        <a:schemeClr val="tx1"/>
                      </a:solidFill>
                      <a:prstDash val="solid"/>
                      <a:round/>
                      <a:headEnd type="none" w="med" len="med"/>
                      <a:tailEnd type="none" w="med" len="med"/>
                    </a:lnL>
                  </a:tcPr>
                </a:tc>
                <a:tc>
                  <a:txBody>
                    <a:bodyPr/>
                    <a:lstStyle/>
                    <a:p>
                      <a:r>
                        <a:rPr lang="en-US" dirty="0"/>
                        <a:t>0</a:t>
                      </a:r>
                    </a:p>
                  </a:txBody>
                  <a:tcPr/>
                </a:tc>
                <a:tc>
                  <a:txBody>
                    <a:bodyPr/>
                    <a:lstStyle/>
                    <a:p>
                      <a:r>
                        <a:rPr lang="en-US" dirty="0"/>
                        <a:t>0</a:t>
                      </a:r>
                    </a:p>
                  </a:txBody>
                  <a:tcPr/>
                </a:tc>
                <a:tc>
                  <a:txBody>
                    <a:bodyPr/>
                    <a:lstStyle/>
                    <a:p>
                      <a:r>
                        <a:rPr lang="en-US" dirty="0"/>
                        <a:t>0</a:t>
                      </a: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94640">
                <a:tc>
                  <a:txBody>
                    <a:bodyPr/>
                    <a:lstStyle/>
                    <a:p>
                      <a:r>
                        <a:rPr lang="en-US" dirty="0"/>
                        <a:t>0</a:t>
                      </a:r>
                    </a:p>
                  </a:txBody>
                  <a:tcPr>
                    <a:lnL w="38100" cap="flat" cmpd="sng" algn="ctr">
                      <a:solidFill>
                        <a:schemeClr val="tx1"/>
                      </a:solidFill>
                      <a:prstDash val="solid"/>
                      <a:round/>
                      <a:headEnd type="none" w="med" len="med"/>
                      <a:tailEnd type="none" w="med" len="med"/>
                    </a:lnL>
                  </a:tcPr>
                </a:tc>
                <a:tc>
                  <a:txBody>
                    <a:bodyPr/>
                    <a:lstStyle/>
                    <a:p>
                      <a:r>
                        <a:rPr lang="en-US" dirty="0"/>
                        <a:t>0</a:t>
                      </a:r>
                    </a:p>
                  </a:txBody>
                  <a:tcPr/>
                </a:tc>
                <a:tc>
                  <a:txBody>
                    <a:bodyPr/>
                    <a:lstStyle/>
                    <a:p>
                      <a:r>
                        <a:rPr lang="en-US" dirty="0"/>
                        <a:t>0</a:t>
                      </a:r>
                    </a:p>
                  </a:txBody>
                  <a:tcPr/>
                </a:tc>
                <a:tc>
                  <a:txBody>
                    <a:bodyPr/>
                    <a:lstStyle/>
                    <a:p>
                      <a:r>
                        <a:rPr lang="en-US" dirty="0"/>
                        <a:t>1</a:t>
                      </a: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94640">
                <a:tc>
                  <a:txBody>
                    <a:bodyPr/>
                    <a:lstStyle/>
                    <a:p>
                      <a:r>
                        <a:rPr lang="en-US" dirty="0"/>
                        <a:t>0</a:t>
                      </a:r>
                    </a:p>
                  </a:txBody>
                  <a:tcPr>
                    <a:lnL w="38100" cap="flat" cmpd="sng" algn="ctr">
                      <a:solidFill>
                        <a:schemeClr val="tx1"/>
                      </a:solidFill>
                      <a:prstDash val="solid"/>
                      <a:round/>
                      <a:headEnd type="none" w="med" len="med"/>
                      <a:tailEnd type="none" w="med" len="med"/>
                    </a:lnL>
                  </a:tcPr>
                </a:tc>
                <a:tc>
                  <a:txBody>
                    <a:bodyPr/>
                    <a:lstStyle/>
                    <a:p>
                      <a:r>
                        <a:rPr lang="en-US" dirty="0"/>
                        <a:t>0</a:t>
                      </a:r>
                    </a:p>
                  </a:txBody>
                  <a:tcPr/>
                </a:tc>
                <a:tc>
                  <a:txBody>
                    <a:bodyPr/>
                    <a:lstStyle/>
                    <a:p>
                      <a:r>
                        <a:rPr lang="en-US" dirty="0"/>
                        <a:t>1</a:t>
                      </a:r>
                    </a:p>
                  </a:txBody>
                  <a:tcPr/>
                </a:tc>
                <a:tc>
                  <a:txBody>
                    <a:bodyPr/>
                    <a:lstStyle/>
                    <a:p>
                      <a:r>
                        <a:rPr lang="en-US" dirty="0"/>
                        <a:t>1</a:t>
                      </a: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94640">
                <a:tc>
                  <a:txBody>
                    <a:bodyPr/>
                    <a:lstStyle/>
                    <a:p>
                      <a:r>
                        <a:rPr lang="en-US" dirty="0"/>
                        <a:t>0</a:t>
                      </a:r>
                    </a:p>
                  </a:txBody>
                  <a:tcPr>
                    <a:lnL w="38100" cap="flat" cmpd="sng" algn="ctr">
                      <a:solidFill>
                        <a:schemeClr val="tx1"/>
                      </a:solidFill>
                      <a:prstDash val="solid"/>
                      <a:round/>
                      <a:headEnd type="none" w="med" len="med"/>
                      <a:tailEnd type="none" w="med" len="med"/>
                    </a:lnL>
                  </a:tcPr>
                </a:tc>
                <a:tc>
                  <a:txBody>
                    <a:bodyPr/>
                    <a:lstStyle/>
                    <a:p>
                      <a:r>
                        <a:rPr lang="en-US" dirty="0"/>
                        <a:t>0</a:t>
                      </a:r>
                    </a:p>
                  </a:txBody>
                  <a:tcPr/>
                </a:tc>
                <a:tc>
                  <a:txBody>
                    <a:bodyPr/>
                    <a:lstStyle/>
                    <a:p>
                      <a:r>
                        <a:rPr lang="en-US" dirty="0"/>
                        <a:t>1</a:t>
                      </a:r>
                    </a:p>
                  </a:txBody>
                  <a:tcPr/>
                </a:tc>
                <a:tc>
                  <a:txBody>
                    <a:bodyPr/>
                    <a:lstStyle/>
                    <a:p>
                      <a:r>
                        <a:rPr lang="en-US" dirty="0"/>
                        <a:t>0</a:t>
                      </a: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94640">
                <a:tc>
                  <a:txBody>
                    <a:bodyPr/>
                    <a:lstStyle/>
                    <a:p>
                      <a:r>
                        <a:rPr lang="en-US" dirty="0"/>
                        <a:t>0</a:t>
                      </a:r>
                    </a:p>
                  </a:txBody>
                  <a:tcPr>
                    <a:lnL w="38100" cap="flat" cmpd="sng" algn="ctr">
                      <a:solidFill>
                        <a:schemeClr val="tx1"/>
                      </a:solidFill>
                      <a:prstDash val="solid"/>
                      <a:round/>
                      <a:headEnd type="none" w="med" len="med"/>
                      <a:tailEnd type="none" w="med" len="med"/>
                    </a:lnL>
                  </a:tcPr>
                </a:tc>
                <a:tc>
                  <a:txBody>
                    <a:bodyPr/>
                    <a:lstStyle/>
                    <a:p>
                      <a:r>
                        <a:rPr lang="en-US" dirty="0"/>
                        <a:t>1</a:t>
                      </a:r>
                    </a:p>
                  </a:txBody>
                  <a:tcPr/>
                </a:tc>
                <a:tc>
                  <a:txBody>
                    <a:bodyPr/>
                    <a:lstStyle/>
                    <a:p>
                      <a:r>
                        <a:rPr lang="en-US" dirty="0"/>
                        <a:t>1</a:t>
                      </a:r>
                    </a:p>
                  </a:txBody>
                  <a:tcPr/>
                </a:tc>
                <a:tc>
                  <a:txBody>
                    <a:bodyPr/>
                    <a:lstStyle/>
                    <a:p>
                      <a:r>
                        <a:rPr lang="en-US" dirty="0"/>
                        <a:t>0</a:t>
                      </a: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94640">
                <a:tc>
                  <a:txBody>
                    <a:bodyPr/>
                    <a:lstStyle/>
                    <a:p>
                      <a:r>
                        <a:rPr lang="en-US" dirty="0"/>
                        <a:t>0</a:t>
                      </a:r>
                    </a:p>
                  </a:txBody>
                  <a:tcPr>
                    <a:lnL w="38100" cap="flat" cmpd="sng" algn="ctr">
                      <a:solidFill>
                        <a:schemeClr val="tx1"/>
                      </a:solidFill>
                      <a:prstDash val="solid"/>
                      <a:round/>
                      <a:headEnd type="none" w="med" len="med"/>
                      <a:tailEnd type="none" w="med" len="med"/>
                    </a:lnL>
                  </a:tcPr>
                </a:tc>
                <a:tc>
                  <a:txBody>
                    <a:bodyPr/>
                    <a:lstStyle/>
                    <a:p>
                      <a:r>
                        <a:rPr lang="en-US" dirty="0"/>
                        <a:t>1</a:t>
                      </a:r>
                    </a:p>
                  </a:txBody>
                  <a:tcPr/>
                </a:tc>
                <a:tc>
                  <a:txBody>
                    <a:bodyPr/>
                    <a:lstStyle/>
                    <a:p>
                      <a:r>
                        <a:rPr lang="en-US" dirty="0"/>
                        <a:t>1</a:t>
                      </a:r>
                    </a:p>
                  </a:txBody>
                  <a:tcPr/>
                </a:tc>
                <a:tc>
                  <a:txBody>
                    <a:bodyPr/>
                    <a:lstStyle/>
                    <a:p>
                      <a:r>
                        <a:rPr lang="en-US" dirty="0"/>
                        <a:t>1</a:t>
                      </a: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294640">
                <a:tc>
                  <a:txBody>
                    <a:bodyPr/>
                    <a:lstStyle/>
                    <a:p>
                      <a:r>
                        <a:rPr lang="en-US" dirty="0"/>
                        <a:t>0</a:t>
                      </a:r>
                    </a:p>
                  </a:txBody>
                  <a:tcPr>
                    <a:lnL w="38100" cap="flat" cmpd="sng" algn="ctr">
                      <a:solidFill>
                        <a:schemeClr val="tx1"/>
                      </a:solidFill>
                      <a:prstDash val="solid"/>
                      <a:round/>
                      <a:headEnd type="none" w="med" len="med"/>
                      <a:tailEnd type="none" w="med" len="med"/>
                    </a:lnL>
                  </a:tcPr>
                </a:tc>
                <a:tc>
                  <a:txBody>
                    <a:bodyPr/>
                    <a:lstStyle/>
                    <a:p>
                      <a:r>
                        <a:rPr lang="en-US" dirty="0"/>
                        <a:t>1</a:t>
                      </a:r>
                    </a:p>
                  </a:txBody>
                  <a:tcPr/>
                </a:tc>
                <a:tc>
                  <a:txBody>
                    <a:bodyPr/>
                    <a:lstStyle/>
                    <a:p>
                      <a:r>
                        <a:rPr lang="en-US" dirty="0"/>
                        <a:t>0</a:t>
                      </a:r>
                    </a:p>
                  </a:txBody>
                  <a:tcPr/>
                </a:tc>
                <a:tc>
                  <a:txBody>
                    <a:bodyPr/>
                    <a:lstStyle/>
                    <a:p>
                      <a:r>
                        <a:rPr lang="en-US" dirty="0"/>
                        <a:t>1</a:t>
                      </a: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94640">
                <a:tc>
                  <a:txBody>
                    <a:bodyPr/>
                    <a:lstStyle/>
                    <a:p>
                      <a:r>
                        <a:rPr lang="en-US" dirty="0"/>
                        <a:t>0</a:t>
                      </a:r>
                    </a:p>
                  </a:txBody>
                  <a:tcPr>
                    <a:lnL w="38100" cap="flat" cmpd="sng" algn="ctr">
                      <a:solidFill>
                        <a:schemeClr val="tx1"/>
                      </a:solidFill>
                      <a:prstDash val="solid"/>
                      <a:round/>
                      <a:headEnd type="none" w="med" len="med"/>
                      <a:tailEnd type="none" w="med" len="med"/>
                    </a:lnL>
                  </a:tcPr>
                </a:tc>
                <a:tc>
                  <a:txBody>
                    <a:bodyPr/>
                    <a:lstStyle/>
                    <a:p>
                      <a:r>
                        <a:rPr lang="en-US" dirty="0"/>
                        <a:t>1</a:t>
                      </a:r>
                    </a:p>
                  </a:txBody>
                  <a:tcPr/>
                </a:tc>
                <a:tc>
                  <a:txBody>
                    <a:bodyPr/>
                    <a:lstStyle/>
                    <a:p>
                      <a:r>
                        <a:rPr lang="en-US" dirty="0"/>
                        <a:t>0</a:t>
                      </a:r>
                    </a:p>
                  </a:txBody>
                  <a:tcPr/>
                </a:tc>
                <a:tc>
                  <a:txBody>
                    <a:bodyPr/>
                    <a:lstStyle/>
                    <a:p>
                      <a:r>
                        <a:rPr lang="en-US" dirty="0"/>
                        <a:t>0</a:t>
                      </a: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294640">
                <a:tc>
                  <a:txBody>
                    <a:bodyPr/>
                    <a:lstStyle/>
                    <a:p>
                      <a:r>
                        <a:rPr lang="en-US" dirty="0"/>
                        <a:t>1</a:t>
                      </a:r>
                    </a:p>
                  </a:txBody>
                  <a:tcPr>
                    <a:lnL w="38100" cap="flat" cmpd="sng" algn="ctr">
                      <a:solidFill>
                        <a:schemeClr val="tx1"/>
                      </a:solidFill>
                      <a:prstDash val="solid"/>
                      <a:round/>
                      <a:headEnd type="none" w="med" len="med"/>
                      <a:tailEnd type="none" w="med" len="med"/>
                    </a:lnL>
                  </a:tcPr>
                </a:tc>
                <a:tc>
                  <a:txBody>
                    <a:bodyPr/>
                    <a:lstStyle/>
                    <a:p>
                      <a:r>
                        <a:rPr lang="en-US" dirty="0"/>
                        <a:t>1</a:t>
                      </a:r>
                    </a:p>
                  </a:txBody>
                  <a:tcPr/>
                </a:tc>
                <a:tc>
                  <a:txBody>
                    <a:bodyPr/>
                    <a:lstStyle/>
                    <a:p>
                      <a:r>
                        <a:rPr lang="en-US" dirty="0"/>
                        <a:t>0</a:t>
                      </a:r>
                    </a:p>
                  </a:txBody>
                  <a:tcPr/>
                </a:tc>
                <a:tc>
                  <a:txBody>
                    <a:bodyPr/>
                    <a:lstStyle/>
                    <a:p>
                      <a:r>
                        <a:rPr lang="en-US" dirty="0"/>
                        <a:t>0</a:t>
                      </a: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294640">
                <a:tc>
                  <a:txBody>
                    <a:bodyPr/>
                    <a:lstStyle/>
                    <a:p>
                      <a:r>
                        <a:rPr lang="en-US" dirty="0"/>
                        <a:t>1</a:t>
                      </a:r>
                    </a:p>
                  </a:txBody>
                  <a:tcPr>
                    <a:lnL w="38100" cap="flat" cmpd="sng" algn="ctr">
                      <a:solidFill>
                        <a:schemeClr val="tx1"/>
                      </a:solidFill>
                      <a:prstDash val="solid"/>
                      <a:round/>
                      <a:headEnd type="none" w="med" len="med"/>
                      <a:tailEnd type="none" w="med" len="med"/>
                    </a:lnL>
                  </a:tcPr>
                </a:tc>
                <a:tc>
                  <a:txBody>
                    <a:bodyPr/>
                    <a:lstStyle/>
                    <a:p>
                      <a:r>
                        <a:rPr lang="en-US" dirty="0"/>
                        <a:t>1</a:t>
                      </a:r>
                    </a:p>
                  </a:txBody>
                  <a:tcPr/>
                </a:tc>
                <a:tc>
                  <a:txBody>
                    <a:bodyPr/>
                    <a:lstStyle/>
                    <a:p>
                      <a:r>
                        <a:rPr lang="en-US" dirty="0"/>
                        <a:t>0</a:t>
                      </a:r>
                    </a:p>
                  </a:txBody>
                  <a:tcPr/>
                </a:tc>
                <a:tc>
                  <a:txBody>
                    <a:bodyPr/>
                    <a:lstStyle/>
                    <a:p>
                      <a:r>
                        <a:rPr lang="en-US" dirty="0"/>
                        <a:t>1</a:t>
                      </a: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294640">
                <a:tc>
                  <a:txBody>
                    <a:bodyPr/>
                    <a:lstStyle/>
                    <a:p>
                      <a:r>
                        <a:rPr lang="en-US" dirty="0"/>
                        <a:t>1</a:t>
                      </a:r>
                    </a:p>
                  </a:txBody>
                  <a:tcPr>
                    <a:lnL w="38100" cap="flat" cmpd="sng" algn="ctr">
                      <a:solidFill>
                        <a:schemeClr val="tx1"/>
                      </a:solidFill>
                      <a:prstDash val="solid"/>
                      <a:round/>
                      <a:headEnd type="none" w="med" len="med"/>
                      <a:tailEnd type="none" w="med" len="med"/>
                    </a:lnL>
                  </a:tcPr>
                </a:tc>
                <a:tc>
                  <a:txBody>
                    <a:bodyPr/>
                    <a:lstStyle/>
                    <a:p>
                      <a:r>
                        <a:rPr lang="en-US" dirty="0"/>
                        <a:t>1</a:t>
                      </a:r>
                    </a:p>
                  </a:txBody>
                  <a:tcPr/>
                </a:tc>
                <a:tc>
                  <a:txBody>
                    <a:bodyPr/>
                    <a:lstStyle/>
                    <a:p>
                      <a:r>
                        <a:rPr lang="en-US" dirty="0"/>
                        <a:t>1</a:t>
                      </a:r>
                    </a:p>
                  </a:txBody>
                  <a:tcPr/>
                </a:tc>
                <a:tc>
                  <a:txBody>
                    <a:bodyPr/>
                    <a:lstStyle/>
                    <a:p>
                      <a:r>
                        <a:rPr lang="en-US" dirty="0"/>
                        <a:t>1</a:t>
                      </a: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294640">
                <a:tc>
                  <a:txBody>
                    <a:bodyPr/>
                    <a:lstStyle/>
                    <a:p>
                      <a:r>
                        <a:rPr lang="en-US" dirty="0"/>
                        <a:t>1</a:t>
                      </a:r>
                    </a:p>
                  </a:txBody>
                  <a:tcPr>
                    <a:lnL w="38100" cap="flat" cmpd="sng" algn="ctr">
                      <a:solidFill>
                        <a:schemeClr val="tx1"/>
                      </a:solidFill>
                      <a:prstDash val="solid"/>
                      <a:round/>
                      <a:headEnd type="none" w="med" len="med"/>
                      <a:tailEnd type="none" w="med" len="med"/>
                    </a:lnL>
                  </a:tcPr>
                </a:tc>
                <a:tc>
                  <a:txBody>
                    <a:bodyPr/>
                    <a:lstStyle/>
                    <a:p>
                      <a:r>
                        <a:rPr lang="en-US" dirty="0"/>
                        <a:t>1</a:t>
                      </a:r>
                    </a:p>
                  </a:txBody>
                  <a:tcPr/>
                </a:tc>
                <a:tc>
                  <a:txBody>
                    <a:bodyPr/>
                    <a:lstStyle/>
                    <a:p>
                      <a:r>
                        <a:rPr lang="en-US" dirty="0"/>
                        <a:t>1</a:t>
                      </a:r>
                    </a:p>
                  </a:txBody>
                  <a:tcPr/>
                </a:tc>
                <a:tc>
                  <a:txBody>
                    <a:bodyPr/>
                    <a:lstStyle/>
                    <a:p>
                      <a:r>
                        <a:rPr lang="en-US" dirty="0"/>
                        <a:t>0</a:t>
                      </a: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r h="294640">
                <a:tc>
                  <a:txBody>
                    <a:bodyPr/>
                    <a:lstStyle/>
                    <a:p>
                      <a:r>
                        <a:rPr lang="en-US" dirty="0"/>
                        <a:t>1</a:t>
                      </a:r>
                    </a:p>
                  </a:txBody>
                  <a:tcPr>
                    <a:lnL w="38100" cap="flat" cmpd="sng" algn="ctr">
                      <a:solidFill>
                        <a:schemeClr val="tx1"/>
                      </a:solidFill>
                      <a:prstDash val="solid"/>
                      <a:round/>
                      <a:headEnd type="none" w="med" len="med"/>
                      <a:tailEnd type="none" w="med" len="med"/>
                    </a:lnL>
                  </a:tcPr>
                </a:tc>
                <a:tc>
                  <a:txBody>
                    <a:bodyPr/>
                    <a:lstStyle/>
                    <a:p>
                      <a:r>
                        <a:rPr lang="en-US" dirty="0"/>
                        <a:t>0</a:t>
                      </a:r>
                    </a:p>
                  </a:txBody>
                  <a:tcPr/>
                </a:tc>
                <a:tc>
                  <a:txBody>
                    <a:bodyPr/>
                    <a:lstStyle/>
                    <a:p>
                      <a:r>
                        <a:rPr lang="en-US" dirty="0"/>
                        <a:t>1</a:t>
                      </a:r>
                    </a:p>
                  </a:txBody>
                  <a:tcPr/>
                </a:tc>
                <a:tc>
                  <a:txBody>
                    <a:bodyPr/>
                    <a:lstStyle/>
                    <a:p>
                      <a:r>
                        <a:rPr lang="en-US" dirty="0"/>
                        <a:t>0</a:t>
                      </a: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3"/>
                  </a:ext>
                </a:extLst>
              </a:tr>
              <a:tr h="294640">
                <a:tc>
                  <a:txBody>
                    <a:bodyPr/>
                    <a:lstStyle/>
                    <a:p>
                      <a:r>
                        <a:rPr lang="en-US" dirty="0"/>
                        <a:t>1</a:t>
                      </a:r>
                    </a:p>
                  </a:txBody>
                  <a:tcPr>
                    <a:lnL w="38100" cap="flat" cmpd="sng" algn="ctr">
                      <a:solidFill>
                        <a:schemeClr val="tx1"/>
                      </a:solidFill>
                      <a:prstDash val="solid"/>
                      <a:round/>
                      <a:headEnd type="none" w="med" len="med"/>
                      <a:tailEnd type="none" w="med" len="med"/>
                    </a:lnL>
                  </a:tcPr>
                </a:tc>
                <a:tc>
                  <a:txBody>
                    <a:bodyPr/>
                    <a:lstStyle/>
                    <a:p>
                      <a:r>
                        <a:rPr lang="en-US" dirty="0"/>
                        <a:t>0</a:t>
                      </a:r>
                    </a:p>
                  </a:txBody>
                  <a:tcPr/>
                </a:tc>
                <a:tc>
                  <a:txBody>
                    <a:bodyPr/>
                    <a:lstStyle/>
                    <a:p>
                      <a:r>
                        <a:rPr lang="en-US" dirty="0"/>
                        <a:t>1</a:t>
                      </a:r>
                    </a:p>
                  </a:txBody>
                  <a:tcPr/>
                </a:tc>
                <a:tc>
                  <a:txBody>
                    <a:bodyPr/>
                    <a:lstStyle/>
                    <a:p>
                      <a:r>
                        <a:rPr lang="en-US" dirty="0"/>
                        <a:t>1</a:t>
                      </a: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4"/>
                  </a:ext>
                </a:extLst>
              </a:tr>
              <a:tr h="294640">
                <a:tc>
                  <a:txBody>
                    <a:bodyPr/>
                    <a:lstStyle/>
                    <a:p>
                      <a:r>
                        <a:rPr lang="en-US" dirty="0"/>
                        <a:t>1</a:t>
                      </a:r>
                    </a:p>
                  </a:txBody>
                  <a:tcPr>
                    <a:lnL w="38100" cap="flat" cmpd="sng" algn="ctr">
                      <a:solidFill>
                        <a:schemeClr val="tx1"/>
                      </a:solidFill>
                      <a:prstDash val="solid"/>
                      <a:round/>
                      <a:headEnd type="none" w="med" len="med"/>
                      <a:tailEnd type="none" w="med" len="med"/>
                    </a:lnL>
                  </a:tcPr>
                </a:tc>
                <a:tc>
                  <a:txBody>
                    <a:bodyPr/>
                    <a:lstStyle/>
                    <a:p>
                      <a:r>
                        <a:rPr lang="en-US" dirty="0"/>
                        <a:t>0</a:t>
                      </a:r>
                    </a:p>
                  </a:txBody>
                  <a:tcPr/>
                </a:tc>
                <a:tc>
                  <a:txBody>
                    <a:bodyPr/>
                    <a:lstStyle/>
                    <a:p>
                      <a:r>
                        <a:rPr lang="en-US" dirty="0"/>
                        <a:t>0</a:t>
                      </a:r>
                    </a:p>
                  </a:txBody>
                  <a:tcPr/>
                </a:tc>
                <a:tc>
                  <a:txBody>
                    <a:bodyPr/>
                    <a:lstStyle/>
                    <a:p>
                      <a:r>
                        <a:rPr lang="en-US" dirty="0"/>
                        <a:t>1</a:t>
                      </a: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5"/>
                  </a:ext>
                </a:extLst>
              </a:tr>
              <a:tr h="294640">
                <a:tc>
                  <a:txBody>
                    <a:bodyPr/>
                    <a:lstStyle/>
                    <a:p>
                      <a:r>
                        <a:rPr lang="en-US" dirty="0"/>
                        <a:t>1</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r>
                        <a:rPr lang="en-US" dirty="0"/>
                        <a:t>0</a:t>
                      </a:r>
                    </a:p>
                  </a:txBody>
                  <a:tcPr>
                    <a:lnB w="38100" cap="flat" cmpd="sng" algn="ctr">
                      <a:solidFill>
                        <a:schemeClr val="tx1"/>
                      </a:solidFill>
                      <a:prstDash val="solid"/>
                      <a:round/>
                      <a:headEnd type="none" w="med" len="med"/>
                      <a:tailEnd type="none" w="med" len="med"/>
                    </a:lnB>
                  </a:tcPr>
                </a:tc>
                <a:tc>
                  <a:txBody>
                    <a:bodyPr/>
                    <a:lstStyle/>
                    <a:p>
                      <a:r>
                        <a:rPr lang="en-US" dirty="0"/>
                        <a:t>0</a:t>
                      </a:r>
                    </a:p>
                  </a:txBody>
                  <a:tcPr>
                    <a:lnB w="38100" cap="flat" cmpd="sng" algn="ctr">
                      <a:solidFill>
                        <a:schemeClr val="tx1"/>
                      </a:solidFill>
                      <a:prstDash val="solid"/>
                      <a:round/>
                      <a:headEnd type="none" w="med" len="med"/>
                      <a:tailEnd type="none" w="med" len="med"/>
                    </a:lnB>
                  </a:tcPr>
                </a:tc>
                <a:tc>
                  <a:txBody>
                    <a:bodyPr/>
                    <a:lstStyle/>
                    <a:p>
                      <a:r>
                        <a:rPr lang="en-US" dirty="0"/>
                        <a:t>0</a:t>
                      </a:r>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4" name="Footer Placeholder 3">
            <a:extLst>
              <a:ext uri="{FF2B5EF4-FFF2-40B4-BE49-F238E27FC236}">
                <a16:creationId xmlns:a16="http://schemas.microsoft.com/office/drawing/2014/main" id="{97C7DFA4-39DC-169C-9205-FE83962185B0}"/>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Asides</a:t>
            </a:r>
          </a:p>
        </p:txBody>
      </p:sp>
      <p:sp>
        <p:nvSpPr>
          <p:cNvPr id="3" name="Content Placeholder 2"/>
          <p:cNvSpPr>
            <a:spLocks noGrp="1"/>
          </p:cNvSpPr>
          <p:nvPr>
            <p:ph idx="1"/>
          </p:nvPr>
        </p:nvSpPr>
        <p:spPr/>
        <p:txBody>
          <a:bodyPr/>
          <a:lstStyle/>
          <a:p>
            <a:r>
              <a:rPr lang="en-US" dirty="0"/>
              <a:t>Understanding lab 2 circuit</a:t>
            </a:r>
          </a:p>
        </p:txBody>
      </p:sp>
      <p:sp>
        <p:nvSpPr>
          <p:cNvPr id="5" name="Slide Number Placeholder 4"/>
          <p:cNvSpPr>
            <a:spLocks noGrp="1"/>
          </p:cNvSpPr>
          <p:nvPr>
            <p:ph type="sldNum" sz="quarter" idx="12"/>
          </p:nvPr>
        </p:nvSpPr>
        <p:spPr/>
        <p:txBody>
          <a:bodyPr/>
          <a:lstStyle/>
          <a:p>
            <a:fld id="{1E9AE433-2354-447F-AC9C-E3BA53A2ED55}" type="slidenum">
              <a:rPr lang="en-US" smtClean="0"/>
              <a:pPr/>
              <a:t>63</a:t>
            </a:fld>
            <a:endParaRPr lang="en-US"/>
          </a:p>
        </p:txBody>
      </p:sp>
      <p:pic>
        <p:nvPicPr>
          <p:cNvPr id="523266" name="Picture 2"/>
          <p:cNvPicPr>
            <a:picLocks noChangeAspect="1" noChangeArrowheads="1"/>
          </p:cNvPicPr>
          <p:nvPr/>
        </p:nvPicPr>
        <p:blipFill>
          <a:blip r:embed="rId2" cstate="print"/>
          <a:srcRect/>
          <a:stretch>
            <a:fillRect/>
          </a:stretch>
        </p:blipFill>
        <p:spPr bwMode="auto">
          <a:xfrm>
            <a:off x="1800824" y="0"/>
            <a:ext cx="8649956" cy="6858000"/>
          </a:xfrm>
          <a:prstGeom prst="rect">
            <a:avLst/>
          </a:prstGeom>
          <a:noFill/>
          <a:ln w="9525">
            <a:noFill/>
            <a:miter lim="800000"/>
            <a:headEnd/>
            <a:tailEnd/>
          </a:ln>
        </p:spPr>
      </p:pic>
      <p:sp>
        <p:nvSpPr>
          <p:cNvPr id="4" name="Footer Placeholder 3">
            <a:extLst>
              <a:ext uri="{FF2B5EF4-FFF2-40B4-BE49-F238E27FC236}">
                <a16:creationId xmlns:a16="http://schemas.microsoft.com/office/drawing/2014/main" id="{7A867908-B52A-0AEE-3D22-956E50435DAC}"/>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1E9AE433-2354-447F-AC9C-E3BA53A2ED55}" type="slidenum">
              <a:rPr lang="en-US" smtClean="0"/>
              <a:pPr/>
              <a:t>64</a:t>
            </a:fld>
            <a:endParaRPr lang="en-US"/>
          </a:p>
        </p:txBody>
      </p:sp>
      <p:pic>
        <p:nvPicPr>
          <p:cNvPr id="524290" name="Picture 2"/>
          <p:cNvPicPr>
            <a:picLocks noChangeAspect="1" noChangeArrowheads="1"/>
          </p:cNvPicPr>
          <p:nvPr/>
        </p:nvPicPr>
        <p:blipFill>
          <a:blip r:embed="rId2" cstate="print"/>
          <a:srcRect/>
          <a:stretch>
            <a:fillRect/>
          </a:stretch>
        </p:blipFill>
        <p:spPr bwMode="auto">
          <a:xfrm>
            <a:off x="1524000" y="-1"/>
            <a:ext cx="8822266" cy="6857999"/>
          </a:xfrm>
          <a:prstGeom prst="rect">
            <a:avLst/>
          </a:prstGeom>
          <a:noFill/>
          <a:ln w="9525">
            <a:noFill/>
            <a:miter lim="800000"/>
            <a:headEnd/>
            <a:tailEnd/>
          </a:ln>
        </p:spPr>
      </p:pic>
      <p:pic>
        <p:nvPicPr>
          <p:cNvPr id="524291" name="Picture 3"/>
          <p:cNvPicPr>
            <a:picLocks noChangeAspect="1" noChangeArrowheads="1"/>
          </p:cNvPicPr>
          <p:nvPr/>
        </p:nvPicPr>
        <p:blipFill>
          <a:blip r:embed="rId3" cstate="print"/>
          <a:srcRect/>
          <a:stretch>
            <a:fillRect/>
          </a:stretch>
        </p:blipFill>
        <p:spPr bwMode="auto">
          <a:xfrm>
            <a:off x="4219876" y="2851541"/>
            <a:ext cx="5638800" cy="1847850"/>
          </a:xfrm>
          <a:prstGeom prst="rect">
            <a:avLst/>
          </a:prstGeom>
          <a:noFill/>
          <a:ln w="28575">
            <a:solidFill>
              <a:schemeClr val="tx1"/>
            </a:solidFill>
            <a:miter lim="800000"/>
            <a:headEnd/>
            <a:tailEnd/>
          </a:ln>
        </p:spPr>
      </p:pic>
      <p:pic>
        <p:nvPicPr>
          <p:cNvPr id="524292" name="Picture 4"/>
          <p:cNvPicPr>
            <a:picLocks noChangeAspect="1" noChangeArrowheads="1"/>
          </p:cNvPicPr>
          <p:nvPr/>
        </p:nvPicPr>
        <p:blipFill>
          <a:blip r:embed="rId4" cstate="print"/>
          <a:srcRect/>
          <a:stretch>
            <a:fillRect/>
          </a:stretch>
        </p:blipFill>
        <p:spPr bwMode="auto">
          <a:xfrm>
            <a:off x="2162175" y="547689"/>
            <a:ext cx="7867650" cy="5762625"/>
          </a:xfrm>
          <a:prstGeom prst="rect">
            <a:avLst/>
          </a:prstGeom>
          <a:noFill/>
          <a:ln w="28575">
            <a:solidFill>
              <a:schemeClr val="tx1"/>
            </a:solidFill>
            <a:miter lim="800000"/>
            <a:headEnd/>
            <a:tailEnd/>
          </a:ln>
        </p:spPr>
      </p:pic>
      <p:pic>
        <p:nvPicPr>
          <p:cNvPr id="524293" name="Picture 5"/>
          <p:cNvPicPr>
            <a:picLocks noChangeAspect="1" noChangeArrowheads="1"/>
          </p:cNvPicPr>
          <p:nvPr/>
        </p:nvPicPr>
        <p:blipFill>
          <a:blip r:embed="rId5" cstate="print"/>
          <a:srcRect/>
          <a:stretch>
            <a:fillRect/>
          </a:stretch>
        </p:blipFill>
        <p:spPr bwMode="auto">
          <a:xfrm>
            <a:off x="5101090" y="0"/>
            <a:ext cx="4337685" cy="6858000"/>
          </a:xfrm>
          <a:prstGeom prst="rect">
            <a:avLst/>
          </a:prstGeom>
          <a:noFill/>
          <a:ln w="28575">
            <a:solidFill>
              <a:schemeClr val="tx1"/>
            </a:solidFill>
            <a:miter lim="800000"/>
            <a:headEnd/>
            <a:tailEnd/>
          </a:ln>
        </p:spPr>
      </p:pic>
      <p:pic>
        <p:nvPicPr>
          <p:cNvPr id="524294" name="Picture 6"/>
          <p:cNvPicPr>
            <a:picLocks noChangeAspect="1" noChangeArrowheads="1"/>
          </p:cNvPicPr>
          <p:nvPr/>
        </p:nvPicPr>
        <p:blipFill>
          <a:blip r:embed="rId6" cstate="print"/>
          <a:srcRect/>
          <a:stretch>
            <a:fillRect/>
          </a:stretch>
        </p:blipFill>
        <p:spPr bwMode="auto">
          <a:xfrm>
            <a:off x="3509965" y="2442262"/>
            <a:ext cx="7000875" cy="3629025"/>
          </a:xfrm>
          <a:prstGeom prst="rect">
            <a:avLst/>
          </a:prstGeom>
          <a:noFill/>
          <a:ln w="28575">
            <a:solidFill>
              <a:schemeClr val="tx1"/>
            </a:solidFill>
            <a:miter lim="800000"/>
            <a:headEnd/>
            <a:tailEnd/>
          </a:ln>
        </p:spPr>
      </p:pic>
      <p:pic>
        <p:nvPicPr>
          <p:cNvPr id="524295" name="Picture 7"/>
          <p:cNvPicPr>
            <a:picLocks noChangeAspect="1" noChangeArrowheads="1"/>
          </p:cNvPicPr>
          <p:nvPr/>
        </p:nvPicPr>
        <p:blipFill>
          <a:blip r:embed="rId7" cstate="print"/>
          <a:srcRect/>
          <a:stretch>
            <a:fillRect/>
          </a:stretch>
        </p:blipFill>
        <p:spPr bwMode="auto">
          <a:xfrm>
            <a:off x="1524000" y="818149"/>
            <a:ext cx="5233334" cy="5062888"/>
          </a:xfrm>
          <a:prstGeom prst="rect">
            <a:avLst/>
          </a:prstGeom>
          <a:noFill/>
          <a:ln w="28575">
            <a:solidFill>
              <a:schemeClr val="tx1"/>
            </a:solidFill>
            <a:miter lim="800000"/>
            <a:headEnd/>
            <a:tailEnd/>
          </a:ln>
        </p:spPr>
      </p:pic>
      <p:sp>
        <p:nvSpPr>
          <p:cNvPr id="4" name="Footer Placeholder 3">
            <a:extLst>
              <a:ext uri="{FF2B5EF4-FFF2-40B4-BE49-F238E27FC236}">
                <a16:creationId xmlns:a16="http://schemas.microsoft.com/office/drawing/2014/main" id="{A0836B01-2162-EC01-DBDC-DF7A3B7894AA}"/>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42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2429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42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2429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42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52429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429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52429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2429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5242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1E9AE433-2354-447F-AC9C-E3BA53A2ED55}" type="slidenum">
              <a:rPr lang="en-US" smtClean="0"/>
              <a:pPr/>
              <a:t>65</a:t>
            </a:fld>
            <a:endParaRPr lang="en-US"/>
          </a:p>
        </p:txBody>
      </p:sp>
      <p:pic>
        <p:nvPicPr>
          <p:cNvPr id="524290" name="Picture 2"/>
          <p:cNvPicPr>
            <a:picLocks noChangeAspect="1" noChangeArrowheads="1"/>
          </p:cNvPicPr>
          <p:nvPr/>
        </p:nvPicPr>
        <p:blipFill>
          <a:blip r:embed="rId2" cstate="print"/>
          <a:srcRect/>
          <a:stretch>
            <a:fillRect/>
          </a:stretch>
        </p:blipFill>
        <p:spPr bwMode="auto">
          <a:xfrm>
            <a:off x="1524000" y="-1"/>
            <a:ext cx="8822266" cy="6857999"/>
          </a:xfrm>
          <a:prstGeom prst="rect">
            <a:avLst/>
          </a:prstGeom>
          <a:noFill/>
          <a:ln w="9525">
            <a:noFill/>
            <a:miter lim="800000"/>
            <a:headEnd/>
            <a:tailEnd/>
          </a:ln>
        </p:spPr>
      </p:pic>
      <p:pic>
        <p:nvPicPr>
          <p:cNvPr id="525314" name="Picture 2"/>
          <p:cNvPicPr>
            <a:picLocks noChangeAspect="1" noChangeArrowheads="1"/>
          </p:cNvPicPr>
          <p:nvPr/>
        </p:nvPicPr>
        <p:blipFill>
          <a:blip r:embed="rId3" cstate="print"/>
          <a:srcRect/>
          <a:stretch>
            <a:fillRect/>
          </a:stretch>
        </p:blipFill>
        <p:spPr bwMode="auto">
          <a:xfrm>
            <a:off x="2640531" y="221382"/>
            <a:ext cx="5827972" cy="4090737"/>
          </a:xfrm>
          <a:prstGeom prst="rect">
            <a:avLst/>
          </a:prstGeom>
          <a:noFill/>
          <a:ln w="28575">
            <a:solidFill>
              <a:schemeClr val="tx1"/>
            </a:solidFill>
            <a:miter lim="800000"/>
            <a:headEnd/>
            <a:tailEnd/>
          </a:ln>
        </p:spPr>
      </p:pic>
      <p:pic>
        <p:nvPicPr>
          <p:cNvPr id="525315" name="Picture 3"/>
          <p:cNvPicPr>
            <a:picLocks noChangeAspect="1" noChangeArrowheads="1"/>
          </p:cNvPicPr>
          <p:nvPr/>
        </p:nvPicPr>
        <p:blipFill>
          <a:blip r:embed="rId4" cstate="print"/>
          <a:srcRect/>
          <a:stretch>
            <a:fillRect/>
          </a:stretch>
        </p:blipFill>
        <p:spPr bwMode="auto">
          <a:xfrm>
            <a:off x="2279384" y="237216"/>
            <a:ext cx="7108457" cy="6620785"/>
          </a:xfrm>
          <a:prstGeom prst="rect">
            <a:avLst/>
          </a:prstGeom>
          <a:noFill/>
          <a:ln w="28575">
            <a:solidFill>
              <a:schemeClr val="tx1"/>
            </a:solidFill>
            <a:miter lim="800000"/>
            <a:headEnd/>
            <a:tailEnd/>
          </a:ln>
        </p:spPr>
      </p:pic>
      <p:sp>
        <p:nvSpPr>
          <p:cNvPr id="4" name="Footer Placeholder 3">
            <a:extLst>
              <a:ext uri="{FF2B5EF4-FFF2-40B4-BE49-F238E27FC236}">
                <a16:creationId xmlns:a16="http://schemas.microsoft.com/office/drawing/2014/main" id="{C87BA426-2537-F947-F8D1-C1E59D074699}"/>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53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253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5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1E9AE433-2354-447F-AC9C-E3BA53A2ED55}" type="slidenum">
              <a:rPr lang="en-US" smtClean="0"/>
              <a:pPr/>
              <a:t>66</a:t>
            </a:fld>
            <a:endParaRPr lang="en-US"/>
          </a:p>
        </p:txBody>
      </p:sp>
      <p:pic>
        <p:nvPicPr>
          <p:cNvPr id="524290" name="Picture 2"/>
          <p:cNvPicPr>
            <a:picLocks noChangeAspect="1" noChangeArrowheads="1"/>
          </p:cNvPicPr>
          <p:nvPr/>
        </p:nvPicPr>
        <p:blipFill>
          <a:blip r:embed="rId2" cstate="print"/>
          <a:srcRect/>
          <a:stretch>
            <a:fillRect/>
          </a:stretch>
        </p:blipFill>
        <p:spPr bwMode="auto">
          <a:xfrm>
            <a:off x="1524000" y="-1"/>
            <a:ext cx="8822266" cy="6857999"/>
          </a:xfrm>
          <a:prstGeom prst="rect">
            <a:avLst/>
          </a:prstGeom>
          <a:noFill/>
          <a:ln w="9525">
            <a:noFill/>
            <a:miter lim="800000"/>
            <a:headEnd/>
            <a:tailEnd/>
          </a:ln>
        </p:spPr>
      </p:pic>
      <p:sp>
        <p:nvSpPr>
          <p:cNvPr id="4" name="Footer Placeholder 3">
            <a:extLst>
              <a:ext uri="{FF2B5EF4-FFF2-40B4-BE49-F238E27FC236}">
                <a16:creationId xmlns:a16="http://schemas.microsoft.com/office/drawing/2014/main" id="{6C169451-748C-7283-0561-EE3581A9D258}"/>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04800"/>
            <a:ext cx="8382000" cy="762000"/>
          </a:xfrm>
        </p:spPr>
        <p:txBody>
          <a:bodyPr/>
          <a:lstStyle/>
          <a:p>
            <a:r>
              <a:rPr lang="en-US" sz="3200" dirty="0"/>
              <a:t>Other key words from digital introduction</a:t>
            </a:r>
          </a:p>
        </p:txBody>
      </p:sp>
      <p:sp>
        <p:nvSpPr>
          <p:cNvPr id="3" name="Content Placeholder 2"/>
          <p:cNvSpPr>
            <a:spLocks noGrp="1"/>
          </p:cNvSpPr>
          <p:nvPr>
            <p:ph idx="1"/>
          </p:nvPr>
        </p:nvSpPr>
        <p:spPr>
          <a:xfrm>
            <a:off x="2362200" y="1447800"/>
            <a:ext cx="8001000" cy="5029200"/>
          </a:xfrm>
        </p:spPr>
        <p:txBody>
          <a:bodyPr numCol="2">
            <a:normAutofit fontScale="92500" lnSpcReduction="10000"/>
          </a:bodyPr>
          <a:lstStyle/>
          <a:p>
            <a:r>
              <a:rPr lang="en-US" dirty="0"/>
              <a:t>Analog</a:t>
            </a:r>
          </a:p>
          <a:p>
            <a:r>
              <a:rPr lang="en-US" dirty="0"/>
              <a:t>Digital</a:t>
            </a:r>
          </a:p>
          <a:p>
            <a:r>
              <a:rPr lang="en-US" dirty="0"/>
              <a:t>Discrete</a:t>
            </a:r>
          </a:p>
          <a:p>
            <a:r>
              <a:rPr lang="en-US" dirty="0"/>
              <a:t>Digital error sources</a:t>
            </a:r>
          </a:p>
          <a:p>
            <a:r>
              <a:rPr lang="en-US" dirty="0"/>
              <a:t>ADC</a:t>
            </a:r>
          </a:p>
          <a:p>
            <a:r>
              <a:rPr lang="en-US" dirty="0"/>
              <a:t>DAC</a:t>
            </a:r>
          </a:p>
          <a:p>
            <a:r>
              <a:rPr lang="en-US" dirty="0"/>
              <a:t>Digital display</a:t>
            </a:r>
          </a:p>
          <a:p>
            <a:r>
              <a:rPr lang="en-US" dirty="0"/>
              <a:t>Analog display</a:t>
            </a:r>
          </a:p>
          <a:p>
            <a:r>
              <a:rPr lang="en-US" dirty="0"/>
              <a:t>Electron</a:t>
            </a:r>
          </a:p>
          <a:p>
            <a:r>
              <a:rPr lang="en-US" dirty="0"/>
              <a:t>Voltage</a:t>
            </a:r>
          </a:p>
          <a:p>
            <a:r>
              <a:rPr lang="en-US" dirty="0"/>
              <a:t>Current</a:t>
            </a:r>
          </a:p>
          <a:p>
            <a:r>
              <a:rPr lang="en-US" dirty="0"/>
              <a:t>Electron flow notation</a:t>
            </a:r>
          </a:p>
          <a:p>
            <a:r>
              <a:rPr lang="en-US" dirty="0"/>
              <a:t>Standard flow notation</a:t>
            </a:r>
          </a:p>
          <a:p>
            <a:r>
              <a:rPr lang="en-US" dirty="0"/>
              <a:t>Noise</a:t>
            </a:r>
          </a:p>
          <a:p>
            <a:r>
              <a:rPr lang="en-US" dirty="0"/>
              <a:t>Coaxial cable</a:t>
            </a:r>
          </a:p>
          <a:p>
            <a:r>
              <a:rPr lang="en-US" dirty="0"/>
              <a:t>Base-10</a:t>
            </a:r>
          </a:p>
          <a:p>
            <a:r>
              <a:rPr lang="en-US" dirty="0"/>
              <a:t>Base-2</a:t>
            </a:r>
          </a:p>
          <a:p>
            <a:r>
              <a:rPr lang="en-US" dirty="0"/>
              <a:t>Hexadecimal</a:t>
            </a:r>
          </a:p>
          <a:p>
            <a:r>
              <a:rPr lang="en-US" dirty="0"/>
              <a:t>Octal</a:t>
            </a:r>
          </a:p>
        </p:txBody>
      </p:sp>
      <p:sp>
        <p:nvSpPr>
          <p:cNvPr id="6" name="Slide Number Placeholder 5"/>
          <p:cNvSpPr>
            <a:spLocks noGrp="1"/>
          </p:cNvSpPr>
          <p:nvPr>
            <p:ph type="sldNum" sz="quarter" idx="12"/>
          </p:nvPr>
        </p:nvSpPr>
        <p:spPr/>
        <p:txBody>
          <a:bodyPr/>
          <a:lstStyle/>
          <a:p>
            <a:fld id="{1E9AE433-2354-447F-AC9C-E3BA53A2ED55}" type="slidenum">
              <a:rPr lang="en-US" smtClean="0"/>
              <a:pPr/>
              <a:t>67</a:t>
            </a:fld>
            <a:endParaRPr lang="en-US"/>
          </a:p>
        </p:txBody>
      </p:sp>
      <p:sp>
        <p:nvSpPr>
          <p:cNvPr id="4" name="Footer Placeholder 3">
            <a:extLst>
              <a:ext uri="{FF2B5EF4-FFF2-40B4-BE49-F238E27FC236}">
                <a16:creationId xmlns:a16="http://schemas.microsoft.com/office/drawing/2014/main" id="{0D2F1E1D-F3D0-9E78-C82F-804E176B453D}"/>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04800"/>
            <a:ext cx="8382000" cy="762000"/>
          </a:xfrm>
        </p:spPr>
        <p:txBody>
          <a:bodyPr/>
          <a:lstStyle/>
          <a:p>
            <a:r>
              <a:rPr lang="en-US" sz="3200" dirty="0"/>
              <a:t>Other key words from digital introduction</a:t>
            </a:r>
          </a:p>
        </p:txBody>
      </p:sp>
      <p:sp>
        <p:nvSpPr>
          <p:cNvPr id="3" name="Content Placeholder 2"/>
          <p:cNvSpPr>
            <a:spLocks noGrp="1"/>
          </p:cNvSpPr>
          <p:nvPr>
            <p:ph idx="1"/>
          </p:nvPr>
        </p:nvSpPr>
        <p:spPr>
          <a:xfrm>
            <a:off x="2362200" y="1447800"/>
            <a:ext cx="8001000" cy="5105400"/>
          </a:xfrm>
        </p:spPr>
        <p:txBody>
          <a:bodyPr numCol="2"/>
          <a:lstStyle/>
          <a:p>
            <a:r>
              <a:rPr lang="en-US" dirty="0"/>
              <a:t>Sign-magnitude</a:t>
            </a:r>
          </a:p>
          <a:p>
            <a:r>
              <a:rPr lang="en-US" dirty="0"/>
              <a:t>1’s complement</a:t>
            </a:r>
          </a:p>
          <a:p>
            <a:r>
              <a:rPr lang="en-US" dirty="0"/>
              <a:t>2’s complement</a:t>
            </a:r>
          </a:p>
          <a:p>
            <a:r>
              <a:rPr lang="en-US" dirty="0"/>
              <a:t>BCD</a:t>
            </a:r>
          </a:p>
          <a:p>
            <a:r>
              <a:rPr lang="en-US" dirty="0"/>
              <a:t>ASCII</a:t>
            </a:r>
          </a:p>
          <a:p>
            <a:r>
              <a:rPr lang="en-US" dirty="0"/>
              <a:t>Overflow</a:t>
            </a:r>
          </a:p>
          <a:p>
            <a:r>
              <a:rPr lang="en-US" dirty="0"/>
              <a:t>Fixed point</a:t>
            </a:r>
          </a:p>
          <a:p>
            <a:r>
              <a:rPr lang="en-US" dirty="0"/>
              <a:t>Floating point</a:t>
            </a:r>
          </a:p>
          <a:p>
            <a:r>
              <a:rPr lang="en-US" dirty="0" err="1"/>
              <a:t>NaN</a:t>
            </a:r>
            <a:endParaRPr lang="en-US" dirty="0"/>
          </a:p>
          <a:p>
            <a:r>
              <a:rPr lang="en-US" dirty="0"/>
              <a:t>Pixel data</a:t>
            </a:r>
          </a:p>
          <a:p>
            <a:r>
              <a:rPr lang="en-US" dirty="0"/>
              <a:t>Error codes</a:t>
            </a:r>
          </a:p>
          <a:p>
            <a:r>
              <a:rPr lang="en-US" dirty="0"/>
              <a:t>Flags</a:t>
            </a:r>
          </a:p>
          <a:p>
            <a:r>
              <a:rPr lang="en-US" dirty="0"/>
              <a:t>Thermometer code</a:t>
            </a:r>
          </a:p>
          <a:p>
            <a:r>
              <a:rPr lang="en-US" dirty="0"/>
              <a:t>Grey code</a:t>
            </a:r>
          </a:p>
          <a:p>
            <a:r>
              <a:rPr lang="en-US" dirty="0"/>
              <a:t>Comparator</a:t>
            </a:r>
          </a:p>
          <a:p>
            <a:endParaRPr lang="en-US" dirty="0"/>
          </a:p>
          <a:p>
            <a:endParaRPr lang="en-US" dirty="0"/>
          </a:p>
        </p:txBody>
      </p:sp>
      <p:sp>
        <p:nvSpPr>
          <p:cNvPr id="6" name="Slide Number Placeholder 5"/>
          <p:cNvSpPr>
            <a:spLocks noGrp="1"/>
          </p:cNvSpPr>
          <p:nvPr>
            <p:ph type="sldNum" sz="quarter" idx="12"/>
          </p:nvPr>
        </p:nvSpPr>
        <p:spPr/>
        <p:txBody>
          <a:bodyPr/>
          <a:lstStyle/>
          <a:p>
            <a:fld id="{1E9AE433-2354-447F-AC9C-E3BA53A2ED55}" type="slidenum">
              <a:rPr lang="en-US" smtClean="0"/>
              <a:pPr/>
              <a:t>68</a:t>
            </a:fld>
            <a:endParaRPr lang="en-US"/>
          </a:p>
        </p:txBody>
      </p:sp>
      <p:sp>
        <p:nvSpPr>
          <p:cNvPr id="4" name="Footer Placeholder 3">
            <a:extLst>
              <a:ext uri="{FF2B5EF4-FFF2-40B4-BE49-F238E27FC236}">
                <a16:creationId xmlns:a16="http://schemas.microsoft.com/office/drawing/2014/main" id="{0A011EF4-B6BE-0DB8-0DB4-35EDC6C45794}"/>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a:t>
            </a:r>
          </a:p>
        </p:txBody>
      </p:sp>
      <p:sp>
        <p:nvSpPr>
          <p:cNvPr id="3" name="Content Placeholder 2"/>
          <p:cNvSpPr>
            <a:spLocks noGrp="1"/>
          </p:cNvSpPr>
          <p:nvPr>
            <p:ph idx="1"/>
          </p:nvPr>
        </p:nvSpPr>
        <p:spPr/>
        <p:txBody>
          <a:bodyPr>
            <a:normAutofit fontScale="92500" lnSpcReduction="20000"/>
          </a:bodyPr>
          <a:lstStyle/>
          <a:p>
            <a:r>
              <a:rPr lang="en-US" sz="2400" dirty="0"/>
              <a:t>Radix</a:t>
            </a:r>
          </a:p>
          <a:p>
            <a:pPr lvl="1"/>
            <a:r>
              <a:rPr lang="en-US" sz="2000" dirty="0"/>
              <a:t>Same as “base”. Base 10 has a radix of 10</a:t>
            </a:r>
          </a:p>
          <a:p>
            <a:r>
              <a:rPr lang="en-US" sz="2400" dirty="0"/>
              <a:t>Bit</a:t>
            </a:r>
          </a:p>
          <a:p>
            <a:pPr lvl="1"/>
            <a:r>
              <a:rPr lang="en-US" sz="2000" dirty="0"/>
              <a:t>One 0 or 1</a:t>
            </a:r>
          </a:p>
          <a:p>
            <a:r>
              <a:rPr lang="en-US" sz="2400" dirty="0"/>
              <a:t>Byte</a:t>
            </a:r>
          </a:p>
          <a:p>
            <a:pPr lvl="1"/>
            <a:r>
              <a:rPr lang="en-US" sz="2000" dirty="0"/>
              <a:t>8 bits</a:t>
            </a:r>
          </a:p>
          <a:p>
            <a:r>
              <a:rPr lang="en-US" sz="2400" dirty="0"/>
              <a:t>Nibble (</a:t>
            </a:r>
            <a:r>
              <a:rPr lang="en-US" sz="2400" dirty="0" err="1"/>
              <a:t>nybble</a:t>
            </a:r>
            <a:r>
              <a:rPr lang="en-US" sz="2400" dirty="0"/>
              <a:t>)</a:t>
            </a:r>
          </a:p>
          <a:p>
            <a:pPr lvl="1"/>
            <a:r>
              <a:rPr lang="en-US" sz="2000" dirty="0"/>
              <a:t>4 bits</a:t>
            </a:r>
          </a:p>
          <a:p>
            <a:r>
              <a:rPr lang="en-US" sz="2400" dirty="0"/>
              <a:t>Bus</a:t>
            </a:r>
          </a:p>
          <a:p>
            <a:r>
              <a:rPr lang="en-US" sz="2400" dirty="0">
                <a:solidFill>
                  <a:srgbClr val="FF0000"/>
                </a:solidFill>
              </a:rPr>
              <a:t>Word</a:t>
            </a:r>
          </a:p>
        </p:txBody>
      </p:sp>
      <p:sp>
        <p:nvSpPr>
          <p:cNvPr id="6" name="Slide Number Placeholder 5"/>
          <p:cNvSpPr>
            <a:spLocks noGrp="1"/>
          </p:cNvSpPr>
          <p:nvPr>
            <p:ph type="sldNum" sz="quarter" idx="12"/>
          </p:nvPr>
        </p:nvSpPr>
        <p:spPr/>
        <p:txBody>
          <a:bodyPr/>
          <a:lstStyle/>
          <a:p>
            <a:fld id="{1E9AE433-2354-447F-AC9C-E3BA53A2ED55}" type="slidenum">
              <a:rPr lang="en-US" smtClean="0"/>
              <a:pPr/>
              <a:t>69</a:t>
            </a:fld>
            <a:endParaRPr lang="en-US"/>
          </a:p>
        </p:txBody>
      </p:sp>
      <p:graphicFrame>
        <p:nvGraphicFramePr>
          <p:cNvPr id="7" name="Table 6"/>
          <p:cNvGraphicFramePr>
            <a:graphicFrameLocks noGrp="1"/>
          </p:cNvGraphicFramePr>
          <p:nvPr/>
        </p:nvGraphicFramePr>
        <p:xfrm>
          <a:off x="5334000" y="2514600"/>
          <a:ext cx="5181600" cy="3423920"/>
        </p:xfrm>
        <a:graphic>
          <a:graphicData uri="http://schemas.openxmlformats.org/drawingml/2006/table">
            <a:tbl>
              <a:tblPr firstRow="1">
                <a:tableStyleId>{1E171933-4619-4E11-9A3F-F7608DF75F80}</a:tableStyleId>
              </a:tblPr>
              <a:tblGrid>
                <a:gridCol w="1143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370840">
                <a:tc>
                  <a:txBody>
                    <a:bodyPr/>
                    <a:lstStyle/>
                    <a:p>
                      <a:r>
                        <a:rPr lang="en-US" dirty="0"/>
                        <a:t>Value</a:t>
                      </a:r>
                      <a:r>
                        <a:rPr lang="en-US" sz="2400" b="0" dirty="0"/>
                        <a:t>*</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Abbreviation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Pronunciation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Kilo-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dirty="0"/>
                        <a:t>1000</a:t>
                      </a:r>
                      <a:r>
                        <a:rPr lang="en-US" baseline="30000" dirty="0"/>
                        <a:t>2</a:t>
                      </a:r>
                      <a:endParaRPr lang="en-US" b="1"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Mega-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t>1000</a:t>
                      </a:r>
                      <a:r>
                        <a:rPr lang="en-US" baseline="30000"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Giga-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a:t>1000</a:t>
                      </a:r>
                      <a:r>
                        <a:rPr lang="en-US" baseline="30000" dirty="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Tera</a:t>
                      </a: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dirty="0"/>
                        <a:t>1000</a:t>
                      </a:r>
                      <a:r>
                        <a:rPr lang="en-US" baseline="30000"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Peta</a:t>
                      </a: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US" dirty="0"/>
                        <a:t>1000</a:t>
                      </a:r>
                      <a:r>
                        <a:rPr lang="en-US" baseline="30000"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Exa</a:t>
                      </a: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r>
                        <a:rPr lang="en-US" dirty="0"/>
                        <a:t>1000</a:t>
                      </a:r>
                      <a:r>
                        <a:rPr lang="en-US" baseline="30000" dirty="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Zetta</a:t>
                      </a: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1000</a:t>
                      </a:r>
                      <a:r>
                        <a:rPr lang="en-US" baseline="30000" dirty="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Yotta</a:t>
                      </a: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8" name="TextBox 7"/>
          <p:cNvSpPr txBox="1"/>
          <p:nvPr/>
        </p:nvSpPr>
        <p:spPr>
          <a:xfrm>
            <a:off x="2438400" y="5943600"/>
            <a:ext cx="8229600" cy="707886"/>
          </a:xfrm>
          <a:prstGeom prst="rect">
            <a:avLst/>
          </a:prstGeom>
          <a:noFill/>
        </p:spPr>
        <p:txBody>
          <a:bodyPr wrap="square" rtlCol="0">
            <a:spAutoFit/>
          </a:bodyPr>
          <a:lstStyle/>
          <a:p>
            <a:r>
              <a:rPr lang="en-US" sz="2000" b="1" dirty="0"/>
              <a:t>*In bits, 1024 is number of values represented by a 10-bit number. In computer-</a:t>
            </a:r>
            <a:r>
              <a:rPr lang="en-US" sz="2000" b="1" dirty="0" err="1"/>
              <a:t>eze</a:t>
            </a:r>
            <a:r>
              <a:rPr lang="en-US" sz="2000" b="1" dirty="0"/>
              <a:t>, a kilo-byte is usually 1024 bytes</a:t>
            </a:r>
          </a:p>
        </p:txBody>
      </p:sp>
      <p:sp>
        <p:nvSpPr>
          <p:cNvPr id="4" name="Footer Placeholder 3">
            <a:extLst>
              <a:ext uri="{FF2B5EF4-FFF2-40B4-BE49-F238E27FC236}">
                <a16:creationId xmlns:a16="http://schemas.microsoft.com/office/drawing/2014/main" id="{B71F02F8-0DC3-4C49-8E75-8136DE357570}"/>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Subtracting Binary Numbers</a:t>
            </a:r>
          </a:p>
        </p:txBody>
      </p:sp>
      <p:sp>
        <p:nvSpPr>
          <p:cNvPr id="6" name="Slide Number Placeholder 5"/>
          <p:cNvSpPr>
            <a:spLocks noGrp="1"/>
          </p:cNvSpPr>
          <p:nvPr>
            <p:ph type="sldNum" sz="quarter" idx="12"/>
          </p:nvPr>
        </p:nvSpPr>
        <p:spPr/>
        <p:txBody>
          <a:bodyPr/>
          <a:lstStyle/>
          <a:p>
            <a:fld id="{1E9AE433-2354-447F-AC9C-E3BA53A2ED55}" type="slidenum">
              <a:rPr lang="en-US" smtClean="0"/>
              <a:pPr/>
              <a:t>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751470283"/>
              </p:ext>
            </p:extLst>
          </p:nvPr>
        </p:nvGraphicFramePr>
        <p:xfrm>
          <a:off x="2667000" y="1524000"/>
          <a:ext cx="7772400" cy="4978400"/>
        </p:xfrm>
        <a:graphic>
          <a:graphicData uri="http://schemas.openxmlformats.org/drawingml/2006/table">
            <a:tbl>
              <a:tblPr firstRow="1" bandRow="1">
                <a:tableStyleId>{073A0DAA-6AF3-43AB-8588-CEC1D06C72B9}</a:tableStyleId>
              </a:tblPr>
              <a:tblGrid>
                <a:gridCol w="1036320">
                  <a:extLst>
                    <a:ext uri="{9D8B030D-6E8A-4147-A177-3AD203B41FA5}">
                      <a16:colId xmlns:a16="http://schemas.microsoft.com/office/drawing/2014/main" val="20000"/>
                    </a:ext>
                  </a:extLst>
                </a:gridCol>
                <a:gridCol w="518160">
                  <a:extLst>
                    <a:ext uri="{9D8B030D-6E8A-4147-A177-3AD203B41FA5}">
                      <a16:colId xmlns:a16="http://schemas.microsoft.com/office/drawing/2014/main" val="20001"/>
                    </a:ext>
                  </a:extLst>
                </a:gridCol>
                <a:gridCol w="518160">
                  <a:extLst>
                    <a:ext uri="{9D8B030D-6E8A-4147-A177-3AD203B41FA5}">
                      <a16:colId xmlns:a16="http://schemas.microsoft.com/office/drawing/2014/main" val="20002"/>
                    </a:ext>
                  </a:extLst>
                </a:gridCol>
                <a:gridCol w="518160">
                  <a:extLst>
                    <a:ext uri="{9D8B030D-6E8A-4147-A177-3AD203B41FA5}">
                      <a16:colId xmlns:a16="http://schemas.microsoft.com/office/drawing/2014/main" val="20003"/>
                    </a:ext>
                  </a:extLst>
                </a:gridCol>
                <a:gridCol w="518160">
                  <a:extLst>
                    <a:ext uri="{9D8B030D-6E8A-4147-A177-3AD203B41FA5}">
                      <a16:colId xmlns:a16="http://schemas.microsoft.com/office/drawing/2014/main" val="20004"/>
                    </a:ext>
                  </a:extLst>
                </a:gridCol>
                <a:gridCol w="518160">
                  <a:extLst>
                    <a:ext uri="{9D8B030D-6E8A-4147-A177-3AD203B41FA5}">
                      <a16:colId xmlns:a16="http://schemas.microsoft.com/office/drawing/2014/main" val="20005"/>
                    </a:ext>
                  </a:extLst>
                </a:gridCol>
                <a:gridCol w="518160">
                  <a:extLst>
                    <a:ext uri="{9D8B030D-6E8A-4147-A177-3AD203B41FA5}">
                      <a16:colId xmlns:a16="http://schemas.microsoft.com/office/drawing/2014/main" val="20006"/>
                    </a:ext>
                  </a:extLst>
                </a:gridCol>
                <a:gridCol w="518160">
                  <a:extLst>
                    <a:ext uri="{9D8B030D-6E8A-4147-A177-3AD203B41FA5}">
                      <a16:colId xmlns:a16="http://schemas.microsoft.com/office/drawing/2014/main" val="20007"/>
                    </a:ext>
                  </a:extLst>
                </a:gridCol>
                <a:gridCol w="518160">
                  <a:extLst>
                    <a:ext uri="{9D8B030D-6E8A-4147-A177-3AD203B41FA5}">
                      <a16:colId xmlns:a16="http://schemas.microsoft.com/office/drawing/2014/main" val="20008"/>
                    </a:ext>
                  </a:extLst>
                </a:gridCol>
                <a:gridCol w="518160">
                  <a:extLst>
                    <a:ext uri="{9D8B030D-6E8A-4147-A177-3AD203B41FA5}">
                      <a16:colId xmlns:a16="http://schemas.microsoft.com/office/drawing/2014/main" val="20009"/>
                    </a:ext>
                  </a:extLst>
                </a:gridCol>
                <a:gridCol w="518160">
                  <a:extLst>
                    <a:ext uri="{9D8B030D-6E8A-4147-A177-3AD203B41FA5}">
                      <a16:colId xmlns:a16="http://schemas.microsoft.com/office/drawing/2014/main" val="20010"/>
                    </a:ext>
                  </a:extLst>
                </a:gridCol>
                <a:gridCol w="518160">
                  <a:extLst>
                    <a:ext uri="{9D8B030D-6E8A-4147-A177-3AD203B41FA5}">
                      <a16:colId xmlns:a16="http://schemas.microsoft.com/office/drawing/2014/main" val="20011"/>
                    </a:ext>
                  </a:extLst>
                </a:gridCol>
                <a:gridCol w="518160">
                  <a:extLst>
                    <a:ext uri="{9D8B030D-6E8A-4147-A177-3AD203B41FA5}">
                      <a16:colId xmlns:a16="http://schemas.microsoft.com/office/drawing/2014/main" val="20012"/>
                    </a:ext>
                  </a:extLst>
                </a:gridCol>
                <a:gridCol w="518160">
                  <a:extLst>
                    <a:ext uri="{9D8B030D-6E8A-4147-A177-3AD203B41FA5}">
                      <a16:colId xmlns:a16="http://schemas.microsoft.com/office/drawing/2014/main" val="20013"/>
                    </a:ext>
                  </a:extLst>
                </a:gridCol>
              </a:tblGrid>
              <a:tr h="457200">
                <a:tc>
                  <a:txBody>
                    <a:bodyPr/>
                    <a:lstStyle/>
                    <a:p>
                      <a:r>
                        <a:rPr lang="en-US" dirty="0">
                          <a:solidFill>
                            <a:schemeClr val="tx1"/>
                          </a:solidFill>
                        </a:rPr>
                        <a:t>Carry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CCD4"/>
                    </a:solidFill>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noFill/>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CCD4"/>
                    </a:solidFill>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CCD4"/>
                    </a:solidFill>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CCD4"/>
                    </a:solidFill>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ACCD4"/>
                    </a:solidFill>
                  </a:tcPr>
                </a:tc>
                <a:extLst>
                  <a:ext uri="{0D108BD9-81ED-4DB2-BD59-A6C34878D82A}">
                    <a16:rowId xmlns:a16="http://schemas.microsoft.com/office/drawing/2014/main" val="10001"/>
                  </a:ext>
                </a:extLst>
              </a:tr>
              <a:tr h="370840">
                <a:tc>
                  <a:txBody>
                    <a:bodyPr/>
                    <a:lstStyle/>
                    <a:p>
                      <a:pPr algn="ctr"/>
                      <a:r>
                        <a:rPr lang="en-US" sz="2800" b="1" dirty="0"/>
                        <a: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noFill/>
                  </a:tcPr>
                </a:tc>
                <a:tc>
                  <a:txBody>
                    <a:bodyPr/>
                    <a:lstStyle/>
                    <a:p>
                      <a:pPr algn="ctr"/>
                      <a:r>
                        <a:rPr lang="en-US" sz="28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noFill/>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CCD4"/>
                    </a:solidFill>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CCD4"/>
                    </a:solidFill>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CCD4"/>
                    </a:solidFill>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ACCD4"/>
                    </a:solidFill>
                  </a:tcPr>
                </a:tc>
                <a:extLst>
                  <a:ext uri="{0D108BD9-81ED-4DB2-BD59-A6C34878D82A}">
                    <a16:rowId xmlns:a16="http://schemas.microsoft.com/office/drawing/2014/main" val="10003"/>
                  </a:ext>
                </a:extLst>
              </a:tr>
              <a:tr h="89408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noFill/>
                  </a:tcPr>
                </a:tc>
                <a:tc>
                  <a:txBody>
                    <a:bodyPr/>
                    <a:lstStyle/>
                    <a:p>
                      <a:pPr algn="ctr"/>
                      <a:endParaRPr 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Carry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noFill/>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0</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noFill/>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dirty="0"/>
                        <a:t>1</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noFill/>
                  </a:tcPr>
                </a:tc>
                <a:tc>
                  <a:txBody>
                    <a:bodyPr/>
                    <a:lstStyle/>
                    <a:p>
                      <a:pPr algn="ctr"/>
                      <a:r>
                        <a:rPr lang="en-US" sz="28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noFill/>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8" name="TextBox 7"/>
          <p:cNvSpPr txBox="1"/>
          <p:nvPr/>
        </p:nvSpPr>
        <p:spPr>
          <a:xfrm>
            <a:off x="2667000" y="3505201"/>
            <a:ext cx="7391400" cy="954107"/>
          </a:xfrm>
          <a:prstGeom prst="rect">
            <a:avLst/>
          </a:prstGeom>
          <a:noFill/>
        </p:spPr>
        <p:txBody>
          <a:bodyPr wrap="square" rtlCol="0">
            <a:spAutoFit/>
          </a:bodyPr>
          <a:lstStyle/>
          <a:p>
            <a:pPr algn="ctr"/>
            <a:r>
              <a:rPr lang="en-US" sz="2800" b="1" dirty="0">
                <a:solidFill>
                  <a:srgbClr val="FF0000"/>
                </a:solidFill>
              </a:rPr>
              <a:t>Subtraction is just adding the negative or 2’s complement of a number. </a:t>
            </a:r>
          </a:p>
        </p:txBody>
      </p:sp>
      <p:sp>
        <p:nvSpPr>
          <p:cNvPr id="3" name="Footer Placeholder 2">
            <a:extLst>
              <a:ext uri="{FF2B5EF4-FFF2-40B4-BE49-F238E27FC236}">
                <a16:creationId xmlns:a16="http://schemas.microsoft.com/office/drawing/2014/main" id="{20628E2B-1DFD-2164-CF09-AECD755B04AA}"/>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a:t>
            </a:r>
          </a:p>
        </p:txBody>
      </p:sp>
      <p:sp>
        <p:nvSpPr>
          <p:cNvPr id="3" name="Content Placeholder 2"/>
          <p:cNvSpPr>
            <a:spLocks noGrp="1"/>
          </p:cNvSpPr>
          <p:nvPr>
            <p:ph idx="1"/>
          </p:nvPr>
        </p:nvSpPr>
        <p:spPr/>
        <p:txBody>
          <a:bodyPr/>
          <a:lstStyle/>
          <a:p>
            <a:r>
              <a:rPr lang="en-US" dirty="0"/>
              <a:t>MSB</a:t>
            </a:r>
          </a:p>
          <a:p>
            <a:pPr lvl="1"/>
            <a:r>
              <a:rPr lang="en-US" dirty="0"/>
              <a:t>Bit that is in the largest number column</a:t>
            </a:r>
          </a:p>
          <a:p>
            <a:r>
              <a:rPr lang="en-US" dirty="0"/>
              <a:t>LSB</a:t>
            </a:r>
          </a:p>
          <a:p>
            <a:pPr lvl="1"/>
            <a:r>
              <a:rPr lang="en-US" dirty="0"/>
              <a:t>Bit that is in the smallest number column</a:t>
            </a:r>
          </a:p>
          <a:p>
            <a:r>
              <a:rPr lang="en-US" dirty="0"/>
              <a:t>Big </a:t>
            </a:r>
            <a:r>
              <a:rPr lang="en-US" dirty="0" err="1"/>
              <a:t>endian</a:t>
            </a:r>
            <a:endParaRPr lang="en-US" dirty="0"/>
          </a:p>
          <a:p>
            <a:pPr lvl="1"/>
            <a:r>
              <a:rPr lang="en-US" dirty="0"/>
              <a:t>MSB is to the left. Digit to the left of decimal point is BASE^0.</a:t>
            </a:r>
          </a:p>
        </p:txBody>
      </p:sp>
      <p:sp>
        <p:nvSpPr>
          <p:cNvPr id="6" name="Slide Number Placeholder 5"/>
          <p:cNvSpPr>
            <a:spLocks noGrp="1"/>
          </p:cNvSpPr>
          <p:nvPr>
            <p:ph type="sldNum" sz="quarter" idx="12"/>
          </p:nvPr>
        </p:nvSpPr>
        <p:spPr/>
        <p:txBody>
          <a:bodyPr/>
          <a:lstStyle/>
          <a:p>
            <a:fld id="{1E9AE433-2354-447F-AC9C-E3BA53A2ED55}" type="slidenum">
              <a:rPr lang="en-US" smtClean="0"/>
              <a:pPr/>
              <a:t>70</a:t>
            </a:fld>
            <a:endParaRPr lang="en-US"/>
          </a:p>
        </p:txBody>
      </p:sp>
      <p:sp>
        <p:nvSpPr>
          <p:cNvPr id="4" name="Footer Placeholder 3">
            <a:extLst>
              <a:ext uri="{FF2B5EF4-FFF2-40B4-BE49-F238E27FC236}">
                <a16:creationId xmlns:a16="http://schemas.microsoft.com/office/drawing/2014/main" id="{4D8902CB-8D27-99C4-591A-1BA290FB9E0F}"/>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Converters</a:t>
            </a:r>
          </a:p>
        </p:txBody>
      </p:sp>
      <p:sp>
        <p:nvSpPr>
          <p:cNvPr id="3" name="Content Placeholder 2"/>
          <p:cNvSpPr>
            <a:spLocks noGrp="1"/>
          </p:cNvSpPr>
          <p:nvPr>
            <p:ph idx="1"/>
          </p:nvPr>
        </p:nvSpPr>
        <p:spPr/>
        <p:txBody>
          <a:bodyPr>
            <a:normAutofit fontScale="92500"/>
          </a:bodyPr>
          <a:lstStyle/>
          <a:p>
            <a:r>
              <a:rPr lang="en-US" dirty="0"/>
              <a:t>Binary, octal, hex, decimal conversion</a:t>
            </a:r>
          </a:p>
          <a:p>
            <a:pPr lvl="1"/>
            <a:r>
              <a:rPr lang="en-US" dirty="0"/>
              <a:t>http://www.translatorscafe.com/cafe/units-converter/numbers/calculator/octal-to-binary/</a:t>
            </a:r>
          </a:p>
          <a:p>
            <a:r>
              <a:rPr lang="en-US" dirty="0"/>
              <a:t>Hex to ASCII</a:t>
            </a:r>
          </a:p>
          <a:p>
            <a:pPr lvl="1"/>
            <a:r>
              <a:rPr lang="en-US" dirty="0">
                <a:hlinkClick r:id="rId2"/>
              </a:rPr>
              <a:t>http://www.dolcevie.com/js/converter.html</a:t>
            </a:r>
            <a:endParaRPr lang="en-US" dirty="0"/>
          </a:p>
          <a:p>
            <a:r>
              <a:rPr lang="en-US" dirty="0"/>
              <a:t>Decimal to 2’s complement</a:t>
            </a:r>
          </a:p>
          <a:p>
            <a:pPr lvl="1"/>
            <a:r>
              <a:rPr lang="en-US" dirty="0">
                <a:hlinkClick r:id="rId3"/>
              </a:rPr>
              <a:t>http://www.rsu.edu/faculty/PMacpherson/Programs/twos.html</a:t>
            </a:r>
            <a:endParaRPr lang="en-US" dirty="0"/>
          </a:p>
          <a:p>
            <a:r>
              <a:rPr lang="en-US" sz="1800" dirty="0"/>
              <a:t>BCD, decimal, binary… </a:t>
            </a:r>
          </a:p>
        </p:txBody>
      </p:sp>
      <p:sp>
        <p:nvSpPr>
          <p:cNvPr id="6" name="Slide Number Placeholder 5"/>
          <p:cNvSpPr>
            <a:spLocks noGrp="1"/>
          </p:cNvSpPr>
          <p:nvPr>
            <p:ph type="sldNum" sz="quarter" idx="12"/>
          </p:nvPr>
        </p:nvSpPr>
        <p:spPr/>
        <p:txBody>
          <a:bodyPr/>
          <a:lstStyle/>
          <a:p>
            <a:fld id="{1E9AE433-2354-447F-AC9C-E3BA53A2ED55}" type="slidenum">
              <a:rPr lang="en-US" smtClean="0"/>
              <a:pPr/>
              <a:t>71</a:t>
            </a:fld>
            <a:endParaRPr lang="en-US"/>
          </a:p>
        </p:txBody>
      </p:sp>
      <p:sp>
        <p:nvSpPr>
          <p:cNvPr id="4" name="Footer Placeholder 3">
            <a:extLst>
              <a:ext uri="{FF2B5EF4-FFF2-40B4-BE49-F238E27FC236}">
                <a16:creationId xmlns:a16="http://schemas.microsoft.com/office/drawing/2014/main" id="{15530B86-82F6-FDBC-A524-134228E8C4B4}"/>
              </a:ext>
            </a:extLst>
          </p:cNvPr>
          <p:cNvSpPr>
            <a:spLocks noGrp="1"/>
          </p:cNvSpPr>
          <p:nvPr>
            <p:ph type="ftr" sz="quarter" idx="11"/>
          </p:nvPr>
        </p:nvSpPr>
        <p:spPr/>
        <p:txBody>
          <a:bodyPr/>
          <a:lstStyle/>
          <a:p>
            <a:r>
              <a:rPr lang="nl-NL"/>
              <a:t>CIS 240: MICROCOMPUTER ARCHITECTURE &amp; PROGRAMMING</a:t>
            </a: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652CA6-E5EF-8645-5BF7-E481F9D8DE7D}"/>
              </a:ext>
            </a:extLst>
          </p:cNvPr>
          <p:cNvSpPr>
            <a:spLocks noGrp="1"/>
          </p:cNvSpPr>
          <p:nvPr>
            <p:ph type="title"/>
          </p:nvPr>
        </p:nvSpPr>
        <p:spPr/>
        <p:txBody>
          <a:bodyPr/>
          <a:lstStyle/>
          <a:p>
            <a:r>
              <a:rPr lang="en-US" dirty="0"/>
              <a:t>Extra slides</a:t>
            </a:r>
          </a:p>
        </p:txBody>
      </p:sp>
      <p:sp>
        <p:nvSpPr>
          <p:cNvPr id="4" name="Text Placeholder 3">
            <a:extLst>
              <a:ext uri="{FF2B5EF4-FFF2-40B4-BE49-F238E27FC236}">
                <a16:creationId xmlns:a16="http://schemas.microsoft.com/office/drawing/2014/main" id="{AB8A9D3E-D7D7-F378-AA96-3DE5547819DE}"/>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F18F3AA0-2517-0064-C7E4-0DA992D85EA3}"/>
              </a:ext>
            </a:extLst>
          </p:cNvPr>
          <p:cNvSpPr>
            <a:spLocks noGrp="1"/>
          </p:cNvSpPr>
          <p:nvPr>
            <p:ph type="sldNum" sz="quarter" idx="12"/>
          </p:nvPr>
        </p:nvSpPr>
        <p:spPr/>
        <p:txBody>
          <a:bodyPr/>
          <a:lstStyle/>
          <a:p>
            <a:fld id="{352B3F1B-1166-4859-AB02-3DE63E33C3FF}" type="slidenum">
              <a:rPr lang="en-US" smtClean="0"/>
              <a:t>72</a:t>
            </a:fld>
            <a:endParaRPr lang="en-US"/>
          </a:p>
        </p:txBody>
      </p:sp>
      <p:sp>
        <p:nvSpPr>
          <p:cNvPr id="2" name="Footer Placeholder 1">
            <a:extLst>
              <a:ext uri="{FF2B5EF4-FFF2-40B4-BE49-F238E27FC236}">
                <a16:creationId xmlns:a16="http://schemas.microsoft.com/office/drawing/2014/main" id="{DC3E749C-C8B4-D884-0CEF-7E681B5C7A8D}"/>
              </a:ext>
            </a:extLst>
          </p:cNvPr>
          <p:cNvSpPr>
            <a:spLocks noGrp="1"/>
          </p:cNvSpPr>
          <p:nvPr>
            <p:ph type="ftr" sz="quarter" idx="11"/>
          </p:nvPr>
        </p:nvSpPr>
        <p:spPr/>
        <p:txBody>
          <a:bodyPr/>
          <a:lstStyle/>
          <a:p>
            <a:r>
              <a:rPr lang="nl-NL"/>
              <a:t>CIS 240: MICROCOMPUTER ARCHITECTURE &amp; PROGRAMMING</a:t>
            </a:r>
            <a:endParaRPr lang="en-US"/>
          </a:p>
        </p:txBody>
      </p:sp>
    </p:spTree>
    <p:extLst>
      <p:ext uri="{BB962C8B-B14F-4D97-AF65-F5344CB8AC3E}">
        <p14:creationId xmlns:p14="http://schemas.microsoft.com/office/powerpoint/2010/main" val="3164458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C13836B-FCF5-24C2-8601-9AB6C1822C3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1E8CD58-D55C-B273-412E-439B7699C346}"/>
              </a:ext>
            </a:extLst>
          </p:cNvPr>
          <p:cNvSpPr>
            <a:spLocks noGrp="1"/>
          </p:cNvSpPr>
          <p:nvPr>
            <p:ph type="title"/>
          </p:nvPr>
        </p:nvSpPr>
        <p:spPr>
          <a:xfrm>
            <a:off x="228547" y="0"/>
            <a:ext cx="8911687" cy="1280890"/>
          </a:xfrm>
        </p:spPr>
        <p:txBody>
          <a:bodyPr/>
          <a:lstStyle/>
          <a:p>
            <a:r>
              <a:rPr lang="en-US" dirty="0"/>
              <a:t>Course map</a:t>
            </a:r>
          </a:p>
        </p:txBody>
      </p:sp>
      <p:pic>
        <p:nvPicPr>
          <p:cNvPr id="6" name="Picture 4" descr="Some of the major components of a motherboard">
            <a:extLst>
              <a:ext uri="{FF2B5EF4-FFF2-40B4-BE49-F238E27FC236}">
                <a16:creationId xmlns:a16="http://schemas.microsoft.com/office/drawing/2014/main" id="{627B637B-45D3-BE3F-6981-01C63CA6D8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4342" y="2252125"/>
            <a:ext cx="5617029" cy="468990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omputer peripherals set. Digital input device, pc">
            <a:extLst>
              <a:ext uri="{FF2B5EF4-FFF2-40B4-BE49-F238E27FC236}">
                <a16:creationId xmlns:a16="http://schemas.microsoft.com/office/drawing/2014/main" id="{D6E39B2B-2C07-4A8C-1EBD-A98C434E47B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7465"/>
          <a:stretch/>
        </p:blipFill>
        <p:spPr bwMode="auto">
          <a:xfrm rot="16200000">
            <a:off x="7080321" y="1343495"/>
            <a:ext cx="6008710" cy="37575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D005051-B3EA-C003-EB0C-F3B9E3A06C1A}"/>
              </a:ext>
            </a:extLst>
          </p:cNvPr>
          <p:cNvPicPr>
            <a:picLocks noChangeAspect="1"/>
          </p:cNvPicPr>
          <p:nvPr/>
        </p:nvPicPr>
        <p:blipFill>
          <a:blip r:embed="rId5"/>
          <a:stretch>
            <a:fillRect/>
          </a:stretch>
        </p:blipFill>
        <p:spPr>
          <a:xfrm>
            <a:off x="5941827" y="4263811"/>
            <a:ext cx="616259" cy="847812"/>
          </a:xfrm>
          <a:prstGeom prst="rect">
            <a:avLst/>
          </a:prstGeom>
        </p:spPr>
      </p:pic>
      <p:pic>
        <p:nvPicPr>
          <p:cNvPr id="5" name="Picture 4">
            <a:extLst>
              <a:ext uri="{FF2B5EF4-FFF2-40B4-BE49-F238E27FC236}">
                <a16:creationId xmlns:a16="http://schemas.microsoft.com/office/drawing/2014/main" id="{853EEEEE-156A-B523-58B9-C4405587582F}"/>
              </a:ext>
            </a:extLst>
          </p:cNvPr>
          <p:cNvPicPr>
            <a:picLocks noChangeAspect="1"/>
          </p:cNvPicPr>
          <p:nvPr/>
        </p:nvPicPr>
        <p:blipFill>
          <a:blip r:embed="rId6"/>
          <a:srcRect l="5105" r="7592"/>
          <a:stretch/>
        </p:blipFill>
        <p:spPr>
          <a:xfrm>
            <a:off x="1" y="687388"/>
            <a:ext cx="3265713" cy="3576423"/>
          </a:xfrm>
          <a:prstGeom prst="rect">
            <a:avLst/>
          </a:prstGeom>
        </p:spPr>
      </p:pic>
      <p:sp>
        <p:nvSpPr>
          <p:cNvPr id="2" name="Slide Number Placeholder 1">
            <a:extLst>
              <a:ext uri="{FF2B5EF4-FFF2-40B4-BE49-F238E27FC236}">
                <a16:creationId xmlns:a16="http://schemas.microsoft.com/office/drawing/2014/main" id="{947E9E31-5020-4B35-008A-F4246E838B52}"/>
              </a:ext>
            </a:extLst>
          </p:cNvPr>
          <p:cNvSpPr>
            <a:spLocks noGrp="1"/>
          </p:cNvSpPr>
          <p:nvPr>
            <p:ph type="sldNum" sz="quarter" idx="12"/>
          </p:nvPr>
        </p:nvSpPr>
        <p:spPr/>
        <p:txBody>
          <a:bodyPr/>
          <a:lstStyle/>
          <a:p>
            <a:fld id="{352B3F1B-1166-4859-AB02-3DE63E33C3FF}" type="slidenum">
              <a:rPr lang="en-US" smtClean="0"/>
              <a:t>73</a:t>
            </a:fld>
            <a:endParaRPr lang="en-US"/>
          </a:p>
        </p:txBody>
      </p:sp>
      <p:sp>
        <p:nvSpPr>
          <p:cNvPr id="3" name="Footer Placeholder 2">
            <a:extLst>
              <a:ext uri="{FF2B5EF4-FFF2-40B4-BE49-F238E27FC236}">
                <a16:creationId xmlns:a16="http://schemas.microsoft.com/office/drawing/2014/main" id="{C35A84BD-4E69-F28A-3646-89309042704C}"/>
              </a:ext>
            </a:extLst>
          </p:cNvPr>
          <p:cNvSpPr>
            <a:spLocks noGrp="1"/>
          </p:cNvSpPr>
          <p:nvPr>
            <p:ph type="ftr" sz="quarter" idx="11"/>
          </p:nvPr>
        </p:nvSpPr>
        <p:spPr/>
        <p:txBody>
          <a:bodyPr/>
          <a:lstStyle/>
          <a:p>
            <a:r>
              <a:rPr lang="nl-NL"/>
              <a:t>CIS 240: MICROCOMPUTER ARCHITECTURE &amp; PROGRAMMING</a:t>
            </a:r>
            <a:endParaRPr lang="en-US"/>
          </a:p>
        </p:txBody>
      </p:sp>
    </p:spTree>
    <p:extLst>
      <p:ext uri="{BB962C8B-B14F-4D97-AF65-F5344CB8AC3E}">
        <p14:creationId xmlns:p14="http://schemas.microsoft.com/office/powerpoint/2010/main" val="210878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C611B-460A-8A32-A444-9D6240150E1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AA60140-0CBE-C5CD-B3F7-C9FC3120E5D1}"/>
              </a:ext>
            </a:extLst>
          </p:cNvPr>
          <p:cNvSpPr>
            <a:spLocks noGrp="1"/>
          </p:cNvSpPr>
          <p:nvPr>
            <p:ph type="title"/>
          </p:nvPr>
        </p:nvSpPr>
        <p:spPr>
          <a:xfrm>
            <a:off x="1248996" y="95857"/>
            <a:ext cx="10058400" cy="858976"/>
          </a:xfrm>
        </p:spPr>
        <p:txBody>
          <a:bodyPr>
            <a:normAutofit/>
          </a:bodyPr>
          <a:lstStyle/>
          <a:p>
            <a:r>
              <a:rPr lang="en-US" dirty="0"/>
              <a:t>CPU: </a:t>
            </a:r>
          </a:p>
        </p:txBody>
      </p:sp>
      <p:pic>
        <p:nvPicPr>
          <p:cNvPr id="2" name="Picture 1">
            <a:extLst>
              <a:ext uri="{FF2B5EF4-FFF2-40B4-BE49-F238E27FC236}">
                <a16:creationId xmlns:a16="http://schemas.microsoft.com/office/drawing/2014/main" id="{142BA103-B43E-AC19-7D6C-6226FB6A2713}"/>
              </a:ext>
            </a:extLst>
          </p:cNvPr>
          <p:cNvPicPr>
            <a:picLocks noChangeAspect="1"/>
          </p:cNvPicPr>
          <p:nvPr/>
        </p:nvPicPr>
        <p:blipFill>
          <a:blip r:embed="rId3"/>
          <a:stretch>
            <a:fillRect/>
          </a:stretch>
        </p:blipFill>
        <p:spPr>
          <a:xfrm>
            <a:off x="4494551" y="80503"/>
            <a:ext cx="7069169" cy="6715002"/>
          </a:xfrm>
          <a:prstGeom prst="rect">
            <a:avLst/>
          </a:prstGeom>
        </p:spPr>
      </p:pic>
      <p:pic>
        <p:nvPicPr>
          <p:cNvPr id="2052" name="Picture 4" descr="Some of the major components of a motherboard">
            <a:extLst>
              <a:ext uri="{FF2B5EF4-FFF2-40B4-BE49-F238E27FC236}">
                <a16:creationId xmlns:a16="http://schemas.microsoft.com/office/drawing/2014/main" id="{C9DABDEC-4FD1-1CB4-34C5-969C347E7A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5818" y="404865"/>
            <a:ext cx="6346181" cy="529870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rinted circuit board computer foundation cpu CPU Stock Photo">
            <a:extLst>
              <a:ext uri="{FF2B5EF4-FFF2-40B4-BE49-F238E27FC236}">
                <a16:creationId xmlns:a16="http://schemas.microsoft.com/office/drawing/2014/main" id="{4F8A26DC-E275-B8B2-0286-79A93CA2B70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575" t="19451" r="10826"/>
          <a:stretch/>
        </p:blipFill>
        <p:spPr bwMode="auto">
          <a:xfrm>
            <a:off x="2263440" y="1154429"/>
            <a:ext cx="4738252" cy="36575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6EE54C1B-221C-8975-EB8A-B09F00C4D458}"/>
              </a:ext>
            </a:extLst>
          </p:cNvPr>
          <p:cNvPicPr>
            <a:picLocks noChangeAspect="1"/>
          </p:cNvPicPr>
          <p:nvPr/>
        </p:nvPicPr>
        <p:blipFill>
          <a:blip r:embed="rId6"/>
          <a:stretch>
            <a:fillRect/>
          </a:stretch>
        </p:blipFill>
        <p:spPr>
          <a:xfrm>
            <a:off x="1121849" y="1945648"/>
            <a:ext cx="3219899" cy="4429743"/>
          </a:xfrm>
          <a:prstGeom prst="rect">
            <a:avLst/>
          </a:prstGeom>
        </p:spPr>
      </p:pic>
      <p:sp>
        <p:nvSpPr>
          <p:cNvPr id="3" name="Slide Number Placeholder 2">
            <a:extLst>
              <a:ext uri="{FF2B5EF4-FFF2-40B4-BE49-F238E27FC236}">
                <a16:creationId xmlns:a16="http://schemas.microsoft.com/office/drawing/2014/main" id="{516B12B3-1CF2-1337-3384-D49F403920D5}"/>
              </a:ext>
            </a:extLst>
          </p:cNvPr>
          <p:cNvSpPr>
            <a:spLocks noGrp="1"/>
          </p:cNvSpPr>
          <p:nvPr>
            <p:ph type="sldNum" sz="quarter" idx="12"/>
          </p:nvPr>
        </p:nvSpPr>
        <p:spPr/>
        <p:txBody>
          <a:bodyPr/>
          <a:lstStyle/>
          <a:p>
            <a:fld id="{352B3F1B-1166-4859-AB02-3DE63E33C3FF}" type="slidenum">
              <a:rPr lang="en-US" smtClean="0"/>
              <a:t>74</a:t>
            </a:fld>
            <a:endParaRPr lang="en-US"/>
          </a:p>
        </p:txBody>
      </p:sp>
      <p:sp>
        <p:nvSpPr>
          <p:cNvPr id="5" name="Footer Placeholder 4">
            <a:extLst>
              <a:ext uri="{FF2B5EF4-FFF2-40B4-BE49-F238E27FC236}">
                <a16:creationId xmlns:a16="http://schemas.microsoft.com/office/drawing/2014/main" id="{AE27704B-CE38-96D7-0AD6-11AC9B595F44}"/>
              </a:ext>
            </a:extLst>
          </p:cNvPr>
          <p:cNvSpPr>
            <a:spLocks noGrp="1"/>
          </p:cNvSpPr>
          <p:nvPr>
            <p:ph type="ftr" sz="quarter" idx="11"/>
          </p:nvPr>
        </p:nvSpPr>
        <p:spPr/>
        <p:txBody>
          <a:bodyPr/>
          <a:lstStyle/>
          <a:p>
            <a:r>
              <a:rPr lang="nl-NL"/>
              <a:t>CIS 240: MICROCOMPUTER ARCHITECTURE &amp; PROGRAMMING</a:t>
            </a:r>
            <a:endParaRPr lang="en-US"/>
          </a:p>
        </p:txBody>
      </p:sp>
    </p:spTree>
    <p:extLst>
      <p:ext uri="{BB962C8B-B14F-4D97-AF65-F5344CB8AC3E}">
        <p14:creationId xmlns:p14="http://schemas.microsoft.com/office/powerpoint/2010/main" val="134256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B06D2-4032-0156-CF25-88227717B5F3}"/>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53C785FD-3168-9BF3-023F-8B1F4A2077AB}"/>
              </a:ext>
            </a:extLst>
          </p:cNvPr>
          <p:cNvSpPr>
            <a:spLocks noGrp="1"/>
          </p:cNvSpPr>
          <p:nvPr>
            <p:ph type="sldNum" sz="quarter" idx="12"/>
          </p:nvPr>
        </p:nvSpPr>
        <p:spPr/>
        <p:txBody>
          <a:bodyPr/>
          <a:lstStyle/>
          <a:p>
            <a:fld id="{352B3F1B-1166-4859-AB02-3DE63E33C3FF}" type="slidenum">
              <a:rPr lang="en-US" smtClean="0"/>
              <a:t>75</a:t>
            </a:fld>
            <a:endParaRPr lang="en-US"/>
          </a:p>
        </p:txBody>
      </p:sp>
      <p:sp>
        <p:nvSpPr>
          <p:cNvPr id="4" name="Footer Placeholder 3">
            <a:extLst>
              <a:ext uri="{FF2B5EF4-FFF2-40B4-BE49-F238E27FC236}">
                <a16:creationId xmlns:a16="http://schemas.microsoft.com/office/drawing/2014/main" id="{A3BBDAAF-5613-F0D1-2709-02794A470A47}"/>
              </a:ext>
            </a:extLst>
          </p:cNvPr>
          <p:cNvSpPr>
            <a:spLocks noGrp="1"/>
          </p:cNvSpPr>
          <p:nvPr>
            <p:ph type="ftr" sz="quarter" idx="11"/>
          </p:nvPr>
        </p:nvSpPr>
        <p:spPr/>
        <p:txBody>
          <a:bodyPr/>
          <a:lstStyle/>
          <a:p>
            <a:r>
              <a:rPr lang="nl-NL"/>
              <a:t>CIS 240: MICROCOMPUTER ARCHITECTURE &amp; PROGRAMMING</a:t>
            </a:r>
            <a:endParaRPr lang="en-US"/>
          </a:p>
        </p:txBody>
      </p:sp>
    </p:spTree>
    <p:extLst>
      <p:ext uri="{BB962C8B-B14F-4D97-AF65-F5344CB8AC3E}">
        <p14:creationId xmlns:p14="http://schemas.microsoft.com/office/powerpoint/2010/main" val="3412037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F91187-F9E5-D2DE-94F0-2350220D0107}"/>
              </a:ext>
            </a:extLst>
          </p:cNvPr>
          <p:cNvSpPr>
            <a:spLocks noGrp="1"/>
          </p:cNvSpPr>
          <p:nvPr>
            <p:ph type="title"/>
          </p:nvPr>
        </p:nvSpPr>
        <p:spPr>
          <a:xfrm>
            <a:off x="1797801" y="156977"/>
            <a:ext cx="10009429" cy="920709"/>
          </a:xfrm>
        </p:spPr>
        <p:txBody>
          <a:bodyPr/>
          <a:lstStyle/>
          <a:p>
            <a:r>
              <a:rPr lang="en-US" dirty="0"/>
              <a:t>Today’s </a:t>
            </a:r>
            <a:r>
              <a:rPr lang="en-US"/>
              <a:t>lab: Compiler part 1</a:t>
            </a:r>
            <a:endParaRPr lang="en-US" dirty="0"/>
          </a:p>
        </p:txBody>
      </p:sp>
      <p:sp>
        <p:nvSpPr>
          <p:cNvPr id="4" name="Content Placeholder 3">
            <a:extLst>
              <a:ext uri="{FF2B5EF4-FFF2-40B4-BE49-F238E27FC236}">
                <a16:creationId xmlns:a16="http://schemas.microsoft.com/office/drawing/2014/main" id="{E0EBEA20-6F00-88E9-70E7-872CA2AA7F4F}"/>
              </a:ext>
            </a:extLst>
          </p:cNvPr>
          <p:cNvSpPr>
            <a:spLocks noGrp="1"/>
          </p:cNvSpPr>
          <p:nvPr>
            <p:ph idx="1"/>
          </p:nvPr>
        </p:nvSpPr>
        <p:spPr>
          <a:xfrm>
            <a:off x="1794087" y="1077686"/>
            <a:ext cx="10013599" cy="5377543"/>
          </a:xfrm>
        </p:spPr>
        <p:txBody>
          <a:bodyPr/>
          <a:lstStyle/>
          <a:p>
            <a:endParaRPr lang="en-US" dirty="0"/>
          </a:p>
        </p:txBody>
      </p:sp>
      <p:sp>
        <p:nvSpPr>
          <p:cNvPr id="2" name="Slide Number Placeholder 1">
            <a:extLst>
              <a:ext uri="{FF2B5EF4-FFF2-40B4-BE49-F238E27FC236}">
                <a16:creationId xmlns:a16="http://schemas.microsoft.com/office/drawing/2014/main" id="{04F1FAD2-0D9F-ACC1-6470-5B11A2C2E245}"/>
              </a:ext>
            </a:extLst>
          </p:cNvPr>
          <p:cNvSpPr>
            <a:spLocks noGrp="1"/>
          </p:cNvSpPr>
          <p:nvPr>
            <p:ph type="sldNum" sz="quarter" idx="12"/>
          </p:nvPr>
        </p:nvSpPr>
        <p:spPr/>
        <p:txBody>
          <a:bodyPr/>
          <a:lstStyle/>
          <a:p>
            <a:fld id="{352B3F1B-1166-4859-AB02-3DE63E33C3FF}" type="slidenum">
              <a:rPr lang="en-US" smtClean="0"/>
              <a:t>76</a:t>
            </a:fld>
            <a:endParaRPr lang="en-US"/>
          </a:p>
        </p:txBody>
      </p:sp>
      <p:sp>
        <p:nvSpPr>
          <p:cNvPr id="5" name="Footer Placeholder 4">
            <a:extLst>
              <a:ext uri="{FF2B5EF4-FFF2-40B4-BE49-F238E27FC236}">
                <a16:creationId xmlns:a16="http://schemas.microsoft.com/office/drawing/2014/main" id="{49975380-5450-36B5-8A4E-D364E497C488}"/>
              </a:ext>
            </a:extLst>
          </p:cNvPr>
          <p:cNvSpPr>
            <a:spLocks noGrp="1"/>
          </p:cNvSpPr>
          <p:nvPr>
            <p:ph type="ftr" sz="quarter" idx="11"/>
          </p:nvPr>
        </p:nvSpPr>
        <p:spPr/>
        <p:txBody>
          <a:bodyPr/>
          <a:lstStyle/>
          <a:p>
            <a:r>
              <a:rPr lang="nl-NL"/>
              <a:t>CIS 240: MICROCOMPUTER ARCHITECTURE &amp; PROGRAMMING</a:t>
            </a:r>
            <a:endParaRPr lang="en-US"/>
          </a:p>
        </p:txBody>
      </p:sp>
    </p:spTree>
    <p:extLst>
      <p:ext uri="{BB962C8B-B14F-4D97-AF65-F5344CB8AC3E}">
        <p14:creationId xmlns:p14="http://schemas.microsoft.com/office/powerpoint/2010/main" val="25850266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099A2-DDD4-2B68-56A5-302996BD8293}"/>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6F45EBF-B34A-22B2-7841-8BB817C07BB8}"/>
              </a:ext>
            </a:extLst>
          </p:cNvPr>
          <p:cNvSpPr>
            <a:spLocks noGrp="1"/>
          </p:cNvSpPr>
          <p:nvPr>
            <p:ph type="sldNum" sz="quarter" idx="12"/>
          </p:nvPr>
        </p:nvSpPr>
        <p:spPr/>
        <p:txBody>
          <a:bodyPr/>
          <a:lstStyle/>
          <a:p>
            <a:fld id="{3365F829-6932-4820-9E95-63C29FFAEA69}" type="slidenum">
              <a:rPr lang="en-US" smtClean="0"/>
              <a:t>77</a:t>
            </a:fld>
            <a:endParaRPr lang="en-US"/>
          </a:p>
        </p:txBody>
      </p:sp>
      <p:sp>
        <p:nvSpPr>
          <p:cNvPr id="2" name="Title 1">
            <a:extLst>
              <a:ext uri="{FF2B5EF4-FFF2-40B4-BE49-F238E27FC236}">
                <a16:creationId xmlns:a16="http://schemas.microsoft.com/office/drawing/2014/main" id="{14F7918D-CC5A-96D0-1BC3-461835321304}"/>
              </a:ext>
            </a:extLst>
          </p:cNvPr>
          <p:cNvSpPr>
            <a:spLocks noGrp="1"/>
          </p:cNvSpPr>
          <p:nvPr>
            <p:ph type="title"/>
          </p:nvPr>
        </p:nvSpPr>
        <p:spPr>
          <a:xfrm>
            <a:off x="231187" y="55758"/>
            <a:ext cx="8041956" cy="731978"/>
          </a:xfrm>
          <a:solidFill>
            <a:schemeClr val="bg1">
              <a:lumMod val="85000"/>
            </a:schemeClr>
          </a:solidFill>
        </p:spPr>
        <p:txBody>
          <a:bodyPr>
            <a:normAutofit fontScale="90000"/>
          </a:bodyPr>
          <a:lstStyle/>
          <a:p>
            <a:r>
              <a:rPr lang="en-US" dirty="0"/>
              <a:t>Compilers (If time)</a:t>
            </a:r>
          </a:p>
        </p:txBody>
      </p:sp>
      <p:sp>
        <p:nvSpPr>
          <p:cNvPr id="7" name="TextBox 6">
            <a:extLst>
              <a:ext uri="{FF2B5EF4-FFF2-40B4-BE49-F238E27FC236}">
                <a16:creationId xmlns:a16="http://schemas.microsoft.com/office/drawing/2014/main" id="{8F58924E-E45C-9249-ED75-AEE88EB2FEE4}"/>
              </a:ext>
            </a:extLst>
          </p:cNvPr>
          <p:cNvSpPr txBox="1"/>
          <p:nvPr/>
        </p:nvSpPr>
        <p:spPr>
          <a:xfrm>
            <a:off x="0" y="6273179"/>
            <a:ext cx="7078063" cy="584775"/>
          </a:xfrm>
          <a:prstGeom prst="rect">
            <a:avLst/>
          </a:prstGeom>
          <a:noFill/>
        </p:spPr>
        <p:txBody>
          <a:bodyPr wrap="square" rtlCol="0">
            <a:spAutoFit/>
          </a:bodyPr>
          <a:lstStyle/>
          <a:p>
            <a:r>
              <a:rPr lang="en-US" sz="1600" b="1" dirty="0">
                <a:hlinkClick r:id="rId2"/>
              </a:rPr>
              <a:t>https://medium.com/@gpradinett/the-four-stages-of-the-gcc-compiler-preprocessor-compiler-assembler-linker-3dec8714bb9c</a:t>
            </a:r>
            <a:r>
              <a:rPr lang="en-US" sz="1600" b="1" dirty="0"/>
              <a:t> </a:t>
            </a:r>
          </a:p>
        </p:txBody>
      </p:sp>
      <p:pic>
        <p:nvPicPr>
          <p:cNvPr id="9" name="Picture 8">
            <a:extLst>
              <a:ext uri="{FF2B5EF4-FFF2-40B4-BE49-F238E27FC236}">
                <a16:creationId xmlns:a16="http://schemas.microsoft.com/office/drawing/2014/main" id="{91D8CEF8-D605-D36A-AD28-73668D23E998}"/>
              </a:ext>
            </a:extLst>
          </p:cNvPr>
          <p:cNvPicPr>
            <a:picLocks noChangeAspect="1"/>
          </p:cNvPicPr>
          <p:nvPr/>
        </p:nvPicPr>
        <p:blipFill>
          <a:blip r:embed="rId3"/>
          <a:srcRect l="5105" r="7592"/>
          <a:stretch/>
        </p:blipFill>
        <p:spPr>
          <a:xfrm>
            <a:off x="0" y="687388"/>
            <a:ext cx="5113937" cy="5600492"/>
          </a:xfrm>
          <a:prstGeom prst="rect">
            <a:avLst/>
          </a:prstGeom>
        </p:spPr>
      </p:pic>
      <p:pic>
        <p:nvPicPr>
          <p:cNvPr id="10" name="Picture 9">
            <a:extLst>
              <a:ext uri="{FF2B5EF4-FFF2-40B4-BE49-F238E27FC236}">
                <a16:creationId xmlns:a16="http://schemas.microsoft.com/office/drawing/2014/main" id="{70A1656F-A51E-B50E-CB95-0736296F8FD0}"/>
              </a:ext>
            </a:extLst>
          </p:cNvPr>
          <p:cNvPicPr>
            <a:picLocks noChangeAspect="1"/>
          </p:cNvPicPr>
          <p:nvPr/>
        </p:nvPicPr>
        <p:blipFill>
          <a:blip r:embed="rId4"/>
          <a:stretch>
            <a:fillRect/>
          </a:stretch>
        </p:blipFill>
        <p:spPr>
          <a:xfrm>
            <a:off x="5113937" y="687388"/>
            <a:ext cx="7078063" cy="5600492"/>
          </a:xfrm>
          <a:prstGeom prst="rect">
            <a:avLst/>
          </a:prstGeom>
        </p:spPr>
      </p:pic>
      <p:sp>
        <p:nvSpPr>
          <p:cNvPr id="11" name="TextBox 10">
            <a:extLst>
              <a:ext uri="{FF2B5EF4-FFF2-40B4-BE49-F238E27FC236}">
                <a16:creationId xmlns:a16="http://schemas.microsoft.com/office/drawing/2014/main" id="{B647C9B6-3930-156E-8436-BC6FFA9B2D71}"/>
              </a:ext>
            </a:extLst>
          </p:cNvPr>
          <p:cNvSpPr txBox="1"/>
          <p:nvPr/>
        </p:nvSpPr>
        <p:spPr>
          <a:xfrm>
            <a:off x="7338386" y="6380900"/>
            <a:ext cx="4528804" cy="369332"/>
          </a:xfrm>
          <a:prstGeom prst="rect">
            <a:avLst/>
          </a:prstGeom>
          <a:noFill/>
        </p:spPr>
        <p:txBody>
          <a:bodyPr wrap="none" rtlCol="0">
            <a:spAutoFit/>
          </a:bodyPr>
          <a:lstStyle/>
          <a:p>
            <a:r>
              <a:rPr lang="en-US" dirty="0">
                <a:hlinkClick r:id="rId5"/>
              </a:rPr>
              <a:t>https://slideplayer.com/slide/3996303/</a:t>
            </a:r>
            <a:r>
              <a:rPr lang="en-US" dirty="0"/>
              <a:t> </a:t>
            </a:r>
          </a:p>
        </p:txBody>
      </p:sp>
      <p:sp>
        <p:nvSpPr>
          <p:cNvPr id="3" name="Footer Placeholder 2">
            <a:extLst>
              <a:ext uri="{FF2B5EF4-FFF2-40B4-BE49-F238E27FC236}">
                <a16:creationId xmlns:a16="http://schemas.microsoft.com/office/drawing/2014/main" id="{751AD606-E722-A65F-2079-36C3D6392421}"/>
              </a:ext>
            </a:extLst>
          </p:cNvPr>
          <p:cNvSpPr>
            <a:spLocks noGrp="1"/>
          </p:cNvSpPr>
          <p:nvPr>
            <p:ph type="ftr" sz="quarter" idx="11"/>
          </p:nvPr>
        </p:nvSpPr>
        <p:spPr/>
        <p:txBody>
          <a:bodyPr/>
          <a:lstStyle/>
          <a:p>
            <a:r>
              <a:rPr lang="nl-NL"/>
              <a:t>CIS 240: MICROCOMPUTER ARCHITECTURE &amp; PROGRAMMING</a:t>
            </a:r>
            <a:endParaRPr lang="en-US"/>
          </a:p>
        </p:txBody>
      </p:sp>
    </p:spTree>
    <p:extLst>
      <p:ext uri="{BB962C8B-B14F-4D97-AF65-F5344CB8AC3E}">
        <p14:creationId xmlns:p14="http://schemas.microsoft.com/office/powerpoint/2010/main" val="42235941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omputer peripherals set. Digital input device, pc">
            <a:extLst>
              <a:ext uri="{FF2B5EF4-FFF2-40B4-BE49-F238E27FC236}">
                <a16:creationId xmlns:a16="http://schemas.microsoft.com/office/drawing/2014/main" id="{0396C7D7-D560-8286-2A09-E329E1485DD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7465"/>
          <a:stretch/>
        </p:blipFill>
        <p:spPr bwMode="auto">
          <a:xfrm>
            <a:off x="5985571" y="2849880"/>
            <a:ext cx="5957341" cy="37254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tel Xeon Platinum 8270 2.7GHz Twenty Six Core Processor, 26C/52C, 10.4GT/s, 35.75M Cache, 4.0GHz Turbo, HT (205W) DDR4-2933 (Kit- CPU only) 1">
            <a:extLst>
              <a:ext uri="{FF2B5EF4-FFF2-40B4-BE49-F238E27FC236}">
                <a16:creationId xmlns:a16="http://schemas.microsoft.com/office/drawing/2014/main" id="{0461B3A2-200E-BFA4-5AC8-9F4FE5D88C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6680" y="2626275"/>
            <a:ext cx="1347523" cy="1347523"/>
          </a:xfrm>
          <a:prstGeom prst="rect">
            <a:avLst/>
          </a:prstGeom>
          <a:noFill/>
          <a:ln w="44450">
            <a:solidFill>
              <a:srgbClr val="FF0000"/>
            </a:solidFill>
          </a:ln>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7F23D320-6DF4-8201-99D6-CDF6F0ABD657}"/>
              </a:ext>
            </a:extLst>
          </p:cNvPr>
          <p:cNvSpPr>
            <a:spLocks noGrp="1"/>
          </p:cNvSpPr>
          <p:nvPr>
            <p:ph type="sldNum" sz="quarter" idx="12"/>
          </p:nvPr>
        </p:nvSpPr>
        <p:spPr/>
        <p:txBody>
          <a:bodyPr/>
          <a:lstStyle/>
          <a:p>
            <a:fld id="{352B3F1B-1166-4859-AB02-3DE63E33C3FF}" type="slidenum">
              <a:rPr lang="en-US" smtClean="0"/>
              <a:t>78</a:t>
            </a:fld>
            <a:endParaRPr lang="en-US"/>
          </a:p>
        </p:txBody>
      </p:sp>
      <p:sp>
        <p:nvSpPr>
          <p:cNvPr id="3" name="Footer Placeholder 2">
            <a:extLst>
              <a:ext uri="{FF2B5EF4-FFF2-40B4-BE49-F238E27FC236}">
                <a16:creationId xmlns:a16="http://schemas.microsoft.com/office/drawing/2014/main" id="{C2D4C98D-4F54-E465-079A-A4E1B192B5A9}"/>
              </a:ext>
            </a:extLst>
          </p:cNvPr>
          <p:cNvSpPr>
            <a:spLocks noGrp="1"/>
          </p:cNvSpPr>
          <p:nvPr>
            <p:ph type="ftr" sz="quarter" idx="11"/>
          </p:nvPr>
        </p:nvSpPr>
        <p:spPr/>
        <p:txBody>
          <a:bodyPr/>
          <a:lstStyle/>
          <a:p>
            <a:r>
              <a:rPr lang="nl-NL"/>
              <a:t>CIS 240: MICROCOMPUTER ARCHITECTURE &amp; PROGRAMMING</a:t>
            </a:r>
            <a:endParaRPr lang="en-US"/>
          </a:p>
        </p:txBody>
      </p:sp>
    </p:spTree>
    <p:extLst>
      <p:ext uri="{BB962C8B-B14F-4D97-AF65-F5344CB8AC3E}">
        <p14:creationId xmlns:p14="http://schemas.microsoft.com/office/powerpoint/2010/main" val="8964385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42EF-9B89-FCEE-AD02-7A6697D5D1AE}"/>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41180845-1440-42F9-0138-091C6C6456B1}"/>
              </a:ext>
            </a:extLst>
          </p:cNvPr>
          <p:cNvSpPr>
            <a:spLocks noGrp="1"/>
          </p:cNvSpPr>
          <p:nvPr>
            <p:ph idx="1"/>
          </p:nvPr>
        </p:nvSpPr>
        <p:spPr/>
        <p:txBody>
          <a:bodyPr/>
          <a:lstStyle/>
          <a:p>
            <a:r>
              <a:rPr lang="en-US" dirty="0"/>
              <a:t>Who, What, Why, When, How CIS 240?</a:t>
            </a:r>
          </a:p>
          <a:p>
            <a:endParaRPr lang="en-US" dirty="0"/>
          </a:p>
          <a:p>
            <a:endParaRPr lang="en-US" dirty="0"/>
          </a:p>
        </p:txBody>
      </p:sp>
      <p:sp>
        <p:nvSpPr>
          <p:cNvPr id="4" name="Slide Number Placeholder 3">
            <a:extLst>
              <a:ext uri="{FF2B5EF4-FFF2-40B4-BE49-F238E27FC236}">
                <a16:creationId xmlns:a16="http://schemas.microsoft.com/office/drawing/2014/main" id="{E5E2228D-3EE6-11D8-33C7-ED505A504E58}"/>
              </a:ext>
            </a:extLst>
          </p:cNvPr>
          <p:cNvSpPr>
            <a:spLocks noGrp="1"/>
          </p:cNvSpPr>
          <p:nvPr>
            <p:ph type="sldNum" sz="quarter" idx="12"/>
          </p:nvPr>
        </p:nvSpPr>
        <p:spPr/>
        <p:txBody>
          <a:bodyPr/>
          <a:lstStyle/>
          <a:p>
            <a:fld id="{352B3F1B-1166-4859-AB02-3DE63E33C3FF}" type="slidenum">
              <a:rPr lang="en-US" smtClean="0"/>
              <a:t>79</a:t>
            </a:fld>
            <a:endParaRPr lang="en-US"/>
          </a:p>
        </p:txBody>
      </p:sp>
      <p:sp>
        <p:nvSpPr>
          <p:cNvPr id="5" name="Footer Placeholder 4">
            <a:extLst>
              <a:ext uri="{FF2B5EF4-FFF2-40B4-BE49-F238E27FC236}">
                <a16:creationId xmlns:a16="http://schemas.microsoft.com/office/drawing/2014/main" id="{48D0F347-2808-83CB-8DFD-CEF9CE8FC5B3}"/>
              </a:ext>
            </a:extLst>
          </p:cNvPr>
          <p:cNvSpPr>
            <a:spLocks noGrp="1"/>
          </p:cNvSpPr>
          <p:nvPr>
            <p:ph type="ftr" sz="quarter" idx="11"/>
          </p:nvPr>
        </p:nvSpPr>
        <p:spPr/>
        <p:txBody>
          <a:bodyPr/>
          <a:lstStyle/>
          <a:p>
            <a:r>
              <a:rPr lang="nl-NL"/>
              <a:t>CIS 240: MICROCOMPUTER ARCHITECTURE &amp; PROGRAMMING</a:t>
            </a:r>
            <a:endParaRPr lang="en-US"/>
          </a:p>
        </p:txBody>
      </p:sp>
    </p:spTree>
    <p:extLst>
      <p:ext uri="{BB962C8B-B14F-4D97-AF65-F5344CB8AC3E}">
        <p14:creationId xmlns:p14="http://schemas.microsoft.com/office/powerpoint/2010/main" val="2848407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478968"/>
            <a:ext cx="8382000" cy="762000"/>
          </a:xfrm>
        </p:spPr>
        <p:txBody>
          <a:bodyPr>
            <a:normAutofit fontScale="90000"/>
          </a:bodyPr>
          <a:lstStyle/>
          <a:p>
            <a:r>
              <a:rPr lang="en-US" sz="2800" dirty="0"/>
              <a:t>Addition:</a:t>
            </a:r>
            <a:br>
              <a:rPr lang="en-US" dirty="0"/>
            </a:br>
            <a:r>
              <a:rPr lang="en-US" dirty="0"/>
              <a:t>How you know you have a problem?</a:t>
            </a:r>
          </a:p>
        </p:txBody>
      </p:sp>
      <p:sp>
        <p:nvSpPr>
          <p:cNvPr id="6" name="Slide Number Placeholder 5"/>
          <p:cNvSpPr>
            <a:spLocks noGrp="1"/>
          </p:cNvSpPr>
          <p:nvPr>
            <p:ph type="sldNum" sz="quarter" idx="12"/>
          </p:nvPr>
        </p:nvSpPr>
        <p:spPr/>
        <p:txBody>
          <a:bodyPr/>
          <a:lstStyle/>
          <a:p>
            <a:fld id="{1E9AE433-2354-447F-AC9C-E3BA53A2ED55}" type="slidenum">
              <a:rPr lang="en-US" smtClean="0"/>
              <a:pPr/>
              <a:t>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943036745"/>
              </p:ext>
            </p:extLst>
          </p:nvPr>
        </p:nvGraphicFramePr>
        <p:xfrm>
          <a:off x="1910568" y="2286000"/>
          <a:ext cx="8757432" cy="4572000"/>
        </p:xfrm>
        <a:graphic>
          <a:graphicData uri="http://schemas.openxmlformats.org/drawingml/2006/table">
            <a:tbl>
              <a:tblPr firstRow="1" bandRow="1">
                <a:tableStyleId>{5C22544A-7EE6-4342-B048-85BDC9FD1C3A}</a:tableStyleId>
              </a:tblPr>
              <a:tblGrid>
                <a:gridCol w="416076">
                  <a:extLst>
                    <a:ext uri="{9D8B030D-6E8A-4147-A177-3AD203B41FA5}">
                      <a16:colId xmlns:a16="http://schemas.microsoft.com/office/drawing/2014/main" val="20000"/>
                    </a:ext>
                  </a:extLst>
                </a:gridCol>
                <a:gridCol w="416076">
                  <a:extLst>
                    <a:ext uri="{9D8B030D-6E8A-4147-A177-3AD203B41FA5}">
                      <a16:colId xmlns:a16="http://schemas.microsoft.com/office/drawing/2014/main" val="20001"/>
                    </a:ext>
                  </a:extLst>
                </a:gridCol>
                <a:gridCol w="416076">
                  <a:extLst>
                    <a:ext uri="{9D8B030D-6E8A-4147-A177-3AD203B41FA5}">
                      <a16:colId xmlns:a16="http://schemas.microsoft.com/office/drawing/2014/main" val="20002"/>
                    </a:ext>
                  </a:extLst>
                </a:gridCol>
                <a:gridCol w="416076">
                  <a:extLst>
                    <a:ext uri="{9D8B030D-6E8A-4147-A177-3AD203B41FA5}">
                      <a16:colId xmlns:a16="http://schemas.microsoft.com/office/drawing/2014/main" val="20003"/>
                    </a:ext>
                  </a:extLst>
                </a:gridCol>
                <a:gridCol w="416076">
                  <a:extLst>
                    <a:ext uri="{9D8B030D-6E8A-4147-A177-3AD203B41FA5}">
                      <a16:colId xmlns:a16="http://schemas.microsoft.com/office/drawing/2014/main" val="20004"/>
                    </a:ext>
                  </a:extLst>
                </a:gridCol>
                <a:gridCol w="416076">
                  <a:extLst>
                    <a:ext uri="{9D8B030D-6E8A-4147-A177-3AD203B41FA5}">
                      <a16:colId xmlns:a16="http://schemas.microsoft.com/office/drawing/2014/main" val="20005"/>
                    </a:ext>
                  </a:extLst>
                </a:gridCol>
                <a:gridCol w="416076">
                  <a:extLst>
                    <a:ext uri="{9D8B030D-6E8A-4147-A177-3AD203B41FA5}">
                      <a16:colId xmlns:a16="http://schemas.microsoft.com/office/drawing/2014/main" val="20006"/>
                    </a:ext>
                  </a:extLst>
                </a:gridCol>
                <a:gridCol w="416076">
                  <a:extLst>
                    <a:ext uri="{9D8B030D-6E8A-4147-A177-3AD203B41FA5}">
                      <a16:colId xmlns:a16="http://schemas.microsoft.com/office/drawing/2014/main" val="20007"/>
                    </a:ext>
                  </a:extLst>
                </a:gridCol>
                <a:gridCol w="63379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416076">
                  <a:extLst>
                    <a:ext uri="{9D8B030D-6E8A-4147-A177-3AD203B41FA5}">
                      <a16:colId xmlns:a16="http://schemas.microsoft.com/office/drawing/2014/main" val="20010"/>
                    </a:ext>
                  </a:extLst>
                </a:gridCol>
                <a:gridCol w="416076">
                  <a:extLst>
                    <a:ext uri="{9D8B030D-6E8A-4147-A177-3AD203B41FA5}">
                      <a16:colId xmlns:a16="http://schemas.microsoft.com/office/drawing/2014/main" val="20011"/>
                    </a:ext>
                  </a:extLst>
                </a:gridCol>
                <a:gridCol w="416076">
                  <a:extLst>
                    <a:ext uri="{9D8B030D-6E8A-4147-A177-3AD203B41FA5}">
                      <a16:colId xmlns:a16="http://schemas.microsoft.com/office/drawing/2014/main" val="20012"/>
                    </a:ext>
                  </a:extLst>
                </a:gridCol>
                <a:gridCol w="416076">
                  <a:extLst>
                    <a:ext uri="{9D8B030D-6E8A-4147-A177-3AD203B41FA5}">
                      <a16:colId xmlns:a16="http://schemas.microsoft.com/office/drawing/2014/main" val="20013"/>
                    </a:ext>
                  </a:extLst>
                </a:gridCol>
                <a:gridCol w="416076">
                  <a:extLst>
                    <a:ext uri="{9D8B030D-6E8A-4147-A177-3AD203B41FA5}">
                      <a16:colId xmlns:a16="http://schemas.microsoft.com/office/drawing/2014/main" val="20014"/>
                    </a:ext>
                  </a:extLst>
                </a:gridCol>
                <a:gridCol w="416076">
                  <a:extLst>
                    <a:ext uri="{9D8B030D-6E8A-4147-A177-3AD203B41FA5}">
                      <a16:colId xmlns:a16="http://schemas.microsoft.com/office/drawing/2014/main" val="20015"/>
                    </a:ext>
                  </a:extLst>
                </a:gridCol>
                <a:gridCol w="416076">
                  <a:extLst>
                    <a:ext uri="{9D8B030D-6E8A-4147-A177-3AD203B41FA5}">
                      <a16:colId xmlns:a16="http://schemas.microsoft.com/office/drawing/2014/main" val="20016"/>
                    </a:ext>
                  </a:extLst>
                </a:gridCol>
                <a:gridCol w="416076">
                  <a:extLst>
                    <a:ext uri="{9D8B030D-6E8A-4147-A177-3AD203B41FA5}">
                      <a16:colId xmlns:a16="http://schemas.microsoft.com/office/drawing/2014/main" val="20017"/>
                    </a:ext>
                  </a:extLst>
                </a:gridCol>
                <a:gridCol w="416076">
                  <a:extLst>
                    <a:ext uri="{9D8B030D-6E8A-4147-A177-3AD203B41FA5}">
                      <a16:colId xmlns:a16="http://schemas.microsoft.com/office/drawing/2014/main" val="20018"/>
                    </a:ext>
                  </a:extLst>
                </a:gridCol>
                <a:gridCol w="63379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tblGrid>
              <a:tr h="370840">
                <a:tc>
                  <a:txBody>
                    <a:bodyPr/>
                    <a:lstStyle/>
                    <a:p>
                      <a:pPr algn="ctr"/>
                      <a:endParaRPr lang="en-US" sz="2400" b="1" dirty="0">
                        <a:solidFill>
                          <a:sysClr val="windowText" lastClr="000000"/>
                        </a:solidFill>
                      </a:endParaRPr>
                    </a:p>
                  </a:txBody>
                  <a:tcPr>
                    <a:lnL w="19050" cap="flat" cmpd="sng" algn="ctr">
                      <a:solidFill>
                        <a:schemeClr val="bg1">
                          <a:lumMod val="75000"/>
                        </a:schemeClr>
                      </a:solid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1" dirty="0">
                          <a:solidFill>
                            <a:srgbClr val="FF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endParaRPr lang="en-US" sz="2000" dirty="0"/>
                    </a:p>
                  </a:txBody>
                  <a:tcPr>
                    <a:lnL w="19050" cap="flat" cmpd="sng" algn="ctr">
                      <a:solidFill>
                        <a:schemeClr val="bg1">
                          <a:lumMod val="75000"/>
                        </a:schemeClr>
                      </a:solid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1" dirty="0">
                          <a:solidFill>
                            <a:srgbClr val="FF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1" dirty="0">
                          <a:solidFill>
                            <a:srgbClr val="FF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1" dirty="0">
                          <a:solidFill>
                            <a:srgbClr val="FF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endParaRPr lang="en-US" sz="2400" b="1" dirty="0">
                        <a:solidFill>
                          <a:sysClr val="windowText" lastClr="000000"/>
                        </a:solidFill>
                      </a:endParaRPr>
                    </a:p>
                  </a:txBody>
                  <a:tcPr>
                    <a:lnL w="19050" cap="flat" cmpd="sng" algn="ctr">
                      <a:solidFill>
                        <a:schemeClr val="bg1">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1" dirty="0">
                          <a:solidFill>
                            <a:srgbClr val="FF0000"/>
                          </a:solidFill>
                        </a:rPr>
                        <a:t>3</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endParaRPr lang="en-US" sz="2000" dirty="0"/>
                    </a:p>
                  </a:txBody>
                  <a:tcPr>
                    <a:lnL w="19050" cap="flat" cmpd="sng" algn="ctr">
                      <a:solidFill>
                        <a:schemeClr val="bg1">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1" dirty="0">
                          <a:solidFill>
                            <a:srgbClr val="FF0000"/>
                          </a:solidFill>
                        </a:rPr>
                        <a:t>7</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a:solidFill>
                            <a:sysClr val="windowText" lastClr="000000"/>
                          </a:solidFill>
                        </a:rPr>
                        <a:t>+</a:t>
                      </a:r>
                    </a:p>
                  </a:txBody>
                  <a:tcPr>
                    <a:lnL w="19050" cap="flat" cmpd="sng" algn="ctr">
                      <a:solidFill>
                        <a:schemeClr val="bg1">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2400" b="1" dirty="0">
                          <a:solidFill>
                            <a:srgbClr val="FF0000"/>
                          </a:solidFill>
                        </a:rPr>
                        <a:t>2</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1">
                        <a:solidFill>
                          <a:sysClr val="windowText" lastClr="000000"/>
                        </a:solidFill>
                      </a:endParaRPr>
                    </a:p>
                  </a:txBody>
                  <a:tcPr>
                    <a:lnL w="38100" cap="flat" cmpd="sng" algn="ctr">
                      <a:no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19050" cap="flat" cmpd="sng" algn="ctr">
                      <a:solidFill>
                        <a:schemeClr val="bg1">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2400" b="1" dirty="0">
                          <a:solidFill>
                            <a:srgbClr val="FF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endParaRPr lang="en-US" sz="2400" b="1" dirty="0">
                        <a:solidFill>
                          <a:sysClr val="windowText" lastClr="000000"/>
                        </a:solidFill>
                      </a:endParaRPr>
                    </a:p>
                  </a:txBody>
                  <a:tcPr>
                    <a:lnL w="19050" cap="flat" cmpd="sng" algn="ctr">
                      <a:solidFill>
                        <a:schemeClr val="bg1">
                          <a:lumMod val="75000"/>
                        </a:schemeClr>
                      </a:solid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r>
                        <a:rPr lang="en-US" sz="2400" b="1" dirty="0">
                          <a:solidFill>
                            <a:srgbClr val="FF0000"/>
                          </a:solidFill>
                        </a:rPr>
                        <a:t>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r>
                        <a:rPr lang="en-US" sz="2400" b="1" dirty="0">
                          <a:solidFill>
                            <a:srgbClr val="FF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r>
                        <a:rPr lang="en-US" sz="2400" b="1" dirty="0">
                          <a:solidFill>
                            <a:srgbClr val="FF0000"/>
                          </a:solidFill>
                        </a:rPr>
                        <a:t>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r>
                        <a:rPr lang="en-US" sz="2400" b="1" dirty="0">
                          <a:solidFill>
                            <a:srgbClr val="FF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r>
                        <a:rPr lang="en-US" sz="2400" b="1" dirty="0">
                          <a:solidFill>
                            <a:srgbClr val="FF0000"/>
                          </a:solidFill>
                        </a:rPr>
                        <a:t>5</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19050" cap="flat" cmpd="sng" algn="ctr">
                      <a:solidFill>
                        <a:schemeClr val="bg1">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r>
                        <a:rPr lang="en-US" sz="2400" b="1" dirty="0">
                          <a:solidFill>
                            <a:srgbClr val="FF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r>
                        <a:rPr lang="en-US" sz="2400" b="1" dirty="0">
                          <a:solidFill>
                            <a:srgbClr val="FF0000"/>
                          </a:solidFill>
                        </a:rPr>
                        <a:t>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r>
                        <a:rPr lang="en-US" sz="2400" b="1" dirty="0">
                          <a:solidFill>
                            <a:srgbClr val="FF0000"/>
                          </a:solidFill>
                        </a:rPr>
                        <a:t>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r>
                        <a:rPr lang="en-US" sz="2400" b="1" dirty="0">
                          <a:solidFill>
                            <a:srgbClr val="FF0000"/>
                          </a:solidFill>
                        </a:rPr>
                        <a:t>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r>
                        <a:rPr lang="en-US" sz="2400" b="1" dirty="0">
                          <a:solidFill>
                            <a:srgbClr val="FF0000"/>
                          </a:solidFill>
                        </a:rPr>
                        <a:t>8</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endParaRPr lang="en-US" sz="2400" b="1" dirty="0">
                        <a:solidFill>
                          <a:sysClr val="windowText" lastClr="000000"/>
                        </a:solidFill>
                      </a:endParaRPr>
                    </a:p>
                  </a:txBody>
                  <a:tcPr>
                    <a:lnL w="19050" cap="flat" cmpd="sng" algn="ctr">
                      <a:solidFill>
                        <a:schemeClr val="bg1">
                          <a:lumMod val="75000"/>
                        </a:schemeClr>
                      </a:solid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19050" cap="flat" cmpd="sng" algn="ctr">
                      <a:solidFill>
                        <a:schemeClr val="bg1">
                          <a:lumMod val="75000"/>
                        </a:schemeClr>
                      </a:solid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algn="ctr"/>
                      <a:endParaRPr lang="en-US" sz="2400" b="1" dirty="0">
                        <a:solidFill>
                          <a:sysClr val="windowText" lastClr="000000"/>
                        </a:solidFill>
                      </a:endParaRPr>
                    </a:p>
                  </a:txBody>
                  <a:tcPr>
                    <a:lnL w="19050" cap="flat" cmpd="sng" algn="ctr">
                      <a:solidFill>
                        <a:schemeClr val="bg1">
                          <a:lumMod val="75000"/>
                        </a:schemeClr>
                      </a:solid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1" dirty="0">
                          <a:solidFill>
                            <a:srgbClr val="FF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19050" cap="flat" cmpd="sng" algn="ctr">
                      <a:solidFill>
                        <a:schemeClr val="bg1">
                          <a:lumMod val="75000"/>
                        </a:schemeClr>
                      </a:solid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pPr algn="ctr"/>
                      <a:endParaRPr lang="en-US" sz="2400" b="1" dirty="0">
                        <a:solidFill>
                          <a:sysClr val="windowText" lastClr="000000"/>
                        </a:solidFill>
                      </a:endParaRPr>
                    </a:p>
                  </a:txBody>
                  <a:tcPr>
                    <a:lnL w="19050" cap="flat" cmpd="sng" algn="ctr">
                      <a:solidFill>
                        <a:schemeClr val="bg1">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1" dirty="0">
                          <a:solidFill>
                            <a:srgbClr val="FF0000"/>
                          </a:solidFill>
                        </a:rPr>
                        <a:t>-3</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19050" cap="flat" cmpd="sng" algn="ctr">
                      <a:solidFill>
                        <a:schemeClr val="bg1">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1" dirty="0">
                          <a:solidFill>
                            <a:srgbClr val="FF0000"/>
                          </a:solidFill>
                        </a:rPr>
                        <a:t>-8</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a:solidFill>
                            <a:sysClr val="windowText" lastClr="000000"/>
                          </a:solidFill>
                        </a:rPr>
                        <a:t>+</a:t>
                      </a:r>
                    </a:p>
                  </a:txBody>
                  <a:tcPr>
                    <a:lnL w="19050" cap="flat" cmpd="sng" algn="ctr">
                      <a:solidFill>
                        <a:schemeClr val="bg1">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2400" b="1" dirty="0">
                          <a:solidFill>
                            <a:srgbClr val="FF0000"/>
                          </a:solidFill>
                        </a:rPr>
                        <a:t>-2</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1">
                        <a:solidFill>
                          <a:sysClr val="windowText" lastClr="000000"/>
                        </a:solidFill>
                      </a:endParaRPr>
                    </a:p>
                  </a:txBody>
                  <a:tcPr>
                    <a:lnL w="38100" cap="flat" cmpd="sng" algn="ctr">
                      <a:no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19050" cap="flat" cmpd="sng" algn="ctr">
                      <a:solidFill>
                        <a:schemeClr val="bg1">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1" dirty="0">
                          <a:solidFill>
                            <a:sysClr val="windowText" lastClr="000000"/>
                          </a:solidFill>
                        </a:rPr>
                        <a:t>+</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2400" b="1" dirty="0">
                          <a:solidFill>
                            <a:srgbClr val="FF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70840">
                <a:tc>
                  <a:txBody>
                    <a:bodyPr/>
                    <a:lstStyle/>
                    <a:p>
                      <a:pPr algn="ctr"/>
                      <a:endParaRPr lang="en-US" sz="2400" b="1" dirty="0">
                        <a:solidFill>
                          <a:sysClr val="windowText" lastClr="000000"/>
                        </a:solidFill>
                      </a:endParaRPr>
                    </a:p>
                  </a:txBody>
                  <a:tcPr>
                    <a:lnL w="19050" cap="flat" cmpd="sng" algn="ctr">
                      <a:solidFill>
                        <a:schemeClr val="bg1">
                          <a:lumMod val="75000"/>
                        </a:schemeClr>
                      </a:solid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r>
                        <a:rPr lang="en-US" sz="2400" b="1" dirty="0">
                          <a:solidFill>
                            <a:srgbClr val="FF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r>
                        <a:rPr lang="en-US" sz="2400" b="1" dirty="0">
                          <a:solidFill>
                            <a:srgbClr val="FF0000"/>
                          </a:solidFill>
                        </a:rPr>
                        <a:t>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r>
                        <a:rPr lang="en-US" sz="2400" b="1" dirty="0">
                          <a:solidFill>
                            <a:srgbClr val="FF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r>
                        <a:rPr lang="en-US" sz="2400" b="1" dirty="0">
                          <a:solidFill>
                            <a:srgbClr val="FF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r>
                        <a:rPr lang="en-US" sz="2400" b="1" dirty="0">
                          <a:solidFill>
                            <a:srgbClr val="FF0000"/>
                          </a:solidFill>
                        </a:rPr>
                        <a:t>-5</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19050" cap="flat" cmpd="sng" algn="ctr">
                      <a:solidFill>
                        <a:schemeClr val="bg1">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r>
                        <a:rPr lang="en-US" sz="2400" b="1" dirty="0">
                          <a:solidFill>
                            <a:srgbClr val="FF0000"/>
                          </a:solidFill>
                        </a:rPr>
                        <a:t>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r>
                        <a:rPr lang="en-US" sz="2400" b="1" dirty="0">
                          <a:solidFill>
                            <a:srgbClr val="FF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r>
                        <a:rPr lang="en-US" sz="2400" b="1" dirty="0">
                          <a:solidFill>
                            <a:srgbClr val="FF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r>
                        <a:rPr lang="en-US" sz="2400" b="1" dirty="0">
                          <a:solidFill>
                            <a:srgbClr val="FF0000"/>
                          </a:solidFill>
                        </a:rPr>
                        <a:t>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endParaRPr lang="en-US" sz="2400" b="1" dirty="0">
                        <a:solidFill>
                          <a:srgbClr val="FF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r>
                        <a:rPr lang="en-US" sz="2400" b="1" dirty="0">
                          <a:solidFill>
                            <a:srgbClr val="FF0000"/>
                          </a:solidFill>
                        </a:rPr>
                        <a:t>-9</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70840">
                <a:tc>
                  <a:txBody>
                    <a:bodyPr/>
                    <a:lstStyle/>
                    <a:p>
                      <a:pPr algn="ctr"/>
                      <a:endParaRPr lang="en-US" sz="2400" b="1" dirty="0">
                        <a:solidFill>
                          <a:sysClr val="windowText" lastClr="000000"/>
                        </a:solidFill>
                      </a:endParaRPr>
                    </a:p>
                  </a:txBody>
                  <a:tcPr>
                    <a:lnL w="19050" cap="flat" cmpd="sng" algn="ctr">
                      <a:solidFill>
                        <a:schemeClr val="bg1">
                          <a:lumMod val="75000"/>
                        </a:schemeClr>
                      </a:solid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19050" cap="flat" cmpd="sng" algn="ctr">
                      <a:solidFill>
                        <a:schemeClr val="bg1">
                          <a:lumMod val="75000"/>
                        </a:schemeClr>
                      </a:solid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400" b="1" dirty="0">
                        <a:solidFill>
                          <a:sysClr val="windowText" lastClr="000000"/>
                        </a:solidFill>
                      </a:endParaRPr>
                    </a:p>
                  </a:txBody>
                  <a:tcPr>
                    <a:lnL w="38100" cap="flat" cmpd="sng" algn="ctr">
                      <a:no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8" name="Rectangle 7"/>
          <p:cNvSpPr/>
          <p:nvPr/>
        </p:nvSpPr>
        <p:spPr bwMode="auto">
          <a:xfrm>
            <a:off x="2778422" y="2772058"/>
            <a:ext cx="352540" cy="782197"/>
          </a:xfrm>
          <a:prstGeom prst="rect">
            <a:avLst/>
          </a:prstGeom>
          <a:solidFill>
            <a:schemeClr val="bg1"/>
          </a:solidFill>
          <a:ln w="381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9" name="Rectangle 8"/>
          <p:cNvSpPr/>
          <p:nvPr/>
        </p:nvSpPr>
        <p:spPr bwMode="auto">
          <a:xfrm>
            <a:off x="5337601" y="2793434"/>
            <a:ext cx="352540" cy="782197"/>
          </a:xfrm>
          <a:prstGeom prst="rect">
            <a:avLst/>
          </a:prstGeom>
          <a:solidFill>
            <a:schemeClr val="bg1"/>
          </a:solidFill>
          <a:ln w="381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10" name="Rectangle 9"/>
          <p:cNvSpPr/>
          <p:nvPr/>
        </p:nvSpPr>
        <p:spPr bwMode="auto">
          <a:xfrm>
            <a:off x="5370651" y="3729868"/>
            <a:ext cx="352540" cy="354375"/>
          </a:xfrm>
          <a:prstGeom prst="rect">
            <a:avLst/>
          </a:prstGeom>
          <a:solidFill>
            <a:schemeClr val="bg1"/>
          </a:solidFill>
          <a:ln w="381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12" name="Rectangle 11"/>
          <p:cNvSpPr/>
          <p:nvPr/>
        </p:nvSpPr>
        <p:spPr bwMode="auto">
          <a:xfrm>
            <a:off x="7346850" y="2771389"/>
            <a:ext cx="352540" cy="782197"/>
          </a:xfrm>
          <a:prstGeom prst="rect">
            <a:avLst/>
          </a:prstGeom>
          <a:solidFill>
            <a:schemeClr val="bg1"/>
          </a:solidFill>
          <a:ln w="381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13" name="Rectangle 12"/>
          <p:cNvSpPr/>
          <p:nvPr/>
        </p:nvSpPr>
        <p:spPr bwMode="auto">
          <a:xfrm>
            <a:off x="9940816" y="2780581"/>
            <a:ext cx="352540" cy="782197"/>
          </a:xfrm>
          <a:prstGeom prst="rect">
            <a:avLst/>
          </a:prstGeom>
          <a:solidFill>
            <a:schemeClr val="bg1"/>
          </a:solidFill>
          <a:ln w="381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14" name="Rectangle 13"/>
          <p:cNvSpPr/>
          <p:nvPr/>
        </p:nvSpPr>
        <p:spPr bwMode="auto">
          <a:xfrm>
            <a:off x="9973866" y="3717015"/>
            <a:ext cx="352540" cy="354375"/>
          </a:xfrm>
          <a:prstGeom prst="rect">
            <a:avLst/>
          </a:prstGeom>
          <a:solidFill>
            <a:schemeClr val="bg1"/>
          </a:solidFill>
          <a:ln w="381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17" name="Rectangle 16"/>
          <p:cNvSpPr/>
          <p:nvPr/>
        </p:nvSpPr>
        <p:spPr bwMode="auto">
          <a:xfrm>
            <a:off x="5390850" y="5050056"/>
            <a:ext cx="352540" cy="782197"/>
          </a:xfrm>
          <a:prstGeom prst="rect">
            <a:avLst/>
          </a:prstGeom>
          <a:solidFill>
            <a:schemeClr val="bg1"/>
          </a:solidFill>
          <a:ln w="381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18" name="Rectangle 17"/>
          <p:cNvSpPr/>
          <p:nvPr/>
        </p:nvSpPr>
        <p:spPr bwMode="auto">
          <a:xfrm>
            <a:off x="5423900" y="5986490"/>
            <a:ext cx="352540" cy="354375"/>
          </a:xfrm>
          <a:prstGeom prst="rect">
            <a:avLst/>
          </a:prstGeom>
          <a:solidFill>
            <a:schemeClr val="bg1"/>
          </a:solidFill>
          <a:ln w="381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23" name="Rectangle 22"/>
          <p:cNvSpPr/>
          <p:nvPr/>
        </p:nvSpPr>
        <p:spPr bwMode="auto">
          <a:xfrm>
            <a:off x="9938980" y="5070253"/>
            <a:ext cx="352540" cy="782197"/>
          </a:xfrm>
          <a:prstGeom prst="rect">
            <a:avLst/>
          </a:prstGeom>
          <a:solidFill>
            <a:schemeClr val="bg1"/>
          </a:solidFill>
          <a:ln w="381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24" name="Rectangle 23"/>
          <p:cNvSpPr/>
          <p:nvPr/>
        </p:nvSpPr>
        <p:spPr bwMode="auto">
          <a:xfrm>
            <a:off x="9972030" y="6006687"/>
            <a:ext cx="352540" cy="354375"/>
          </a:xfrm>
          <a:prstGeom prst="rect">
            <a:avLst/>
          </a:prstGeom>
          <a:solidFill>
            <a:schemeClr val="bg1"/>
          </a:solidFill>
          <a:ln w="381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19" name="Rectangle 18"/>
          <p:cNvSpPr/>
          <p:nvPr/>
        </p:nvSpPr>
        <p:spPr bwMode="auto">
          <a:xfrm>
            <a:off x="4001237" y="3717015"/>
            <a:ext cx="352540" cy="391098"/>
          </a:xfrm>
          <a:prstGeom prst="rect">
            <a:avLst/>
          </a:prstGeom>
          <a:solidFill>
            <a:schemeClr val="bg1"/>
          </a:solidFill>
          <a:ln w="381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20" name="Rectangle 19"/>
          <p:cNvSpPr/>
          <p:nvPr/>
        </p:nvSpPr>
        <p:spPr bwMode="auto">
          <a:xfrm>
            <a:off x="3675285" y="3729867"/>
            <a:ext cx="352540" cy="391098"/>
          </a:xfrm>
          <a:prstGeom prst="rect">
            <a:avLst/>
          </a:prstGeom>
          <a:solidFill>
            <a:schemeClr val="bg1"/>
          </a:solidFill>
          <a:ln w="381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21" name="Rectangle 20"/>
          <p:cNvSpPr/>
          <p:nvPr/>
        </p:nvSpPr>
        <p:spPr bwMode="auto">
          <a:xfrm>
            <a:off x="3193504" y="2402335"/>
            <a:ext cx="352540" cy="391098"/>
          </a:xfrm>
          <a:prstGeom prst="rect">
            <a:avLst/>
          </a:prstGeom>
          <a:solidFill>
            <a:schemeClr val="bg1"/>
          </a:solidFill>
          <a:ln w="38100"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25" name="Rectangle 24"/>
          <p:cNvSpPr/>
          <p:nvPr/>
        </p:nvSpPr>
        <p:spPr bwMode="auto">
          <a:xfrm>
            <a:off x="3322745" y="3717015"/>
            <a:ext cx="352540" cy="391098"/>
          </a:xfrm>
          <a:prstGeom prst="rect">
            <a:avLst/>
          </a:prstGeom>
          <a:solidFill>
            <a:schemeClr val="bg1"/>
          </a:solidFill>
          <a:ln w="381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26" name="Rectangle 25"/>
          <p:cNvSpPr/>
          <p:nvPr/>
        </p:nvSpPr>
        <p:spPr bwMode="auto">
          <a:xfrm>
            <a:off x="2840964" y="3734044"/>
            <a:ext cx="352540" cy="391098"/>
          </a:xfrm>
          <a:prstGeom prst="rect">
            <a:avLst/>
          </a:prstGeom>
          <a:solidFill>
            <a:schemeClr val="bg1"/>
          </a:solidFill>
          <a:ln w="381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28" name="Rectangle 27"/>
          <p:cNvSpPr/>
          <p:nvPr/>
        </p:nvSpPr>
        <p:spPr bwMode="auto">
          <a:xfrm>
            <a:off x="3974649" y="5975472"/>
            <a:ext cx="352540" cy="391098"/>
          </a:xfrm>
          <a:prstGeom prst="rect">
            <a:avLst/>
          </a:prstGeom>
          <a:solidFill>
            <a:schemeClr val="bg1"/>
          </a:solidFill>
          <a:ln w="381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29" name="Rectangle 28"/>
          <p:cNvSpPr/>
          <p:nvPr/>
        </p:nvSpPr>
        <p:spPr bwMode="auto">
          <a:xfrm>
            <a:off x="3648697" y="5988324"/>
            <a:ext cx="352540" cy="391098"/>
          </a:xfrm>
          <a:prstGeom prst="rect">
            <a:avLst/>
          </a:prstGeom>
          <a:solidFill>
            <a:schemeClr val="bg1"/>
          </a:solidFill>
          <a:ln w="381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30" name="Rectangle 29"/>
          <p:cNvSpPr/>
          <p:nvPr/>
        </p:nvSpPr>
        <p:spPr bwMode="auto">
          <a:xfrm>
            <a:off x="3296157" y="5975472"/>
            <a:ext cx="352540" cy="391098"/>
          </a:xfrm>
          <a:prstGeom prst="rect">
            <a:avLst/>
          </a:prstGeom>
          <a:solidFill>
            <a:schemeClr val="bg1"/>
          </a:solidFill>
          <a:ln w="381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31" name="Rectangle 30"/>
          <p:cNvSpPr/>
          <p:nvPr/>
        </p:nvSpPr>
        <p:spPr bwMode="auto">
          <a:xfrm>
            <a:off x="2732737" y="4679154"/>
            <a:ext cx="352540" cy="391098"/>
          </a:xfrm>
          <a:prstGeom prst="rect">
            <a:avLst/>
          </a:prstGeom>
          <a:solidFill>
            <a:schemeClr val="bg1"/>
          </a:solidFill>
          <a:ln w="38100"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32" name="Rectangle 31"/>
          <p:cNvSpPr/>
          <p:nvPr/>
        </p:nvSpPr>
        <p:spPr bwMode="auto">
          <a:xfrm>
            <a:off x="2837917" y="5937624"/>
            <a:ext cx="352540" cy="391098"/>
          </a:xfrm>
          <a:prstGeom prst="rect">
            <a:avLst/>
          </a:prstGeom>
          <a:solidFill>
            <a:schemeClr val="bg1"/>
          </a:solidFill>
          <a:ln w="381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34" name="Rectangle 33"/>
          <p:cNvSpPr/>
          <p:nvPr/>
        </p:nvSpPr>
        <p:spPr bwMode="auto">
          <a:xfrm>
            <a:off x="8622398" y="3717015"/>
            <a:ext cx="352540" cy="391098"/>
          </a:xfrm>
          <a:prstGeom prst="rect">
            <a:avLst/>
          </a:prstGeom>
          <a:solidFill>
            <a:schemeClr val="bg1"/>
          </a:solidFill>
          <a:ln w="381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35" name="Rectangle 34"/>
          <p:cNvSpPr/>
          <p:nvPr/>
        </p:nvSpPr>
        <p:spPr bwMode="auto">
          <a:xfrm>
            <a:off x="8269858" y="2380960"/>
            <a:ext cx="352540" cy="391098"/>
          </a:xfrm>
          <a:prstGeom prst="rect">
            <a:avLst/>
          </a:prstGeom>
          <a:solidFill>
            <a:schemeClr val="bg1"/>
          </a:solidFill>
          <a:ln w="38100"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36" name="Rectangle 35"/>
          <p:cNvSpPr/>
          <p:nvPr/>
        </p:nvSpPr>
        <p:spPr bwMode="auto">
          <a:xfrm>
            <a:off x="8194629" y="3711505"/>
            <a:ext cx="352540" cy="391098"/>
          </a:xfrm>
          <a:prstGeom prst="rect">
            <a:avLst/>
          </a:prstGeom>
          <a:solidFill>
            <a:schemeClr val="bg1"/>
          </a:solidFill>
          <a:ln w="381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37" name="Rectangle 36"/>
          <p:cNvSpPr/>
          <p:nvPr/>
        </p:nvSpPr>
        <p:spPr bwMode="auto">
          <a:xfrm>
            <a:off x="7811105" y="2389482"/>
            <a:ext cx="352540" cy="391098"/>
          </a:xfrm>
          <a:prstGeom prst="rect">
            <a:avLst/>
          </a:prstGeom>
          <a:solidFill>
            <a:schemeClr val="bg1"/>
          </a:solidFill>
          <a:ln w="38100"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38" name="Rectangle 37"/>
          <p:cNvSpPr/>
          <p:nvPr/>
        </p:nvSpPr>
        <p:spPr bwMode="auto">
          <a:xfrm>
            <a:off x="7754698" y="3693144"/>
            <a:ext cx="352540" cy="391098"/>
          </a:xfrm>
          <a:prstGeom prst="rect">
            <a:avLst/>
          </a:prstGeom>
          <a:solidFill>
            <a:schemeClr val="bg1"/>
          </a:solidFill>
          <a:ln w="381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39" name="Rectangle 38"/>
          <p:cNvSpPr/>
          <p:nvPr/>
        </p:nvSpPr>
        <p:spPr bwMode="auto">
          <a:xfrm>
            <a:off x="7401704" y="3734044"/>
            <a:ext cx="352540" cy="391098"/>
          </a:xfrm>
          <a:prstGeom prst="rect">
            <a:avLst/>
          </a:prstGeom>
          <a:solidFill>
            <a:schemeClr val="bg1"/>
          </a:solidFill>
          <a:ln w="381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41" name="Rectangle 40"/>
          <p:cNvSpPr/>
          <p:nvPr/>
        </p:nvSpPr>
        <p:spPr bwMode="auto">
          <a:xfrm>
            <a:off x="8567544" y="5957407"/>
            <a:ext cx="352540" cy="391098"/>
          </a:xfrm>
          <a:prstGeom prst="rect">
            <a:avLst/>
          </a:prstGeom>
          <a:solidFill>
            <a:schemeClr val="bg1"/>
          </a:solidFill>
          <a:ln w="381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42" name="Rectangle 41"/>
          <p:cNvSpPr/>
          <p:nvPr/>
        </p:nvSpPr>
        <p:spPr bwMode="auto">
          <a:xfrm>
            <a:off x="8139775" y="5951897"/>
            <a:ext cx="352540" cy="391098"/>
          </a:xfrm>
          <a:prstGeom prst="rect">
            <a:avLst/>
          </a:prstGeom>
          <a:solidFill>
            <a:schemeClr val="bg1"/>
          </a:solidFill>
          <a:ln w="381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43" name="Rectangle 42"/>
          <p:cNvSpPr/>
          <p:nvPr/>
        </p:nvSpPr>
        <p:spPr bwMode="auto">
          <a:xfrm>
            <a:off x="7699844" y="5933536"/>
            <a:ext cx="352540" cy="391098"/>
          </a:xfrm>
          <a:prstGeom prst="rect">
            <a:avLst/>
          </a:prstGeom>
          <a:solidFill>
            <a:schemeClr val="bg1"/>
          </a:solidFill>
          <a:ln w="381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44" name="Rectangle 43"/>
          <p:cNvSpPr/>
          <p:nvPr/>
        </p:nvSpPr>
        <p:spPr bwMode="auto">
          <a:xfrm>
            <a:off x="7346850" y="5974436"/>
            <a:ext cx="352540" cy="391098"/>
          </a:xfrm>
          <a:prstGeom prst="rect">
            <a:avLst/>
          </a:prstGeom>
          <a:solidFill>
            <a:schemeClr val="bg1"/>
          </a:solidFill>
          <a:ln w="381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3" name="Footer Placeholder 2">
            <a:extLst>
              <a:ext uri="{FF2B5EF4-FFF2-40B4-BE49-F238E27FC236}">
                <a16:creationId xmlns:a16="http://schemas.microsoft.com/office/drawing/2014/main" id="{A16DA093-ECAE-1CAC-F247-BB89135DF0C7}"/>
              </a:ext>
            </a:extLst>
          </p:cNvPr>
          <p:cNvSpPr>
            <a:spLocks noGrp="1"/>
          </p:cNvSpPr>
          <p:nvPr>
            <p:ph type="ftr" sz="quarter" idx="11"/>
          </p:nvPr>
        </p:nvSpPr>
        <p:spPr>
          <a:xfrm>
            <a:off x="6950350" y="6493909"/>
            <a:ext cx="3939468" cy="391098"/>
          </a:xfrm>
        </p:spPr>
        <p:txBody>
          <a:bodyPr/>
          <a:lstStyle/>
          <a:p>
            <a:r>
              <a:rPr lang="nl-NL" dirty="0"/>
              <a:t>CIS 240: MICROCOMPUTER ARCHITECTURE &amp; PROGRAMMING</a:t>
            </a:r>
            <a:endParaRPr lang="en-US" dirty="0"/>
          </a:p>
        </p:txBody>
      </p:sp>
      <p:sp>
        <p:nvSpPr>
          <p:cNvPr id="4" name="Rectangle 3">
            <a:extLst>
              <a:ext uri="{FF2B5EF4-FFF2-40B4-BE49-F238E27FC236}">
                <a16:creationId xmlns:a16="http://schemas.microsoft.com/office/drawing/2014/main" id="{FDCE50F7-D116-7962-2F82-CF76014E59E0}"/>
              </a:ext>
            </a:extLst>
          </p:cNvPr>
          <p:cNvSpPr/>
          <p:nvPr/>
        </p:nvSpPr>
        <p:spPr bwMode="auto">
          <a:xfrm>
            <a:off x="2844315" y="5050055"/>
            <a:ext cx="352540" cy="782197"/>
          </a:xfrm>
          <a:prstGeom prst="rect">
            <a:avLst/>
          </a:prstGeom>
          <a:solidFill>
            <a:schemeClr val="bg1"/>
          </a:solidFill>
          <a:ln w="381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5" name="Rectangle 4">
            <a:extLst>
              <a:ext uri="{FF2B5EF4-FFF2-40B4-BE49-F238E27FC236}">
                <a16:creationId xmlns:a16="http://schemas.microsoft.com/office/drawing/2014/main" id="{FD669C51-6009-F333-E725-E033553D15CA}"/>
              </a:ext>
            </a:extLst>
          </p:cNvPr>
          <p:cNvSpPr/>
          <p:nvPr/>
        </p:nvSpPr>
        <p:spPr bwMode="auto">
          <a:xfrm>
            <a:off x="7346850" y="5107601"/>
            <a:ext cx="352540" cy="782197"/>
          </a:xfrm>
          <a:prstGeom prst="rect">
            <a:avLst/>
          </a:prstGeom>
          <a:solidFill>
            <a:schemeClr val="bg1"/>
          </a:solidFill>
          <a:ln w="381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
        <p:nvSpPr>
          <p:cNvPr id="15" name="Rectangle 14">
            <a:extLst>
              <a:ext uri="{FF2B5EF4-FFF2-40B4-BE49-F238E27FC236}">
                <a16:creationId xmlns:a16="http://schemas.microsoft.com/office/drawing/2014/main" id="{77B6E10B-6580-BA3C-859C-77C2740AA85B}"/>
              </a:ext>
            </a:extLst>
          </p:cNvPr>
          <p:cNvSpPr/>
          <p:nvPr/>
        </p:nvSpPr>
        <p:spPr bwMode="auto">
          <a:xfrm>
            <a:off x="7315805" y="2341857"/>
            <a:ext cx="352540" cy="391098"/>
          </a:xfrm>
          <a:prstGeom prst="rect">
            <a:avLst/>
          </a:prstGeom>
          <a:solidFill>
            <a:schemeClr val="bg1"/>
          </a:solidFill>
          <a:ln w="38100" cap="flat" cmpd="sng" algn="ctr">
            <a:no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2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3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13"/>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0" nodeType="clickEffect">
                                  <p:stCondLst>
                                    <p:cond delay="0"/>
                                  </p:stCondLst>
                                  <p:childTnLst>
                                    <p:set>
                                      <p:cBhvr>
                                        <p:cTn id="72" dur="1" fill="hold">
                                          <p:stCondLst>
                                            <p:cond delay="0"/>
                                          </p:stCondLst>
                                        </p:cTn>
                                        <p:tgtEl>
                                          <p:spTgt spid="1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0" nodeType="clickEffect">
                                  <p:stCondLst>
                                    <p:cond delay="0"/>
                                  </p:stCondLst>
                                  <p:childTnLst>
                                    <p:set>
                                      <p:cBhvr>
                                        <p:cTn id="76" dur="1" fill="hold">
                                          <p:stCondLst>
                                            <p:cond delay="0"/>
                                          </p:stCondLst>
                                        </p:cTn>
                                        <p:tgtEl>
                                          <p:spTgt spid="34"/>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0" nodeType="clickEffect">
                                  <p:stCondLst>
                                    <p:cond delay="0"/>
                                  </p:stCondLst>
                                  <p:childTnLst>
                                    <p:set>
                                      <p:cBhvr>
                                        <p:cTn id="80" dur="1" fill="hold">
                                          <p:stCondLst>
                                            <p:cond delay="0"/>
                                          </p:stCondLst>
                                        </p:cTn>
                                        <p:tgtEl>
                                          <p:spTgt spid="35"/>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0" nodeType="clickEffect">
                                  <p:stCondLst>
                                    <p:cond delay="0"/>
                                  </p:stCondLst>
                                  <p:childTnLst>
                                    <p:set>
                                      <p:cBhvr>
                                        <p:cTn id="84" dur="1" fill="hold">
                                          <p:stCondLst>
                                            <p:cond delay="0"/>
                                          </p:stCondLst>
                                        </p:cTn>
                                        <p:tgtEl>
                                          <p:spTgt spid="36"/>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0" nodeType="clickEffect">
                                  <p:stCondLst>
                                    <p:cond delay="0"/>
                                  </p:stCondLst>
                                  <p:childTnLst>
                                    <p:set>
                                      <p:cBhvr>
                                        <p:cTn id="88" dur="1" fill="hold">
                                          <p:stCondLst>
                                            <p:cond delay="0"/>
                                          </p:stCondLst>
                                        </p:cTn>
                                        <p:tgtEl>
                                          <p:spTgt spid="37"/>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0" nodeType="clickEffect">
                                  <p:stCondLst>
                                    <p:cond delay="0"/>
                                  </p:stCondLst>
                                  <p:childTnLst>
                                    <p:set>
                                      <p:cBhvr>
                                        <p:cTn id="92" dur="1" fill="hold">
                                          <p:stCondLst>
                                            <p:cond delay="0"/>
                                          </p:stCondLst>
                                        </p:cTn>
                                        <p:tgtEl>
                                          <p:spTgt spid="38"/>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0" nodeType="clickEffect">
                                  <p:stCondLst>
                                    <p:cond delay="0"/>
                                  </p:stCondLst>
                                  <p:childTnLst>
                                    <p:set>
                                      <p:cBhvr>
                                        <p:cTn id="96" dur="1" fill="hold">
                                          <p:stCondLst>
                                            <p:cond delay="0"/>
                                          </p:stCondLst>
                                        </p:cTn>
                                        <p:tgtEl>
                                          <p:spTgt spid="15"/>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0" nodeType="clickEffect">
                                  <p:stCondLst>
                                    <p:cond delay="0"/>
                                  </p:stCondLst>
                                  <p:childTnLst>
                                    <p:set>
                                      <p:cBhvr>
                                        <p:cTn id="100" dur="1" fill="hold">
                                          <p:stCondLst>
                                            <p:cond delay="0"/>
                                          </p:stCondLst>
                                        </p:cTn>
                                        <p:tgtEl>
                                          <p:spTgt spid="39"/>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0" nodeType="clickEffect">
                                  <p:stCondLst>
                                    <p:cond delay="0"/>
                                  </p:stCondLst>
                                  <p:childTnLst>
                                    <p:set>
                                      <p:cBhvr>
                                        <p:cTn id="104" dur="1" fill="hold">
                                          <p:stCondLst>
                                            <p:cond delay="0"/>
                                          </p:stCondLst>
                                        </p:cTn>
                                        <p:tgtEl>
                                          <p:spTgt spid="23"/>
                                        </p:tgtEl>
                                        <p:attrNameLst>
                                          <p:attrName>style.visibility</p:attrName>
                                        </p:attrNameLst>
                                      </p:cBhvr>
                                      <p:to>
                                        <p:strVal val="hidden"/>
                                      </p:to>
                                    </p:set>
                                  </p:childTnLst>
                                </p:cTn>
                              </p:par>
                              <p:par>
                                <p:cTn id="105" presetID="1" presetClass="exit" presetSubtype="0" fill="hold" grpId="0" nodeType="withEffect">
                                  <p:stCondLst>
                                    <p:cond delay="0"/>
                                  </p:stCondLst>
                                  <p:childTnLst>
                                    <p:set>
                                      <p:cBhvr>
                                        <p:cTn id="106" dur="1" fill="hold">
                                          <p:stCondLst>
                                            <p:cond delay="0"/>
                                          </p:stCondLst>
                                        </p:cTn>
                                        <p:tgtEl>
                                          <p:spTgt spid="24"/>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0" nodeType="clickEffect">
                                  <p:stCondLst>
                                    <p:cond delay="0"/>
                                  </p:stCondLst>
                                  <p:childTnLst>
                                    <p:set>
                                      <p:cBhvr>
                                        <p:cTn id="110" dur="1" fill="hold">
                                          <p:stCondLst>
                                            <p:cond delay="0"/>
                                          </p:stCondLst>
                                        </p:cTn>
                                        <p:tgtEl>
                                          <p:spTgt spid="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0" nodeType="clickEffect">
                                  <p:stCondLst>
                                    <p:cond delay="0"/>
                                  </p:stCondLst>
                                  <p:childTnLst>
                                    <p:set>
                                      <p:cBhvr>
                                        <p:cTn id="114" dur="1" fill="hold">
                                          <p:stCondLst>
                                            <p:cond delay="0"/>
                                          </p:stCondLst>
                                        </p:cTn>
                                        <p:tgtEl>
                                          <p:spTgt spid="4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0" nodeType="clickEffect">
                                  <p:stCondLst>
                                    <p:cond delay="0"/>
                                  </p:stCondLst>
                                  <p:childTnLst>
                                    <p:set>
                                      <p:cBhvr>
                                        <p:cTn id="118" dur="1" fill="hold">
                                          <p:stCondLst>
                                            <p:cond delay="0"/>
                                          </p:stCondLst>
                                        </p:cTn>
                                        <p:tgtEl>
                                          <p:spTgt spid="4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0" nodeType="clickEffect">
                                  <p:stCondLst>
                                    <p:cond delay="0"/>
                                  </p:stCondLst>
                                  <p:childTnLst>
                                    <p:set>
                                      <p:cBhvr>
                                        <p:cTn id="122" dur="1" fill="hold">
                                          <p:stCondLst>
                                            <p:cond delay="0"/>
                                          </p:stCondLst>
                                        </p:cTn>
                                        <p:tgtEl>
                                          <p:spTgt spid="4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0" nodeType="clickEffect">
                                  <p:stCondLst>
                                    <p:cond delay="0"/>
                                  </p:stCondLst>
                                  <p:childTnLst>
                                    <p:set>
                                      <p:cBhvr>
                                        <p:cTn id="126"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4" grpId="0" animBg="1"/>
      <p:bldP spid="17" grpId="0" animBg="1"/>
      <p:bldP spid="18" grpId="0" animBg="1"/>
      <p:bldP spid="23" grpId="0" animBg="1"/>
      <p:bldP spid="24" grpId="0" animBg="1"/>
      <p:bldP spid="19" grpId="0" animBg="1"/>
      <p:bldP spid="20" grpId="0" animBg="1"/>
      <p:bldP spid="21" grpId="0" animBg="1"/>
      <p:bldP spid="25" grpId="0" animBg="1"/>
      <p:bldP spid="26" grpId="0" animBg="1"/>
      <p:bldP spid="28" grpId="0" animBg="1"/>
      <p:bldP spid="29" grpId="0" animBg="1"/>
      <p:bldP spid="30" grpId="0" animBg="1"/>
      <p:bldP spid="31" grpId="0" animBg="1"/>
      <p:bldP spid="32" grpId="0" animBg="1"/>
      <p:bldP spid="34" grpId="0" animBg="1"/>
      <p:bldP spid="35" grpId="0" animBg="1"/>
      <p:bldP spid="36" grpId="0" animBg="1"/>
      <p:bldP spid="37" grpId="0" animBg="1"/>
      <p:bldP spid="38" grpId="0" animBg="1"/>
      <p:bldP spid="39" grpId="0" animBg="1"/>
      <p:bldP spid="41" grpId="0" animBg="1"/>
      <p:bldP spid="42" grpId="0" animBg="1"/>
      <p:bldP spid="43" grpId="0" animBg="1"/>
      <p:bldP spid="44" grpId="0" animBg="1"/>
      <p:bldP spid="4" grpId="0" animBg="1"/>
      <p:bldP spid="5" grpId="0" animBg="1"/>
      <p:bldP spid="1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30A4D3-1BE3-3B0E-8081-3C4E57106CBE}"/>
              </a:ext>
            </a:extLst>
          </p:cNvPr>
          <p:cNvSpPr>
            <a:spLocks noGrp="1"/>
          </p:cNvSpPr>
          <p:nvPr>
            <p:ph type="sldNum" sz="quarter" idx="12"/>
          </p:nvPr>
        </p:nvSpPr>
        <p:spPr/>
        <p:txBody>
          <a:bodyPr/>
          <a:lstStyle/>
          <a:p>
            <a:fld id="{352B3F1B-1166-4859-AB02-3DE63E33C3FF}" type="slidenum">
              <a:rPr lang="en-US" smtClean="0"/>
              <a:t>80</a:t>
            </a:fld>
            <a:endParaRPr lang="en-US"/>
          </a:p>
        </p:txBody>
      </p:sp>
      <p:sp>
        <p:nvSpPr>
          <p:cNvPr id="3" name="Footer Placeholder 2">
            <a:extLst>
              <a:ext uri="{FF2B5EF4-FFF2-40B4-BE49-F238E27FC236}">
                <a16:creationId xmlns:a16="http://schemas.microsoft.com/office/drawing/2014/main" id="{BF09225A-F0F2-6615-66E8-C25379CAACC0}"/>
              </a:ext>
            </a:extLst>
          </p:cNvPr>
          <p:cNvSpPr>
            <a:spLocks noGrp="1"/>
          </p:cNvSpPr>
          <p:nvPr>
            <p:ph type="ftr" sz="quarter" idx="11"/>
          </p:nvPr>
        </p:nvSpPr>
        <p:spPr/>
        <p:txBody>
          <a:bodyPr/>
          <a:lstStyle/>
          <a:p>
            <a:r>
              <a:rPr lang="nl-NL"/>
              <a:t>CIS 240: MICROCOMPUTER ARCHITECTURE &amp; PROGRAMMING</a:t>
            </a:r>
            <a:endParaRPr lang="en-US"/>
          </a:p>
        </p:txBody>
      </p:sp>
    </p:spTree>
    <p:extLst>
      <p:ext uri="{BB962C8B-B14F-4D97-AF65-F5344CB8AC3E}">
        <p14:creationId xmlns:p14="http://schemas.microsoft.com/office/powerpoint/2010/main" val="38946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47C06-A7DA-BCE5-CE5B-4D737E638FBD}"/>
              </a:ext>
            </a:extLst>
          </p:cNvPr>
          <p:cNvSpPr>
            <a:spLocks noGrp="1"/>
          </p:cNvSpPr>
          <p:nvPr>
            <p:ph type="title"/>
          </p:nvPr>
        </p:nvSpPr>
        <p:spPr/>
        <p:txBody>
          <a:bodyPr/>
          <a:lstStyle/>
          <a:p>
            <a:r>
              <a:rPr lang="en-US" b="1" i="0" dirty="0">
                <a:solidFill>
                  <a:srgbClr val="1F1F1F"/>
                </a:solidFill>
                <a:effectLst/>
                <a:latin typeface="Google Sans"/>
              </a:rPr>
              <a:t>Types of Compiler</a:t>
            </a:r>
            <a:r>
              <a:rPr lang="en-US" dirty="0">
                <a:solidFill>
                  <a:srgbClr val="1F1F1F"/>
                </a:solidFill>
                <a:latin typeface="Google Sans"/>
              </a:rPr>
              <a:t>s</a:t>
            </a:r>
            <a:endParaRPr lang="en-US" dirty="0"/>
          </a:p>
        </p:txBody>
      </p:sp>
      <p:sp>
        <p:nvSpPr>
          <p:cNvPr id="3" name="Content Placeholder 2">
            <a:extLst>
              <a:ext uri="{FF2B5EF4-FFF2-40B4-BE49-F238E27FC236}">
                <a16:creationId xmlns:a16="http://schemas.microsoft.com/office/drawing/2014/main" id="{D6A31A72-C959-E6DC-B2B6-A290D2322BC3}"/>
              </a:ext>
            </a:extLst>
          </p:cNvPr>
          <p:cNvSpPr>
            <a:spLocks noGrp="1"/>
          </p:cNvSpPr>
          <p:nvPr>
            <p:ph idx="1"/>
          </p:nvPr>
        </p:nvSpPr>
        <p:spPr/>
        <p:txBody>
          <a:bodyPr/>
          <a:lstStyle/>
          <a:p>
            <a:pPr algn="l">
              <a:spcAft>
                <a:spcPts val="300"/>
              </a:spcAft>
              <a:buFont typeface="Arial" panose="020B0604020202020204" pitchFamily="34" charset="0"/>
              <a:buChar char="•"/>
            </a:pPr>
            <a:r>
              <a:rPr lang="en-US" b="0" i="0" dirty="0">
                <a:solidFill>
                  <a:srgbClr val="1F1F1F"/>
                </a:solidFill>
                <a:effectLst/>
                <a:latin typeface="Google Sans"/>
              </a:rPr>
              <a:t>Cross Compilers. They produce an executable machine code for a platform but, this platform is not the one on which the compiler is running.</a:t>
            </a:r>
          </a:p>
          <a:p>
            <a:pPr algn="l">
              <a:spcAft>
                <a:spcPts val="300"/>
              </a:spcAft>
              <a:buFont typeface="Arial" panose="020B0604020202020204" pitchFamily="34" charset="0"/>
              <a:buChar char="•"/>
            </a:pPr>
            <a:r>
              <a:rPr lang="en-US" b="0" i="0" dirty="0">
                <a:solidFill>
                  <a:srgbClr val="1F1F1F"/>
                </a:solidFill>
                <a:effectLst/>
                <a:latin typeface="Google Sans"/>
              </a:rPr>
              <a:t>Bootstrap Compilers. These compilers are written in a programming language that they have to compile.</a:t>
            </a:r>
          </a:p>
          <a:p>
            <a:pPr algn="l">
              <a:spcAft>
                <a:spcPts val="300"/>
              </a:spcAft>
              <a:buFont typeface="Arial" panose="020B0604020202020204" pitchFamily="34" charset="0"/>
              <a:buChar char="•"/>
            </a:pPr>
            <a:r>
              <a:rPr lang="en-US" b="0" i="0" dirty="0">
                <a:solidFill>
                  <a:srgbClr val="1F1F1F"/>
                </a:solidFill>
                <a:effectLst/>
                <a:latin typeface="Google Sans"/>
              </a:rPr>
              <a:t>Source to source/</a:t>
            </a:r>
            <a:r>
              <a:rPr lang="en-US" b="0" i="0" dirty="0" err="1">
                <a:solidFill>
                  <a:srgbClr val="1F1F1F"/>
                </a:solidFill>
                <a:effectLst/>
                <a:latin typeface="Google Sans"/>
              </a:rPr>
              <a:t>transcompiler</a:t>
            </a:r>
            <a:r>
              <a:rPr lang="en-US" b="0" i="0" dirty="0">
                <a:solidFill>
                  <a:srgbClr val="1F1F1F"/>
                </a:solidFill>
                <a:effectLst/>
                <a:latin typeface="Google Sans"/>
              </a:rPr>
              <a:t>. ...</a:t>
            </a:r>
          </a:p>
          <a:p>
            <a:pPr algn="l">
              <a:spcAft>
                <a:spcPts val="300"/>
              </a:spcAft>
              <a:buFont typeface="Arial" panose="020B0604020202020204" pitchFamily="34" charset="0"/>
              <a:buChar char="•"/>
            </a:pPr>
            <a:r>
              <a:rPr lang="en-US" b="0" i="0" dirty="0" err="1">
                <a:solidFill>
                  <a:srgbClr val="1F1F1F"/>
                </a:solidFill>
                <a:effectLst/>
                <a:latin typeface="Google Sans"/>
              </a:rPr>
              <a:t>Decompiler</a:t>
            </a:r>
            <a:r>
              <a:rPr lang="en-US" b="0" i="0" dirty="0">
                <a:solidFill>
                  <a:srgbClr val="1F1F1F"/>
                </a:solidFill>
                <a:effectLst/>
                <a:latin typeface="Google Sans"/>
              </a:rPr>
              <a:t>.</a:t>
            </a:r>
          </a:p>
          <a:p>
            <a:endParaRPr lang="en-US" dirty="0"/>
          </a:p>
        </p:txBody>
      </p:sp>
      <p:sp>
        <p:nvSpPr>
          <p:cNvPr id="4" name="Slide Number Placeholder 3">
            <a:extLst>
              <a:ext uri="{FF2B5EF4-FFF2-40B4-BE49-F238E27FC236}">
                <a16:creationId xmlns:a16="http://schemas.microsoft.com/office/drawing/2014/main" id="{4560C03E-9B0C-3983-AA94-DBDF9AD7183F}"/>
              </a:ext>
            </a:extLst>
          </p:cNvPr>
          <p:cNvSpPr>
            <a:spLocks noGrp="1"/>
          </p:cNvSpPr>
          <p:nvPr>
            <p:ph type="sldNum" sz="quarter" idx="12"/>
          </p:nvPr>
        </p:nvSpPr>
        <p:spPr/>
        <p:txBody>
          <a:bodyPr/>
          <a:lstStyle/>
          <a:p>
            <a:fld id="{352B3F1B-1166-4859-AB02-3DE63E33C3FF}" type="slidenum">
              <a:rPr lang="en-US" smtClean="0"/>
              <a:t>81</a:t>
            </a:fld>
            <a:endParaRPr lang="en-US"/>
          </a:p>
        </p:txBody>
      </p:sp>
      <p:sp>
        <p:nvSpPr>
          <p:cNvPr id="5" name="Footer Placeholder 4">
            <a:extLst>
              <a:ext uri="{FF2B5EF4-FFF2-40B4-BE49-F238E27FC236}">
                <a16:creationId xmlns:a16="http://schemas.microsoft.com/office/drawing/2014/main" id="{3832FA7E-D653-C67B-841D-DBB22A8FED68}"/>
              </a:ext>
            </a:extLst>
          </p:cNvPr>
          <p:cNvSpPr>
            <a:spLocks noGrp="1"/>
          </p:cNvSpPr>
          <p:nvPr>
            <p:ph type="ftr" sz="quarter" idx="11"/>
          </p:nvPr>
        </p:nvSpPr>
        <p:spPr/>
        <p:txBody>
          <a:bodyPr/>
          <a:lstStyle/>
          <a:p>
            <a:r>
              <a:rPr lang="nl-NL"/>
              <a:t>CIS 240: MICROCOMPUTER ARCHITECTURE &amp; PROGRAMMING</a:t>
            </a:r>
            <a:endParaRPr lang="en-US"/>
          </a:p>
        </p:txBody>
      </p:sp>
    </p:spTree>
    <p:extLst>
      <p:ext uri="{BB962C8B-B14F-4D97-AF65-F5344CB8AC3E}">
        <p14:creationId xmlns:p14="http://schemas.microsoft.com/office/powerpoint/2010/main" val="18492383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486" y="44480"/>
            <a:ext cx="8534400" cy="762000"/>
          </a:xfrm>
        </p:spPr>
        <p:txBody>
          <a:bodyPr/>
          <a:lstStyle/>
          <a:p>
            <a:r>
              <a:rPr lang="en-US" sz="2800" dirty="0"/>
              <a:t>Internal digital representation of </a:t>
            </a:r>
            <a:r>
              <a:rPr lang="en-US" sz="3200" dirty="0"/>
              <a:t>NUMBERS</a:t>
            </a:r>
          </a:p>
        </p:txBody>
      </p:sp>
      <p:sp>
        <p:nvSpPr>
          <p:cNvPr id="3" name="Content Placeholder 2"/>
          <p:cNvSpPr>
            <a:spLocks noGrp="1"/>
          </p:cNvSpPr>
          <p:nvPr>
            <p:ph idx="1"/>
          </p:nvPr>
        </p:nvSpPr>
        <p:spPr>
          <a:xfrm>
            <a:off x="1839686" y="674915"/>
            <a:ext cx="10276114" cy="5826018"/>
          </a:xfrm>
        </p:spPr>
        <p:txBody>
          <a:bodyPr>
            <a:normAutofit lnSpcReduction="10000"/>
          </a:bodyPr>
          <a:lstStyle/>
          <a:p>
            <a:r>
              <a:rPr lang="en-US" dirty="0"/>
              <a:t>A wire can be 0V or 5V, OFF or ON, LOW or HIGH. How can a number be represented?</a:t>
            </a:r>
          </a:p>
          <a:p>
            <a:r>
              <a:rPr lang="en-US" b="1" u="sng" dirty="0">
                <a:solidFill>
                  <a:srgbClr val="FF0000"/>
                </a:solidFill>
              </a:rPr>
              <a:t>REMEMBER</a:t>
            </a:r>
            <a:r>
              <a:rPr lang="en-US" dirty="0">
                <a:solidFill>
                  <a:srgbClr val="FF0000"/>
                </a:solidFill>
              </a:rPr>
              <a:t>:</a:t>
            </a:r>
            <a:r>
              <a:rPr lang="en-US" dirty="0"/>
              <a:t> Computers stores all values as 1s and 0s!</a:t>
            </a:r>
          </a:p>
          <a:p>
            <a:pPr lvl="1"/>
            <a:r>
              <a:rPr lang="en-US" dirty="0"/>
              <a:t>Pictures</a:t>
            </a:r>
          </a:p>
          <a:p>
            <a:pPr lvl="1"/>
            <a:r>
              <a:rPr lang="en-US" dirty="0"/>
              <a:t>Numbers</a:t>
            </a:r>
          </a:p>
          <a:p>
            <a:pPr lvl="1"/>
            <a:r>
              <a:rPr lang="en-US" dirty="0"/>
              <a:t>Instructions</a:t>
            </a:r>
          </a:p>
          <a:p>
            <a:pPr lvl="1"/>
            <a:r>
              <a:rPr lang="en-US" dirty="0"/>
              <a:t>Characters</a:t>
            </a:r>
          </a:p>
          <a:p>
            <a:r>
              <a:rPr lang="en-US" dirty="0"/>
              <a:t>Binary (base-2 representation)</a:t>
            </a:r>
          </a:p>
          <a:p>
            <a:pPr lvl="1"/>
            <a:r>
              <a:rPr lang="en-US" dirty="0"/>
              <a:t>Each number (other than 0 and 1) is made up of a group of wires or memory cells. </a:t>
            </a:r>
          </a:p>
          <a:p>
            <a:pPr lvl="1"/>
            <a:r>
              <a:rPr lang="en-US" dirty="0"/>
              <a:t>Each wire or memory cell represents a bit:</a:t>
            </a:r>
          </a:p>
          <a:p>
            <a:pPr lvl="2"/>
            <a:r>
              <a:rPr lang="en-US" sz="2800" dirty="0"/>
              <a:t>A bit (</a:t>
            </a:r>
            <a:r>
              <a:rPr lang="en-US" sz="2800" b="1" u="sng" dirty="0" err="1">
                <a:latin typeface="Bookman Old Style" pitchFamily="18" charset="0"/>
              </a:rPr>
              <a:t>BI</a:t>
            </a:r>
            <a:r>
              <a:rPr lang="en-US" sz="2800" dirty="0" err="1"/>
              <a:t>nary</a:t>
            </a:r>
            <a:r>
              <a:rPr lang="en-US" sz="2800" dirty="0"/>
              <a:t> </a:t>
            </a:r>
            <a:r>
              <a:rPr lang="en-US" sz="2800" dirty="0" err="1"/>
              <a:t>digi</a:t>
            </a:r>
            <a:r>
              <a:rPr lang="en-US" sz="2800" b="1" u="sng" dirty="0" err="1">
                <a:latin typeface="Bookman Old Style" pitchFamily="18" charset="0"/>
              </a:rPr>
              <a:t>T</a:t>
            </a:r>
            <a:r>
              <a:rPr lang="en-US" sz="2800" dirty="0"/>
              <a:t>) is one of these values</a:t>
            </a:r>
          </a:p>
          <a:p>
            <a:pPr lvl="1"/>
            <a:endParaRPr lang="en-US" dirty="0">
              <a:solidFill>
                <a:srgbClr val="FF0000"/>
              </a:solidFill>
            </a:endParaRPr>
          </a:p>
        </p:txBody>
      </p:sp>
      <p:sp>
        <p:nvSpPr>
          <p:cNvPr id="6" name="Slide Number Placeholder 5"/>
          <p:cNvSpPr>
            <a:spLocks noGrp="1"/>
          </p:cNvSpPr>
          <p:nvPr>
            <p:ph type="sldNum" sz="quarter" idx="12"/>
          </p:nvPr>
        </p:nvSpPr>
        <p:spPr/>
        <p:txBody>
          <a:bodyPr/>
          <a:lstStyle/>
          <a:p>
            <a:fld id="{1E9AE433-2354-447F-AC9C-E3BA53A2ED55}" type="slidenum">
              <a:rPr lang="en-US" smtClean="0"/>
              <a:pPr/>
              <a:t>82</a:t>
            </a:fld>
            <a:endParaRPr lang="en-US"/>
          </a:p>
        </p:txBody>
      </p:sp>
      <p:sp>
        <p:nvSpPr>
          <p:cNvPr id="4" name="Footer Placeholder 3">
            <a:extLst>
              <a:ext uri="{FF2B5EF4-FFF2-40B4-BE49-F238E27FC236}">
                <a16:creationId xmlns:a16="http://schemas.microsoft.com/office/drawing/2014/main" id="{6228D45E-21DF-5C91-FA29-07408C3BA974}"/>
              </a:ext>
            </a:extLst>
          </p:cNvPr>
          <p:cNvSpPr>
            <a:spLocks noGrp="1"/>
          </p:cNvSpPr>
          <p:nvPr>
            <p:ph type="ftr" sz="quarter" idx="11"/>
          </p:nvPr>
        </p:nvSpPr>
        <p:spPr/>
        <p:txBody>
          <a:bodyPr/>
          <a:lstStyle/>
          <a:p>
            <a:r>
              <a:rPr lang="nl-NL"/>
              <a:t>CIS 240: MICROCOMPUTER ARCHITECTURE &amp; PROGRAMMING</a:t>
            </a:r>
            <a:endParaRPr lang="en-US"/>
          </a:p>
        </p:txBody>
      </p:sp>
    </p:spTree>
    <p:extLst>
      <p:ext uri="{BB962C8B-B14F-4D97-AF65-F5344CB8AC3E}">
        <p14:creationId xmlns:p14="http://schemas.microsoft.com/office/powerpoint/2010/main" val="34325670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04800"/>
            <a:ext cx="8382000" cy="762000"/>
          </a:xfrm>
        </p:spPr>
        <p:txBody>
          <a:bodyPr/>
          <a:lstStyle/>
          <a:p>
            <a:r>
              <a:rPr lang="en-US" dirty="0"/>
              <a:t>Note that…</a:t>
            </a:r>
          </a:p>
        </p:txBody>
      </p:sp>
      <p:sp>
        <p:nvSpPr>
          <p:cNvPr id="3" name="Content Placeholder 2"/>
          <p:cNvSpPr>
            <a:spLocks noGrp="1"/>
          </p:cNvSpPr>
          <p:nvPr>
            <p:ph idx="1"/>
          </p:nvPr>
        </p:nvSpPr>
        <p:spPr>
          <a:xfrm>
            <a:off x="1524000" y="1447801"/>
            <a:ext cx="9144000" cy="4706257"/>
          </a:xfrm>
          <a:solidFill>
            <a:schemeClr val="bg1"/>
          </a:solidFill>
        </p:spPr>
        <p:txBody>
          <a:bodyPr/>
          <a:lstStyle/>
          <a:p>
            <a:pPr>
              <a:buNone/>
            </a:pPr>
            <a:r>
              <a:rPr lang="en-US" sz="2400" dirty="0"/>
              <a:t>Things inside computer:</a:t>
            </a:r>
          </a:p>
          <a:p>
            <a:r>
              <a:rPr lang="en-US" sz="2400" dirty="0"/>
              <a:t>Numeric values</a:t>
            </a:r>
          </a:p>
          <a:p>
            <a:pPr lvl="1"/>
            <a:r>
              <a:rPr lang="en-US" dirty="0"/>
              <a:t>Sign-magnitude, 1’s complement, 2’s complement and BCD (Binary-coded decimal)</a:t>
            </a:r>
          </a:p>
          <a:p>
            <a:r>
              <a:rPr lang="en-US" sz="2400" dirty="0"/>
              <a:t>Characters</a:t>
            </a:r>
          </a:p>
          <a:p>
            <a:pPr lvl="1"/>
            <a:r>
              <a:rPr lang="en-US" dirty="0"/>
              <a:t>ASCII, JIS X 0208, EUC (Unix), Unicode, etc.</a:t>
            </a:r>
          </a:p>
          <a:p>
            <a:r>
              <a:rPr lang="en-US" sz="2400" dirty="0"/>
              <a:t>Random data</a:t>
            </a:r>
          </a:p>
          <a:p>
            <a:pPr lvl="1"/>
            <a:r>
              <a:rPr lang="en-US" dirty="0"/>
              <a:t>Picture data (Pixels), patterns, encoded stuff, programs… </a:t>
            </a:r>
            <a:endParaRPr lang="en-US" sz="1800" dirty="0"/>
          </a:p>
        </p:txBody>
      </p:sp>
      <p:sp>
        <p:nvSpPr>
          <p:cNvPr id="6" name="Slide Number Placeholder 5"/>
          <p:cNvSpPr>
            <a:spLocks noGrp="1"/>
          </p:cNvSpPr>
          <p:nvPr>
            <p:ph type="sldNum" sz="quarter" idx="12"/>
          </p:nvPr>
        </p:nvSpPr>
        <p:spPr/>
        <p:txBody>
          <a:bodyPr/>
          <a:lstStyle/>
          <a:p>
            <a:fld id="{1E9AE433-2354-447F-AC9C-E3BA53A2ED55}" type="slidenum">
              <a:rPr lang="en-US" smtClean="0"/>
              <a:pPr/>
              <a:t>83</a:t>
            </a:fld>
            <a:endParaRPr lang="en-US"/>
          </a:p>
        </p:txBody>
      </p:sp>
      <p:sp>
        <p:nvSpPr>
          <p:cNvPr id="4" name="Footer Placeholder 3">
            <a:extLst>
              <a:ext uri="{FF2B5EF4-FFF2-40B4-BE49-F238E27FC236}">
                <a16:creationId xmlns:a16="http://schemas.microsoft.com/office/drawing/2014/main" id="{2855738A-B968-AF39-1440-0FEB8ED24605}"/>
              </a:ext>
            </a:extLst>
          </p:cNvPr>
          <p:cNvSpPr>
            <a:spLocks noGrp="1"/>
          </p:cNvSpPr>
          <p:nvPr>
            <p:ph type="ftr" sz="quarter" idx="11"/>
          </p:nvPr>
        </p:nvSpPr>
        <p:spPr/>
        <p:txBody>
          <a:bodyPr/>
          <a:lstStyle/>
          <a:p>
            <a:r>
              <a:rPr lang="nl-NL"/>
              <a:t>CIS 240: MICROCOMPUTER ARCHITECTURE &amp; PROGRAMMING</a:t>
            </a:r>
            <a:endParaRPr lang="en-US"/>
          </a:p>
        </p:txBody>
      </p:sp>
    </p:spTree>
    <p:extLst>
      <p:ext uri="{BB962C8B-B14F-4D97-AF65-F5344CB8AC3E}">
        <p14:creationId xmlns:p14="http://schemas.microsoft.com/office/powerpoint/2010/main" val="1253315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A22D3-D9A4-9BAC-0C9A-AEE7268116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96D2E7-47A9-CBA0-6666-A5C482A56987}"/>
              </a:ext>
            </a:extLst>
          </p:cNvPr>
          <p:cNvSpPr>
            <a:spLocks noGrp="1"/>
          </p:cNvSpPr>
          <p:nvPr>
            <p:ph type="title"/>
          </p:nvPr>
        </p:nvSpPr>
        <p:spPr>
          <a:xfrm>
            <a:off x="681999" y="1417606"/>
            <a:ext cx="4333886" cy="3536134"/>
          </a:xfrm>
        </p:spPr>
        <p:txBody>
          <a:bodyPr/>
          <a:lstStyle/>
          <a:p>
            <a:r>
              <a:rPr lang="en-US" dirty="0"/>
              <a:t>2’s complement in picture form</a:t>
            </a:r>
          </a:p>
        </p:txBody>
      </p:sp>
      <p:sp>
        <p:nvSpPr>
          <p:cNvPr id="4" name="Footer Placeholder 3">
            <a:extLst>
              <a:ext uri="{FF2B5EF4-FFF2-40B4-BE49-F238E27FC236}">
                <a16:creationId xmlns:a16="http://schemas.microsoft.com/office/drawing/2014/main" id="{AA634B8A-A3EB-4AFE-512A-3F5194A1547F}"/>
              </a:ext>
            </a:extLst>
          </p:cNvPr>
          <p:cNvSpPr>
            <a:spLocks noGrp="1"/>
          </p:cNvSpPr>
          <p:nvPr>
            <p:ph type="ftr" sz="quarter" idx="11"/>
          </p:nvPr>
        </p:nvSpPr>
        <p:spPr/>
        <p:txBody>
          <a:bodyPr/>
          <a:lstStyle/>
          <a:p>
            <a:r>
              <a:rPr lang="nl-NL"/>
              <a:t>CIS 240: MICROCOMPUTER ARCHITECTURE &amp; PROGRAMMING</a:t>
            </a:r>
            <a:endParaRPr lang="en-US"/>
          </a:p>
        </p:txBody>
      </p:sp>
      <p:sp>
        <p:nvSpPr>
          <p:cNvPr id="5" name="Slide Number Placeholder 4">
            <a:extLst>
              <a:ext uri="{FF2B5EF4-FFF2-40B4-BE49-F238E27FC236}">
                <a16:creationId xmlns:a16="http://schemas.microsoft.com/office/drawing/2014/main" id="{A490B41B-8575-0896-77B3-3C6DA618760E}"/>
              </a:ext>
            </a:extLst>
          </p:cNvPr>
          <p:cNvSpPr>
            <a:spLocks noGrp="1"/>
          </p:cNvSpPr>
          <p:nvPr>
            <p:ph type="sldNum" sz="quarter" idx="12"/>
          </p:nvPr>
        </p:nvSpPr>
        <p:spPr/>
        <p:txBody>
          <a:bodyPr/>
          <a:lstStyle/>
          <a:p>
            <a:fld id="{352B3F1B-1166-4859-AB02-3DE63E33C3FF}" type="slidenum">
              <a:rPr lang="en-US" smtClean="0"/>
              <a:t>9</a:t>
            </a:fld>
            <a:endParaRPr lang="en-US"/>
          </a:p>
        </p:txBody>
      </p:sp>
      <p:pic>
        <p:nvPicPr>
          <p:cNvPr id="2050" name="Picture 2">
            <a:extLst>
              <a:ext uri="{FF2B5EF4-FFF2-40B4-BE49-F238E27FC236}">
                <a16:creationId xmlns:a16="http://schemas.microsoft.com/office/drawing/2014/main" id="{C0A4C399-BBE1-DF20-8B5E-E189863AA2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1422" y="106532"/>
            <a:ext cx="6925506" cy="611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267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35871</TotalTime>
  <Words>5485</Words>
  <Application>Microsoft Office PowerPoint</Application>
  <PresentationFormat>Widescreen</PresentationFormat>
  <Paragraphs>1836</Paragraphs>
  <Slides>83</Slides>
  <Notes>8</Notes>
  <HiddenSlides>2</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95" baseType="lpstr">
      <vt:lpstr>Google Sans</vt:lpstr>
      <vt:lpstr>Aptos</vt:lpstr>
      <vt:lpstr>Arial</vt:lpstr>
      <vt:lpstr>Bookman Old Style</vt:lpstr>
      <vt:lpstr>Cambria Math</vt:lpstr>
      <vt:lpstr>Century Gothic</vt:lpstr>
      <vt:lpstr>Garamond</vt:lpstr>
      <vt:lpstr>Times New Roman</vt:lpstr>
      <vt:lpstr>Wingdings</vt:lpstr>
      <vt:lpstr>Wingdings 3</vt:lpstr>
      <vt:lpstr>Wisp</vt:lpstr>
      <vt:lpstr>Equation</vt:lpstr>
      <vt:lpstr>Lecture 1: Number part 2  Course overview </vt:lpstr>
      <vt:lpstr>Adding binary numbers</vt:lpstr>
      <vt:lpstr>Subtracting Binary Numbers</vt:lpstr>
      <vt:lpstr>Subtracting Binary Numbers</vt:lpstr>
      <vt:lpstr>Two’s complement Representation (3)  -- Integers --</vt:lpstr>
      <vt:lpstr>Overflow</vt:lpstr>
      <vt:lpstr>Subtracting Binary Numbers</vt:lpstr>
      <vt:lpstr>Addition: How you know you have a problem?</vt:lpstr>
      <vt:lpstr>2’s complement in picture form</vt:lpstr>
      <vt:lpstr>Something to remember…</vt:lpstr>
      <vt:lpstr>Base-10 multiplication</vt:lpstr>
      <vt:lpstr>Two’s complement multiplication</vt:lpstr>
      <vt:lpstr>Question 1:</vt:lpstr>
      <vt:lpstr>Two’s complement multiplication</vt:lpstr>
      <vt:lpstr>Two’s complement multiplication</vt:lpstr>
      <vt:lpstr>Two’s complement multiplication</vt:lpstr>
      <vt:lpstr>Shortcut: Multiplying by ten</vt:lpstr>
      <vt:lpstr>Shortcut:  Multiplying a base-2 number by 2</vt:lpstr>
      <vt:lpstr>Base-10 division</vt:lpstr>
      <vt:lpstr>Division</vt:lpstr>
      <vt:lpstr>Two’s complement division</vt:lpstr>
      <vt:lpstr>Divide by a negative number</vt:lpstr>
      <vt:lpstr>Last note on 2’s complement</vt:lpstr>
      <vt:lpstr>Two’s complement Representation (4) -- Fractions --</vt:lpstr>
      <vt:lpstr>Fractional numbers</vt:lpstr>
      <vt:lpstr>Fixed point vs. Floating point</vt:lpstr>
      <vt:lpstr>Examples of floating point formats</vt:lpstr>
      <vt:lpstr>Floating point</vt:lpstr>
      <vt:lpstr>Floating point</vt:lpstr>
      <vt:lpstr>Steps: Floating point to decimal</vt:lpstr>
      <vt:lpstr>Steps: Decimal to floating point (1)</vt:lpstr>
      <vt:lpstr>Steps: Decimal to floating point (2)</vt:lpstr>
      <vt:lpstr>Floating point</vt:lpstr>
      <vt:lpstr>Floating point</vt:lpstr>
      <vt:lpstr>Math with Floating point</vt:lpstr>
      <vt:lpstr>Math with Floating point</vt:lpstr>
      <vt:lpstr>Math with Floating point  (MATH MESSED UP)</vt:lpstr>
      <vt:lpstr>Math with Floating point</vt:lpstr>
      <vt:lpstr>TO HERE</vt:lpstr>
      <vt:lpstr>Practice  (Use 8-bits for all numbers except base-10)</vt:lpstr>
      <vt:lpstr>BCD representation (Included for completeness but we won’t use)</vt:lpstr>
      <vt:lpstr>A N-bit machine means:</vt:lpstr>
      <vt:lpstr>A N-bit machine means:</vt:lpstr>
      <vt:lpstr>Representing characters…</vt:lpstr>
      <vt:lpstr>Representing characters</vt:lpstr>
      <vt:lpstr>ASCII</vt:lpstr>
      <vt:lpstr>Representing characters…</vt:lpstr>
      <vt:lpstr>Inserting ASCII characters</vt:lpstr>
      <vt:lpstr>Examples</vt:lpstr>
      <vt:lpstr>Braille Languages (Wikipedia)</vt:lpstr>
      <vt:lpstr>Braille</vt:lpstr>
      <vt:lpstr>Braille</vt:lpstr>
      <vt:lpstr>Braille</vt:lpstr>
      <vt:lpstr>Other values represented</vt:lpstr>
      <vt:lpstr>Pure Data - Pictures</vt:lpstr>
      <vt:lpstr>Simplest morphing/fade-in algorithm</vt:lpstr>
      <vt:lpstr>Hiding secret data in pictures</vt:lpstr>
      <vt:lpstr>Error codes</vt:lpstr>
      <vt:lpstr>Flags</vt:lpstr>
      <vt:lpstr>Programs</vt:lpstr>
      <vt:lpstr>MIPS program</vt:lpstr>
      <vt:lpstr>Counting</vt:lpstr>
      <vt:lpstr>Asides</vt:lpstr>
      <vt:lpstr>PowerPoint Presentation</vt:lpstr>
      <vt:lpstr>PowerPoint Presentation</vt:lpstr>
      <vt:lpstr>PowerPoint Presentation</vt:lpstr>
      <vt:lpstr>Other key words from digital introduction</vt:lpstr>
      <vt:lpstr>Other key words from digital introduction</vt:lpstr>
      <vt:lpstr>Terms</vt:lpstr>
      <vt:lpstr>Terms</vt:lpstr>
      <vt:lpstr>Converters</vt:lpstr>
      <vt:lpstr>Extra slides</vt:lpstr>
      <vt:lpstr>Course map</vt:lpstr>
      <vt:lpstr>CPU: </vt:lpstr>
      <vt:lpstr>PowerPoint Presentation</vt:lpstr>
      <vt:lpstr>Today’s lab: Compiler part 1</vt:lpstr>
      <vt:lpstr>Compilers (If time)</vt:lpstr>
      <vt:lpstr>PowerPoint Presentation</vt:lpstr>
      <vt:lpstr>Today</vt:lpstr>
      <vt:lpstr>PowerPoint Presentation</vt:lpstr>
      <vt:lpstr>Types of Compilers</vt:lpstr>
      <vt:lpstr>Internal digital representation of NUMBERS</vt:lpstr>
      <vt:lpstr>Note that…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Tina Smilkstein</dc:creator>
  <cp:lastModifiedBy>T Smilkstein</cp:lastModifiedBy>
  <cp:revision>156</cp:revision>
  <dcterms:created xsi:type="dcterms:W3CDTF">2024-12-08T23:30:36Z</dcterms:created>
  <dcterms:modified xsi:type="dcterms:W3CDTF">2025-01-27T06:44:09Z</dcterms:modified>
</cp:coreProperties>
</file>