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5/30/2018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5/30/2018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DIAGRAMA DE ESTADOS </a:t>
            </a:r>
            <a:endParaRPr lang="es-MX" dirty="0"/>
          </a:p>
        </p:txBody>
      </p:sp>
      <p:sp>
        <p:nvSpPr>
          <p:cNvPr id="4" name="CuadroTexto 3"/>
          <p:cNvSpPr txBox="1"/>
          <p:nvPr/>
        </p:nvSpPr>
        <p:spPr>
          <a:xfrm>
            <a:off x="2386149" y="4493623"/>
            <a:ext cx="6731726" cy="1200329"/>
          </a:xfrm>
          <a:prstGeom prst="rect">
            <a:avLst/>
          </a:prstGeom>
          <a:noFill/>
        </p:spPr>
        <p:txBody>
          <a:bodyPr wrap="square" rtlCol="0">
            <a:spAutoFit/>
          </a:bodyPr>
          <a:lstStyle/>
          <a:p>
            <a:r>
              <a:rPr lang="es-MX" dirty="0" smtClean="0"/>
              <a:t>JOSE R MARES NAVARRETE</a:t>
            </a:r>
          </a:p>
          <a:p>
            <a:r>
              <a:rPr lang="es-MX" dirty="0" smtClean="0"/>
              <a:t>GERMAN QUINTEROS MACÍAS</a:t>
            </a:r>
          </a:p>
          <a:p>
            <a:r>
              <a:rPr lang="es-MX" dirty="0" smtClean="0"/>
              <a:t>JORGE HERRERA HERNÁNDEZ</a:t>
            </a:r>
          </a:p>
          <a:p>
            <a:r>
              <a:rPr lang="es-MX" dirty="0" smtClean="0"/>
              <a:t>SERGIO REYES CARRILLO </a:t>
            </a:r>
            <a:endParaRPr lang="es-MX" dirty="0"/>
          </a:p>
        </p:txBody>
      </p:sp>
    </p:spTree>
    <p:extLst>
      <p:ext uri="{BB962C8B-B14F-4D97-AF65-F5344CB8AC3E}">
        <p14:creationId xmlns:p14="http://schemas.microsoft.com/office/powerpoint/2010/main" val="2728029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Diagrama de </a:t>
            </a:r>
            <a:r>
              <a:rPr lang="es-MX" b="1" dirty="0" smtClean="0"/>
              <a:t>Estado</a:t>
            </a:r>
            <a:endParaRPr lang="es-MX" dirty="0"/>
          </a:p>
        </p:txBody>
      </p:sp>
      <p:sp>
        <p:nvSpPr>
          <p:cNvPr id="3" name="Marcador de contenido 2"/>
          <p:cNvSpPr>
            <a:spLocks noGrp="1"/>
          </p:cNvSpPr>
          <p:nvPr>
            <p:ph idx="1"/>
          </p:nvPr>
        </p:nvSpPr>
        <p:spPr>
          <a:xfrm>
            <a:off x="680321" y="2336872"/>
            <a:ext cx="10966247" cy="4112053"/>
          </a:xfrm>
        </p:spPr>
        <p:txBody>
          <a:bodyPr>
            <a:normAutofit/>
          </a:bodyPr>
          <a:lstStyle/>
          <a:p>
            <a:r>
              <a:rPr lang="es-MX" dirty="0"/>
              <a:t>Este muestra la secuencia de estados por los que pasa bien un caso de uso, un objeto a lo largo de su vida, o bien todo el sistema</a:t>
            </a:r>
            <a:r>
              <a:rPr lang="es-MX" dirty="0" smtClean="0"/>
              <a:t>.</a:t>
            </a:r>
          </a:p>
          <a:p>
            <a:endParaRPr lang="es-MX" dirty="0"/>
          </a:p>
          <a:p>
            <a:endParaRPr lang="es-MX" dirty="0" smtClean="0"/>
          </a:p>
          <a:p>
            <a:endParaRPr lang="es-MX" dirty="0" smtClean="0"/>
          </a:p>
          <a:p>
            <a:endParaRPr lang="es-MX" dirty="0" smtClean="0"/>
          </a:p>
          <a:p>
            <a:r>
              <a:rPr lang="es-MX" dirty="0"/>
              <a:t>Es una forma de representación gráfica más intuitiva de los autómatas finitos basadas en dígrafos con arcos acotados llamados transiciones en los cuales se ponen los símbolos de tránsito entre un vértice (estado) y otro y se identifican los estados de partida y los de aceptación del </a:t>
            </a:r>
            <a:r>
              <a:rPr lang="es-MX" dirty="0" smtClean="0"/>
              <a:t>resto.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429" y="3373680"/>
            <a:ext cx="3106724" cy="1326656"/>
          </a:xfrm>
          <a:prstGeom prst="rect">
            <a:avLst/>
          </a:prstGeom>
        </p:spPr>
      </p:pic>
    </p:spTree>
    <p:extLst>
      <p:ext uri="{BB962C8B-B14F-4D97-AF65-F5344CB8AC3E}">
        <p14:creationId xmlns:p14="http://schemas.microsoft.com/office/powerpoint/2010/main" val="3656480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Función</a:t>
            </a:r>
            <a:br>
              <a:rPr lang="es-MX" dirty="0"/>
            </a:br>
            <a:endParaRPr lang="es-MX" dirty="0"/>
          </a:p>
        </p:txBody>
      </p:sp>
      <p:sp>
        <p:nvSpPr>
          <p:cNvPr id="3" name="Marcador de contenido 2"/>
          <p:cNvSpPr>
            <a:spLocks noGrp="1"/>
          </p:cNvSpPr>
          <p:nvPr>
            <p:ph idx="1"/>
          </p:nvPr>
        </p:nvSpPr>
        <p:spPr/>
        <p:txBody>
          <a:bodyPr/>
          <a:lstStyle/>
          <a:p>
            <a:r>
              <a:rPr lang="es-MX" dirty="0"/>
              <a:t>En el diagrama de estados se indica qué eventos hacen que se pase de un estado a otro y cuáles son las respuestas y acciones que </a:t>
            </a:r>
            <a:r>
              <a:rPr lang="es-MX" dirty="0" smtClean="0"/>
              <a:t>genera.</a:t>
            </a:r>
          </a:p>
          <a:p>
            <a:endParaRPr lang="es-MX" dirty="0"/>
          </a:p>
          <a:p>
            <a:r>
              <a:rPr lang="es-MX" dirty="0"/>
              <a:t>También ilustra qué eventos pueden cambiar el estado de los objetos de la clase.</a:t>
            </a:r>
          </a:p>
        </p:txBody>
      </p:sp>
    </p:spTree>
    <p:extLst>
      <p:ext uri="{BB962C8B-B14F-4D97-AF65-F5344CB8AC3E}">
        <p14:creationId xmlns:p14="http://schemas.microsoft.com/office/powerpoint/2010/main" val="1612928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Definición de Estado</a:t>
            </a:r>
            <a:br>
              <a:rPr lang="es-MX" dirty="0"/>
            </a:br>
            <a:endParaRPr lang="es-MX" dirty="0"/>
          </a:p>
        </p:txBody>
      </p:sp>
      <p:sp>
        <p:nvSpPr>
          <p:cNvPr id="3" name="Marcador de contenido 2"/>
          <p:cNvSpPr>
            <a:spLocks noGrp="1"/>
          </p:cNvSpPr>
          <p:nvPr>
            <p:ph idx="1"/>
          </p:nvPr>
        </p:nvSpPr>
        <p:spPr/>
        <p:txBody>
          <a:bodyPr/>
          <a:lstStyle/>
          <a:p>
            <a:r>
              <a:rPr lang="es-MX" dirty="0"/>
              <a:t>Identifica un periodo de tiempo del objeto (no instantáneo) en el cual el objeto está esperando alguna operación, tiene cierto estado característico o puede recibir cierto tipo de estímulos</a:t>
            </a:r>
            <a:r>
              <a:rPr lang="es-MX" dirty="0" smtClean="0"/>
              <a:t>.</a:t>
            </a:r>
          </a:p>
          <a:p>
            <a:endParaRPr lang="es-MX" dirty="0"/>
          </a:p>
          <a:p>
            <a:r>
              <a:rPr lang="es-MX" dirty="0"/>
              <a:t>Se representa mediante un rectángulo con los bordes redondeados, que puede tener tres compartimientos: uno para el nombre, otro para el valor característico de los atributos del objeto en ese estado y otro para las acciones que se realizan al entrar, salir o estar en un estado. </a:t>
            </a:r>
          </a:p>
        </p:txBody>
      </p:sp>
    </p:spTree>
    <p:extLst>
      <p:ext uri="{BB962C8B-B14F-4D97-AF65-F5344CB8AC3E}">
        <p14:creationId xmlns:p14="http://schemas.microsoft.com/office/powerpoint/2010/main" val="2265124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Partes que conforman el Diagrama de Estados</a:t>
            </a:r>
            <a:br>
              <a:rPr lang="es-MX" dirty="0"/>
            </a:br>
            <a:endParaRPr lang="es-MX" dirty="0"/>
          </a:p>
        </p:txBody>
      </p:sp>
      <p:sp>
        <p:nvSpPr>
          <p:cNvPr id="5" name="CuadroTexto 4"/>
          <p:cNvSpPr txBox="1"/>
          <p:nvPr/>
        </p:nvSpPr>
        <p:spPr>
          <a:xfrm>
            <a:off x="385010" y="1989223"/>
            <a:ext cx="5358064" cy="5509200"/>
          </a:xfrm>
          <a:prstGeom prst="rect">
            <a:avLst/>
          </a:prstGeom>
          <a:noFill/>
        </p:spPr>
        <p:txBody>
          <a:bodyPr wrap="square" rtlCol="0">
            <a:spAutoFit/>
          </a:bodyPr>
          <a:lstStyle/>
          <a:p>
            <a:pPr marL="285750" indent="-285750">
              <a:buFont typeface="Arial" panose="020B0604020202020204" pitchFamily="34" charset="0"/>
              <a:buChar char="•"/>
            </a:pPr>
            <a:r>
              <a:rPr lang="es-MX" sz="2000" dirty="0" smtClean="0"/>
              <a:t>Estado: Un </a:t>
            </a:r>
            <a:r>
              <a:rPr lang="es-MX" sz="2000" dirty="0"/>
              <a:t>estado se representa como una caja redondeada con el nombre del estado en su interior</a:t>
            </a:r>
            <a:r>
              <a:rPr lang="es-MX" sz="2000" dirty="0" smtClean="0"/>
              <a:t>.</a:t>
            </a:r>
          </a:p>
          <a:p>
            <a:pPr marL="285750" indent="-285750">
              <a:buFont typeface="Arial" panose="020B0604020202020204" pitchFamily="34" charset="0"/>
              <a:buChar char="•"/>
            </a:pPr>
            <a:endParaRPr lang="es-MX" sz="2400" dirty="0"/>
          </a:p>
          <a:p>
            <a:pPr marL="285750" indent="-285750">
              <a:buFont typeface="Arial" panose="020B0604020202020204" pitchFamily="34" charset="0"/>
              <a:buChar char="•"/>
            </a:pPr>
            <a:r>
              <a:rPr lang="es-MX" sz="2800" dirty="0" smtClean="0"/>
              <a:t>Eventos: </a:t>
            </a:r>
            <a:r>
              <a:rPr lang="es-MX" sz="2000" dirty="0"/>
              <a:t>Es una ocurrencia que puede causar la transición de un estado a otro de un objeto</a:t>
            </a:r>
            <a:endParaRPr lang="es-MX" sz="2800" dirty="0" smtClean="0"/>
          </a:p>
          <a:p>
            <a:pPr marL="285750" indent="-285750">
              <a:buFont typeface="Arial" panose="020B0604020202020204" pitchFamily="34" charset="0"/>
              <a:buChar char="•"/>
            </a:pPr>
            <a:endParaRPr lang="es-MX" sz="2400" dirty="0"/>
          </a:p>
          <a:p>
            <a:pPr marL="342900" indent="-342900" algn="just">
              <a:buFont typeface="Arial" panose="020B0604020202020204" pitchFamily="34" charset="0"/>
              <a:buChar char="•"/>
            </a:pPr>
            <a:r>
              <a:rPr lang="es-MX" sz="2000" dirty="0"/>
              <a:t>Recepción de un </a:t>
            </a:r>
            <a:r>
              <a:rPr lang="es-MX" sz="2000" dirty="0" smtClean="0"/>
              <a:t>mensaje: </a:t>
            </a:r>
            <a:endParaRPr lang="es-MX" sz="2000" dirty="0"/>
          </a:p>
          <a:p>
            <a:pPr algn="just"/>
            <a:r>
              <a:rPr lang="es-MX" sz="2000" dirty="0" smtClean="0"/>
              <a:t>    Paso </a:t>
            </a:r>
            <a:r>
              <a:rPr lang="es-MX" sz="2000" dirty="0"/>
              <a:t>de cierto período de tiempo, </a:t>
            </a:r>
            <a:r>
              <a:rPr lang="es-MX" sz="2000" dirty="0" smtClean="0"/>
              <a:t>          	después </a:t>
            </a:r>
            <a:r>
              <a:rPr lang="es-MX" sz="2000" dirty="0"/>
              <a:t>de entrar al estado o de </a:t>
            </a:r>
            <a:r>
              <a:rPr lang="es-MX" sz="2000" dirty="0" smtClean="0"/>
              <a:t>	cierta </a:t>
            </a:r>
            <a:r>
              <a:rPr lang="es-MX" sz="2000" dirty="0"/>
              <a:t>hora y fecha particular.</a:t>
            </a:r>
          </a:p>
          <a:p>
            <a:pPr marL="285750" indent="-285750">
              <a:buFont typeface="Arial" panose="020B0604020202020204" pitchFamily="34" charset="0"/>
              <a:buChar char="•"/>
            </a:pPr>
            <a:endParaRPr lang="es-MX" sz="2400" dirty="0" smtClean="0"/>
          </a:p>
          <a:p>
            <a:pPr marL="285750" indent="-285750">
              <a:buFont typeface="Arial" panose="020B0604020202020204" pitchFamily="34" charset="0"/>
              <a:buChar char="•"/>
            </a:pPr>
            <a:endParaRPr lang="es-MX" sz="2400" dirty="0"/>
          </a:p>
          <a:p>
            <a:pPr marL="285750" indent="-285750">
              <a:buFont typeface="Arial" panose="020B0604020202020204" pitchFamily="34" charset="0"/>
              <a:buChar char="•"/>
            </a:pPr>
            <a:endParaRPr lang="es-MX" sz="2400" dirty="0" smtClean="0"/>
          </a:p>
          <a:p>
            <a:pPr marL="285750" indent="-285750">
              <a:buFont typeface="Arial" panose="020B0604020202020204" pitchFamily="34" charset="0"/>
              <a:buChar char="•"/>
            </a:pPr>
            <a:endParaRPr lang="es-MX" sz="2400" dirty="0"/>
          </a:p>
        </p:txBody>
      </p:sp>
      <p:sp>
        <p:nvSpPr>
          <p:cNvPr id="7" name="CuadroTexto 6"/>
          <p:cNvSpPr txBox="1"/>
          <p:nvPr/>
        </p:nvSpPr>
        <p:spPr>
          <a:xfrm>
            <a:off x="5967663" y="2149642"/>
            <a:ext cx="6096000" cy="4924425"/>
          </a:xfrm>
          <a:prstGeom prst="rect">
            <a:avLst/>
          </a:prstGeom>
          <a:noFill/>
        </p:spPr>
        <p:txBody>
          <a:bodyPr wrap="square" rtlCol="0">
            <a:spAutoFit/>
          </a:bodyPr>
          <a:lstStyle/>
          <a:p>
            <a:pPr marL="285750" indent="-285750">
              <a:buFont typeface="Arial" panose="020B0604020202020204" pitchFamily="34" charset="0"/>
              <a:buChar char="•"/>
            </a:pPr>
            <a:r>
              <a:rPr lang="es-MX" sz="2000" dirty="0"/>
              <a:t>Envío de </a:t>
            </a:r>
            <a:r>
              <a:rPr lang="es-MX" sz="2000" dirty="0" smtClean="0"/>
              <a:t>mensajes: Además </a:t>
            </a:r>
            <a:r>
              <a:rPr lang="es-MX" sz="2000" dirty="0"/>
              <a:t>de mostrar y transición de estados por medio de eventos, puede representarse el momento en el cual se envían mensajes a otros </a:t>
            </a:r>
            <a:r>
              <a:rPr lang="es-MX" sz="2000" dirty="0" smtClean="0"/>
              <a:t>objetos.</a:t>
            </a:r>
            <a:endParaRPr lang="es-MX" sz="2000" dirty="0"/>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r>
              <a:rPr lang="es-MX" dirty="0"/>
              <a:t>Transición </a:t>
            </a:r>
            <a:r>
              <a:rPr lang="es-MX" dirty="0" smtClean="0"/>
              <a:t>simple: Una </a:t>
            </a:r>
            <a:r>
              <a:rPr lang="es-MX" dirty="0"/>
              <a:t>transición simple es una relación entre dos estados que indica que un objeto en el primer estado puede entrar al segundo estado y ejecutar ciertas </a:t>
            </a:r>
            <a:r>
              <a:rPr lang="es-MX" dirty="0" smtClean="0"/>
              <a:t>operaciones.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Transición </a:t>
            </a:r>
            <a:r>
              <a:rPr lang="es-MX" dirty="0" smtClean="0"/>
              <a:t>interna: Es </a:t>
            </a:r>
            <a:r>
              <a:rPr lang="es-MX" dirty="0"/>
              <a:t>una transición que permanece en el mismo estado, en vez de involucrar dos estados distintos. </a:t>
            </a:r>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a:p>
            <a:r>
              <a:rPr lang="es-MX" dirty="0" smtClean="0"/>
              <a:t> </a:t>
            </a:r>
            <a:endParaRPr lang="es-MX" dirty="0"/>
          </a:p>
        </p:txBody>
      </p:sp>
    </p:spTree>
    <p:extLst>
      <p:ext uri="{BB962C8B-B14F-4D97-AF65-F5344CB8AC3E}">
        <p14:creationId xmlns:p14="http://schemas.microsoft.com/office/powerpoint/2010/main" val="3383885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Ventajas y Desventajas</a:t>
            </a:r>
            <a:br>
              <a:rPr lang="es-MX" dirty="0"/>
            </a:br>
            <a:endParaRPr lang="es-MX" dirty="0"/>
          </a:p>
        </p:txBody>
      </p:sp>
      <p:sp>
        <p:nvSpPr>
          <p:cNvPr id="3" name="Marcador de contenido 2"/>
          <p:cNvSpPr>
            <a:spLocks noGrp="1"/>
          </p:cNvSpPr>
          <p:nvPr>
            <p:ph idx="1"/>
          </p:nvPr>
        </p:nvSpPr>
        <p:spPr>
          <a:xfrm>
            <a:off x="680321" y="2048116"/>
            <a:ext cx="9613861" cy="4745716"/>
          </a:xfrm>
        </p:spPr>
        <p:txBody>
          <a:bodyPr>
            <a:normAutofit/>
          </a:bodyPr>
          <a:lstStyle/>
          <a:p>
            <a:pPr marL="0" indent="0">
              <a:buNone/>
            </a:pPr>
            <a:r>
              <a:rPr lang="es-MX" dirty="0"/>
              <a:t>Ventajas</a:t>
            </a:r>
          </a:p>
          <a:p>
            <a:r>
              <a:rPr lang="es-MX" dirty="0"/>
              <a:t>El Diagrama de Estados tiene éxito en sistemas interactivos, ya que expresa la intención que tiene el actor (su usuario) al hacer uso del sistema.</a:t>
            </a:r>
          </a:p>
          <a:p>
            <a:r>
              <a:rPr lang="es-MX" dirty="0"/>
              <a:t>Como técnica de extracción de requerimiento permite que el analista se centre en las necesidades del usuario, qué espera éste lograr al utilizar el sistema, evitando que la gente especializada en informática dirija la funcionalidad del nuevo sistema basándose solamente en criterios tecnológicos</a:t>
            </a:r>
            <a:r>
              <a:rPr lang="es-MX" dirty="0" smtClean="0"/>
              <a:t>.</a:t>
            </a:r>
            <a:endParaRPr lang="es-MX" dirty="0"/>
          </a:p>
          <a:p>
            <a:pPr marL="0" indent="0">
              <a:buNone/>
            </a:pPr>
            <a:r>
              <a:rPr lang="es-MX" dirty="0"/>
              <a:t>Desventajas</a:t>
            </a:r>
          </a:p>
          <a:p>
            <a:r>
              <a:rPr lang="es-MX" dirty="0"/>
              <a:t>La inclusión de estas relaciones hace que los diagramas sean más difíciles de leer, sobre todo para los clientes.</a:t>
            </a:r>
          </a:p>
          <a:p>
            <a:endParaRPr lang="es-MX" dirty="0"/>
          </a:p>
          <a:p>
            <a:endParaRPr lang="es-MX" dirty="0"/>
          </a:p>
        </p:txBody>
      </p:sp>
    </p:spTree>
    <p:extLst>
      <p:ext uri="{BB962C8B-B14F-4D97-AF65-F5344CB8AC3E}">
        <p14:creationId xmlns:p14="http://schemas.microsoft.com/office/powerpoint/2010/main" val="311327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Importancia</a:t>
            </a:r>
            <a:br>
              <a:rPr lang="es-MX" dirty="0"/>
            </a:br>
            <a:endParaRPr lang="es-MX" dirty="0"/>
          </a:p>
        </p:txBody>
      </p:sp>
      <p:sp>
        <p:nvSpPr>
          <p:cNvPr id="3" name="Marcador de contenido 2"/>
          <p:cNvSpPr>
            <a:spLocks noGrp="1"/>
          </p:cNvSpPr>
          <p:nvPr>
            <p:ph idx="1"/>
          </p:nvPr>
        </p:nvSpPr>
        <p:spPr>
          <a:xfrm>
            <a:off x="600111" y="2048117"/>
            <a:ext cx="11158753" cy="4272474"/>
          </a:xfrm>
        </p:spPr>
        <p:txBody>
          <a:bodyPr/>
          <a:lstStyle/>
          <a:p>
            <a:r>
              <a:rPr lang="es-MX" dirty="0"/>
              <a:t>Los diagramas de estado en el caso de los </a:t>
            </a:r>
            <a:r>
              <a:rPr lang="es-MX" dirty="0" smtClean="0"/>
              <a:t>autómatas </a:t>
            </a:r>
            <a:r>
              <a:rPr lang="es-MX" dirty="0"/>
              <a:t>finitos, además de mejorar su legibilidad, comprensión, e incluso visualizar una especie de primera aproximación material a su implementación física o computacional; también ayudan a visibilizar las propiedades del AF más intuitivamente que en la notaciones de la 5-tupla o la de la </a:t>
            </a:r>
            <a:r>
              <a:rPr lang="es-MX" dirty="0" smtClean="0"/>
              <a:t>tabla </a:t>
            </a:r>
            <a:r>
              <a:rPr lang="es-MX" dirty="0"/>
              <a:t>de transiciones</a:t>
            </a:r>
            <a:r>
              <a:rPr lang="es-MX" dirty="0" smtClean="0"/>
              <a:t>.</a:t>
            </a:r>
          </a:p>
          <a:p>
            <a:endParaRPr lang="es-MX" dirty="0"/>
          </a:p>
        </p:txBody>
      </p:sp>
      <p:pic>
        <p:nvPicPr>
          <p:cNvPr id="4" name="Imagen 3"/>
          <p:cNvPicPr>
            <a:picLocks noChangeAspect="1"/>
          </p:cNvPicPr>
          <p:nvPr/>
        </p:nvPicPr>
        <p:blipFill rotWithShape="1">
          <a:blip r:embed="rId2"/>
          <a:srcRect l="87" t="28987" r="76626" b="57833"/>
          <a:stretch/>
        </p:blipFill>
        <p:spPr>
          <a:xfrm>
            <a:off x="449179" y="4184354"/>
            <a:ext cx="5500253" cy="1751225"/>
          </a:xfrm>
          <a:prstGeom prst="rect">
            <a:avLst/>
          </a:prstGeom>
        </p:spPr>
      </p:pic>
      <p:pic>
        <p:nvPicPr>
          <p:cNvPr id="6" name="Imagen 5"/>
          <p:cNvPicPr>
            <a:picLocks noChangeAspect="1"/>
          </p:cNvPicPr>
          <p:nvPr/>
        </p:nvPicPr>
        <p:blipFill rotWithShape="1">
          <a:blip r:embed="rId2"/>
          <a:srcRect l="87" t="41541" r="68421" b="32963"/>
          <a:stretch/>
        </p:blipFill>
        <p:spPr>
          <a:xfrm>
            <a:off x="6336632" y="4022547"/>
            <a:ext cx="5085347" cy="2315928"/>
          </a:xfrm>
          <a:prstGeom prst="rect">
            <a:avLst/>
          </a:prstGeom>
        </p:spPr>
      </p:pic>
    </p:spTree>
    <p:extLst>
      <p:ext uri="{BB962C8B-B14F-4D97-AF65-F5344CB8AC3E}">
        <p14:creationId xmlns:p14="http://schemas.microsoft.com/office/powerpoint/2010/main" val="2460690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449" y="500474"/>
            <a:ext cx="8595632" cy="5894890"/>
          </a:xfrm>
          <a:prstGeom prst="rect">
            <a:avLst/>
          </a:prstGeom>
        </p:spPr>
      </p:pic>
    </p:spTree>
    <p:extLst>
      <p:ext uri="{BB962C8B-B14F-4D97-AF65-F5344CB8AC3E}">
        <p14:creationId xmlns:p14="http://schemas.microsoft.com/office/powerpoint/2010/main" val="21462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92</TotalTime>
  <Words>248</Words>
  <Application>Microsoft Office PowerPoint</Application>
  <PresentationFormat>Panorámica</PresentationFormat>
  <Paragraphs>46</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Trebuchet MS</vt:lpstr>
      <vt:lpstr>Berlín</vt:lpstr>
      <vt:lpstr>DIAGRAMA DE ESTADOS </vt:lpstr>
      <vt:lpstr>Diagrama de Estado</vt:lpstr>
      <vt:lpstr>Función </vt:lpstr>
      <vt:lpstr>Definición de Estado </vt:lpstr>
      <vt:lpstr>Partes que conforman el Diagrama de Estados </vt:lpstr>
      <vt:lpstr>Ventajas y Desventajas </vt:lpstr>
      <vt:lpstr>Importancia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Mares</dc:creator>
  <cp:lastModifiedBy>Jose Mares</cp:lastModifiedBy>
  <cp:revision>8</cp:revision>
  <dcterms:created xsi:type="dcterms:W3CDTF">2018-05-30T14:36:42Z</dcterms:created>
  <dcterms:modified xsi:type="dcterms:W3CDTF">2018-05-30T18:02:56Z</dcterms:modified>
</cp:coreProperties>
</file>