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6" r:id="rId1"/>
    <p:sldMasterId id="2147483999" r:id="rId2"/>
    <p:sldMasterId id="2147484011" r:id="rId3"/>
    <p:sldMasterId id="2147484023" r:id="rId4"/>
    <p:sldMasterId id="2147484035" r:id="rId5"/>
    <p:sldMasterId id="2147484047" r:id="rId6"/>
    <p:sldMasterId id="2147484060" r:id="rId7"/>
    <p:sldMasterId id="2147484072" r:id="rId8"/>
    <p:sldMasterId id="2147484085" r:id="rId9"/>
    <p:sldMasterId id="2147484097" r:id="rId10"/>
    <p:sldMasterId id="2147484110" r:id="rId11"/>
    <p:sldMasterId id="2147484122" r:id="rId12"/>
    <p:sldMasterId id="2147484221" r:id="rId13"/>
  </p:sldMasterIdLst>
  <p:notesMasterIdLst>
    <p:notesMasterId r:id="rId26"/>
  </p:notesMasterIdLst>
  <p:handoutMasterIdLst>
    <p:handoutMasterId r:id="rId27"/>
  </p:handoutMasterIdLst>
  <p:sldIdLst>
    <p:sldId id="256" r:id="rId14"/>
    <p:sldId id="257" r:id="rId15"/>
    <p:sldId id="261" r:id="rId16"/>
    <p:sldId id="276" r:id="rId17"/>
    <p:sldId id="281" r:id="rId18"/>
    <p:sldId id="277" r:id="rId19"/>
    <p:sldId id="278" r:id="rId20"/>
    <p:sldId id="279" r:id="rId21"/>
    <p:sldId id="282" r:id="rId22"/>
    <p:sldId id="280" r:id="rId23"/>
    <p:sldId id="268" r:id="rId24"/>
    <p:sldId id="26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" y="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5A08-23C8-442A-B1AE-BE6CC7735349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7868D-CAF3-400F-8A5A-0D8FB09BE5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73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E1238-0297-40B7-ADBD-46C529AD485E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6F931-36D7-4305-9BBF-ECEB97F5FD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29796" y="657199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4CE9D6-2C7A-4A29-8F29-4A476DCCACE5}" type="datetime1">
              <a:rPr lang="ru-RU" smtClean="0"/>
              <a:pPr/>
              <a:t>12.04.2024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5447" y="653492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86600" y="657199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225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D1A469-47E3-4BBC-9DE3-99B89667DD1D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4553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189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2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02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DCEDDD-74A1-46F0-BAF7-D5F122D7E82A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71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52FB08-DA72-4784-8013-150DAF41C7F3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0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56128"/>
            <a:ext cx="7886700" cy="442083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F6521F-A439-4194-85A9-2AF9BBB7273B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5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216932-FC23-4133-B91C-AAFD87DA8880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7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753272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08" y="2577184"/>
            <a:ext cx="3868737" cy="31829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740162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64074"/>
            <a:ext cx="3887788" cy="31829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C267173-C507-4A9A-8528-CF45AF1C8435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0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75CF5EA-B9CF-4DCF-9825-27F5AC988AC9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25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B2F171B-3C18-4504-841B-4B634AF10504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0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B388CCD-6C14-4DB1-AA27-15894CD12D5B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8546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CAA79A-9F94-441A-9C9E-509C08261E9B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85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44FC61D-FAB3-4AE2-9A76-4AAC0CDA2D98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4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83CC05D-FC9A-4541-999A-2947850B4A31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1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D4CEA14-E115-46D3-8C20-C1223AB19D58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73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4C4DF3-B405-486E-88F1-EC6460A005EB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3678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38042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941"/>
            <a:ext cx="8229600" cy="471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0114"/>
            <a:ext cx="8229600" cy="5336050"/>
          </a:xfrm>
          <a:prstGeom prst="rect">
            <a:avLst/>
          </a:prstGeom>
        </p:spPr>
        <p:txBody>
          <a:bodyPr/>
          <a:lstStyle>
            <a:lvl1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831C74-35A4-469B-93CC-21B94A1564ED}"/>
              </a:ext>
            </a:extLst>
          </p:cNvPr>
          <p:cNvSpPr txBox="1">
            <a:spLocks/>
          </p:cNvSpPr>
          <p:nvPr/>
        </p:nvSpPr>
        <p:spPr>
          <a:xfrm>
            <a:off x="8606118" y="6552885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z="1200" smtClean="0"/>
              <a:pPr algn="just">
                <a:lnSpc>
                  <a:spcPct val="100000"/>
                </a:lnSpc>
              </a:pPr>
              <a:t>‹#›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070738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7105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3896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9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F24A4B-02AA-4600-9E26-19D60AF27824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1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9609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45322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986161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63369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520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6281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68867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193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584270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0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3678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03757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84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7429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667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598523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811847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9446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6568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ACEA-CA7A-4259-8181-0D871B3BFE0A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3990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D161-26BA-4B3A-A81F-1C36D4276DEB}" type="datetime1">
              <a:rPr lang="ru-RU" smtClean="0"/>
              <a:pPr/>
              <a:t>12.04.2024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58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E9D6-2C7A-4A29-8F29-4A476DCCACE5}" type="datetime1">
              <a:rPr lang="ru-RU" smtClean="0"/>
              <a:pPr/>
              <a:t>12.04.2024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077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941"/>
            <a:ext cx="8229600" cy="471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0114"/>
            <a:ext cx="8229600" cy="5336050"/>
          </a:xfrm>
          <a:prstGeom prst="rect">
            <a:avLst/>
          </a:prstGeom>
        </p:spPr>
        <p:txBody>
          <a:bodyPr/>
          <a:lstStyle>
            <a:lvl1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831C74-35A4-469B-93CC-21B94A1564ED}"/>
              </a:ext>
            </a:extLst>
          </p:cNvPr>
          <p:cNvSpPr txBox="1">
            <a:spLocks/>
          </p:cNvSpPr>
          <p:nvPr userDrawn="1"/>
        </p:nvSpPr>
        <p:spPr>
          <a:xfrm>
            <a:off x="8606118" y="6552883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mtClean="0"/>
              <a:pPr algn="just">
                <a:lnSpc>
                  <a:spcPct val="10000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315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92458"/>
      </p:ext>
    </p:extLst>
  </p:cSld>
  <p:clrMapOvr>
    <a:masterClrMapping/>
  </p:clrMapOvr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01E-615F-4E82-A6DF-D0484E115AB7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022410"/>
      </p:ext>
    </p:extLst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95E6-D7AB-4AE9-AC4B-BFBE0364E325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49443"/>
      </p:ext>
    </p:extLst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C6C5-F6D9-4B52-A74B-FB094F5D3132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722633"/>
      </p:ext>
    </p:extLst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0AF-9AD5-4E55-A6E5-E5E921AF1B66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621384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702-B346-41C4-BDB4-2127B230D2BC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11459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06239"/>
      </p:ext>
    </p:extLst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125290"/>
      </p:ext>
    </p:extLst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58320"/>
      </p:ext>
    </p:extLst>
  </p:cSld>
  <p:clrMapOvr>
    <a:masterClrMapping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8003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9791502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76252"/>
      </p:ext>
    </p:extLst>
  </p:cSld>
  <p:clrMapOvr>
    <a:masterClrMapping/>
  </p:clrMapOvr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A469-47E3-4BBC-9DE3-99B89667DD1D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513648"/>
      </p:ext>
    </p:extLst>
  </p:cSld>
  <p:clrMapOvr>
    <a:masterClrMapping/>
  </p:clrMapOvr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8CCD-6C14-4DB1-AA27-15894CD12D5B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4458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323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6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91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EBACEA-CA7A-4259-8181-0D871B3BFE0A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31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89102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55868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4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59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23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564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773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93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962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1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7459" y="135924"/>
            <a:ext cx="6944498" cy="52045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491" y="951470"/>
            <a:ext cx="8575589" cy="5225493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00000"/>
              </a:lnSpc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529796" y="657199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DD1D161-26BA-4B3A-A81F-1C36D4276DEB}" type="datetime1">
              <a:rPr lang="ru-RU" smtClean="0"/>
              <a:pPr/>
              <a:t>12.04.2024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5447" y="653492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86600" y="657199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DB831C74-35A4-469B-93CC-21B94A1564ED}"/>
              </a:ext>
            </a:extLst>
          </p:cNvPr>
          <p:cNvSpPr txBox="1">
            <a:spLocks/>
          </p:cNvSpPr>
          <p:nvPr/>
        </p:nvSpPr>
        <p:spPr>
          <a:xfrm>
            <a:off x="8606118" y="6552883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mtClean="0"/>
              <a:pPr algn="just">
                <a:lnSpc>
                  <a:spcPct val="10000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18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15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19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92401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99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397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3678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003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941"/>
            <a:ext cx="8229600" cy="471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0114"/>
            <a:ext cx="8229600" cy="5336050"/>
          </a:xfrm>
          <a:prstGeom prst="rect">
            <a:avLst/>
          </a:prstGeom>
        </p:spPr>
        <p:txBody>
          <a:bodyPr/>
          <a:lstStyle>
            <a:lvl1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831C74-35A4-469B-93CC-21B94A1564ED}"/>
              </a:ext>
            </a:extLst>
          </p:cNvPr>
          <p:cNvSpPr txBox="1">
            <a:spLocks/>
          </p:cNvSpPr>
          <p:nvPr/>
        </p:nvSpPr>
        <p:spPr>
          <a:xfrm>
            <a:off x="8606118" y="6552885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z="1200" smtClean="0"/>
              <a:pPr algn="just">
                <a:lnSpc>
                  <a:spcPct val="100000"/>
                </a:lnSpc>
              </a:pPr>
              <a:t>‹#›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715863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7082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361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96562" y="951470"/>
            <a:ext cx="4199238" cy="5486400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51470"/>
            <a:ext cx="4261022" cy="5486400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297459" y="135924"/>
            <a:ext cx="6944498" cy="5204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Образец заголовка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529796" y="657199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0D61293-4F9E-4450-AD0C-57843E42AF2F}" type="datetime1">
              <a:rPr lang="ru-RU" smtClean="0"/>
              <a:pPr/>
              <a:t>12.04.2024</a:t>
            </a:fld>
            <a:endParaRPr lang="ru-RU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5447" y="653492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86600" y="657199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3456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06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4322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13061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35039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80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270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380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507539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753272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08" y="2577184"/>
            <a:ext cx="3868737" cy="31829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740162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64074"/>
            <a:ext cx="3887788" cy="31829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7C97901E-615F-4E82-A6DF-D0484E115AB7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0655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44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1305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3777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14056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622421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9726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633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4EE228-7C5D-40FB-A6AB-37D41066EBB1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70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996063-AAC7-4744-A60F-C90A3385F1D3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99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56128"/>
            <a:ext cx="7886700" cy="442083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FFEEAD-30BB-4234-8AC8-66274AB4206C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88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9595E6-D7AB-4AE9-AC4B-BFBE0364E325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1092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24F33E-7D7E-411E-B095-97836EA1E436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6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753272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08" y="2577184"/>
            <a:ext cx="3868737" cy="31829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740162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64074"/>
            <a:ext cx="3887788" cy="31829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CAA990DC-CA26-4A67-A121-27DC480EC751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28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75AFBD-8E2C-43DC-B759-C3DCD98BF6D9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2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595DFF-8162-42B1-9F3E-8874E5052912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2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977AE4D-FA1A-4ACD-A5A0-2C5BAC76237E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2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84B4A80-56EB-4119-9DD0-650F668887BD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38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2E02CFA-06E2-4F0D-8B3A-9A0047B1F038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9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258A066-67BA-4302-B42B-FA4699550610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0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A4549D-460F-4A9F-9624-16252A1F91F5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3678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19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64C6C5-F6D9-4B52-A74B-FB094F5D3132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20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941"/>
            <a:ext cx="8229600" cy="471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0114"/>
            <a:ext cx="8229600" cy="5336050"/>
          </a:xfrm>
          <a:prstGeom prst="rect">
            <a:avLst/>
          </a:prstGeom>
        </p:spPr>
        <p:txBody>
          <a:bodyPr/>
          <a:lstStyle>
            <a:lvl1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831C74-35A4-469B-93CC-21B94A1564ED}"/>
              </a:ext>
            </a:extLst>
          </p:cNvPr>
          <p:cNvSpPr txBox="1">
            <a:spLocks/>
          </p:cNvSpPr>
          <p:nvPr/>
        </p:nvSpPr>
        <p:spPr>
          <a:xfrm>
            <a:off x="8606118" y="6552883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mtClean="0"/>
              <a:pPr algn="just">
                <a:lnSpc>
                  <a:spcPct val="10000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3360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50980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230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5849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9757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2822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93752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353222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443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7B10AF-9AD5-4E55-A6E5-E5E921AF1B66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864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A9A7A7-20B5-4885-B972-BE43F2898359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21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0596B0-329B-4AC7-9FED-729577C45C26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2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56128"/>
            <a:ext cx="7886700" cy="442083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23F96A-7DF2-4050-9626-0DB21AAF0E25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1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25B794-AC6A-457D-A389-F3230A44A8DF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1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753272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08" y="2577184"/>
            <a:ext cx="3868737" cy="31829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740162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64074"/>
            <a:ext cx="3887788" cy="31829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B8451D7-5F39-4A92-90C6-AC100C5C8AC7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82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B7D4BF-EE01-432D-9D47-FD85257020EC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50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3478F4B-D192-42FA-8655-2EABA1894061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4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0F24B8D-DB82-4D7D-B5E7-DDBC90434323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967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3E43A43-4F30-46F4-A051-E863B984EC0B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31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55449B4-6102-49A2-96B1-3C3A86F389ED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0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2C04702-B346-41C4-BDB4-2127B230D2BC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8721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E4F9080-B7CB-4CC8-9E27-E96B80F66E43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13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10F76-09E5-46DA-B8FA-91F94A18A12B}" type="datetime1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554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9199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535483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8881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1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2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082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717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9734"/>
            <a:ext cx="9144000" cy="709087"/>
          </a:xfrm>
          <a:prstGeom prst="rect">
            <a:avLst/>
          </a:prstGeom>
          <a:solidFill>
            <a:srgbClr val="296D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  <a:latin typeface="PT Sans"/>
              </a:rPr>
              <a:t>online.mirea.ru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" y="17725"/>
            <a:ext cx="1056621" cy="6816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610865"/>
            <a:ext cx="9144000" cy="247135"/>
          </a:xfrm>
          <a:prstGeom prst="rect">
            <a:avLst/>
          </a:prstGeom>
          <a:solidFill>
            <a:srgbClr val="296D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00CC6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903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97216" y="285851"/>
            <a:ext cx="2325414" cy="281609"/>
          </a:xfrm>
          <a:prstGeom prst="rect">
            <a:avLst/>
          </a:prstGeom>
          <a:solidFill>
            <a:srgbClr val="3B6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" y="30081"/>
            <a:ext cx="1353185" cy="8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3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1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8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2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2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pic>
        <p:nvPicPr>
          <p:cNvPr id="11" name="Picture 3" descr="head.png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5BFFC79E-3831-4D3C-8F5D-FC802BF1F03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latin typeface="Arial" panose="020B0604020202020204" pitchFamily="34" charset="0"/>
            </a:endParaRPr>
          </a:p>
        </p:txBody>
      </p:sp>
      <p:pic>
        <p:nvPicPr>
          <p:cNvPr id="4" name="Picture 3" descr="head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BFFC79E-3831-4D3C-8F5D-FC802BF1F03F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pic>
        <p:nvPicPr>
          <p:cNvPr id="11" name="Picture 3" descr="head.png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5BFFC79E-3831-4D3C-8F5D-FC802BF1F03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8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40043" y="1723985"/>
            <a:ext cx="6862119" cy="21066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НЕЙРОСЕТЕВЫЕ АЛГОРИТМЫ ОБНАРУЖЕНИЯ СЕТЕВЫХ АНОМАЛИЙ В РЕАЛЬНОМ ВРЕМЕНИ</a:t>
            </a:r>
          </a:p>
          <a:p>
            <a:pPr marL="0" indent="0" algn="ctr">
              <a:buNone/>
            </a:pP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B1312461-C06E-4197-A1F7-C6E94AC24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596" y="172993"/>
            <a:ext cx="1094841" cy="10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DE6ADFD8-9C26-4CB2-94E8-57C4EBAADC76}"/>
              </a:ext>
            </a:extLst>
          </p:cNvPr>
          <p:cNvSpPr/>
          <p:nvPr/>
        </p:nvSpPr>
        <p:spPr>
          <a:xfrm>
            <a:off x="4069493" y="1354651"/>
            <a:ext cx="1738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МИРЭА</a:t>
            </a:r>
          </a:p>
        </p:txBody>
      </p:sp>
      <p:pic>
        <p:nvPicPr>
          <p:cNvPr id="6" name="Picture 2" descr="https://yandex-images.clstorage.net/qg954oq05/a5dd56d2kQFA/E-6nP73EMvo6sIDptEeBJLwEqOES8lvWg2aXJhBoUnBgCM4J9tgbPXalF1PjuKIHsv_OugDEV7PmqGDmx0E1QBeKY0sMUZcuezXAaYQXoPFoNbkksreKcqajM1O1rad1Zp65brG7qa4UcnCxRxjX0mfuKm5U1_Eioq2kc_PiYpAjLKRfu5Qi-X1TUcvnd4OCjaW7xRI0O5ZHEQIUZwjgIjZNKx7wmhptVHESA1ZZ9KEnLs3tN1SAZoLt58GhI_NzAM4WbdvEQIoPA7O5FReQ4z_WC5VilVkXVdHylHZasOIVfameQXnKTXWScTOX2eYCZS-MnBWVUhRBz3Uhc0ARI5E8FV8apCPZL0Ow6eWG85DMNamUsjb7dnZTssV12QLw9Q7ZDvFqah2XcFJxhlnl8raN3-wVZ0GGAL_WEoKTsJJjzHc-egXiOmxBYqm0NrMgzBW4hIMVSTQmcEF1NtsS4zcuC80i6CjdZeKy0yepViFkHU7M1qcDxZHuRyChMdJyImzEXKuUMNvOw_LZFvfzgd6WWxaj5ojWJcPCtiYa8wEXTnh8MUjKf8VCc4MXuNXzF_18XEVFkKawr0dAo0GRoUAt9R0KpaALzkAS2jb3YlB9R4n1wKbIZ9YSsAVkW1NxdS343YKoyXyUgKDgxQgFsxadzuwVxPCEMO-ncxJB0kGgvyduWTQxGy0R08lmZSIAboapBtElGdWEEfN25wjzYrcv672QCqpelFEiAKYqZnGHne-sdIayBcKs1YFA8GNiYp0VHrhVYvgsgbAJxGdCQX4GOpbTJjsH16Ei5LfI8vJ2H4gNALopn8VhoUMU6vYi91yt_-bVQFaBPjdywAPSQyOt9mzLtAL7zwJwS9WHEOLfl7jVsRbLZZRjsyU06VMhZV1pvaN7-vyXszJxxirXowTNPj-1R5Gmko0EAiJQIyEzv7e9i2Yjmk3TsshkpQJjD4e4B0H1yFZXM2M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6" y="385991"/>
            <a:ext cx="3676918" cy="99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85" y="5486400"/>
            <a:ext cx="5354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Студент: М.Д. Гришин ККСО-03-21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А.Н.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Чесалин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043" y="119448"/>
            <a:ext cx="6425513" cy="80319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Прототип СОВ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4649959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прототипа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Max\Downloads\diagram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60118"/>
            <a:ext cx="9144000" cy="3128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19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67" y="131806"/>
            <a:ext cx="6590271" cy="1375718"/>
          </a:xfrm>
        </p:spPr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128" y="1550990"/>
            <a:ext cx="6895071" cy="3880773"/>
          </a:xfrm>
        </p:spPr>
        <p:txBody>
          <a:bodyPr>
            <a:normAutofit/>
          </a:bodyPr>
          <a:lstStyle/>
          <a:p>
            <a:pPr marL="0" indent="0">
              <a:buClr>
                <a:srgbClr val="00642D"/>
              </a:buClr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рамках выполнения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данной проектной работы получены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следующие результаты:</a:t>
            </a:r>
          </a:p>
          <a:p>
            <a:pPr>
              <a:buClr>
                <a:srgbClr val="00642D"/>
              </a:buClr>
              <a:buFontTx/>
              <a:buChar char="-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реализовано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программирование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нейросетевого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алгоритма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обнаружения сетевых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атак в реальном времени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642D"/>
              </a:buClr>
              <a:buFontTx/>
              <a:buChar char="-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проведено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тестирование качества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полученного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нейросетевого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алгоритма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642D"/>
              </a:buClr>
              <a:buFontTx/>
              <a:buChar char="-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предложена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архитектура системы обнаружения вторжений на основе исследованных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алгоритмов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rgbClr val="00642D"/>
              </a:buClr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Результаты работы имеют практическое значение и могут быть использованы при разработке интеллектуальных систем обнаружения вторжений.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7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244282" cy="1604102"/>
          </a:xfrm>
        </p:spPr>
        <p:txBody>
          <a:bodyPr/>
          <a:lstStyle/>
          <a:p>
            <a:endParaRPr lang="ru-RU" dirty="0" smtClean="0"/>
          </a:p>
          <a:p>
            <a:pPr algn="ctr">
              <a:buClr>
                <a:srgbClr val="00642D"/>
              </a:buClr>
              <a:buNone/>
            </a:pP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4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35458" y="205946"/>
            <a:ext cx="7224585" cy="174642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Цель и задачи работы</a:t>
            </a:r>
            <a:endParaRPr lang="ru-RU" sz="44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50786" y="2523057"/>
            <a:ext cx="6347714" cy="3292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Задачи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работы:</a:t>
            </a:r>
          </a:p>
          <a:p>
            <a:pPr marL="342900" indent="-34290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		Исследование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анализ современных архитектур нейронных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сетей</a:t>
            </a:r>
          </a:p>
          <a:p>
            <a:pPr marL="342900" indent="-34290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		Проектирование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нейросетевой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системы обнаружения сетевых атак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3.	Программирование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нейросетевых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алгоритмов для обнаружения сетевых атак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реальном времени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4.	Тестирование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качества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нейросетевой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модели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1361" y="1202724"/>
            <a:ext cx="6450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работы: </a:t>
            </a:r>
          </a:p>
          <a:p>
            <a:pPr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Исследование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нейросетевых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алгоритмов и разработка простой эффективной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нейросетевой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модели для системы обнаружения сетевых аномалий в реальном времени (Далее СОВ)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2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31" y="2446638"/>
            <a:ext cx="2475700" cy="37657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172995"/>
            <a:ext cx="6347713" cy="1320800"/>
          </a:xfrm>
        </p:spPr>
        <p:txBody>
          <a:bodyPr/>
          <a:lstStyle/>
          <a:p>
            <a:r>
              <a:rPr lang="ru-RU" dirty="0" smtClean="0"/>
              <a:t>Актуальность работы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9469" y="6162295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атак на промышленные объекты в 2019 и 2020 годах (по месяцам)</a:t>
            </a:r>
            <a:endParaRPr lang="ru-RU" sz="1050" dirty="0"/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4872" y="2479590"/>
            <a:ext cx="4453236" cy="29180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68032" y="5363854"/>
            <a:ext cx="3397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Методы атак на промышленные </a:t>
            </a:r>
            <a:r>
              <a:rPr lang="ru-RU" sz="11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объекты (2019-2020)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63609" y="889686"/>
            <a:ext cx="70927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642D"/>
              </a:buCl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Проблема сетевых атак сегодня характерна как для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веб-ресурсов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корпоративных сетей, так и для промышленных сетей. Для промышленных объектов (АСУ ТП) данная проблема особенно актуальна, переход промышленных сетей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киберфизические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системы, обусловил как огромные преимущества конвергенции информации и технологий, так и глобальные проблемы информационной безопасности.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5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27308" cy="132080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Изучение набора данных </a:t>
            </a:r>
            <a:r>
              <a:rPr lang="en-US" sz="2800" b="1" dirty="0" smtClean="0"/>
              <a:t>CICIDS2017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1820563"/>
            <a:ext cx="7356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Данные захватывались в период с 9 утра понедельника, 3 июля 2017 года, до 5 вечера пятницы, 7 июля 2017 года, всего 5 дней. Понедельник - обычный день, который включает только добросовестный трафик. Реализованные атаки включают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Brute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Force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FTP,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Brute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Force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SSH,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Heartbleed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Infiltration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547523"/>
            <a:ext cx="71586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Набор данных CICIDS2017 содержит распространённые и самые современные общие атаки, которые схожи с реальными данными мира (PCAP). Он также включает результаты анализа сетевого трафика с помощью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CICFlowMeter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с метками потоков на основе временной метки, исходных и целевых IP-адресов, портов, протоколов и атак.</a:t>
            </a:r>
            <a:endParaRPr lang="ru-RU" sz="14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88044"/>
            <a:ext cx="5682513" cy="366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95567" y="2850291"/>
            <a:ext cx="313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Полный список всех атак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 их кол-во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6532" y="3245708"/>
            <a:ext cx="3016766" cy="29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6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43351" cy="1320800"/>
          </a:xfrm>
        </p:spPr>
        <p:txBody>
          <a:bodyPr/>
          <a:lstStyle/>
          <a:p>
            <a:r>
              <a:rPr lang="ru-RU" b="1" dirty="0" smtClean="0"/>
              <a:t>Изучение набора данных </a:t>
            </a:r>
            <a:r>
              <a:rPr lang="en-US" b="1" dirty="0" smtClean="0"/>
              <a:t>CICIDS2017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91047" y="1894705"/>
            <a:ext cx="215831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Port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Duration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Fwd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Packet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Fwd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Packet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Fwd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PSH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Flags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/>
          </a:p>
          <a:p>
            <a:endParaRPr lang="ru-RU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23" y="4288772"/>
            <a:ext cx="5184947" cy="203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49579" y="1927654"/>
            <a:ext cx="2158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FIN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Count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SYN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Count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RST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Count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Fwd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328086"/>
            <a:ext cx="76035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Также было проведено исследование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важности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выбранных признаков. Метод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Forest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из библиотеки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sklearn.ensemble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имеет встроенный атрибут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feature_importances_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который возвращает оценку важности признаков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079156"/>
            <a:ext cx="6895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Набор данных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CICIDS2017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содержит более 70 различных столбцов с данными. Однако в контексте задачи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использовать их все было нерационально и трудоемко.</a:t>
            </a:r>
          </a:p>
          <a:p>
            <a:pPr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для реализации моей модели были выбраны следующие столбцы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603524" cy="1320800"/>
          </a:xfrm>
        </p:spPr>
        <p:txBody>
          <a:bodyPr/>
          <a:lstStyle/>
          <a:p>
            <a:r>
              <a:rPr lang="ru-RU" dirty="0" smtClean="0"/>
              <a:t>Выбор модели и предобработка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7177" y="5885590"/>
            <a:ext cx="4201299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Блок-схема алгоритма предобработки данных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268627"/>
            <a:ext cx="7199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Для задачи была выбрана нейронная сеть-классификатор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написанная на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 использованием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библиотек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 частично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Модель должна классифицировать приходящие пакеты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 безопасные или подозрительные. Однако для начала необходимо выполнить предобработку данных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находящихся в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датасете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 затем обучить на них модель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Алгоритм прописан в данной блок-схеме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Max\Downloads\diagram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516" y="2388321"/>
            <a:ext cx="6348414" cy="3603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56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6519"/>
            <a:ext cx="7743568" cy="74140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Модель </a:t>
            </a:r>
            <a:r>
              <a:rPr lang="ru-RU" sz="2400" dirty="0"/>
              <a:t>нейронной </a:t>
            </a:r>
            <a:r>
              <a:rPr lang="ru-RU" sz="2400" dirty="0" smtClean="0"/>
              <a:t>сети и внедрение ее в СОВ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85673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конечном итоге модель за 10 эпох обучения достигла следующей точности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4423719"/>
            <a:ext cx="73399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Модель создана и обучена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Далее необходимо было реализовать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сниффер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парсер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сетевых пакетов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 также алгоритм их дальнейшей обработки и подачи готовых данных в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нейросеть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для классификации трафика. Примерная архитектура СОВ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Max\Downloads\diagram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417" y="5295281"/>
            <a:ext cx="8336692" cy="1023139"/>
          </a:xfrm>
          <a:prstGeom prst="rect">
            <a:avLst/>
          </a:prstGeom>
          <a:noFill/>
        </p:spPr>
      </p:pic>
      <p:sp>
        <p:nvSpPr>
          <p:cNvPr id="31" name="Прямоугольник 30"/>
          <p:cNvSpPr/>
          <p:nvPr/>
        </p:nvSpPr>
        <p:spPr>
          <a:xfrm>
            <a:off x="2421922" y="6183601"/>
            <a:ext cx="42012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Блок-схема алгоритма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9620" y="1762185"/>
            <a:ext cx="4431957" cy="165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102971" y="3911418"/>
            <a:ext cx="4048900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обучения модели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084" y="1336758"/>
            <a:ext cx="4128829" cy="258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17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0043"/>
            <a:ext cx="7685903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Моделирование аномалий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08455"/>
            <a:ext cx="75129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тестирования работы системы обнаружения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был написан алгоритм имитации пакетов путем занесения случайных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но реалистичных данных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датафрейм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который подается в нейронную сеть для определения класса.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тестирования нейронной сети были извлечены сигнатуры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PortScan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атак на 80 порт  из исходного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датафрейма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внедрены в алгоритм генерации.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112" y="2219661"/>
            <a:ext cx="4451077" cy="199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0194" y="2215979"/>
            <a:ext cx="4456669" cy="20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8971" y="4318164"/>
            <a:ext cx="2436855" cy="211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0043"/>
            <a:ext cx="7685903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Моделирование аномалий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mtClean="0"/>
          </a:p>
          <a:p>
            <a:fld id="{47FB65A3-6CBF-48DA-91C0-4678A62C61CE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667266"/>
            <a:ext cx="75952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Теперь при генерации пакетов нейронная сеть выдает крайне высокую степень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уверенности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что это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PortScan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178" y="1451403"/>
            <a:ext cx="6194854" cy="232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14" y="3874615"/>
            <a:ext cx="6181081" cy="24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MIREA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REA" id="{E8850032-F786-40E6-BFF8-0BBF22ABD154}" vid="{767CE51A-E195-4BBF-8413-B0056D99BB07}"/>
    </a:ext>
  </a:extLst>
</a:theme>
</file>

<file path=ppt/theme/theme12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Грань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1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669A7BE1-FEC5-432C-BCE3-5B3E786FDB8C}" vid="{11C0389C-4C2A-4AE3-9A67-50561DAC74B3}"/>
    </a:ext>
  </a:ext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Тема1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669A7BE1-FEC5-432C-BCE3-5B3E786FDB8C}" vid="{11C0389C-4C2A-4AE3-9A67-50561DAC74B3}"/>
    </a:ext>
  </a:extLst>
</a:theme>
</file>

<file path=ppt/theme/theme5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Тема1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669A7BE1-FEC5-432C-BCE3-5B3E786FDB8C}" vid="{11C0389C-4C2A-4AE3-9A67-50561DAC74B3}"/>
    </a:ext>
  </a:extLst>
</a:theme>
</file>

<file path=ppt/theme/theme8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Чесалин_Основы_ИИ_5_семестр_2021__</Template>
  <TotalTime>1021</TotalTime>
  <Words>343</Words>
  <Application>Microsoft Office PowerPoint</Application>
  <PresentationFormat>Экран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13</vt:i4>
      </vt:variant>
      <vt:variant>
        <vt:lpstr>Заголовки слайдов</vt:lpstr>
      </vt:variant>
      <vt:variant>
        <vt:i4>12</vt:i4>
      </vt:variant>
    </vt:vector>
  </HeadingPairs>
  <TitlesOfParts>
    <vt:vector size="32" baseType="lpstr">
      <vt:lpstr>Arial</vt:lpstr>
      <vt:lpstr>Calibri</vt:lpstr>
      <vt:lpstr>Calibri Light</vt:lpstr>
      <vt:lpstr>PT Sans</vt:lpstr>
      <vt:lpstr>Times New Roman</vt:lpstr>
      <vt:lpstr>Trebuchet MS</vt:lpstr>
      <vt:lpstr>Wingdings 3</vt:lpstr>
      <vt:lpstr>3_Специальное оформление</vt:lpstr>
      <vt:lpstr>Тема1</vt:lpstr>
      <vt:lpstr>2_Default Design</vt:lpstr>
      <vt:lpstr>1_Тема1</vt:lpstr>
      <vt:lpstr>3_Default Design</vt:lpstr>
      <vt:lpstr>Специальное оформление</vt:lpstr>
      <vt:lpstr>2_Тема1</vt:lpstr>
      <vt:lpstr>1_Специальное оформление</vt:lpstr>
      <vt:lpstr>4_Default Design</vt:lpstr>
      <vt:lpstr>2_Специальное оформление</vt:lpstr>
      <vt:lpstr>MIREA</vt:lpstr>
      <vt:lpstr>5_Default Design</vt:lpstr>
      <vt:lpstr>Грань</vt:lpstr>
      <vt:lpstr>Презентация PowerPoint</vt:lpstr>
      <vt:lpstr>Цель и задачи работы</vt:lpstr>
      <vt:lpstr>Актуальность работы </vt:lpstr>
      <vt:lpstr>Изучение набора данных CICIDS2017 </vt:lpstr>
      <vt:lpstr>Изучение набора данных CICIDS2017</vt:lpstr>
      <vt:lpstr>Выбор модели и предобработка данных</vt:lpstr>
      <vt:lpstr>Модель нейронной сети и внедрение ее в СОВ</vt:lpstr>
      <vt:lpstr>Моделирование аномалий </vt:lpstr>
      <vt:lpstr>Моделирование аномалий</vt:lpstr>
      <vt:lpstr>Прототип СОВ</vt:lpstr>
      <vt:lpstr>Заключение</vt:lpstr>
      <vt:lpstr>Презентация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void</dc:creator>
  <cp:lastModifiedBy>pc</cp:lastModifiedBy>
  <cp:revision>104</cp:revision>
  <dcterms:created xsi:type="dcterms:W3CDTF">2020-12-08T19:22:06Z</dcterms:created>
  <dcterms:modified xsi:type="dcterms:W3CDTF">2024-04-12T14:25:10Z</dcterms:modified>
</cp:coreProperties>
</file>