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5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15FF-B91D-44B3-9A19-F1D7CE639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1D7DC-5A90-41AC-8AC8-B422EFDE6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2CAC-7A66-4A9A-AD23-7657EDC7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F8A8-4D64-4A7C-A730-31B0C195007B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85DD2-82E1-4959-B22D-F6B9ADF1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D74C2-9997-40BB-AF82-38957919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7631-2521-40FA-B63B-61F58ACF3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44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205D-060E-4F08-9BD9-F92F059A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A2E89-AC6D-4B06-A636-CF689A0B2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B92EF-2348-415E-8891-0F09ADED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F8A8-4D64-4A7C-A730-31B0C195007B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09601-51C0-46B7-A3A5-5380FA05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5746F-23B7-4884-9D64-510D1476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7631-2521-40FA-B63B-61F58ACF3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50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FD4E7-BFE6-4D3C-B49C-48696D044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62A29-09ED-477B-8D71-A3502F135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CCCA-E694-4DE5-82DB-DB8E6E44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F8A8-4D64-4A7C-A730-31B0C195007B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8610D-65A9-436F-8E07-F8BDFDFD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D74FD-3ABE-48D9-A7FA-80553ECC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7631-2521-40FA-B63B-61F58ACF3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76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B649-DFBE-49FD-A5BA-E3DE44C9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EE09-0F24-48A7-9956-77A1D7B70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A2F2C-6A03-4848-A0B0-2B31BDC6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F8A8-4D64-4A7C-A730-31B0C195007B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94764-BA78-4225-9309-0A4CB64A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7A53-7779-4A79-9985-EA52531C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7631-2521-40FA-B63B-61F58ACF3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83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5B62-CE46-43BE-9C0E-25872886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316E8-B046-41C2-BBE8-FCE81D94B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3BC8F-6362-4D79-8CB2-44610534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F8A8-4D64-4A7C-A730-31B0C195007B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B078A-4E80-4629-92CB-DD5C101D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07D6-98C0-459A-9E07-62C40D19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7631-2521-40FA-B63B-61F58ACF3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92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3BA8-D42E-43E4-9AE7-591479ED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287C4-0973-4503-98A8-E3753C855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F699A-F30D-4270-B1E7-9D3C40357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83D67-E736-41BC-B842-EDC50928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F8A8-4D64-4A7C-A730-31B0C195007B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548AA-F257-4608-8EE4-392CC0A2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6369E-9B18-47B9-A1DA-75F1D265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7631-2521-40FA-B63B-61F58ACF3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16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663D-CDB0-4C97-893B-6B9728B9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A4273-DDCF-42FA-8E2C-51E8CD536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0A16A-0007-4A61-8DFC-CB1F52883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DFA45-AE0D-423D-8DD0-718580EAF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4B24-D38A-4D9F-B50F-529516F08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94501B-3FA0-49C0-B23F-CD1C2AB1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F8A8-4D64-4A7C-A730-31B0C195007B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0A61E-6B08-4F2C-860E-ABB779F0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2F4A1-F903-4580-804A-D3392EC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7631-2521-40FA-B63B-61F58ACF3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29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4B67-3024-48B5-9297-AA08B56D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2A24E-17EC-4E88-9E5D-EEB605E4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F8A8-4D64-4A7C-A730-31B0C195007B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8606E-FD7A-46A5-ACAE-A6E0B088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D38BD-8D70-4208-AEA4-E8C6D35B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7631-2521-40FA-B63B-61F58ACF3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6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45BFD-DD6E-4C01-908A-F9ED00A5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F8A8-4D64-4A7C-A730-31B0C195007B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AACB8-6BB3-4575-ADBD-62085A8B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498B3-A63D-4C2C-8022-470AC2B1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7631-2521-40FA-B63B-61F58ACF3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34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DCEA-EE4B-4367-8D9B-22565D22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1767-8877-4DF2-AE21-33C12580B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8B0AF-D91F-458A-8861-39EB1DA68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51A63-C381-405A-9B2C-61EB4A0E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F8A8-4D64-4A7C-A730-31B0C195007B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D3A9F-4092-4A37-B75C-313075C9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06457-CA48-43A2-BB2C-A3DA43CA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7631-2521-40FA-B63B-61F58ACF3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52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00707-95BB-41FF-8145-ED3FD978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5EC6D-6836-48C5-9D23-2428ABEE2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10F98-7D3A-4A84-B68F-368F6B03F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C9DEE-0C81-43C7-83AA-FB153956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F8A8-4D64-4A7C-A730-31B0C195007B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226F5-47CD-46B8-888D-9A4BD687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FD889-667F-49C2-8E70-3F02813A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7631-2521-40FA-B63B-61F58ACF3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48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2000" t="79000" r="88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1A0EC-80DB-47AD-96DD-EE8120EC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95CB1-28C8-45AE-B2B0-527CB31EA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8C324-61EB-4BD0-AD38-6F27DBC78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3F8A8-4D64-4A7C-A730-31B0C195007B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B9AAF-EF90-4F42-B408-9FBD825BF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490BE-0651-4D55-9156-862521810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A7631-2521-40FA-B63B-61F58ACF3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85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rgicalinformatic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277C-8513-4989-9676-BE9DB7959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 err="1"/>
              <a:t>Encryptr</a:t>
            </a:r>
            <a:r>
              <a:rPr lang="en-GB" dirty="0"/>
              <a:t>: Easy Encryption of Sensitive Data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C15CC-3F84-4E36-97B1-08BDAC78D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9961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/>
              <a:t>Cameron Fairfield</a:t>
            </a:r>
          </a:p>
          <a:p>
            <a:pPr algn="l"/>
            <a:r>
              <a:rPr lang="en-GB" dirty="0"/>
              <a:t>Surgical Informatics Group</a:t>
            </a:r>
          </a:p>
          <a:p>
            <a:pPr algn="l"/>
            <a:r>
              <a:rPr lang="en-GB" dirty="0"/>
              <a:t>University of Edinburgh</a:t>
            </a:r>
          </a:p>
          <a:p>
            <a:pPr algn="l"/>
            <a:r>
              <a:rPr lang="en-GB"/>
              <a:t>2019 – Sep - 14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785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E9CC10-0975-4064-A6FC-C66781AF3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048"/>
            <a:ext cx="10515600" cy="1955067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GB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gp_encrypt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GB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gp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 %&gt;%   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encrypt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(name)</a:t>
            </a:r>
          </a:p>
          <a:p>
            <a:pPr marL="457200" lvl="1" indent="0">
              <a:buNone/>
            </a:pPr>
            <a:endParaRPr lang="en-GB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lvl="1" indent="0">
              <a:buNone/>
            </a:pPr>
            <a:r>
              <a:rPr lang="en-GB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gp_encrypt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 %&gt;%   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select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organisation_code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name, address1)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5ADBC9-6EB3-452B-B5A9-564189E6B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229731"/>
              </p:ext>
            </p:extLst>
          </p:nvPr>
        </p:nvGraphicFramePr>
        <p:xfrm>
          <a:off x="838200" y="2151538"/>
          <a:ext cx="10515600" cy="3730512"/>
        </p:xfrm>
        <a:graphic>
          <a:graphicData uri="http://schemas.openxmlformats.org/drawingml/2006/table">
            <a:tbl>
              <a:tblPr/>
              <a:tblGrid>
                <a:gridCol w="2494085">
                  <a:extLst>
                    <a:ext uri="{9D8B030D-6E8A-4147-A177-3AD203B41FA5}">
                      <a16:colId xmlns:a16="http://schemas.microsoft.com/office/drawing/2014/main" val="3708785570"/>
                    </a:ext>
                  </a:extLst>
                </a:gridCol>
                <a:gridCol w="5117123">
                  <a:extLst>
                    <a:ext uri="{9D8B030D-6E8A-4147-A177-3AD203B41FA5}">
                      <a16:colId xmlns:a16="http://schemas.microsoft.com/office/drawing/2014/main" val="2961456297"/>
                    </a:ext>
                  </a:extLst>
                </a:gridCol>
                <a:gridCol w="2904392">
                  <a:extLst>
                    <a:ext uri="{9D8B030D-6E8A-4147-A177-3AD203B41FA5}">
                      <a16:colId xmlns:a16="http://schemas.microsoft.com/office/drawing/2014/main" val="3971010497"/>
                    </a:ext>
                  </a:extLst>
                </a:gridCol>
              </a:tblGrid>
              <a:tr h="1371132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 err="1">
                          <a:effectLst/>
                        </a:rPr>
                        <a:t>organisation_code</a:t>
                      </a:r>
                      <a:endParaRPr lang="en-GB" sz="2400" b="1" dirty="0">
                        <a:effectLst/>
                      </a:endParaRPr>
                    </a:p>
                    <a:p>
                      <a:pPr algn="l"/>
                      <a:r>
                        <a:rPr lang="en-GB" sz="2400" b="1" dirty="0">
                          <a:effectLst/>
                        </a:rPr>
                        <a:t>&lt;</a:t>
                      </a:r>
                      <a:r>
                        <a:rPr lang="en-GB" sz="2400" b="1" dirty="0" err="1">
                          <a:effectLst/>
                        </a:rPr>
                        <a:t>chr</a:t>
                      </a:r>
                      <a:r>
                        <a:rPr lang="en-GB" sz="2400" b="1" dirty="0">
                          <a:effectLst/>
                        </a:rPr>
                        <a:t>&gt;</a:t>
                      </a:r>
                    </a:p>
                  </a:txBody>
                  <a:tcPr marL="22860" marR="2286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effectLst/>
                        </a:rPr>
                        <a:t>name</a:t>
                      </a:r>
                    </a:p>
                    <a:p>
                      <a:pPr algn="l"/>
                      <a:r>
                        <a:rPr lang="en-GB" sz="2400" b="1" dirty="0">
                          <a:effectLst/>
                        </a:rPr>
                        <a:t>&lt;</a:t>
                      </a:r>
                      <a:r>
                        <a:rPr lang="en-GB" sz="2400" b="1" dirty="0" err="1">
                          <a:effectLst/>
                        </a:rPr>
                        <a:t>chr</a:t>
                      </a:r>
                      <a:r>
                        <a:rPr lang="en-GB" sz="2400" b="1" dirty="0">
                          <a:effectLst/>
                        </a:rPr>
                        <a:t>&gt;</a:t>
                      </a:r>
                    </a:p>
                  </a:txBody>
                  <a:tcPr marL="22860" marR="2286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effectLst/>
                        </a:rPr>
                        <a:t>address1</a:t>
                      </a:r>
                    </a:p>
                    <a:p>
                      <a:pPr algn="l"/>
                      <a:r>
                        <a:rPr lang="en-GB" sz="2400" b="1" dirty="0">
                          <a:effectLst/>
                        </a:rPr>
                        <a:t>&lt;</a:t>
                      </a:r>
                      <a:r>
                        <a:rPr lang="en-GB" sz="2400" b="1" dirty="0" err="1">
                          <a:effectLst/>
                        </a:rPr>
                        <a:t>chr</a:t>
                      </a:r>
                      <a:r>
                        <a:rPr lang="en-GB" sz="2400" b="1" dirty="0">
                          <a:effectLst/>
                        </a:rPr>
                        <a:t>&gt;</a:t>
                      </a:r>
                    </a:p>
                  </a:txBody>
                  <a:tcPr marL="22860" marR="2286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788705"/>
                  </a:ext>
                </a:extLst>
              </a:tr>
              <a:tr h="393230">
                <a:tc>
                  <a:txBody>
                    <a:bodyPr/>
                    <a:lstStyle/>
                    <a:p>
                      <a:pPr algn="l"/>
                      <a:r>
                        <a:rPr lang="en-GB" sz="1800" b="1">
                          <a:effectLst/>
                        </a:rPr>
                        <a:t>S10002</a:t>
                      </a:r>
                    </a:p>
                  </a:txBody>
                  <a:tcPr marL="22860" marR="228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>
                          <a:effectLst/>
                        </a:rPr>
                        <a:t>0cc47a7436be3203e2df933bdcc119272a616...</a:t>
                      </a:r>
                    </a:p>
                  </a:txBody>
                  <a:tcPr marL="22860" marR="228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>
                          <a:effectLst/>
                        </a:rPr>
                        <a:t>LIFF ROAD</a:t>
                      </a:r>
                    </a:p>
                  </a:txBody>
                  <a:tcPr marL="22860" marR="228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075055"/>
                  </a:ext>
                </a:extLst>
              </a:tr>
              <a:tr h="393230">
                <a:tc>
                  <a:txBody>
                    <a:bodyPr/>
                    <a:lstStyle/>
                    <a:p>
                      <a:pPr algn="l"/>
                      <a:r>
                        <a:rPr lang="en-GB" sz="1800" b="1">
                          <a:effectLst/>
                        </a:rPr>
                        <a:t>S10017</a:t>
                      </a:r>
                    </a:p>
                  </a:txBody>
                  <a:tcPr marL="22860" marR="228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>
                          <a:effectLst/>
                        </a:rPr>
                        <a:t>2e816b2a001effe1d720d9f71b9dc8bd9a286...</a:t>
                      </a:r>
                    </a:p>
                  </a:txBody>
                  <a:tcPr marL="22860" marR="228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>
                          <a:effectLst/>
                        </a:rPr>
                        <a:t>CRIEFF MEDICAL CENTRE</a:t>
                      </a:r>
                    </a:p>
                  </a:txBody>
                  <a:tcPr marL="22860" marR="228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665932"/>
                  </a:ext>
                </a:extLst>
              </a:tr>
              <a:tr h="393230"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>
                          <a:effectLst/>
                        </a:rPr>
                        <a:t>S10036</a:t>
                      </a:r>
                    </a:p>
                  </a:txBody>
                  <a:tcPr marL="22860" marR="228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>
                          <a:effectLst/>
                        </a:rPr>
                        <a:t>23b0ee698e766361bdcf284ee3f97303b2c99...</a:t>
                      </a:r>
                    </a:p>
                  </a:txBody>
                  <a:tcPr marL="22860" marR="228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>
                          <a:effectLst/>
                        </a:rPr>
                        <a:t>TAYBRIDGE ROAD</a:t>
                      </a:r>
                    </a:p>
                  </a:txBody>
                  <a:tcPr marL="22860" marR="228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04171"/>
                  </a:ext>
                </a:extLst>
              </a:tr>
              <a:tr h="393230">
                <a:tc>
                  <a:txBody>
                    <a:bodyPr/>
                    <a:lstStyle/>
                    <a:p>
                      <a:pPr algn="l"/>
                      <a:r>
                        <a:rPr lang="en-GB" sz="1800" b="1">
                          <a:effectLst/>
                        </a:rPr>
                        <a:t>S10060</a:t>
                      </a:r>
                    </a:p>
                  </a:txBody>
                  <a:tcPr marL="22860" marR="228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>
                          <a:effectLst/>
                        </a:rPr>
                        <a:t>d03654718c4aa458105bfd35c1509793561fa...</a:t>
                      </a:r>
                    </a:p>
                  </a:txBody>
                  <a:tcPr marL="22860" marR="228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>
                          <a:effectLst/>
                        </a:rPr>
                        <a:t>TAYBRIDGE ROAD</a:t>
                      </a:r>
                    </a:p>
                  </a:txBody>
                  <a:tcPr marL="22860" marR="228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362865"/>
                  </a:ext>
                </a:extLst>
              </a:tr>
              <a:tr h="393230"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>
                          <a:effectLst/>
                        </a:rPr>
                        <a:t>S10106</a:t>
                      </a:r>
                    </a:p>
                  </a:txBody>
                  <a:tcPr marL="22860" marR="228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>
                          <a:effectLst/>
                        </a:rPr>
                        <a:t>d0e1771aa0175b64eb3ac480feb02a0e9c1ac...</a:t>
                      </a:r>
                    </a:p>
                  </a:txBody>
                  <a:tcPr marL="22860" marR="228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>
                          <a:effectLst/>
                        </a:rPr>
                        <a:t>129 DUNDEE ROAD</a:t>
                      </a:r>
                    </a:p>
                  </a:txBody>
                  <a:tcPr marL="22860" marR="228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747815"/>
                  </a:ext>
                </a:extLst>
              </a:tr>
              <a:tr h="393230">
                <a:tc>
                  <a:txBody>
                    <a:bodyPr/>
                    <a:lstStyle/>
                    <a:p>
                      <a:pPr algn="l"/>
                      <a:r>
                        <a:rPr lang="en-GB" sz="1800" b="1">
                          <a:effectLst/>
                        </a:rPr>
                        <a:t>S10125</a:t>
                      </a:r>
                    </a:p>
                  </a:txBody>
                  <a:tcPr marL="22860" marR="228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>
                          <a:effectLst/>
                        </a:rPr>
                        <a:t>cc0d9fd80fd4fe6c6175c1001db5643f82783...</a:t>
                      </a:r>
                    </a:p>
                  </a:txBody>
                  <a:tcPr marL="22860" marR="228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>
                          <a:effectLst/>
                        </a:rPr>
                        <a:t>NEW ALYTH ROAD</a:t>
                      </a:r>
                    </a:p>
                  </a:txBody>
                  <a:tcPr marL="22860" marR="228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32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24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E9CC10-0975-4064-A6FC-C66781AF3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049"/>
            <a:ext cx="10515600" cy="181439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gp_encrypt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 %&gt;%  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slice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(1:2) %&gt;%  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decrypt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(name) %&gt;%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select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organisation_code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name, address1)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CCE03C-238B-4240-9AC5-0DDF1BA92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951877"/>
              </p:ext>
            </p:extLst>
          </p:nvPr>
        </p:nvGraphicFramePr>
        <p:xfrm>
          <a:off x="923192" y="2488223"/>
          <a:ext cx="10430608" cy="2497015"/>
        </p:xfrm>
        <a:graphic>
          <a:graphicData uri="http://schemas.openxmlformats.org/drawingml/2006/table">
            <a:tbl>
              <a:tblPr/>
              <a:tblGrid>
                <a:gridCol w="3420208">
                  <a:extLst>
                    <a:ext uri="{9D8B030D-6E8A-4147-A177-3AD203B41FA5}">
                      <a16:colId xmlns:a16="http://schemas.microsoft.com/office/drawing/2014/main" val="286073432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0181019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64942595"/>
                    </a:ext>
                  </a:extLst>
                </a:gridCol>
              </a:tblGrid>
              <a:tr h="1392589">
                <a:tc>
                  <a:txBody>
                    <a:bodyPr/>
                    <a:lstStyle/>
                    <a:p>
                      <a:pPr algn="l"/>
                      <a:r>
                        <a:rPr lang="en-GB" b="1" dirty="0" err="1">
                          <a:effectLst/>
                        </a:rPr>
                        <a:t>organisation_code</a:t>
                      </a:r>
                      <a:endParaRPr lang="en-GB" b="1" dirty="0">
                        <a:effectLst/>
                      </a:endParaRPr>
                    </a:p>
                    <a:p>
                      <a:pPr algn="l"/>
                      <a:r>
                        <a:rPr lang="en-GB" b="1" dirty="0">
                          <a:effectLst/>
                        </a:rPr>
                        <a:t>&lt;</a:t>
                      </a:r>
                      <a:r>
                        <a:rPr lang="en-GB" b="1" dirty="0" err="1">
                          <a:effectLst/>
                        </a:rPr>
                        <a:t>chr</a:t>
                      </a:r>
                      <a:r>
                        <a:rPr lang="en-GB" b="1" dirty="0">
                          <a:effectLst/>
                        </a:rPr>
                        <a:t>&gt;</a:t>
                      </a:r>
                    </a:p>
                  </a:txBody>
                  <a:tcPr marL="22860" marR="2286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>
                          <a:effectLst/>
                        </a:rPr>
                        <a:t>name</a:t>
                      </a:r>
                    </a:p>
                    <a:p>
                      <a:pPr algn="l"/>
                      <a:r>
                        <a:rPr lang="en-GB" b="1">
                          <a:effectLst/>
                        </a:rPr>
                        <a:t>&lt;chr&gt;</a:t>
                      </a:r>
                    </a:p>
                  </a:txBody>
                  <a:tcPr marL="22860" marR="2286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>
                          <a:effectLst/>
                        </a:rPr>
                        <a:t>address1</a:t>
                      </a:r>
                    </a:p>
                    <a:p>
                      <a:pPr algn="l"/>
                      <a:r>
                        <a:rPr lang="en-GB" b="1">
                          <a:effectLst/>
                        </a:rPr>
                        <a:t>&lt;chr&gt;</a:t>
                      </a:r>
                    </a:p>
                  </a:txBody>
                  <a:tcPr marL="22860" marR="2286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781712"/>
                  </a:ext>
                </a:extLst>
              </a:tr>
              <a:tr h="525687">
                <a:tc>
                  <a:txBody>
                    <a:bodyPr/>
                    <a:lstStyle/>
                    <a:p>
                      <a:pPr algn="l"/>
                      <a:r>
                        <a:rPr lang="en-GB" sz="1800" b="1">
                          <a:effectLst/>
                        </a:rPr>
                        <a:t>S10002</a:t>
                      </a:r>
                    </a:p>
                  </a:txBody>
                  <a:tcPr marL="22860" marR="228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>
                          <a:effectLst/>
                        </a:rPr>
                        <a:t>MUIRHEAD MEDICAL CENTRE</a:t>
                      </a:r>
                    </a:p>
                  </a:txBody>
                  <a:tcPr marL="22860" marR="228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>
                          <a:effectLst/>
                        </a:rPr>
                        <a:t>LIFF ROAD</a:t>
                      </a:r>
                    </a:p>
                  </a:txBody>
                  <a:tcPr marL="22860" marR="228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927759"/>
                  </a:ext>
                </a:extLst>
              </a:tr>
              <a:tr h="578739">
                <a:tc>
                  <a:txBody>
                    <a:bodyPr/>
                    <a:lstStyle/>
                    <a:p>
                      <a:pPr algn="l"/>
                      <a:r>
                        <a:rPr lang="en-GB" sz="1800" b="1">
                          <a:effectLst/>
                        </a:rPr>
                        <a:t>S10017</a:t>
                      </a:r>
                    </a:p>
                  </a:txBody>
                  <a:tcPr marL="22860" marR="228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>
                          <a:effectLst/>
                        </a:rPr>
                        <a:t>THE BLUE PRACTICE</a:t>
                      </a:r>
                    </a:p>
                  </a:txBody>
                  <a:tcPr marL="22860" marR="228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>
                          <a:effectLst/>
                        </a:rPr>
                        <a:t>CRIEFF MEDICAL CENTRE</a:t>
                      </a:r>
                    </a:p>
                  </a:txBody>
                  <a:tcPr marL="22860" marR="228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76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88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5D34-8C13-4535-B761-4F977FB2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Encryptr</a:t>
            </a:r>
            <a:r>
              <a:rPr lang="en-GB" dirty="0"/>
              <a:t> Customisation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A2A8-E9C1-46B0-8642-3841D4ED2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977"/>
            <a:ext cx="10515600" cy="5094898"/>
          </a:xfrm>
        </p:spPr>
        <p:txBody>
          <a:bodyPr>
            <a:normAutofit lnSpcReduction="10000"/>
          </a:bodyPr>
          <a:lstStyle/>
          <a:p>
            <a:r>
              <a:rPr lang="en-GB" sz="3600" dirty="0"/>
              <a:t>Use look-up table - create object with encrypted output and ID variable on which to match</a:t>
            </a:r>
          </a:p>
          <a:p>
            <a:endParaRPr lang="en-GB" sz="3600" dirty="0"/>
          </a:p>
          <a:p>
            <a:r>
              <a:rPr lang="en-GB" sz="3600" dirty="0"/>
              <a:t>Write a look-up file</a:t>
            </a:r>
          </a:p>
          <a:p>
            <a:endParaRPr lang="en-GB" sz="3600" dirty="0"/>
          </a:p>
          <a:p>
            <a:r>
              <a:rPr lang="en-GB" sz="3600" dirty="0"/>
              <a:t>Customise file names, key names, encrypt several variables</a:t>
            </a:r>
          </a:p>
          <a:p>
            <a:endParaRPr lang="en-GB" sz="3600" dirty="0"/>
          </a:p>
          <a:p>
            <a:r>
              <a:rPr lang="en-GB" sz="3600" dirty="0"/>
              <a:t>Use a publicly-available public key</a:t>
            </a:r>
          </a:p>
        </p:txBody>
      </p:sp>
    </p:spTree>
    <p:extLst>
      <p:ext uri="{BB962C8B-B14F-4D97-AF65-F5344CB8AC3E}">
        <p14:creationId xmlns:p14="http://schemas.microsoft.com/office/powerpoint/2010/main" val="974469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5D34-8C13-4535-B761-4F977FB2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Encryptr</a:t>
            </a:r>
            <a:r>
              <a:rPr lang="en-GB" dirty="0"/>
              <a:t> Customisation Examples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29A220-DFFC-436F-8FEA-028A39F68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38" y="1825625"/>
            <a:ext cx="11816862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dirty="0">
                <a:solidFill>
                  <a:schemeClr val="accent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# Creating a lookup table with specified name and filename</a:t>
            </a:r>
          </a:p>
          <a:p>
            <a:pPr marL="457200" lvl="1" indent="0">
              <a:buNone/>
            </a:pPr>
            <a:r>
              <a:rPr lang="en-GB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gp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 %&gt;%   </a:t>
            </a:r>
          </a:p>
          <a:p>
            <a:pPr marL="457200" lvl="1" indent="0">
              <a:buNone/>
            </a:pP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GB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encrypt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(name, postcode,           </a:t>
            </a:r>
          </a:p>
          <a:p>
            <a:pPr marL="457200" lvl="1" indent="0">
              <a:buNone/>
            </a:pP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	lookup = TRUE, </a:t>
            </a:r>
            <a:r>
              <a:rPr lang="en-GB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write_lookup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TRUE,           			</a:t>
            </a:r>
            <a:r>
              <a:rPr lang="en-GB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lookup_name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"</a:t>
            </a:r>
            <a:r>
              <a:rPr lang="en-GB" dirty="0" err="1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new_lookup_name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")</a:t>
            </a:r>
          </a:p>
          <a:p>
            <a:pPr marL="457200" lvl="1" indent="0">
              <a:buNone/>
            </a:pPr>
            <a:endParaRPr lang="en-GB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chemeClr val="accent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# Using a public key hosted at URL</a:t>
            </a:r>
          </a:p>
          <a:p>
            <a:pPr marL="457200" lvl="1" indent="0">
              <a:buNone/>
            </a:pPr>
            <a:r>
              <a:rPr lang="en-GB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gp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 %&gt;%   </a:t>
            </a:r>
          </a:p>
          <a:p>
            <a:pPr marL="457200" lvl="1" indent="0">
              <a:buNone/>
            </a:pP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en-GB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encrypt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(name, </a:t>
            </a:r>
            <a:r>
              <a:rPr lang="en-GB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public_key_path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							"</a:t>
            </a:r>
            <a:r>
              <a:rPr lang="en-GB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https://&lt;</a:t>
            </a:r>
            <a:r>
              <a:rPr lang="en-GB" dirty="0" err="1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some_url</a:t>
            </a:r>
            <a:r>
              <a:rPr lang="en-GB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&gt;/id_rsa.pub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748717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5D34-8C13-4535-B761-4F977FB2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Encryptr</a:t>
            </a:r>
            <a:r>
              <a:rPr lang="en-GB" dirty="0"/>
              <a:t> File Encryption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29A220-DFFC-436F-8FEA-028A39F68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38" y="1825625"/>
            <a:ext cx="11816862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gp_encrypt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 %&gt;% </a:t>
            </a:r>
          </a:p>
          <a:p>
            <a:pPr marL="457200" lvl="1" indent="0">
              <a:buNone/>
            </a:pP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GB" dirty="0" err="1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write_csv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</a:t>
            </a:r>
            <a:r>
              <a:rPr lang="en-GB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gp_enc.csv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")</a:t>
            </a:r>
          </a:p>
          <a:p>
            <a:pPr marL="457200" lvl="1" indent="0">
              <a:buNone/>
            </a:pPr>
            <a:endParaRPr lang="en-GB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lvl="1" indent="0">
              <a:buNone/>
            </a:pPr>
            <a:r>
              <a:rPr lang="en-GB" dirty="0" err="1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encrypt_file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</a:t>
            </a:r>
            <a:r>
              <a:rPr lang="en-GB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gp.csv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")</a:t>
            </a:r>
          </a:p>
          <a:p>
            <a:pPr marL="457200" lvl="1" indent="0">
              <a:buNone/>
            </a:pPr>
            <a:endParaRPr lang="en-GB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# Encrypted file will have suffix: </a:t>
            </a:r>
            <a:r>
              <a:rPr lang="en-GB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`.</a:t>
            </a:r>
            <a:r>
              <a:rPr lang="en-GB" dirty="0" err="1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encryptr.bin</a:t>
            </a:r>
            <a:r>
              <a:rPr lang="en-GB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</a:t>
            </a:r>
          </a:p>
          <a:p>
            <a:pPr marL="457200" lvl="1" indent="0">
              <a:buNone/>
            </a:pPr>
            <a:endParaRPr lang="en-GB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lvl="1" indent="0">
              <a:buNone/>
            </a:pPr>
            <a:r>
              <a:rPr lang="en-GB" dirty="0" err="1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decrypt_file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</a:t>
            </a:r>
            <a:r>
              <a:rPr lang="en-GB" dirty="0" err="1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gp.csv.encryptr.bin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", </a:t>
            </a:r>
            <a:r>
              <a:rPr lang="en-GB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file_name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"</a:t>
            </a:r>
            <a:r>
              <a:rPr lang="en-GB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gp2.csv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278874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5D34-8C13-4535-B761-4F977FB2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Encryptr</a:t>
            </a:r>
            <a:r>
              <a:rPr lang="en-GB" dirty="0"/>
              <a:t> Ciphertexts Not </a:t>
            </a:r>
            <a:r>
              <a:rPr lang="en-GB" dirty="0" err="1"/>
              <a:t>Matchable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A2A8-E9C1-46B0-8642-3841D4ED2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977"/>
            <a:ext cx="10515600" cy="5094898"/>
          </a:xfrm>
        </p:spPr>
        <p:txBody>
          <a:bodyPr>
            <a:normAutofit/>
          </a:bodyPr>
          <a:lstStyle/>
          <a:p>
            <a:r>
              <a:rPr lang="en-GB" sz="3600" dirty="0"/>
              <a:t>Each repeat of encryption generates a unique number</a:t>
            </a:r>
          </a:p>
          <a:p>
            <a:endParaRPr lang="en-GB" sz="3600" dirty="0"/>
          </a:p>
          <a:p>
            <a:r>
              <a:rPr lang="en-GB" sz="3600" dirty="0"/>
              <a:t>Prevents malicious, opportunistic use of public key</a:t>
            </a:r>
          </a:p>
          <a:p>
            <a:endParaRPr lang="en-GB" sz="3600" dirty="0"/>
          </a:p>
          <a:p>
            <a:r>
              <a:rPr lang="en-GB" sz="3600" dirty="0"/>
              <a:t>Alternative symmetric encryption outputs can be matched (and not always reversed)</a:t>
            </a:r>
          </a:p>
          <a:p>
            <a:endParaRPr lang="en-GB" sz="3600" dirty="0"/>
          </a:p>
          <a:p>
            <a:r>
              <a:rPr lang="en-GB" sz="3600" dirty="0"/>
              <a:t>Alternative methods need a "salt"</a:t>
            </a:r>
          </a:p>
        </p:txBody>
      </p:sp>
    </p:spTree>
    <p:extLst>
      <p:ext uri="{BB962C8B-B14F-4D97-AF65-F5344CB8AC3E}">
        <p14:creationId xmlns:p14="http://schemas.microsoft.com/office/powerpoint/2010/main" val="1774571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C53B65-3E04-475E-B148-44638D468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9113"/>
            <a:ext cx="10515600" cy="562341"/>
          </a:xfrm>
        </p:spPr>
        <p:txBody>
          <a:bodyPr>
            <a:normAutofit/>
          </a:bodyPr>
          <a:lstStyle/>
          <a:p>
            <a:r>
              <a:rPr lang="en-GB" sz="2400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encrypt_vec</a:t>
            </a:r>
            <a:r>
              <a:rPr lang="en-GB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(c("</a:t>
            </a:r>
            <a:r>
              <a:rPr lang="en-GB" sz="2400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 name</a:t>
            </a:r>
            <a:r>
              <a:rPr lang="en-GB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", "</a:t>
            </a:r>
            <a:r>
              <a:rPr lang="en-GB" sz="2400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 name</a:t>
            </a:r>
            <a:r>
              <a:rPr lang="en-GB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", "</a:t>
            </a:r>
            <a:r>
              <a:rPr lang="en-GB" sz="2400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 name</a:t>
            </a:r>
            <a:r>
              <a:rPr lang="en-GB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"))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23B45E-49D6-4425-9248-6B2DD6EF7FC0}"/>
              </a:ext>
            </a:extLst>
          </p:cNvPr>
          <p:cNvSpPr/>
          <p:nvPr/>
        </p:nvSpPr>
        <p:spPr>
          <a:xfrm>
            <a:off x="838199" y="2551837"/>
            <a:ext cx="105155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&lt;</a:t>
            </a:r>
            <a:r>
              <a:rPr lang="en-GB" sz="4000" dirty="0" err="1"/>
              <a:t>chr</a:t>
            </a:r>
            <a:r>
              <a:rPr lang="en-GB" sz="4000" dirty="0"/>
              <a:t>&gt;</a:t>
            </a:r>
          </a:p>
          <a:p>
            <a:r>
              <a:rPr lang="en-GB" sz="4000" dirty="0"/>
              <a:t>166d2496d5834578c612460fd11d3a8565452...				</a:t>
            </a:r>
          </a:p>
          <a:p>
            <a:r>
              <a:rPr lang="en-GB" sz="4000" dirty="0"/>
              <a:t>26f79d3eeed583409d9d47f8c41a44e282210...				</a:t>
            </a:r>
          </a:p>
          <a:p>
            <a:r>
              <a:rPr lang="en-GB" sz="4000" dirty="0"/>
              <a:t>1bb2fb32c17fe79bdffaa3012e5cb0f7fdc24...</a:t>
            </a:r>
          </a:p>
        </p:txBody>
      </p:sp>
    </p:spTree>
    <p:extLst>
      <p:ext uri="{BB962C8B-B14F-4D97-AF65-F5344CB8AC3E}">
        <p14:creationId xmlns:p14="http://schemas.microsoft.com/office/powerpoint/2010/main" val="323900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5D34-8C13-4535-B761-4F977FB2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Aspects of </a:t>
            </a:r>
            <a:r>
              <a:rPr lang="en-GB" dirty="0" err="1"/>
              <a:t>Encryptr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A2A8-E9C1-46B0-8642-3841D4ED2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977"/>
            <a:ext cx="10515600" cy="5094898"/>
          </a:xfrm>
        </p:spPr>
        <p:txBody>
          <a:bodyPr>
            <a:normAutofit/>
          </a:bodyPr>
          <a:lstStyle/>
          <a:p>
            <a:r>
              <a:rPr lang="en-GB" sz="3600" dirty="0"/>
              <a:t>Wrapper around OpenSSL (and </a:t>
            </a:r>
            <a:r>
              <a:rPr lang="en-GB" sz="3600" dirty="0" err="1"/>
              <a:t>purrr</a:t>
            </a:r>
            <a:r>
              <a:rPr lang="en-GB" sz="3600" dirty="0"/>
              <a:t>)</a:t>
            </a:r>
          </a:p>
          <a:p>
            <a:endParaRPr lang="en-GB" sz="3600" dirty="0"/>
          </a:p>
          <a:p>
            <a:r>
              <a:rPr lang="en-GB" sz="3600" dirty="0"/>
              <a:t>RSA asymmetric encryption for vectors (each component in vector &lt; 256 bytes)</a:t>
            </a:r>
          </a:p>
          <a:p>
            <a:endParaRPr lang="en-GB" sz="3600" dirty="0"/>
          </a:p>
          <a:p>
            <a:r>
              <a:rPr lang="en-GB" sz="3600" dirty="0"/>
              <a:t>File encryption uses AES technique with symmetric session key which is in turn encrypted by RSA public key</a:t>
            </a:r>
          </a:p>
        </p:txBody>
      </p:sp>
    </p:spTree>
    <p:extLst>
      <p:ext uri="{BB962C8B-B14F-4D97-AF65-F5344CB8AC3E}">
        <p14:creationId xmlns:p14="http://schemas.microsoft.com/office/powerpoint/2010/main" val="1994377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5D34-8C13-4535-B761-4F977FB2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</a:t>
            </a:r>
            <a:r>
              <a:rPr lang="en-GB" dirty="0" err="1"/>
              <a:t>Encryptr</a:t>
            </a:r>
            <a:r>
              <a:rPr lang="en-GB" dirty="0"/>
              <a:t> is Useful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A2A8-E9C1-46B0-8642-3841D4ED2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977"/>
            <a:ext cx="10515600" cy="5094898"/>
          </a:xfrm>
        </p:spPr>
        <p:txBody>
          <a:bodyPr>
            <a:normAutofit/>
          </a:bodyPr>
          <a:lstStyle/>
          <a:p>
            <a:r>
              <a:rPr lang="en-GB" sz="3600" dirty="0"/>
              <a:t>Storing confidential data in trials, cohorts, service evaluation, etc.</a:t>
            </a:r>
          </a:p>
          <a:p>
            <a:endParaRPr lang="en-GB" sz="3600" dirty="0"/>
          </a:p>
          <a:p>
            <a:r>
              <a:rPr lang="en-GB" sz="3600" dirty="0"/>
              <a:t>Retrieving individual data if needed</a:t>
            </a:r>
          </a:p>
          <a:p>
            <a:endParaRPr lang="en-GB" sz="3600" dirty="0"/>
          </a:p>
          <a:p>
            <a:r>
              <a:rPr lang="en-GB" sz="3600" dirty="0"/>
              <a:t>Blinding in RCTs</a:t>
            </a:r>
          </a:p>
          <a:p>
            <a:endParaRPr lang="en-GB" sz="3600" dirty="0"/>
          </a:p>
          <a:p>
            <a:r>
              <a:rPr lang="en-GB" sz="3600" dirty="0"/>
              <a:t>Data governance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538770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5D34-8C13-4535-B761-4F977FB2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F67479-2224-4A46-907F-195761B78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65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9DFC-0310-479D-8926-7EB4B292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Why we are waking up to the value of our own data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460062-B438-4DD9-A994-FFF262250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469" y="1241085"/>
            <a:ext cx="6559061" cy="43758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431ADF-09DA-4797-95D0-4D8D31918092}"/>
              </a:ext>
            </a:extLst>
          </p:cNvPr>
          <p:cNvSpPr txBox="1"/>
          <p:nvPr/>
        </p:nvSpPr>
        <p:spPr>
          <a:xfrm>
            <a:off x="2816469" y="6262042"/>
            <a:ext cx="772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Scotsman, Aug 30</a:t>
            </a:r>
            <a:r>
              <a:rPr lang="en-GB" sz="2400" baseline="30000" dirty="0"/>
              <a:t>th</a:t>
            </a:r>
            <a:r>
              <a:rPr lang="en-GB" sz="2400" dirty="0"/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339745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BD17-D25E-41DE-9A54-20C1A67E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49AD-987F-46E5-ADB0-B372A1A0B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65089"/>
          </a:xfrm>
        </p:spPr>
        <p:txBody>
          <a:bodyPr>
            <a:normAutofit/>
          </a:bodyPr>
          <a:lstStyle/>
          <a:p>
            <a:r>
              <a:rPr lang="en-GB" sz="3600" dirty="0"/>
              <a:t>Data is precious and sensitive</a:t>
            </a:r>
          </a:p>
          <a:p>
            <a:endParaRPr lang="en-GB" sz="3600" dirty="0"/>
          </a:p>
          <a:p>
            <a:r>
              <a:rPr lang="en-GB" sz="3600" dirty="0"/>
              <a:t>Confidential data (when possible) should be anonymised o</a:t>
            </a:r>
            <a:r>
              <a:rPr lang="en-GB" sz="3200" dirty="0"/>
              <a:t>r </a:t>
            </a:r>
            <a:r>
              <a:rPr lang="en-GB" sz="3200" dirty="0" err="1"/>
              <a:t>pseudonomysed</a:t>
            </a:r>
            <a:endParaRPr lang="en-GB" sz="3200" dirty="0"/>
          </a:p>
          <a:p>
            <a:pPr marL="0" indent="0">
              <a:buNone/>
            </a:pPr>
            <a:endParaRPr lang="en-GB" sz="3600" dirty="0"/>
          </a:p>
          <a:p>
            <a:r>
              <a:rPr lang="en-GB" sz="3600" dirty="0"/>
              <a:t>Patients expect us to safeguard their data</a:t>
            </a:r>
          </a:p>
          <a:p>
            <a:endParaRPr lang="en-GB" sz="3600" dirty="0"/>
          </a:p>
          <a:p>
            <a:r>
              <a:rPr lang="en-GB" sz="3600" dirty="0"/>
              <a:t>Data can be minimised, deleted or encrypted</a:t>
            </a:r>
          </a:p>
        </p:txBody>
      </p:sp>
    </p:spTree>
    <p:extLst>
      <p:ext uri="{BB962C8B-B14F-4D97-AF65-F5344CB8AC3E}">
        <p14:creationId xmlns:p14="http://schemas.microsoft.com/office/powerpoint/2010/main" val="262037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FD6D-BCF6-4225-9C47-B960F8F6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91640-EF8E-4BA0-A9BF-4AE143470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sz="4000" dirty="0"/>
              <a:t>Data governance approvals are key components of research approvals</a:t>
            </a:r>
          </a:p>
          <a:p>
            <a:endParaRPr lang="en-GB" sz="4000" dirty="0"/>
          </a:p>
          <a:p>
            <a:r>
              <a:rPr lang="en-GB" sz="4000" dirty="0"/>
              <a:t>GDPR (Europe) and HIPAA etc. (USA)</a:t>
            </a:r>
          </a:p>
          <a:p>
            <a:endParaRPr lang="en-GB" sz="4000" dirty="0"/>
          </a:p>
          <a:p>
            <a:r>
              <a:rPr lang="en-GB" sz="4000" dirty="0"/>
              <a:t>Data breaches are financially and reputationally costly</a:t>
            </a:r>
          </a:p>
          <a:p>
            <a:endParaRPr lang="en-GB" sz="4000" dirty="0"/>
          </a:p>
          <a:p>
            <a:r>
              <a:rPr lang="en-GB" sz="4000" dirty="0"/>
              <a:t>Not all data can be removed from records</a:t>
            </a:r>
          </a:p>
        </p:txBody>
      </p:sp>
    </p:spTree>
    <p:extLst>
      <p:ext uri="{BB962C8B-B14F-4D97-AF65-F5344CB8AC3E}">
        <p14:creationId xmlns:p14="http://schemas.microsoft.com/office/powerpoint/2010/main" val="280147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461E-DD45-4191-A6C8-2A549CF3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Encryptr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16ACE-18EA-4184-BA01-D18D6F91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600" dirty="0"/>
              <a:t>Easy pseudonymisation by encryption</a:t>
            </a:r>
          </a:p>
          <a:p>
            <a:endParaRPr lang="en-GB" sz="3600" dirty="0"/>
          </a:p>
          <a:p>
            <a:r>
              <a:rPr lang="en-GB" sz="3600" dirty="0"/>
              <a:t>RSA encryption with private / public key pair (asymmetric)</a:t>
            </a:r>
          </a:p>
          <a:p>
            <a:endParaRPr lang="en-GB" sz="3600" dirty="0"/>
          </a:p>
          <a:p>
            <a:r>
              <a:rPr lang="en-GB" sz="3600" dirty="0"/>
              <a:t>Encryption of vectors, variables and files</a:t>
            </a:r>
          </a:p>
          <a:p>
            <a:endParaRPr lang="en-GB" sz="3600" dirty="0"/>
          </a:p>
          <a:p>
            <a:r>
              <a:rPr lang="en-GB" sz="3600" dirty="0"/>
              <a:t>Secure storage of confidential data (and allocation concealment / blinding)</a:t>
            </a:r>
          </a:p>
        </p:txBody>
      </p:sp>
    </p:spTree>
    <p:extLst>
      <p:ext uri="{BB962C8B-B14F-4D97-AF65-F5344CB8AC3E}">
        <p14:creationId xmlns:p14="http://schemas.microsoft.com/office/powerpoint/2010/main" val="28164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2EC9-54B0-4987-AE54-D6F4FB4F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Encryptr</a:t>
            </a:r>
            <a:r>
              <a:rPr lang="en-GB" dirty="0"/>
              <a:t> on CRAN / </a:t>
            </a:r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5EF57-892D-40C4-A09B-BAB862DF2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427528"/>
          </a:xfrm>
        </p:spPr>
        <p:txBody>
          <a:bodyPr>
            <a:normAutofit/>
          </a:bodyPr>
          <a:lstStyle/>
          <a:p>
            <a:r>
              <a:rPr lang="en-GB" sz="2400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install.packages</a:t>
            </a:r>
            <a:r>
              <a:rPr lang="en-GB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(“</a:t>
            </a:r>
            <a:r>
              <a:rPr lang="en-GB" sz="2400" dirty="0" err="1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encryptr</a:t>
            </a:r>
            <a:r>
              <a:rPr lang="en-GB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”) # CRAN</a:t>
            </a:r>
          </a:p>
          <a:p>
            <a:r>
              <a:rPr lang="en-GB" sz="2400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remotes::</a:t>
            </a:r>
            <a:r>
              <a:rPr lang="en-GB" sz="2400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install_github</a:t>
            </a:r>
            <a:r>
              <a:rPr lang="en-GB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(“</a:t>
            </a:r>
            <a:r>
              <a:rPr lang="en-GB" sz="2400" dirty="0" err="1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SurgicalInformatics</a:t>
            </a:r>
            <a:r>
              <a:rPr lang="en-GB" sz="2400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GB" sz="2400" dirty="0" err="1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encryptr</a:t>
            </a:r>
            <a:r>
              <a:rPr lang="en-GB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”)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B7EA25-2B8D-4CC5-8EF7-B5D6C1F9A9D4}"/>
              </a:ext>
            </a:extLst>
          </p:cNvPr>
          <p:cNvSpPr txBox="1">
            <a:spLocks/>
          </p:cNvSpPr>
          <p:nvPr/>
        </p:nvSpPr>
        <p:spPr>
          <a:xfrm>
            <a:off x="838200" y="4035427"/>
            <a:ext cx="10515600" cy="63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  <a:hlinkClick r:id="rId2"/>
              </a:rPr>
              <a:t>https://github.com/surgicalinformatics</a:t>
            </a:r>
            <a:endParaRPr lang="en-GB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7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DB39C-7991-403D-A7CC-9A14B3CA0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069" y="365125"/>
            <a:ext cx="10515600" cy="213189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library</a:t>
            </a:r>
            <a:r>
              <a:rPr lang="en-GB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encryptr</a:t>
            </a:r>
            <a:r>
              <a:rPr lang="en-GB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GB" sz="2400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library</a:t>
            </a:r>
            <a:r>
              <a:rPr lang="en-GB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dplyr</a:t>
            </a:r>
            <a:r>
              <a:rPr lang="en-GB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GB" sz="2400" dirty="0">
                <a:solidFill>
                  <a:schemeClr val="accent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# Used in presentation examples</a:t>
            </a:r>
          </a:p>
          <a:p>
            <a:r>
              <a:rPr lang="en-GB" sz="2400" dirty="0">
                <a:solidFill>
                  <a:schemeClr val="accent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# </a:t>
            </a:r>
            <a:r>
              <a:rPr lang="en-GB" sz="2400" dirty="0" err="1">
                <a:solidFill>
                  <a:schemeClr val="accent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Encryptr</a:t>
            </a:r>
            <a:r>
              <a:rPr lang="en-GB" sz="2400" dirty="0">
                <a:solidFill>
                  <a:schemeClr val="accent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comes with an example data set of GPs (Family Physicians)</a:t>
            </a:r>
          </a:p>
          <a:p>
            <a:r>
              <a:rPr lang="en-GB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gp</a:t>
            </a:r>
            <a:endParaRPr lang="en-GB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3E4633-107C-4723-BD42-8FFBBED90AE3}"/>
              </a:ext>
            </a:extLst>
          </p:cNvPr>
          <p:cNvSpPr txBox="1">
            <a:spLocks/>
          </p:cNvSpPr>
          <p:nvPr/>
        </p:nvSpPr>
        <p:spPr>
          <a:xfrm>
            <a:off x="838200" y="4246685"/>
            <a:ext cx="10515600" cy="2421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9D4442-9665-4939-9C73-B673D31BA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125268"/>
              </p:ext>
            </p:extLst>
          </p:nvPr>
        </p:nvGraphicFramePr>
        <p:xfrm>
          <a:off x="253512" y="3332284"/>
          <a:ext cx="11100288" cy="3160591"/>
        </p:xfrm>
        <a:graphic>
          <a:graphicData uri="http://schemas.openxmlformats.org/drawingml/2006/table">
            <a:tbl>
              <a:tblPr/>
              <a:tblGrid>
                <a:gridCol w="3700096">
                  <a:extLst>
                    <a:ext uri="{9D8B030D-6E8A-4147-A177-3AD203B41FA5}">
                      <a16:colId xmlns:a16="http://schemas.microsoft.com/office/drawing/2014/main" val="47299319"/>
                    </a:ext>
                  </a:extLst>
                </a:gridCol>
                <a:gridCol w="3700096">
                  <a:extLst>
                    <a:ext uri="{9D8B030D-6E8A-4147-A177-3AD203B41FA5}">
                      <a16:colId xmlns:a16="http://schemas.microsoft.com/office/drawing/2014/main" val="2118855880"/>
                    </a:ext>
                  </a:extLst>
                </a:gridCol>
                <a:gridCol w="3700096">
                  <a:extLst>
                    <a:ext uri="{9D8B030D-6E8A-4147-A177-3AD203B41FA5}">
                      <a16:colId xmlns:a16="http://schemas.microsoft.com/office/drawing/2014/main" val="382644831"/>
                    </a:ext>
                  </a:extLst>
                </a:gridCol>
              </a:tblGrid>
              <a:tr h="894963"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 err="1">
                          <a:effectLst/>
                        </a:rPr>
                        <a:t>organisation_code</a:t>
                      </a:r>
                      <a:endParaRPr lang="en-GB" sz="1800" b="1" dirty="0">
                        <a:effectLst/>
                      </a:endParaRPr>
                    </a:p>
                    <a:p>
                      <a:pPr algn="l"/>
                      <a:r>
                        <a:rPr lang="en-GB" sz="1800" b="1" dirty="0">
                          <a:effectLst/>
                        </a:rPr>
                        <a:t>&lt;</a:t>
                      </a:r>
                      <a:r>
                        <a:rPr lang="en-GB" sz="1800" b="1" dirty="0" err="1">
                          <a:effectLst/>
                        </a:rPr>
                        <a:t>chr</a:t>
                      </a:r>
                      <a:r>
                        <a:rPr lang="en-GB" sz="1800" b="1" dirty="0">
                          <a:effectLst/>
                        </a:rPr>
                        <a:t>&gt;</a:t>
                      </a:r>
                    </a:p>
                  </a:txBody>
                  <a:tcPr marL="18726" marR="18726" marT="37452" marB="93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>
                          <a:effectLst/>
                        </a:rPr>
                        <a:t>name</a:t>
                      </a:r>
                    </a:p>
                    <a:p>
                      <a:pPr algn="l"/>
                      <a:r>
                        <a:rPr lang="en-GB" sz="1800" b="1">
                          <a:effectLst/>
                        </a:rPr>
                        <a:t>&lt;chr&gt;</a:t>
                      </a:r>
                    </a:p>
                  </a:txBody>
                  <a:tcPr marL="18726" marR="18726" marT="37452" marB="93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>
                          <a:effectLst/>
                        </a:rPr>
                        <a:t>address1</a:t>
                      </a:r>
                    </a:p>
                    <a:p>
                      <a:pPr algn="l"/>
                      <a:r>
                        <a:rPr lang="en-GB" sz="1800" b="1" dirty="0">
                          <a:effectLst/>
                        </a:rPr>
                        <a:t>&lt;</a:t>
                      </a:r>
                      <a:r>
                        <a:rPr lang="en-GB" sz="1800" b="1" dirty="0" err="1">
                          <a:effectLst/>
                        </a:rPr>
                        <a:t>chr</a:t>
                      </a:r>
                      <a:r>
                        <a:rPr lang="en-GB" sz="1800" b="1" dirty="0">
                          <a:effectLst/>
                        </a:rPr>
                        <a:t>&gt;</a:t>
                      </a:r>
                    </a:p>
                  </a:txBody>
                  <a:tcPr marL="18726" marR="18726" marT="37452" marB="93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426897"/>
                  </a:ext>
                </a:extLst>
              </a:tr>
              <a:tr h="418377">
                <a:tc>
                  <a:txBody>
                    <a:bodyPr/>
                    <a:lstStyle/>
                    <a:p>
                      <a:pPr algn="l"/>
                      <a:r>
                        <a:rPr lang="en-GB" sz="1600" b="1" dirty="0">
                          <a:effectLst/>
                        </a:rPr>
                        <a:t>S10002</a:t>
                      </a:r>
                    </a:p>
                  </a:txBody>
                  <a:tcPr marL="18726" marR="18726" marT="6242" marB="6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b="1">
                          <a:effectLst/>
                        </a:rPr>
                        <a:t>MUIRHEAD MEDICAL CENTRE</a:t>
                      </a:r>
                    </a:p>
                  </a:txBody>
                  <a:tcPr marL="18726" marR="18726" marT="6242" marB="6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b="1">
                          <a:effectLst/>
                        </a:rPr>
                        <a:t>LIFF ROAD</a:t>
                      </a:r>
                    </a:p>
                  </a:txBody>
                  <a:tcPr marL="18726" marR="18726" marT="6242" marB="6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435423"/>
                  </a:ext>
                </a:extLst>
              </a:tr>
              <a:tr h="289542">
                <a:tc>
                  <a:txBody>
                    <a:bodyPr/>
                    <a:lstStyle/>
                    <a:p>
                      <a:pPr algn="l"/>
                      <a:r>
                        <a:rPr lang="en-GB" sz="1600" b="1" dirty="0">
                          <a:effectLst/>
                        </a:rPr>
                        <a:t>S10017</a:t>
                      </a:r>
                    </a:p>
                  </a:txBody>
                  <a:tcPr marL="18726" marR="18726" marT="6242" marB="6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b="1" dirty="0">
                          <a:effectLst/>
                        </a:rPr>
                        <a:t>THE BLUE PRACTICE</a:t>
                      </a:r>
                    </a:p>
                  </a:txBody>
                  <a:tcPr marL="18726" marR="18726" marT="6242" marB="6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b="1">
                          <a:effectLst/>
                        </a:rPr>
                        <a:t>CRIEFF MEDICAL CENTRE</a:t>
                      </a:r>
                    </a:p>
                  </a:txBody>
                  <a:tcPr marL="18726" marR="18726" marT="6242" marB="6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90799"/>
                  </a:ext>
                </a:extLst>
              </a:tr>
              <a:tr h="689083">
                <a:tc>
                  <a:txBody>
                    <a:bodyPr/>
                    <a:lstStyle/>
                    <a:p>
                      <a:pPr algn="l"/>
                      <a:r>
                        <a:rPr lang="en-GB" sz="1600" b="1">
                          <a:effectLst/>
                        </a:rPr>
                        <a:t>S10036</a:t>
                      </a:r>
                    </a:p>
                  </a:txBody>
                  <a:tcPr marL="18726" marR="18726" marT="6242" marB="6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b="1" dirty="0">
                          <a:effectLst/>
                        </a:rPr>
                        <a:t>ABERFELDY AND KINLOCH RANNOCH MEDICAL PRACTICE</a:t>
                      </a:r>
                    </a:p>
                  </a:txBody>
                  <a:tcPr marL="18726" marR="18726" marT="6242" marB="6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b="1" dirty="0">
                          <a:effectLst/>
                        </a:rPr>
                        <a:t>TAYBRIDGE ROAD</a:t>
                      </a:r>
                    </a:p>
                  </a:txBody>
                  <a:tcPr marL="18726" marR="18726" marT="6242" marB="6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270392"/>
                  </a:ext>
                </a:extLst>
              </a:tr>
              <a:tr h="289542">
                <a:tc>
                  <a:txBody>
                    <a:bodyPr/>
                    <a:lstStyle/>
                    <a:p>
                      <a:pPr algn="l"/>
                      <a:r>
                        <a:rPr lang="en-GB" sz="1600" b="1">
                          <a:effectLst/>
                        </a:rPr>
                        <a:t>S10060</a:t>
                      </a:r>
                    </a:p>
                  </a:txBody>
                  <a:tcPr marL="18726" marR="18726" marT="6242" marB="6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b="1" dirty="0">
                          <a:effectLst/>
                        </a:rPr>
                        <a:t>ABERFELDY HEALTH CENTRE</a:t>
                      </a:r>
                    </a:p>
                  </a:txBody>
                  <a:tcPr marL="18726" marR="18726" marT="6242" marB="6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b="1" dirty="0">
                          <a:effectLst/>
                        </a:rPr>
                        <a:t>TAYBRIDGE ROAD</a:t>
                      </a:r>
                    </a:p>
                  </a:txBody>
                  <a:tcPr marL="18726" marR="18726" marT="6242" marB="6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076807"/>
                  </a:ext>
                </a:extLst>
              </a:tr>
              <a:tr h="289542">
                <a:tc>
                  <a:txBody>
                    <a:bodyPr/>
                    <a:lstStyle/>
                    <a:p>
                      <a:pPr algn="l"/>
                      <a:r>
                        <a:rPr lang="en-GB" sz="1600" b="1">
                          <a:effectLst/>
                        </a:rPr>
                        <a:t>S10106</a:t>
                      </a:r>
                    </a:p>
                  </a:txBody>
                  <a:tcPr marL="18726" marR="18726" marT="6242" marB="6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b="1">
                          <a:effectLst/>
                        </a:rPr>
                        <a:t>GROVE HEALTH CENTRE</a:t>
                      </a:r>
                    </a:p>
                  </a:txBody>
                  <a:tcPr marL="18726" marR="18726" marT="6242" marB="6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b="1" dirty="0">
                          <a:effectLst/>
                        </a:rPr>
                        <a:t>129 DUNDEE ROAD</a:t>
                      </a:r>
                    </a:p>
                  </a:txBody>
                  <a:tcPr marL="18726" marR="18726" marT="6242" marB="6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318747"/>
                  </a:ext>
                </a:extLst>
              </a:tr>
              <a:tr h="289542">
                <a:tc>
                  <a:txBody>
                    <a:bodyPr/>
                    <a:lstStyle/>
                    <a:p>
                      <a:pPr algn="l"/>
                      <a:r>
                        <a:rPr lang="en-GB" sz="1600" b="1">
                          <a:effectLst/>
                        </a:rPr>
                        <a:t>S10125</a:t>
                      </a:r>
                    </a:p>
                  </a:txBody>
                  <a:tcPr marL="18726" marR="18726" marT="6242" marB="6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b="1">
                          <a:effectLst/>
                        </a:rPr>
                        <a:t>ALYTH HEALTH CENTRE</a:t>
                      </a:r>
                    </a:p>
                  </a:txBody>
                  <a:tcPr marL="18726" marR="18726" marT="6242" marB="6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b="1" dirty="0">
                          <a:effectLst/>
                        </a:rPr>
                        <a:t>NEW ALYTH ROAD</a:t>
                      </a:r>
                    </a:p>
                  </a:txBody>
                  <a:tcPr marL="18726" marR="18726" marT="6242" marB="6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219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43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F62D-D848-4586-B61B-A19C6ED1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and Private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93EA0-6091-4610-88C0-B5E0411D1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42548"/>
            <a:ext cx="10515600" cy="688975"/>
          </a:xfrm>
        </p:spPr>
        <p:txBody>
          <a:bodyPr/>
          <a:lstStyle/>
          <a:p>
            <a:r>
              <a:rPr lang="en-GB" dirty="0"/>
              <a:t>Default values are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highlight>
                  <a:srgbClr val="C0C0C0"/>
                </a:highlight>
              </a:rPr>
              <a:t>id_rsa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highlight>
                  <a:srgbClr val="C0C0C0"/>
                </a:highlight>
              </a:rPr>
              <a:t> </a:t>
            </a:r>
            <a:r>
              <a:rPr lang="en-GB" dirty="0"/>
              <a:t>and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highlight>
                  <a:srgbClr val="C0C0C0"/>
                </a:highlight>
              </a:rPr>
              <a:t>id_rsa.pub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EE182B-CAD6-4A56-B7D3-6C124F940723}"/>
              </a:ext>
            </a:extLst>
          </p:cNvPr>
          <p:cNvSpPr txBox="1">
            <a:spLocks/>
          </p:cNvSpPr>
          <p:nvPr/>
        </p:nvSpPr>
        <p:spPr>
          <a:xfrm>
            <a:off x="838200" y="1903779"/>
            <a:ext cx="10515600" cy="213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genkeys</a:t>
            </a:r>
            <a:r>
              <a:rPr lang="en-GB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380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8E89-59AC-4E40-9683-A0E7BFE0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Raw Text Password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549246-F381-4B60-AB58-38AB112A6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617" y="1825625"/>
            <a:ext cx="8544765" cy="4351338"/>
          </a:xfrm>
        </p:spPr>
      </p:pic>
    </p:spTree>
    <p:extLst>
      <p:ext uri="{BB962C8B-B14F-4D97-AF65-F5344CB8AC3E}">
        <p14:creationId xmlns:p14="http://schemas.microsoft.com/office/powerpoint/2010/main" val="323917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560</Words>
  <Application>Microsoft Office PowerPoint</Application>
  <PresentationFormat>Widescreen</PresentationFormat>
  <Paragraphs>166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Source Code Pro</vt:lpstr>
      <vt:lpstr>Office Theme</vt:lpstr>
      <vt:lpstr>Encryptr: Easy Encryption of Sensitive Data with R</vt:lpstr>
      <vt:lpstr>Why we are waking up to the value of our own data</vt:lpstr>
      <vt:lpstr>Data Governance</vt:lpstr>
      <vt:lpstr>Research and Data</vt:lpstr>
      <vt:lpstr>Encryptr</vt:lpstr>
      <vt:lpstr>Encryptr on CRAN / Github</vt:lpstr>
      <vt:lpstr>PowerPoint Presentation</vt:lpstr>
      <vt:lpstr>Public and Private Keys</vt:lpstr>
      <vt:lpstr>No Raw Text Password</vt:lpstr>
      <vt:lpstr>PowerPoint Presentation</vt:lpstr>
      <vt:lpstr>PowerPoint Presentation</vt:lpstr>
      <vt:lpstr>Encryptr Customisation</vt:lpstr>
      <vt:lpstr>Encryptr Customisation Examples</vt:lpstr>
      <vt:lpstr>Encryptr File Encryption</vt:lpstr>
      <vt:lpstr>Encryptr Ciphertexts Not Matchable</vt:lpstr>
      <vt:lpstr>PowerPoint Presentation</vt:lpstr>
      <vt:lpstr>Technical Aspects of Encryptr</vt:lpstr>
      <vt:lpstr>What Encryptr is Useful For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Encryptr: Easy Encryption of Sensitive Data with R</dc:title>
  <dc:creator>Cameron Fairfield</dc:creator>
  <cp:lastModifiedBy>Cameron Fairfield</cp:lastModifiedBy>
  <cp:revision>25</cp:revision>
  <dcterms:created xsi:type="dcterms:W3CDTF">2019-09-03T14:09:05Z</dcterms:created>
  <dcterms:modified xsi:type="dcterms:W3CDTF">2019-09-09T11:13:41Z</dcterms:modified>
</cp:coreProperties>
</file>