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7" r:id="rId2"/>
    <p:sldId id="259" r:id="rId3"/>
    <p:sldId id="322" r:id="rId4"/>
    <p:sldId id="369" r:id="rId5"/>
    <p:sldId id="370" r:id="rId6"/>
    <p:sldId id="260" r:id="rId7"/>
    <p:sldId id="371" r:id="rId8"/>
    <p:sldId id="336" r:id="rId9"/>
    <p:sldId id="337" r:id="rId10"/>
    <p:sldId id="324" r:id="rId11"/>
    <p:sldId id="325" r:id="rId12"/>
    <p:sldId id="326" r:id="rId13"/>
    <p:sldId id="327" r:id="rId14"/>
    <p:sldId id="359" r:id="rId15"/>
    <p:sldId id="363" r:id="rId16"/>
    <p:sldId id="364" r:id="rId17"/>
    <p:sldId id="365" r:id="rId18"/>
    <p:sldId id="366" r:id="rId19"/>
    <p:sldId id="367" r:id="rId20"/>
    <p:sldId id="368" r:id="rId21"/>
    <p:sldId id="328" r:id="rId22"/>
    <p:sldId id="330" r:id="rId23"/>
    <p:sldId id="331" r:id="rId24"/>
    <p:sldId id="334" r:id="rId25"/>
    <p:sldId id="372" r:id="rId26"/>
    <p:sldId id="335" r:id="rId27"/>
    <p:sldId id="373" r:id="rId28"/>
    <p:sldId id="338" r:id="rId29"/>
    <p:sldId id="340" r:id="rId30"/>
    <p:sldId id="344" r:id="rId31"/>
    <p:sldId id="342" r:id="rId32"/>
    <p:sldId id="345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6" r:id="rId42"/>
    <p:sldId id="374" r:id="rId43"/>
    <p:sldId id="375" r:id="rId44"/>
    <p:sldId id="339" r:id="rId45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20202"/>
    <a:srgbClr val="EEA116"/>
    <a:srgbClr val="10BC62"/>
    <a:srgbClr val="CC3300"/>
    <a:srgbClr val="E57A05"/>
    <a:srgbClr val="AF7221"/>
    <a:srgbClr val="11C923"/>
    <a:srgbClr val="F8F2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76" autoAdjust="0"/>
    <p:restoredTop sz="95341" autoAdjust="0"/>
  </p:normalViewPr>
  <p:slideViewPr>
    <p:cSldViewPr snapToGrid="0">
      <p:cViewPr varScale="1">
        <p:scale>
          <a:sx n="70" d="100"/>
          <a:sy n="70" d="100"/>
        </p:scale>
        <p:origin x="-55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0658-6F16-4BF8-BF7C-F72C433390E0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FC7E-6357-41FD-B20B-DCA1BBD353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70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A87125-DED9-43E2-8A87-B83A8DE4441B}" type="slidenum">
              <a:rPr lang="en-US" altLang="en-US" sz="1200" i="0" u="none"/>
              <a:pPr eaLnBrk="1" hangingPunct="1"/>
              <a:t>1</a:t>
            </a:fld>
            <a:endParaRPr lang="en-US" altLang="en-US" sz="1200" i="0" u="none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555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3FC7E-6357-41FD-B20B-DCA1BBD353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11CBE-8A0F-4446-A93E-D5CBCC9E2D4B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2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C3FF6-2C61-47E1-8053-E7694CC0142F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45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0260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A5EC9-4FDF-40DA-A9C6-47445156B1D9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5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CE4B3-8A8D-4D71-9EE0-7283C84A38E8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67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9287A-C3C3-449A-9B56-0C5EBF80B17C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81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13D2F-7EB6-4979-9351-59332146BCC6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35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5718A-E7DE-44A3-9BF0-26C5AA8CB2CE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58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0F6F3-E148-43ED-9B48-14BE7B606915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57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4CDF9-8998-41BC-ADDB-065375FAF876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115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7CC1D-23D9-4486-A7D2-EE607BA2DC94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16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99AA6-7E83-449E-8680-C727D7AC2B73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15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Introduction to Java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 u="none"/>
            </a:lvl1pPr>
          </a:lstStyle>
          <a:p>
            <a:fld id="{FE4C873D-AEA1-4462-A866-39180DC03AB3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u="none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u="none"/>
            </a:lvl1pPr>
          </a:lstStyle>
          <a:p>
            <a:fld id="{CB3966BC-8B8D-4F42-BECA-90C48EA3D9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0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pi.EmpolyeeDet.com/v1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E106EC84-AACE-4D5E-B8E0-968D0E87C655}" type="datetime3">
              <a:rPr lang="en-US" sz="1400" i="0" u="none">
                <a:latin typeface="+mn-lt"/>
              </a:rPr>
              <a:pPr algn="l">
                <a:defRPr/>
              </a:pPr>
              <a:t>5 January 2018</a:t>
            </a:fld>
            <a:endParaRPr lang="en-US" sz="1400" i="0" u="none" dirty="0">
              <a:latin typeface="+mn-lt"/>
            </a:endParaRPr>
          </a:p>
        </p:txBody>
      </p:sp>
      <p:sp>
        <p:nvSpPr>
          <p:cNvPr id="6" name="Footer Placeholder 5"/>
          <p:cNvSpPr txBox="1">
            <a:spLocks noGrp="1" noChangeArrowheads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i="0" u="none" dirty="0">
                <a:latin typeface="+mn-lt"/>
              </a:rPr>
              <a:t>www.snipe.co.in</a:t>
            </a:r>
          </a:p>
        </p:txBody>
      </p:sp>
      <p:sp>
        <p:nvSpPr>
          <p:cNvPr id="7" name="Slide Number Placeholder 6"/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B31F55-C05D-4D82-ABB4-5579FD8A114C}" type="slidenum">
              <a:rPr lang="en-US" altLang="en-US" sz="1400" i="0" u="none"/>
              <a:pPr eaLnBrk="1" hangingPunct="1"/>
              <a:t>1</a:t>
            </a:fld>
            <a:endParaRPr lang="en-US" altLang="en-US" sz="1400" i="0" u="none" dirty="0"/>
          </a:p>
        </p:txBody>
      </p:sp>
      <p:pic>
        <p:nvPicPr>
          <p:cNvPr id="2053" name="Picture 3" descr="Ppt_B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189" y="0"/>
            <a:ext cx="122311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3"/>
          <p:cNvSpPr txBox="1">
            <a:spLocks noChangeArrowheads="1"/>
          </p:cNvSpPr>
          <p:nvPr/>
        </p:nvSpPr>
        <p:spPr bwMode="auto">
          <a:xfrm>
            <a:off x="6265365" y="5882231"/>
            <a:ext cx="5356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0" u="none" dirty="0" smtClean="0">
                <a:solidFill>
                  <a:schemeClr val="bg2"/>
                </a:solidFill>
              </a:rPr>
              <a:t>SNIPE TEAM</a:t>
            </a:r>
            <a:endParaRPr lang="en-US" altLang="en-US" sz="2000" b="1" i="0" u="none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6402-EB87-4B9E-B143-60868743FB51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546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6" y="13062"/>
            <a:ext cx="12192000" cy="68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563743"/>
            <a:ext cx="10972800" cy="117566"/>
          </a:xfrm>
        </p:spPr>
        <p:txBody>
          <a:bodyPr/>
          <a:lstStyle/>
          <a:p>
            <a:r>
              <a:rPr lang="en-IN" sz="2400" u="sng" dirty="0" smtClean="0">
                <a:latin typeface="Comic Sans MS" pitchFamily="66" charset="0"/>
              </a:rPr>
              <a:t>Resources</a:t>
            </a:r>
            <a:endParaRPr lang="en-IN" sz="2400" u="sng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851126"/>
            <a:ext cx="10972800" cy="5133703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REST architecture treats every content as a resource.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These resources can be Text Files, Html Pages, Images, Videos or Dynamic Business Data.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REST Server simply provides access to resources and REST client accesses and modifies the resources. 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Here each resource is identified by URIs/ Global IDs. 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REST uses various representations to represent a resource where Text, JSON, XML.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875F-8319-4AD4-A5FA-9D5A99405B45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4549" y="0"/>
            <a:ext cx="355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Resources	</a:t>
            </a:r>
            <a:endParaRPr lang="en-IN" sz="2400" i="0" u="none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9" y="3523115"/>
            <a:ext cx="8543924" cy="364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6" y="13062"/>
            <a:ext cx="12192000" cy="68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08" y="888273"/>
            <a:ext cx="10972800" cy="274321"/>
          </a:xfrm>
        </p:spPr>
        <p:txBody>
          <a:bodyPr/>
          <a:lstStyle/>
          <a:p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714" y="720601"/>
            <a:ext cx="10972800" cy="4020505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RESTful Web Services make use of HTTP protocols as a medium of communication between client and server.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 client sends a message in form of a HTTP Request and the server responds in the form of an HTTP Response. 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This technique is termed as Messaging. These messages contain message data and metadata i.e. information about message itself.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7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63" y="0"/>
            <a:ext cx="12192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662F-2758-4390-9491-E44BAB46AF4C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04027" y="0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Message</a:t>
            </a:r>
          </a:p>
        </p:txBody>
      </p:sp>
      <p:pic>
        <p:nvPicPr>
          <p:cNvPr id="3074" name="Picture 2" descr="C:\Users\Greeshu\Desktop\New folder (2)\image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3216" y="3323301"/>
            <a:ext cx="6981843" cy="302290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7828"/>
            <a:ext cx="10972800" cy="829809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</a:rPr>
              <a:t/>
            </a:r>
            <a:br>
              <a:rPr lang="en-IN" sz="2400" dirty="0" smtClean="0">
                <a:latin typeface="Comic Sans MS" pitchFamily="66" charset="0"/>
              </a:rPr>
            </a:br>
            <a:r>
              <a:rPr lang="en-IN" sz="2400" dirty="0" smtClean="0">
                <a:latin typeface="Comic Sans MS" pitchFamily="66" charset="0"/>
              </a:rPr>
              <a:t>                                                          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4386264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An HTTP Request has five major parts −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Verb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Indicates the HTTP methods such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as GET, POST, DELETE, PUT, etc.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URI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Uniform Resource Identifier (URI) to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identify the resource on the server.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HTTP Version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Indicates the HTTP version. For example, HTTP v1.1.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Request Header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Contains metadata for the HTTP Request message as key-value pairs. For example, client (or browser) type, format supported by the client, format of the message body, cache settings, etc.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Request Body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Message content or Resource representation.</a:t>
            </a: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7" name="Picture 6" descr="http_requ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65" y="827859"/>
            <a:ext cx="3314700" cy="217170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9E87-C198-4A2D-8617-D0AC5AC91E37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11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6" y="13064"/>
            <a:ext cx="12192000" cy="684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34930" y="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HTTP Request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70" y="666207"/>
            <a:ext cx="10972800" cy="751432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</a:rPr>
              <a:t/>
            </a:r>
            <a:br>
              <a:rPr lang="en-IN" sz="2400" dirty="0" smtClean="0">
                <a:latin typeface="Comic Sans MS" pitchFamily="66" charset="0"/>
              </a:rPr>
            </a:b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5029"/>
            <a:ext cx="10972800" cy="4255635"/>
          </a:xfrm>
        </p:spPr>
        <p:txBody>
          <a:bodyPr/>
          <a:lstStyle/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An HTTP Response has four major parts −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Status/Response Code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Indicates the </a:t>
            </a:r>
          </a:p>
          <a:p>
            <a:pPr algn="just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Server status for the requested resource. 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For example, 404 means resource not </a:t>
            </a:r>
          </a:p>
          <a:p>
            <a:pPr algn="just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found and 200 means response is ok.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HTTP Version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Indicates the HTTP version. For example HTTP v1.1.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Response Header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Contains metadata for the HTTP Response message as key value pairs. For example, content length, content type, response date, server type, etc.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Response Body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Response message content or Resource representation.</a:t>
            </a:r>
          </a:p>
          <a:p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Picture 5" descr="http_respon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221" y="1109390"/>
            <a:ext cx="3295650" cy="2105025"/>
          </a:xfrm>
          <a:prstGeom prst="rect">
            <a:avLst/>
          </a:prstGeom>
        </p:spPr>
      </p:pic>
      <p:pic>
        <p:nvPicPr>
          <p:cNvPr id="8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26" y="13062"/>
            <a:ext cx="12192000" cy="68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72846" y="52252"/>
            <a:ext cx="411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HTTP Response	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B420-6F67-470D-9472-D932CEB7135C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64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57" y="560923"/>
            <a:ext cx="10972800" cy="5303519"/>
          </a:xfrm>
        </p:spPr>
        <p:txBody>
          <a:bodyPr/>
          <a:lstStyle/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GET: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Use GET requests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to retrieve resource representation/information only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– and not to modify it in any way.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POST: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Use POST APIs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to create new subordinate resources.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PUT: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Use PUT APIs primarily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to update existing resource.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DELETE: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As the name applies, DELETE </a:t>
            </a:r>
          </a:p>
          <a:p>
            <a:pPr lvl="1" algn="just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          APIs are used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to delete resources.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PATCH: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HTTP PATCH requests are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to 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          make partial update on a resource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just"/>
            <a:endParaRPr lang="en-IN" sz="24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3737" y="0"/>
            <a:ext cx="351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Methods	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1E70-573F-4001-8FAD-CDD8134E2BD5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4099" name="Picture 3" descr="C:\Users\Greeshu\Desktop\New folder (2)\toptal-blog-image-1498567452740-6773f3fd56484fa794cbf1dbfb9ebb38.png"/>
          <p:cNvPicPr>
            <a:picLocks noChangeAspect="1" noChangeArrowheads="1"/>
          </p:cNvPicPr>
          <p:nvPr/>
        </p:nvPicPr>
        <p:blipFill>
          <a:blip r:embed="rId3"/>
          <a:srcRect l="4814" t="14555" b="6345"/>
          <a:stretch>
            <a:fillRect/>
          </a:stretch>
        </p:blipFill>
        <p:spPr bwMode="auto">
          <a:xfrm>
            <a:off x="7511360" y="2593075"/>
            <a:ext cx="4680640" cy="3889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41444"/>
            <a:ext cx="11582400" cy="621655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GET:</a:t>
            </a:r>
          </a:p>
          <a:p>
            <a:pPr algn="just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The GET method requests a representation of the specified               resource. Requests using GET should only retrieve data.                              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User-Agent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:</a:t>
            </a:r>
          </a:p>
          <a:p>
            <a:pPr algn="just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Request header contains a characteristic string that allows    the network protocol peers to identify the application type, operating system, software vendor or software version of the requesting software user agent.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Host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The domain name of the server.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Accept-language: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Request HTTP header advertises which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languages the client able to understand.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b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BDA-8C6F-4756-B0F4-57BAD9C348D1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7487" y="4633414"/>
            <a:ext cx="5404513" cy="222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37765" y="412162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solidFill>
                  <a:srgbClr val="FF0000"/>
                </a:solidFill>
                <a:latin typeface="Comic Sans MS" pitchFamily="66" charset="0"/>
              </a:rPr>
              <a:t>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2702" y="0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GET Method Request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0501"/>
            <a:ext cx="10972800" cy="562287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Accept-Encoding: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Request HTTP header advertises which content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en-coding, usually a compression algorithm ,the client is able to understand. </a:t>
            </a:r>
          </a:p>
          <a:p>
            <a:pPr>
              <a:buNone/>
            </a:pPr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Connection: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General header controls whether or not the network connection stay open after the current transaction finisher.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If the value is set to keep-alive, the connection is not closed.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94BD-1827-4079-BE25-29F0E5583953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5" name="Picture 4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64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24241" y="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Cont...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2514"/>
            <a:ext cx="11582400" cy="602548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Server: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Header contains information about the software used by the origin server to handle the request.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ETag: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HTTP response header is an identifier for a specific version of resource . It allows caches to be more efficient and saves bandwidth.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Vary: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It is used by the server to indicate which headers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it used when selecting a representation of a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resource 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Content-length: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It is to indicating the size of the entity body in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bytes send to the recipient.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F0C4-2023-4CE5-9D5F-6F5C5814E5B1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6611" y="4230806"/>
            <a:ext cx="3935389" cy="262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09543" y="3616655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solidFill>
                  <a:srgbClr val="FF0000"/>
                </a:solidFill>
                <a:latin typeface="Comic Sans MS" pitchFamily="66" charset="0"/>
              </a:rPr>
              <a:t>Response</a:t>
            </a:r>
          </a:p>
        </p:txBody>
      </p:sp>
      <p:pic>
        <p:nvPicPr>
          <p:cNvPr id="10" name="Picture 9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64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90525" y="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GET Method Response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64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9B9D-9B74-4F45-A1A0-DD8B3D1A1518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56325" name="Picture 5" descr="C:\Users\my pc\Desktop\raml\getcod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068" y="846161"/>
            <a:ext cx="4808347" cy="1951629"/>
          </a:xfrm>
          <a:prstGeom prst="rect">
            <a:avLst/>
          </a:prstGeom>
          <a:noFill/>
        </p:spPr>
      </p:pic>
      <p:pic>
        <p:nvPicPr>
          <p:cNvPr id="56326" name="Picture 6" descr="C:\Users\my pc\Desktop\raml\getcode.pn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75330" y="3708280"/>
            <a:ext cx="5172797" cy="1209844"/>
          </a:xfrm>
          <a:prstGeom prst="rect">
            <a:avLst/>
          </a:prstGeom>
          <a:noFill/>
        </p:spPr>
      </p:pic>
      <p:pic>
        <p:nvPicPr>
          <p:cNvPr id="56327" name="Picture 7" descr="C:\Users\my pc\Desktop\raml\ou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6868" y="4621119"/>
            <a:ext cx="4695825" cy="18192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63082" y="0"/>
            <a:ext cx="199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GET Method</a:t>
            </a:r>
          </a:p>
        </p:txBody>
      </p:sp>
      <p:pic>
        <p:nvPicPr>
          <p:cNvPr id="6146" name="Picture 2" descr="C:\Users\Greeshu\Desktop\New folder (2)\RES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8983" y="514496"/>
            <a:ext cx="6283017" cy="329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64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C136-E9E9-4E5E-A26C-1993700D6F71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57346" name="Picture 2" descr="C:\Users\my pc\Desktop\raml\post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4842" y="805217"/>
            <a:ext cx="5162189" cy="1405719"/>
          </a:xfrm>
          <a:prstGeom prst="rect">
            <a:avLst/>
          </a:prstGeom>
          <a:noFill/>
        </p:spPr>
      </p:pic>
      <p:pic>
        <p:nvPicPr>
          <p:cNvPr id="57347" name="Picture 3" descr="C:\Users\my pc\Desktop\raml\postfor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8539" y="996288"/>
            <a:ext cx="5257800" cy="1542196"/>
          </a:xfrm>
          <a:prstGeom prst="rect">
            <a:avLst/>
          </a:prstGeom>
          <a:noFill/>
        </p:spPr>
      </p:pic>
      <p:pic>
        <p:nvPicPr>
          <p:cNvPr id="57348" name="Picture 4" descr="C:\Users\my pc\Desktop\raml\postform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3703" y="3410590"/>
            <a:ext cx="4848225" cy="18383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55606" y="0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POST Method</a:t>
            </a:r>
          </a:p>
        </p:txBody>
      </p:sp>
      <p:pic>
        <p:nvPicPr>
          <p:cNvPr id="5122" name="Picture 2" descr="C:\Users\Greeshu\Desktop\New folder (2)\json-rest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6721" y="2855031"/>
            <a:ext cx="5665148" cy="3406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7296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61704"/>
            <a:ext cx="11582400" cy="353262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Introduction to REST</a:t>
            </a:r>
            <a:endParaRPr lang="en-US" sz="2400" dirty="0">
              <a:solidFill>
                <a:schemeClr val="accent1"/>
              </a:solidFill>
              <a:latin typeface="Comic Sans MS" pitchFamily="66" charset="0"/>
              <a:cs typeface="Arial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What is Restful web service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Features </a:t>
            </a:r>
            <a:endParaRPr lang="en-US" sz="2400" dirty="0">
              <a:solidFill>
                <a:schemeClr val="accent1"/>
              </a:solidFill>
              <a:latin typeface="Comic Sans MS" pitchFamily="66" charset="0"/>
              <a:cs typeface="Arial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Resources</a:t>
            </a:r>
            <a:endParaRPr lang="en-US" sz="2400" dirty="0">
              <a:solidFill>
                <a:schemeClr val="accent1"/>
              </a:solidFill>
              <a:latin typeface="Comic Sans MS" pitchFamily="66" charset="0"/>
              <a:cs typeface="Arial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Messages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Addressing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Statelessness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Caching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Jax-RS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accent1"/>
                </a:solidFill>
                <a:latin typeface="Comic Sans MS" pitchFamily="66" charset="0"/>
                <a:cs typeface="Arial" pitchFamily="34" charset="0"/>
              </a:rPr>
              <a:t>RAML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Using Joins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7794" y="65312"/>
            <a:ext cx="344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none" dirty="0" smtClean="0">
                <a:latin typeface="Comic Sans MS" panose="030F0702030302020204" pitchFamily="66" charset="0"/>
              </a:rPr>
              <a:t>CONTENTS</a:t>
            </a:r>
            <a:endParaRPr lang="en-US" sz="2400" i="0" u="none" dirty="0">
              <a:latin typeface="Comic Sans MS" panose="030F0702030302020204" pitchFamily="66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85AC-E0FD-4874-86FC-1215060E9F73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8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3"/>
            <a:ext cx="12192000" cy="68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A298A603-4543-401B-BC70-DB5B70ADF800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905768" y="3527947"/>
            <a:ext cx="4899547" cy="279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617" y="2111139"/>
            <a:ext cx="3589361" cy="104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509531" y="147396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Request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330" y="427175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Response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52898" y="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Delete Method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63" y="13064"/>
            <a:ext cx="12192000" cy="684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26" y="699449"/>
            <a:ext cx="11303726" cy="3700463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Addressing refers to locating a resource or multiple resources lying on the server.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It is analogous to locate a postal address of a person.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Each resource in REST architecture is identified by its URI (Uniform Resource Identifier). A URI is of the following format −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&lt;protocol&gt;://&lt;servicename&gt;/&lt;ResourceType&gt;/&lt;ResourceID&gt;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7978" y="0"/>
            <a:ext cx="388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Addressing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A229-CB17-4E6D-B5B4-2C0D8DFF3EEA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8195" name="Picture 3" descr="C:\Users\Greeshu\Desktop\New folder (2)\api_query.png"/>
          <p:cNvPicPr>
            <a:picLocks noChangeAspect="1" noChangeArrowheads="1"/>
          </p:cNvPicPr>
          <p:nvPr/>
        </p:nvPicPr>
        <p:blipFill>
          <a:blip r:embed="rId3"/>
          <a:srcRect l="3462" t="14773" r="2266"/>
          <a:stretch>
            <a:fillRect/>
          </a:stretch>
        </p:blipFill>
        <p:spPr bwMode="auto">
          <a:xfrm>
            <a:off x="818865" y="3302758"/>
            <a:ext cx="10672549" cy="337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0789"/>
            <a:ext cx="10972800" cy="4924696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As per the REST architecture, a RESTful Web Service should not keep a client state on the server. This restriction is called Statelessness.</a:t>
            </a:r>
          </a:p>
          <a:p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It is the responsibility of the client to pass its context to the server and then the server can store this context to process the client's further request.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73737" y="0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Statelessness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D8A9-8A3F-490F-A730-4B12E89CE02F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9218" name="Picture 2" descr="C:\Users\Greeshu\Desktop\New folder (2)\ccss_style.gif"/>
          <p:cNvPicPr>
            <a:picLocks noChangeAspect="1" noChangeArrowheads="1"/>
          </p:cNvPicPr>
          <p:nvPr/>
        </p:nvPicPr>
        <p:blipFill>
          <a:blip r:embed="rId4"/>
          <a:srcRect b="23487"/>
          <a:stretch>
            <a:fillRect/>
          </a:stretch>
        </p:blipFill>
        <p:spPr bwMode="auto">
          <a:xfrm>
            <a:off x="3451106" y="4005405"/>
            <a:ext cx="6825658" cy="2125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57" y="672153"/>
            <a:ext cx="10972800" cy="3700463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Caching refers to storing the server response in the client itself, so that a client need not make a server request for the same resource again and again.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A server response should have information about how caching is to be done, so that a client caches the response for a time-period or never caches the server response.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78241" y="0"/>
            <a:ext cx="279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Caching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9D88-5974-452A-AFB4-EE9AD69547D1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10242" name="Picture 2" descr="C:\Users\Greeshu\Desktop\New folder (2)\HATEOAS1copy.png"/>
          <p:cNvPicPr>
            <a:picLocks noChangeAspect="1" noChangeArrowheads="1"/>
          </p:cNvPicPr>
          <p:nvPr/>
        </p:nvPicPr>
        <p:blipFill>
          <a:blip r:embed="rId3"/>
          <a:srcRect t="2138" b="2527"/>
          <a:stretch>
            <a:fillRect/>
          </a:stretch>
        </p:blipFill>
        <p:spPr bwMode="auto">
          <a:xfrm>
            <a:off x="5418161" y="2688609"/>
            <a:ext cx="5745708" cy="386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46" y="736590"/>
            <a:ext cx="10972800" cy="5081451"/>
          </a:xfrm>
        </p:spPr>
        <p:txBody>
          <a:bodyPr/>
          <a:lstStyle/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200  : OK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shows success.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201  : CREATED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when a resource is successfully created using POST or PUT request. Returns link to the newly created resource using the location header.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204 : NO CONTENT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when response body is empty. For example, a DELETE request.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304  : NOT MODIFIED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used to reduce network bandwidth usage in case of conditional GET requests. Response body should be empty. Headers should have date, location, etc</a:t>
            </a:r>
          </a:p>
          <a:p>
            <a:pPr algn="just" fontAlgn="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400  : BAD REQUEST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states that an invalid input is provided. For example, validation error, missing data.</a:t>
            </a:r>
          </a:p>
          <a:p>
            <a:pPr algn="just"/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5177" y="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HTTP  Code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5DF2-F52F-4044-A6BE-DF7811E3D111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65177" y="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HTTP  Code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212E-EFE9-4D1A-9BC2-C9B11C8AB6F6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10" name="Picture 4" descr="C:\Users\Greeshu\Desktop\New folder (2)\0pDZ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6570" y="643554"/>
            <a:ext cx="9476356" cy="5328115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88" y="1201783"/>
            <a:ext cx="10972800" cy="4175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>
                <a:latin typeface="Comic Sans MS" pitchFamily="66" charset="0"/>
              </a:rPr>
              <a:t>401 : UNAUTHORIZED</a:t>
            </a:r>
            <a:r>
              <a:rPr lang="en-IN" sz="2400" dirty="0" smtClean="0">
                <a:latin typeface="Comic Sans MS" pitchFamily="66" charset="0"/>
              </a:rPr>
              <a:t> − states that user is using invalid or wrong authentication token.</a:t>
            </a:r>
            <a:br>
              <a:rPr lang="en-IN" sz="2400" dirty="0" smtClean="0">
                <a:latin typeface="Comic Sans MS" pitchFamily="66" charset="0"/>
              </a:rPr>
            </a:b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5353"/>
            <a:ext cx="10972800" cy="5042648"/>
          </a:xfrm>
        </p:spPr>
        <p:txBody>
          <a:bodyPr/>
          <a:lstStyle/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403 : FORBIDDEN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states that the user is not having access to the method being used. For example, Delete access without admin rights.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404 : NOT FOUND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states that the method is not available.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409 : CONFLICT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states conflict situation while executing the method. For example, adding duplicate entry.</a:t>
            </a:r>
          </a:p>
          <a:p>
            <a:pPr algn="just"/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500 : INTERNAL SERVER ERROR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− states that the server has thrown some exception while executing the method.</a:t>
            </a:r>
          </a:p>
          <a:p>
            <a:pPr algn="just"/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30046" y="0"/>
            <a:ext cx="366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HTTP Code	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D4A-35F5-4ABF-8DCF-60F99443E8E0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30046" y="0"/>
            <a:ext cx="366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HTTP Code	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8BA9-9A29-44B2-ABBC-2F810BFFE4B8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pic>
        <p:nvPicPr>
          <p:cNvPr id="12291" name="Picture 3" descr="C:\Users\Greeshu\Desktop\New folder (2)\Wy1r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4441" y="652918"/>
            <a:ext cx="5421879" cy="5870711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91593"/>
          </a:xfrm>
        </p:spPr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JAX-RS stands for JAVA API for RESTful Web Services.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JAX-RS is a JAVA based programming language API and specification to provide support for created RESTful Web Services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Java API for RESTful Web Services is a Java programming language API spec that provides support in creating web services according to the Representational State Transfer architectural pattern.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90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95360" y="0"/>
            <a:ext cx="35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JAX – RS	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5260-C976-4993-82DC-0DE53D42654A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Jersey RESTful Web Services framework is an open source framework for developing RESTful Web Services in Java.</a:t>
            </a:r>
          </a:p>
          <a:p>
            <a:endParaRPr lang="en-IN" sz="2400" dirty="0" smtClean="0">
              <a:solidFill>
                <a:schemeClr val="bg1"/>
              </a:solidFill>
              <a:latin typeface="Comic Sans MS" pitchFamily="66" charset="0"/>
              <a:cs typeface="Arial" pitchFamily="34" charset="0"/>
            </a:endParaRPr>
          </a:p>
          <a:p>
            <a:pPr>
              <a:buNone/>
            </a:pPr>
            <a:endParaRPr lang="en-IN" sz="2400" dirty="0" smtClean="0">
              <a:solidFill>
                <a:schemeClr val="bg1"/>
              </a:solidFill>
              <a:latin typeface="Comic Sans MS" pitchFamily="66" charset="0"/>
              <a:cs typeface="Arial" pitchFamily="34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 It provides support for JAX-RS APIs and serves as a JAX-RS Reference Implementation.</a:t>
            </a:r>
            <a:endParaRPr lang="en-IN" sz="2400" dirty="0">
              <a:solidFill>
                <a:schemeClr val="bg1"/>
              </a:solidFill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12" name="Picture 11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90"/>
            <a:ext cx="12192000" cy="689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24389" y="0"/>
            <a:ext cx="212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dirty="0" smtClean="0">
                <a:latin typeface="Comic Sans MS" pitchFamily="66" charset="0"/>
              </a:rPr>
              <a:t>Jersey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920-6BF3-452C-9F70-BF6933DAE7E8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0"/>
            <a:ext cx="10972800" cy="378823"/>
          </a:xfrm>
        </p:spPr>
        <p:txBody>
          <a:bodyPr/>
          <a:lstStyle/>
          <a:p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</a:t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2149"/>
            <a:ext cx="10972800" cy="5773782"/>
          </a:xfrm>
        </p:spPr>
        <p:txBody>
          <a:bodyPr/>
          <a:lstStyle/>
          <a:p>
            <a:pPr algn="just"/>
            <a:r>
              <a:rPr lang="en-IN" sz="2400" dirty="0" smtClean="0">
                <a:latin typeface="Comic Sans MS" pitchFamily="66" charset="0"/>
              </a:rPr>
              <a:t> 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REST was first introduced by Roy Fielding in year 2000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. 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REST stands for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R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epresentational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S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tate </a:t>
            </a:r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T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ransfer.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In the REST architecture style, clients and servers exchange representations of resources by using a standardized interface and protocol.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In REST architecture, a REST Server simply provides access to resources and the REST client accesses and presents the resources.</a:t>
            </a:r>
          </a:p>
          <a:p>
            <a:pPr>
              <a:buNone/>
            </a:pPr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7" name="Picture 6" descr="Restfu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3" y="4872445"/>
            <a:ext cx="7628709" cy="1345475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1271-E4B6-42C2-873A-4322FF034091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12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70194" y="0"/>
            <a:ext cx="332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dirty="0" smtClean="0">
                <a:latin typeface="Comic Sans MS" pitchFamily="66" charset="0"/>
                <a:cs typeface="Arial" pitchFamily="34" charset="0"/>
              </a:rPr>
              <a:t>Introduction to REST</a:t>
            </a:r>
          </a:p>
          <a:p>
            <a:endParaRPr lang="en-IN" sz="2400" i="0" u="none" dirty="0" smtClean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>
                <a:latin typeface="Comic Sans MS" pitchFamily="66" charset="0"/>
              </a:rPr>
              <a:t>RAML</a:t>
            </a:r>
            <a:endParaRPr lang="en-IN" sz="2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0765"/>
            <a:ext cx="10972800" cy="5334000"/>
          </a:xfrm>
        </p:spPr>
        <p:txBody>
          <a:bodyPr/>
          <a:lstStyle/>
          <a:p>
            <a:pPr marL="299085" indent="-286385"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Introduction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RAML API</a:t>
            </a:r>
            <a:r>
              <a:rPr lang="en-IN" sz="2400" spc="-38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Schema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Root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URI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Parameters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Query</a:t>
            </a:r>
            <a:r>
              <a:rPr lang="en-IN" sz="2400" spc="-1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Parameters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Responses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89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632F-F982-465C-9B78-3AD54BDF9756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3673"/>
            <a:ext cx="11582400" cy="5208122"/>
          </a:xfrm>
        </p:spPr>
        <p:txBody>
          <a:bodyPr/>
          <a:lstStyle/>
          <a:p>
            <a:r>
              <a:rPr lang="en-IN" sz="2400" b="1" dirty="0" smtClean="0">
                <a:solidFill>
                  <a:schemeClr val="bg1"/>
                </a:solidFill>
                <a:latin typeface="Comic Sans MS" pitchFamily="66" charset="0"/>
              </a:rPr>
              <a:t>What is RAML?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RAML stands for RESTful API Modeling Language.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It is a 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  <a:hlinkClick r:id="rId2"/>
              </a:rPr>
              <a:t>YAML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 based language for defining RESTful APIs and contains          all the necessary information to describe RESTful APIs.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YAML is a data serialization language that is easier to read and understand than </a:t>
            </a:r>
            <a:r>
              <a:rPr lang="en-IN" sz="2400" dirty="0" smtClean="0">
                <a:latin typeface="Comic Sans MS" pitchFamily="66" charset="0"/>
              </a:rPr>
              <a:t>other formats like XML or JSON.</a:t>
            </a:r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5360" y="0"/>
            <a:ext cx="359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solidFill>
                  <a:schemeClr val="bg1"/>
                </a:solidFill>
                <a:latin typeface="Comic Sans MS" pitchFamily="66" charset="0"/>
              </a:rPr>
              <a:t>	</a:t>
            </a:r>
          </a:p>
        </p:txBody>
      </p:sp>
      <p:pic>
        <p:nvPicPr>
          <p:cNvPr id="9" name="Picture 8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06521" y="0"/>
            <a:ext cx="202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Introduction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E744-4E24-47D5-AE79-D91B46D14464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195455"/>
          </a:xfrm>
        </p:spPr>
        <p:txBody>
          <a:bodyPr/>
          <a:lstStyle/>
          <a:p>
            <a:pPr marL="299085" indent="-286385"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Why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RAML</a:t>
            </a:r>
            <a:r>
              <a:rPr lang="en-IN" sz="2400" spc="-13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?: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buFont typeface="Wingdings" pitchFamily="2" charset="2"/>
              <a:buChar char="Ø"/>
              <a:tabLst>
                <a:tab pos="7569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 Makes it easy to manage the whole API</a:t>
            </a:r>
            <a:r>
              <a:rPr lang="en-IN" sz="2400" spc="-26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lifecycle  from design to</a:t>
            </a:r>
            <a:r>
              <a:rPr lang="en-IN" sz="2400" spc="-5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sharing.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marR="1049655" lvl="1" indent="-286385">
              <a:lnSpc>
                <a:spcPct val="100000"/>
              </a:lnSpc>
              <a:buFont typeface="Wingdings" pitchFamily="2" charset="2"/>
              <a:buChar char="Ø"/>
              <a:tabLst>
                <a:tab pos="7569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Concise - you only write what you need</a:t>
            </a:r>
            <a:r>
              <a:rPr lang="en-IN" sz="2400" spc="-13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 define.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 pitchFamily="2" charset="2"/>
              <a:buChar char="Ø"/>
              <a:tabLst>
                <a:tab pos="7569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Reusable.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marR="2440940" lvl="1" indent="-286385">
              <a:lnSpc>
                <a:spcPct val="100000"/>
              </a:lnSpc>
              <a:buFont typeface="Wingdings" pitchFamily="2" charset="2"/>
              <a:buChar char="Ø"/>
              <a:tabLst>
                <a:tab pos="7569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Machine readable API design</a:t>
            </a:r>
            <a:r>
              <a:rPr lang="en-IN" sz="2400" spc="-229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that 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actually human</a:t>
            </a:r>
            <a:r>
              <a:rPr lang="en-IN" sz="2400" spc="-4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2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friendly.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90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C720-4F14-490E-A3E2-E5FBEF939980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0045" y="0"/>
            <a:ext cx="1045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RAML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10972800" cy="5971309"/>
          </a:xfrm>
        </p:spPr>
        <p:txBody>
          <a:bodyPr/>
          <a:lstStyle/>
          <a:p>
            <a:pPr marL="3556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2400" dirty="0" smtClean="0">
              <a:solidFill>
                <a:srgbClr val="FFFFFF"/>
              </a:solidFill>
              <a:latin typeface="Comic Sans MS" pitchFamily="66" charset="0"/>
              <a:cs typeface="Times New Roman"/>
            </a:endParaRPr>
          </a:p>
          <a:p>
            <a:pPr marL="3556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Root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Some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basic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information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about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API. i.e. title,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baseUri,</a:t>
            </a:r>
            <a:r>
              <a:rPr lang="en-IN" sz="2400" spc="-10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version 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etc.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3556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Decides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how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API can be used by</a:t>
            </a:r>
            <a:r>
              <a:rPr lang="en-IN" sz="2400" spc="-114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consumers.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3556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IN" sz="2400" spc="-9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define what consumers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can do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with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the</a:t>
            </a:r>
            <a:r>
              <a:rPr lang="en-IN" sz="2400" spc="7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3556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URI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Parameters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812800" marR="8255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IN" sz="2400" spc="-9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have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dynamic resources,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act upon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more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granular 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objects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of the</a:t>
            </a:r>
            <a:r>
              <a:rPr lang="en-IN" sz="2400" spc="-3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3556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Query Parameters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IN" sz="2400" spc="-9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passed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methods,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extend the functionality of the</a:t>
            </a:r>
            <a:r>
              <a:rPr lang="en-IN" sz="2400" spc="-16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API.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3556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Responses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812800" marR="77216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HTTP status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codes, 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may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include descriptions,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examples</a:t>
            </a:r>
            <a:r>
              <a:rPr lang="en-IN" sz="2400" spc="-15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or 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schemas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8960" y="0"/>
            <a:ext cx="194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API Schema</a:t>
            </a:r>
          </a:p>
        </p:txBody>
      </p:sp>
      <p:pic>
        <p:nvPicPr>
          <p:cNvPr id="12" name="Picture 11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89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46888" y="0"/>
            <a:ext cx="194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API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59A0-B1B4-4D0B-9995-2066BB5E92CC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346363"/>
            <a:ext cx="10972800" cy="457201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  <a:cs typeface="Times New Roman"/>
              </a:rPr>
              <a:t>Root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5854"/>
            <a:ext cx="10972800" cy="6082145"/>
          </a:xfrm>
        </p:spPr>
        <p:txBody>
          <a:bodyPr/>
          <a:lstStyle/>
          <a:p>
            <a:pPr marL="299085" marR="853440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Contains Some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basic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information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about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API. i.e.</a:t>
            </a:r>
            <a:r>
              <a:rPr lang="en-IN" sz="2400" spc="-114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title,  baseUri,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version</a:t>
            </a:r>
            <a:r>
              <a:rPr lang="en-IN" sz="2400" spc="-3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etc.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Everything entered in at the root (or top) of the spec applies</a:t>
            </a:r>
            <a:r>
              <a:rPr lang="en-IN" sz="2400" spc="-16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>
              <a:lnSpc>
                <a:spcPct val="100000"/>
              </a:lnSpc>
              <a:buNone/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  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rest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of the</a:t>
            </a:r>
            <a:r>
              <a:rPr lang="en-IN" sz="2400" spc="-17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API.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marR="5080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Chosen baseURI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will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used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with every call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made,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hence</a:t>
            </a:r>
            <a:r>
              <a:rPr lang="en-IN" sz="2400" spc="-114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make  sure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keep it clean and</a:t>
            </a:r>
            <a:r>
              <a:rPr lang="en-IN" sz="2400" spc="-5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concise.</a:t>
            </a:r>
          </a:p>
          <a:p>
            <a:pPr marL="299085" marR="5080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Example</a:t>
            </a:r>
            <a:r>
              <a:rPr lang="en-IN" sz="2400" spc="-1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: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1910080">
              <a:lnSpc>
                <a:spcPct val="100000"/>
              </a:lnSpc>
              <a:spcBef>
                <a:spcPts val="325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 #%RAML</a:t>
            </a:r>
            <a:r>
              <a:rPr lang="en-IN" sz="2400" i="1" spc="-2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0.8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1841500" marR="2536190">
              <a:lnSpc>
                <a:spcPct val="100000"/>
              </a:lnSpc>
              <a:spcBef>
                <a:spcPts val="110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  title: Employee 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Details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Management </a:t>
            </a:r>
          </a:p>
          <a:p>
            <a:pPr marL="1841500" marR="2536190">
              <a:lnSpc>
                <a:spcPct val="100000"/>
              </a:lnSpc>
              <a:spcBef>
                <a:spcPts val="110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   version: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v1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1841500">
              <a:lnSpc>
                <a:spcPct val="100000"/>
              </a:lnSpc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   baseUri:</a:t>
            </a:r>
            <a:r>
              <a:rPr lang="en-IN" sz="2400" i="1" spc="-3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https://mocksvc.mulesoft.com/mocks/c2a7ecf4-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1841500">
              <a:lnSpc>
                <a:spcPct val="100000"/>
              </a:lnSpc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  edd3-4023-8373-c3a2cf325dda/</a:t>
            </a:r>
            <a:r>
              <a:rPr lang="en-IN" sz="2400" i="1" spc="-5" dirty="0" err="1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api</a:t>
            </a:r>
            <a:endParaRPr lang="en-IN" sz="2400" dirty="0">
              <a:solidFill>
                <a:srgbClr val="020202"/>
              </a:solidFill>
              <a:latin typeface="Comic Sans MS" pitchFamily="66" charset="0"/>
            </a:endParaRPr>
          </a:p>
        </p:txBody>
      </p:sp>
      <p:pic>
        <p:nvPicPr>
          <p:cNvPr id="13" name="Picture 12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1"/>
            <a:ext cx="12192000" cy="681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1D87-93E6-4EFF-951F-8B0259D2853E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38126" y="0"/>
            <a:ext cx="84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Root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307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  <a:cs typeface="Times New Roman"/>
              </a:rPr>
              <a:t>Resources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8982"/>
            <a:ext cx="10972800" cy="5514109"/>
          </a:xfrm>
        </p:spPr>
        <p:txBody>
          <a:bodyPr/>
          <a:lstStyle/>
          <a:p>
            <a:pPr marL="299085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endParaRPr lang="en-IN" sz="2400" spc="-5" dirty="0" smtClean="0">
              <a:solidFill>
                <a:srgbClr val="FFFFFF"/>
              </a:solidFill>
              <a:latin typeface="Comic Sans MS" pitchFamily="66" charset="0"/>
              <a:cs typeface="Times New Roman"/>
            </a:endParaRPr>
          </a:p>
          <a:p>
            <a:pPr marL="299085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Decides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how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API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can be used by</a:t>
            </a:r>
            <a:r>
              <a:rPr lang="en-IN" sz="2400" spc="-114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consumers.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 always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begin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with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slash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( / ) in</a:t>
            </a:r>
            <a:r>
              <a:rPr lang="en-IN" sz="2400" spc="-2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RAML.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Any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and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parameters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nested under these top</a:t>
            </a:r>
            <a:r>
              <a:rPr lang="en-IN" sz="2400" spc="-4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level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>
              <a:lnSpc>
                <a:spcPct val="100000"/>
              </a:lnSpc>
              <a:buNone/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   resources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belong to and act upon that</a:t>
            </a:r>
            <a:r>
              <a:rPr lang="en-IN" sz="2400" spc="-6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Nesting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of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 is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also</a:t>
            </a:r>
            <a:r>
              <a:rPr lang="en-IN" sz="2400" spc="-1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possible.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Example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:</a:t>
            </a:r>
          </a:p>
          <a:p>
            <a:pPr marL="299085" indent="-286385">
              <a:buNone/>
              <a:tabLst>
                <a:tab pos="299085" algn="l"/>
                <a:tab pos="299720" algn="l"/>
              </a:tabLst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Times New Roman"/>
              </a:rPr>
              <a:t>                           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/employees: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070100">
              <a:lnSpc>
                <a:spcPct val="100000"/>
              </a:lnSpc>
              <a:spcBef>
                <a:spcPts val="110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      /department: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070100">
              <a:lnSpc>
                <a:spcPct val="100000"/>
              </a:lnSpc>
              <a:buNone/>
            </a:pP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     /region: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90"/>
            <a:ext cx="12192000" cy="689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9B56-06DB-4263-A73F-E00ABE0B7326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4922" y="0"/>
            <a:ext cx="164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Resources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401782"/>
            <a:ext cx="10626436" cy="526472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  <a:cs typeface="Times New Roman"/>
              </a:rPr>
              <a:t>Methods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8256"/>
            <a:ext cx="10972800" cy="5763490"/>
          </a:xfrm>
        </p:spPr>
        <p:txBody>
          <a:bodyPr/>
          <a:lstStyle/>
          <a:p>
            <a:pPr marL="299085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8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define what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consumers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can do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with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the</a:t>
            </a:r>
            <a:r>
              <a:rPr lang="en-IN" sz="2400" spc="6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Most 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common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HTTP methods</a:t>
            </a:r>
            <a:r>
              <a:rPr lang="en-IN" sz="2400" spc="-4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: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get : Retrieve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information defined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 the request</a:t>
            </a:r>
            <a:r>
              <a:rPr lang="en-IN" sz="2400" spc="-13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URI.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marR="217804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put : Replace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addressed collection. At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the</a:t>
            </a:r>
            <a:r>
              <a:rPr lang="en-IN" sz="2400" spc="-2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object-level,  create or update</a:t>
            </a:r>
            <a:r>
              <a:rPr lang="en-IN" sz="2400" spc="-5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it.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marR="201930" lvl="1" indent="-286385">
              <a:lnSpc>
                <a:spcPct val="100000"/>
              </a:lnSpc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post : Create a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new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entry in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collection.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This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</a:t>
            </a:r>
            <a:r>
              <a:rPr lang="en-IN" sz="2400" spc="-15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is 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generally not used at the</a:t>
            </a:r>
            <a:r>
              <a:rPr lang="en-IN" sz="2400" spc="-9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object-level.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delete : Delete the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information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defined in the request</a:t>
            </a:r>
            <a:r>
              <a:rPr lang="en-IN" sz="2400" spc="-15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URI.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Each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HTTP method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can only be used once per</a:t>
            </a:r>
            <a:r>
              <a:rPr lang="en-IN" sz="2400" spc="-1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Lower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case 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must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used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for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RAML API</a:t>
            </a:r>
            <a:r>
              <a:rPr lang="en-IN" sz="2400" spc="-14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definition.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None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Example</a:t>
            </a:r>
            <a:r>
              <a:rPr lang="en-IN" sz="2400" spc="-1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Times New Roman"/>
            </a:endParaRPr>
          </a:p>
          <a:p>
            <a:pPr marL="2184400" marR="4959985">
              <a:spcBef>
                <a:spcPts val="15"/>
              </a:spcBef>
              <a:buNone/>
            </a:pPr>
            <a:r>
              <a:rPr lang="en-IN" sz="2400" i="1" spc="-3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empl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o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y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ee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s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: </a:t>
            </a:r>
          </a:p>
          <a:p>
            <a:pPr marL="2184400" marR="4959985">
              <a:spcBef>
                <a:spcPts val="15"/>
              </a:spcBef>
              <a:buNone/>
            </a:pP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get:</a:t>
            </a:r>
          </a:p>
          <a:p>
            <a:pPr marL="2184400" marR="4959985">
              <a:spcBef>
                <a:spcPts val="15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post:</a:t>
            </a:r>
          </a:p>
          <a:p>
            <a:pPr marL="2184400" marR="4959985">
              <a:spcBef>
                <a:spcPts val="15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put: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89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2A57-0387-4B71-A073-D3E7D6860E46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1366" y="0"/>
            <a:ext cx="143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Methods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9490"/>
            <a:ext cx="10972800" cy="748146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  <a:cs typeface="Times New Roman"/>
              </a:rPr>
              <a:t>URI</a:t>
            </a:r>
            <a:r>
              <a:rPr lang="en-IN" sz="2400" spc="-85" dirty="0" smtClean="0"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latin typeface="Comic Sans MS" pitchFamily="66" charset="0"/>
                <a:cs typeface="Times New Roman"/>
              </a:rPr>
              <a:t>Parameters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5855"/>
            <a:ext cx="10972800" cy="5805054"/>
          </a:xfrm>
        </p:spPr>
        <p:txBody>
          <a:bodyPr/>
          <a:lstStyle/>
          <a:p>
            <a:pPr marL="299085" marR="542925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endParaRPr lang="en-IN" sz="2400" spc="-85" dirty="0" smtClean="0">
              <a:solidFill>
                <a:srgbClr val="FFFFFF"/>
              </a:solidFill>
              <a:latin typeface="Comic Sans MS" pitchFamily="66" charset="0"/>
              <a:cs typeface="Times New Roman"/>
            </a:endParaRPr>
          </a:p>
          <a:p>
            <a:pPr marL="299085" marR="542925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8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have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dynamic resources,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act upon the 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more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granular 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objects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of the</a:t>
            </a:r>
            <a:r>
              <a:rPr lang="en-IN" sz="2400" spc="-2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Used for nesting of</a:t>
            </a:r>
            <a:r>
              <a:rPr lang="en-IN" sz="2400" spc="-2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marR="156210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 URI parameter is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denoted by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surrounding curly brackets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 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RAML.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None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Example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: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5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/employees: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355215">
              <a:lnSpc>
                <a:spcPct val="100000"/>
              </a:lnSpc>
              <a:buNone/>
            </a:pP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/{employeeName}: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99085" marR="5080" indent="-286385">
              <a:spcBef>
                <a:spcPts val="1635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3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With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above, to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make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request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this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nested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resource, the URI  for the employee, </a:t>
            </a:r>
            <a:r>
              <a:rPr lang="en-IN" sz="2400" spc="-10" dirty="0" smtClean="0">
                <a:solidFill>
                  <a:srgbClr val="548ED4"/>
                </a:solidFill>
                <a:latin typeface="Comic Sans MS" pitchFamily="66" charset="0"/>
                <a:cs typeface="Times New Roman"/>
              </a:rPr>
              <a:t>‘</a:t>
            </a:r>
            <a:r>
              <a:rPr lang="en-IN" sz="2400" spc="-10" dirty="0" smtClean="0">
                <a:solidFill>
                  <a:srgbClr val="020202"/>
                </a:solidFill>
                <a:latin typeface="Comic Sans MS" pitchFamily="66" charset="0"/>
                <a:cs typeface="Times New Roman"/>
              </a:rPr>
              <a:t>Thomas </a:t>
            </a:r>
            <a:r>
              <a:rPr lang="en-IN" sz="2400" spc="-5" dirty="0" smtClean="0">
                <a:solidFill>
                  <a:srgbClr val="020202"/>
                </a:solidFill>
                <a:latin typeface="Comic Sans MS" pitchFamily="66" charset="0"/>
                <a:cs typeface="Times New Roman"/>
              </a:rPr>
              <a:t>Anderson</a:t>
            </a:r>
            <a:r>
              <a:rPr lang="en-IN" sz="2400" spc="-5" dirty="0" smtClean="0">
                <a:solidFill>
                  <a:srgbClr val="548ED4"/>
                </a:solidFill>
                <a:latin typeface="Comic Sans MS" pitchFamily="66" charset="0"/>
                <a:cs typeface="Times New Roman"/>
              </a:rPr>
              <a:t>’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would look</a:t>
            </a:r>
            <a:r>
              <a:rPr lang="en-IN" sz="2400" spc="-27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like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469900">
              <a:spcBef>
                <a:spcPts val="400"/>
              </a:spcBef>
              <a:buFont typeface="Wingdings" pitchFamily="2" charset="2"/>
              <a:buChar char="Ø"/>
            </a:pPr>
            <a:r>
              <a:rPr lang="en-IN" sz="2400" i="1" spc="-5" dirty="0" smtClean="0">
                <a:solidFill>
                  <a:schemeClr val="bg1"/>
                </a:solidFill>
                <a:latin typeface="Comic Sans MS" pitchFamily="66" charset="0"/>
                <a:cs typeface="Calibri"/>
                <a:hlinkClick r:id="rId2"/>
              </a:rPr>
              <a:t>http://api.EmpolyeeDet.com/v1/ </a:t>
            </a:r>
            <a:r>
              <a:rPr lang="en-IN" sz="2400" i="1" spc="-5" dirty="0" smtClean="0">
                <a:solidFill>
                  <a:schemeClr val="bg1"/>
                </a:solidFill>
                <a:latin typeface="Comic Sans MS" pitchFamily="66" charset="0"/>
                <a:cs typeface="Calibri"/>
              </a:rPr>
              <a:t>employees/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Thomas</a:t>
            </a:r>
            <a:r>
              <a:rPr lang="en-IN" sz="2400" i="1" spc="-3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Anderson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90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24C8-66A6-4742-8DD2-5DC291A3D6FF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8136" y="0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URI Parameters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509"/>
            <a:ext cx="10972800" cy="665018"/>
          </a:xfrm>
        </p:spPr>
        <p:txBody>
          <a:bodyPr/>
          <a:lstStyle/>
          <a:p>
            <a:r>
              <a:rPr lang="en-IN" sz="2400" b="1" spc="-5" dirty="0" smtClean="0">
                <a:latin typeface="Comic Sans MS" pitchFamily="66" charset="0"/>
              </a:rPr>
              <a:t>Query Parameters</a:t>
            </a:r>
            <a:endParaRPr lang="en-IN" sz="2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6073"/>
            <a:ext cx="10972800" cy="57219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spc="-8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passed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methods,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extend the functionality of the</a:t>
            </a:r>
            <a:r>
              <a:rPr lang="en-IN" sz="2400" spc="-12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API.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marR="5080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85" dirty="0" smtClean="0">
                <a:solidFill>
                  <a:schemeClr val="bg1"/>
                </a:solidFill>
                <a:latin typeface="Comic Sans MS" pitchFamily="66" charset="0"/>
              </a:rPr>
              <a:t>To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make developers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to be able to perform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more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powerful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actions, 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like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filtering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 collection based on passed</a:t>
            </a:r>
            <a:r>
              <a:rPr lang="en-IN" sz="2400" spc="-1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parameters.</a:t>
            </a:r>
          </a:p>
          <a:p>
            <a:pPr marL="299085" marR="67945" indent="-286385"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Query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parameters </a:t>
            </a:r>
            <a:r>
              <a:rPr lang="en-IN" sz="2400" spc="-10" dirty="0" smtClean="0">
                <a:solidFill>
                  <a:schemeClr val="bg1"/>
                </a:solidFill>
                <a:latin typeface="Comic Sans MS" pitchFamily="66" charset="0"/>
              </a:rPr>
              <a:t>may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also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be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something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that the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server requires 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to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process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API consumer's request,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like an </a:t>
            </a: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</a:rPr>
              <a:t>access</a:t>
            </a:r>
            <a:r>
              <a:rPr lang="en-IN" sz="2400" spc="-11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token.</a:t>
            </a:r>
          </a:p>
          <a:p>
            <a:pPr marL="299085" indent="-286385">
              <a:spcBef>
                <a:spcPts val="100"/>
              </a:spcBef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Example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: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employees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208530" marR="5080" indent="-10541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/{employeeName} </a:t>
            </a:r>
          </a:p>
          <a:p>
            <a:pPr marL="2208530" marR="5080" indent="-10541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get:  </a:t>
            </a:r>
          </a:p>
          <a:p>
            <a:pPr marL="2208530" marR="5080" indent="-10541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queryParameters: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208530" marR="18415" indent="352425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employeeId 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: </a:t>
            </a:r>
          </a:p>
          <a:p>
            <a:pPr marL="2208530" marR="18415" indent="352425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put: </a:t>
            </a:r>
          </a:p>
          <a:p>
            <a:pPr marL="2208530" marR="18415" indent="352425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queryParameters: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522855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i="1" spc="-1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access_token: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endParaRPr lang="en-IN" sz="2400" dirty="0">
              <a:solidFill>
                <a:srgbClr val="020202"/>
              </a:solidFill>
              <a:latin typeface="Comic Sans MS" pitchFamily="66" charset="0"/>
            </a:endParaRPr>
          </a:p>
        </p:txBody>
      </p:sp>
      <p:pic>
        <p:nvPicPr>
          <p:cNvPr id="7" name="Picture 6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90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EF78-1D82-4136-A635-758852DB9C64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2041" y="0"/>
            <a:ext cx="21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Q Parameters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5854"/>
            <a:ext cx="10972800" cy="595745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  <a:cs typeface="Times New Roman"/>
              </a:rPr>
              <a:t>Responses</a:t>
            </a: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4509"/>
            <a:ext cx="10972800" cy="5763492"/>
          </a:xfrm>
        </p:spPr>
        <p:txBody>
          <a:bodyPr/>
          <a:lstStyle/>
          <a:p>
            <a:pPr marL="299085" indent="-286385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sz="2400" spc="-5" dirty="0" smtClean="0">
              <a:solidFill>
                <a:srgbClr val="FFFFFF"/>
              </a:solidFill>
              <a:latin typeface="Comic Sans MS" pitchFamily="66" charset="0"/>
              <a:cs typeface="Times New Roman"/>
            </a:endParaRPr>
          </a:p>
          <a:p>
            <a:pPr marL="299085" indent="-286385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A 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map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of one or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more HTTP status</a:t>
            </a:r>
            <a:r>
              <a:rPr lang="en-IN" sz="2400" spc="-18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codes.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sz="2400" dirty="0" smtClean="0">
              <a:solidFill>
                <a:srgbClr val="FFFFFF"/>
              </a:solidFill>
              <a:latin typeface="Comic Sans MS" pitchFamily="66" charset="0"/>
              <a:cs typeface="Times New Roman"/>
            </a:endParaRPr>
          </a:p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Each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response </a:t>
            </a:r>
            <a:r>
              <a:rPr lang="en-IN" sz="2400" spc="-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may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include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descriptions, examples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or</a:t>
            </a:r>
            <a:r>
              <a:rPr lang="en-IN" sz="2400" spc="2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schemas</a:t>
            </a:r>
            <a:endParaRPr lang="en-IN" sz="2400" dirty="0" smtClean="0">
              <a:latin typeface="Comic Sans MS" pitchFamily="66" charset="0"/>
              <a:cs typeface="Times New Roman"/>
            </a:endParaRPr>
          </a:p>
          <a:p>
            <a:pPr marL="299085" marR="5080" indent="-286385" algn="just">
              <a:buFont typeface="Arial"/>
              <a:buChar char="•"/>
              <a:tabLst>
                <a:tab pos="299720" algn="l"/>
              </a:tabLst>
            </a:pPr>
            <a:endParaRPr lang="en-IN" sz="2400" spc="-5" dirty="0" smtClean="0">
              <a:solidFill>
                <a:srgbClr val="FFFFFF"/>
              </a:solidFill>
              <a:latin typeface="Comic Sans MS" pitchFamily="66" charset="0"/>
              <a:cs typeface="Times New Roman"/>
            </a:endParaRPr>
          </a:p>
          <a:p>
            <a:pPr marL="299085" marR="5080" indent="-286385" algn="just">
              <a:buFont typeface="Arial"/>
              <a:buChar char="•"/>
              <a:tabLst>
                <a:tab pos="29972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Note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the pipe ( | ) after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‘example’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keyword, </a:t>
            </a:r>
            <a:r>
              <a:rPr lang="en-IN" sz="2400" spc="-3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it’s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to indicate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what  follows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is a string, if not put,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it’ll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give an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error saying, ‘example  must </a:t>
            </a:r>
            <a:r>
              <a:rPr lang="en-IN" sz="240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be a</a:t>
            </a:r>
            <a:r>
              <a:rPr lang="en-IN" sz="2400" spc="10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string’</a:t>
            </a:r>
            <a:endParaRPr lang="en-IN" sz="2400" dirty="0" smtClean="0">
              <a:latin typeface="Comic Sans MS" pitchFamily="66" charset="0"/>
              <a:cs typeface="Calibri"/>
            </a:endParaRPr>
          </a:p>
          <a:p>
            <a:endParaRPr lang="en-IN" sz="2400" dirty="0"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90"/>
            <a:ext cx="12192000" cy="689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E33B-38D6-4147-B381-42E6BD005891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4487" y="0"/>
            <a:ext cx="16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Responses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y pc\Desktop\html\img\RES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0878" y="818865"/>
            <a:ext cx="9689910" cy="5534973"/>
          </a:xfrm>
          <a:prstGeom prst="rect">
            <a:avLst/>
          </a:prstGeom>
          <a:noFill/>
        </p:spPr>
      </p:pic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7296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9B6C-A7E8-4157-9B44-3FC2022C23C9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8887" y="0"/>
            <a:ext cx="99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REST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791199"/>
          </a:xfrm>
        </p:spPr>
        <p:txBody>
          <a:bodyPr/>
          <a:lstStyle/>
          <a:p>
            <a:pPr marL="299085" indent="-286385">
              <a:buNone/>
              <a:tabLst>
                <a:tab pos="299085" algn="l"/>
                <a:tab pos="299720" algn="l"/>
              </a:tabLst>
            </a:pPr>
            <a:r>
              <a:rPr lang="en-IN" sz="2400" spc="-5" dirty="0" smtClean="0">
                <a:solidFill>
                  <a:schemeClr val="bg1"/>
                </a:solidFill>
                <a:latin typeface="Comic Sans MS" pitchFamily="66" charset="0"/>
                <a:cs typeface="Times New Roman"/>
              </a:rPr>
              <a:t>Example</a:t>
            </a:r>
            <a:r>
              <a:rPr lang="en-IN" sz="2400" spc="-10" dirty="0" smtClean="0">
                <a:solidFill>
                  <a:schemeClr val="bg1"/>
                </a:solidFill>
                <a:latin typeface="Comic Sans MS" pitchFamily="66" charset="0"/>
                <a:cs typeface="Times New Roman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  <a:cs typeface="Times New Roman"/>
              </a:rPr>
              <a:t>:</a:t>
            </a:r>
          </a:p>
          <a:p>
            <a:pPr marL="1841500">
              <a:lnSpc>
                <a:spcPct val="100000"/>
              </a:lnSpc>
              <a:spcBef>
                <a:spcPts val="25"/>
              </a:spcBef>
              <a:buNone/>
            </a:pP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employees 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208530" marR="4280535" indent="-105410">
              <a:lnSpc>
                <a:spcPct val="100000"/>
              </a:lnSpc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/{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em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p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l</a:t>
            </a:r>
            <a:r>
              <a:rPr lang="en-IN" sz="2400" i="1" spc="-1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o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ye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eNam</a:t>
            </a:r>
            <a:r>
              <a:rPr lang="en-IN" sz="2400" i="1" spc="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}: </a:t>
            </a:r>
          </a:p>
          <a:p>
            <a:pPr marL="2208530" marR="4280535" indent="-105410">
              <a:lnSpc>
                <a:spcPct val="100000"/>
              </a:lnSpc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get:</a:t>
            </a:r>
          </a:p>
          <a:p>
            <a:pPr marL="2208530" marR="4280535" indent="-105410">
              <a:lnSpc>
                <a:spcPct val="100000"/>
              </a:lnSpc>
              <a:buNone/>
            </a:pP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description: Retrieves details 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of 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a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specific 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employee</a:t>
            </a:r>
          </a:p>
          <a:p>
            <a:pPr marL="2208530" marR="4280535" indent="-105410">
              <a:lnSpc>
                <a:spcPct val="100000"/>
              </a:lnSpc>
              <a:buNone/>
            </a:pP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</a:t>
            </a: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responses: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418080">
              <a:lnSpc>
                <a:spcPct val="100000"/>
              </a:lnSpc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 200: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L="2628265" marR="3946525" indent="-105410">
              <a:lnSpc>
                <a:spcPct val="100000"/>
              </a:lnSpc>
              <a:spcBef>
                <a:spcPts val="5"/>
              </a:spcBef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body:  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application/</a:t>
            </a:r>
            <a:r>
              <a:rPr lang="en-IN" sz="2400" i="1" spc="-10" dirty="0" err="1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json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: </a:t>
            </a:r>
          </a:p>
          <a:p>
            <a:pPr marL="2628265" marR="3946525" indent="-105410">
              <a:lnSpc>
                <a:spcPct val="100000"/>
              </a:lnSpc>
              <a:spcBef>
                <a:spcPts val="5"/>
              </a:spcBef>
              <a:buNone/>
            </a:pP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spc="-1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example: 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|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R="2384425" algn="ctr">
              <a:lnSpc>
                <a:spcPct val="100000"/>
              </a:lnSpc>
              <a:buNone/>
            </a:pP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{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pPr marR="716915" algn="ctr">
              <a:lnSpc>
                <a:spcPct val="100000"/>
              </a:lnSpc>
              <a:buNone/>
            </a:pPr>
            <a:r>
              <a:rPr lang="en-IN" sz="2400" i="1" spc="-5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…&lt;sample</a:t>
            </a:r>
            <a:r>
              <a:rPr lang="en-IN" sz="2400" i="1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 </a:t>
            </a:r>
            <a:r>
              <a:rPr lang="en-IN" sz="2400" i="1" spc="-10" dirty="0" smtClean="0">
                <a:solidFill>
                  <a:srgbClr val="020202"/>
                </a:solidFill>
                <a:latin typeface="Comic Sans MS" pitchFamily="66" charset="0"/>
                <a:cs typeface="Calibri"/>
              </a:rPr>
              <a:t>data&gt;</a:t>
            </a:r>
            <a:endParaRPr lang="en-IN" sz="2400" dirty="0" smtClean="0">
              <a:solidFill>
                <a:srgbClr val="020202"/>
              </a:solidFill>
              <a:latin typeface="Comic Sans MS" pitchFamily="66" charset="0"/>
              <a:cs typeface="Calibri"/>
            </a:endParaRPr>
          </a:p>
          <a:p>
            <a:endParaRPr lang="en-IN" sz="2400" dirty="0" smtClean="0">
              <a:solidFill>
                <a:srgbClr val="020202"/>
              </a:solidFill>
              <a:latin typeface="Comic Sans MS" pitchFamily="66" charset="0"/>
            </a:endParaRPr>
          </a:p>
          <a:p>
            <a:endParaRPr lang="en-IN" sz="2400" dirty="0">
              <a:solidFill>
                <a:srgbClr val="020202"/>
              </a:solidFill>
              <a:latin typeface="Comic Sans MS" pitchFamily="66" charset="0"/>
            </a:endParaRPr>
          </a:p>
        </p:txBody>
      </p:sp>
      <p:pic>
        <p:nvPicPr>
          <p:cNvPr id="10" name="Picture 9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0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679C-20B9-4905-B994-9E9EB6F7CD2A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3200" y="1304544"/>
            <a:ext cx="6807200" cy="532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616" y="1305305"/>
            <a:ext cx="5892800" cy="905510"/>
          </a:xfrm>
          <a:custGeom>
            <a:avLst/>
            <a:gdLst/>
            <a:ahLst/>
            <a:cxnLst/>
            <a:rect l="l" t="t" r="r" b="b"/>
            <a:pathLst>
              <a:path w="4419600" h="905510">
                <a:moveTo>
                  <a:pt x="0" y="905256"/>
                </a:moveTo>
                <a:lnTo>
                  <a:pt x="4419600" y="905256"/>
                </a:lnTo>
                <a:lnTo>
                  <a:pt x="4419600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9128" y="1524761"/>
            <a:ext cx="8128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81000" y="0"/>
                </a:moveTo>
                <a:lnTo>
                  <a:pt x="3810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381000" y="342900"/>
                </a:lnTo>
                <a:lnTo>
                  <a:pt x="381000" y="457200"/>
                </a:lnTo>
                <a:lnTo>
                  <a:pt x="609600" y="228600"/>
                </a:lnTo>
                <a:lnTo>
                  <a:pt x="381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39128" y="1524761"/>
            <a:ext cx="8128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571" y="1548131"/>
            <a:ext cx="69511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Ro</a:t>
            </a:r>
            <a:r>
              <a:rPr sz="2000" spc="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o</a:t>
            </a:r>
            <a:r>
              <a:rPr sz="200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t</a:t>
            </a:r>
            <a:endParaRPr sz="2000">
              <a:latin typeface="Comic Sans MS" pitchFamily="66" charset="0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4689" y="2234311"/>
            <a:ext cx="5519420" cy="103505"/>
          </a:xfrm>
          <a:custGeom>
            <a:avLst/>
            <a:gdLst/>
            <a:ahLst/>
            <a:cxnLst/>
            <a:rect l="l" t="t" r="r" b="b"/>
            <a:pathLst>
              <a:path w="4139565" h="103505">
                <a:moveTo>
                  <a:pt x="4114074" y="51688"/>
                </a:moveTo>
                <a:lnTo>
                  <a:pt x="4044188" y="92455"/>
                </a:lnTo>
                <a:lnTo>
                  <a:pt x="4043172" y="96265"/>
                </a:lnTo>
                <a:lnTo>
                  <a:pt x="4046728" y="102362"/>
                </a:lnTo>
                <a:lnTo>
                  <a:pt x="4050665" y="103377"/>
                </a:lnTo>
                <a:lnTo>
                  <a:pt x="4128420" y="58038"/>
                </a:lnTo>
                <a:lnTo>
                  <a:pt x="4126738" y="58038"/>
                </a:lnTo>
                <a:lnTo>
                  <a:pt x="4126738" y="57150"/>
                </a:lnTo>
                <a:lnTo>
                  <a:pt x="4123436" y="57150"/>
                </a:lnTo>
                <a:lnTo>
                  <a:pt x="4114074" y="51688"/>
                </a:lnTo>
                <a:close/>
              </a:path>
              <a:path w="4139565" h="103505">
                <a:moveTo>
                  <a:pt x="410318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103188" y="58038"/>
                </a:lnTo>
                <a:lnTo>
                  <a:pt x="4114074" y="51688"/>
                </a:lnTo>
                <a:lnTo>
                  <a:pt x="4103188" y="45338"/>
                </a:lnTo>
                <a:close/>
              </a:path>
              <a:path w="4139565" h="103505">
                <a:moveTo>
                  <a:pt x="4128420" y="45338"/>
                </a:moveTo>
                <a:lnTo>
                  <a:pt x="4126738" y="45338"/>
                </a:lnTo>
                <a:lnTo>
                  <a:pt x="4126738" y="58038"/>
                </a:lnTo>
                <a:lnTo>
                  <a:pt x="4128420" y="58038"/>
                </a:lnTo>
                <a:lnTo>
                  <a:pt x="4139311" y="51688"/>
                </a:lnTo>
                <a:lnTo>
                  <a:pt x="4128420" y="45338"/>
                </a:lnTo>
                <a:close/>
              </a:path>
              <a:path w="4139565" h="103505">
                <a:moveTo>
                  <a:pt x="4123436" y="46227"/>
                </a:moveTo>
                <a:lnTo>
                  <a:pt x="4114074" y="51688"/>
                </a:lnTo>
                <a:lnTo>
                  <a:pt x="4123436" y="57150"/>
                </a:lnTo>
                <a:lnTo>
                  <a:pt x="4123436" y="46227"/>
                </a:lnTo>
                <a:close/>
              </a:path>
              <a:path w="4139565" h="103505">
                <a:moveTo>
                  <a:pt x="4126738" y="46227"/>
                </a:moveTo>
                <a:lnTo>
                  <a:pt x="4123436" y="46227"/>
                </a:lnTo>
                <a:lnTo>
                  <a:pt x="4123436" y="57150"/>
                </a:lnTo>
                <a:lnTo>
                  <a:pt x="4126738" y="57150"/>
                </a:lnTo>
                <a:lnTo>
                  <a:pt x="4126738" y="46227"/>
                </a:lnTo>
                <a:close/>
              </a:path>
              <a:path w="4139565" h="103505">
                <a:moveTo>
                  <a:pt x="4050665" y="0"/>
                </a:moveTo>
                <a:lnTo>
                  <a:pt x="4046728" y="1015"/>
                </a:lnTo>
                <a:lnTo>
                  <a:pt x="4043172" y="7112"/>
                </a:lnTo>
                <a:lnTo>
                  <a:pt x="4044188" y="10922"/>
                </a:lnTo>
                <a:lnTo>
                  <a:pt x="4114074" y="51688"/>
                </a:lnTo>
                <a:lnTo>
                  <a:pt x="4123436" y="46227"/>
                </a:lnTo>
                <a:lnTo>
                  <a:pt x="4126738" y="46227"/>
                </a:lnTo>
                <a:lnTo>
                  <a:pt x="4126738" y="45338"/>
                </a:lnTo>
                <a:lnTo>
                  <a:pt x="4128420" y="45338"/>
                </a:lnTo>
                <a:lnTo>
                  <a:pt x="405066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4289" y="2388108"/>
            <a:ext cx="6027420" cy="103505"/>
          </a:xfrm>
          <a:custGeom>
            <a:avLst/>
            <a:gdLst/>
            <a:ahLst/>
            <a:cxnLst/>
            <a:rect l="l" t="t" r="r" b="b"/>
            <a:pathLst>
              <a:path w="4520565" h="103505">
                <a:moveTo>
                  <a:pt x="4431665" y="0"/>
                </a:moveTo>
                <a:lnTo>
                  <a:pt x="4427728" y="1015"/>
                </a:lnTo>
                <a:lnTo>
                  <a:pt x="4424172" y="7112"/>
                </a:lnTo>
                <a:lnTo>
                  <a:pt x="4425315" y="11049"/>
                </a:lnTo>
                <a:lnTo>
                  <a:pt x="4428236" y="12826"/>
                </a:lnTo>
                <a:lnTo>
                  <a:pt x="4484174" y="45457"/>
                </a:lnTo>
                <a:lnTo>
                  <a:pt x="4507865" y="45465"/>
                </a:lnTo>
                <a:lnTo>
                  <a:pt x="4507865" y="58165"/>
                </a:lnTo>
                <a:lnTo>
                  <a:pt x="4483970" y="58165"/>
                </a:lnTo>
                <a:lnTo>
                  <a:pt x="4425188" y="92455"/>
                </a:lnTo>
                <a:lnTo>
                  <a:pt x="4424172" y="96392"/>
                </a:lnTo>
                <a:lnTo>
                  <a:pt x="4427728" y="102488"/>
                </a:lnTo>
                <a:lnTo>
                  <a:pt x="4431665" y="103504"/>
                </a:lnTo>
                <a:lnTo>
                  <a:pt x="4509420" y="58165"/>
                </a:lnTo>
                <a:lnTo>
                  <a:pt x="4507865" y="58165"/>
                </a:lnTo>
                <a:lnTo>
                  <a:pt x="4509434" y="58157"/>
                </a:lnTo>
                <a:lnTo>
                  <a:pt x="4520311" y="51815"/>
                </a:lnTo>
                <a:lnTo>
                  <a:pt x="4431665" y="0"/>
                </a:lnTo>
                <a:close/>
              </a:path>
              <a:path w="4520565" h="103505">
                <a:moveTo>
                  <a:pt x="4494965" y="51752"/>
                </a:moveTo>
                <a:lnTo>
                  <a:pt x="4483984" y="58157"/>
                </a:lnTo>
                <a:lnTo>
                  <a:pt x="4507865" y="58165"/>
                </a:lnTo>
                <a:lnTo>
                  <a:pt x="4507865" y="57276"/>
                </a:lnTo>
                <a:lnTo>
                  <a:pt x="4504436" y="57276"/>
                </a:lnTo>
                <a:lnTo>
                  <a:pt x="4494965" y="51752"/>
                </a:lnTo>
                <a:close/>
              </a:path>
              <a:path w="4520565" h="103505">
                <a:moveTo>
                  <a:pt x="0" y="43941"/>
                </a:moveTo>
                <a:lnTo>
                  <a:pt x="0" y="56641"/>
                </a:lnTo>
                <a:lnTo>
                  <a:pt x="4483984" y="58157"/>
                </a:lnTo>
                <a:lnTo>
                  <a:pt x="4494965" y="51752"/>
                </a:lnTo>
                <a:lnTo>
                  <a:pt x="4484174" y="45457"/>
                </a:lnTo>
                <a:lnTo>
                  <a:pt x="0" y="43941"/>
                </a:lnTo>
                <a:close/>
              </a:path>
              <a:path w="4520565" h="103505">
                <a:moveTo>
                  <a:pt x="4504436" y="46227"/>
                </a:moveTo>
                <a:lnTo>
                  <a:pt x="4494965" y="51752"/>
                </a:lnTo>
                <a:lnTo>
                  <a:pt x="4504436" y="57276"/>
                </a:lnTo>
                <a:lnTo>
                  <a:pt x="4504436" y="46227"/>
                </a:lnTo>
                <a:close/>
              </a:path>
              <a:path w="4520565" h="103505">
                <a:moveTo>
                  <a:pt x="4507865" y="46227"/>
                </a:moveTo>
                <a:lnTo>
                  <a:pt x="4504436" y="46227"/>
                </a:lnTo>
                <a:lnTo>
                  <a:pt x="4504436" y="57276"/>
                </a:lnTo>
                <a:lnTo>
                  <a:pt x="4507865" y="57276"/>
                </a:lnTo>
                <a:lnTo>
                  <a:pt x="4507865" y="46227"/>
                </a:lnTo>
                <a:close/>
              </a:path>
              <a:path w="4520565" h="103505">
                <a:moveTo>
                  <a:pt x="4484174" y="45457"/>
                </a:moveTo>
                <a:lnTo>
                  <a:pt x="4494965" y="51752"/>
                </a:lnTo>
                <a:lnTo>
                  <a:pt x="4504436" y="46227"/>
                </a:lnTo>
                <a:lnTo>
                  <a:pt x="4507865" y="46227"/>
                </a:lnTo>
                <a:lnTo>
                  <a:pt x="4507865" y="45465"/>
                </a:lnTo>
                <a:lnTo>
                  <a:pt x="4484174" y="4545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7372" y="2313559"/>
            <a:ext cx="146219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URI</a:t>
            </a:r>
            <a:r>
              <a:rPr sz="1400" spc="-45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Parameter</a:t>
            </a:r>
            <a:endParaRPr sz="1400">
              <a:latin typeface="Comic Sans MS" pitchFamily="66" charset="0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0" y="2539111"/>
            <a:ext cx="5689600" cy="103505"/>
          </a:xfrm>
          <a:custGeom>
            <a:avLst/>
            <a:gdLst/>
            <a:ahLst/>
            <a:cxnLst/>
            <a:rect l="l" t="t" r="r" b="b"/>
            <a:pathLst>
              <a:path w="4267200" h="103505">
                <a:moveTo>
                  <a:pt x="4242090" y="51688"/>
                </a:moveTo>
                <a:lnTo>
                  <a:pt x="4172204" y="92455"/>
                </a:lnTo>
                <a:lnTo>
                  <a:pt x="4171188" y="96265"/>
                </a:lnTo>
                <a:lnTo>
                  <a:pt x="4174744" y="102362"/>
                </a:lnTo>
                <a:lnTo>
                  <a:pt x="4178554" y="103377"/>
                </a:lnTo>
                <a:lnTo>
                  <a:pt x="4256309" y="58038"/>
                </a:lnTo>
                <a:lnTo>
                  <a:pt x="4254500" y="58038"/>
                </a:lnTo>
                <a:lnTo>
                  <a:pt x="4254500" y="57150"/>
                </a:lnTo>
                <a:lnTo>
                  <a:pt x="4251452" y="57150"/>
                </a:lnTo>
                <a:lnTo>
                  <a:pt x="4242090" y="51688"/>
                </a:lnTo>
                <a:close/>
              </a:path>
              <a:path w="4267200" h="103505">
                <a:moveTo>
                  <a:pt x="42312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231204" y="58038"/>
                </a:lnTo>
                <a:lnTo>
                  <a:pt x="4242090" y="51688"/>
                </a:lnTo>
                <a:lnTo>
                  <a:pt x="4231204" y="45338"/>
                </a:lnTo>
                <a:close/>
              </a:path>
              <a:path w="4267200" h="103505">
                <a:moveTo>
                  <a:pt x="4256309" y="45338"/>
                </a:moveTo>
                <a:lnTo>
                  <a:pt x="4254500" y="45338"/>
                </a:lnTo>
                <a:lnTo>
                  <a:pt x="4254500" y="58038"/>
                </a:lnTo>
                <a:lnTo>
                  <a:pt x="4256309" y="58038"/>
                </a:lnTo>
                <a:lnTo>
                  <a:pt x="4267200" y="51688"/>
                </a:lnTo>
                <a:lnTo>
                  <a:pt x="4256309" y="45338"/>
                </a:lnTo>
                <a:close/>
              </a:path>
              <a:path w="4267200" h="103505">
                <a:moveTo>
                  <a:pt x="4251452" y="46227"/>
                </a:moveTo>
                <a:lnTo>
                  <a:pt x="4242090" y="51688"/>
                </a:lnTo>
                <a:lnTo>
                  <a:pt x="4251452" y="57150"/>
                </a:lnTo>
                <a:lnTo>
                  <a:pt x="4251452" y="46227"/>
                </a:lnTo>
                <a:close/>
              </a:path>
              <a:path w="4267200" h="103505">
                <a:moveTo>
                  <a:pt x="4254500" y="46227"/>
                </a:moveTo>
                <a:lnTo>
                  <a:pt x="4251452" y="46227"/>
                </a:lnTo>
                <a:lnTo>
                  <a:pt x="4251452" y="57150"/>
                </a:lnTo>
                <a:lnTo>
                  <a:pt x="4254500" y="57150"/>
                </a:lnTo>
                <a:lnTo>
                  <a:pt x="4254500" y="46227"/>
                </a:lnTo>
                <a:close/>
              </a:path>
              <a:path w="4267200" h="103505">
                <a:moveTo>
                  <a:pt x="4178554" y="0"/>
                </a:moveTo>
                <a:lnTo>
                  <a:pt x="4174744" y="1015"/>
                </a:lnTo>
                <a:lnTo>
                  <a:pt x="4171188" y="7112"/>
                </a:lnTo>
                <a:lnTo>
                  <a:pt x="4172204" y="10922"/>
                </a:lnTo>
                <a:lnTo>
                  <a:pt x="4242090" y="51688"/>
                </a:lnTo>
                <a:lnTo>
                  <a:pt x="4251452" y="46227"/>
                </a:lnTo>
                <a:lnTo>
                  <a:pt x="4254500" y="46227"/>
                </a:lnTo>
                <a:lnTo>
                  <a:pt x="4254500" y="45338"/>
                </a:lnTo>
                <a:lnTo>
                  <a:pt x="4256309" y="45338"/>
                </a:lnTo>
                <a:lnTo>
                  <a:pt x="41785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9771" y="2158111"/>
            <a:ext cx="927947" cy="58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Resource</a:t>
            </a:r>
            <a:endParaRPr sz="1400">
              <a:latin typeface="Comic Sans MS" pitchFamily="66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Method</a:t>
            </a:r>
            <a:endParaRPr sz="1400">
              <a:latin typeface="Comic Sans MS" pitchFamily="66" charset="0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816" y="2829305"/>
            <a:ext cx="5689600" cy="1057910"/>
          </a:xfrm>
          <a:custGeom>
            <a:avLst/>
            <a:gdLst/>
            <a:ahLst/>
            <a:cxnLst/>
            <a:rect l="l" t="t" r="r" b="b"/>
            <a:pathLst>
              <a:path w="4267200" h="1057910">
                <a:moveTo>
                  <a:pt x="0" y="1057656"/>
                </a:moveTo>
                <a:lnTo>
                  <a:pt x="4267200" y="1057656"/>
                </a:lnTo>
                <a:lnTo>
                  <a:pt x="4267200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615" y="3124961"/>
            <a:ext cx="8128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81000" y="0"/>
                </a:moveTo>
                <a:lnTo>
                  <a:pt x="3810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381000" y="342900"/>
                </a:lnTo>
                <a:lnTo>
                  <a:pt x="381000" y="457200"/>
                </a:lnTo>
                <a:lnTo>
                  <a:pt x="609600" y="228600"/>
                </a:lnTo>
                <a:lnTo>
                  <a:pt x="381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6615" y="3124961"/>
            <a:ext cx="8128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2060" y="3148712"/>
            <a:ext cx="233595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Query</a:t>
            </a:r>
            <a:r>
              <a:rPr sz="2000" spc="-7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Parameter</a:t>
            </a:r>
            <a:endParaRPr sz="2000">
              <a:latin typeface="Comic Sans MS" pitchFamily="66" charset="0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816" y="3886961"/>
            <a:ext cx="5689600" cy="2438400"/>
          </a:xfrm>
          <a:custGeom>
            <a:avLst/>
            <a:gdLst/>
            <a:ahLst/>
            <a:cxnLst/>
            <a:rect l="l" t="t" r="r" b="b"/>
            <a:pathLst>
              <a:path w="4267200" h="2438400">
                <a:moveTo>
                  <a:pt x="0" y="2438400"/>
                </a:moveTo>
                <a:lnTo>
                  <a:pt x="4267200" y="2438400"/>
                </a:lnTo>
                <a:lnTo>
                  <a:pt x="42672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6615" y="4801361"/>
            <a:ext cx="8128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81000" y="0"/>
                </a:moveTo>
                <a:lnTo>
                  <a:pt x="3810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381000" y="342900"/>
                </a:lnTo>
                <a:lnTo>
                  <a:pt x="381000" y="457200"/>
                </a:lnTo>
                <a:lnTo>
                  <a:pt x="609600" y="228600"/>
                </a:lnTo>
                <a:lnTo>
                  <a:pt x="381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06615" y="4801361"/>
            <a:ext cx="8128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4800" y="4520311"/>
            <a:ext cx="4775200" cy="103505"/>
          </a:xfrm>
          <a:custGeom>
            <a:avLst/>
            <a:gdLst/>
            <a:ahLst/>
            <a:cxnLst/>
            <a:rect l="l" t="t" r="r" b="b"/>
            <a:pathLst>
              <a:path w="3581400" h="103504">
                <a:moveTo>
                  <a:pt x="3556290" y="51688"/>
                </a:moveTo>
                <a:lnTo>
                  <a:pt x="3486404" y="92456"/>
                </a:lnTo>
                <a:lnTo>
                  <a:pt x="3485388" y="96265"/>
                </a:lnTo>
                <a:lnTo>
                  <a:pt x="3488944" y="102362"/>
                </a:lnTo>
                <a:lnTo>
                  <a:pt x="3492754" y="103377"/>
                </a:lnTo>
                <a:lnTo>
                  <a:pt x="3570509" y="58038"/>
                </a:lnTo>
                <a:lnTo>
                  <a:pt x="3568827" y="58038"/>
                </a:lnTo>
                <a:lnTo>
                  <a:pt x="3568827" y="57150"/>
                </a:lnTo>
                <a:lnTo>
                  <a:pt x="3565652" y="57150"/>
                </a:lnTo>
                <a:lnTo>
                  <a:pt x="3556290" y="51688"/>
                </a:lnTo>
                <a:close/>
              </a:path>
              <a:path w="3581400" h="103504">
                <a:moveTo>
                  <a:pt x="3545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545404" y="58038"/>
                </a:lnTo>
                <a:lnTo>
                  <a:pt x="3556290" y="51688"/>
                </a:lnTo>
                <a:lnTo>
                  <a:pt x="3545404" y="45338"/>
                </a:lnTo>
                <a:close/>
              </a:path>
              <a:path w="3581400" h="103504">
                <a:moveTo>
                  <a:pt x="3570509" y="45338"/>
                </a:moveTo>
                <a:lnTo>
                  <a:pt x="3568827" y="45338"/>
                </a:lnTo>
                <a:lnTo>
                  <a:pt x="3568827" y="58038"/>
                </a:lnTo>
                <a:lnTo>
                  <a:pt x="3570509" y="58038"/>
                </a:lnTo>
                <a:lnTo>
                  <a:pt x="3581400" y="51688"/>
                </a:lnTo>
                <a:lnTo>
                  <a:pt x="3570509" y="45338"/>
                </a:lnTo>
                <a:close/>
              </a:path>
              <a:path w="3581400" h="103504">
                <a:moveTo>
                  <a:pt x="3565652" y="46227"/>
                </a:moveTo>
                <a:lnTo>
                  <a:pt x="3556290" y="51688"/>
                </a:lnTo>
                <a:lnTo>
                  <a:pt x="3565652" y="57150"/>
                </a:lnTo>
                <a:lnTo>
                  <a:pt x="3565652" y="46227"/>
                </a:lnTo>
                <a:close/>
              </a:path>
              <a:path w="3581400" h="103504">
                <a:moveTo>
                  <a:pt x="3568827" y="46227"/>
                </a:moveTo>
                <a:lnTo>
                  <a:pt x="3565652" y="46227"/>
                </a:lnTo>
                <a:lnTo>
                  <a:pt x="3565652" y="57150"/>
                </a:lnTo>
                <a:lnTo>
                  <a:pt x="3568827" y="57150"/>
                </a:lnTo>
                <a:lnTo>
                  <a:pt x="3568827" y="46227"/>
                </a:lnTo>
                <a:close/>
              </a:path>
              <a:path w="3581400" h="103504">
                <a:moveTo>
                  <a:pt x="3492754" y="0"/>
                </a:moveTo>
                <a:lnTo>
                  <a:pt x="3488944" y="1015"/>
                </a:lnTo>
                <a:lnTo>
                  <a:pt x="3485388" y="7112"/>
                </a:lnTo>
                <a:lnTo>
                  <a:pt x="3486404" y="10921"/>
                </a:lnTo>
                <a:lnTo>
                  <a:pt x="3556290" y="51688"/>
                </a:lnTo>
                <a:lnTo>
                  <a:pt x="3565652" y="46227"/>
                </a:lnTo>
                <a:lnTo>
                  <a:pt x="3568827" y="46227"/>
                </a:lnTo>
                <a:lnTo>
                  <a:pt x="3568827" y="45338"/>
                </a:lnTo>
                <a:lnTo>
                  <a:pt x="3570509" y="45338"/>
                </a:lnTo>
                <a:lnTo>
                  <a:pt x="349275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Comic Sans MS" pitchFamily="66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2061" y="4327343"/>
            <a:ext cx="1435100" cy="8293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Note The</a:t>
            </a:r>
            <a:r>
              <a:rPr sz="1400" spc="-85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Pipe</a:t>
            </a:r>
            <a:endParaRPr sz="1400">
              <a:latin typeface="Comic Sans MS" pitchFamily="66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Comic Sans MS" pitchFamily="66" charset="0"/>
                <a:cs typeface="Times New Roman"/>
              </a:rPr>
              <a:t>Response</a:t>
            </a:r>
            <a:endParaRPr sz="2000">
              <a:latin typeface="Comic Sans MS" pitchFamily="66" charset="0"/>
              <a:cs typeface="Times New Roman"/>
            </a:endParaRPr>
          </a:p>
        </p:txBody>
      </p:sp>
      <p:pic>
        <p:nvPicPr>
          <p:cNvPr id="23" name="Picture 22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89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087B-3965-4C98-87F3-B6AC5540F1F6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89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4024"/>
            <a:ext cx="10972800" cy="6393976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What is your understanding of what are RESTful web services?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2) Name the protocol which is used by RESTful web services.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3) Explain the term ‘Addressing’ with respect to RESTful WEB service.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4) Enlist features of RESTful web services.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5) Explain messaging technique.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6) What are the core components of HTTP request and HTTP response?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7) Explain the term ‘Statelessness’ with respect to RESTful WEB service.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8) Enlist advantages and disadvantages of ‘Statelessness’.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9) Enlist some important constraints for RESTful web services.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10) What is a ‘Resource’?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11) Why proper representation of Resource is required?</a:t>
            </a:r>
          </a:p>
          <a:p>
            <a:pPr marL="457200" indent="-457200"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12) Enlist some important points that should be kept in mind while designing Resources representation for RESTful web services.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E4B3-8A8D-4D71-9EE0-7283C84A38E8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4666" y="1"/>
            <a:ext cx="202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Questions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063" y="-39189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682389"/>
            <a:ext cx="11627892" cy="5895832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13) What is Caching?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14) Explain Cache-control header.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15) What are the best practices that are to be followed while designing RESTful web services?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16) What is Payload?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17) Enlist some of the HTTP methods with description.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18) What is the difference between PUT method and POST method?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19) What is your understanding about JAX-RS?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20) What are HTTP status codes? Enlist few with meaning.</a:t>
            </a: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E4B3-8A8D-4D71-9EE0-7283C84A38E8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77440"/>
            <a:ext cx="10972800" cy="2923224"/>
          </a:xfrm>
        </p:spPr>
        <p:txBody>
          <a:bodyPr/>
          <a:lstStyle/>
          <a:p>
            <a:pPr algn="ctr">
              <a:buNone/>
            </a:pPr>
            <a:r>
              <a:rPr lang="en-IN" sz="8800" dirty="0" smtClean="0">
                <a:latin typeface="Comic Sans MS" pitchFamily="66" charset="0"/>
              </a:rPr>
              <a:t>THANK YOU</a:t>
            </a:r>
            <a:endParaRPr lang="en-IN" sz="8800" dirty="0">
              <a:latin typeface="Comic Sans MS" pitchFamily="66" charset="0"/>
            </a:endParaRPr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829-E95A-4A43-9C57-37E0D4D85CAD}" type="datetime1">
              <a:rPr lang="en-US" smtClean="0">
                <a:latin typeface="Comic Sans MS" pitchFamily="66" charset="0"/>
              </a:rPr>
              <a:pPr/>
              <a:t>1/5/2018</a:t>
            </a:fld>
            <a:endParaRPr lang="en-US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 pc\Desktop\html\img\REST-representational-state-transf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4619" y="682388"/>
            <a:ext cx="9849556" cy="5540375"/>
          </a:xfrm>
          <a:prstGeom prst="rect">
            <a:avLst/>
          </a:prstGeom>
          <a:noFill/>
        </p:spPr>
      </p:pic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97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DDB4-BA91-43F5-948C-A821A5371A7B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97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90" y="483326"/>
            <a:ext cx="10972800" cy="5643154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 web service is a collection of open protocols and standards used for exchanging data between applications or systems.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Web services based on REST Architecture are known as RESTful Web Services. 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These web services use HTTP methods to implement the concept of REST architecture.</a:t>
            </a: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A RESTful web service usually defines a URI (Uniform Resource Identifier), which is a service that provides resource representation such as JSON and a set of HTTP Methods.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9329" y="0"/>
            <a:ext cx="4782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0" u="none" dirty="0" smtClean="0">
                <a:latin typeface="Comic Sans MS" pitchFamily="66" charset="0"/>
              </a:rPr>
              <a:t>Restful </a:t>
            </a:r>
            <a:r>
              <a:rPr lang="en-IN" sz="2400" i="0" u="none" dirty="0" smtClean="0">
                <a:latin typeface="Comic Sans MS" pitchFamily="66" charset="0"/>
              </a:rPr>
              <a:t>WebService</a:t>
            </a:r>
            <a:r>
              <a:rPr lang="en-IN" sz="3200" i="0" u="none" dirty="0" smtClean="0"/>
              <a:t>		              </a:t>
            </a:r>
          </a:p>
          <a:p>
            <a:endParaRPr lang="en-IN" sz="3200" i="0" u="non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D51-C2D9-41FA-B929-B78CD8D7BBAB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87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y pc\Desktop\html\img\Rest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049" y="805218"/>
            <a:ext cx="10235820" cy="560923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64B7-7464-498A-A5C7-FEF2357521EC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64605" y="0"/>
            <a:ext cx="163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REST API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r>
              <a:rPr lang="en-IN" sz="2400" u="sng" dirty="0" smtClean="0">
                <a:solidFill>
                  <a:schemeClr val="bg1"/>
                </a:solidFill>
                <a:latin typeface="Comic Sans MS" pitchFamily="66" charset="0"/>
              </a:rPr>
              <a:t>Features of Restful web services :</a:t>
            </a:r>
            <a:br>
              <a:rPr lang="en-IN" sz="2400" u="sng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IN" sz="2400" u="sng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4759"/>
            <a:ext cx="10972800" cy="7916091"/>
          </a:xfrm>
        </p:spPr>
        <p:txBody>
          <a:bodyPr/>
          <a:lstStyle/>
          <a:p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Resource identification through URI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:Resources are identified by their URIs (typically links on internet). So, a client can directly access a RESTful Web Services using the URIs of the resources (same as you put a website address in the browser’s address bar and get some representation as response).</a:t>
            </a:r>
          </a:p>
          <a:p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Uniform interface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: Resources are manipulated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using a fixed set of four create, read, update,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delete operations: PUT, GET, POST, and DELETE.</a:t>
            </a:r>
          </a:p>
          <a:p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Client-Server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: A clear separation concerns is the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reason behind this constraint. Separating concerns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between the Client and Server helps improve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portability in the Client and Scalability of the 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  server components.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8292-0F47-4702-8768-6F514A6DE5F5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09083" y="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Features</a:t>
            </a:r>
          </a:p>
        </p:txBody>
      </p:sp>
      <p:pic>
        <p:nvPicPr>
          <p:cNvPr id="8" name="Picture 2" descr="C:\Users\Greeshu\Desktop\New folder (2)\infographic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2315" y="2634018"/>
            <a:ext cx="3959685" cy="3865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37" y="1097279"/>
            <a:ext cx="10972800" cy="62080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Stateless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: each request from client to server must contain all the information necessary to understand the request, and cannot take advantage of any stored context on the server.</a:t>
            </a:r>
            <a:b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1"/>
            <a:ext cx="10972800" cy="5368836"/>
          </a:xfrm>
        </p:spPr>
        <p:txBody>
          <a:bodyPr/>
          <a:lstStyle/>
          <a:p>
            <a:pPr algn="just"/>
            <a:endParaRPr lang="en-IN" sz="2400" b="1" u="sng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the resources are interconnected using URLs, thereby enabling a client to progress from one state to another.</a:t>
            </a:r>
          </a:p>
          <a:p>
            <a:pPr algn="just"/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Layered components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– intermediaries, such as proxy servers, </a:t>
            </a:r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Cache: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to improve network efficiency responses must be capable of being labeled as cacheable or non-cacheable.</a:t>
            </a:r>
            <a:endParaRPr lang="en-IN" sz="2400" b="1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Named resources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– the system is comprised of resources which are named using a URL.</a:t>
            </a:r>
          </a:p>
          <a:p>
            <a:pPr algn="just"/>
            <a:r>
              <a:rPr lang="en-IN" sz="2400" b="1" u="sng" dirty="0" smtClean="0">
                <a:solidFill>
                  <a:schemeClr val="bg1"/>
                </a:solidFill>
                <a:latin typeface="Comic Sans MS" pitchFamily="66" charset="0"/>
              </a:rPr>
              <a:t>Interconnected	resource	presentations </a:t>
            </a:r>
            <a:r>
              <a:rPr lang="en-IN" sz="2400" dirty="0" smtClean="0">
                <a:solidFill>
                  <a:schemeClr val="bg1"/>
                </a:solidFill>
                <a:latin typeface="Comic Sans MS" pitchFamily="66" charset="0"/>
              </a:rPr>
              <a:t>– the representations of  servers, gateways, etc, can be inserted between clients and resources to support performance, security, etc.</a:t>
            </a:r>
          </a:p>
          <a:p>
            <a:pPr algn="just">
              <a:buNone/>
            </a:pPr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B9AC-00D5-4F65-9DE4-FF05267BBC13}" type="datetime1">
              <a:rPr lang="en-US" smtClean="0"/>
              <a:pPr/>
              <a:t>1/5/2018</a:t>
            </a:fld>
            <a:endParaRPr lang="en-US" dirty="0"/>
          </a:p>
        </p:txBody>
      </p:sp>
      <p:pic>
        <p:nvPicPr>
          <p:cNvPr id="10" name="Picture 5" descr="Ppt_B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27130" y="0"/>
            <a:ext cx="1467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0" u="none" dirty="0" smtClean="0">
                <a:latin typeface="Comic Sans MS" pitchFamily="66" charset="0"/>
              </a:rPr>
              <a:t>Features</a:t>
            </a:r>
          </a:p>
          <a:p>
            <a:endParaRPr lang="en-IN" sz="2400" i="0" u="none" dirty="0" smtClean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66BC-8B8D-4F42-BECA-90C48EA3D95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i="0" u="none" dirty="0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2" id="{2D876288-90BE-4310-8220-42320F08B713}" vid="{E5DA225A-9B29-4883-B3AF-DFDC63F3D9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5183</TotalTime>
  <Words>1876</Words>
  <Application>Microsoft Office PowerPoint</Application>
  <PresentationFormat>Custom</PresentationFormat>
  <Paragraphs>420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Theme2</vt:lpstr>
      <vt:lpstr>Slide 1</vt:lpstr>
      <vt:lpstr>Slide 2</vt:lpstr>
      <vt:lpstr>                    </vt:lpstr>
      <vt:lpstr>Slide 4</vt:lpstr>
      <vt:lpstr>Slide 5</vt:lpstr>
      <vt:lpstr>Slide 6</vt:lpstr>
      <vt:lpstr>Slide 7</vt:lpstr>
      <vt:lpstr>Features of Restful web services : </vt:lpstr>
      <vt:lpstr>   Stateless: each request from client to server must contain all the information necessary to understand the request, and cannot take advantage of any stored context on the server. </vt:lpstr>
      <vt:lpstr>Resources</vt:lpstr>
      <vt:lpstr> </vt:lpstr>
      <vt:lpstr>                                                           </vt:lpstr>
      <vt:lpstr>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401 : UNAUTHORIZED − states that user is using invalid or wrong authentication token. </vt:lpstr>
      <vt:lpstr>Slide 27</vt:lpstr>
      <vt:lpstr>Slide 28</vt:lpstr>
      <vt:lpstr>Slide 29</vt:lpstr>
      <vt:lpstr>RAML</vt:lpstr>
      <vt:lpstr>Slide 31</vt:lpstr>
      <vt:lpstr>Slide 32</vt:lpstr>
      <vt:lpstr>Slide 33</vt:lpstr>
      <vt:lpstr>Root</vt:lpstr>
      <vt:lpstr>Resources</vt:lpstr>
      <vt:lpstr>Methods</vt:lpstr>
      <vt:lpstr>URI Parameters</vt:lpstr>
      <vt:lpstr>Query Parameters</vt:lpstr>
      <vt:lpstr>Responses</vt:lpstr>
      <vt:lpstr>Slide 40</vt:lpstr>
      <vt:lpstr>Slide 41</vt:lpstr>
      <vt:lpstr>Slide 42</vt:lpstr>
      <vt:lpstr>Slide 43</vt:lpstr>
      <vt:lpstr>Slide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my pc</cp:lastModifiedBy>
  <cp:revision>350</cp:revision>
  <dcterms:created xsi:type="dcterms:W3CDTF">2017-11-09T07:08:58Z</dcterms:created>
  <dcterms:modified xsi:type="dcterms:W3CDTF">2018-01-05T18:04:44Z</dcterms:modified>
</cp:coreProperties>
</file>