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80"/>
  </p:notesMasterIdLst>
  <p:sldIdLst>
    <p:sldId id="314" r:id="rId2"/>
    <p:sldId id="315" r:id="rId3"/>
    <p:sldId id="331" r:id="rId4"/>
    <p:sldId id="316" r:id="rId5"/>
    <p:sldId id="258" r:id="rId6"/>
    <p:sldId id="317" r:id="rId7"/>
    <p:sldId id="334" r:id="rId8"/>
    <p:sldId id="259" r:id="rId9"/>
    <p:sldId id="335" r:id="rId10"/>
    <p:sldId id="336" r:id="rId11"/>
    <p:sldId id="373" r:id="rId12"/>
    <p:sldId id="261" r:id="rId13"/>
    <p:sldId id="262" r:id="rId14"/>
    <p:sldId id="337" r:id="rId15"/>
    <p:sldId id="338" r:id="rId16"/>
    <p:sldId id="372" r:id="rId17"/>
    <p:sldId id="339" r:id="rId18"/>
    <p:sldId id="340" r:id="rId19"/>
    <p:sldId id="341" r:id="rId20"/>
    <p:sldId id="342" r:id="rId21"/>
    <p:sldId id="265" r:id="rId22"/>
    <p:sldId id="365" r:id="rId23"/>
    <p:sldId id="383" r:id="rId24"/>
    <p:sldId id="385" r:id="rId25"/>
    <p:sldId id="384" r:id="rId26"/>
    <p:sldId id="343" r:id="rId27"/>
    <p:sldId id="344" r:id="rId28"/>
    <p:sldId id="345" r:id="rId29"/>
    <p:sldId id="346" r:id="rId30"/>
    <p:sldId id="347" r:id="rId31"/>
    <p:sldId id="348" r:id="rId32"/>
    <p:sldId id="349" r:id="rId33"/>
    <p:sldId id="386" r:id="rId34"/>
    <p:sldId id="350" r:id="rId35"/>
    <p:sldId id="351" r:id="rId36"/>
    <p:sldId id="387" r:id="rId37"/>
    <p:sldId id="352" r:id="rId38"/>
    <p:sldId id="353" r:id="rId39"/>
    <p:sldId id="388" r:id="rId40"/>
    <p:sldId id="389" r:id="rId41"/>
    <p:sldId id="390" r:id="rId42"/>
    <p:sldId id="354" r:id="rId43"/>
    <p:sldId id="391" r:id="rId44"/>
    <p:sldId id="392" r:id="rId45"/>
    <p:sldId id="318" r:id="rId46"/>
    <p:sldId id="319" r:id="rId47"/>
    <p:sldId id="332" r:id="rId48"/>
    <p:sldId id="333" r:id="rId49"/>
    <p:sldId id="324" r:id="rId50"/>
    <p:sldId id="325" r:id="rId51"/>
    <p:sldId id="326" r:id="rId52"/>
    <p:sldId id="320" r:id="rId53"/>
    <p:sldId id="359" r:id="rId54"/>
    <p:sldId id="360" r:id="rId55"/>
    <p:sldId id="321" r:id="rId56"/>
    <p:sldId id="374" r:id="rId57"/>
    <p:sldId id="375" r:id="rId58"/>
    <p:sldId id="376" r:id="rId59"/>
    <p:sldId id="377" r:id="rId60"/>
    <p:sldId id="378" r:id="rId61"/>
    <p:sldId id="379" r:id="rId62"/>
    <p:sldId id="380" r:id="rId63"/>
    <p:sldId id="381" r:id="rId64"/>
    <p:sldId id="382" r:id="rId65"/>
    <p:sldId id="366" r:id="rId66"/>
    <p:sldId id="367" r:id="rId67"/>
    <p:sldId id="368" r:id="rId68"/>
    <p:sldId id="355" r:id="rId69"/>
    <p:sldId id="358" r:id="rId70"/>
    <p:sldId id="356" r:id="rId71"/>
    <p:sldId id="357" r:id="rId72"/>
    <p:sldId id="362" r:id="rId73"/>
    <p:sldId id="363" r:id="rId74"/>
    <p:sldId id="364" r:id="rId75"/>
    <p:sldId id="370" r:id="rId76"/>
    <p:sldId id="369" r:id="rId77"/>
    <p:sldId id="371" r:id="rId78"/>
    <p:sldId id="330" r:id="rId79"/>
  </p:sldIdLst>
  <p:sldSz cx="1216183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CC00FF"/>
    <a:srgbClr val="360A2A"/>
    <a:srgbClr val="FF66FF"/>
    <a:srgbClr val="FF00FF"/>
  </p:clrMru>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800" autoAdjust="0"/>
    <p:restoredTop sz="94660"/>
  </p:normalViewPr>
  <p:slideViewPr>
    <p:cSldViewPr>
      <p:cViewPr>
        <p:scale>
          <a:sx n="64" d="100"/>
          <a:sy n="64" d="100"/>
        </p:scale>
        <p:origin x="-1110" y="-186"/>
      </p:cViewPr>
      <p:guideLst>
        <p:guide orient="horz" pos="2880"/>
        <p:guide pos="2873"/>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5010" y="0"/>
            <a:ext cx="2971800" cy="457200"/>
          </a:xfrm>
          <a:prstGeom prst="rect">
            <a:avLst/>
          </a:prstGeom>
        </p:spPr>
        <p:txBody>
          <a:bodyPr vert="horz" lIns="91440" tIns="45720" rIns="91440" bIns="45720" rtlCol="0"/>
          <a:lstStyle>
            <a:lvl1pPr algn="r">
              <a:defRPr sz="1200"/>
            </a:lvl1pPr>
          </a:lstStyle>
          <a:p>
            <a:fld id="{71953BE0-671C-423F-9B97-1F9FBDFEB1FA}" type="datetimeFigureOut">
              <a:rPr lang="en-US" smtClean="0"/>
              <a:pPr/>
              <a:t>04/01/2018</a:t>
            </a:fld>
            <a:endParaRPr lang="en-US"/>
          </a:p>
        </p:txBody>
      </p:sp>
      <p:sp>
        <p:nvSpPr>
          <p:cNvPr id="4" name="Slide Image Placeholder 3"/>
          <p:cNvSpPr>
            <a:spLocks noGrp="1" noRot="1" noChangeAspect="1"/>
          </p:cNvSpPr>
          <p:nvPr>
            <p:ph type="sldImg" idx="2"/>
          </p:nvPr>
        </p:nvSpPr>
        <p:spPr>
          <a:xfrm>
            <a:off x="388938" y="685800"/>
            <a:ext cx="60801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4684"/>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5010" y="8684684"/>
            <a:ext cx="2971800" cy="457200"/>
          </a:xfrm>
          <a:prstGeom prst="rect">
            <a:avLst/>
          </a:prstGeom>
        </p:spPr>
        <p:txBody>
          <a:bodyPr vert="horz" lIns="91440" tIns="45720" rIns="91440" bIns="45720" rtlCol="0" anchor="b"/>
          <a:lstStyle>
            <a:lvl1pPr algn="r">
              <a:defRPr sz="1200"/>
            </a:lvl1pPr>
          </a:lstStyle>
          <a:p>
            <a:fld id="{6697C492-8E90-4B80-A508-5405EFD6783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defRPr i="1" u="sng">
                <a:solidFill>
                  <a:schemeClr val="tx1"/>
                </a:solidFill>
                <a:latin typeface="Arial" panose="020B0604020202020204" pitchFamily="34" charset="0"/>
              </a:defRPr>
            </a:lvl1pPr>
            <a:lvl2pPr marL="742950" indent="-285750" eaLnBrk="0" hangingPunct="0">
              <a:defRPr i="1" u="sng">
                <a:solidFill>
                  <a:schemeClr val="tx1"/>
                </a:solidFill>
                <a:latin typeface="Arial" panose="020B0604020202020204" pitchFamily="34" charset="0"/>
              </a:defRPr>
            </a:lvl2pPr>
            <a:lvl3pPr marL="1143000" indent="-228600" eaLnBrk="0" hangingPunct="0">
              <a:defRPr i="1" u="sng">
                <a:solidFill>
                  <a:schemeClr val="tx1"/>
                </a:solidFill>
                <a:latin typeface="Arial" panose="020B0604020202020204" pitchFamily="34" charset="0"/>
              </a:defRPr>
            </a:lvl3pPr>
            <a:lvl4pPr marL="1600200" indent="-228600" eaLnBrk="0" hangingPunct="0">
              <a:defRPr i="1" u="sng">
                <a:solidFill>
                  <a:schemeClr val="tx1"/>
                </a:solidFill>
                <a:latin typeface="Arial" panose="020B0604020202020204" pitchFamily="34" charset="0"/>
              </a:defRPr>
            </a:lvl4pPr>
            <a:lvl5pPr marL="2057400" indent="-228600" eaLnBrk="0" hangingPunct="0">
              <a:defRPr i="1" u="sng">
                <a:solidFill>
                  <a:schemeClr val="tx1"/>
                </a:solidFill>
                <a:latin typeface="Arial" panose="020B0604020202020204" pitchFamily="34" charset="0"/>
              </a:defRPr>
            </a:lvl5pPr>
            <a:lvl6pPr marL="2514600" indent="-228600" algn="r" eaLnBrk="0" fontAlgn="base" hangingPunct="0">
              <a:spcBef>
                <a:spcPct val="0"/>
              </a:spcBef>
              <a:spcAft>
                <a:spcPct val="0"/>
              </a:spcAft>
              <a:defRPr i="1" u="sng">
                <a:solidFill>
                  <a:schemeClr val="tx1"/>
                </a:solidFill>
                <a:latin typeface="Arial" panose="020B0604020202020204" pitchFamily="34" charset="0"/>
              </a:defRPr>
            </a:lvl6pPr>
            <a:lvl7pPr marL="2971800" indent="-228600" algn="r" eaLnBrk="0" fontAlgn="base" hangingPunct="0">
              <a:spcBef>
                <a:spcPct val="0"/>
              </a:spcBef>
              <a:spcAft>
                <a:spcPct val="0"/>
              </a:spcAft>
              <a:defRPr i="1" u="sng">
                <a:solidFill>
                  <a:schemeClr val="tx1"/>
                </a:solidFill>
                <a:latin typeface="Arial" panose="020B0604020202020204" pitchFamily="34" charset="0"/>
              </a:defRPr>
            </a:lvl7pPr>
            <a:lvl8pPr marL="3429000" indent="-228600" algn="r" eaLnBrk="0" fontAlgn="base" hangingPunct="0">
              <a:spcBef>
                <a:spcPct val="0"/>
              </a:spcBef>
              <a:spcAft>
                <a:spcPct val="0"/>
              </a:spcAft>
              <a:defRPr i="1" u="sng">
                <a:solidFill>
                  <a:schemeClr val="tx1"/>
                </a:solidFill>
                <a:latin typeface="Arial" panose="020B0604020202020204" pitchFamily="34" charset="0"/>
              </a:defRPr>
            </a:lvl8pPr>
            <a:lvl9pPr marL="3886200" indent="-228600" algn="r" eaLnBrk="0" fontAlgn="base" hangingPunct="0">
              <a:spcBef>
                <a:spcPct val="0"/>
              </a:spcBef>
              <a:spcAft>
                <a:spcPct val="0"/>
              </a:spcAft>
              <a:defRPr i="1" u="sng">
                <a:solidFill>
                  <a:schemeClr val="tx1"/>
                </a:solidFill>
                <a:latin typeface="Arial" panose="020B0604020202020204" pitchFamily="34" charset="0"/>
              </a:defRPr>
            </a:lvl9pPr>
          </a:lstStyle>
          <a:p>
            <a:pPr eaLnBrk="1" hangingPunct="1"/>
            <a:fld id="{29A87125-DED9-43E2-8A87-B83A8DE4441B}" type="slidenum">
              <a:rPr lang="en-US" altLang="en-US" sz="1200" i="0" u="none"/>
              <a:pPr eaLnBrk="1" hangingPunct="1"/>
              <a:t>1</a:t>
            </a:fld>
            <a:endParaRPr lang="en-US" altLang="en-US" sz="1200" i="0" u="none" dirty="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 xmlns:p14="http://schemas.microsoft.com/office/powerpoint/2010/main" val="1325550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97C492-8E90-4B80-A508-5405EFD67834}" type="slidenum">
              <a:rPr lang="en-US" smtClean="0"/>
              <a:pPr/>
              <a:t>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2138" y="2130427"/>
            <a:ext cx="10337562"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4276" y="3886200"/>
            <a:ext cx="8513287"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fld id="{12E4F81B-258F-4698-BA29-89A936C56293}" type="datetime1">
              <a:rPr lang="en-US" smtClean="0"/>
              <a:pPr/>
              <a:t>04/01/2018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719246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878F5692-EA92-4C15-8ADA-3527FEE56770}" type="datetime1">
              <a:rPr lang="en-US" smtClean="0"/>
              <a:pPr/>
              <a:t>04/01/2018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1673450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7332" y="274640"/>
            <a:ext cx="2736414" cy="50260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8092" y="274640"/>
            <a:ext cx="8006543" cy="50260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62C684E5-5877-43D3-B962-ADA5F22BC8EF}" type="datetime1">
              <a:rPr lang="en-US" smtClean="0"/>
              <a:pPr/>
              <a:t>04/01/2018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1846562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D49AA897-1EED-4BD7-8343-C649E0DCAFE9}" type="datetime1">
              <a:rPr lang="en-US" smtClean="0"/>
              <a:pPr/>
              <a:t>04/01/2018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3816755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0702" y="4406902"/>
            <a:ext cx="10337562"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0702" y="2906713"/>
            <a:ext cx="10337562"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9664BA3F-10A6-4E5C-89B4-34B709A8CE37}" type="datetime1">
              <a:rPr lang="en-US" smtClean="0"/>
              <a:pPr/>
              <a:t>04/01/2018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247811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8092" y="1600202"/>
            <a:ext cx="5371478" cy="37004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82268" y="1600202"/>
            <a:ext cx="5371478" cy="37004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DD274D7F-B4BC-4BE8-8730-EFEC4DC18FE8}" type="datetime1">
              <a:rPr lang="en-US" smtClean="0"/>
              <a:pPr/>
              <a:t>04/01/2018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3963554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8093" y="1535113"/>
            <a:ext cx="5373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8093" y="2174875"/>
            <a:ext cx="5373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8047" y="1535113"/>
            <a:ext cx="537570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8047" y="2174875"/>
            <a:ext cx="537570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F79DA973-3673-4741-A9FE-229B542FADCA}" type="datetime1">
              <a:rPr lang="en-US" smtClean="0"/>
              <a:pPr/>
              <a:t>04/01/2018</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3825888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434343CA-E247-41E2-8C28-C194A2FB94F2}" type="datetime1">
              <a:rPr lang="en-US" smtClean="0"/>
              <a:pPr/>
              <a:t>04/01/2018</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357357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E74BEF6F-DBD5-46AD-A1DA-012238D7BB5B}" type="datetime1">
              <a:rPr lang="en-US" smtClean="0"/>
              <a:pPr/>
              <a:t>04/01/2018</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3331153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93" y="273050"/>
            <a:ext cx="4001161"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54941" y="273052"/>
            <a:ext cx="679880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8093" y="1435102"/>
            <a:ext cx="4001161"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4CAA3F25-2B61-4660-B074-02B974EDBA53}" type="datetime1">
              <a:rPr lang="en-US" smtClean="0"/>
              <a:pPr/>
              <a:t>04/01/2018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2711636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3805" y="4800600"/>
            <a:ext cx="7297103"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3805" y="612775"/>
            <a:ext cx="729710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2383805" y="5367338"/>
            <a:ext cx="729710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2DFE7ACB-89DE-46CE-B79C-691318BDBDCF}" type="datetime1">
              <a:rPr lang="en-US" smtClean="0"/>
              <a:pPr/>
              <a:t>04/01/2018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691571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8" descr="bluebackgorund"/>
          <p:cNvPicPr>
            <a:picLocks noChangeAspect="1" noChangeArrowheads="1"/>
          </p:cNvPicPr>
          <p:nvPr/>
        </p:nvPicPr>
        <p:blipFill>
          <a:blip r:embed="rId13">
            <a:extLst>
              <a:ext uri="{28A0092B-C50C-407E-A947-70E740481C1C}">
                <a14:useLocalDpi xmlns="" xmlns:a14="http://schemas.microsoft.com/office/drawing/2010/main" val="0"/>
              </a:ext>
            </a:extLst>
          </a:blip>
          <a:srcRect l="3816" t="1057" r="4581" b="1799"/>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608092" y="274638"/>
            <a:ext cx="10945654"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Introduction to Java</a:t>
            </a:r>
          </a:p>
        </p:txBody>
      </p:sp>
      <p:sp>
        <p:nvSpPr>
          <p:cNvPr id="1028" name="Rectangle 3"/>
          <p:cNvSpPr>
            <a:spLocks noGrp="1" noChangeArrowheads="1"/>
          </p:cNvSpPr>
          <p:nvPr>
            <p:ph type="body" idx="1"/>
          </p:nvPr>
        </p:nvSpPr>
        <p:spPr bwMode="auto">
          <a:xfrm>
            <a:off x="608092" y="1600202"/>
            <a:ext cx="10945654" cy="3700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 name="Rectangle 4"/>
          <p:cNvSpPr>
            <a:spLocks noGrp="1" noChangeArrowheads="1"/>
          </p:cNvSpPr>
          <p:nvPr>
            <p:ph type="dt" sz="half" idx="2"/>
          </p:nvPr>
        </p:nvSpPr>
        <p:spPr bwMode="auto">
          <a:xfrm>
            <a:off x="608092" y="6245225"/>
            <a:ext cx="2837762"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i="0" u="none"/>
            </a:lvl1pPr>
          </a:lstStyle>
          <a:p>
            <a:fld id="{BCAAD3F1-4128-44C4-AD04-2951DDF01BF9}" type="datetime1">
              <a:rPr lang="en-US" smtClean="0"/>
              <a:pPr/>
              <a:t>04/01/2018</a:t>
            </a:fld>
            <a:endParaRPr lang="en-US"/>
          </a:p>
        </p:txBody>
      </p:sp>
      <p:sp>
        <p:nvSpPr>
          <p:cNvPr id="1029" name="Rectangle 5"/>
          <p:cNvSpPr>
            <a:spLocks noGrp="1" noChangeArrowheads="1"/>
          </p:cNvSpPr>
          <p:nvPr>
            <p:ph type="ftr" sz="quarter" idx="3"/>
          </p:nvPr>
        </p:nvSpPr>
        <p:spPr bwMode="auto">
          <a:xfrm>
            <a:off x="4155295" y="6245225"/>
            <a:ext cx="3851249"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i="0" u="none"/>
            </a:lvl1pPr>
          </a:lstStyle>
          <a:p>
            <a:endParaRPr lang="en-US"/>
          </a:p>
        </p:txBody>
      </p:sp>
      <p:sp>
        <p:nvSpPr>
          <p:cNvPr id="1030" name="Rectangle 6"/>
          <p:cNvSpPr>
            <a:spLocks noGrp="1" noChangeArrowheads="1"/>
          </p:cNvSpPr>
          <p:nvPr>
            <p:ph type="sldNum" sz="quarter" idx="4"/>
          </p:nvPr>
        </p:nvSpPr>
        <p:spPr bwMode="auto">
          <a:xfrm>
            <a:off x="8715984" y="6245225"/>
            <a:ext cx="2837762"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i="0" u="none"/>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76308781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ftr="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BoldMT" charset="0"/>
        </a:defRPr>
      </a:lvl2pPr>
      <a:lvl3pPr algn="l" rtl="0" eaLnBrk="1" fontAlgn="base" hangingPunct="1">
        <a:spcBef>
          <a:spcPct val="0"/>
        </a:spcBef>
        <a:spcAft>
          <a:spcPct val="0"/>
        </a:spcAft>
        <a:defRPr sz="4400">
          <a:solidFill>
            <a:schemeClr val="tx2"/>
          </a:solidFill>
          <a:latin typeface="Arial-BoldMT" charset="0"/>
        </a:defRPr>
      </a:lvl3pPr>
      <a:lvl4pPr algn="l" rtl="0" eaLnBrk="1" fontAlgn="base" hangingPunct="1">
        <a:spcBef>
          <a:spcPct val="0"/>
        </a:spcBef>
        <a:spcAft>
          <a:spcPct val="0"/>
        </a:spcAft>
        <a:defRPr sz="4400">
          <a:solidFill>
            <a:schemeClr val="tx2"/>
          </a:solidFill>
          <a:latin typeface="Arial-BoldMT" charset="0"/>
        </a:defRPr>
      </a:lvl4pPr>
      <a:lvl5pPr algn="l" rtl="0" eaLnBrk="1" fontAlgn="base" hangingPunct="1">
        <a:spcBef>
          <a:spcPct val="0"/>
        </a:spcBef>
        <a:spcAft>
          <a:spcPct val="0"/>
        </a:spcAft>
        <a:defRPr sz="4400">
          <a:solidFill>
            <a:schemeClr val="tx2"/>
          </a:solidFill>
          <a:latin typeface="Arial-BoldMT" charset="0"/>
        </a:defRPr>
      </a:lvl5pPr>
      <a:lvl6pPr marL="457200" algn="l" rtl="0" eaLnBrk="1" fontAlgn="base" hangingPunct="1">
        <a:spcBef>
          <a:spcPct val="0"/>
        </a:spcBef>
        <a:spcAft>
          <a:spcPct val="0"/>
        </a:spcAft>
        <a:defRPr sz="4400">
          <a:solidFill>
            <a:schemeClr val="tx2"/>
          </a:solidFill>
          <a:latin typeface="Arial-BoldMT" charset="0"/>
        </a:defRPr>
      </a:lvl6pPr>
      <a:lvl7pPr marL="914400" algn="l" rtl="0" eaLnBrk="1" fontAlgn="base" hangingPunct="1">
        <a:spcBef>
          <a:spcPct val="0"/>
        </a:spcBef>
        <a:spcAft>
          <a:spcPct val="0"/>
        </a:spcAft>
        <a:defRPr sz="4400">
          <a:solidFill>
            <a:schemeClr val="tx2"/>
          </a:solidFill>
          <a:latin typeface="Arial-BoldMT" charset="0"/>
        </a:defRPr>
      </a:lvl7pPr>
      <a:lvl8pPr marL="1371600" algn="l" rtl="0" eaLnBrk="1" fontAlgn="base" hangingPunct="1">
        <a:spcBef>
          <a:spcPct val="0"/>
        </a:spcBef>
        <a:spcAft>
          <a:spcPct val="0"/>
        </a:spcAft>
        <a:defRPr sz="4400">
          <a:solidFill>
            <a:schemeClr val="tx2"/>
          </a:solidFill>
          <a:latin typeface="Arial-BoldMT" charset="0"/>
        </a:defRPr>
      </a:lvl8pPr>
      <a:lvl9pPr marL="1828800" algn="l" rtl="0" eaLnBrk="1" fontAlgn="base" hangingPunct="1">
        <a:spcBef>
          <a:spcPct val="0"/>
        </a:spcBef>
        <a:spcAft>
          <a:spcPct val="0"/>
        </a:spcAft>
        <a:defRPr sz="4400">
          <a:solidFill>
            <a:schemeClr val="tx2"/>
          </a:solidFill>
          <a:latin typeface="Arial-BoldMT"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39.png"/><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for...in" TargetMode="External"/><Relationship Id="rId2" Type="http://schemas.openxmlformats.org/officeDocument/2006/relationships/hyperlink" Target="https://developer.mozilla.org/en-US/docs/Web/JavaScript/New_in_JavaScript/ECMAScript_5_support_in_Mozilla"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txBox="1">
            <a:spLocks noGrp="1" noChangeArrowheads="1"/>
          </p:cNvSpPr>
          <p:nvPr/>
        </p:nvSpPr>
        <p:spPr bwMode="auto">
          <a:xfrm>
            <a:off x="1976299" y="6245225"/>
            <a:ext cx="2128322" cy="476250"/>
          </a:xfrm>
          <a:prstGeom prst="rect">
            <a:avLst/>
          </a:prstGeom>
          <a:noFill/>
          <a:ln>
            <a:miter lim="800000"/>
            <a:headEnd/>
            <a:tailEnd/>
          </a:ln>
        </p:spPr>
        <p:txBody>
          <a:bodyPr/>
          <a:lstStyle/>
          <a:p>
            <a:pPr algn="l">
              <a:defRPr/>
            </a:pPr>
            <a:fld id="{E106EC84-AACE-4D5E-B8E0-968D0E87C655}" type="datetime3">
              <a:rPr lang="en-US" sz="1400" i="0" u="none">
                <a:latin typeface="+mn-lt"/>
              </a:rPr>
              <a:pPr algn="l">
                <a:defRPr/>
              </a:pPr>
              <a:t>4 January 2018</a:t>
            </a:fld>
            <a:endParaRPr lang="en-US" sz="1400" i="0" u="none" dirty="0">
              <a:latin typeface="+mn-lt"/>
            </a:endParaRPr>
          </a:p>
        </p:txBody>
      </p:sp>
      <p:sp>
        <p:nvSpPr>
          <p:cNvPr id="6" name="Footer Placeholder 5"/>
          <p:cNvSpPr txBox="1">
            <a:spLocks noGrp="1" noChangeArrowheads="1"/>
          </p:cNvSpPr>
          <p:nvPr/>
        </p:nvSpPr>
        <p:spPr bwMode="auto">
          <a:xfrm>
            <a:off x="4636701" y="6245225"/>
            <a:ext cx="2888437" cy="476250"/>
          </a:xfrm>
          <a:prstGeom prst="rect">
            <a:avLst/>
          </a:prstGeom>
          <a:noFill/>
          <a:ln>
            <a:miter lim="800000"/>
            <a:headEnd/>
            <a:tailEnd/>
          </a:ln>
        </p:spPr>
        <p:txBody>
          <a:bodyPr/>
          <a:lstStyle/>
          <a:p>
            <a:pPr algn="ctr">
              <a:defRPr/>
            </a:pPr>
            <a:r>
              <a:rPr lang="en-US" sz="1400" i="0" u="none" dirty="0">
                <a:latin typeface="+mn-lt"/>
              </a:rPr>
              <a:t>www.snipe.co.in</a:t>
            </a:r>
          </a:p>
        </p:txBody>
      </p:sp>
      <p:sp>
        <p:nvSpPr>
          <p:cNvPr id="7" name="Slide Number Placeholder 6"/>
          <p:cNvSpPr txBox="1">
            <a:spLocks noGrp="1" noChangeArrowheads="1"/>
          </p:cNvSpPr>
          <p:nvPr/>
        </p:nvSpPr>
        <p:spPr bwMode="auto">
          <a:xfrm>
            <a:off x="8057218" y="6245225"/>
            <a:ext cx="2128322" cy="476250"/>
          </a:xfrm>
          <a:prstGeom prst="rect">
            <a:avLst/>
          </a:prstGeom>
          <a:noFill/>
          <a:ln>
            <a:miter lim="800000"/>
            <a:headEnd/>
            <a:tailEnd/>
          </a:ln>
        </p:spPr>
        <p:txBody>
          <a:bodyPr/>
          <a:lstStyle>
            <a:lvl1pPr eaLnBrk="0" hangingPunct="0">
              <a:defRPr i="1" u="sng">
                <a:solidFill>
                  <a:schemeClr val="tx1"/>
                </a:solidFill>
                <a:latin typeface="Arial" panose="020B0604020202020204" pitchFamily="34" charset="0"/>
              </a:defRPr>
            </a:lvl1pPr>
            <a:lvl2pPr marL="742950" indent="-285750" eaLnBrk="0" hangingPunct="0">
              <a:defRPr i="1" u="sng">
                <a:solidFill>
                  <a:schemeClr val="tx1"/>
                </a:solidFill>
                <a:latin typeface="Arial" panose="020B0604020202020204" pitchFamily="34" charset="0"/>
              </a:defRPr>
            </a:lvl2pPr>
            <a:lvl3pPr marL="1143000" indent="-228600" eaLnBrk="0" hangingPunct="0">
              <a:defRPr i="1" u="sng">
                <a:solidFill>
                  <a:schemeClr val="tx1"/>
                </a:solidFill>
                <a:latin typeface="Arial" panose="020B0604020202020204" pitchFamily="34" charset="0"/>
              </a:defRPr>
            </a:lvl3pPr>
            <a:lvl4pPr marL="1600200" indent="-228600" eaLnBrk="0" hangingPunct="0">
              <a:defRPr i="1" u="sng">
                <a:solidFill>
                  <a:schemeClr val="tx1"/>
                </a:solidFill>
                <a:latin typeface="Arial" panose="020B0604020202020204" pitchFamily="34" charset="0"/>
              </a:defRPr>
            </a:lvl4pPr>
            <a:lvl5pPr marL="2057400" indent="-228600" eaLnBrk="0" hangingPunct="0">
              <a:defRPr i="1" u="sng">
                <a:solidFill>
                  <a:schemeClr val="tx1"/>
                </a:solidFill>
                <a:latin typeface="Arial" panose="020B0604020202020204" pitchFamily="34" charset="0"/>
              </a:defRPr>
            </a:lvl5pPr>
            <a:lvl6pPr marL="2514600" indent="-228600" algn="r" eaLnBrk="0" fontAlgn="base" hangingPunct="0">
              <a:spcBef>
                <a:spcPct val="0"/>
              </a:spcBef>
              <a:spcAft>
                <a:spcPct val="0"/>
              </a:spcAft>
              <a:defRPr i="1" u="sng">
                <a:solidFill>
                  <a:schemeClr val="tx1"/>
                </a:solidFill>
                <a:latin typeface="Arial" panose="020B0604020202020204" pitchFamily="34" charset="0"/>
              </a:defRPr>
            </a:lvl6pPr>
            <a:lvl7pPr marL="2971800" indent="-228600" algn="r" eaLnBrk="0" fontAlgn="base" hangingPunct="0">
              <a:spcBef>
                <a:spcPct val="0"/>
              </a:spcBef>
              <a:spcAft>
                <a:spcPct val="0"/>
              </a:spcAft>
              <a:defRPr i="1" u="sng">
                <a:solidFill>
                  <a:schemeClr val="tx1"/>
                </a:solidFill>
                <a:latin typeface="Arial" panose="020B0604020202020204" pitchFamily="34" charset="0"/>
              </a:defRPr>
            </a:lvl7pPr>
            <a:lvl8pPr marL="3429000" indent="-228600" algn="r" eaLnBrk="0" fontAlgn="base" hangingPunct="0">
              <a:spcBef>
                <a:spcPct val="0"/>
              </a:spcBef>
              <a:spcAft>
                <a:spcPct val="0"/>
              </a:spcAft>
              <a:defRPr i="1" u="sng">
                <a:solidFill>
                  <a:schemeClr val="tx1"/>
                </a:solidFill>
                <a:latin typeface="Arial" panose="020B0604020202020204" pitchFamily="34" charset="0"/>
              </a:defRPr>
            </a:lvl8pPr>
            <a:lvl9pPr marL="3886200" indent="-228600" algn="r" eaLnBrk="0" fontAlgn="base" hangingPunct="0">
              <a:spcBef>
                <a:spcPct val="0"/>
              </a:spcBef>
              <a:spcAft>
                <a:spcPct val="0"/>
              </a:spcAft>
              <a:defRPr i="1" u="sng">
                <a:solidFill>
                  <a:schemeClr val="tx1"/>
                </a:solidFill>
                <a:latin typeface="Arial" panose="020B0604020202020204" pitchFamily="34" charset="0"/>
              </a:defRPr>
            </a:lvl9pPr>
          </a:lstStyle>
          <a:p>
            <a:pPr eaLnBrk="1" hangingPunct="1"/>
            <a:fld id="{AEB31F55-C05D-4D82-ABB4-5579FD8A114C}" type="slidenum">
              <a:rPr lang="en-US" altLang="en-US" sz="1400" i="0" u="none"/>
              <a:pPr eaLnBrk="1" hangingPunct="1"/>
              <a:t>1</a:t>
            </a:fld>
            <a:endParaRPr lang="en-US" altLang="en-US" sz="1400" i="0" u="none" dirty="0"/>
          </a:p>
        </p:txBody>
      </p:sp>
      <p:pic>
        <p:nvPicPr>
          <p:cNvPr id="2053" name="Picture 3" descr="Ppt_Bg1.pn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39092" y="-15240"/>
            <a:ext cx="1220093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54" name="Text Box 63"/>
          <p:cNvSpPr txBox="1">
            <a:spLocks noChangeArrowheads="1"/>
          </p:cNvSpPr>
          <p:nvPr/>
        </p:nvSpPr>
        <p:spPr bwMode="auto">
          <a:xfrm>
            <a:off x="6224528" y="5882231"/>
            <a:ext cx="5342974"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i="1" u="sng">
                <a:solidFill>
                  <a:schemeClr val="tx1"/>
                </a:solidFill>
                <a:latin typeface="Arial" panose="020B0604020202020204" pitchFamily="34" charset="0"/>
              </a:defRPr>
            </a:lvl1pPr>
            <a:lvl2pPr marL="742950" indent="-285750" eaLnBrk="0" hangingPunct="0">
              <a:defRPr i="1" u="sng">
                <a:solidFill>
                  <a:schemeClr val="tx1"/>
                </a:solidFill>
                <a:latin typeface="Arial" panose="020B0604020202020204" pitchFamily="34" charset="0"/>
              </a:defRPr>
            </a:lvl2pPr>
            <a:lvl3pPr marL="1143000" indent="-228600" eaLnBrk="0" hangingPunct="0">
              <a:defRPr i="1" u="sng">
                <a:solidFill>
                  <a:schemeClr val="tx1"/>
                </a:solidFill>
                <a:latin typeface="Arial" panose="020B0604020202020204" pitchFamily="34" charset="0"/>
              </a:defRPr>
            </a:lvl3pPr>
            <a:lvl4pPr marL="1600200" indent="-228600" eaLnBrk="0" hangingPunct="0">
              <a:defRPr i="1" u="sng">
                <a:solidFill>
                  <a:schemeClr val="tx1"/>
                </a:solidFill>
                <a:latin typeface="Arial" panose="020B0604020202020204" pitchFamily="34" charset="0"/>
              </a:defRPr>
            </a:lvl4pPr>
            <a:lvl5pPr marL="2057400" indent="-228600" eaLnBrk="0" hangingPunct="0">
              <a:defRPr i="1" u="sng">
                <a:solidFill>
                  <a:schemeClr val="tx1"/>
                </a:solidFill>
                <a:latin typeface="Arial" panose="020B0604020202020204" pitchFamily="34" charset="0"/>
              </a:defRPr>
            </a:lvl5pPr>
            <a:lvl6pPr marL="2514600" indent="-228600" algn="r" eaLnBrk="0" fontAlgn="base" hangingPunct="0">
              <a:spcBef>
                <a:spcPct val="0"/>
              </a:spcBef>
              <a:spcAft>
                <a:spcPct val="0"/>
              </a:spcAft>
              <a:defRPr i="1" u="sng">
                <a:solidFill>
                  <a:schemeClr val="tx1"/>
                </a:solidFill>
                <a:latin typeface="Arial" panose="020B0604020202020204" pitchFamily="34" charset="0"/>
              </a:defRPr>
            </a:lvl6pPr>
            <a:lvl7pPr marL="2971800" indent="-228600" algn="r" eaLnBrk="0" fontAlgn="base" hangingPunct="0">
              <a:spcBef>
                <a:spcPct val="0"/>
              </a:spcBef>
              <a:spcAft>
                <a:spcPct val="0"/>
              </a:spcAft>
              <a:defRPr i="1" u="sng">
                <a:solidFill>
                  <a:schemeClr val="tx1"/>
                </a:solidFill>
                <a:latin typeface="Arial" panose="020B0604020202020204" pitchFamily="34" charset="0"/>
              </a:defRPr>
            </a:lvl7pPr>
            <a:lvl8pPr marL="3429000" indent="-228600" algn="r" eaLnBrk="0" fontAlgn="base" hangingPunct="0">
              <a:spcBef>
                <a:spcPct val="0"/>
              </a:spcBef>
              <a:spcAft>
                <a:spcPct val="0"/>
              </a:spcAft>
              <a:defRPr i="1" u="sng">
                <a:solidFill>
                  <a:schemeClr val="tx1"/>
                </a:solidFill>
                <a:latin typeface="Arial" panose="020B0604020202020204" pitchFamily="34" charset="0"/>
              </a:defRPr>
            </a:lvl8pPr>
            <a:lvl9pPr marL="3886200" indent="-228600" algn="r" eaLnBrk="0" fontAlgn="base" hangingPunct="0">
              <a:spcBef>
                <a:spcPct val="0"/>
              </a:spcBef>
              <a:spcAft>
                <a:spcPct val="0"/>
              </a:spcAft>
              <a:defRPr i="1" u="sng">
                <a:solidFill>
                  <a:schemeClr val="tx1"/>
                </a:solidFill>
                <a:latin typeface="Arial" panose="020B0604020202020204" pitchFamily="34" charset="0"/>
              </a:defRPr>
            </a:lvl9pPr>
          </a:lstStyle>
          <a:p>
            <a:pPr eaLnBrk="1" hangingPunct="1"/>
            <a:r>
              <a:rPr lang="en-US" altLang="en-US" sz="2800" b="1" u="none" dirty="0" smtClean="0">
                <a:solidFill>
                  <a:schemeClr val="bg2"/>
                </a:solidFill>
                <a:effectLst>
                  <a:outerShdw blurRad="38100" dist="38100" dir="2700000" algn="tl">
                    <a:srgbClr val="000000">
                      <a:alpha val="43137"/>
                    </a:srgbClr>
                  </a:outerShdw>
                </a:effectLst>
                <a:latin typeface="Aharoni" pitchFamily="2" charset="-79"/>
                <a:cs typeface="Aharoni" pitchFamily="2" charset="-79"/>
              </a:rPr>
              <a:t>SNIPE TEAM</a:t>
            </a:r>
            <a:endParaRPr lang="en-US" altLang="en-US" sz="2800" b="1" u="none" dirty="0">
              <a:solidFill>
                <a:schemeClr val="bg2"/>
              </a:solidFill>
              <a:effectLst>
                <a:outerShdw blurRad="38100" dist="38100" dir="2700000" algn="tl">
                  <a:srgbClr val="000000">
                    <a:alpha val="43137"/>
                  </a:srgbClr>
                </a:outerShdw>
              </a:effectLst>
              <a:latin typeface="Aharoni" pitchFamily="2" charset="-79"/>
              <a:cs typeface="Aharoni" pitchFamily="2" charset="-79"/>
            </a:endParaRPr>
          </a:p>
        </p:txBody>
      </p:sp>
      <p:sp>
        <p:nvSpPr>
          <p:cNvPr id="8" name="Date Placeholder 7"/>
          <p:cNvSpPr>
            <a:spLocks noGrp="1"/>
          </p:cNvSpPr>
          <p:nvPr>
            <p:ph type="dt" sz="half" idx="10"/>
          </p:nvPr>
        </p:nvSpPr>
        <p:spPr/>
        <p:txBody>
          <a:bodyPr/>
          <a:lstStyle/>
          <a:p>
            <a:fld id="{535C5985-384E-4E14-8BB9-89A962534544}" type="datetime1">
              <a:rPr lang="en-US" smtClean="0"/>
              <a:pPr/>
              <a:t>04/01/2018</a:t>
            </a:fld>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 xmlns:p14="http://schemas.microsoft.com/office/powerpoint/2010/main" val="155546469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Ppt_Bg2.png"/>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213519" y="990600"/>
            <a:ext cx="11340227" cy="5181600"/>
          </a:xfrm>
        </p:spPr>
        <p:txBody>
          <a:bodyPr/>
          <a:lstStyle/>
          <a:p>
            <a:pPr>
              <a:buNone/>
            </a:pPr>
            <a:r>
              <a:rPr lang="en-US" sz="2400" dirty="0" smtClean="0">
                <a:latin typeface="Comic Sans MS" pitchFamily="66" charset="0"/>
              </a:rPr>
              <a:t>JavaScript Output</a:t>
            </a:r>
          </a:p>
          <a:p>
            <a:pPr>
              <a:buNone/>
            </a:pPr>
            <a:endParaRPr lang="en-US" sz="2400" dirty="0" smtClean="0">
              <a:latin typeface="Comic Sans MS" pitchFamily="66" charset="0"/>
            </a:endParaRPr>
          </a:p>
          <a:p>
            <a:r>
              <a:rPr lang="en-US" sz="2400" dirty="0" smtClean="0"/>
              <a:t>Writing into an HTML element, using</a:t>
            </a:r>
            <a:r>
              <a:rPr lang="en-US" sz="2400" dirty="0" smtClean="0">
                <a:solidFill>
                  <a:schemeClr val="bg1"/>
                </a:solidFill>
              </a:rPr>
              <a:t> </a:t>
            </a:r>
            <a:r>
              <a:rPr lang="en-US" sz="2400" b="1" dirty="0" smtClean="0">
                <a:solidFill>
                  <a:schemeClr val="bg1"/>
                </a:solidFill>
              </a:rPr>
              <a:t>innerHTML</a:t>
            </a:r>
            <a:r>
              <a:rPr lang="en-US" sz="2400" dirty="0" smtClean="0">
                <a:solidFill>
                  <a:schemeClr val="bg1"/>
                </a:solidFill>
              </a:rPr>
              <a:t>.</a:t>
            </a:r>
          </a:p>
          <a:p>
            <a:r>
              <a:rPr lang="en-US" sz="2400" dirty="0" smtClean="0"/>
              <a:t>Writing into the HTML output using </a:t>
            </a:r>
            <a:r>
              <a:rPr lang="en-US" sz="2400" b="1" dirty="0" smtClean="0">
                <a:solidFill>
                  <a:schemeClr val="bg1"/>
                </a:solidFill>
              </a:rPr>
              <a:t>document.write()</a:t>
            </a:r>
            <a:r>
              <a:rPr lang="en-US" sz="2400" dirty="0" smtClean="0">
                <a:solidFill>
                  <a:schemeClr val="bg1"/>
                </a:solidFill>
              </a:rPr>
              <a:t>.</a:t>
            </a:r>
          </a:p>
          <a:p>
            <a:r>
              <a:rPr lang="en-US" sz="2400" dirty="0" smtClean="0"/>
              <a:t>Writing into an alert box, using </a:t>
            </a:r>
            <a:r>
              <a:rPr lang="en-US" sz="2400" b="1" dirty="0" smtClean="0">
                <a:solidFill>
                  <a:schemeClr val="bg1"/>
                </a:solidFill>
              </a:rPr>
              <a:t>window.alert()</a:t>
            </a:r>
            <a:r>
              <a:rPr lang="en-US" sz="2400" dirty="0" smtClean="0">
                <a:solidFill>
                  <a:schemeClr val="bg1"/>
                </a:solidFill>
              </a:rPr>
              <a:t>.</a:t>
            </a:r>
          </a:p>
          <a:p>
            <a:r>
              <a:rPr lang="en-US" sz="2400" dirty="0" smtClean="0"/>
              <a:t>Writing into the browser console, using </a:t>
            </a:r>
            <a:r>
              <a:rPr lang="en-US" sz="2400" b="1" dirty="0" smtClean="0">
                <a:solidFill>
                  <a:schemeClr val="bg1"/>
                </a:solidFill>
              </a:rPr>
              <a:t>console.log()</a:t>
            </a:r>
            <a:r>
              <a:rPr lang="en-US" sz="2400" dirty="0" smtClean="0">
                <a:solidFill>
                  <a:schemeClr val="bg1"/>
                </a:solidFill>
              </a:rPr>
              <a:t>.</a:t>
            </a:r>
          </a:p>
          <a:p>
            <a:pPr>
              <a:buNone/>
            </a:pPr>
            <a:r>
              <a:rPr lang="en-US" sz="2400" dirty="0" smtClean="0">
                <a:latin typeface="Comic Sans MS" pitchFamily="66" charset="0"/>
              </a:rPr>
              <a:t/>
            </a:r>
            <a:br>
              <a:rPr lang="en-US" sz="2400" dirty="0" smtClean="0">
                <a:latin typeface="Comic Sans MS" pitchFamily="66" charset="0"/>
              </a:rPr>
            </a:br>
            <a:endParaRPr lang="en-US" sz="2400" dirty="0">
              <a:latin typeface="Comic Sans MS" pitchFamily="66" charset="0"/>
            </a:endParaRPr>
          </a:p>
        </p:txBody>
      </p:sp>
      <p:sp>
        <p:nvSpPr>
          <p:cNvPr id="7" name="Date Placeholder 6"/>
          <p:cNvSpPr>
            <a:spLocks noGrp="1"/>
          </p:cNvSpPr>
          <p:nvPr>
            <p:ph type="dt" sz="half" idx="10"/>
          </p:nvPr>
        </p:nvSpPr>
        <p:spPr/>
        <p:txBody>
          <a:bodyPr/>
          <a:lstStyle/>
          <a:p>
            <a:fld id="{CE5FE6B0-7577-4802-9E96-9E08F01CA565}" type="datetime1">
              <a:rPr lang="en-US" smtClean="0"/>
              <a:pPr/>
              <a:t>04/01/2018</a:t>
            </a:fld>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10</a:t>
            </a:fld>
            <a:endParaRPr lang="en-US"/>
          </a:p>
        </p:txBody>
      </p:sp>
      <p:sp>
        <p:nvSpPr>
          <p:cNvPr id="13" name="TextBox 12"/>
          <p:cNvSpPr txBox="1"/>
          <p:nvPr/>
        </p:nvSpPr>
        <p:spPr>
          <a:xfrm>
            <a:off x="9128919" y="0"/>
            <a:ext cx="3032919" cy="461665"/>
          </a:xfrm>
          <a:prstGeom prst="rect">
            <a:avLst/>
          </a:prstGeom>
          <a:noFill/>
        </p:spPr>
        <p:txBody>
          <a:bodyPr wrap="square" rtlCol="0">
            <a:spAutoFit/>
          </a:bodyPr>
          <a:lstStyle/>
          <a:p>
            <a:r>
              <a:rPr lang="en-US" sz="2400" dirty="0" smtClean="0">
                <a:latin typeface="Comic Sans MS" pitchFamily="66" charset="0"/>
              </a:rPr>
              <a:t>JavaScript Output</a:t>
            </a:r>
            <a:endParaRPr lang="en-US" sz="2400" dirty="0">
              <a:latin typeface="Comic Sans MS" pitchFamily="66"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92" y="457200"/>
            <a:ext cx="10945654" cy="5562600"/>
          </a:xfrm>
        </p:spPr>
        <p:txBody>
          <a:bodyPr/>
          <a:lstStyle/>
          <a:p>
            <a:pPr>
              <a:buNone/>
            </a:pPr>
            <a:r>
              <a:rPr lang="en-US" sz="2400" dirty="0" smtClean="0">
                <a:latin typeface="Comic Sans MS" pitchFamily="66" charset="0"/>
              </a:rPr>
              <a:t>Javascript example is easy to code. JavaScript provides 3 places to put the JavaScript code</a:t>
            </a:r>
            <a:r>
              <a:rPr lang="en-US" sz="2400" dirty="0" smtClean="0">
                <a:latin typeface="Comic Sans MS" pitchFamily="66" charset="0"/>
              </a:rPr>
              <a:t>:</a:t>
            </a:r>
          </a:p>
          <a:p>
            <a:r>
              <a:rPr lang="en-US" sz="2400" dirty="0" smtClean="0">
                <a:latin typeface="Comic Sans MS" pitchFamily="66" charset="0"/>
              </a:rPr>
              <a:t>Between the body tag of html</a:t>
            </a:r>
          </a:p>
          <a:p>
            <a:r>
              <a:rPr lang="en-US" sz="2400" dirty="0" smtClean="0">
                <a:latin typeface="Comic Sans MS" pitchFamily="66" charset="0"/>
              </a:rPr>
              <a:t>Between the head tag of html</a:t>
            </a:r>
          </a:p>
          <a:p>
            <a:r>
              <a:rPr lang="en-US" sz="2400" dirty="0" smtClean="0">
                <a:latin typeface="Comic Sans MS" pitchFamily="66" charset="0"/>
              </a:rPr>
              <a:t>In .js file (external javaScript</a:t>
            </a:r>
            <a:r>
              <a:rPr lang="en-US" sz="2400" dirty="0" smtClean="0">
                <a:latin typeface="Comic Sans MS" pitchFamily="66" charset="0"/>
              </a:rPr>
              <a:t>)</a:t>
            </a:r>
          </a:p>
          <a:p>
            <a:endParaRPr lang="en-US" sz="2400" dirty="0" smtClean="0">
              <a:latin typeface="Comic Sans MS" pitchFamily="66" charset="0"/>
            </a:endParaRPr>
          </a:p>
          <a:p>
            <a:pPr>
              <a:buNone/>
            </a:pPr>
            <a:endParaRPr lang="en-US" sz="2400" dirty="0">
              <a:latin typeface="Comic Sans MS" pitchFamily="66" charset="0"/>
            </a:endParaRPr>
          </a:p>
        </p:txBody>
      </p:sp>
      <p:sp>
        <p:nvSpPr>
          <p:cNvPr id="4" name="Date Placeholder 3"/>
          <p:cNvSpPr>
            <a:spLocks noGrp="1"/>
          </p:cNvSpPr>
          <p:nvPr>
            <p:ph type="dt" sz="half" idx="10"/>
          </p:nvPr>
        </p:nvSpPr>
        <p:spPr/>
        <p:txBody>
          <a:bodyPr/>
          <a:lstStyle/>
          <a:p>
            <a:fld id="{D49AA897-1EED-4BD7-8343-C649E0DCAFE9}" type="datetime1">
              <a:rPr lang="en-US" smtClean="0"/>
              <a:pPr/>
              <a:t>04/01/2018</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
        <p:nvSpPr>
          <p:cNvPr id="6" name="object 3"/>
          <p:cNvSpPr/>
          <p:nvPr/>
        </p:nvSpPr>
        <p:spPr>
          <a:xfrm>
            <a:off x="823119" y="2819400"/>
            <a:ext cx="7772400" cy="3048000"/>
          </a:xfrm>
          <a:custGeom>
            <a:avLst/>
            <a:gdLst/>
            <a:ahLst/>
            <a:cxnLst/>
            <a:rect l="l" t="t" r="r" b="b"/>
            <a:pathLst>
              <a:path w="7315200" h="4114800">
                <a:moveTo>
                  <a:pt x="7315200" y="0"/>
                </a:moveTo>
                <a:lnTo>
                  <a:pt x="0" y="0"/>
                </a:lnTo>
                <a:lnTo>
                  <a:pt x="0" y="4114800"/>
                </a:lnTo>
                <a:lnTo>
                  <a:pt x="7315200" y="4114800"/>
                </a:lnTo>
                <a:lnTo>
                  <a:pt x="7315200" y="0"/>
                </a:lnTo>
                <a:close/>
              </a:path>
            </a:pathLst>
          </a:custGeom>
          <a:solidFill>
            <a:srgbClr val="FFFFFF"/>
          </a:solidFill>
        </p:spPr>
        <p:txBody>
          <a:bodyPr wrap="square" lIns="0" tIns="0" rIns="0" bIns="0" rtlCol="0"/>
          <a:lstStyle/>
          <a:p>
            <a:endParaRPr/>
          </a:p>
        </p:txBody>
      </p:sp>
      <p:sp>
        <p:nvSpPr>
          <p:cNvPr id="7" name="object 5"/>
          <p:cNvSpPr txBox="1"/>
          <p:nvPr/>
        </p:nvSpPr>
        <p:spPr>
          <a:xfrm>
            <a:off x="899319" y="2819400"/>
            <a:ext cx="8476125" cy="2897396"/>
          </a:xfrm>
          <a:prstGeom prst="rect">
            <a:avLst/>
          </a:prstGeom>
        </p:spPr>
        <p:txBody>
          <a:bodyPr vert="horz" wrap="square" lIns="0" tIns="40640" rIns="0" bIns="0" rtlCol="0">
            <a:spAutoFit/>
          </a:bodyPr>
          <a:lstStyle/>
          <a:p>
            <a:pPr marL="12700">
              <a:lnSpc>
                <a:spcPct val="100000"/>
              </a:lnSpc>
              <a:spcBef>
                <a:spcPts val="320"/>
              </a:spcBef>
            </a:pPr>
            <a:r>
              <a:rPr sz="1700" b="1" spc="-5" dirty="0">
                <a:solidFill>
                  <a:schemeClr val="bg2">
                    <a:lumMod val="50000"/>
                  </a:schemeClr>
                </a:solidFill>
                <a:latin typeface="Courier New"/>
                <a:cs typeface="Courier New"/>
              </a:rPr>
              <a:t>&lt;html&gt;</a:t>
            </a:r>
            <a:endParaRPr sz="1700">
              <a:solidFill>
                <a:schemeClr val="bg2">
                  <a:lumMod val="50000"/>
                </a:schemeClr>
              </a:solidFill>
              <a:latin typeface="Courier New"/>
              <a:cs typeface="Courier New"/>
            </a:endParaRPr>
          </a:p>
          <a:p>
            <a:pPr marL="12700">
              <a:lnSpc>
                <a:spcPct val="100000"/>
              </a:lnSpc>
              <a:spcBef>
                <a:spcPts val="220"/>
              </a:spcBef>
            </a:pPr>
            <a:r>
              <a:rPr sz="1700" b="1" spc="-5" dirty="0">
                <a:solidFill>
                  <a:schemeClr val="bg2">
                    <a:lumMod val="50000"/>
                  </a:schemeClr>
                </a:solidFill>
                <a:latin typeface="Courier New"/>
                <a:cs typeface="Courier New"/>
              </a:rPr>
              <a:t>&lt;head&gt;&lt;title&gt;First </a:t>
            </a:r>
            <a:r>
              <a:rPr sz="1700" b="1" spc="-5">
                <a:solidFill>
                  <a:schemeClr val="bg2">
                    <a:lumMod val="50000"/>
                  </a:schemeClr>
                </a:solidFill>
                <a:latin typeface="Courier New"/>
                <a:cs typeface="Courier New"/>
              </a:rPr>
              <a:t>JavaScript</a:t>
            </a:r>
            <a:r>
              <a:rPr sz="1700" b="1" spc="-85" dirty="0">
                <a:solidFill>
                  <a:schemeClr val="bg2">
                    <a:lumMod val="50000"/>
                  </a:schemeClr>
                </a:solidFill>
                <a:latin typeface="Courier New"/>
                <a:cs typeface="Courier New"/>
              </a:rPr>
              <a:t> </a:t>
            </a:r>
            <a:r>
              <a:rPr sz="1700" b="1" spc="-5" dirty="0">
                <a:solidFill>
                  <a:schemeClr val="bg2">
                    <a:lumMod val="50000"/>
                  </a:schemeClr>
                </a:solidFill>
                <a:latin typeface="Courier New"/>
                <a:cs typeface="Courier New"/>
              </a:rPr>
              <a:t>Page&lt;/title&gt;&lt;/head&gt;</a:t>
            </a:r>
            <a:endParaRPr sz="1700">
              <a:solidFill>
                <a:schemeClr val="bg2">
                  <a:lumMod val="50000"/>
                </a:schemeClr>
              </a:solidFill>
              <a:latin typeface="Courier New"/>
              <a:cs typeface="Courier New"/>
            </a:endParaRPr>
          </a:p>
          <a:p>
            <a:pPr marL="12700">
              <a:lnSpc>
                <a:spcPct val="100000"/>
              </a:lnSpc>
              <a:spcBef>
                <a:spcPts val="219"/>
              </a:spcBef>
            </a:pPr>
            <a:r>
              <a:rPr sz="1700" b="1" spc="-5" dirty="0">
                <a:solidFill>
                  <a:schemeClr val="bg2">
                    <a:lumMod val="50000"/>
                  </a:schemeClr>
                </a:solidFill>
                <a:latin typeface="Courier New"/>
                <a:cs typeface="Courier New"/>
              </a:rPr>
              <a:t>&lt;body&gt;</a:t>
            </a:r>
            <a:endParaRPr sz="1700">
              <a:solidFill>
                <a:schemeClr val="bg2">
                  <a:lumMod val="50000"/>
                </a:schemeClr>
              </a:solidFill>
              <a:latin typeface="Courier New"/>
              <a:cs typeface="Courier New"/>
            </a:endParaRPr>
          </a:p>
          <a:p>
            <a:pPr marL="12700">
              <a:lnSpc>
                <a:spcPct val="100000"/>
              </a:lnSpc>
              <a:spcBef>
                <a:spcPts val="209"/>
              </a:spcBef>
            </a:pPr>
            <a:r>
              <a:rPr sz="1700" b="1" spc="-5" dirty="0">
                <a:solidFill>
                  <a:schemeClr val="bg2">
                    <a:lumMod val="50000"/>
                  </a:schemeClr>
                </a:solidFill>
                <a:latin typeface="Courier New"/>
                <a:cs typeface="Courier New"/>
              </a:rPr>
              <a:t>&lt;h1&gt;First </a:t>
            </a:r>
            <a:r>
              <a:rPr sz="1700" b="1" spc="-5">
                <a:solidFill>
                  <a:schemeClr val="bg2">
                    <a:lumMod val="50000"/>
                  </a:schemeClr>
                </a:solidFill>
                <a:latin typeface="Courier New"/>
                <a:cs typeface="Courier New"/>
              </a:rPr>
              <a:t>JavaScript</a:t>
            </a:r>
            <a:r>
              <a:rPr sz="1700" b="1" spc="-15" dirty="0">
                <a:solidFill>
                  <a:schemeClr val="bg2">
                    <a:lumMod val="50000"/>
                  </a:schemeClr>
                </a:solidFill>
                <a:latin typeface="Courier New"/>
                <a:cs typeface="Courier New"/>
              </a:rPr>
              <a:t> </a:t>
            </a:r>
            <a:r>
              <a:rPr sz="1700" b="1" spc="-5" dirty="0">
                <a:solidFill>
                  <a:schemeClr val="bg2">
                    <a:lumMod val="50000"/>
                  </a:schemeClr>
                </a:solidFill>
                <a:latin typeface="Courier New"/>
                <a:cs typeface="Courier New"/>
              </a:rPr>
              <a:t>Page&lt;/h1&gt;</a:t>
            </a:r>
            <a:endParaRPr sz="1700">
              <a:solidFill>
                <a:schemeClr val="bg2">
                  <a:lumMod val="50000"/>
                </a:schemeClr>
              </a:solidFill>
              <a:latin typeface="Courier New"/>
              <a:cs typeface="Courier New"/>
            </a:endParaRPr>
          </a:p>
          <a:p>
            <a:pPr marL="271780" marR="1041400" indent="-259079">
              <a:lnSpc>
                <a:spcPct val="110800"/>
              </a:lnSpc>
            </a:pPr>
            <a:r>
              <a:rPr sz="1700" b="1" spc="-5" dirty="0">
                <a:solidFill>
                  <a:srgbClr val="C00000"/>
                </a:solidFill>
                <a:latin typeface="Courier New"/>
                <a:cs typeface="Courier New"/>
              </a:rPr>
              <a:t>&lt;script type="text/javascript"&gt;</a:t>
            </a:r>
            <a:r>
              <a:rPr sz="1700" b="1" spc="-5" dirty="0">
                <a:solidFill>
                  <a:srgbClr val="6666FF"/>
                </a:solidFill>
                <a:latin typeface="Courier New"/>
                <a:cs typeface="Courier New"/>
              </a:rPr>
              <a:t>  </a:t>
            </a:r>
            <a:r>
              <a:rPr sz="1700" b="1" spc="-5">
                <a:solidFill>
                  <a:srgbClr val="FF0000"/>
                </a:solidFill>
                <a:latin typeface="Courier New"/>
                <a:cs typeface="Courier New"/>
              </a:rPr>
              <a:t>document.write</a:t>
            </a:r>
            <a:r>
              <a:rPr sz="1700" b="1" spc="-5" dirty="0">
                <a:solidFill>
                  <a:srgbClr val="FF0000"/>
                </a:solidFill>
                <a:latin typeface="Courier New"/>
                <a:cs typeface="Courier New"/>
              </a:rPr>
              <a:t>("&lt;hr&gt;");  </a:t>
            </a:r>
            <a:r>
              <a:rPr sz="1700" b="1" spc="-5">
                <a:solidFill>
                  <a:srgbClr val="FF0000"/>
                </a:solidFill>
                <a:latin typeface="Courier New"/>
                <a:cs typeface="Courier New"/>
              </a:rPr>
              <a:t>document.write</a:t>
            </a:r>
            <a:r>
              <a:rPr sz="1700" b="1" spc="-5" dirty="0">
                <a:solidFill>
                  <a:srgbClr val="FF0000"/>
                </a:solidFill>
                <a:latin typeface="Courier New"/>
                <a:cs typeface="Courier New"/>
              </a:rPr>
              <a:t>("Hello World Wide Web");  </a:t>
            </a:r>
            <a:r>
              <a:rPr sz="1700" b="1" spc="-5">
                <a:solidFill>
                  <a:srgbClr val="FF0000"/>
                </a:solidFill>
                <a:latin typeface="Courier New"/>
                <a:cs typeface="Courier New"/>
              </a:rPr>
              <a:t>document.write</a:t>
            </a:r>
            <a:r>
              <a:rPr sz="1700" b="1" spc="-5" dirty="0">
                <a:solidFill>
                  <a:srgbClr val="FF0000"/>
                </a:solidFill>
                <a:latin typeface="Courier New"/>
                <a:cs typeface="Courier New"/>
              </a:rPr>
              <a:t>("&lt;hr&gt;");</a:t>
            </a:r>
            <a:endParaRPr sz="1700">
              <a:solidFill>
                <a:srgbClr val="FF0000"/>
              </a:solidFill>
              <a:latin typeface="Courier New"/>
              <a:cs typeface="Courier New"/>
            </a:endParaRPr>
          </a:p>
          <a:p>
            <a:pPr marL="12700">
              <a:lnSpc>
                <a:spcPct val="100000"/>
              </a:lnSpc>
              <a:spcBef>
                <a:spcPts val="219"/>
              </a:spcBef>
            </a:pPr>
            <a:r>
              <a:rPr sz="1700" b="1" spc="-5" dirty="0">
                <a:solidFill>
                  <a:srgbClr val="C00000"/>
                </a:solidFill>
                <a:latin typeface="Courier New"/>
                <a:cs typeface="Courier New"/>
              </a:rPr>
              <a:t>&lt;/script&gt;</a:t>
            </a:r>
            <a:endParaRPr sz="1700">
              <a:solidFill>
                <a:srgbClr val="C00000"/>
              </a:solidFill>
              <a:latin typeface="Courier New"/>
              <a:cs typeface="Courier New"/>
            </a:endParaRPr>
          </a:p>
          <a:p>
            <a:pPr marL="12700">
              <a:lnSpc>
                <a:spcPct val="100000"/>
              </a:lnSpc>
              <a:spcBef>
                <a:spcPts val="219"/>
              </a:spcBef>
            </a:pPr>
            <a:r>
              <a:rPr sz="1700" b="1" spc="-5" dirty="0">
                <a:solidFill>
                  <a:schemeClr val="bg2">
                    <a:lumMod val="50000"/>
                  </a:schemeClr>
                </a:solidFill>
                <a:latin typeface="Courier New"/>
                <a:cs typeface="Courier New"/>
              </a:rPr>
              <a:t>&lt;/body&gt;</a:t>
            </a:r>
            <a:endParaRPr sz="1700">
              <a:solidFill>
                <a:schemeClr val="bg2">
                  <a:lumMod val="50000"/>
                </a:schemeClr>
              </a:solidFill>
              <a:latin typeface="Courier New"/>
              <a:cs typeface="Courier New"/>
            </a:endParaRPr>
          </a:p>
          <a:p>
            <a:pPr marL="12700">
              <a:lnSpc>
                <a:spcPct val="100000"/>
              </a:lnSpc>
              <a:spcBef>
                <a:spcPts val="219"/>
              </a:spcBef>
            </a:pPr>
            <a:r>
              <a:rPr sz="1700" b="1" spc="-5" dirty="0">
                <a:solidFill>
                  <a:schemeClr val="bg2">
                    <a:lumMod val="50000"/>
                  </a:schemeClr>
                </a:solidFill>
                <a:latin typeface="Courier New"/>
                <a:cs typeface="Courier New"/>
              </a:rPr>
              <a:t>&lt;/html&gt;</a:t>
            </a:r>
            <a:endParaRPr sz="1700">
              <a:solidFill>
                <a:schemeClr val="bg2">
                  <a:lumMod val="50000"/>
                </a:schemeClr>
              </a:solidFill>
              <a:latin typeface="Courier New"/>
              <a:cs typeface="Courier New"/>
            </a:endParaRPr>
          </a:p>
        </p:txBody>
      </p:sp>
      <p:sp>
        <p:nvSpPr>
          <p:cNvPr id="8" name="object 6"/>
          <p:cNvSpPr/>
          <p:nvPr/>
        </p:nvSpPr>
        <p:spPr>
          <a:xfrm>
            <a:off x="5547519" y="4424680"/>
            <a:ext cx="6283616" cy="2433320"/>
          </a:xfrm>
          <a:prstGeom prst="rect">
            <a:avLst/>
          </a:prstGeom>
          <a:blipFill>
            <a:blip r:embed="rId2" cstate="print"/>
            <a:stretch>
              <a:fillRect/>
            </a:stretch>
          </a:blipFill>
        </p:spPr>
        <p:txBody>
          <a:bodyPr wrap="square" lIns="0" tIns="0" rIns="0" bIns="0" rtlCol="0"/>
          <a:lstStyle/>
          <a:p>
            <a:endParaRPr/>
          </a:p>
        </p:txBody>
      </p:sp>
      <p:pic>
        <p:nvPicPr>
          <p:cNvPr id="9" name="Picture 8" descr="Ppt_Bg2.pn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TextBox 9"/>
          <p:cNvSpPr txBox="1"/>
          <p:nvPr/>
        </p:nvSpPr>
        <p:spPr>
          <a:xfrm>
            <a:off x="8360797" y="0"/>
            <a:ext cx="3801041" cy="461665"/>
          </a:xfrm>
          <a:prstGeom prst="rect">
            <a:avLst/>
          </a:prstGeom>
          <a:noFill/>
        </p:spPr>
        <p:txBody>
          <a:bodyPr wrap="none" rtlCol="0">
            <a:spAutoFit/>
          </a:bodyPr>
          <a:lstStyle/>
          <a:p>
            <a:r>
              <a:rPr lang="en-US" sz="2400" dirty="0" smtClean="0">
                <a:latin typeface="Comic Sans MS" pitchFamily="66" charset="0"/>
              </a:rPr>
              <a:t>Where to put JavaScript</a:t>
            </a:r>
            <a:endParaRPr lang="en-US" sz="2400" dirty="0">
              <a:latin typeface="Comic Sans MS" pitchFamily="66"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Ppt_Bg2.png"/>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TextBox 9"/>
          <p:cNvSpPr txBox="1"/>
          <p:nvPr/>
        </p:nvSpPr>
        <p:spPr>
          <a:xfrm>
            <a:off x="9738519" y="0"/>
            <a:ext cx="2209800" cy="461665"/>
          </a:xfrm>
          <a:prstGeom prst="rect">
            <a:avLst/>
          </a:prstGeom>
          <a:noFill/>
        </p:spPr>
        <p:txBody>
          <a:bodyPr wrap="square" rtlCol="0">
            <a:spAutoFit/>
          </a:bodyPr>
          <a:lstStyle/>
          <a:p>
            <a:r>
              <a:rPr lang="en-US" sz="2400" dirty="0" smtClean="0">
                <a:latin typeface="Comic Sans MS" pitchFamily="66" charset="0"/>
              </a:rPr>
              <a:t>Internal JS</a:t>
            </a:r>
            <a:endParaRPr lang="en-US" sz="2400" dirty="0">
              <a:latin typeface="Comic Sans MS" pitchFamily="66" charset="0"/>
            </a:endParaRPr>
          </a:p>
        </p:txBody>
      </p:sp>
      <p:sp>
        <p:nvSpPr>
          <p:cNvPr id="9" name="Date Placeholder 8"/>
          <p:cNvSpPr>
            <a:spLocks noGrp="1"/>
          </p:cNvSpPr>
          <p:nvPr>
            <p:ph type="dt" sz="half" idx="10"/>
          </p:nvPr>
        </p:nvSpPr>
        <p:spPr/>
        <p:txBody>
          <a:bodyPr/>
          <a:lstStyle/>
          <a:p>
            <a:fld id="{16297A41-4399-46C8-B766-E9BD8EB4C95C}" type="datetime1">
              <a:rPr lang="en-US" smtClean="0"/>
              <a:pPr/>
              <a:t>04/01/2018</a:t>
            </a:fld>
            <a:endParaRPr lang="en-US" dirty="0"/>
          </a:p>
        </p:txBody>
      </p:sp>
      <p:sp>
        <p:nvSpPr>
          <p:cNvPr id="11" name="Slide Number Placeholder 10"/>
          <p:cNvSpPr>
            <a:spLocks noGrp="1"/>
          </p:cNvSpPr>
          <p:nvPr>
            <p:ph type="sldNum" sz="quarter" idx="12"/>
          </p:nvPr>
        </p:nvSpPr>
        <p:spPr/>
        <p:txBody>
          <a:bodyPr/>
          <a:lstStyle/>
          <a:p>
            <a:fld id="{B6F15528-21DE-4FAA-801E-634DDDAF4B2B}" type="slidenum">
              <a:rPr lang="en-US" smtClean="0"/>
              <a:pPr/>
              <a:t>12</a:t>
            </a:fld>
            <a:endParaRPr lang="en-US"/>
          </a:p>
        </p:txBody>
      </p:sp>
      <p:sp>
        <p:nvSpPr>
          <p:cNvPr id="13" name="Rectangle 12"/>
          <p:cNvSpPr/>
          <p:nvPr/>
        </p:nvSpPr>
        <p:spPr>
          <a:xfrm>
            <a:off x="518319" y="1295400"/>
            <a:ext cx="10896600" cy="1938992"/>
          </a:xfrm>
          <a:prstGeom prst="rect">
            <a:avLst/>
          </a:prstGeom>
        </p:spPr>
        <p:txBody>
          <a:bodyPr wrap="square">
            <a:spAutoFit/>
          </a:bodyPr>
          <a:lstStyle/>
          <a:p>
            <a:pPr>
              <a:buFont typeface="Arial" pitchFamily="34" charset="0"/>
              <a:buChar char="•"/>
            </a:pPr>
            <a:r>
              <a:rPr lang="en-US" sz="2400" dirty="0" smtClean="0">
                <a:latin typeface="Comic Sans MS" pitchFamily="66" charset="0"/>
              </a:rPr>
              <a:t>   The</a:t>
            </a:r>
            <a:r>
              <a:rPr lang="en-US" sz="2400" dirty="0" smtClean="0">
                <a:latin typeface="Comic Sans MS" pitchFamily="66" charset="0"/>
              </a:rPr>
              <a:t> </a:t>
            </a:r>
            <a:r>
              <a:rPr lang="en-US" sz="2400" dirty="0" smtClean="0">
                <a:solidFill>
                  <a:schemeClr val="bg1"/>
                </a:solidFill>
                <a:latin typeface="Comic Sans MS" pitchFamily="66" charset="0"/>
              </a:rPr>
              <a:t>script</a:t>
            </a:r>
            <a:r>
              <a:rPr lang="en-US" sz="2400" dirty="0" smtClean="0">
                <a:latin typeface="Comic Sans MS" pitchFamily="66" charset="0"/>
              </a:rPr>
              <a:t> tag specifies that we are using JavaScript.</a:t>
            </a:r>
          </a:p>
          <a:p>
            <a:pPr>
              <a:buFont typeface="Arial" pitchFamily="34" charset="0"/>
              <a:buChar char="•"/>
            </a:pPr>
            <a:r>
              <a:rPr lang="en-US" sz="2400" dirty="0" smtClean="0">
                <a:latin typeface="Comic Sans MS" pitchFamily="66" charset="0"/>
              </a:rPr>
              <a:t>   The</a:t>
            </a:r>
            <a:r>
              <a:rPr lang="en-US" sz="2400" dirty="0" smtClean="0">
                <a:latin typeface="Comic Sans MS" pitchFamily="66" charset="0"/>
              </a:rPr>
              <a:t> </a:t>
            </a:r>
            <a:r>
              <a:rPr lang="en-US" sz="2400" dirty="0" smtClean="0">
                <a:solidFill>
                  <a:schemeClr val="bg1"/>
                </a:solidFill>
                <a:latin typeface="Comic Sans MS" pitchFamily="66" charset="0"/>
              </a:rPr>
              <a:t>text/javascript</a:t>
            </a:r>
            <a:r>
              <a:rPr lang="en-US" sz="2400" dirty="0" smtClean="0">
                <a:latin typeface="Comic Sans MS" pitchFamily="66" charset="0"/>
              </a:rPr>
              <a:t> is the content type that provides information to the browser about the data.</a:t>
            </a:r>
          </a:p>
          <a:p>
            <a:pPr>
              <a:buFont typeface="Arial" pitchFamily="34" charset="0"/>
              <a:buChar char="•"/>
            </a:pPr>
            <a:r>
              <a:rPr lang="en-US" sz="2400" dirty="0" smtClean="0">
                <a:latin typeface="Comic Sans MS" pitchFamily="66" charset="0"/>
              </a:rPr>
              <a:t>   The</a:t>
            </a:r>
            <a:r>
              <a:rPr lang="en-US" sz="2400" dirty="0" smtClean="0">
                <a:latin typeface="Comic Sans MS" pitchFamily="66" charset="0"/>
              </a:rPr>
              <a:t> </a:t>
            </a:r>
            <a:r>
              <a:rPr lang="en-US" sz="2400" dirty="0" smtClean="0">
                <a:solidFill>
                  <a:schemeClr val="bg1"/>
                </a:solidFill>
                <a:latin typeface="Comic Sans MS" pitchFamily="66" charset="0"/>
              </a:rPr>
              <a:t>document.write()</a:t>
            </a:r>
            <a:r>
              <a:rPr lang="en-US" sz="2400" dirty="0" smtClean="0">
                <a:latin typeface="Comic Sans MS" pitchFamily="66" charset="0"/>
              </a:rPr>
              <a:t> function is used to display dynamic content through JavaScript.</a:t>
            </a:r>
            <a:endParaRPr lang="en-US" sz="2400" dirty="0">
              <a:latin typeface="Comic Sans MS" pitchFamily="66"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9574" y="457200"/>
            <a:ext cx="6454220" cy="382156"/>
          </a:xfrm>
          <a:prstGeom prst="rect">
            <a:avLst/>
          </a:prstGeom>
        </p:spPr>
        <p:txBody>
          <a:bodyPr vert="horz" wrap="square" lIns="0" tIns="12700" rIns="0" bIns="0" rtlCol="0">
            <a:spAutoFit/>
          </a:bodyPr>
          <a:lstStyle/>
          <a:p>
            <a:pPr marL="12700">
              <a:lnSpc>
                <a:spcPct val="100000"/>
              </a:lnSpc>
              <a:spcBef>
                <a:spcPts val="100"/>
              </a:spcBef>
            </a:pPr>
            <a:r>
              <a:rPr lang="en-US" sz="2400" spc="-5" dirty="0" smtClean="0">
                <a:latin typeface="Comic Sans MS" pitchFamily="66" charset="0"/>
              </a:rPr>
              <a:t>JavaScript in External File</a:t>
            </a:r>
            <a:endParaRPr sz="2400">
              <a:latin typeface="Comic Sans MS" pitchFamily="66" charset="0"/>
            </a:endParaRPr>
          </a:p>
        </p:txBody>
      </p:sp>
      <p:sp>
        <p:nvSpPr>
          <p:cNvPr id="13" name="Rectangle 12"/>
          <p:cNvSpPr/>
          <p:nvPr/>
        </p:nvSpPr>
        <p:spPr>
          <a:xfrm>
            <a:off x="670719" y="1143000"/>
            <a:ext cx="10820400" cy="5632311"/>
          </a:xfrm>
          <a:prstGeom prst="rect">
            <a:avLst/>
          </a:prstGeom>
        </p:spPr>
        <p:txBody>
          <a:bodyPr wrap="square">
            <a:spAutoFit/>
          </a:bodyPr>
          <a:lstStyle/>
          <a:p>
            <a:pPr algn="just"/>
            <a:r>
              <a:rPr lang="en-US" sz="2400" dirty="0" smtClean="0">
                <a:latin typeface="Comic Sans MS" pitchFamily="66" charset="0"/>
              </a:rPr>
              <a:t>   You are not restricted to be maintaining identical code in multiple HTML files. The script tag provides a mechanism to allow you to store JavaScript in an external file and then include it into your HTML files. </a:t>
            </a:r>
          </a:p>
          <a:p>
            <a:pPr algn="just"/>
            <a:r>
              <a:rPr lang="en-US" sz="2400" dirty="0" smtClean="0">
                <a:latin typeface="Comic Sans MS" pitchFamily="66" charset="0"/>
              </a:rPr>
              <a:t>   Here is an example to show how you can include an external JavaScript file in your HTML code using script tag and its src attribute. </a:t>
            </a:r>
          </a:p>
          <a:p>
            <a:pPr algn="just"/>
            <a:endParaRPr lang="en-US" sz="2400" dirty="0" smtClean="0">
              <a:latin typeface="Comic Sans MS" pitchFamily="66" charset="0"/>
            </a:endParaRPr>
          </a:p>
          <a:p>
            <a:pPr algn="just"/>
            <a:endParaRPr lang="en-US" sz="2400" dirty="0" smtClean="0">
              <a:latin typeface="Comic Sans MS" pitchFamily="66" charset="0"/>
            </a:endParaRPr>
          </a:p>
          <a:p>
            <a:pPr algn="just"/>
            <a:endParaRPr lang="en-US" sz="2400" dirty="0" smtClean="0">
              <a:latin typeface="Comic Sans MS" pitchFamily="66" charset="0"/>
            </a:endParaRPr>
          </a:p>
          <a:p>
            <a:pPr algn="just"/>
            <a:endParaRPr lang="en-US" sz="2400" dirty="0" smtClean="0">
              <a:latin typeface="Comic Sans MS" pitchFamily="66" charset="0"/>
            </a:endParaRPr>
          </a:p>
          <a:p>
            <a:pPr algn="just"/>
            <a:endParaRPr lang="en-US" sz="2400" dirty="0" smtClean="0">
              <a:latin typeface="Comic Sans MS" pitchFamily="66" charset="0"/>
            </a:endParaRPr>
          </a:p>
          <a:p>
            <a:pPr algn="just"/>
            <a:endParaRPr lang="en-US" sz="2400" dirty="0" smtClean="0">
              <a:latin typeface="Comic Sans MS" pitchFamily="66" charset="0"/>
            </a:endParaRPr>
          </a:p>
          <a:p>
            <a:pPr algn="just"/>
            <a:endParaRPr lang="en-US" sz="2400" dirty="0" smtClean="0">
              <a:latin typeface="Comic Sans MS" pitchFamily="66" charset="0"/>
            </a:endParaRPr>
          </a:p>
          <a:p>
            <a:pPr algn="just"/>
            <a:endParaRPr lang="en-US" sz="2400" dirty="0" smtClean="0">
              <a:latin typeface="Comic Sans MS" pitchFamily="66" charset="0"/>
            </a:endParaRPr>
          </a:p>
          <a:p>
            <a:pPr algn="just"/>
            <a:endParaRPr lang="en-US" sz="2400" dirty="0" smtClean="0">
              <a:latin typeface="Comic Sans MS" pitchFamily="66" charset="0"/>
            </a:endParaRPr>
          </a:p>
          <a:p>
            <a:pPr algn="just"/>
            <a:endParaRPr lang="en-US" sz="2400" dirty="0">
              <a:latin typeface="Comic Sans MS" pitchFamily="66" charset="0"/>
            </a:endParaRPr>
          </a:p>
        </p:txBody>
      </p:sp>
      <p:pic>
        <p:nvPicPr>
          <p:cNvPr id="2050" name="Picture 2" descr="C:\Users\Admin\Desktop\screeshots\external.png"/>
          <p:cNvPicPr>
            <a:picLocks noChangeAspect="1" noChangeArrowheads="1"/>
          </p:cNvPicPr>
          <p:nvPr/>
        </p:nvPicPr>
        <p:blipFill>
          <a:blip r:embed="rId2"/>
          <a:srcRect/>
          <a:stretch>
            <a:fillRect/>
          </a:stretch>
        </p:blipFill>
        <p:spPr bwMode="auto">
          <a:xfrm>
            <a:off x="2499519" y="3657600"/>
            <a:ext cx="6629400" cy="2743200"/>
          </a:xfrm>
          <a:prstGeom prst="rect">
            <a:avLst/>
          </a:prstGeom>
          <a:noFill/>
        </p:spPr>
      </p:pic>
      <p:pic>
        <p:nvPicPr>
          <p:cNvPr id="14" name="Picture 13" descr="Ppt_Bg2.pn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7620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TextBox 14"/>
          <p:cNvSpPr txBox="1"/>
          <p:nvPr/>
        </p:nvSpPr>
        <p:spPr>
          <a:xfrm>
            <a:off x="9814719" y="0"/>
            <a:ext cx="2347119" cy="461665"/>
          </a:xfrm>
          <a:prstGeom prst="rect">
            <a:avLst/>
          </a:prstGeom>
          <a:noFill/>
        </p:spPr>
        <p:txBody>
          <a:bodyPr wrap="square" rtlCol="0">
            <a:spAutoFit/>
          </a:bodyPr>
          <a:lstStyle/>
          <a:p>
            <a:r>
              <a:rPr lang="en-US" sz="2400" dirty="0" smtClean="0">
                <a:latin typeface="Comic Sans MS" pitchFamily="66" charset="0"/>
              </a:rPr>
              <a:t>External JS</a:t>
            </a:r>
            <a:endParaRPr lang="en-US" sz="2400" dirty="0">
              <a:latin typeface="Comic Sans MS" pitchFamily="66" charset="0"/>
            </a:endParaRPr>
          </a:p>
        </p:txBody>
      </p:sp>
      <p:sp>
        <p:nvSpPr>
          <p:cNvPr id="7" name="Date Placeholder 6"/>
          <p:cNvSpPr>
            <a:spLocks noGrp="1"/>
          </p:cNvSpPr>
          <p:nvPr>
            <p:ph type="dt" sz="half" idx="10"/>
          </p:nvPr>
        </p:nvSpPr>
        <p:spPr/>
        <p:txBody>
          <a:bodyPr/>
          <a:lstStyle/>
          <a:p>
            <a:fld id="{6235C233-3970-4524-8EDE-EABCB72FD01F}" type="datetime1">
              <a:rPr lang="en-US" smtClean="0"/>
              <a:pPr/>
              <a:t>04/01/2018</a:t>
            </a:fld>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92" y="1600202"/>
            <a:ext cx="10945654" cy="4952998"/>
          </a:xfrm>
        </p:spPr>
        <p:txBody>
          <a:bodyPr/>
          <a:lstStyle/>
          <a:p>
            <a:pPr algn="just">
              <a:buNone/>
            </a:pPr>
            <a:r>
              <a:rPr lang="en-US" sz="2400" dirty="0" smtClean="0">
                <a:latin typeface="Comic Sans MS" pitchFamily="66" charset="0"/>
              </a:rPr>
              <a:t>To use JavaScript from an external file source, you need to write all your JavaScript source code in a simple text file with the extension ".js" and then include that file as shown above. </a:t>
            </a:r>
          </a:p>
          <a:p>
            <a:pPr algn="just">
              <a:buNone/>
            </a:pPr>
            <a:r>
              <a:rPr lang="en-US" sz="2400" dirty="0" smtClean="0">
                <a:latin typeface="Comic Sans MS" pitchFamily="66" charset="0"/>
              </a:rPr>
              <a:t>For example, you can keep the following content in filename.js file and then you can use sayHello function in your HTML file after including the filename.js file. </a:t>
            </a:r>
          </a:p>
          <a:p>
            <a:pPr algn="just">
              <a:buNone/>
            </a:pPr>
            <a:endParaRPr lang="en-US" sz="2400" dirty="0">
              <a:latin typeface="Comic Sans MS" pitchFamily="66" charset="0"/>
            </a:endParaRPr>
          </a:p>
        </p:txBody>
      </p:sp>
      <p:pic>
        <p:nvPicPr>
          <p:cNvPr id="3075" name="Picture 3" descr="C:\Users\Admin\Desktop\screeshots\external js.png"/>
          <p:cNvPicPr>
            <a:picLocks noChangeAspect="1" noChangeArrowheads="1"/>
          </p:cNvPicPr>
          <p:nvPr/>
        </p:nvPicPr>
        <p:blipFill>
          <a:blip r:embed="rId2"/>
          <a:srcRect/>
          <a:stretch>
            <a:fillRect/>
          </a:stretch>
        </p:blipFill>
        <p:spPr bwMode="auto">
          <a:xfrm>
            <a:off x="2956719" y="4572000"/>
            <a:ext cx="6629400" cy="1752600"/>
          </a:xfrm>
          <a:prstGeom prst="rect">
            <a:avLst/>
          </a:prstGeom>
          <a:noFill/>
        </p:spPr>
      </p:pic>
      <p:sp>
        <p:nvSpPr>
          <p:cNvPr id="6" name="TextBox 5"/>
          <p:cNvSpPr txBox="1"/>
          <p:nvPr/>
        </p:nvSpPr>
        <p:spPr>
          <a:xfrm>
            <a:off x="4937919" y="4038600"/>
            <a:ext cx="3124200" cy="461665"/>
          </a:xfrm>
          <a:prstGeom prst="rect">
            <a:avLst/>
          </a:prstGeom>
          <a:noFill/>
        </p:spPr>
        <p:txBody>
          <a:bodyPr wrap="square" rtlCol="0">
            <a:spAutoFit/>
          </a:bodyPr>
          <a:lstStyle/>
          <a:p>
            <a:r>
              <a:rPr lang="en-US" sz="2400" dirty="0" smtClean="0">
                <a:latin typeface="Comic Sans MS" pitchFamily="66" charset="0"/>
              </a:rPr>
              <a:t>Filename.js</a:t>
            </a:r>
            <a:endParaRPr lang="en-US" sz="2400" dirty="0">
              <a:latin typeface="Comic Sans MS" pitchFamily="66" charset="0"/>
            </a:endParaRPr>
          </a:p>
        </p:txBody>
      </p:sp>
      <p:pic>
        <p:nvPicPr>
          <p:cNvPr id="7" name="Picture 6" descr="Ppt_Bg2.pn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Box 7"/>
          <p:cNvSpPr txBox="1"/>
          <p:nvPr/>
        </p:nvSpPr>
        <p:spPr>
          <a:xfrm>
            <a:off x="10195719" y="0"/>
            <a:ext cx="1371600" cy="461665"/>
          </a:xfrm>
          <a:prstGeom prst="rect">
            <a:avLst/>
          </a:prstGeom>
          <a:noFill/>
        </p:spPr>
        <p:txBody>
          <a:bodyPr wrap="square" rtlCol="0">
            <a:spAutoFit/>
          </a:bodyPr>
          <a:lstStyle/>
          <a:p>
            <a:r>
              <a:rPr lang="en-US" sz="2400" dirty="0" smtClean="0">
                <a:latin typeface="Comic Sans MS" pitchFamily="66" charset="0"/>
              </a:rPr>
              <a:t>(contd..)</a:t>
            </a:r>
            <a:endParaRPr lang="en-US" sz="2400" dirty="0">
              <a:latin typeface="Comic Sans MS" pitchFamily="66" charset="0"/>
            </a:endParaRPr>
          </a:p>
        </p:txBody>
      </p:sp>
      <p:sp>
        <p:nvSpPr>
          <p:cNvPr id="9" name="Date Placeholder 8"/>
          <p:cNvSpPr>
            <a:spLocks noGrp="1"/>
          </p:cNvSpPr>
          <p:nvPr>
            <p:ph type="dt" sz="half" idx="10"/>
          </p:nvPr>
        </p:nvSpPr>
        <p:spPr/>
        <p:txBody>
          <a:bodyPr/>
          <a:lstStyle/>
          <a:p>
            <a:fld id="{3D13B6BB-5231-44CA-B469-94D73119C8DA}" type="datetime1">
              <a:rPr lang="en-US" smtClean="0"/>
              <a:pPr/>
              <a:t>04/01/2018</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Ppt_Bg2.png"/>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z="2400" dirty="0" smtClean="0">
                <a:latin typeface="Comic Sans MS" pitchFamily="66" charset="0"/>
              </a:rPr>
              <a:t>What is Event?</a:t>
            </a:r>
            <a:endParaRPr lang="en-US" sz="2400" dirty="0">
              <a:latin typeface="Comic Sans MS" pitchFamily="66" charset="0"/>
            </a:endParaRPr>
          </a:p>
        </p:txBody>
      </p:sp>
      <p:sp>
        <p:nvSpPr>
          <p:cNvPr id="3" name="Content Placeholder 2"/>
          <p:cNvSpPr>
            <a:spLocks noGrp="1"/>
          </p:cNvSpPr>
          <p:nvPr>
            <p:ph idx="1"/>
          </p:nvPr>
        </p:nvSpPr>
        <p:spPr>
          <a:xfrm>
            <a:off x="608092" y="1371600"/>
            <a:ext cx="10945654" cy="5867400"/>
          </a:xfrm>
        </p:spPr>
        <p:txBody>
          <a:bodyPr/>
          <a:lstStyle/>
          <a:p>
            <a:pPr>
              <a:buNone/>
            </a:pPr>
            <a:r>
              <a:rPr lang="en-US" sz="2400" dirty="0" smtClean="0">
                <a:latin typeface="Comic Sans MS" pitchFamily="66" charset="0"/>
              </a:rPr>
              <a:t>JavaScript's interaction with HTML is handled through events that occur</a:t>
            </a:r>
          </a:p>
          <a:p>
            <a:pPr>
              <a:buNone/>
            </a:pPr>
            <a:r>
              <a:rPr lang="en-US" sz="2400" dirty="0" smtClean="0">
                <a:latin typeface="Comic Sans MS" pitchFamily="66" charset="0"/>
              </a:rPr>
              <a:t>when the user or the browser manipulates a page. </a:t>
            </a:r>
          </a:p>
          <a:p>
            <a:pPr>
              <a:buNone/>
            </a:pPr>
            <a:endParaRPr lang="en-US" sz="2400" dirty="0" smtClean="0">
              <a:latin typeface="Comic Sans MS" pitchFamily="66" charset="0"/>
            </a:endParaRPr>
          </a:p>
          <a:p>
            <a:pPr algn="just">
              <a:buNone/>
            </a:pPr>
            <a:endParaRPr lang="en-US" sz="2400" dirty="0">
              <a:latin typeface="Comic Sans MS" pitchFamily="66" charset="0"/>
            </a:endParaRPr>
          </a:p>
        </p:txBody>
      </p:sp>
      <p:sp>
        <p:nvSpPr>
          <p:cNvPr id="9" name="TextBox 8"/>
          <p:cNvSpPr txBox="1"/>
          <p:nvPr/>
        </p:nvSpPr>
        <p:spPr>
          <a:xfrm>
            <a:off x="10119519" y="0"/>
            <a:ext cx="2209800" cy="461665"/>
          </a:xfrm>
          <a:prstGeom prst="rect">
            <a:avLst/>
          </a:prstGeom>
          <a:noFill/>
        </p:spPr>
        <p:txBody>
          <a:bodyPr wrap="square" rtlCol="0">
            <a:spAutoFit/>
          </a:bodyPr>
          <a:lstStyle/>
          <a:p>
            <a:r>
              <a:rPr lang="en-US" sz="2400" dirty="0" smtClean="0">
                <a:latin typeface="Comic Sans MS" pitchFamily="66" charset="0"/>
              </a:rPr>
              <a:t>Events</a:t>
            </a:r>
            <a:endParaRPr lang="en-US" sz="2400" dirty="0">
              <a:latin typeface="Comic Sans MS" pitchFamily="66" charset="0"/>
            </a:endParaRPr>
          </a:p>
        </p:txBody>
      </p:sp>
      <p:sp>
        <p:nvSpPr>
          <p:cNvPr id="10" name="Date Placeholder 9"/>
          <p:cNvSpPr>
            <a:spLocks noGrp="1"/>
          </p:cNvSpPr>
          <p:nvPr>
            <p:ph type="dt" sz="half" idx="10"/>
          </p:nvPr>
        </p:nvSpPr>
        <p:spPr/>
        <p:txBody>
          <a:bodyPr/>
          <a:lstStyle/>
          <a:p>
            <a:fld id="{B215AC35-1FE3-43AB-8674-19727ECE4703}" type="datetime1">
              <a:rPr lang="en-US" smtClean="0"/>
              <a:pPr/>
              <a:t>04/01/2018</a:t>
            </a:fld>
            <a:endParaRPr lang="en-US" dirty="0"/>
          </a:p>
        </p:txBody>
      </p:sp>
      <p:sp>
        <p:nvSpPr>
          <p:cNvPr id="11" name="Slide Number Placeholder 10"/>
          <p:cNvSpPr>
            <a:spLocks noGrp="1"/>
          </p:cNvSpPr>
          <p:nvPr>
            <p:ph type="sldNum" sz="quarter" idx="12"/>
          </p:nvPr>
        </p:nvSpPr>
        <p:spPr/>
        <p:txBody>
          <a:bodyPr/>
          <a:lstStyle/>
          <a:p>
            <a:fld id="{B6F15528-21DE-4FAA-801E-634DDDAF4B2B}" type="slidenum">
              <a:rPr lang="en-US" smtClean="0"/>
              <a:pPr/>
              <a:t>15</a:t>
            </a:fld>
            <a:endParaRPr lang="en-US"/>
          </a:p>
        </p:txBody>
      </p:sp>
      <p:pic>
        <p:nvPicPr>
          <p:cNvPr id="1026" name="Picture 2" descr="C:\Users\Admin\Desktop\pencil sketches\figure_3_event.png"/>
          <p:cNvPicPr>
            <a:picLocks noChangeAspect="1" noChangeArrowheads="1"/>
          </p:cNvPicPr>
          <p:nvPr/>
        </p:nvPicPr>
        <p:blipFill>
          <a:blip r:embed="rId3"/>
          <a:srcRect/>
          <a:stretch>
            <a:fillRect/>
          </a:stretch>
        </p:blipFill>
        <p:spPr bwMode="auto">
          <a:xfrm>
            <a:off x="2194719" y="2514600"/>
            <a:ext cx="7435850" cy="3675063"/>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92" y="914400"/>
            <a:ext cx="10945654" cy="4386265"/>
          </a:xfrm>
        </p:spPr>
        <p:txBody>
          <a:bodyPr/>
          <a:lstStyle/>
          <a:p>
            <a:pPr>
              <a:buNone/>
            </a:pPr>
            <a:r>
              <a:rPr lang="en-US" sz="2400" dirty="0" smtClean="0">
                <a:solidFill>
                  <a:schemeClr val="bg1"/>
                </a:solidFill>
                <a:latin typeface="Comic Sans MS" pitchFamily="66" charset="0"/>
              </a:rPr>
              <a:t>onclick Event Type </a:t>
            </a:r>
            <a:r>
              <a:rPr lang="en-US" sz="2400" dirty="0" smtClean="0">
                <a:latin typeface="Comic Sans MS" pitchFamily="66" charset="0"/>
              </a:rPr>
              <a:t>:</a:t>
            </a:r>
          </a:p>
          <a:p>
            <a:pPr algn="just">
              <a:buNone/>
            </a:pPr>
            <a:r>
              <a:rPr lang="en-US" sz="2400" dirty="0" smtClean="0">
                <a:latin typeface="Comic Sans MS" pitchFamily="66" charset="0"/>
              </a:rPr>
              <a:t>          This is the most frequently used event type which occurs when a user clicks the left button of his mouse. You can put your validation, warning etc., against this event type</a:t>
            </a:r>
            <a:r>
              <a:rPr lang="en-US" sz="2400" dirty="0" smtClean="0">
                <a:latin typeface="Comic Sans MS" pitchFamily="66" charset="0"/>
              </a:rPr>
              <a:t>.</a:t>
            </a:r>
          </a:p>
          <a:p>
            <a:pPr algn="just">
              <a:buNone/>
            </a:pPr>
            <a:endParaRPr lang="en-US" sz="2400" dirty="0"/>
          </a:p>
        </p:txBody>
      </p:sp>
      <p:sp>
        <p:nvSpPr>
          <p:cNvPr id="4" name="Date Placeholder 3"/>
          <p:cNvSpPr>
            <a:spLocks noGrp="1"/>
          </p:cNvSpPr>
          <p:nvPr>
            <p:ph type="dt" sz="half" idx="10"/>
          </p:nvPr>
        </p:nvSpPr>
        <p:spPr/>
        <p:txBody>
          <a:bodyPr/>
          <a:lstStyle/>
          <a:p>
            <a:fld id="{D49AA897-1EED-4BD7-8343-C649E0DCAFE9}" type="datetime1">
              <a:rPr lang="en-US" smtClean="0"/>
              <a:pPr/>
              <a:t>04/01/2018</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pic>
        <p:nvPicPr>
          <p:cNvPr id="6" name="Picture 3" descr="C:\Users\Admin\Desktop\screeshots\event1.png"/>
          <p:cNvPicPr>
            <a:picLocks noChangeAspect="1" noChangeArrowheads="1"/>
          </p:cNvPicPr>
          <p:nvPr/>
        </p:nvPicPr>
        <p:blipFill>
          <a:blip r:embed="rId2"/>
          <a:srcRect/>
          <a:stretch>
            <a:fillRect/>
          </a:stretch>
        </p:blipFill>
        <p:spPr bwMode="auto">
          <a:xfrm>
            <a:off x="899319" y="3200400"/>
            <a:ext cx="5811838" cy="1743075"/>
          </a:xfrm>
          <a:prstGeom prst="rect">
            <a:avLst/>
          </a:prstGeom>
          <a:noFill/>
        </p:spPr>
      </p:pic>
      <p:pic>
        <p:nvPicPr>
          <p:cNvPr id="7" name="Picture 4" descr="C:\Users\Admin\Desktop\screeshots\event 1reslt.png"/>
          <p:cNvPicPr>
            <a:picLocks noChangeAspect="1" noChangeArrowheads="1"/>
          </p:cNvPicPr>
          <p:nvPr/>
        </p:nvPicPr>
        <p:blipFill>
          <a:blip r:embed="rId3"/>
          <a:srcRect/>
          <a:stretch>
            <a:fillRect/>
          </a:stretch>
        </p:blipFill>
        <p:spPr bwMode="auto">
          <a:xfrm>
            <a:off x="6919119" y="3962400"/>
            <a:ext cx="4876800" cy="990600"/>
          </a:xfrm>
          <a:prstGeom prst="rect">
            <a:avLst/>
          </a:prstGeom>
          <a:noFill/>
        </p:spPr>
      </p:pic>
      <p:sp>
        <p:nvSpPr>
          <p:cNvPr id="8" name="TextBox 7"/>
          <p:cNvSpPr txBox="1"/>
          <p:nvPr/>
        </p:nvSpPr>
        <p:spPr>
          <a:xfrm>
            <a:off x="6919119" y="3429000"/>
            <a:ext cx="1524000" cy="461665"/>
          </a:xfrm>
          <a:prstGeom prst="rect">
            <a:avLst/>
          </a:prstGeom>
          <a:noFill/>
        </p:spPr>
        <p:txBody>
          <a:bodyPr wrap="square" rtlCol="0">
            <a:spAutoFit/>
          </a:bodyPr>
          <a:lstStyle/>
          <a:p>
            <a:r>
              <a:rPr lang="en-US" sz="2400" dirty="0" smtClean="0">
                <a:latin typeface="Comic Sans MS" pitchFamily="66" charset="0"/>
              </a:rPr>
              <a:t>output</a:t>
            </a:r>
            <a:endParaRPr lang="en-US" sz="2400" dirty="0">
              <a:latin typeface="Comic Sans MS" pitchFamily="66" charset="0"/>
            </a:endParaRPr>
          </a:p>
        </p:txBody>
      </p:sp>
      <p:pic>
        <p:nvPicPr>
          <p:cNvPr id="9" name="Picture 8" descr="Ppt_Bg2.pn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92" y="304800"/>
            <a:ext cx="10945654" cy="762000"/>
          </a:xfrm>
        </p:spPr>
        <p:txBody>
          <a:bodyPr/>
          <a:lstStyle/>
          <a:p>
            <a:r>
              <a:rPr lang="en-US" sz="2400" dirty="0" smtClean="0">
                <a:latin typeface="Comic Sans MS" pitchFamily="66" charset="0"/>
              </a:rPr>
              <a:t>onsubmit Event Type</a:t>
            </a:r>
            <a:endParaRPr lang="en-US" sz="2400" dirty="0">
              <a:latin typeface="Comic Sans MS" pitchFamily="66" charset="0"/>
            </a:endParaRPr>
          </a:p>
        </p:txBody>
      </p:sp>
      <p:sp>
        <p:nvSpPr>
          <p:cNvPr id="3" name="Content Placeholder 2"/>
          <p:cNvSpPr>
            <a:spLocks noGrp="1"/>
          </p:cNvSpPr>
          <p:nvPr>
            <p:ph idx="1"/>
          </p:nvPr>
        </p:nvSpPr>
        <p:spPr>
          <a:xfrm>
            <a:off x="608092" y="914400"/>
            <a:ext cx="10945654" cy="5943600"/>
          </a:xfrm>
        </p:spPr>
        <p:txBody>
          <a:bodyPr/>
          <a:lstStyle/>
          <a:p>
            <a:pPr>
              <a:buNone/>
            </a:pPr>
            <a:r>
              <a:rPr lang="en-US" sz="2400" dirty="0" smtClean="0">
                <a:latin typeface="Comic Sans MS" pitchFamily="66" charset="0"/>
              </a:rPr>
              <a:t>          onsubmit is an event that occurs when you try to submit a form. You can put your form validation against this event type. </a:t>
            </a:r>
          </a:p>
          <a:p>
            <a:pPr algn="just">
              <a:buNone/>
            </a:pPr>
            <a:r>
              <a:rPr lang="en-US" sz="2400" dirty="0" smtClean="0">
                <a:latin typeface="Comic Sans MS" pitchFamily="66" charset="0"/>
              </a:rPr>
              <a:t>          Example The following example shows how to use onsubmit. Here we are calling a validate() function before submitting a form data to the webserver. If validate() function returns true, the form will be submitted, otherwise it will not submit the data. </a:t>
            </a:r>
            <a:endParaRPr lang="en-US" sz="2400" dirty="0">
              <a:latin typeface="Comic Sans MS" pitchFamily="66" charset="0"/>
            </a:endParaRPr>
          </a:p>
        </p:txBody>
      </p:sp>
      <p:pic>
        <p:nvPicPr>
          <p:cNvPr id="5122" name="Picture 2" descr="C:\Users\Admin\Desktop\screeshots\event 2.png"/>
          <p:cNvPicPr>
            <a:picLocks noChangeAspect="1" noChangeArrowheads="1"/>
          </p:cNvPicPr>
          <p:nvPr/>
        </p:nvPicPr>
        <p:blipFill>
          <a:blip r:embed="rId2"/>
          <a:srcRect/>
          <a:stretch>
            <a:fillRect/>
          </a:stretch>
        </p:blipFill>
        <p:spPr bwMode="auto">
          <a:xfrm>
            <a:off x="1508919" y="3276600"/>
            <a:ext cx="3581400" cy="3581400"/>
          </a:xfrm>
          <a:prstGeom prst="rect">
            <a:avLst/>
          </a:prstGeom>
          <a:noFill/>
        </p:spPr>
      </p:pic>
      <p:pic>
        <p:nvPicPr>
          <p:cNvPr id="5123" name="Picture 3" descr="C:\Users\Admin\Desktop\screeshots\event2 reslt.png"/>
          <p:cNvPicPr>
            <a:picLocks noChangeAspect="1" noChangeArrowheads="1"/>
          </p:cNvPicPr>
          <p:nvPr/>
        </p:nvPicPr>
        <p:blipFill>
          <a:blip r:embed="rId3"/>
          <a:srcRect/>
          <a:stretch>
            <a:fillRect/>
          </a:stretch>
        </p:blipFill>
        <p:spPr bwMode="auto">
          <a:xfrm>
            <a:off x="5699919" y="4267200"/>
            <a:ext cx="5095875" cy="2362200"/>
          </a:xfrm>
          <a:prstGeom prst="rect">
            <a:avLst/>
          </a:prstGeom>
          <a:noFill/>
        </p:spPr>
      </p:pic>
      <p:pic>
        <p:nvPicPr>
          <p:cNvPr id="6" name="Picture 5" descr="Ppt_Bg2.pn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Box 6"/>
          <p:cNvSpPr txBox="1"/>
          <p:nvPr/>
        </p:nvSpPr>
        <p:spPr>
          <a:xfrm>
            <a:off x="10195719" y="0"/>
            <a:ext cx="1600200" cy="461665"/>
          </a:xfrm>
          <a:prstGeom prst="rect">
            <a:avLst/>
          </a:prstGeom>
          <a:noFill/>
        </p:spPr>
        <p:txBody>
          <a:bodyPr wrap="square" rtlCol="0">
            <a:spAutoFit/>
          </a:bodyPr>
          <a:lstStyle/>
          <a:p>
            <a:r>
              <a:rPr lang="en-US" sz="2400" dirty="0" smtClean="0">
                <a:latin typeface="Comic Sans MS" pitchFamily="66" charset="0"/>
              </a:rPr>
              <a:t>(contd..)</a:t>
            </a:r>
            <a:endParaRPr lang="en-US" sz="2400" dirty="0">
              <a:latin typeface="Comic Sans MS" pitchFamily="66" charset="0"/>
            </a:endParaRPr>
          </a:p>
        </p:txBody>
      </p:sp>
      <p:sp>
        <p:nvSpPr>
          <p:cNvPr id="8" name="Date Placeholder 7"/>
          <p:cNvSpPr>
            <a:spLocks noGrp="1"/>
          </p:cNvSpPr>
          <p:nvPr>
            <p:ph type="dt" sz="half" idx="10"/>
          </p:nvPr>
        </p:nvSpPr>
        <p:spPr/>
        <p:txBody>
          <a:bodyPr/>
          <a:lstStyle/>
          <a:p>
            <a:fld id="{5368587B-A557-4A32-9ECF-4F0354F974A7}" type="datetime1">
              <a:rPr lang="en-US" smtClean="0"/>
              <a:pPr/>
              <a:t>04/01/2018</a:t>
            </a:fld>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Comic Sans MS" pitchFamily="66" charset="0"/>
              </a:rPr>
              <a:t>onmouseover and onmouseout</a:t>
            </a:r>
            <a:endParaRPr lang="en-US" sz="2400" dirty="0">
              <a:latin typeface="Comic Sans MS" pitchFamily="66" charset="0"/>
            </a:endParaRPr>
          </a:p>
        </p:txBody>
      </p:sp>
      <p:sp>
        <p:nvSpPr>
          <p:cNvPr id="3" name="Content Placeholder 2"/>
          <p:cNvSpPr>
            <a:spLocks noGrp="1"/>
          </p:cNvSpPr>
          <p:nvPr>
            <p:ph idx="1"/>
          </p:nvPr>
        </p:nvSpPr>
        <p:spPr>
          <a:xfrm>
            <a:off x="608092" y="1066800"/>
            <a:ext cx="10945654" cy="5791200"/>
          </a:xfrm>
        </p:spPr>
        <p:txBody>
          <a:bodyPr/>
          <a:lstStyle/>
          <a:p>
            <a:pPr algn="just">
              <a:buNone/>
            </a:pPr>
            <a:r>
              <a:rPr lang="en-US" sz="2400" dirty="0" smtClean="0">
                <a:latin typeface="Comic Sans MS" pitchFamily="66" charset="0"/>
              </a:rPr>
              <a:t>        The onmouseover event triggers when you bring your mouse over any element and the onmouseout triggers when you move your mouse out from that element. For example</a:t>
            </a:r>
          </a:p>
          <a:p>
            <a:pPr algn="just">
              <a:buNone/>
            </a:pPr>
            <a:endParaRPr lang="en-US" sz="2400" dirty="0">
              <a:latin typeface="Comic Sans MS" pitchFamily="66" charset="0"/>
            </a:endParaRPr>
          </a:p>
        </p:txBody>
      </p:sp>
      <p:pic>
        <p:nvPicPr>
          <p:cNvPr id="6" name="Picture 2" descr="C:\Users\Admin\Desktop\screeshots\event3.png"/>
          <p:cNvPicPr>
            <a:picLocks noChangeAspect="1" noChangeArrowheads="1"/>
          </p:cNvPicPr>
          <p:nvPr/>
        </p:nvPicPr>
        <p:blipFill>
          <a:blip r:embed="rId2"/>
          <a:srcRect/>
          <a:stretch>
            <a:fillRect/>
          </a:stretch>
        </p:blipFill>
        <p:spPr bwMode="auto">
          <a:xfrm>
            <a:off x="1432719" y="2286000"/>
            <a:ext cx="4272315" cy="441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147" name="Picture 3" descr="C:\Users\Admin\Desktop\screeshots\event3 res.png"/>
          <p:cNvPicPr>
            <a:picLocks noChangeAspect="1" noChangeArrowheads="1"/>
          </p:cNvPicPr>
          <p:nvPr/>
        </p:nvPicPr>
        <p:blipFill>
          <a:blip r:embed="rId3"/>
          <a:srcRect/>
          <a:stretch>
            <a:fillRect/>
          </a:stretch>
        </p:blipFill>
        <p:spPr bwMode="auto">
          <a:xfrm>
            <a:off x="6461919" y="3810000"/>
            <a:ext cx="4352925" cy="638175"/>
          </a:xfrm>
          <a:prstGeom prst="rect">
            <a:avLst/>
          </a:prstGeom>
          <a:noFill/>
        </p:spPr>
      </p:pic>
      <p:sp>
        <p:nvSpPr>
          <p:cNvPr id="8" name="TextBox 7"/>
          <p:cNvSpPr txBox="1"/>
          <p:nvPr/>
        </p:nvSpPr>
        <p:spPr>
          <a:xfrm>
            <a:off x="6614319" y="3352800"/>
            <a:ext cx="1905000" cy="461665"/>
          </a:xfrm>
          <a:prstGeom prst="rect">
            <a:avLst/>
          </a:prstGeom>
          <a:noFill/>
        </p:spPr>
        <p:txBody>
          <a:bodyPr wrap="square" rtlCol="0">
            <a:spAutoFit/>
          </a:bodyPr>
          <a:lstStyle/>
          <a:p>
            <a:r>
              <a:rPr lang="en-US" sz="2400" dirty="0" smtClean="0">
                <a:latin typeface="Comic Sans MS" pitchFamily="66" charset="0"/>
              </a:rPr>
              <a:t>output</a:t>
            </a:r>
            <a:endParaRPr lang="en-US" sz="2400" dirty="0">
              <a:latin typeface="Comic Sans MS" pitchFamily="66" charset="0"/>
            </a:endParaRPr>
          </a:p>
        </p:txBody>
      </p:sp>
      <p:pic>
        <p:nvPicPr>
          <p:cNvPr id="9" name="Picture 8" descr="Ppt_Bg2.pn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TextBox 9"/>
          <p:cNvSpPr txBox="1"/>
          <p:nvPr/>
        </p:nvSpPr>
        <p:spPr>
          <a:xfrm>
            <a:off x="10195719" y="0"/>
            <a:ext cx="1600200" cy="461665"/>
          </a:xfrm>
          <a:prstGeom prst="rect">
            <a:avLst/>
          </a:prstGeom>
          <a:noFill/>
        </p:spPr>
        <p:txBody>
          <a:bodyPr wrap="square" rtlCol="0">
            <a:spAutoFit/>
          </a:bodyPr>
          <a:lstStyle/>
          <a:p>
            <a:r>
              <a:rPr lang="en-US" sz="2400" dirty="0" smtClean="0">
                <a:latin typeface="Comic Sans MS" pitchFamily="66" charset="0"/>
              </a:rPr>
              <a:t>(contd..)</a:t>
            </a:r>
            <a:endParaRPr lang="en-US" sz="2400" dirty="0">
              <a:latin typeface="Comic Sans MS" pitchFamily="66" charset="0"/>
            </a:endParaRPr>
          </a:p>
        </p:txBody>
      </p:sp>
      <p:sp>
        <p:nvSpPr>
          <p:cNvPr id="11" name="Date Placeholder 10"/>
          <p:cNvSpPr>
            <a:spLocks noGrp="1"/>
          </p:cNvSpPr>
          <p:nvPr>
            <p:ph type="dt" sz="half" idx="10"/>
          </p:nvPr>
        </p:nvSpPr>
        <p:spPr/>
        <p:txBody>
          <a:bodyPr/>
          <a:lstStyle/>
          <a:p>
            <a:fld id="{3ECFCD44-B9FD-4164-AD7C-715D93028D82}" type="datetime1">
              <a:rPr lang="en-US" smtClean="0"/>
              <a:pPr/>
              <a:t>04/01/2018</a:t>
            </a:fld>
            <a:endParaRPr lang="en-US" dirty="0"/>
          </a:p>
        </p:txBody>
      </p:sp>
      <p:sp>
        <p:nvSpPr>
          <p:cNvPr id="12" name="Slide Number Placeholder 11"/>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92" y="1143000"/>
            <a:ext cx="10945654" cy="274638"/>
          </a:xfrm>
        </p:spPr>
        <p:txBody>
          <a:bodyPr/>
          <a:lstStyle/>
          <a:p>
            <a:r>
              <a:rPr lang="en-US" sz="2400" dirty="0" smtClean="0">
                <a:latin typeface="Comic Sans MS" pitchFamily="66" charset="0"/>
              </a:rPr>
              <a:t>Alert Dialog Box</a:t>
            </a:r>
            <a:endParaRPr lang="en-US" sz="2400" dirty="0">
              <a:latin typeface="Comic Sans MS" pitchFamily="66" charset="0"/>
            </a:endParaRPr>
          </a:p>
        </p:txBody>
      </p:sp>
      <p:sp>
        <p:nvSpPr>
          <p:cNvPr id="3" name="Content Placeholder 2"/>
          <p:cNvSpPr>
            <a:spLocks noGrp="1"/>
          </p:cNvSpPr>
          <p:nvPr>
            <p:ph idx="1"/>
          </p:nvPr>
        </p:nvSpPr>
        <p:spPr>
          <a:xfrm>
            <a:off x="608092" y="1752600"/>
            <a:ext cx="10945654" cy="5105400"/>
          </a:xfrm>
        </p:spPr>
        <p:txBody>
          <a:bodyPr/>
          <a:lstStyle/>
          <a:p>
            <a:pPr algn="just">
              <a:buNone/>
            </a:pPr>
            <a:r>
              <a:rPr lang="en-US" sz="2400" dirty="0" smtClean="0">
                <a:latin typeface="Comic Sans MS" pitchFamily="66" charset="0"/>
              </a:rPr>
              <a:t>         An alert dialog box is mostly used to give a warning message to the users. We can use an alert box to give a warning message. Alert box gives only one button "OK" to select and proceed.</a:t>
            </a:r>
          </a:p>
          <a:p>
            <a:pPr algn="just">
              <a:buNone/>
            </a:pPr>
            <a:r>
              <a:rPr lang="en-US" sz="2400" dirty="0" smtClean="0">
                <a:solidFill>
                  <a:schemeClr val="bg1"/>
                </a:solidFill>
                <a:latin typeface="Comic Sans MS" pitchFamily="66" charset="0"/>
              </a:rPr>
              <a:t>Confirmation Dialog Box</a:t>
            </a:r>
          </a:p>
          <a:p>
            <a:pPr algn="just">
              <a:buNone/>
            </a:pPr>
            <a:r>
              <a:rPr lang="en-US" sz="2400" dirty="0" smtClean="0">
                <a:solidFill>
                  <a:schemeClr val="bg1"/>
                </a:solidFill>
                <a:latin typeface="Comic Sans MS" pitchFamily="66" charset="0"/>
              </a:rPr>
              <a:t>        </a:t>
            </a:r>
            <a:r>
              <a:rPr lang="en-US" sz="2400" dirty="0" smtClean="0">
                <a:latin typeface="Comic Sans MS" pitchFamily="66" charset="0"/>
              </a:rPr>
              <a:t>A confirmation dialog box is mostly used to take user's consent on any option. It displays a dialog box with two buttons: OK and Cancel. If the user clicks on the OK button, the window method confirm() will return true. If the user clicks on the Cancel button, then confirm() returns false</a:t>
            </a:r>
          </a:p>
          <a:p>
            <a:pPr algn="just">
              <a:buNone/>
            </a:pPr>
            <a:endParaRPr lang="en-US" sz="2400" dirty="0" smtClean="0">
              <a:solidFill>
                <a:schemeClr val="bg1"/>
              </a:solidFill>
              <a:latin typeface="Comic Sans MS" pitchFamily="66" charset="0"/>
            </a:endParaRPr>
          </a:p>
          <a:p>
            <a:pPr algn="just">
              <a:buNone/>
            </a:pPr>
            <a:r>
              <a:rPr lang="en-US" sz="2400" dirty="0" smtClean="0">
                <a:latin typeface="Comic Sans MS" pitchFamily="66" charset="0"/>
              </a:rPr>
              <a:t> </a:t>
            </a:r>
          </a:p>
          <a:p>
            <a:pPr algn="just">
              <a:buNone/>
            </a:pPr>
            <a:endParaRPr lang="en-US" sz="2400" dirty="0">
              <a:latin typeface="Comic Sans MS" pitchFamily="66" charset="0"/>
            </a:endParaRPr>
          </a:p>
        </p:txBody>
      </p:sp>
      <p:pic>
        <p:nvPicPr>
          <p:cNvPr id="4" name="Picture 3" descr="Ppt_Bg2.png"/>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Box 4"/>
          <p:cNvSpPr txBox="1"/>
          <p:nvPr/>
        </p:nvSpPr>
        <p:spPr>
          <a:xfrm>
            <a:off x="9586119" y="0"/>
            <a:ext cx="2209800" cy="461665"/>
          </a:xfrm>
          <a:prstGeom prst="rect">
            <a:avLst/>
          </a:prstGeom>
          <a:noFill/>
        </p:spPr>
        <p:txBody>
          <a:bodyPr wrap="square" rtlCol="0">
            <a:spAutoFit/>
          </a:bodyPr>
          <a:lstStyle/>
          <a:p>
            <a:r>
              <a:rPr lang="en-US" sz="2400" dirty="0" smtClean="0">
                <a:latin typeface="Comic Sans MS" pitchFamily="66" charset="0"/>
              </a:rPr>
              <a:t>Dialog Box</a:t>
            </a:r>
            <a:endParaRPr lang="en-US" sz="2400" dirty="0">
              <a:latin typeface="Comic Sans MS" pitchFamily="66" charset="0"/>
            </a:endParaRPr>
          </a:p>
        </p:txBody>
      </p:sp>
      <p:sp>
        <p:nvSpPr>
          <p:cNvPr id="6" name="Date Placeholder 5"/>
          <p:cNvSpPr>
            <a:spLocks noGrp="1"/>
          </p:cNvSpPr>
          <p:nvPr>
            <p:ph type="dt" sz="half" idx="10"/>
          </p:nvPr>
        </p:nvSpPr>
        <p:spPr/>
        <p:txBody>
          <a:bodyPr/>
          <a:lstStyle/>
          <a:p>
            <a:fld id="{86F8E60B-14DB-45C3-A6D1-34AB4A3245F8}" type="datetime1">
              <a:rPr lang="en-US" smtClean="0"/>
              <a:pPr/>
              <a:t>04/01/2018</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Ppt_Bg2.png"/>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Title 2"/>
          <p:cNvSpPr>
            <a:spLocks noGrp="1"/>
          </p:cNvSpPr>
          <p:nvPr>
            <p:ph type="ctrTitle"/>
          </p:nvPr>
        </p:nvSpPr>
        <p:spPr>
          <a:xfrm>
            <a:off x="496075" y="928099"/>
            <a:ext cx="10337562" cy="1470025"/>
          </a:xfrm>
        </p:spPr>
        <p:txBody>
          <a:bodyPr/>
          <a:lstStyle/>
          <a:p>
            <a:pPr algn="ctr"/>
            <a:r>
              <a:rPr lang="en-US" sz="4800" dirty="0" smtClean="0">
                <a:solidFill>
                  <a:schemeClr val="accent1"/>
                </a:solidFill>
                <a:effectLst>
                  <a:outerShdw blurRad="38100" dist="38100" dir="2700000" algn="tl">
                    <a:srgbClr val="000000">
                      <a:alpha val="43137"/>
                    </a:srgbClr>
                  </a:outerShdw>
                </a:effectLst>
                <a:latin typeface="Comic Sans MS" panose="030F0702030302020204" pitchFamily="66" charset="0"/>
              </a:rPr>
              <a:t> </a:t>
            </a:r>
            <a:endParaRPr lang="en-US" sz="4800" dirty="0">
              <a:solidFill>
                <a:schemeClr val="accent1"/>
              </a:solidFill>
              <a:effectLst>
                <a:outerShdw blurRad="38100" dist="38100" dir="2700000" algn="tl">
                  <a:srgbClr val="000000">
                    <a:alpha val="43137"/>
                  </a:srgbClr>
                </a:outerShdw>
              </a:effectLst>
              <a:latin typeface="Comic Sans MS" panose="030F0702030302020204" pitchFamily="66" charset="0"/>
            </a:endParaRPr>
          </a:p>
        </p:txBody>
      </p:sp>
      <p:pic>
        <p:nvPicPr>
          <p:cNvPr id="1028" name="Picture 4" descr="C:\Users\Admin\Desktop\presentations\javascript-apr-2011.jpg"/>
          <p:cNvPicPr>
            <a:picLocks noChangeAspect="1" noChangeArrowheads="1"/>
          </p:cNvPicPr>
          <p:nvPr/>
        </p:nvPicPr>
        <p:blipFill>
          <a:blip r:embed="rId3"/>
          <a:srcRect/>
          <a:stretch>
            <a:fillRect/>
          </a:stretch>
        </p:blipFill>
        <p:spPr bwMode="auto">
          <a:xfrm>
            <a:off x="0" y="518160"/>
            <a:ext cx="12161838" cy="6126480"/>
          </a:xfrm>
          <a:prstGeom prst="rect">
            <a:avLst/>
          </a:prstGeom>
          <a:noFill/>
        </p:spPr>
      </p:pic>
      <p:sp>
        <p:nvSpPr>
          <p:cNvPr id="5" name="Date Placeholder 4"/>
          <p:cNvSpPr>
            <a:spLocks noGrp="1"/>
          </p:cNvSpPr>
          <p:nvPr>
            <p:ph type="dt" sz="half" idx="10"/>
          </p:nvPr>
        </p:nvSpPr>
        <p:spPr/>
        <p:txBody>
          <a:bodyPr/>
          <a:lstStyle/>
          <a:p>
            <a:fld id="{6049CE45-6623-4E16-9AA4-FD07307116B5}" type="datetime1">
              <a:rPr lang="en-US" smtClean="0"/>
              <a:pPr/>
              <a:t>04/01/2018</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 xmlns:p14="http://schemas.microsoft.com/office/powerpoint/2010/main" val="13390134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92" y="838200"/>
            <a:ext cx="10945654" cy="6019800"/>
          </a:xfrm>
        </p:spPr>
        <p:txBody>
          <a:bodyPr/>
          <a:lstStyle/>
          <a:p>
            <a:pPr algn="just">
              <a:buNone/>
            </a:pPr>
            <a:r>
              <a:rPr lang="en-US" sz="2400" dirty="0" smtClean="0">
                <a:solidFill>
                  <a:schemeClr val="bg1"/>
                </a:solidFill>
                <a:latin typeface="Comic Sans MS" pitchFamily="66" charset="0"/>
              </a:rPr>
              <a:t>Prompt Dialog Box</a:t>
            </a:r>
          </a:p>
          <a:p>
            <a:pPr algn="just">
              <a:buNone/>
            </a:pPr>
            <a:r>
              <a:rPr lang="en-US" sz="2400" dirty="0" smtClean="0">
                <a:latin typeface="Comic Sans MS" pitchFamily="66" charset="0"/>
              </a:rPr>
              <a:t>      The prompt dialog box is very useful when you want to pop-up a text box to get user input. Thus, it enables you to interact with the user. The user needs to fill in the field and then click OK.</a:t>
            </a:r>
          </a:p>
          <a:p>
            <a:pPr algn="just">
              <a:buNone/>
            </a:pPr>
            <a:r>
              <a:rPr lang="en-US" sz="2400" dirty="0" smtClean="0">
                <a:latin typeface="Comic Sans MS" pitchFamily="66" charset="0"/>
              </a:rPr>
              <a:t>      This dialog box is displayed using a method called prompt() which takes two parameters:</a:t>
            </a:r>
          </a:p>
          <a:p>
            <a:pPr algn="just">
              <a:buNone/>
            </a:pPr>
            <a:r>
              <a:rPr lang="en-US" sz="2400" dirty="0" smtClean="0">
                <a:latin typeface="Comic Sans MS" pitchFamily="66" charset="0"/>
              </a:rPr>
              <a:t> (i) a label which you want to display in the text box and</a:t>
            </a:r>
          </a:p>
          <a:p>
            <a:pPr algn="just">
              <a:buNone/>
            </a:pPr>
            <a:r>
              <a:rPr lang="en-US" sz="2400" dirty="0" smtClean="0">
                <a:latin typeface="Comic Sans MS" pitchFamily="66" charset="0"/>
              </a:rPr>
              <a:t> (ii) a default string to display in the text box.</a:t>
            </a:r>
          </a:p>
          <a:p>
            <a:pPr algn="just">
              <a:buNone/>
            </a:pPr>
            <a:r>
              <a:rPr lang="en-US" sz="2400" dirty="0" smtClean="0">
                <a:latin typeface="Comic Sans MS" pitchFamily="66" charset="0"/>
              </a:rPr>
              <a:t>This dialog box has two buttons: OK and Cancel. </a:t>
            </a:r>
          </a:p>
          <a:p>
            <a:pPr algn="just">
              <a:buNone/>
            </a:pPr>
            <a:r>
              <a:rPr lang="en-US" sz="2400" dirty="0" smtClean="0">
                <a:latin typeface="Comic Sans MS" pitchFamily="66" charset="0"/>
              </a:rPr>
              <a:t>          *   If the user clicks the OK button, the window method prompt() will return the entered value from the text box. </a:t>
            </a:r>
          </a:p>
          <a:p>
            <a:pPr algn="just">
              <a:buNone/>
            </a:pPr>
            <a:r>
              <a:rPr lang="en-US" sz="2400" dirty="0" smtClean="0">
                <a:latin typeface="Comic Sans MS" pitchFamily="66" charset="0"/>
              </a:rPr>
              <a:t>          *   If the user clicks the Cancel button, the window method prompt() returns null. </a:t>
            </a:r>
          </a:p>
          <a:p>
            <a:endParaRPr lang="en-US" dirty="0"/>
          </a:p>
        </p:txBody>
      </p:sp>
      <p:pic>
        <p:nvPicPr>
          <p:cNvPr id="4" name="Picture 3" descr="Ppt_Bg2.png"/>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Box 4"/>
          <p:cNvSpPr txBox="1"/>
          <p:nvPr/>
        </p:nvSpPr>
        <p:spPr>
          <a:xfrm>
            <a:off x="10195719" y="0"/>
            <a:ext cx="1600200" cy="461665"/>
          </a:xfrm>
          <a:prstGeom prst="rect">
            <a:avLst/>
          </a:prstGeom>
          <a:noFill/>
        </p:spPr>
        <p:txBody>
          <a:bodyPr wrap="square" rtlCol="0">
            <a:spAutoFit/>
          </a:bodyPr>
          <a:lstStyle/>
          <a:p>
            <a:r>
              <a:rPr lang="en-US" sz="2400" dirty="0" smtClean="0">
                <a:latin typeface="Comic Sans MS" pitchFamily="66" charset="0"/>
              </a:rPr>
              <a:t>(contd..)</a:t>
            </a:r>
            <a:endParaRPr lang="en-US" sz="2400" dirty="0">
              <a:latin typeface="Comic Sans MS" pitchFamily="66" charset="0"/>
            </a:endParaRPr>
          </a:p>
        </p:txBody>
      </p:sp>
      <p:sp>
        <p:nvSpPr>
          <p:cNvPr id="6" name="Date Placeholder 5"/>
          <p:cNvSpPr>
            <a:spLocks noGrp="1"/>
          </p:cNvSpPr>
          <p:nvPr>
            <p:ph type="dt" sz="half" idx="10"/>
          </p:nvPr>
        </p:nvSpPr>
        <p:spPr/>
        <p:txBody>
          <a:bodyPr/>
          <a:lstStyle/>
          <a:p>
            <a:fld id="{70719E8C-AEB6-4A71-B295-7B30EB4F419B}" type="datetime1">
              <a:rPr lang="en-US" smtClean="0"/>
              <a:pPr/>
              <a:t>04/01/2018</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411939" y="1905000"/>
            <a:ext cx="3511729" cy="159512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05395" y="4953000"/>
            <a:ext cx="3567472" cy="162052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5776873" y="3733800"/>
            <a:ext cx="6182268" cy="120015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5472827" y="5181600"/>
            <a:ext cx="6182268" cy="120015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405394" y="1219200"/>
            <a:ext cx="7094406" cy="2240280"/>
          </a:xfrm>
          <a:custGeom>
            <a:avLst/>
            <a:gdLst/>
            <a:ahLst/>
            <a:cxnLst/>
            <a:rect l="l" t="t" r="r" b="b"/>
            <a:pathLst>
              <a:path w="5334000" h="2240279">
                <a:moveTo>
                  <a:pt x="0" y="0"/>
                </a:moveTo>
                <a:lnTo>
                  <a:pt x="5334000" y="0"/>
                </a:lnTo>
                <a:lnTo>
                  <a:pt x="5334000" y="2240279"/>
                </a:lnTo>
                <a:lnTo>
                  <a:pt x="0" y="2240279"/>
                </a:lnTo>
                <a:lnTo>
                  <a:pt x="0" y="0"/>
                </a:lnTo>
                <a:close/>
              </a:path>
            </a:pathLst>
          </a:custGeom>
          <a:solidFill>
            <a:srgbClr val="FFFFFF"/>
          </a:solidFill>
        </p:spPr>
        <p:txBody>
          <a:bodyPr wrap="square" lIns="0" tIns="0" rIns="0" bIns="0" rtlCol="0"/>
          <a:lstStyle/>
          <a:p>
            <a:endParaRPr/>
          </a:p>
        </p:txBody>
      </p:sp>
      <p:sp>
        <p:nvSpPr>
          <p:cNvPr id="8" name="object 8"/>
          <p:cNvSpPr/>
          <p:nvPr/>
        </p:nvSpPr>
        <p:spPr>
          <a:xfrm>
            <a:off x="405394" y="1219200"/>
            <a:ext cx="7094406" cy="2240280"/>
          </a:xfrm>
          <a:custGeom>
            <a:avLst/>
            <a:gdLst/>
            <a:ahLst/>
            <a:cxnLst/>
            <a:rect l="l" t="t" r="r" b="b"/>
            <a:pathLst>
              <a:path w="5334000" h="2240279">
                <a:moveTo>
                  <a:pt x="0" y="0"/>
                </a:moveTo>
                <a:lnTo>
                  <a:pt x="5334000" y="0"/>
                </a:lnTo>
                <a:lnTo>
                  <a:pt x="5334000" y="2240279"/>
                </a:lnTo>
                <a:lnTo>
                  <a:pt x="0" y="2240279"/>
                </a:lnTo>
                <a:lnTo>
                  <a:pt x="0" y="0"/>
                </a:lnTo>
                <a:close/>
              </a:path>
            </a:pathLst>
          </a:custGeom>
          <a:ln w="9344">
            <a:solidFill>
              <a:srgbClr val="000000"/>
            </a:solidFill>
          </a:ln>
        </p:spPr>
        <p:txBody>
          <a:bodyPr wrap="square" lIns="0" tIns="0" rIns="0" bIns="0" rtlCol="0"/>
          <a:lstStyle/>
          <a:p>
            <a:endParaRPr/>
          </a:p>
        </p:txBody>
      </p:sp>
      <p:sp>
        <p:nvSpPr>
          <p:cNvPr id="9" name="object 9"/>
          <p:cNvSpPr txBox="1"/>
          <p:nvPr/>
        </p:nvSpPr>
        <p:spPr>
          <a:xfrm>
            <a:off x="508432" y="1295400"/>
            <a:ext cx="6722794" cy="1874359"/>
          </a:xfrm>
          <a:prstGeom prst="rect">
            <a:avLst/>
          </a:prstGeom>
        </p:spPr>
        <p:txBody>
          <a:bodyPr vert="horz" wrap="square" lIns="0" tIns="12700" rIns="0" bIns="0" rtlCol="0">
            <a:spAutoFit/>
          </a:bodyPr>
          <a:lstStyle/>
          <a:p>
            <a:pPr marL="12700" marR="5080">
              <a:lnSpc>
                <a:spcPct val="120800"/>
              </a:lnSpc>
              <a:spcBef>
                <a:spcPts val="100"/>
              </a:spcBef>
            </a:pPr>
            <a:r>
              <a:rPr sz="2000" b="1" spc="-5" dirty="0">
                <a:latin typeface="Courier New"/>
                <a:cs typeface="Courier New"/>
              </a:rPr>
              <a:t>&lt;script type="text/javascript"&gt;  </a:t>
            </a:r>
            <a:r>
              <a:rPr sz="2000" b="1" spc="-5" dirty="0">
                <a:solidFill>
                  <a:srgbClr val="0000FF"/>
                </a:solidFill>
                <a:latin typeface="Courier New"/>
                <a:cs typeface="Courier New"/>
              </a:rPr>
              <a:t>alert("This is an Alert method");  </a:t>
            </a:r>
            <a:r>
              <a:rPr sz="2000" b="1" spc="-5" dirty="0">
                <a:solidFill>
                  <a:srgbClr val="009900"/>
                </a:solidFill>
                <a:latin typeface="Courier New"/>
                <a:cs typeface="Courier New"/>
              </a:rPr>
              <a:t>confirm("Are you OK?");  </a:t>
            </a:r>
            <a:r>
              <a:rPr sz="2000" b="1" spc="-5" dirty="0">
                <a:solidFill>
                  <a:srgbClr val="FF3300"/>
                </a:solidFill>
                <a:latin typeface="Courier New"/>
                <a:cs typeface="Courier New"/>
              </a:rPr>
              <a:t>prompt("What is your name?");  prompt("How old are</a:t>
            </a:r>
            <a:r>
              <a:rPr sz="2000" b="1" spc="-70" dirty="0">
                <a:solidFill>
                  <a:srgbClr val="FF3300"/>
                </a:solidFill>
                <a:latin typeface="Courier New"/>
                <a:cs typeface="Courier New"/>
              </a:rPr>
              <a:t> </a:t>
            </a:r>
            <a:r>
              <a:rPr sz="2000" b="1" spc="-5" dirty="0">
                <a:solidFill>
                  <a:srgbClr val="FF3300"/>
                </a:solidFill>
                <a:latin typeface="Courier New"/>
                <a:cs typeface="Courier New"/>
              </a:rPr>
              <a:t>you?","20");</a:t>
            </a:r>
            <a:endParaRPr sz="2000">
              <a:latin typeface="Courier New"/>
              <a:cs typeface="Courier New"/>
            </a:endParaRPr>
          </a:p>
          <a:p>
            <a:pPr marL="12700">
              <a:lnSpc>
                <a:spcPct val="100000"/>
              </a:lnSpc>
              <a:spcBef>
                <a:spcPts val="500"/>
              </a:spcBef>
            </a:pPr>
            <a:r>
              <a:rPr sz="2000" b="1" spc="-5" dirty="0">
                <a:latin typeface="Courier New"/>
                <a:cs typeface="Courier New"/>
              </a:rPr>
              <a:t>&lt;/script&gt;</a:t>
            </a:r>
            <a:endParaRPr sz="2000">
              <a:latin typeface="Courier New"/>
              <a:cs typeface="Courier New"/>
            </a:endParaRPr>
          </a:p>
        </p:txBody>
      </p:sp>
      <p:sp>
        <p:nvSpPr>
          <p:cNvPr id="10" name="object 10"/>
          <p:cNvSpPr/>
          <p:nvPr/>
        </p:nvSpPr>
        <p:spPr>
          <a:xfrm>
            <a:off x="7432234" y="1889760"/>
            <a:ext cx="878355" cy="396240"/>
          </a:xfrm>
          <a:custGeom>
            <a:avLst/>
            <a:gdLst/>
            <a:ahLst/>
            <a:cxnLst/>
            <a:rect l="l" t="t" r="r" b="b"/>
            <a:pathLst>
              <a:path w="660400" h="396239">
                <a:moveTo>
                  <a:pt x="660400" y="396239"/>
                </a:moveTo>
                <a:lnTo>
                  <a:pt x="0" y="0"/>
                </a:lnTo>
              </a:path>
            </a:pathLst>
          </a:custGeom>
          <a:ln w="25400">
            <a:solidFill>
              <a:srgbClr val="000000"/>
            </a:solidFill>
          </a:ln>
        </p:spPr>
        <p:txBody>
          <a:bodyPr wrap="square" lIns="0" tIns="0" rIns="0" bIns="0" rtlCol="0"/>
          <a:lstStyle/>
          <a:p>
            <a:endParaRPr/>
          </a:p>
        </p:txBody>
      </p:sp>
      <p:sp>
        <p:nvSpPr>
          <p:cNvPr id="11" name="object 11"/>
          <p:cNvSpPr/>
          <p:nvPr/>
        </p:nvSpPr>
        <p:spPr>
          <a:xfrm>
            <a:off x="7297103" y="1828800"/>
            <a:ext cx="189184" cy="120650"/>
          </a:xfrm>
          <a:custGeom>
            <a:avLst/>
            <a:gdLst/>
            <a:ahLst/>
            <a:cxnLst/>
            <a:rect l="l" t="t" r="r" b="b"/>
            <a:pathLst>
              <a:path w="142239" h="120650">
                <a:moveTo>
                  <a:pt x="0" y="0"/>
                </a:moveTo>
                <a:lnTo>
                  <a:pt x="76200" y="120650"/>
                </a:lnTo>
                <a:lnTo>
                  <a:pt x="142239" y="11429"/>
                </a:lnTo>
                <a:lnTo>
                  <a:pt x="0" y="0"/>
                </a:lnTo>
                <a:close/>
              </a:path>
            </a:pathLst>
          </a:custGeom>
          <a:solidFill>
            <a:srgbClr val="000000"/>
          </a:solidFill>
        </p:spPr>
        <p:txBody>
          <a:bodyPr wrap="square" lIns="0" tIns="0" rIns="0" bIns="0" rtlCol="0"/>
          <a:lstStyle/>
          <a:p>
            <a:endParaRPr/>
          </a:p>
        </p:txBody>
      </p:sp>
      <p:sp>
        <p:nvSpPr>
          <p:cNvPr id="12" name="object 12"/>
          <p:cNvSpPr/>
          <p:nvPr/>
        </p:nvSpPr>
        <p:spPr>
          <a:xfrm>
            <a:off x="912138" y="2404110"/>
            <a:ext cx="386814" cy="2548890"/>
          </a:xfrm>
          <a:custGeom>
            <a:avLst/>
            <a:gdLst/>
            <a:ahLst/>
            <a:cxnLst/>
            <a:rect l="l" t="t" r="r" b="b"/>
            <a:pathLst>
              <a:path w="290830" h="2548890">
                <a:moveTo>
                  <a:pt x="0" y="2548890"/>
                </a:moveTo>
                <a:lnTo>
                  <a:pt x="290830" y="0"/>
                </a:lnTo>
              </a:path>
            </a:pathLst>
          </a:custGeom>
          <a:ln w="25399">
            <a:solidFill>
              <a:srgbClr val="000000"/>
            </a:solidFill>
          </a:ln>
        </p:spPr>
        <p:txBody>
          <a:bodyPr wrap="square" lIns="0" tIns="0" rIns="0" bIns="0" rtlCol="0"/>
          <a:lstStyle/>
          <a:p>
            <a:endParaRPr/>
          </a:p>
        </p:txBody>
      </p:sp>
      <p:sp>
        <p:nvSpPr>
          <p:cNvPr id="13" name="object 13"/>
          <p:cNvSpPr/>
          <p:nvPr/>
        </p:nvSpPr>
        <p:spPr>
          <a:xfrm>
            <a:off x="1214495" y="2286000"/>
            <a:ext cx="168914" cy="134620"/>
          </a:xfrm>
          <a:custGeom>
            <a:avLst/>
            <a:gdLst/>
            <a:ahLst/>
            <a:cxnLst/>
            <a:rect l="l" t="t" r="r" b="b"/>
            <a:pathLst>
              <a:path w="127000" h="134619">
                <a:moveTo>
                  <a:pt x="77469" y="0"/>
                </a:moveTo>
                <a:lnTo>
                  <a:pt x="0" y="119379"/>
                </a:lnTo>
                <a:lnTo>
                  <a:pt x="127000" y="134620"/>
                </a:lnTo>
                <a:lnTo>
                  <a:pt x="77469" y="0"/>
                </a:lnTo>
                <a:close/>
              </a:path>
            </a:pathLst>
          </a:custGeom>
          <a:solidFill>
            <a:srgbClr val="000000"/>
          </a:solidFill>
        </p:spPr>
        <p:txBody>
          <a:bodyPr wrap="square" lIns="0" tIns="0" rIns="0" bIns="0" rtlCol="0"/>
          <a:lstStyle/>
          <a:p>
            <a:endParaRPr/>
          </a:p>
        </p:txBody>
      </p:sp>
      <p:sp>
        <p:nvSpPr>
          <p:cNvPr id="14" name="object 14"/>
          <p:cNvSpPr/>
          <p:nvPr/>
        </p:nvSpPr>
        <p:spPr>
          <a:xfrm>
            <a:off x="6082608" y="2680970"/>
            <a:ext cx="1214495" cy="1052830"/>
          </a:xfrm>
          <a:custGeom>
            <a:avLst/>
            <a:gdLst/>
            <a:ahLst/>
            <a:cxnLst/>
            <a:rect l="l" t="t" r="r" b="b"/>
            <a:pathLst>
              <a:path w="913129" h="1052829">
                <a:moveTo>
                  <a:pt x="913129" y="1052829"/>
                </a:moveTo>
                <a:lnTo>
                  <a:pt x="0" y="0"/>
                </a:lnTo>
              </a:path>
            </a:pathLst>
          </a:custGeom>
          <a:ln w="25400">
            <a:solidFill>
              <a:srgbClr val="000000"/>
            </a:solidFill>
          </a:ln>
        </p:spPr>
        <p:txBody>
          <a:bodyPr wrap="square" lIns="0" tIns="0" rIns="0" bIns="0" rtlCol="0"/>
          <a:lstStyle/>
          <a:p>
            <a:endParaRPr/>
          </a:p>
        </p:txBody>
      </p:sp>
      <p:sp>
        <p:nvSpPr>
          <p:cNvPr id="15" name="object 15"/>
          <p:cNvSpPr/>
          <p:nvPr/>
        </p:nvSpPr>
        <p:spPr>
          <a:xfrm>
            <a:off x="5979570" y="2590800"/>
            <a:ext cx="175671" cy="138430"/>
          </a:xfrm>
          <a:custGeom>
            <a:avLst/>
            <a:gdLst/>
            <a:ahLst/>
            <a:cxnLst/>
            <a:rect l="l" t="t" r="r" b="b"/>
            <a:pathLst>
              <a:path w="132079" h="138430">
                <a:moveTo>
                  <a:pt x="0" y="0"/>
                </a:moveTo>
                <a:lnTo>
                  <a:pt x="35560" y="138429"/>
                </a:lnTo>
                <a:lnTo>
                  <a:pt x="132079" y="54610"/>
                </a:lnTo>
                <a:lnTo>
                  <a:pt x="0" y="0"/>
                </a:lnTo>
                <a:close/>
              </a:path>
            </a:pathLst>
          </a:custGeom>
          <a:solidFill>
            <a:srgbClr val="000000"/>
          </a:solidFill>
        </p:spPr>
        <p:txBody>
          <a:bodyPr wrap="square" lIns="0" tIns="0" rIns="0" bIns="0" rtlCol="0"/>
          <a:lstStyle/>
          <a:p>
            <a:endParaRPr/>
          </a:p>
        </p:txBody>
      </p:sp>
      <p:sp>
        <p:nvSpPr>
          <p:cNvPr id="16" name="object 16"/>
          <p:cNvSpPr/>
          <p:nvPr/>
        </p:nvSpPr>
        <p:spPr>
          <a:xfrm>
            <a:off x="3721184" y="3078479"/>
            <a:ext cx="1751643" cy="2560320"/>
          </a:xfrm>
          <a:custGeom>
            <a:avLst/>
            <a:gdLst/>
            <a:ahLst/>
            <a:cxnLst/>
            <a:rect l="l" t="t" r="r" b="b"/>
            <a:pathLst>
              <a:path w="1316989" h="2560320">
                <a:moveTo>
                  <a:pt x="1316989" y="2560320"/>
                </a:moveTo>
                <a:lnTo>
                  <a:pt x="0" y="0"/>
                </a:lnTo>
              </a:path>
            </a:pathLst>
          </a:custGeom>
          <a:ln w="25400">
            <a:solidFill>
              <a:srgbClr val="000000"/>
            </a:solidFill>
          </a:ln>
        </p:spPr>
        <p:txBody>
          <a:bodyPr wrap="square" lIns="0" tIns="0" rIns="0" bIns="0" rtlCol="0"/>
          <a:lstStyle/>
          <a:p>
            <a:endParaRPr/>
          </a:p>
        </p:txBody>
      </p:sp>
      <p:sp>
        <p:nvSpPr>
          <p:cNvPr id="17" name="object 17"/>
          <p:cNvSpPr/>
          <p:nvPr/>
        </p:nvSpPr>
        <p:spPr>
          <a:xfrm>
            <a:off x="3648551" y="2971800"/>
            <a:ext cx="153712" cy="143510"/>
          </a:xfrm>
          <a:custGeom>
            <a:avLst/>
            <a:gdLst/>
            <a:ahLst/>
            <a:cxnLst/>
            <a:rect l="l" t="t" r="r" b="b"/>
            <a:pathLst>
              <a:path w="115569" h="143510">
                <a:moveTo>
                  <a:pt x="0" y="0"/>
                </a:moveTo>
                <a:lnTo>
                  <a:pt x="1269" y="143510"/>
                </a:lnTo>
                <a:lnTo>
                  <a:pt x="115569" y="85089"/>
                </a:lnTo>
                <a:lnTo>
                  <a:pt x="0" y="0"/>
                </a:lnTo>
                <a:close/>
              </a:path>
            </a:pathLst>
          </a:custGeom>
          <a:solidFill>
            <a:srgbClr val="000000"/>
          </a:solidFill>
        </p:spPr>
        <p:txBody>
          <a:bodyPr wrap="square" lIns="0" tIns="0" rIns="0" bIns="0" rtlCol="0"/>
          <a:lstStyle/>
          <a:p>
            <a:endParaRPr/>
          </a:p>
        </p:txBody>
      </p:sp>
      <p:pic>
        <p:nvPicPr>
          <p:cNvPr id="21" name="Picture 20" descr="Ppt_Bg2.png"/>
          <p:cNvPicPr>
            <a:picLocks noChangeAspect="1"/>
          </p:cNvPicPr>
          <p:nvPr/>
        </p:nvPicPr>
        <p:blipFill>
          <a:blip r:embed="rId6">
            <a:extLst>
              <a:ext uri="{28A0092B-C50C-407E-A947-70E740481C1C}">
                <a14:useLocalDpi xmlns="" xmlns:a14="http://schemas.microsoft.com/office/drawing/2010/main" val="0"/>
              </a:ext>
            </a:extLst>
          </a:blip>
          <a:srcRect/>
          <a:stretch>
            <a:fillRect/>
          </a:stretch>
        </p:blipFill>
        <p:spPr bwMode="auto">
          <a:xfrm>
            <a:off x="15081"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2" name="TextBox 21"/>
          <p:cNvSpPr txBox="1"/>
          <p:nvPr/>
        </p:nvSpPr>
        <p:spPr>
          <a:xfrm>
            <a:off x="7757319" y="0"/>
            <a:ext cx="4404519" cy="461665"/>
          </a:xfrm>
          <a:prstGeom prst="rect">
            <a:avLst/>
          </a:prstGeom>
          <a:noFill/>
        </p:spPr>
        <p:txBody>
          <a:bodyPr wrap="square" rtlCol="0">
            <a:spAutoFit/>
          </a:bodyPr>
          <a:lstStyle/>
          <a:p>
            <a:r>
              <a:rPr lang="en-US" sz="2400" dirty="0" smtClean="0">
                <a:latin typeface="Comic Sans MS" pitchFamily="66" charset="0"/>
              </a:rPr>
              <a:t>alert(),confirm(),prompt()</a:t>
            </a:r>
            <a:endParaRPr lang="en-US" sz="2400" dirty="0">
              <a:latin typeface="Comic Sans MS" pitchFamily="66" charset="0"/>
            </a:endParaRPr>
          </a:p>
        </p:txBody>
      </p:sp>
      <p:sp>
        <p:nvSpPr>
          <p:cNvPr id="19" name="Date Placeholder 18"/>
          <p:cNvSpPr>
            <a:spLocks noGrp="1"/>
          </p:cNvSpPr>
          <p:nvPr>
            <p:ph type="dt" sz="half" idx="10"/>
          </p:nvPr>
        </p:nvSpPr>
        <p:spPr/>
        <p:txBody>
          <a:bodyPr/>
          <a:lstStyle/>
          <a:p>
            <a:fld id="{091CC3AA-B277-4F7B-A091-FCD098895B37}" type="datetime1">
              <a:rPr lang="en-US" smtClean="0"/>
              <a:pPr/>
              <a:t>04/01/2018</a:t>
            </a:fld>
            <a:endParaRPr lang="en-US" dirty="0"/>
          </a:p>
        </p:txBody>
      </p:sp>
      <p:sp>
        <p:nvSpPr>
          <p:cNvPr id="20" name="Slide Number Placeholder 19"/>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Ppt_Bg2.png"/>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213519" y="457200"/>
            <a:ext cx="11658599" cy="6248400"/>
          </a:xfrm>
        </p:spPr>
        <p:txBody>
          <a:bodyPr/>
          <a:lstStyle/>
          <a:p>
            <a:pPr>
              <a:buNone/>
            </a:pPr>
            <a:r>
              <a:rPr lang="en-US" sz="2400" dirty="0" smtClean="0">
                <a:solidFill>
                  <a:schemeClr val="bg1"/>
                </a:solidFill>
                <a:latin typeface="Comic Sans MS" pitchFamily="66" charset="0"/>
              </a:rPr>
              <a:t>Strings </a:t>
            </a:r>
          </a:p>
          <a:p>
            <a:pPr>
              <a:buNone/>
            </a:pPr>
            <a:r>
              <a:rPr lang="en-US" sz="2400" dirty="0" smtClean="0">
                <a:latin typeface="Comic Sans MS" pitchFamily="66" charset="0"/>
              </a:rPr>
              <a:t>A String is any text in quotes. U can use either single or double quotes</a:t>
            </a:r>
            <a:r>
              <a:rPr lang="en-US" sz="2400" dirty="0" smtClean="0">
                <a:latin typeface="Comic Sans MS" pitchFamily="66" charset="0"/>
              </a:rPr>
              <a:t>.</a:t>
            </a:r>
          </a:p>
          <a:p>
            <a:pPr>
              <a:buNone/>
            </a:pPr>
            <a:endParaRPr lang="en-US" sz="2400" dirty="0" smtClean="0">
              <a:latin typeface="Comic Sans MS" pitchFamily="66" charset="0"/>
            </a:endParaRPr>
          </a:p>
          <a:p>
            <a:pPr>
              <a:buNone/>
            </a:pPr>
            <a:endParaRPr lang="en-US" sz="2400" dirty="0" smtClean="0">
              <a:latin typeface="Comic Sans MS" pitchFamily="66" charset="0"/>
            </a:endParaRPr>
          </a:p>
          <a:p>
            <a:pPr>
              <a:buNone/>
            </a:pPr>
            <a:endParaRPr lang="en-US" sz="2400" dirty="0" smtClean="0">
              <a:latin typeface="Comic Sans MS" pitchFamily="66" charset="0"/>
            </a:endParaRPr>
          </a:p>
          <a:p>
            <a:pPr>
              <a:buNone/>
            </a:pPr>
            <a:r>
              <a:rPr lang="en-US" sz="2400" dirty="0" smtClean="0">
                <a:latin typeface="Comic Sans MS" pitchFamily="66" charset="0"/>
              </a:rPr>
              <a:t>JavaScript String</a:t>
            </a:r>
          </a:p>
          <a:p>
            <a:pPr>
              <a:buNone/>
            </a:pPr>
            <a:r>
              <a:rPr lang="en-US" sz="2400" dirty="0" smtClean="0">
                <a:latin typeface="Comic Sans MS" pitchFamily="66" charset="0"/>
              </a:rPr>
              <a:t>       The JavaScript string is an object that represents a sequence of characters.</a:t>
            </a:r>
          </a:p>
          <a:p>
            <a:pPr>
              <a:buNone/>
            </a:pPr>
            <a:r>
              <a:rPr lang="en-US" sz="2400" dirty="0" smtClean="0">
                <a:latin typeface="Comic Sans MS" pitchFamily="66" charset="0"/>
              </a:rPr>
              <a:t>There are 2 ways to create string in JavaScript</a:t>
            </a:r>
          </a:p>
          <a:p>
            <a:r>
              <a:rPr lang="en-US" sz="2400" dirty="0" smtClean="0">
                <a:latin typeface="Comic Sans MS" pitchFamily="66" charset="0"/>
              </a:rPr>
              <a:t>By string literal</a:t>
            </a:r>
          </a:p>
          <a:p>
            <a:r>
              <a:rPr lang="en-US" sz="2400" dirty="0" smtClean="0">
                <a:latin typeface="Comic Sans MS" pitchFamily="66" charset="0"/>
              </a:rPr>
              <a:t>By string object (using new keyword)</a:t>
            </a:r>
          </a:p>
          <a:p>
            <a:pPr>
              <a:buNone/>
            </a:pPr>
            <a:endParaRPr lang="en-US" sz="2400" dirty="0" smtClean="0">
              <a:latin typeface="Comic Sans MS" pitchFamily="66" charset="0"/>
            </a:endParaRPr>
          </a:p>
          <a:p>
            <a:pPr>
              <a:buNone/>
            </a:pPr>
            <a:endParaRPr lang="en-US" sz="2400" dirty="0" smtClean="0">
              <a:latin typeface="Comic Sans MS" pitchFamily="66" charset="0"/>
            </a:endParaRPr>
          </a:p>
          <a:p>
            <a:pPr>
              <a:buNone/>
            </a:pPr>
            <a:endParaRPr lang="en-US" sz="2400" dirty="0" smtClean="0">
              <a:latin typeface="Comic Sans MS" pitchFamily="66" charset="0"/>
            </a:endParaRPr>
          </a:p>
          <a:p>
            <a:pPr>
              <a:buNone/>
            </a:pPr>
            <a:endParaRPr lang="en-US" sz="2400" dirty="0" smtClean="0">
              <a:latin typeface="Comic Sans MS" pitchFamily="66" charset="0"/>
            </a:endParaRPr>
          </a:p>
          <a:p>
            <a:pPr algn="just">
              <a:buNone/>
            </a:pPr>
            <a:endParaRPr lang="en-US" sz="2400" dirty="0" smtClean="0">
              <a:latin typeface="Comic Sans MS" pitchFamily="66" charset="0"/>
            </a:endParaRPr>
          </a:p>
          <a:p>
            <a:pPr algn="just">
              <a:buNone/>
            </a:pPr>
            <a:endParaRPr lang="en-US" sz="2400" dirty="0" smtClean="0">
              <a:latin typeface="Comic Sans MS" pitchFamily="66" charset="0"/>
            </a:endParaRPr>
          </a:p>
          <a:p>
            <a:pPr algn="just">
              <a:buNone/>
            </a:pPr>
            <a:endParaRPr lang="en-US" sz="2400" dirty="0" smtClean="0">
              <a:latin typeface="Comic Sans MS" pitchFamily="66" charset="0"/>
            </a:endParaRPr>
          </a:p>
          <a:p>
            <a:pPr algn="just">
              <a:buNone/>
            </a:pPr>
            <a:endParaRPr lang="en-US" sz="2400" dirty="0" smtClean="0">
              <a:latin typeface="Comic Sans MS" pitchFamily="66" charset="0"/>
            </a:endParaRPr>
          </a:p>
          <a:p>
            <a:pPr algn="just">
              <a:buNone/>
            </a:pPr>
            <a:endParaRPr lang="en-US" sz="2400" dirty="0" smtClean="0">
              <a:latin typeface="Comic Sans MS" pitchFamily="66" charset="0"/>
            </a:endParaRPr>
          </a:p>
          <a:p>
            <a:pPr algn="just">
              <a:buNone/>
            </a:pPr>
            <a:endParaRPr lang="en-US" sz="2400" dirty="0">
              <a:latin typeface="Comic Sans MS" pitchFamily="66" charset="0"/>
            </a:endParaRPr>
          </a:p>
        </p:txBody>
      </p:sp>
      <p:sp>
        <p:nvSpPr>
          <p:cNvPr id="4" name="Date Placeholder 3"/>
          <p:cNvSpPr>
            <a:spLocks noGrp="1"/>
          </p:cNvSpPr>
          <p:nvPr>
            <p:ph type="dt" sz="half" idx="10"/>
          </p:nvPr>
        </p:nvSpPr>
        <p:spPr/>
        <p:txBody>
          <a:bodyPr/>
          <a:lstStyle/>
          <a:p>
            <a:fld id="{9E2D6F9A-FA7E-45B9-88ED-3F8DFFEEA21A}" type="datetime1">
              <a:rPr lang="en-US" smtClean="0"/>
              <a:pPr/>
              <a:t>04/01/2018</a:t>
            </a:fld>
            <a:endParaRPr lang="en-US" dirty="0"/>
          </a:p>
        </p:txBody>
      </p:sp>
      <p:pic>
        <p:nvPicPr>
          <p:cNvPr id="1026" name="Picture 2" descr="C:\Users\Admin\Desktop\screeshots\string.png"/>
          <p:cNvPicPr>
            <a:picLocks noChangeAspect="1" noChangeArrowheads="1"/>
          </p:cNvPicPr>
          <p:nvPr/>
        </p:nvPicPr>
        <p:blipFill>
          <a:blip r:embed="rId3"/>
          <a:srcRect/>
          <a:stretch>
            <a:fillRect/>
          </a:stretch>
        </p:blipFill>
        <p:spPr bwMode="auto">
          <a:xfrm>
            <a:off x="2347119" y="1447800"/>
            <a:ext cx="5410200" cy="914400"/>
          </a:xfrm>
          <a:prstGeom prst="rect">
            <a:avLst/>
          </a:prstGeom>
          <a:noFill/>
        </p:spPr>
      </p:pic>
      <p:sp>
        <p:nvSpPr>
          <p:cNvPr id="10" name="TextBox 9"/>
          <p:cNvSpPr txBox="1"/>
          <p:nvPr/>
        </p:nvSpPr>
        <p:spPr>
          <a:xfrm>
            <a:off x="7833519" y="4800600"/>
            <a:ext cx="1828800" cy="369332"/>
          </a:xfrm>
          <a:prstGeom prst="rect">
            <a:avLst/>
          </a:prstGeom>
          <a:noFill/>
        </p:spPr>
        <p:txBody>
          <a:bodyPr wrap="square" rtlCol="0">
            <a:spAutoFit/>
          </a:bodyPr>
          <a:lstStyle/>
          <a:p>
            <a:endParaRPr lang="en-US" dirty="0"/>
          </a:p>
        </p:txBody>
      </p:sp>
      <p:sp>
        <p:nvSpPr>
          <p:cNvPr id="19" name="TextBox 18"/>
          <p:cNvSpPr txBox="1"/>
          <p:nvPr/>
        </p:nvSpPr>
        <p:spPr>
          <a:xfrm>
            <a:off x="10500519" y="0"/>
            <a:ext cx="1447800" cy="461665"/>
          </a:xfrm>
          <a:prstGeom prst="rect">
            <a:avLst/>
          </a:prstGeom>
          <a:noFill/>
        </p:spPr>
        <p:txBody>
          <a:bodyPr wrap="square" rtlCol="0">
            <a:spAutoFit/>
          </a:bodyPr>
          <a:lstStyle/>
          <a:p>
            <a:r>
              <a:rPr lang="en-US" sz="2400" dirty="0" smtClean="0">
                <a:latin typeface="Comic Sans MS" pitchFamily="66" charset="0"/>
              </a:rPr>
              <a:t>Strings</a:t>
            </a:r>
            <a:endParaRPr lang="en-US" sz="2400" dirty="0">
              <a:latin typeface="Comic Sans MS" pitchFamily="66" charset="0"/>
            </a:endParaRPr>
          </a:p>
        </p:txBody>
      </p:sp>
      <p:sp>
        <p:nvSpPr>
          <p:cNvPr id="17" name="Slide Number Placeholder 16"/>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92" y="762000"/>
            <a:ext cx="10945654" cy="4538665"/>
          </a:xfrm>
        </p:spPr>
        <p:txBody>
          <a:bodyPr/>
          <a:lstStyle/>
          <a:p>
            <a:pPr>
              <a:buNone/>
            </a:pPr>
            <a:r>
              <a:rPr lang="en-US" sz="2400" dirty="0" smtClean="0">
                <a:solidFill>
                  <a:schemeClr val="bg1"/>
                </a:solidFill>
                <a:latin typeface="Comic Sans MS" pitchFamily="66" charset="0"/>
              </a:rPr>
              <a:t>By string literal</a:t>
            </a:r>
          </a:p>
          <a:p>
            <a:r>
              <a:rPr lang="en-US" sz="2400" dirty="0" smtClean="0">
                <a:latin typeface="Comic Sans MS" pitchFamily="66" charset="0"/>
              </a:rPr>
              <a:t>The string literal is created using double quotes. The syntax of creating string using string literal is given below:</a:t>
            </a:r>
          </a:p>
          <a:p>
            <a:pPr>
              <a:buNone/>
            </a:pPr>
            <a:r>
              <a:rPr lang="en-US" sz="2400" dirty="0" smtClean="0">
                <a:latin typeface="Comic Sans MS" pitchFamily="66" charset="0"/>
              </a:rPr>
              <a:t>                             </a:t>
            </a:r>
            <a:r>
              <a:rPr lang="en-US" sz="2400" dirty="0" smtClean="0">
                <a:solidFill>
                  <a:schemeClr val="bg1"/>
                </a:solidFill>
                <a:latin typeface="Comic Sans MS" pitchFamily="66" charset="0"/>
              </a:rPr>
              <a:t>var</a:t>
            </a:r>
            <a:r>
              <a:rPr lang="en-US" sz="2400" dirty="0" smtClean="0">
                <a:solidFill>
                  <a:schemeClr val="bg1"/>
                </a:solidFill>
                <a:latin typeface="Comic Sans MS" pitchFamily="66" charset="0"/>
              </a:rPr>
              <a:t> stringname="string value";  </a:t>
            </a:r>
            <a:endParaRPr lang="en-US" sz="2400" dirty="0" smtClean="0">
              <a:solidFill>
                <a:schemeClr val="bg1"/>
              </a:solidFill>
              <a:latin typeface="Comic Sans MS" pitchFamily="66" charset="0"/>
            </a:endParaRPr>
          </a:p>
          <a:p>
            <a:pPr>
              <a:buNone/>
            </a:pPr>
            <a:endParaRPr lang="en-US" sz="2400" dirty="0" smtClean="0">
              <a:solidFill>
                <a:schemeClr val="bg1"/>
              </a:solidFill>
              <a:latin typeface="Comic Sans MS" pitchFamily="66" charset="0"/>
            </a:endParaRPr>
          </a:p>
          <a:p>
            <a:pPr>
              <a:buNone/>
            </a:pPr>
            <a:endParaRPr lang="en-US" sz="2400" dirty="0" smtClean="0">
              <a:solidFill>
                <a:schemeClr val="bg1"/>
              </a:solidFill>
              <a:latin typeface="Comic Sans MS" pitchFamily="66" charset="0"/>
            </a:endParaRPr>
          </a:p>
          <a:p>
            <a:pPr>
              <a:buNone/>
            </a:pPr>
            <a:endParaRPr lang="en-US" sz="2400" dirty="0" smtClean="0">
              <a:solidFill>
                <a:schemeClr val="bg1"/>
              </a:solidFill>
              <a:latin typeface="Comic Sans MS" pitchFamily="66" charset="0"/>
            </a:endParaRPr>
          </a:p>
          <a:p>
            <a:pPr>
              <a:buNone/>
            </a:pPr>
            <a:endParaRPr lang="en-US" dirty="0"/>
          </a:p>
        </p:txBody>
      </p:sp>
      <p:sp>
        <p:nvSpPr>
          <p:cNvPr id="4" name="Date Placeholder 3"/>
          <p:cNvSpPr>
            <a:spLocks noGrp="1"/>
          </p:cNvSpPr>
          <p:nvPr>
            <p:ph type="dt" sz="half" idx="10"/>
          </p:nvPr>
        </p:nvSpPr>
        <p:spPr/>
        <p:txBody>
          <a:bodyPr/>
          <a:lstStyle/>
          <a:p>
            <a:fld id="{D49AA897-1EED-4BD7-8343-C649E0DCAFE9}" type="datetime1">
              <a:rPr lang="en-US" smtClean="0"/>
              <a:pPr/>
              <a:t>04/01/2018</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pic>
        <p:nvPicPr>
          <p:cNvPr id="8" name="Picture 2" descr="C:\Users\Admin\Desktop\screeshots\arrrrray9.png"/>
          <p:cNvPicPr>
            <a:picLocks noChangeAspect="1" noChangeArrowheads="1"/>
          </p:cNvPicPr>
          <p:nvPr/>
        </p:nvPicPr>
        <p:blipFill>
          <a:blip r:embed="rId2"/>
          <a:srcRect/>
          <a:stretch>
            <a:fillRect/>
          </a:stretch>
        </p:blipFill>
        <p:spPr bwMode="auto">
          <a:xfrm>
            <a:off x="1432719" y="2895600"/>
            <a:ext cx="2971800" cy="297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Right Arrow 8"/>
          <p:cNvSpPr/>
          <p:nvPr/>
        </p:nvSpPr>
        <p:spPr>
          <a:xfrm>
            <a:off x="4480719" y="4343400"/>
            <a:ext cx="1828800" cy="76200"/>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461919" y="4191000"/>
            <a:ext cx="3044423" cy="461665"/>
          </a:xfrm>
          <a:prstGeom prst="rect">
            <a:avLst/>
          </a:prstGeom>
          <a:noFill/>
        </p:spPr>
        <p:txBody>
          <a:bodyPr wrap="none" rtlCol="0">
            <a:spAutoFit/>
          </a:bodyPr>
          <a:lstStyle/>
          <a:p>
            <a:r>
              <a:rPr lang="en-US" sz="2400" dirty="0" smtClean="0">
                <a:latin typeface="Comic Sans MS" pitchFamily="66" charset="0"/>
              </a:rPr>
              <a:t>This is string literal</a:t>
            </a:r>
            <a:endParaRPr lang="en-US" sz="2400" dirty="0">
              <a:latin typeface="Comic Sans MS" pitchFamily="66" charset="0"/>
            </a:endParaRPr>
          </a:p>
        </p:txBody>
      </p:sp>
      <p:pic>
        <p:nvPicPr>
          <p:cNvPr id="11" name="Picture 10" descr="Ppt_Bg2.pn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TextBox 11"/>
          <p:cNvSpPr txBox="1"/>
          <p:nvPr/>
        </p:nvSpPr>
        <p:spPr>
          <a:xfrm>
            <a:off x="9586118" y="0"/>
            <a:ext cx="2575719" cy="461665"/>
          </a:xfrm>
          <a:prstGeom prst="rect">
            <a:avLst/>
          </a:prstGeom>
          <a:noFill/>
        </p:spPr>
        <p:txBody>
          <a:bodyPr wrap="square" rtlCol="0">
            <a:spAutoFit/>
          </a:bodyPr>
          <a:lstStyle/>
          <a:p>
            <a:r>
              <a:rPr lang="en-US" sz="2400" dirty="0" smtClean="0">
                <a:latin typeface="Comic Sans MS" pitchFamily="66" charset="0"/>
              </a:rPr>
              <a:t>Creating </a:t>
            </a:r>
            <a:r>
              <a:rPr lang="en-US" sz="2400" dirty="0" smtClean="0">
                <a:latin typeface="Comic Sans MS" pitchFamily="66" charset="0"/>
              </a:rPr>
              <a:t>Strings</a:t>
            </a:r>
            <a:endParaRPr lang="en-US" sz="2400" dirty="0">
              <a:latin typeface="Comic Sans MS" pitchFamily="66"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92" y="533400"/>
            <a:ext cx="10945654" cy="4767265"/>
          </a:xfrm>
        </p:spPr>
        <p:txBody>
          <a:bodyPr/>
          <a:lstStyle/>
          <a:p>
            <a:pPr>
              <a:buNone/>
            </a:pPr>
            <a:r>
              <a:rPr lang="en-US" sz="2400" dirty="0" smtClean="0">
                <a:latin typeface="Comic Sans MS" pitchFamily="66" charset="0"/>
              </a:rPr>
              <a:t>By string object (using new keyword)</a:t>
            </a:r>
          </a:p>
          <a:p>
            <a:r>
              <a:rPr lang="en-US" sz="2400" dirty="0" smtClean="0">
                <a:latin typeface="Comic Sans MS" pitchFamily="66" charset="0"/>
              </a:rPr>
              <a:t>The syntax of creating string object using new keyword is given below:</a:t>
            </a:r>
          </a:p>
          <a:p>
            <a:r>
              <a:rPr lang="en-US" sz="2400" dirty="0" smtClean="0">
                <a:latin typeface="Comic Sans MS" pitchFamily="66" charset="0"/>
              </a:rPr>
              <a:t>var stringname=new String("string literal");  </a:t>
            </a:r>
          </a:p>
          <a:p>
            <a:r>
              <a:rPr lang="en-US" sz="2400" dirty="0" smtClean="0">
                <a:latin typeface="Comic Sans MS" pitchFamily="66" charset="0"/>
              </a:rPr>
              <a:t>Here, new keyword is used to create instance of string.</a:t>
            </a:r>
          </a:p>
          <a:p>
            <a:endParaRPr lang="en-US" dirty="0"/>
          </a:p>
        </p:txBody>
      </p:sp>
      <p:sp>
        <p:nvSpPr>
          <p:cNvPr id="4" name="Date Placeholder 3"/>
          <p:cNvSpPr>
            <a:spLocks noGrp="1"/>
          </p:cNvSpPr>
          <p:nvPr>
            <p:ph type="dt" sz="half" idx="10"/>
          </p:nvPr>
        </p:nvSpPr>
        <p:spPr/>
        <p:txBody>
          <a:bodyPr/>
          <a:lstStyle/>
          <a:p>
            <a:fld id="{D49AA897-1EED-4BD7-8343-C649E0DCAFE9}" type="datetime1">
              <a:rPr lang="en-US" smtClean="0"/>
              <a:pPr/>
              <a:t>04/01/2018</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pic>
        <p:nvPicPr>
          <p:cNvPr id="10242" name="Picture 2" descr="C:\Users\Admin\Desktop\screeshots\arrrrray10.png"/>
          <p:cNvPicPr>
            <a:picLocks noChangeAspect="1" noChangeArrowheads="1"/>
          </p:cNvPicPr>
          <p:nvPr/>
        </p:nvPicPr>
        <p:blipFill>
          <a:blip r:embed="rId2"/>
          <a:srcRect/>
          <a:stretch>
            <a:fillRect/>
          </a:stretch>
        </p:blipFill>
        <p:spPr bwMode="auto">
          <a:xfrm>
            <a:off x="1280319" y="2590800"/>
            <a:ext cx="4724400" cy="3124200"/>
          </a:xfrm>
          <a:prstGeom prst="rect">
            <a:avLst/>
          </a:prstGeom>
          <a:noFill/>
        </p:spPr>
      </p:pic>
      <p:sp>
        <p:nvSpPr>
          <p:cNvPr id="7" name="Right Arrow 6"/>
          <p:cNvSpPr/>
          <p:nvPr/>
        </p:nvSpPr>
        <p:spPr>
          <a:xfrm>
            <a:off x="6004719" y="4114800"/>
            <a:ext cx="1828800" cy="76200"/>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909719" y="3886200"/>
            <a:ext cx="3570208" cy="461665"/>
          </a:xfrm>
          <a:prstGeom prst="rect">
            <a:avLst/>
          </a:prstGeom>
          <a:noFill/>
        </p:spPr>
        <p:txBody>
          <a:bodyPr wrap="none" rtlCol="0">
            <a:spAutoFit/>
          </a:bodyPr>
          <a:lstStyle/>
          <a:p>
            <a:r>
              <a:rPr lang="en-US" sz="2400" dirty="0" smtClean="0">
                <a:latin typeface="Comic Sans MS" pitchFamily="66" charset="0"/>
              </a:rPr>
              <a:t>Hello javascript string </a:t>
            </a:r>
            <a:endParaRPr lang="en-US" sz="2400" dirty="0">
              <a:latin typeface="Comic Sans MS" pitchFamily="66" charset="0"/>
            </a:endParaRPr>
          </a:p>
        </p:txBody>
      </p:sp>
      <p:pic>
        <p:nvPicPr>
          <p:cNvPr id="9" name="Picture 8" descr="Ppt_Bg2.pn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TextBox 9"/>
          <p:cNvSpPr txBox="1"/>
          <p:nvPr/>
        </p:nvSpPr>
        <p:spPr>
          <a:xfrm>
            <a:off x="9509918" y="0"/>
            <a:ext cx="2651919" cy="461665"/>
          </a:xfrm>
          <a:prstGeom prst="rect">
            <a:avLst/>
          </a:prstGeom>
          <a:noFill/>
        </p:spPr>
        <p:txBody>
          <a:bodyPr wrap="square" rtlCol="0">
            <a:spAutoFit/>
          </a:bodyPr>
          <a:lstStyle/>
          <a:p>
            <a:r>
              <a:rPr lang="en-US" sz="2400" dirty="0" smtClean="0">
                <a:latin typeface="Comic Sans MS" pitchFamily="66" charset="0"/>
              </a:rPr>
              <a:t>Creating Strings</a:t>
            </a:r>
            <a:endParaRPr lang="en-US" sz="2400" dirty="0">
              <a:latin typeface="Comic Sans MS" pitchFamily="66"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92" y="685800"/>
            <a:ext cx="10945654" cy="5410200"/>
          </a:xfrm>
        </p:spPr>
        <p:txBody>
          <a:bodyPr/>
          <a:lstStyle/>
          <a:p>
            <a:pPr algn="just">
              <a:buNone/>
            </a:pPr>
            <a:r>
              <a:rPr lang="en-US" sz="2400" dirty="0" smtClean="0">
                <a:solidFill>
                  <a:schemeClr val="bg1"/>
                </a:solidFill>
                <a:latin typeface="Comic Sans MS" pitchFamily="66" charset="0"/>
              </a:rPr>
              <a:t>Concatenating strings: </a:t>
            </a:r>
            <a:r>
              <a:rPr lang="en-US" sz="2400" dirty="0" smtClean="0">
                <a:latin typeface="Comic Sans MS" pitchFamily="66" charset="0"/>
              </a:rPr>
              <a:t>There are 2 options to concatenate strings in javascript. We could either use </a:t>
            </a:r>
            <a:r>
              <a:rPr lang="en-US" sz="2400" dirty="0" smtClean="0">
                <a:solidFill>
                  <a:schemeClr val="bg1"/>
                </a:solidFill>
                <a:latin typeface="Comic Sans MS" pitchFamily="66" charset="0"/>
              </a:rPr>
              <a:t>+</a:t>
            </a:r>
            <a:r>
              <a:rPr lang="en-US" sz="2400" dirty="0" smtClean="0">
                <a:latin typeface="Comic Sans MS" pitchFamily="66" charset="0"/>
              </a:rPr>
              <a:t> operator or </a:t>
            </a:r>
            <a:r>
              <a:rPr lang="en-US" sz="2400" dirty="0" smtClean="0">
                <a:solidFill>
                  <a:schemeClr val="bg1"/>
                </a:solidFill>
                <a:latin typeface="Comic Sans MS" pitchFamily="66" charset="0"/>
              </a:rPr>
              <a:t>concat() </a:t>
            </a:r>
            <a:r>
              <a:rPr lang="en-US" sz="2400" dirty="0" smtClean="0">
                <a:latin typeface="Comic Sans MS" pitchFamily="66" charset="0"/>
              </a:rPr>
              <a:t>method.</a:t>
            </a:r>
          </a:p>
          <a:p>
            <a:pPr algn="just">
              <a:buNone/>
            </a:pPr>
            <a:r>
              <a:rPr lang="en-US" sz="2400" dirty="0" smtClean="0">
                <a:latin typeface="Comic Sans MS" pitchFamily="66" charset="0"/>
              </a:rPr>
              <a:t>Example: Concatenating strings using + operator</a:t>
            </a:r>
            <a:r>
              <a:rPr lang="en-US" sz="2400" dirty="0" smtClean="0">
                <a:latin typeface="Comic Sans MS" pitchFamily="66" charset="0"/>
              </a:rPr>
              <a:t>.</a:t>
            </a:r>
          </a:p>
          <a:p>
            <a:pPr algn="just">
              <a:buNone/>
            </a:pPr>
            <a:endParaRPr lang="en-US" sz="2400" dirty="0" smtClean="0">
              <a:latin typeface="Comic Sans MS" pitchFamily="66" charset="0"/>
            </a:endParaRPr>
          </a:p>
          <a:p>
            <a:pPr algn="just">
              <a:buNone/>
            </a:pPr>
            <a:endParaRPr lang="en-US" sz="2400" dirty="0" smtClean="0">
              <a:latin typeface="Comic Sans MS" pitchFamily="66" charset="0"/>
            </a:endParaRPr>
          </a:p>
          <a:p>
            <a:pPr algn="just">
              <a:buNone/>
            </a:pPr>
            <a:endParaRPr lang="en-US" sz="2400" dirty="0" smtClean="0">
              <a:latin typeface="Comic Sans MS" pitchFamily="66" charset="0"/>
            </a:endParaRPr>
          </a:p>
          <a:p>
            <a:pPr algn="just">
              <a:buNone/>
            </a:pPr>
            <a:endParaRPr lang="en-US" sz="2400" dirty="0" smtClean="0">
              <a:latin typeface="Comic Sans MS" pitchFamily="66" charset="0"/>
            </a:endParaRPr>
          </a:p>
          <a:p>
            <a:pPr algn="just">
              <a:buNone/>
            </a:pPr>
            <a:r>
              <a:rPr lang="en-US" sz="2400" dirty="0" smtClean="0">
                <a:latin typeface="Comic Sans MS" pitchFamily="66" charset="0"/>
              </a:rPr>
              <a:t>Example: Concatenating string using concat() method</a:t>
            </a:r>
          </a:p>
          <a:p>
            <a:pPr algn="just">
              <a:buNone/>
            </a:pPr>
            <a:endParaRPr lang="en-US" dirty="0" smtClean="0">
              <a:latin typeface="Comic Sans MS" pitchFamily="66" charset="0"/>
            </a:endParaRPr>
          </a:p>
          <a:p>
            <a:endParaRPr lang="en-US" dirty="0"/>
          </a:p>
        </p:txBody>
      </p:sp>
      <p:sp>
        <p:nvSpPr>
          <p:cNvPr id="4" name="Date Placeholder 3"/>
          <p:cNvSpPr>
            <a:spLocks noGrp="1"/>
          </p:cNvSpPr>
          <p:nvPr>
            <p:ph type="dt" sz="half" idx="10"/>
          </p:nvPr>
        </p:nvSpPr>
        <p:spPr/>
        <p:txBody>
          <a:bodyPr/>
          <a:lstStyle/>
          <a:p>
            <a:fld id="{D49AA897-1EED-4BD7-8343-C649E0DCAFE9}" type="datetime1">
              <a:rPr lang="en-US" smtClean="0"/>
              <a:pPr/>
              <a:t>04/01/2018</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pic>
        <p:nvPicPr>
          <p:cNvPr id="6" name="Picture 3" descr="C:\Users\Admin\Desktop\screeshots\string.png"/>
          <p:cNvPicPr>
            <a:picLocks noChangeAspect="1" noChangeArrowheads="1"/>
          </p:cNvPicPr>
          <p:nvPr/>
        </p:nvPicPr>
        <p:blipFill>
          <a:blip r:embed="rId2"/>
          <a:srcRect/>
          <a:stretch>
            <a:fillRect/>
          </a:stretch>
        </p:blipFill>
        <p:spPr bwMode="auto">
          <a:xfrm>
            <a:off x="2042319" y="2286000"/>
            <a:ext cx="3581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Box 6"/>
          <p:cNvSpPr txBox="1"/>
          <p:nvPr/>
        </p:nvSpPr>
        <p:spPr>
          <a:xfrm>
            <a:off x="7452519" y="2514600"/>
            <a:ext cx="2286000" cy="461665"/>
          </a:xfrm>
          <a:prstGeom prst="rect">
            <a:avLst/>
          </a:prstGeom>
          <a:noFill/>
        </p:spPr>
        <p:txBody>
          <a:bodyPr wrap="square" rtlCol="0">
            <a:spAutoFit/>
          </a:bodyPr>
          <a:lstStyle/>
          <a:p>
            <a:r>
              <a:rPr lang="en-US" sz="2400" dirty="0" smtClean="0">
                <a:solidFill>
                  <a:schemeClr val="bg1"/>
                </a:solidFill>
                <a:latin typeface="Comic Sans MS" pitchFamily="66" charset="0"/>
              </a:rPr>
              <a:t>hellojavascript</a:t>
            </a:r>
            <a:endParaRPr lang="en-US" sz="2400" dirty="0">
              <a:solidFill>
                <a:schemeClr val="bg1"/>
              </a:solidFill>
              <a:latin typeface="Comic Sans MS" pitchFamily="66" charset="0"/>
            </a:endParaRPr>
          </a:p>
        </p:txBody>
      </p:sp>
      <p:sp>
        <p:nvSpPr>
          <p:cNvPr id="8" name="TextBox 7"/>
          <p:cNvSpPr txBox="1"/>
          <p:nvPr/>
        </p:nvSpPr>
        <p:spPr>
          <a:xfrm>
            <a:off x="7604919" y="4800600"/>
            <a:ext cx="2286000" cy="461665"/>
          </a:xfrm>
          <a:prstGeom prst="rect">
            <a:avLst/>
          </a:prstGeom>
          <a:noFill/>
        </p:spPr>
        <p:txBody>
          <a:bodyPr wrap="square" rtlCol="0">
            <a:spAutoFit/>
          </a:bodyPr>
          <a:lstStyle/>
          <a:p>
            <a:r>
              <a:rPr lang="en-US" sz="2400" dirty="0" smtClean="0">
                <a:solidFill>
                  <a:schemeClr val="bg1"/>
                </a:solidFill>
                <a:latin typeface="Comic Sans MS" pitchFamily="66" charset="0"/>
              </a:rPr>
              <a:t>hellojavascript</a:t>
            </a:r>
            <a:endParaRPr lang="en-US" sz="2400" dirty="0">
              <a:solidFill>
                <a:schemeClr val="bg1"/>
              </a:solidFill>
              <a:latin typeface="Comic Sans MS" pitchFamily="66" charset="0"/>
            </a:endParaRPr>
          </a:p>
        </p:txBody>
      </p:sp>
      <p:pic>
        <p:nvPicPr>
          <p:cNvPr id="9" name="Picture 4" descr="C:\Users\Admin\Desktop\screeshots\string.png"/>
          <p:cNvPicPr>
            <a:picLocks noChangeAspect="1" noChangeArrowheads="1"/>
          </p:cNvPicPr>
          <p:nvPr/>
        </p:nvPicPr>
        <p:blipFill>
          <a:blip r:embed="rId3"/>
          <a:srcRect/>
          <a:stretch>
            <a:fillRect/>
          </a:stretch>
        </p:blipFill>
        <p:spPr bwMode="auto">
          <a:xfrm>
            <a:off x="2042319" y="4495800"/>
            <a:ext cx="3733800" cy="129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Right Arrow 9"/>
          <p:cNvSpPr/>
          <p:nvPr/>
        </p:nvSpPr>
        <p:spPr>
          <a:xfrm>
            <a:off x="5776119" y="5029200"/>
            <a:ext cx="1828800" cy="76200"/>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623719" y="2743200"/>
            <a:ext cx="1828800" cy="76200"/>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Ppt_Bg2.pn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TextBox 12"/>
          <p:cNvSpPr txBox="1"/>
          <p:nvPr/>
        </p:nvSpPr>
        <p:spPr>
          <a:xfrm>
            <a:off x="9052718" y="0"/>
            <a:ext cx="3109119" cy="461665"/>
          </a:xfrm>
          <a:prstGeom prst="rect">
            <a:avLst/>
          </a:prstGeom>
          <a:noFill/>
        </p:spPr>
        <p:txBody>
          <a:bodyPr wrap="square" rtlCol="0">
            <a:spAutoFit/>
          </a:bodyPr>
          <a:lstStyle/>
          <a:p>
            <a:r>
              <a:rPr lang="en-US" sz="2400" dirty="0" smtClean="0">
                <a:latin typeface="Comic Sans MS" pitchFamily="66" charset="0"/>
              </a:rPr>
              <a:t>Strings concatenate</a:t>
            </a:r>
            <a:endParaRPr lang="en-US" sz="2400" dirty="0">
              <a:latin typeface="Comic Sans MS" pitchFamily="66"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Ppt_Bg2.png"/>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608092" y="838200"/>
            <a:ext cx="10945654" cy="4462465"/>
          </a:xfrm>
        </p:spPr>
        <p:txBody>
          <a:bodyPr/>
          <a:lstStyle/>
          <a:p>
            <a:pPr algn="just">
              <a:buNone/>
            </a:pPr>
            <a:r>
              <a:rPr lang="en-US" sz="2400" dirty="0" smtClean="0">
                <a:latin typeface="Comic Sans MS" pitchFamily="66" charset="0"/>
              </a:rPr>
              <a:t>     </a:t>
            </a:r>
          </a:p>
          <a:p>
            <a:pPr marL="457200" indent="-457200">
              <a:buNone/>
            </a:pPr>
            <a:r>
              <a:rPr lang="en-US" sz="2400" dirty="0" smtClean="0">
                <a:latin typeface="Comic Sans MS" pitchFamily="66" charset="0"/>
              </a:rPr>
              <a:t>String object has the following </a:t>
            </a:r>
            <a:r>
              <a:rPr lang="en-US" sz="2400" dirty="0" smtClean="0">
                <a:latin typeface="Comic Sans MS" pitchFamily="66" charset="0"/>
              </a:rPr>
              <a:t>method</a:t>
            </a:r>
            <a:r>
              <a:rPr lang="en-US" sz="2400" dirty="0" smtClean="0">
                <a:latin typeface="Comic Sans MS" pitchFamily="66" charset="0"/>
              </a:rPr>
              <a:t>s</a:t>
            </a:r>
            <a:r>
              <a:rPr lang="en-US" sz="2400" dirty="0" smtClean="0">
                <a:latin typeface="Comic Sans MS" pitchFamily="66" charset="0"/>
              </a:rPr>
              <a:t>:</a:t>
            </a:r>
          </a:p>
          <a:p>
            <a:pPr marL="457200" indent="-457200"/>
            <a:r>
              <a:rPr lang="en-US" sz="2400" dirty="0" smtClean="0">
                <a:latin typeface="Comic Sans MS" pitchFamily="66" charset="0"/>
              </a:rPr>
              <a:t> Length()</a:t>
            </a:r>
          </a:p>
          <a:p>
            <a:pPr marL="457200" indent="-457200"/>
            <a:r>
              <a:rPr lang="en-US" sz="2400" dirty="0" smtClean="0">
                <a:latin typeface="Comic Sans MS" pitchFamily="66" charset="0"/>
              </a:rPr>
              <a:t>charAt()</a:t>
            </a:r>
          </a:p>
          <a:p>
            <a:pPr marL="457200" indent="-457200"/>
            <a:r>
              <a:rPr lang="en-US" sz="2400" dirty="0" smtClean="0">
                <a:latin typeface="Comic Sans MS" pitchFamily="66" charset="0"/>
              </a:rPr>
              <a:t>indexOf()</a:t>
            </a:r>
          </a:p>
          <a:p>
            <a:pPr marL="457200" indent="-457200"/>
            <a:r>
              <a:rPr lang="en-US" sz="2400" dirty="0" smtClean="0">
                <a:latin typeface="Comic Sans MS" pitchFamily="66" charset="0"/>
              </a:rPr>
              <a:t>lastIndexOff()</a:t>
            </a:r>
          </a:p>
          <a:p>
            <a:pPr marL="457200" indent="-457200"/>
            <a:r>
              <a:rPr lang="en-US" sz="2400" dirty="0" smtClean="0">
                <a:latin typeface="Comic Sans MS" pitchFamily="66" charset="0"/>
              </a:rPr>
              <a:t>subString()</a:t>
            </a:r>
          </a:p>
          <a:p>
            <a:pPr marL="457200" indent="-457200"/>
            <a:r>
              <a:rPr lang="en-US" sz="2400" dirty="0" smtClean="0">
                <a:latin typeface="Comic Sans MS" pitchFamily="66" charset="0"/>
              </a:rPr>
              <a:t>Split</a:t>
            </a:r>
            <a:r>
              <a:rPr lang="en-US" sz="2400" dirty="0" smtClean="0">
                <a:latin typeface="Comic Sans MS" pitchFamily="66" charset="0"/>
              </a:rPr>
              <a:t>()</a:t>
            </a:r>
          </a:p>
          <a:p>
            <a:pPr marL="457200" indent="-457200"/>
            <a:endParaRPr lang="en-US" sz="2400" dirty="0" smtClean="0">
              <a:latin typeface="Comic Sans MS" pitchFamily="66" charset="0"/>
            </a:endParaRPr>
          </a:p>
        </p:txBody>
      </p:sp>
      <p:sp>
        <p:nvSpPr>
          <p:cNvPr id="8" name="TextBox 7"/>
          <p:cNvSpPr txBox="1"/>
          <p:nvPr/>
        </p:nvSpPr>
        <p:spPr>
          <a:xfrm flipH="1">
            <a:off x="594519" y="4419600"/>
            <a:ext cx="2819401" cy="830997"/>
          </a:xfrm>
          <a:prstGeom prst="rect">
            <a:avLst/>
          </a:prstGeom>
          <a:noFill/>
        </p:spPr>
        <p:txBody>
          <a:bodyPr wrap="square" rtlCol="0">
            <a:spAutoFit/>
          </a:bodyPr>
          <a:lstStyle/>
          <a:p>
            <a:pPr>
              <a:buFont typeface="Arial" pitchFamily="34" charset="0"/>
              <a:buChar char="•"/>
            </a:pPr>
            <a:r>
              <a:rPr lang="en-US" sz="2400" dirty="0" smtClean="0">
                <a:latin typeface="Comic Sans MS" pitchFamily="66" charset="0"/>
              </a:rPr>
              <a:t>  </a:t>
            </a:r>
            <a:r>
              <a:rPr lang="en-US" sz="2400" dirty="0" smtClean="0">
                <a:latin typeface="Comic Sans MS" pitchFamily="66" charset="0"/>
              </a:rPr>
              <a:t>  toUpperCase</a:t>
            </a:r>
            <a:r>
              <a:rPr lang="en-US" sz="2400" b="1" dirty="0" smtClean="0">
                <a:latin typeface="Comic Sans MS" pitchFamily="66" charset="0"/>
              </a:rPr>
              <a:t>()</a:t>
            </a:r>
            <a:endParaRPr lang="en-US" sz="2400" dirty="0" smtClean="0">
              <a:latin typeface="Comic Sans MS" pitchFamily="66" charset="0"/>
            </a:endParaRPr>
          </a:p>
          <a:p>
            <a:pPr>
              <a:buFont typeface="Arial" pitchFamily="34" charset="0"/>
              <a:buChar char="•"/>
            </a:pPr>
            <a:r>
              <a:rPr lang="en-US" sz="2400" dirty="0" smtClean="0">
                <a:latin typeface="Comic Sans MS" pitchFamily="66" charset="0"/>
              </a:rPr>
              <a:t>  </a:t>
            </a:r>
            <a:r>
              <a:rPr lang="en-US" sz="2400" dirty="0" smtClean="0">
                <a:latin typeface="Comic Sans MS" pitchFamily="66" charset="0"/>
              </a:rPr>
              <a:t>  toLowerCase</a:t>
            </a:r>
            <a:r>
              <a:rPr lang="en-US" sz="2400" b="1" dirty="0" smtClean="0">
                <a:latin typeface="Comic Sans MS" pitchFamily="66" charset="0"/>
              </a:rPr>
              <a:t>()</a:t>
            </a:r>
            <a:endParaRPr lang="en-US" sz="2400" dirty="0">
              <a:latin typeface="Comic Sans MS" pitchFamily="66" charset="0"/>
            </a:endParaRPr>
          </a:p>
        </p:txBody>
      </p:sp>
      <p:sp>
        <p:nvSpPr>
          <p:cNvPr id="11" name="TextBox 10"/>
          <p:cNvSpPr txBox="1"/>
          <p:nvPr/>
        </p:nvSpPr>
        <p:spPr>
          <a:xfrm>
            <a:off x="9281320" y="0"/>
            <a:ext cx="2880518" cy="461665"/>
          </a:xfrm>
          <a:prstGeom prst="rect">
            <a:avLst/>
          </a:prstGeom>
          <a:noFill/>
        </p:spPr>
        <p:txBody>
          <a:bodyPr wrap="square" rtlCol="0">
            <a:spAutoFit/>
          </a:bodyPr>
          <a:lstStyle/>
          <a:p>
            <a:r>
              <a:rPr lang="en-US" sz="2400" dirty="0" smtClean="0">
                <a:latin typeface="Comic Sans MS" pitchFamily="66" charset="0"/>
              </a:rPr>
              <a:t>Strings Methods</a:t>
            </a:r>
            <a:endParaRPr lang="en-US" sz="2400" dirty="0">
              <a:latin typeface="Comic Sans MS" pitchFamily="66" charset="0"/>
            </a:endParaRPr>
          </a:p>
        </p:txBody>
      </p:sp>
      <p:sp>
        <p:nvSpPr>
          <p:cNvPr id="6" name="Date Placeholder 5"/>
          <p:cNvSpPr>
            <a:spLocks noGrp="1"/>
          </p:cNvSpPr>
          <p:nvPr>
            <p:ph type="dt" sz="half" idx="10"/>
          </p:nvPr>
        </p:nvSpPr>
        <p:spPr/>
        <p:txBody>
          <a:bodyPr/>
          <a:lstStyle/>
          <a:p>
            <a:fld id="{196055B7-4A6C-411B-A8FA-AF4A719A1855}" type="datetime1">
              <a:rPr lang="en-US" smtClean="0"/>
              <a:pPr/>
              <a:t>04/01/2018</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92" y="457200"/>
            <a:ext cx="10945654" cy="6781800"/>
          </a:xfrm>
        </p:spPr>
        <p:txBody>
          <a:bodyPr/>
          <a:lstStyle/>
          <a:p>
            <a:pPr>
              <a:buNone/>
            </a:pPr>
            <a:r>
              <a:rPr lang="en-US" sz="2400" dirty="0" smtClean="0">
                <a:solidFill>
                  <a:schemeClr val="bg1"/>
                </a:solidFill>
                <a:latin typeface="Comic Sans MS" pitchFamily="66" charset="0"/>
              </a:rPr>
              <a:t>String Length</a:t>
            </a:r>
          </a:p>
          <a:p>
            <a:pPr>
              <a:buNone/>
            </a:pPr>
            <a:r>
              <a:rPr lang="en-US" sz="2400" dirty="0" smtClean="0">
                <a:latin typeface="Comic Sans MS" pitchFamily="66" charset="0"/>
              </a:rPr>
              <a:t>The </a:t>
            </a:r>
            <a:r>
              <a:rPr lang="en-US" sz="2400" b="1" dirty="0" smtClean="0">
                <a:latin typeface="Comic Sans MS" pitchFamily="66" charset="0"/>
              </a:rPr>
              <a:t>length</a:t>
            </a:r>
            <a:r>
              <a:rPr lang="en-US" sz="2400" dirty="0" smtClean="0">
                <a:latin typeface="Comic Sans MS" pitchFamily="66" charset="0"/>
              </a:rPr>
              <a:t> property returns the length of a </a:t>
            </a:r>
            <a:r>
              <a:rPr lang="en-US" sz="2400" dirty="0" err="1" smtClean="0">
                <a:latin typeface="Comic Sans MS" pitchFamily="66" charset="0"/>
              </a:rPr>
              <a:t>string.This</a:t>
            </a:r>
            <a:r>
              <a:rPr lang="en-US" sz="2400" dirty="0" smtClean="0">
                <a:latin typeface="Comic Sans MS" pitchFamily="66" charset="0"/>
              </a:rPr>
              <a:t> will count the total number of characters in the string and returns the value.</a:t>
            </a:r>
          </a:p>
          <a:p>
            <a:pPr>
              <a:buNone/>
            </a:pPr>
            <a:r>
              <a:rPr lang="en-US" sz="2400" dirty="0" smtClean="0">
                <a:latin typeface="Comic Sans MS" pitchFamily="66" charset="0"/>
              </a:rPr>
              <a:t>Example of code:</a:t>
            </a:r>
          </a:p>
          <a:p>
            <a:pPr>
              <a:buNone/>
            </a:pPr>
            <a:endParaRPr lang="en-US" dirty="0" smtClean="0"/>
          </a:p>
          <a:p>
            <a:pPr>
              <a:buNone/>
            </a:pPr>
            <a:endParaRPr lang="en-US" dirty="0" smtClean="0"/>
          </a:p>
          <a:p>
            <a:pPr>
              <a:buNone/>
            </a:pPr>
            <a:endParaRPr lang="en-US" dirty="0" smtClean="0"/>
          </a:p>
          <a:p>
            <a:pPr>
              <a:buNone/>
            </a:pPr>
            <a:r>
              <a:rPr lang="en-US" sz="2400" dirty="0" smtClean="0">
                <a:solidFill>
                  <a:schemeClr val="bg1"/>
                </a:solidFill>
                <a:latin typeface="Comic Sans MS" pitchFamily="66" charset="0"/>
              </a:rPr>
              <a:t>charAt()</a:t>
            </a:r>
          </a:p>
          <a:p>
            <a:pPr algn="just">
              <a:buNone/>
            </a:pPr>
            <a:r>
              <a:rPr lang="en-US" sz="2400" dirty="0" smtClean="0">
                <a:latin typeface="Comic Sans MS" pitchFamily="66" charset="0"/>
              </a:rPr>
              <a:t>          charAt() is a method that returns the character from the specified index. Characters in a string are indexed from left to right. The index of the first character is 0, and the index of the last character in a string, called </a:t>
            </a:r>
            <a:r>
              <a:rPr lang="en-US" sz="2400" dirty="0" err="1" smtClean="0">
                <a:latin typeface="Comic Sans MS" pitchFamily="66" charset="0"/>
              </a:rPr>
              <a:t>stringName</a:t>
            </a:r>
            <a:r>
              <a:rPr lang="en-US" sz="2400" dirty="0" smtClean="0">
                <a:latin typeface="Comic Sans MS" pitchFamily="66" charset="0"/>
              </a:rPr>
              <a:t>, is stringName.length – 1. </a:t>
            </a:r>
          </a:p>
        </p:txBody>
      </p:sp>
      <p:pic>
        <p:nvPicPr>
          <p:cNvPr id="7171" name="Picture 3" descr="C:\Users\Admin\Desktop\screeshots\string.png"/>
          <p:cNvPicPr>
            <a:picLocks noChangeAspect="1" noChangeArrowheads="1"/>
          </p:cNvPicPr>
          <p:nvPr/>
        </p:nvPicPr>
        <p:blipFill>
          <a:blip r:embed="rId2"/>
          <a:srcRect/>
          <a:stretch>
            <a:fillRect/>
          </a:stretch>
        </p:blipFill>
        <p:spPr bwMode="auto">
          <a:xfrm>
            <a:off x="2347119" y="2362200"/>
            <a:ext cx="5410200" cy="1371600"/>
          </a:xfrm>
          <a:prstGeom prst="rect">
            <a:avLst/>
          </a:prstGeom>
          <a:noFill/>
        </p:spPr>
      </p:pic>
      <p:sp>
        <p:nvSpPr>
          <p:cNvPr id="6" name="TextBox 5"/>
          <p:cNvSpPr txBox="1"/>
          <p:nvPr/>
        </p:nvSpPr>
        <p:spPr>
          <a:xfrm>
            <a:off x="8290719" y="2514600"/>
            <a:ext cx="2362200" cy="461665"/>
          </a:xfrm>
          <a:prstGeom prst="rect">
            <a:avLst/>
          </a:prstGeom>
          <a:noFill/>
        </p:spPr>
        <p:txBody>
          <a:bodyPr wrap="square" rtlCol="0">
            <a:spAutoFit/>
          </a:bodyPr>
          <a:lstStyle/>
          <a:p>
            <a:r>
              <a:rPr lang="en-US" sz="2400" dirty="0" smtClean="0">
                <a:latin typeface="Comic Sans MS" pitchFamily="66" charset="0"/>
              </a:rPr>
              <a:t>Result:26</a:t>
            </a:r>
          </a:p>
        </p:txBody>
      </p:sp>
      <p:pic>
        <p:nvPicPr>
          <p:cNvPr id="8" name="Picture 7" descr="Ppt_Bg2.pn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Date Placeholder 6"/>
          <p:cNvSpPr>
            <a:spLocks noGrp="1"/>
          </p:cNvSpPr>
          <p:nvPr>
            <p:ph type="dt" sz="half" idx="10"/>
          </p:nvPr>
        </p:nvSpPr>
        <p:spPr/>
        <p:txBody>
          <a:bodyPr/>
          <a:lstStyle/>
          <a:p>
            <a:fld id="{5B731381-05B7-4F25-8EFE-C7495A278133}" type="datetime1">
              <a:rPr lang="en-US" smtClean="0"/>
              <a:pPr/>
              <a:t>04/01/2018</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27</a:t>
            </a:fld>
            <a:endParaRPr lang="en-US"/>
          </a:p>
        </p:txBody>
      </p:sp>
      <p:sp>
        <p:nvSpPr>
          <p:cNvPr id="10" name="TextBox 9"/>
          <p:cNvSpPr txBox="1"/>
          <p:nvPr/>
        </p:nvSpPr>
        <p:spPr>
          <a:xfrm>
            <a:off x="9281320" y="0"/>
            <a:ext cx="2880518" cy="461665"/>
          </a:xfrm>
          <a:prstGeom prst="rect">
            <a:avLst/>
          </a:prstGeom>
          <a:noFill/>
        </p:spPr>
        <p:txBody>
          <a:bodyPr wrap="square" rtlCol="0">
            <a:spAutoFit/>
          </a:bodyPr>
          <a:lstStyle/>
          <a:p>
            <a:r>
              <a:rPr lang="en-US" sz="2400" dirty="0" smtClean="0">
                <a:latin typeface="Comic Sans MS" pitchFamily="66" charset="0"/>
              </a:rPr>
              <a:t>Strings Length</a:t>
            </a:r>
            <a:endParaRPr lang="en-US" sz="2400" dirty="0">
              <a:latin typeface="Comic Sans MS" pitchFamily="66"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91" y="457200"/>
            <a:ext cx="11187827" cy="6400800"/>
          </a:xfrm>
        </p:spPr>
        <p:txBody>
          <a:bodyPr/>
          <a:lstStyle/>
          <a:p>
            <a:pPr>
              <a:buNone/>
            </a:pPr>
            <a:r>
              <a:rPr lang="en-US" sz="2400" dirty="0" smtClean="0">
                <a:solidFill>
                  <a:schemeClr val="bg1"/>
                </a:solidFill>
                <a:latin typeface="Comic Sans MS" pitchFamily="66" charset="0"/>
              </a:rPr>
              <a:t>Syntax</a:t>
            </a:r>
            <a:r>
              <a:rPr lang="en-US" sz="2400" dirty="0" smtClean="0">
                <a:latin typeface="Comic Sans MS" pitchFamily="66" charset="0"/>
              </a:rPr>
              <a:t> </a:t>
            </a:r>
          </a:p>
          <a:p>
            <a:pPr>
              <a:buNone/>
            </a:pPr>
            <a:r>
              <a:rPr lang="en-US" sz="2400" dirty="0" smtClean="0">
                <a:latin typeface="Comic Sans MS" pitchFamily="66" charset="0"/>
              </a:rPr>
              <a:t>Use the following syntax to find the character at a particular index.</a:t>
            </a:r>
          </a:p>
          <a:p>
            <a:pPr>
              <a:buNone/>
            </a:pPr>
            <a:r>
              <a:rPr lang="en-US" sz="2400" dirty="0" smtClean="0">
                <a:latin typeface="Comic Sans MS" pitchFamily="66" charset="0"/>
              </a:rPr>
              <a:t>                                     </a:t>
            </a:r>
            <a:r>
              <a:rPr lang="en-US" sz="2400" dirty="0" smtClean="0">
                <a:solidFill>
                  <a:schemeClr val="bg1"/>
                </a:solidFill>
                <a:latin typeface="Comic Sans MS" pitchFamily="66" charset="0"/>
              </a:rPr>
              <a:t>string.charAt(index)</a:t>
            </a:r>
          </a:p>
          <a:p>
            <a:pPr>
              <a:buNone/>
            </a:pPr>
            <a:r>
              <a:rPr lang="en-US" sz="2400" dirty="0" smtClean="0">
                <a:latin typeface="Comic Sans MS" pitchFamily="66" charset="0"/>
              </a:rPr>
              <a:t>          *  index: An integer between 0 and 1 less than the length of the string. </a:t>
            </a:r>
          </a:p>
          <a:p>
            <a:pPr>
              <a:buNone/>
            </a:pPr>
            <a:r>
              <a:rPr lang="en-US" sz="2400" dirty="0" smtClean="0">
                <a:latin typeface="Comic Sans MS" pitchFamily="66" charset="0"/>
              </a:rPr>
              <a:t>          *  Return Value Returns the character from the specified index.</a:t>
            </a:r>
          </a:p>
          <a:p>
            <a:pPr>
              <a:buNone/>
            </a:pPr>
            <a:r>
              <a:rPr lang="en-US" sz="2400" dirty="0" smtClean="0">
                <a:latin typeface="Comic Sans MS" pitchFamily="66" charset="0"/>
              </a:rPr>
              <a:t>Example code:</a:t>
            </a:r>
          </a:p>
          <a:p>
            <a:pPr>
              <a:buNone/>
            </a:pPr>
            <a:endParaRPr lang="en-US" sz="2400" dirty="0" smtClean="0">
              <a:latin typeface="Comic Sans MS" pitchFamily="66" charset="0"/>
            </a:endParaRPr>
          </a:p>
          <a:p>
            <a:pPr>
              <a:buNone/>
            </a:pPr>
            <a:endParaRPr lang="en-US" sz="2400" dirty="0" smtClean="0">
              <a:latin typeface="Comic Sans MS" pitchFamily="66" charset="0"/>
            </a:endParaRPr>
          </a:p>
          <a:p>
            <a:pPr>
              <a:buNone/>
            </a:pPr>
            <a:endParaRPr lang="en-US" sz="2400" dirty="0" smtClean="0">
              <a:latin typeface="Comic Sans MS" pitchFamily="66" charset="0"/>
            </a:endParaRPr>
          </a:p>
        </p:txBody>
      </p:sp>
      <p:sp>
        <p:nvSpPr>
          <p:cNvPr id="5" name="Date Placeholder 4"/>
          <p:cNvSpPr>
            <a:spLocks noGrp="1"/>
          </p:cNvSpPr>
          <p:nvPr>
            <p:ph type="dt" sz="half" idx="10"/>
          </p:nvPr>
        </p:nvSpPr>
        <p:spPr/>
        <p:txBody>
          <a:bodyPr/>
          <a:lstStyle/>
          <a:p>
            <a:fld id="{D470360B-6ADB-494C-8913-D2AB4747896C}" type="datetime1">
              <a:rPr lang="en-US" smtClean="0"/>
              <a:pPr/>
              <a:t>04/01/2018</a:t>
            </a:fld>
            <a:endParaRPr lang="en-US"/>
          </a:p>
        </p:txBody>
      </p:sp>
      <p:pic>
        <p:nvPicPr>
          <p:cNvPr id="4099" name="Picture 3" descr="C:\Users\Admin\Desktop\screeshots\string.png"/>
          <p:cNvPicPr>
            <a:picLocks noChangeAspect="1" noChangeArrowheads="1"/>
          </p:cNvPicPr>
          <p:nvPr/>
        </p:nvPicPr>
        <p:blipFill>
          <a:blip r:embed="rId2"/>
          <a:srcRect/>
          <a:stretch>
            <a:fillRect/>
          </a:stretch>
        </p:blipFill>
        <p:spPr bwMode="auto">
          <a:xfrm>
            <a:off x="2575719" y="3505200"/>
            <a:ext cx="4448175" cy="1600200"/>
          </a:xfrm>
          <a:prstGeom prst="rect">
            <a:avLst/>
          </a:prstGeom>
          <a:noFill/>
        </p:spPr>
      </p:pic>
      <p:sp>
        <p:nvSpPr>
          <p:cNvPr id="7" name="Right Arrow 6"/>
          <p:cNvSpPr/>
          <p:nvPr/>
        </p:nvSpPr>
        <p:spPr>
          <a:xfrm>
            <a:off x="7071519" y="4114800"/>
            <a:ext cx="1752600" cy="1798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052719" y="3962400"/>
            <a:ext cx="312906" cy="369332"/>
          </a:xfrm>
          <a:prstGeom prst="rect">
            <a:avLst/>
          </a:prstGeom>
          <a:noFill/>
        </p:spPr>
        <p:txBody>
          <a:bodyPr wrap="none" rtlCol="0">
            <a:spAutoFit/>
          </a:bodyPr>
          <a:lstStyle/>
          <a:p>
            <a:r>
              <a:rPr lang="en-US" dirty="0" smtClean="0">
                <a:solidFill>
                  <a:schemeClr val="bg1"/>
                </a:solidFill>
              </a:rPr>
              <a:t>a</a:t>
            </a:r>
            <a:endParaRPr lang="en-US" dirty="0">
              <a:solidFill>
                <a:schemeClr val="bg1"/>
              </a:solidFill>
            </a:endParaRPr>
          </a:p>
        </p:txBody>
      </p:sp>
      <p:pic>
        <p:nvPicPr>
          <p:cNvPr id="9" name="Picture 8" descr="Ppt_Bg2.pn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TextBox 9"/>
          <p:cNvSpPr txBox="1"/>
          <p:nvPr/>
        </p:nvSpPr>
        <p:spPr>
          <a:xfrm>
            <a:off x="8719870" y="0"/>
            <a:ext cx="3441968" cy="461665"/>
          </a:xfrm>
          <a:prstGeom prst="rect">
            <a:avLst/>
          </a:prstGeom>
          <a:noFill/>
        </p:spPr>
        <p:txBody>
          <a:bodyPr wrap="none" rtlCol="0">
            <a:spAutoFit/>
          </a:bodyPr>
          <a:lstStyle/>
          <a:p>
            <a:r>
              <a:rPr lang="en-US" sz="2400" dirty="0" smtClean="0">
                <a:latin typeface="Comic Sans MS" pitchFamily="66" charset="0"/>
              </a:rPr>
              <a:t>Finding string in string</a:t>
            </a:r>
            <a:endParaRPr lang="en-US" sz="2400" dirty="0">
              <a:latin typeface="Comic Sans MS" pitchFamily="66" charset="0"/>
            </a:endParaRPr>
          </a:p>
        </p:txBody>
      </p:sp>
      <p:sp>
        <p:nvSpPr>
          <p:cNvPr id="11" name="Slide Number Placeholder 10"/>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519" y="762000"/>
            <a:ext cx="11582400" cy="5715000"/>
          </a:xfrm>
        </p:spPr>
        <p:txBody>
          <a:bodyPr/>
          <a:lstStyle/>
          <a:p>
            <a:pPr>
              <a:buNone/>
            </a:pPr>
            <a:r>
              <a:rPr lang="en-US" sz="2400" dirty="0" smtClean="0">
                <a:solidFill>
                  <a:schemeClr val="bg1"/>
                </a:solidFill>
                <a:latin typeface="Comic Sans MS" pitchFamily="66" charset="0"/>
              </a:rPr>
              <a:t>IndexOf()</a:t>
            </a:r>
          </a:p>
          <a:p>
            <a:pPr algn="just">
              <a:buNone/>
            </a:pPr>
            <a:r>
              <a:rPr lang="en-US" sz="2400" dirty="0" smtClean="0">
                <a:latin typeface="Comic Sans MS" pitchFamily="66" charset="0"/>
              </a:rPr>
              <a:t>        This method returns the index within the calling String object of the first occurrence of the specified value, starting the search at from Index or -1 if the value is not found. </a:t>
            </a:r>
          </a:p>
          <a:p>
            <a:pPr algn="just">
              <a:buNone/>
            </a:pPr>
            <a:r>
              <a:rPr lang="en-US" sz="2400" dirty="0" smtClean="0">
                <a:latin typeface="Comic Sans MS" pitchFamily="66" charset="0"/>
              </a:rPr>
              <a:t> Use the following syntax to use the indexOf() method. </a:t>
            </a:r>
          </a:p>
          <a:p>
            <a:pPr algn="just">
              <a:buNone/>
            </a:pPr>
            <a:r>
              <a:rPr lang="en-US" sz="2400" dirty="0" smtClean="0">
                <a:latin typeface="Comic Sans MS" pitchFamily="66" charset="0"/>
              </a:rPr>
              <a:t>                   </a:t>
            </a:r>
            <a:r>
              <a:rPr lang="en-US" sz="2400" dirty="0" smtClean="0">
                <a:solidFill>
                  <a:schemeClr val="bg1"/>
                </a:solidFill>
                <a:latin typeface="Comic Sans MS" pitchFamily="66" charset="0"/>
              </a:rPr>
              <a:t>string.indexOf(</a:t>
            </a:r>
            <a:r>
              <a:rPr lang="en-US" sz="2400" dirty="0" err="1" smtClean="0">
                <a:solidFill>
                  <a:schemeClr val="bg1"/>
                </a:solidFill>
                <a:latin typeface="Comic Sans MS" pitchFamily="66" charset="0"/>
              </a:rPr>
              <a:t>searchValue</a:t>
            </a:r>
            <a:r>
              <a:rPr lang="en-US" sz="2400" dirty="0" smtClean="0">
                <a:solidFill>
                  <a:schemeClr val="bg1"/>
                </a:solidFill>
                <a:latin typeface="Comic Sans MS" pitchFamily="66" charset="0"/>
              </a:rPr>
              <a:t>) </a:t>
            </a:r>
          </a:p>
          <a:p>
            <a:pPr algn="just">
              <a:buNone/>
            </a:pPr>
            <a:r>
              <a:rPr lang="en-US" sz="2400" dirty="0" smtClean="0">
                <a:latin typeface="Comic Sans MS" pitchFamily="66" charset="0"/>
              </a:rPr>
              <a:t>    searchValue: A string representing the value to search for.</a:t>
            </a:r>
          </a:p>
          <a:p>
            <a:pPr algn="just">
              <a:buNone/>
            </a:pPr>
            <a:r>
              <a:rPr lang="en-US" sz="2400" dirty="0" smtClean="0">
                <a:latin typeface="Comic Sans MS" pitchFamily="66" charset="0"/>
              </a:rPr>
              <a:t>    fromIndex: The location within the calling string to start the search</a:t>
            </a:r>
          </a:p>
          <a:p>
            <a:pPr algn="just">
              <a:buNone/>
            </a:pPr>
            <a:r>
              <a:rPr lang="en-US" sz="2400" dirty="0" smtClean="0">
                <a:latin typeface="Comic Sans MS" pitchFamily="66" charset="0"/>
              </a:rPr>
              <a:t>    from.     </a:t>
            </a:r>
          </a:p>
          <a:p>
            <a:pPr algn="just">
              <a:buNone/>
            </a:pPr>
            <a:r>
              <a:rPr lang="en-US" sz="2400" dirty="0" smtClean="0">
                <a:latin typeface="Comic Sans MS" pitchFamily="66" charset="0"/>
              </a:rPr>
              <a:t>                                    </a:t>
            </a:r>
          </a:p>
          <a:p>
            <a:pPr algn="just">
              <a:buNone/>
            </a:pPr>
            <a:endParaRPr lang="en-US" sz="2400" dirty="0" smtClean="0">
              <a:latin typeface="Comic Sans MS" pitchFamily="66" charset="0"/>
            </a:endParaRPr>
          </a:p>
          <a:p>
            <a:pPr algn="just">
              <a:buNone/>
            </a:pPr>
            <a:endParaRPr lang="en-US" sz="2400" dirty="0" smtClean="0">
              <a:latin typeface="Comic Sans MS" pitchFamily="66" charset="0"/>
            </a:endParaRPr>
          </a:p>
          <a:p>
            <a:pPr algn="just">
              <a:buNone/>
            </a:pPr>
            <a:endParaRPr lang="en-US" sz="2400" dirty="0">
              <a:latin typeface="Comic Sans MS" pitchFamily="66" charset="0"/>
            </a:endParaRPr>
          </a:p>
        </p:txBody>
      </p:sp>
      <p:sp>
        <p:nvSpPr>
          <p:cNvPr id="5" name="Date Placeholder 4"/>
          <p:cNvSpPr>
            <a:spLocks noGrp="1"/>
          </p:cNvSpPr>
          <p:nvPr>
            <p:ph type="dt" sz="half" idx="10"/>
          </p:nvPr>
        </p:nvSpPr>
        <p:spPr/>
        <p:txBody>
          <a:bodyPr/>
          <a:lstStyle/>
          <a:p>
            <a:fld id="{23FA1C2F-2AC4-4473-B2F0-38D6F69915F6}" type="datetime1">
              <a:rPr lang="en-US" smtClean="0"/>
              <a:pPr/>
              <a:t>04/01/2018</a:t>
            </a:fld>
            <a:endParaRPr lang="en-US"/>
          </a:p>
        </p:txBody>
      </p:sp>
      <p:pic>
        <p:nvPicPr>
          <p:cNvPr id="2057" name="Picture 9" descr="C:\Users\Admin\Desktop\screeshots\string.png"/>
          <p:cNvPicPr>
            <a:picLocks noChangeAspect="1" noChangeArrowheads="1"/>
          </p:cNvPicPr>
          <p:nvPr/>
        </p:nvPicPr>
        <p:blipFill>
          <a:blip r:embed="rId2"/>
          <a:srcRect/>
          <a:stretch>
            <a:fillRect/>
          </a:stretch>
        </p:blipFill>
        <p:spPr bwMode="auto">
          <a:xfrm>
            <a:off x="2651919" y="4648200"/>
            <a:ext cx="4648200" cy="1257300"/>
          </a:xfrm>
          <a:prstGeom prst="rect">
            <a:avLst/>
          </a:prstGeom>
          <a:noFill/>
        </p:spPr>
      </p:pic>
      <p:sp>
        <p:nvSpPr>
          <p:cNvPr id="14" name="Right Arrow 13"/>
          <p:cNvSpPr/>
          <p:nvPr/>
        </p:nvSpPr>
        <p:spPr>
          <a:xfrm>
            <a:off x="7300119" y="5105400"/>
            <a:ext cx="1676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205119" y="4953000"/>
            <a:ext cx="838200" cy="381000"/>
          </a:xfrm>
          <a:prstGeom prst="rect">
            <a:avLst/>
          </a:prstGeom>
          <a:noFill/>
        </p:spPr>
        <p:txBody>
          <a:bodyPr wrap="square" rtlCol="0">
            <a:spAutoFit/>
          </a:bodyPr>
          <a:lstStyle/>
          <a:p>
            <a:r>
              <a:rPr lang="en-US" dirty="0" smtClean="0">
                <a:solidFill>
                  <a:schemeClr val="bg1"/>
                </a:solidFill>
              </a:rPr>
              <a:t>7</a:t>
            </a:r>
            <a:endParaRPr lang="en-US" dirty="0">
              <a:solidFill>
                <a:schemeClr val="bg1"/>
              </a:solidFill>
            </a:endParaRPr>
          </a:p>
        </p:txBody>
      </p:sp>
      <p:pic>
        <p:nvPicPr>
          <p:cNvPr id="16" name="Picture 15" descr="Ppt_Bg2.pn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TextBox 16"/>
          <p:cNvSpPr txBox="1"/>
          <p:nvPr/>
        </p:nvSpPr>
        <p:spPr>
          <a:xfrm>
            <a:off x="10500519" y="0"/>
            <a:ext cx="1661318" cy="461665"/>
          </a:xfrm>
          <a:prstGeom prst="rect">
            <a:avLst/>
          </a:prstGeom>
          <a:noFill/>
        </p:spPr>
        <p:txBody>
          <a:bodyPr wrap="square" rtlCol="0">
            <a:spAutoFit/>
          </a:bodyPr>
          <a:lstStyle/>
          <a:p>
            <a:r>
              <a:rPr lang="en-US" sz="2400" dirty="0" smtClean="0">
                <a:latin typeface="Comic Sans MS" pitchFamily="66" charset="0"/>
              </a:rPr>
              <a:t>(contd..)</a:t>
            </a:r>
            <a:endParaRPr lang="en-US" sz="2400" dirty="0">
              <a:latin typeface="Comic Sans MS" pitchFamily="66" charset="0"/>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92" y="1066800"/>
            <a:ext cx="10945654" cy="4233865"/>
          </a:xfrm>
        </p:spPr>
        <p:txBody>
          <a:bodyPr/>
          <a:lstStyle/>
          <a:p>
            <a:pPr>
              <a:buNone/>
            </a:pPr>
            <a:r>
              <a:rPr lang="en-US" sz="2400" dirty="0" smtClean="0">
                <a:solidFill>
                  <a:schemeClr val="bg1"/>
                </a:solidFill>
                <a:latin typeface="Comic Sans MS" pitchFamily="66" charset="0"/>
              </a:rPr>
              <a:t>Contents</a:t>
            </a:r>
          </a:p>
          <a:p>
            <a:pPr>
              <a:buNone/>
            </a:pPr>
            <a:endParaRPr lang="en-US" sz="2400" dirty="0" smtClean="0">
              <a:solidFill>
                <a:schemeClr val="bg1"/>
              </a:solidFill>
              <a:latin typeface="Comic Sans MS" pitchFamily="66" charset="0"/>
            </a:endParaRPr>
          </a:p>
          <a:p>
            <a:r>
              <a:rPr lang="en-US" sz="2400" dirty="0" smtClean="0">
                <a:solidFill>
                  <a:schemeClr val="bg1"/>
                </a:solidFill>
                <a:latin typeface="Comic Sans MS" pitchFamily="66" charset="0"/>
              </a:rPr>
              <a:t>Introduction</a:t>
            </a:r>
          </a:p>
          <a:p>
            <a:r>
              <a:rPr lang="en-US" sz="2400" dirty="0" smtClean="0">
                <a:solidFill>
                  <a:schemeClr val="bg1"/>
                </a:solidFill>
                <a:latin typeface="Comic Sans MS" pitchFamily="66" charset="0"/>
              </a:rPr>
              <a:t>Syntax of JavaScript</a:t>
            </a:r>
          </a:p>
          <a:p>
            <a:r>
              <a:rPr lang="en-US" sz="2400" dirty="0" smtClean="0">
                <a:solidFill>
                  <a:schemeClr val="bg1"/>
                </a:solidFill>
                <a:latin typeface="Comic Sans MS" pitchFamily="66" charset="0"/>
              </a:rPr>
              <a:t>Events</a:t>
            </a:r>
          </a:p>
          <a:p>
            <a:r>
              <a:rPr lang="en-US" sz="2400" dirty="0" smtClean="0">
                <a:solidFill>
                  <a:schemeClr val="bg1"/>
                </a:solidFill>
                <a:latin typeface="Comic Sans MS" pitchFamily="66" charset="0"/>
              </a:rPr>
              <a:t>Strings</a:t>
            </a:r>
          </a:p>
          <a:p>
            <a:r>
              <a:rPr lang="en-US" sz="2400" dirty="0" smtClean="0">
                <a:solidFill>
                  <a:schemeClr val="bg1"/>
                </a:solidFill>
                <a:latin typeface="Comic Sans MS" pitchFamily="66" charset="0"/>
              </a:rPr>
              <a:t>Date</a:t>
            </a:r>
          </a:p>
          <a:p>
            <a:r>
              <a:rPr lang="en-US" sz="2400" dirty="0" smtClean="0">
                <a:solidFill>
                  <a:schemeClr val="bg1"/>
                </a:solidFill>
                <a:latin typeface="Comic Sans MS" pitchFamily="66" charset="0"/>
              </a:rPr>
              <a:t>Objects</a:t>
            </a:r>
          </a:p>
          <a:p>
            <a:r>
              <a:rPr lang="en-US" sz="2400" dirty="0" smtClean="0">
                <a:solidFill>
                  <a:schemeClr val="bg1"/>
                </a:solidFill>
                <a:latin typeface="Comic Sans MS" pitchFamily="66" charset="0"/>
              </a:rPr>
              <a:t>Array</a:t>
            </a:r>
          </a:p>
          <a:p>
            <a:r>
              <a:rPr lang="en-US" sz="2400" dirty="0" smtClean="0">
                <a:solidFill>
                  <a:schemeClr val="bg1"/>
                </a:solidFill>
                <a:latin typeface="Comic Sans MS" pitchFamily="66" charset="0"/>
              </a:rPr>
              <a:t>Form Validation</a:t>
            </a:r>
          </a:p>
          <a:p>
            <a:r>
              <a:rPr lang="en-US" sz="2400" dirty="0" smtClean="0">
                <a:solidFill>
                  <a:schemeClr val="bg1"/>
                </a:solidFill>
                <a:latin typeface="Comic Sans MS" pitchFamily="66" charset="0"/>
              </a:rPr>
              <a:t>DOM</a:t>
            </a:r>
          </a:p>
          <a:p>
            <a:pPr>
              <a:buNone/>
            </a:pPr>
            <a:endParaRPr lang="en-US" sz="2400" dirty="0" smtClean="0"/>
          </a:p>
        </p:txBody>
      </p:sp>
      <p:pic>
        <p:nvPicPr>
          <p:cNvPr id="5" name="Picture 5" descr="Ppt_Bg2.png"/>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1005681" y="739140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5" descr="Ppt_Bg2.png"/>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15081"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5"/>
          <p:cNvSpPr txBox="1"/>
          <p:nvPr/>
        </p:nvSpPr>
        <p:spPr>
          <a:xfrm>
            <a:off x="9281319" y="0"/>
            <a:ext cx="2209800" cy="461665"/>
          </a:xfrm>
          <a:prstGeom prst="rect">
            <a:avLst/>
          </a:prstGeom>
          <a:noFill/>
        </p:spPr>
        <p:txBody>
          <a:bodyPr wrap="square" rtlCol="0">
            <a:spAutoFit/>
          </a:bodyPr>
          <a:lstStyle/>
          <a:p>
            <a:r>
              <a:rPr lang="en-US" sz="2400" dirty="0" smtClean="0">
                <a:latin typeface="Comic Sans MS" pitchFamily="66" charset="0"/>
              </a:rPr>
              <a:t>Agenda</a:t>
            </a:r>
            <a:endParaRPr lang="en-US" sz="2400" dirty="0">
              <a:latin typeface="Comic Sans MS" pitchFamily="66" charset="0"/>
            </a:endParaRPr>
          </a:p>
        </p:txBody>
      </p:sp>
      <p:sp>
        <p:nvSpPr>
          <p:cNvPr id="7" name="Date Placeholder 6"/>
          <p:cNvSpPr>
            <a:spLocks noGrp="1"/>
          </p:cNvSpPr>
          <p:nvPr>
            <p:ph type="dt" sz="half" idx="10"/>
          </p:nvPr>
        </p:nvSpPr>
        <p:spPr/>
        <p:txBody>
          <a:bodyPr/>
          <a:lstStyle/>
          <a:p>
            <a:fld id="{0A418342-CCF6-43E8-BFA6-EF0632885CE1}" type="datetime1">
              <a:rPr lang="en-US" smtClean="0"/>
              <a:pPr/>
              <a:t>04/01/2018</a:t>
            </a:fld>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Ppt_Bg2.png"/>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608092" y="457200"/>
            <a:ext cx="10945654" cy="6172200"/>
          </a:xfrm>
        </p:spPr>
        <p:txBody>
          <a:bodyPr/>
          <a:lstStyle/>
          <a:p>
            <a:pPr>
              <a:buNone/>
            </a:pPr>
            <a:r>
              <a:rPr lang="en-US" sz="2400" dirty="0" smtClean="0">
                <a:solidFill>
                  <a:schemeClr val="bg1"/>
                </a:solidFill>
                <a:latin typeface="Comic Sans MS" pitchFamily="66" charset="0"/>
              </a:rPr>
              <a:t>lastIndexOf()</a:t>
            </a:r>
            <a:endParaRPr lang="en-US" dirty="0" smtClean="0">
              <a:solidFill>
                <a:schemeClr val="bg1"/>
              </a:solidFill>
            </a:endParaRPr>
          </a:p>
          <a:p>
            <a:pPr algn="just">
              <a:buNone/>
            </a:pPr>
            <a:r>
              <a:rPr lang="en-US" sz="2400" dirty="0" smtClean="0">
                <a:latin typeface="Comic Sans MS" pitchFamily="66" charset="0"/>
              </a:rPr>
              <a:t>          This method returns the index within the calling String object of the last occurrence of the specified value, starting the search at fromIndex or -1 if the value is not found.</a:t>
            </a:r>
          </a:p>
          <a:p>
            <a:pPr algn="just">
              <a:buNone/>
            </a:pPr>
            <a:r>
              <a:rPr lang="en-US" sz="2400" dirty="0" smtClean="0">
                <a:latin typeface="Comic Sans MS" pitchFamily="66" charset="0"/>
              </a:rPr>
              <a:t>Syntax:</a:t>
            </a:r>
          </a:p>
          <a:p>
            <a:pPr algn="just">
              <a:buNone/>
            </a:pPr>
            <a:r>
              <a:rPr lang="en-US" sz="2400" dirty="0" smtClean="0">
                <a:latin typeface="Comic Sans MS" pitchFamily="66" charset="0"/>
              </a:rPr>
              <a:t>            </a:t>
            </a:r>
            <a:r>
              <a:rPr lang="en-US" sz="2400" dirty="0" smtClean="0">
                <a:solidFill>
                  <a:schemeClr val="bg1"/>
                </a:solidFill>
                <a:latin typeface="Comic Sans MS" pitchFamily="66" charset="0"/>
              </a:rPr>
              <a:t>string.lastIndexOf(searchValue[, fromIndex]) </a:t>
            </a:r>
          </a:p>
          <a:p>
            <a:pPr>
              <a:buNone/>
            </a:pPr>
            <a:r>
              <a:rPr lang="en-US" sz="2400" dirty="0" smtClean="0">
                <a:latin typeface="Comic Sans MS" pitchFamily="66" charset="0"/>
              </a:rPr>
              <a:t>Example code:</a:t>
            </a:r>
          </a:p>
          <a:p>
            <a:pPr>
              <a:buNone/>
            </a:pPr>
            <a:endParaRPr lang="en-US" sz="2400" dirty="0" smtClean="0">
              <a:latin typeface="Comic Sans MS" pitchFamily="66" charset="0"/>
            </a:endParaRPr>
          </a:p>
          <a:p>
            <a:pPr algn="just">
              <a:buNone/>
            </a:pPr>
            <a:endParaRPr lang="en-US" sz="2400" dirty="0">
              <a:solidFill>
                <a:schemeClr val="bg1"/>
              </a:solidFill>
              <a:latin typeface="Comic Sans MS" pitchFamily="66" charset="0"/>
            </a:endParaRPr>
          </a:p>
        </p:txBody>
      </p:sp>
      <p:sp>
        <p:nvSpPr>
          <p:cNvPr id="6" name="Date Placeholder 5"/>
          <p:cNvSpPr>
            <a:spLocks noGrp="1"/>
          </p:cNvSpPr>
          <p:nvPr>
            <p:ph type="dt" sz="half" idx="10"/>
          </p:nvPr>
        </p:nvSpPr>
        <p:spPr/>
        <p:txBody>
          <a:bodyPr/>
          <a:lstStyle/>
          <a:p>
            <a:fld id="{A5DE125F-7BD2-4928-B91D-6C83D4C4B0C2}" type="datetime1">
              <a:rPr lang="en-US" smtClean="0"/>
              <a:pPr/>
              <a:t>04/01/2018</a:t>
            </a:fld>
            <a:endParaRPr lang="en-US"/>
          </a:p>
        </p:txBody>
      </p:sp>
      <p:pic>
        <p:nvPicPr>
          <p:cNvPr id="3074" name="Picture 2" descr="C:\Users\Admin\Desktop\screeshots\string.png"/>
          <p:cNvPicPr>
            <a:picLocks noChangeAspect="1" noChangeArrowheads="1"/>
          </p:cNvPicPr>
          <p:nvPr/>
        </p:nvPicPr>
        <p:blipFill>
          <a:blip r:embed="rId3"/>
          <a:srcRect/>
          <a:stretch>
            <a:fillRect/>
          </a:stretch>
        </p:blipFill>
        <p:spPr bwMode="auto">
          <a:xfrm>
            <a:off x="2270919" y="3810000"/>
            <a:ext cx="4953000" cy="1438275"/>
          </a:xfrm>
          <a:prstGeom prst="rect">
            <a:avLst/>
          </a:prstGeom>
          <a:noFill/>
        </p:spPr>
      </p:pic>
      <p:sp>
        <p:nvSpPr>
          <p:cNvPr id="7" name="Right Arrow 6"/>
          <p:cNvSpPr/>
          <p:nvPr/>
        </p:nvSpPr>
        <p:spPr>
          <a:xfrm>
            <a:off x="7223919" y="4419600"/>
            <a:ext cx="1676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900319" y="4267200"/>
            <a:ext cx="1447800" cy="369332"/>
          </a:xfrm>
          <a:prstGeom prst="rect">
            <a:avLst/>
          </a:prstGeom>
          <a:noFill/>
        </p:spPr>
        <p:txBody>
          <a:bodyPr wrap="square" rtlCol="0">
            <a:spAutoFit/>
          </a:bodyPr>
          <a:lstStyle/>
          <a:p>
            <a:r>
              <a:rPr lang="en-US" dirty="0" smtClean="0">
                <a:solidFill>
                  <a:schemeClr val="bg1"/>
                </a:solidFill>
              </a:rPr>
              <a:t>21</a:t>
            </a:r>
            <a:endParaRPr lang="en-US" dirty="0">
              <a:solidFill>
                <a:schemeClr val="bg1"/>
              </a:solidFill>
            </a:endParaRPr>
          </a:p>
        </p:txBody>
      </p:sp>
      <p:sp>
        <p:nvSpPr>
          <p:cNvPr id="10" name="TextBox 9"/>
          <p:cNvSpPr txBox="1"/>
          <p:nvPr/>
        </p:nvSpPr>
        <p:spPr>
          <a:xfrm>
            <a:off x="10500519" y="0"/>
            <a:ext cx="1661318" cy="461665"/>
          </a:xfrm>
          <a:prstGeom prst="rect">
            <a:avLst/>
          </a:prstGeom>
          <a:noFill/>
        </p:spPr>
        <p:txBody>
          <a:bodyPr wrap="square" rtlCol="0">
            <a:spAutoFit/>
          </a:bodyPr>
          <a:lstStyle/>
          <a:p>
            <a:r>
              <a:rPr lang="en-US" sz="2400" dirty="0" smtClean="0">
                <a:latin typeface="Comic Sans MS" pitchFamily="66" charset="0"/>
              </a:rPr>
              <a:t>(contd..)</a:t>
            </a:r>
            <a:endParaRPr lang="en-US" sz="2400" dirty="0">
              <a:latin typeface="Comic Sans MS" pitchFamily="66" charset="0"/>
            </a:endParaRPr>
          </a:p>
        </p:txBody>
      </p:sp>
      <p:sp>
        <p:nvSpPr>
          <p:cNvPr id="11" name="Slide Number Placeholder 10"/>
          <p:cNvSpPr>
            <a:spLocks noGrp="1"/>
          </p:cNvSpPr>
          <p:nvPr>
            <p:ph type="sldNum" sz="quarter" idx="12"/>
          </p:nvPr>
        </p:nvSpPr>
        <p:spPr/>
        <p:txBody>
          <a:bodyPr/>
          <a:lstStyle/>
          <a:p>
            <a:fld id="{B6F15528-21DE-4FAA-801E-634DDDAF4B2B}" type="slidenum">
              <a:rPr lang="en-US" smtClean="0"/>
              <a:pPr/>
              <a:t>30</a:t>
            </a:fld>
            <a:endParaRPr lang="en-US"/>
          </a:p>
        </p:txBody>
      </p:sp>
      <p:sp>
        <p:nvSpPr>
          <p:cNvPr id="12" name="Rectangle 11"/>
          <p:cNvSpPr/>
          <p:nvPr/>
        </p:nvSpPr>
        <p:spPr>
          <a:xfrm>
            <a:off x="594519" y="5410200"/>
            <a:ext cx="11049000" cy="830997"/>
          </a:xfrm>
          <a:prstGeom prst="rect">
            <a:avLst/>
          </a:prstGeom>
        </p:spPr>
        <p:txBody>
          <a:bodyPr wrap="square">
            <a:spAutoFit/>
          </a:bodyPr>
          <a:lstStyle/>
          <a:p>
            <a:r>
              <a:rPr lang="en-US" sz="2400" dirty="0" smtClean="0">
                <a:latin typeface="Comic Sans MS" pitchFamily="66" charset="0"/>
              </a:rPr>
              <a:t>Both the indexOf(), and the lastIndexOf() methods return -1 if the text is not found.</a:t>
            </a:r>
            <a:endParaRPr lang="en-US" sz="2400" dirty="0">
              <a:latin typeface="Comic Sans MS" pitchFamily="66"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pt_Bg2.png"/>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608092" y="685800"/>
            <a:ext cx="10945654" cy="4614865"/>
          </a:xfrm>
        </p:spPr>
        <p:txBody>
          <a:bodyPr/>
          <a:lstStyle/>
          <a:p>
            <a:pPr>
              <a:buNone/>
            </a:pPr>
            <a:r>
              <a:rPr lang="en-US" sz="2400" dirty="0" smtClean="0">
                <a:solidFill>
                  <a:schemeClr val="bg1"/>
                </a:solidFill>
                <a:latin typeface="Comic Sans MS" pitchFamily="66" charset="0"/>
              </a:rPr>
              <a:t>Search()</a:t>
            </a:r>
          </a:p>
          <a:p>
            <a:pPr algn="just">
              <a:buNone/>
            </a:pPr>
            <a:r>
              <a:rPr lang="en-US" sz="2400" dirty="0" smtClean="0">
                <a:latin typeface="Comic Sans MS" pitchFamily="66" charset="0"/>
              </a:rPr>
              <a:t>       This method executes the search for a match between a regular expression and this String object.</a:t>
            </a:r>
          </a:p>
          <a:p>
            <a:pPr algn="just">
              <a:buNone/>
            </a:pPr>
            <a:r>
              <a:rPr lang="en-US" sz="2400" dirty="0" smtClean="0">
                <a:latin typeface="Comic Sans MS" pitchFamily="66" charset="0"/>
              </a:rPr>
              <a:t>Syntax: </a:t>
            </a:r>
          </a:p>
          <a:p>
            <a:pPr algn="just">
              <a:buNone/>
            </a:pPr>
            <a:r>
              <a:rPr lang="en-US" sz="2400" dirty="0" smtClean="0">
                <a:solidFill>
                  <a:schemeClr val="bg1"/>
                </a:solidFill>
                <a:latin typeface="Comic Sans MS" pitchFamily="66" charset="0"/>
              </a:rPr>
              <a:t>                         string.search(</a:t>
            </a:r>
            <a:r>
              <a:rPr lang="en-US" sz="2400" dirty="0" err="1" smtClean="0">
                <a:solidFill>
                  <a:schemeClr val="bg1"/>
                </a:solidFill>
                <a:latin typeface="Comic Sans MS" pitchFamily="66" charset="0"/>
              </a:rPr>
              <a:t>regexp</a:t>
            </a:r>
            <a:r>
              <a:rPr lang="en-US" sz="2400" dirty="0" smtClean="0">
                <a:solidFill>
                  <a:schemeClr val="bg1"/>
                </a:solidFill>
                <a:latin typeface="Comic Sans MS" pitchFamily="66" charset="0"/>
              </a:rPr>
              <a:t>); </a:t>
            </a:r>
          </a:p>
          <a:p>
            <a:pPr algn="just">
              <a:buNone/>
            </a:pPr>
            <a:r>
              <a:rPr lang="en-US" sz="2400" dirty="0" smtClean="0">
                <a:latin typeface="Comic Sans MS" pitchFamily="66" charset="0"/>
              </a:rPr>
              <a:t>    regexp : A regular expression object. If a non-RegExp object </a:t>
            </a:r>
            <a:r>
              <a:rPr lang="en-US" sz="2400" dirty="0" err="1" smtClean="0">
                <a:latin typeface="Comic Sans MS" pitchFamily="66" charset="0"/>
              </a:rPr>
              <a:t>obj</a:t>
            </a:r>
            <a:r>
              <a:rPr lang="en-US" sz="2400" dirty="0" smtClean="0">
                <a:latin typeface="Comic Sans MS" pitchFamily="66" charset="0"/>
              </a:rPr>
              <a:t> is passed, it is implicitly converted to a RegExp by using new RegExp(</a:t>
            </a:r>
            <a:r>
              <a:rPr lang="en-US" sz="2400" dirty="0" err="1" smtClean="0">
                <a:latin typeface="Comic Sans MS" pitchFamily="66" charset="0"/>
              </a:rPr>
              <a:t>obj</a:t>
            </a:r>
            <a:r>
              <a:rPr lang="en-US" sz="2400" dirty="0" smtClean="0">
                <a:latin typeface="Comic Sans MS" pitchFamily="66" charset="0"/>
              </a:rPr>
              <a:t>).</a:t>
            </a:r>
          </a:p>
        </p:txBody>
      </p:sp>
      <p:pic>
        <p:nvPicPr>
          <p:cNvPr id="8195" name="Picture 3" descr="C:\Users\Admin\Desktop\screeshots\search.png"/>
          <p:cNvPicPr>
            <a:picLocks noChangeAspect="1" noChangeArrowheads="1"/>
          </p:cNvPicPr>
          <p:nvPr/>
        </p:nvPicPr>
        <p:blipFill>
          <a:blip r:embed="rId3"/>
          <a:srcRect/>
          <a:stretch>
            <a:fillRect/>
          </a:stretch>
        </p:blipFill>
        <p:spPr bwMode="auto">
          <a:xfrm>
            <a:off x="2347119" y="4038600"/>
            <a:ext cx="5334000" cy="1524000"/>
          </a:xfrm>
          <a:prstGeom prst="rect">
            <a:avLst/>
          </a:prstGeom>
          <a:noFill/>
        </p:spPr>
      </p:pic>
      <p:sp>
        <p:nvSpPr>
          <p:cNvPr id="7" name="TextBox 6"/>
          <p:cNvSpPr txBox="1"/>
          <p:nvPr/>
        </p:nvSpPr>
        <p:spPr>
          <a:xfrm>
            <a:off x="7528719" y="0"/>
            <a:ext cx="4405373" cy="461665"/>
          </a:xfrm>
          <a:prstGeom prst="rect">
            <a:avLst/>
          </a:prstGeom>
          <a:noFill/>
        </p:spPr>
        <p:txBody>
          <a:bodyPr wrap="none" rtlCol="0">
            <a:spAutoFit/>
          </a:bodyPr>
          <a:lstStyle/>
          <a:p>
            <a:r>
              <a:rPr lang="en-US" sz="2400" dirty="0" smtClean="0">
                <a:latin typeface="Comic Sans MS" pitchFamily="66" charset="0"/>
              </a:rPr>
              <a:t>Searching for string in string</a:t>
            </a:r>
            <a:endParaRPr lang="en-US" sz="2400" dirty="0">
              <a:latin typeface="Comic Sans MS" pitchFamily="66" charset="0"/>
            </a:endParaRPr>
          </a:p>
        </p:txBody>
      </p:sp>
      <p:sp>
        <p:nvSpPr>
          <p:cNvPr id="8" name="Date Placeholder 7"/>
          <p:cNvSpPr>
            <a:spLocks noGrp="1"/>
          </p:cNvSpPr>
          <p:nvPr>
            <p:ph type="dt" sz="half" idx="10"/>
          </p:nvPr>
        </p:nvSpPr>
        <p:spPr/>
        <p:txBody>
          <a:bodyPr/>
          <a:lstStyle/>
          <a:p>
            <a:fld id="{BDEB8DC5-0808-4B1B-8CA8-E99001EE256D}" type="datetime1">
              <a:rPr lang="en-US" smtClean="0"/>
              <a:pPr/>
              <a:t>04/01/2018</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31</a:t>
            </a:fld>
            <a:endParaRPr lang="en-US"/>
          </a:p>
        </p:txBody>
      </p:sp>
      <p:sp>
        <p:nvSpPr>
          <p:cNvPr id="10" name="Right Arrow 9"/>
          <p:cNvSpPr/>
          <p:nvPr/>
        </p:nvSpPr>
        <p:spPr>
          <a:xfrm>
            <a:off x="7681119" y="4724400"/>
            <a:ext cx="1676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433719" y="4648200"/>
            <a:ext cx="312906" cy="369332"/>
          </a:xfrm>
          <a:prstGeom prst="rect">
            <a:avLst/>
          </a:prstGeom>
          <a:noFill/>
        </p:spPr>
        <p:txBody>
          <a:bodyPr wrap="none" rtlCol="0">
            <a:spAutoFit/>
          </a:bodyPr>
          <a:lstStyle/>
          <a:p>
            <a:r>
              <a:rPr lang="en-US" dirty="0" smtClean="0"/>
              <a:t>7</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92" y="609600"/>
            <a:ext cx="10945654" cy="6248400"/>
          </a:xfrm>
        </p:spPr>
        <p:txBody>
          <a:bodyPr/>
          <a:lstStyle/>
          <a:p>
            <a:pPr>
              <a:buNone/>
            </a:pPr>
            <a:r>
              <a:rPr lang="en-US" sz="2400" dirty="0" smtClean="0">
                <a:solidFill>
                  <a:schemeClr val="bg1"/>
                </a:solidFill>
                <a:latin typeface="Comic Sans MS" pitchFamily="66" charset="0"/>
              </a:rPr>
              <a:t>Slice()</a:t>
            </a:r>
          </a:p>
          <a:p>
            <a:pPr>
              <a:buNone/>
            </a:pPr>
            <a:r>
              <a:rPr lang="en-US" sz="2400" b="1" dirty="0" smtClean="0">
                <a:latin typeface="Comic Sans MS" pitchFamily="66" charset="0"/>
              </a:rPr>
              <a:t>      slice()</a:t>
            </a:r>
            <a:r>
              <a:rPr lang="en-US" sz="2400" dirty="0" smtClean="0">
                <a:latin typeface="Comic Sans MS" pitchFamily="66" charset="0"/>
              </a:rPr>
              <a:t> extracts a part of a string and returns the extracted part in a new string.The method takes 2 parameters: the starting index (position), and the ending index (position).</a:t>
            </a:r>
          </a:p>
          <a:p>
            <a:pPr>
              <a:buNone/>
            </a:pPr>
            <a:endParaRPr lang="en-US" sz="2400" dirty="0" smtClean="0">
              <a:latin typeface="Comic Sans MS" pitchFamily="66" charset="0"/>
            </a:endParaRPr>
          </a:p>
          <a:p>
            <a:pPr>
              <a:buNone/>
            </a:pPr>
            <a:endParaRPr lang="en-US" sz="2400" dirty="0" smtClean="0">
              <a:latin typeface="Comic Sans MS" pitchFamily="66" charset="0"/>
            </a:endParaRPr>
          </a:p>
          <a:p>
            <a:pPr>
              <a:buNone/>
            </a:pPr>
            <a:endParaRPr lang="en-US" sz="2400" dirty="0" smtClean="0">
              <a:latin typeface="Comic Sans MS" pitchFamily="66" charset="0"/>
            </a:endParaRPr>
          </a:p>
          <a:p>
            <a:pPr>
              <a:buNone/>
            </a:pPr>
            <a:endParaRPr lang="en-US" sz="2400" dirty="0" smtClean="0">
              <a:latin typeface="Comic Sans MS" pitchFamily="66" charset="0"/>
            </a:endParaRPr>
          </a:p>
          <a:p>
            <a:pPr>
              <a:buNone/>
            </a:pPr>
            <a:endParaRPr lang="en-US" sz="2400" dirty="0" smtClean="0">
              <a:latin typeface="Comic Sans MS" pitchFamily="66" charset="0"/>
            </a:endParaRPr>
          </a:p>
          <a:p>
            <a:pPr>
              <a:buNone/>
            </a:pPr>
            <a:endParaRPr lang="en-US" sz="2400" dirty="0" smtClean="0">
              <a:latin typeface="Comic Sans MS" pitchFamily="66" charset="0"/>
            </a:endParaRPr>
          </a:p>
          <a:p>
            <a:pPr>
              <a:buNone/>
            </a:pPr>
            <a:r>
              <a:rPr lang="en-US" sz="2400" dirty="0" smtClean="0">
                <a:latin typeface="Comic Sans MS" pitchFamily="66" charset="0"/>
              </a:rPr>
              <a:t>Result:</a:t>
            </a:r>
          </a:p>
          <a:p>
            <a:pPr>
              <a:buNone/>
            </a:pPr>
            <a:r>
              <a:rPr lang="en-US" sz="2400" dirty="0" smtClean="0">
                <a:latin typeface="Comic Sans MS" pitchFamily="66" charset="0"/>
              </a:rPr>
              <a:t>Banana</a:t>
            </a:r>
          </a:p>
          <a:p>
            <a:pPr>
              <a:buNone/>
            </a:pPr>
            <a:endParaRPr lang="en-US" dirty="0">
              <a:solidFill>
                <a:schemeClr val="bg1"/>
              </a:solidFill>
            </a:endParaRPr>
          </a:p>
        </p:txBody>
      </p:sp>
      <p:pic>
        <p:nvPicPr>
          <p:cNvPr id="9219" name="Picture 3" descr="C:\Users\Admin\Desktop\screeshots\string2.png"/>
          <p:cNvPicPr>
            <a:picLocks noChangeAspect="1" noChangeArrowheads="1"/>
          </p:cNvPicPr>
          <p:nvPr/>
        </p:nvPicPr>
        <p:blipFill>
          <a:blip r:embed="rId2"/>
          <a:srcRect/>
          <a:stretch>
            <a:fillRect/>
          </a:stretch>
        </p:blipFill>
        <p:spPr bwMode="auto">
          <a:xfrm>
            <a:off x="3185319" y="2438400"/>
            <a:ext cx="5257800" cy="1828800"/>
          </a:xfrm>
          <a:prstGeom prst="rect">
            <a:avLst/>
          </a:prstGeom>
          <a:noFill/>
        </p:spPr>
      </p:pic>
      <p:pic>
        <p:nvPicPr>
          <p:cNvPr id="6" name="Picture 5" descr="Ppt_Bg2.pn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Box 6"/>
          <p:cNvSpPr txBox="1"/>
          <p:nvPr/>
        </p:nvSpPr>
        <p:spPr>
          <a:xfrm>
            <a:off x="7909719" y="0"/>
            <a:ext cx="3733800" cy="461665"/>
          </a:xfrm>
          <a:prstGeom prst="rect">
            <a:avLst/>
          </a:prstGeom>
          <a:noFill/>
        </p:spPr>
        <p:txBody>
          <a:bodyPr wrap="square" rtlCol="0">
            <a:spAutoFit/>
          </a:bodyPr>
          <a:lstStyle/>
          <a:p>
            <a:r>
              <a:rPr lang="en-US" sz="2400" dirty="0" smtClean="0">
                <a:latin typeface="Comic Sans MS" pitchFamily="66" charset="0"/>
              </a:rPr>
              <a:t>Extracting string parts</a:t>
            </a:r>
            <a:endParaRPr lang="en-US" sz="2400" dirty="0">
              <a:latin typeface="Comic Sans MS" pitchFamily="66" charset="0"/>
            </a:endParaRPr>
          </a:p>
        </p:txBody>
      </p:sp>
      <p:sp>
        <p:nvSpPr>
          <p:cNvPr id="8" name="Date Placeholder 7"/>
          <p:cNvSpPr>
            <a:spLocks noGrp="1"/>
          </p:cNvSpPr>
          <p:nvPr>
            <p:ph type="dt" sz="half" idx="10"/>
          </p:nvPr>
        </p:nvSpPr>
        <p:spPr/>
        <p:txBody>
          <a:bodyPr/>
          <a:lstStyle/>
          <a:p>
            <a:fld id="{4EA1ED6C-FAB9-4C4D-A115-8FE9DAC219BD}" type="datetime1">
              <a:rPr lang="en-US" smtClean="0"/>
              <a:pPr/>
              <a:t>04/01/2018</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92" y="838200"/>
            <a:ext cx="10945654" cy="4462465"/>
          </a:xfrm>
        </p:spPr>
        <p:txBody>
          <a:bodyPr/>
          <a:lstStyle/>
          <a:p>
            <a:pPr>
              <a:buNone/>
            </a:pPr>
            <a:r>
              <a:rPr lang="en-US" sz="2400" dirty="0" smtClean="0">
                <a:latin typeface="Comic Sans MS" pitchFamily="66" charset="0"/>
              </a:rPr>
              <a:t>       If </a:t>
            </a:r>
            <a:r>
              <a:rPr lang="en-US" sz="2400" dirty="0" smtClean="0">
                <a:latin typeface="Comic Sans MS" pitchFamily="66" charset="0"/>
              </a:rPr>
              <a:t>a parameter is negative, the position is counted from the end of the string</a:t>
            </a:r>
            <a:r>
              <a:rPr lang="en-US" sz="2400" dirty="0" smtClean="0">
                <a:latin typeface="Comic Sans MS" pitchFamily="66" charset="0"/>
              </a:rPr>
              <a:t>.</a:t>
            </a:r>
          </a:p>
          <a:p>
            <a:pPr>
              <a:buNone/>
            </a:pPr>
            <a:endParaRPr lang="en-US" sz="2400" dirty="0">
              <a:latin typeface="Comic Sans MS" pitchFamily="66" charset="0"/>
            </a:endParaRPr>
          </a:p>
        </p:txBody>
      </p:sp>
      <p:sp>
        <p:nvSpPr>
          <p:cNvPr id="4" name="Date Placeholder 3"/>
          <p:cNvSpPr>
            <a:spLocks noGrp="1"/>
          </p:cNvSpPr>
          <p:nvPr>
            <p:ph type="dt" sz="half" idx="10"/>
          </p:nvPr>
        </p:nvSpPr>
        <p:spPr/>
        <p:txBody>
          <a:bodyPr/>
          <a:lstStyle/>
          <a:p>
            <a:fld id="{D49AA897-1EED-4BD7-8343-C649E0DCAFE9}" type="datetime1">
              <a:rPr lang="en-US" smtClean="0"/>
              <a:pPr/>
              <a:t>04/01/2018</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pic>
        <p:nvPicPr>
          <p:cNvPr id="11266" name="Picture 2" descr="C:\Users\Admin\Desktop\screeshots\arrrrray11.png"/>
          <p:cNvPicPr>
            <a:picLocks noChangeAspect="1" noChangeArrowheads="1"/>
          </p:cNvPicPr>
          <p:nvPr/>
        </p:nvPicPr>
        <p:blipFill>
          <a:blip r:embed="rId2"/>
          <a:srcRect/>
          <a:stretch>
            <a:fillRect/>
          </a:stretch>
        </p:blipFill>
        <p:spPr bwMode="auto">
          <a:xfrm>
            <a:off x="1889919" y="1905000"/>
            <a:ext cx="4953000" cy="3733800"/>
          </a:xfrm>
          <a:prstGeom prst="rect">
            <a:avLst/>
          </a:prstGeom>
          <a:noFill/>
        </p:spPr>
      </p:pic>
      <p:sp>
        <p:nvSpPr>
          <p:cNvPr id="7" name="Right Arrow 6"/>
          <p:cNvSpPr/>
          <p:nvPr/>
        </p:nvSpPr>
        <p:spPr>
          <a:xfrm>
            <a:off x="6842919" y="3505200"/>
            <a:ext cx="1676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671719" y="3352800"/>
            <a:ext cx="1173719" cy="461665"/>
          </a:xfrm>
          <a:prstGeom prst="rect">
            <a:avLst/>
          </a:prstGeom>
          <a:noFill/>
        </p:spPr>
        <p:txBody>
          <a:bodyPr wrap="none" rtlCol="0">
            <a:spAutoFit/>
          </a:bodyPr>
          <a:lstStyle/>
          <a:p>
            <a:r>
              <a:rPr lang="en-US" sz="2400" dirty="0" smtClean="0">
                <a:latin typeface="Comic Sans MS" pitchFamily="66" charset="0"/>
              </a:rPr>
              <a:t>Banana</a:t>
            </a:r>
            <a:endParaRPr lang="en-US" sz="2400" dirty="0">
              <a:latin typeface="Comic Sans MS" pitchFamily="66" charset="0"/>
            </a:endParaRPr>
          </a:p>
        </p:txBody>
      </p:sp>
      <p:pic>
        <p:nvPicPr>
          <p:cNvPr id="9" name="Picture 8" descr="Ppt_Bg2.pn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TextBox 9"/>
          <p:cNvSpPr txBox="1"/>
          <p:nvPr/>
        </p:nvSpPr>
        <p:spPr>
          <a:xfrm>
            <a:off x="7455100" y="0"/>
            <a:ext cx="4706738" cy="461665"/>
          </a:xfrm>
          <a:prstGeom prst="rect">
            <a:avLst/>
          </a:prstGeom>
          <a:noFill/>
        </p:spPr>
        <p:txBody>
          <a:bodyPr wrap="none" rtlCol="0">
            <a:spAutoFit/>
          </a:bodyPr>
          <a:lstStyle/>
          <a:p>
            <a:r>
              <a:rPr lang="en-US" sz="2400" dirty="0" smtClean="0">
                <a:latin typeface="Comic Sans MS" pitchFamily="66" charset="0"/>
              </a:rPr>
              <a:t>Slice() with negative parameter</a:t>
            </a:r>
            <a:endParaRPr lang="en-US" sz="2400" dirty="0">
              <a:latin typeface="Comic Sans MS" pitchFamily="66"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92" y="457200"/>
            <a:ext cx="10945654" cy="6858000"/>
          </a:xfrm>
        </p:spPr>
        <p:txBody>
          <a:bodyPr/>
          <a:lstStyle/>
          <a:p>
            <a:pPr>
              <a:buNone/>
            </a:pPr>
            <a:r>
              <a:rPr lang="en-US" sz="2400" dirty="0" smtClean="0">
                <a:solidFill>
                  <a:schemeClr val="bg1"/>
                </a:solidFill>
                <a:latin typeface="Comic Sans MS" pitchFamily="66" charset="0"/>
              </a:rPr>
              <a:t>subString()</a:t>
            </a:r>
          </a:p>
          <a:p>
            <a:pPr>
              <a:buNone/>
            </a:pPr>
            <a:r>
              <a:rPr lang="en-US" sz="2400" dirty="0" smtClean="0">
                <a:latin typeface="Comic Sans MS" pitchFamily="66" charset="0"/>
              </a:rPr>
              <a:t>This method returns a subset of a String object.</a:t>
            </a:r>
          </a:p>
          <a:p>
            <a:pPr>
              <a:buNone/>
            </a:pPr>
            <a:r>
              <a:rPr lang="en-US" sz="2400" dirty="0" smtClean="0">
                <a:latin typeface="Comic Sans MS" pitchFamily="66" charset="0"/>
              </a:rPr>
              <a:t>Syntax:</a:t>
            </a:r>
          </a:p>
          <a:p>
            <a:pPr>
              <a:buNone/>
            </a:pPr>
            <a:r>
              <a:rPr lang="en-US" sz="2400" dirty="0" smtClean="0">
                <a:latin typeface="Comic Sans MS" pitchFamily="66" charset="0"/>
              </a:rPr>
              <a:t>                   </a:t>
            </a:r>
            <a:r>
              <a:rPr lang="en-US" sz="2400" dirty="0" smtClean="0">
                <a:solidFill>
                  <a:schemeClr val="bg1"/>
                </a:solidFill>
                <a:latin typeface="Comic Sans MS" pitchFamily="66" charset="0"/>
              </a:rPr>
              <a:t>string.substring(</a:t>
            </a:r>
            <a:r>
              <a:rPr lang="en-US" sz="2400" dirty="0" err="1" smtClean="0">
                <a:solidFill>
                  <a:schemeClr val="bg1"/>
                </a:solidFill>
                <a:latin typeface="Comic Sans MS" pitchFamily="66" charset="0"/>
              </a:rPr>
              <a:t>indexA</a:t>
            </a:r>
            <a:r>
              <a:rPr lang="en-US" sz="2400" dirty="0" smtClean="0">
                <a:solidFill>
                  <a:schemeClr val="bg1"/>
                </a:solidFill>
                <a:latin typeface="Comic Sans MS" pitchFamily="66" charset="0"/>
              </a:rPr>
              <a:t>, [indexB]) </a:t>
            </a:r>
          </a:p>
          <a:p>
            <a:pPr>
              <a:buNone/>
            </a:pPr>
            <a:r>
              <a:rPr lang="en-US" sz="2400" dirty="0" smtClean="0">
                <a:latin typeface="Comic Sans MS" pitchFamily="66" charset="0"/>
              </a:rPr>
              <a:t>indexA : An integer between 0 and one less than the length of the string. </a:t>
            </a:r>
          </a:p>
          <a:p>
            <a:pPr>
              <a:buNone/>
            </a:pPr>
            <a:r>
              <a:rPr lang="en-US" sz="2400" dirty="0" smtClean="0">
                <a:latin typeface="Comic Sans MS" pitchFamily="66" charset="0"/>
              </a:rPr>
              <a:t>indexB : (optional) An integer between 0 and the length of the string</a:t>
            </a:r>
            <a:r>
              <a:rPr lang="en-US" sz="2400" dirty="0" smtClean="0">
                <a:solidFill>
                  <a:schemeClr val="bg1"/>
                </a:solidFill>
                <a:latin typeface="Comic Sans MS" pitchFamily="66" charset="0"/>
              </a:rPr>
              <a:t>. </a:t>
            </a:r>
          </a:p>
          <a:p>
            <a:pPr>
              <a:buNone/>
            </a:pPr>
            <a:endParaRPr lang="en-US" sz="2400" dirty="0" smtClean="0">
              <a:solidFill>
                <a:schemeClr val="bg1"/>
              </a:solidFill>
              <a:latin typeface="Comic Sans MS" pitchFamily="66" charset="0"/>
            </a:endParaRPr>
          </a:p>
          <a:p>
            <a:pPr>
              <a:buNone/>
            </a:pPr>
            <a:endParaRPr lang="en-US" sz="2400" dirty="0" smtClean="0">
              <a:solidFill>
                <a:schemeClr val="bg1"/>
              </a:solidFill>
              <a:latin typeface="Comic Sans MS" pitchFamily="66" charset="0"/>
            </a:endParaRPr>
          </a:p>
          <a:p>
            <a:pPr>
              <a:buNone/>
            </a:pPr>
            <a:endParaRPr lang="en-US" sz="2400" dirty="0" smtClean="0">
              <a:solidFill>
                <a:schemeClr val="bg1"/>
              </a:solidFill>
              <a:latin typeface="Comic Sans MS" pitchFamily="66" charset="0"/>
            </a:endParaRPr>
          </a:p>
          <a:p>
            <a:pPr>
              <a:buNone/>
            </a:pPr>
            <a:endParaRPr lang="en-US" sz="2400" dirty="0" smtClean="0">
              <a:solidFill>
                <a:schemeClr val="bg1"/>
              </a:solidFill>
              <a:latin typeface="Comic Sans MS" pitchFamily="66" charset="0"/>
            </a:endParaRPr>
          </a:p>
          <a:p>
            <a:pPr>
              <a:buNone/>
            </a:pPr>
            <a:endParaRPr lang="en-US" sz="2400" dirty="0" smtClean="0">
              <a:solidFill>
                <a:schemeClr val="bg1"/>
              </a:solidFill>
              <a:latin typeface="Comic Sans MS" pitchFamily="66" charset="0"/>
            </a:endParaRPr>
          </a:p>
          <a:p>
            <a:pPr>
              <a:buNone/>
            </a:pPr>
            <a:endParaRPr lang="en-US" sz="2400" dirty="0" smtClean="0">
              <a:solidFill>
                <a:schemeClr val="bg1"/>
              </a:solidFill>
              <a:latin typeface="Comic Sans MS" pitchFamily="66" charset="0"/>
            </a:endParaRPr>
          </a:p>
          <a:p>
            <a:pPr>
              <a:buNone/>
            </a:pPr>
            <a:r>
              <a:rPr lang="en-US" sz="2400" dirty="0" smtClean="0">
                <a:latin typeface="Comic Sans MS" pitchFamily="66" charset="0"/>
              </a:rPr>
              <a:t>Result:</a:t>
            </a:r>
          </a:p>
          <a:p>
            <a:pPr>
              <a:buNone/>
            </a:pPr>
            <a:r>
              <a:rPr lang="en-US" sz="2400" dirty="0" smtClean="0">
                <a:latin typeface="Comic Sans MS" pitchFamily="66" charset="0"/>
              </a:rPr>
              <a:t>Banana</a:t>
            </a:r>
          </a:p>
          <a:p>
            <a:pPr>
              <a:buNone/>
            </a:pPr>
            <a:endParaRPr lang="en-US" sz="2400" dirty="0" smtClean="0">
              <a:solidFill>
                <a:schemeClr val="bg1"/>
              </a:solidFill>
              <a:latin typeface="Comic Sans MS" pitchFamily="66" charset="0"/>
            </a:endParaRPr>
          </a:p>
          <a:p>
            <a:pPr>
              <a:buNone/>
            </a:pPr>
            <a:endParaRPr lang="en-US" sz="2400" dirty="0" smtClean="0">
              <a:solidFill>
                <a:schemeClr val="bg1"/>
              </a:solidFill>
              <a:latin typeface="Comic Sans MS" pitchFamily="66" charset="0"/>
            </a:endParaRPr>
          </a:p>
          <a:p>
            <a:pPr>
              <a:buNone/>
            </a:pPr>
            <a:endParaRPr lang="en-US" sz="2400" dirty="0" smtClean="0">
              <a:solidFill>
                <a:schemeClr val="bg1"/>
              </a:solidFill>
              <a:latin typeface="Comic Sans MS" pitchFamily="66" charset="0"/>
            </a:endParaRPr>
          </a:p>
          <a:p>
            <a:pPr>
              <a:buNone/>
            </a:pPr>
            <a:endParaRPr lang="en-US" sz="2400" dirty="0" smtClean="0">
              <a:solidFill>
                <a:schemeClr val="bg1"/>
              </a:solidFill>
              <a:latin typeface="Comic Sans MS" pitchFamily="66" charset="0"/>
            </a:endParaRPr>
          </a:p>
          <a:p>
            <a:pPr>
              <a:buNone/>
            </a:pPr>
            <a:endParaRPr lang="en-US" sz="2400" dirty="0" smtClean="0">
              <a:solidFill>
                <a:schemeClr val="bg1"/>
              </a:solidFill>
              <a:latin typeface="Comic Sans MS" pitchFamily="66" charset="0"/>
            </a:endParaRPr>
          </a:p>
          <a:p>
            <a:pPr>
              <a:buNone/>
            </a:pPr>
            <a:endParaRPr lang="en-US" sz="2400" dirty="0">
              <a:latin typeface="Comic Sans MS" pitchFamily="66" charset="0"/>
            </a:endParaRPr>
          </a:p>
        </p:txBody>
      </p:sp>
      <p:pic>
        <p:nvPicPr>
          <p:cNvPr id="9" name="Picture 5" descr="C:\Users\Admin\Desktop\screeshots\string3.png"/>
          <p:cNvPicPr>
            <a:picLocks noChangeAspect="1" noChangeArrowheads="1"/>
          </p:cNvPicPr>
          <p:nvPr/>
        </p:nvPicPr>
        <p:blipFill>
          <a:blip r:embed="rId2"/>
          <a:srcRect/>
          <a:stretch>
            <a:fillRect/>
          </a:stretch>
        </p:blipFill>
        <p:spPr bwMode="auto">
          <a:xfrm>
            <a:off x="3642519" y="3352800"/>
            <a:ext cx="4800600" cy="152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descr="Ppt_Bg2.pn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Box 10"/>
          <p:cNvSpPr txBox="1"/>
          <p:nvPr/>
        </p:nvSpPr>
        <p:spPr>
          <a:xfrm>
            <a:off x="10195719" y="0"/>
            <a:ext cx="1600200" cy="461665"/>
          </a:xfrm>
          <a:prstGeom prst="rect">
            <a:avLst/>
          </a:prstGeom>
          <a:noFill/>
        </p:spPr>
        <p:txBody>
          <a:bodyPr wrap="square" rtlCol="0">
            <a:spAutoFit/>
          </a:bodyPr>
          <a:lstStyle/>
          <a:p>
            <a:r>
              <a:rPr lang="en-US" sz="2400" dirty="0" smtClean="0">
                <a:latin typeface="Comic Sans MS" pitchFamily="66" charset="0"/>
              </a:rPr>
              <a:t>(contd..)</a:t>
            </a:r>
            <a:endParaRPr lang="en-US" sz="2400" dirty="0">
              <a:latin typeface="Comic Sans MS" pitchFamily="66" charset="0"/>
            </a:endParaRPr>
          </a:p>
        </p:txBody>
      </p:sp>
      <p:sp>
        <p:nvSpPr>
          <p:cNvPr id="6" name="Date Placeholder 5"/>
          <p:cNvSpPr>
            <a:spLocks noGrp="1"/>
          </p:cNvSpPr>
          <p:nvPr>
            <p:ph type="dt" sz="half" idx="10"/>
          </p:nvPr>
        </p:nvSpPr>
        <p:spPr/>
        <p:txBody>
          <a:bodyPr/>
          <a:lstStyle/>
          <a:p>
            <a:fld id="{82C7A17C-87C7-46C8-A3B3-842377499542}" type="datetime1">
              <a:rPr lang="en-US" smtClean="0"/>
              <a:pPr/>
              <a:t>04/01/2018</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92" y="685800"/>
            <a:ext cx="10945654" cy="4614865"/>
          </a:xfrm>
        </p:spPr>
        <p:txBody>
          <a:bodyPr/>
          <a:lstStyle/>
          <a:p>
            <a:pPr>
              <a:buNone/>
            </a:pPr>
            <a:r>
              <a:rPr lang="en-US" sz="2400" dirty="0" smtClean="0">
                <a:solidFill>
                  <a:schemeClr val="bg1"/>
                </a:solidFill>
                <a:latin typeface="Comic Sans MS" pitchFamily="66" charset="0"/>
              </a:rPr>
              <a:t>toLowerCase()</a:t>
            </a:r>
          </a:p>
          <a:p>
            <a:pPr>
              <a:buNone/>
            </a:pPr>
            <a:r>
              <a:rPr lang="en-US" sz="2400" dirty="0" smtClean="0">
                <a:latin typeface="Comic Sans MS" pitchFamily="66" charset="0"/>
              </a:rPr>
              <a:t>This method returns the calling string value converted to lowercase.</a:t>
            </a:r>
          </a:p>
          <a:p>
            <a:pPr>
              <a:buNone/>
            </a:pPr>
            <a:r>
              <a:rPr lang="en-US" sz="2400" dirty="0" smtClean="0">
                <a:latin typeface="Comic Sans MS" pitchFamily="66" charset="0"/>
              </a:rPr>
              <a:t>Syntax:</a:t>
            </a:r>
          </a:p>
          <a:p>
            <a:pPr>
              <a:buNone/>
            </a:pPr>
            <a:r>
              <a:rPr lang="en-US" sz="2400" dirty="0" smtClean="0">
                <a:latin typeface="Comic Sans MS" pitchFamily="66" charset="0"/>
              </a:rPr>
              <a:t>                                  </a:t>
            </a:r>
            <a:r>
              <a:rPr lang="en-US" sz="2400" dirty="0" smtClean="0">
                <a:solidFill>
                  <a:schemeClr val="bg1"/>
                </a:solidFill>
                <a:latin typeface="Comic Sans MS" pitchFamily="66" charset="0"/>
              </a:rPr>
              <a:t>string.toLowerCase( )</a:t>
            </a:r>
          </a:p>
          <a:p>
            <a:pPr>
              <a:buNone/>
            </a:pPr>
            <a:r>
              <a:rPr lang="en-US" sz="2400" dirty="0" smtClean="0">
                <a:solidFill>
                  <a:schemeClr val="bg1"/>
                </a:solidFill>
                <a:latin typeface="Comic Sans MS" pitchFamily="66" charset="0"/>
              </a:rPr>
              <a:t>toUpperCase()</a:t>
            </a:r>
          </a:p>
          <a:p>
            <a:pPr>
              <a:buNone/>
            </a:pPr>
            <a:r>
              <a:rPr lang="en-US" sz="2400" dirty="0" smtClean="0">
                <a:latin typeface="Comic Sans MS" pitchFamily="66" charset="0"/>
              </a:rPr>
              <a:t>This method returns the calling string value converted to uppercase.</a:t>
            </a:r>
          </a:p>
          <a:p>
            <a:pPr>
              <a:buNone/>
            </a:pPr>
            <a:r>
              <a:rPr lang="en-US" sz="2400" dirty="0" smtClean="0">
                <a:latin typeface="Comic Sans MS" pitchFamily="66" charset="0"/>
              </a:rPr>
              <a:t>Syntax:</a:t>
            </a:r>
          </a:p>
          <a:p>
            <a:pPr>
              <a:buNone/>
            </a:pPr>
            <a:r>
              <a:rPr lang="en-US" sz="2400" dirty="0" smtClean="0">
                <a:solidFill>
                  <a:schemeClr val="bg1"/>
                </a:solidFill>
                <a:latin typeface="Comic Sans MS" pitchFamily="66" charset="0"/>
              </a:rPr>
              <a:t>                                  string.toUpperCase()</a:t>
            </a:r>
            <a:endParaRPr lang="en-US" sz="2400" dirty="0">
              <a:solidFill>
                <a:schemeClr val="bg1"/>
              </a:solidFill>
              <a:latin typeface="Comic Sans MS" pitchFamily="66" charset="0"/>
            </a:endParaRPr>
          </a:p>
        </p:txBody>
      </p:sp>
      <p:pic>
        <p:nvPicPr>
          <p:cNvPr id="6" name="Picture 5" descr="Ppt_Bg2.png"/>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Box 6"/>
          <p:cNvSpPr txBox="1"/>
          <p:nvPr/>
        </p:nvSpPr>
        <p:spPr>
          <a:xfrm>
            <a:off x="10195719" y="0"/>
            <a:ext cx="1600200" cy="461665"/>
          </a:xfrm>
          <a:prstGeom prst="rect">
            <a:avLst/>
          </a:prstGeom>
          <a:noFill/>
        </p:spPr>
        <p:txBody>
          <a:bodyPr wrap="square" rtlCol="0">
            <a:spAutoFit/>
          </a:bodyPr>
          <a:lstStyle/>
          <a:p>
            <a:r>
              <a:rPr lang="en-US" sz="2400" dirty="0" smtClean="0">
                <a:latin typeface="Comic Sans MS" pitchFamily="66" charset="0"/>
              </a:rPr>
              <a:t>(contd..)</a:t>
            </a:r>
            <a:endParaRPr lang="en-US" sz="2400" dirty="0">
              <a:latin typeface="Comic Sans MS" pitchFamily="66" charset="0"/>
            </a:endParaRPr>
          </a:p>
        </p:txBody>
      </p:sp>
      <p:sp>
        <p:nvSpPr>
          <p:cNvPr id="5" name="Date Placeholder 4"/>
          <p:cNvSpPr>
            <a:spLocks noGrp="1"/>
          </p:cNvSpPr>
          <p:nvPr>
            <p:ph type="dt" sz="half" idx="10"/>
          </p:nvPr>
        </p:nvSpPr>
        <p:spPr/>
        <p:txBody>
          <a:bodyPr/>
          <a:lstStyle/>
          <a:p>
            <a:fld id="{052BF918-5CA9-4EFB-BD4A-DF05E4BD7506}" type="datetime1">
              <a:rPr lang="en-US" smtClean="0"/>
              <a:pPr/>
              <a:t>04/01/2018</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Comic Sans MS" pitchFamily="66" charset="0"/>
              </a:rPr>
              <a:t>Example on String methods</a:t>
            </a:r>
            <a:endParaRPr lang="en-US" sz="2400" dirty="0">
              <a:latin typeface="Comic Sans MS" pitchFamily="66" charset="0"/>
            </a:endParaRPr>
          </a:p>
        </p:txBody>
      </p:sp>
      <p:sp>
        <p:nvSpPr>
          <p:cNvPr id="4" name="Date Placeholder 3"/>
          <p:cNvSpPr>
            <a:spLocks noGrp="1"/>
          </p:cNvSpPr>
          <p:nvPr>
            <p:ph type="dt" sz="half" idx="10"/>
          </p:nvPr>
        </p:nvSpPr>
        <p:spPr/>
        <p:txBody>
          <a:bodyPr/>
          <a:lstStyle/>
          <a:p>
            <a:fld id="{D49AA897-1EED-4BD7-8343-C649E0DCAFE9}" type="datetime1">
              <a:rPr lang="en-US" smtClean="0"/>
              <a:pPr/>
              <a:t>04/01/2018</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pic>
        <p:nvPicPr>
          <p:cNvPr id="12290" name="Picture 2" descr="C:\Users\Admin\Desktop\screeshots\arrrrray12.png"/>
          <p:cNvPicPr>
            <a:picLocks noGrp="1" noChangeAspect="1" noChangeArrowheads="1"/>
          </p:cNvPicPr>
          <p:nvPr>
            <p:ph idx="1"/>
          </p:nvPr>
        </p:nvPicPr>
        <p:blipFill>
          <a:blip r:embed="rId2"/>
          <a:srcRect/>
          <a:stretch>
            <a:fillRect/>
          </a:stretch>
        </p:blipFill>
        <p:spPr bwMode="auto">
          <a:xfrm>
            <a:off x="899319" y="1371600"/>
            <a:ext cx="4648200" cy="4267200"/>
          </a:xfrm>
          <a:prstGeom prst="rect">
            <a:avLst/>
          </a:prstGeom>
          <a:noFill/>
        </p:spPr>
      </p:pic>
      <p:pic>
        <p:nvPicPr>
          <p:cNvPr id="12291" name="Picture 3" descr="C:\Users\Admin\Desktop\screeshots\arrrrray122.png"/>
          <p:cNvPicPr>
            <a:picLocks noChangeAspect="1" noChangeArrowheads="1"/>
          </p:cNvPicPr>
          <p:nvPr/>
        </p:nvPicPr>
        <p:blipFill>
          <a:blip r:embed="rId3"/>
          <a:srcRect/>
          <a:stretch>
            <a:fillRect/>
          </a:stretch>
        </p:blipFill>
        <p:spPr bwMode="auto">
          <a:xfrm>
            <a:off x="6614319" y="2286000"/>
            <a:ext cx="2895600" cy="2590800"/>
          </a:xfrm>
          <a:prstGeom prst="rect">
            <a:avLst/>
          </a:prstGeom>
          <a:noFill/>
        </p:spPr>
      </p:pic>
      <p:pic>
        <p:nvPicPr>
          <p:cNvPr id="8" name="Picture 7" descr="Ppt_Bg2.pn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p:cNvSpPr txBox="1"/>
          <p:nvPr/>
        </p:nvSpPr>
        <p:spPr>
          <a:xfrm>
            <a:off x="10195719" y="0"/>
            <a:ext cx="1600200" cy="461665"/>
          </a:xfrm>
          <a:prstGeom prst="rect">
            <a:avLst/>
          </a:prstGeom>
          <a:noFill/>
        </p:spPr>
        <p:txBody>
          <a:bodyPr wrap="square" rtlCol="0">
            <a:spAutoFit/>
          </a:bodyPr>
          <a:lstStyle/>
          <a:p>
            <a:r>
              <a:rPr lang="en-US" sz="2400" dirty="0" smtClean="0">
                <a:latin typeface="Comic Sans MS" pitchFamily="66" charset="0"/>
              </a:rPr>
              <a:t>(contd..)</a:t>
            </a:r>
            <a:endParaRPr lang="en-US" sz="2400" dirty="0">
              <a:latin typeface="Comic Sans MS" pitchFamily="66"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_Bg2.png"/>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7620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608092" y="381000"/>
            <a:ext cx="10945654" cy="6629400"/>
          </a:xfrm>
        </p:spPr>
        <p:txBody>
          <a:bodyPr/>
          <a:lstStyle/>
          <a:p>
            <a:pPr>
              <a:buNone/>
            </a:pPr>
            <a:r>
              <a:rPr lang="en-US" sz="2400" dirty="0" smtClean="0">
                <a:solidFill>
                  <a:schemeClr val="bg1"/>
                </a:solidFill>
                <a:latin typeface="Comic Sans MS" pitchFamily="66" charset="0"/>
              </a:rPr>
              <a:t>Date</a:t>
            </a:r>
          </a:p>
          <a:p>
            <a:pPr algn="just">
              <a:buNone/>
            </a:pPr>
            <a:r>
              <a:rPr lang="en-US" sz="2400" dirty="0" smtClean="0">
                <a:latin typeface="Comic Sans MS" pitchFamily="66" charset="0"/>
              </a:rPr>
              <a:t>            The Date object is a datatype built into the JavaScript language. Date objects are created with the new Date() .</a:t>
            </a:r>
          </a:p>
          <a:p>
            <a:pPr algn="just">
              <a:buNone/>
            </a:pPr>
            <a:r>
              <a:rPr lang="en-US" sz="2400" dirty="0" smtClean="0">
                <a:latin typeface="Comic Sans MS" pitchFamily="66" charset="0"/>
              </a:rPr>
              <a:t>            Once a Date object is created, a number of methods allow you to operate on it. Most methods simply allow you to get and set the year, month, day, hour, minute, second, and millisecond fields of the object, using either local time or UTC (universal, or GMT) time.</a:t>
            </a:r>
          </a:p>
          <a:p>
            <a:pPr algn="just">
              <a:buNone/>
            </a:pPr>
            <a:r>
              <a:rPr lang="en-US" sz="2400" dirty="0" smtClean="0">
                <a:latin typeface="Comic Sans MS" pitchFamily="66" charset="0"/>
              </a:rPr>
              <a:t>Syntax:</a:t>
            </a:r>
          </a:p>
          <a:p>
            <a:pPr algn="just">
              <a:buNone/>
            </a:pPr>
            <a:r>
              <a:rPr lang="en-US" sz="2400" dirty="0" smtClean="0">
                <a:solidFill>
                  <a:schemeClr val="bg1"/>
                </a:solidFill>
                <a:latin typeface="Comic Sans MS" pitchFamily="66" charset="0"/>
              </a:rPr>
              <a:t>                          new Date( ) </a:t>
            </a:r>
          </a:p>
          <a:p>
            <a:pPr algn="just">
              <a:buNone/>
            </a:pPr>
            <a:r>
              <a:rPr lang="en-US" sz="2400" dirty="0" smtClean="0">
                <a:solidFill>
                  <a:schemeClr val="bg1"/>
                </a:solidFill>
                <a:latin typeface="Comic Sans MS" pitchFamily="66" charset="0"/>
              </a:rPr>
              <a:t>                          new Date(milliseconds) </a:t>
            </a:r>
          </a:p>
          <a:p>
            <a:pPr algn="just">
              <a:buNone/>
            </a:pPr>
            <a:r>
              <a:rPr lang="en-US" sz="2400" dirty="0" smtClean="0">
                <a:solidFill>
                  <a:schemeClr val="bg1"/>
                </a:solidFill>
                <a:latin typeface="Comic Sans MS" pitchFamily="66" charset="0"/>
              </a:rPr>
              <a:t>                          new Date(</a:t>
            </a:r>
            <a:r>
              <a:rPr lang="en-US" sz="2400" dirty="0" err="1" smtClean="0">
                <a:solidFill>
                  <a:schemeClr val="bg1"/>
                </a:solidFill>
                <a:latin typeface="Comic Sans MS" pitchFamily="66" charset="0"/>
              </a:rPr>
              <a:t>datestring</a:t>
            </a:r>
            <a:r>
              <a:rPr lang="en-US" sz="2400" dirty="0" smtClean="0">
                <a:solidFill>
                  <a:schemeClr val="bg1"/>
                </a:solidFill>
                <a:latin typeface="Comic Sans MS" pitchFamily="66" charset="0"/>
              </a:rPr>
              <a:t>) </a:t>
            </a:r>
          </a:p>
          <a:p>
            <a:pPr algn="just">
              <a:buNone/>
            </a:pPr>
            <a:r>
              <a:rPr lang="en-US" sz="2400" dirty="0" smtClean="0">
                <a:solidFill>
                  <a:schemeClr val="bg1"/>
                </a:solidFill>
                <a:latin typeface="Comic Sans MS" pitchFamily="66" charset="0"/>
              </a:rPr>
              <a:t>                          neDate(</a:t>
            </a:r>
            <a:r>
              <a:rPr lang="en-US" sz="2400" dirty="0" err="1" smtClean="0">
                <a:solidFill>
                  <a:schemeClr val="bg1"/>
                </a:solidFill>
                <a:latin typeface="Comic Sans MS" pitchFamily="66" charset="0"/>
              </a:rPr>
              <a:t>year,month,date</a:t>
            </a:r>
            <a:r>
              <a:rPr lang="en-US" sz="2400" dirty="0" smtClean="0">
                <a:solidFill>
                  <a:schemeClr val="bg1"/>
                </a:solidFill>
                <a:latin typeface="Comic Sans MS" pitchFamily="66" charset="0"/>
              </a:rPr>
              <a:t>[,hour,minute,second,millisecond ])</a:t>
            </a:r>
            <a:endParaRPr lang="en-US" sz="2400" dirty="0">
              <a:solidFill>
                <a:schemeClr val="bg1"/>
              </a:solidFill>
              <a:latin typeface="Comic Sans MS" pitchFamily="66" charset="0"/>
            </a:endParaRPr>
          </a:p>
        </p:txBody>
      </p:sp>
      <p:sp>
        <p:nvSpPr>
          <p:cNvPr id="5" name="TextBox 4"/>
          <p:cNvSpPr txBox="1"/>
          <p:nvPr/>
        </p:nvSpPr>
        <p:spPr>
          <a:xfrm>
            <a:off x="8976519" y="0"/>
            <a:ext cx="2819400" cy="461665"/>
          </a:xfrm>
          <a:prstGeom prst="rect">
            <a:avLst/>
          </a:prstGeom>
          <a:noFill/>
        </p:spPr>
        <p:txBody>
          <a:bodyPr wrap="square" rtlCol="0">
            <a:spAutoFit/>
          </a:bodyPr>
          <a:lstStyle/>
          <a:p>
            <a:r>
              <a:rPr lang="en-US" sz="2400" dirty="0" smtClean="0">
                <a:latin typeface="Comic Sans MS" pitchFamily="66" charset="0"/>
              </a:rPr>
              <a:t>JavaScript Date</a:t>
            </a:r>
            <a:endParaRPr lang="en-US" sz="2400" dirty="0">
              <a:latin typeface="Comic Sans MS" pitchFamily="66" charset="0"/>
            </a:endParaRPr>
          </a:p>
        </p:txBody>
      </p:sp>
      <p:sp>
        <p:nvSpPr>
          <p:cNvPr id="6" name="Date Placeholder 5"/>
          <p:cNvSpPr>
            <a:spLocks noGrp="1"/>
          </p:cNvSpPr>
          <p:nvPr>
            <p:ph type="dt" sz="half" idx="10"/>
          </p:nvPr>
        </p:nvSpPr>
        <p:spPr/>
        <p:txBody>
          <a:bodyPr/>
          <a:lstStyle/>
          <a:p>
            <a:fld id="{FAAA9BD3-1612-4D66-B865-19CB39884889}" type="datetime1">
              <a:rPr lang="en-US" smtClean="0"/>
              <a:pPr/>
              <a:t>04/01/2018</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_Bg2.png"/>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608092" y="533400"/>
            <a:ext cx="10945654" cy="6324600"/>
          </a:xfrm>
        </p:spPr>
        <p:txBody>
          <a:bodyPr/>
          <a:lstStyle/>
          <a:p>
            <a:r>
              <a:rPr lang="en-US" sz="2400" dirty="0" smtClean="0">
                <a:latin typeface="Comic Sans MS" pitchFamily="66" charset="0"/>
              </a:rPr>
              <a:t>No Argument: With no arguments, the Date() constructor creates a Date object set to the current date and time.</a:t>
            </a:r>
          </a:p>
          <a:p>
            <a:r>
              <a:rPr lang="en-US" sz="2400" dirty="0" smtClean="0">
                <a:latin typeface="Comic Sans MS" pitchFamily="66" charset="0"/>
              </a:rPr>
              <a:t>  milliseconds: When one numeric argument is passed, it is taken as the internal numeric representation of the date in milliseconds, as returned by the getTime() method.</a:t>
            </a:r>
          </a:p>
          <a:p>
            <a:pPr>
              <a:buNone/>
            </a:pPr>
            <a:endParaRPr lang="en-US" sz="2400" dirty="0" smtClean="0">
              <a:latin typeface="Comic Sans MS" pitchFamily="66" charset="0"/>
            </a:endParaRPr>
          </a:p>
        </p:txBody>
      </p:sp>
      <p:sp>
        <p:nvSpPr>
          <p:cNvPr id="5" name="TextBox 4"/>
          <p:cNvSpPr txBox="1"/>
          <p:nvPr/>
        </p:nvSpPr>
        <p:spPr>
          <a:xfrm>
            <a:off x="10195719" y="0"/>
            <a:ext cx="1600200" cy="461665"/>
          </a:xfrm>
          <a:prstGeom prst="rect">
            <a:avLst/>
          </a:prstGeom>
          <a:noFill/>
        </p:spPr>
        <p:txBody>
          <a:bodyPr wrap="square" rtlCol="0">
            <a:spAutoFit/>
          </a:bodyPr>
          <a:lstStyle/>
          <a:p>
            <a:r>
              <a:rPr lang="en-US" sz="2400" dirty="0" smtClean="0">
                <a:latin typeface="Comic Sans MS" pitchFamily="66" charset="0"/>
              </a:rPr>
              <a:t>(contd..)</a:t>
            </a:r>
            <a:endParaRPr lang="en-US" sz="2400" dirty="0">
              <a:latin typeface="Comic Sans MS" pitchFamily="66" charset="0"/>
            </a:endParaRPr>
          </a:p>
        </p:txBody>
      </p:sp>
      <p:sp>
        <p:nvSpPr>
          <p:cNvPr id="6" name="Date Placeholder 5"/>
          <p:cNvSpPr>
            <a:spLocks noGrp="1"/>
          </p:cNvSpPr>
          <p:nvPr>
            <p:ph type="dt" sz="half" idx="10"/>
          </p:nvPr>
        </p:nvSpPr>
        <p:spPr/>
        <p:txBody>
          <a:bodyPr/>
          <a:lstStyle/>
          <a:p>
            <a:fld id="{43B8DFC9-8492-4471-B4CD-41C00C602F7A}" type="datetime1">
              <a:rPr lang="en-US" smtClean="0"/>
              <a:pPr/>
              <a:t>04/01/2018</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38</a:t>
            </a:fld>
            <a:endParaRPr lang="en-US"/>
          </a:p>
        </p:txBody>
      </p:sp>
      <p:pic>
        <p:nvPicPr>
          <p:cNvPr id="13314" name="Picture 2" descr="C:\Users\Admin\Desktop\screeshots\date11.png"/>
          <p:cNvPicPr>
            <a:picLocks noChangeAspect="1" noChangeArrowheads="1"/>
          </p:cNvPicPr>
          <p:nvPr/>
        </p:nvPicPr>
        <p:blipFill>
          <a:blip r:embed="rId3"/>
          <a:srcRect/>
          <a:stretch>
            <a:fillRect/>
          </a:stretch>
        </p:blipFill>
        <p:spPr bwMode="auto">
          <a:xfrm>
            <a:off x="975519" y="3352800"/>
            <a:ext cx="4419600" cy="2590800"/>
          </a:xfrm>
          <a:prstGeom prst="rect">
            <a:avLst/>
          </a:prstGeom>
          <a:noFill/>
        </p:spPr>
      </p:pic>
      <p:pic>
        <p:nvPicPr>
          <p:cNvPr id="13315" name="Picture 3" descr="C:\Users\Admin\Desktop\screeshots\date111.png"/>
          <p:cNvPicPr>
            <a:picLocks noChangeAspect="1" noChangeArrowheads="1"/>
          </p:cNvPicPr>
          <p:nvPr/>
        </p:nvPicPr>
        <p:blipFill>
          <a:blip r:embed="rId4"/>
          <a:srcRect/>
          <a:stretch>
            <a:fillRect/>
          </a:stretch>
        </p:blipFill>
        <p:spPr bwMode="auto">
          <a:xfrm>
            <a:off x="6385719" y="4572000"/>
            <a:ext cx="4371975" cy="457200"/>
          </a:xfrm>
          <a:prstGeom prst="rect">
            <a:avLst/>
          </a:prstGeom>
          <a:noFill/>
        </p:spPr>
      </p:pic>
      <p:sp>
        <p:nvSpPr>
          <p:cNvPr id="9" name="TextBox 8"/>
          <p:cNvSpPr txBox="1"/>
          <p:nvPr/>
        </p:nvSpPr>
        <p:spPr>
          <a:xfrm>
            <a:off x="1280319" y="2743200"/>
            <a:ext cx="2896947" cy="461665"/>
          </a:xfrm>
          <a:prstGeom prst="rect">
            <a:avLst/>
          </a:prstGeom>
          <a:noFill/>
        </p:spPr>
        <p:txBody>
          <a:bodyPr wrap="none" rtlCol="0">
            <a:spAutoFit/>
          </a:bodyPr>
          <a:lstStyle/>
          <a:p>
            <a:r>
              <a:rPr lang="en-US" sz="2400" dirty="0" smtClean="0">
                <a:latin typeface="Comic Sans MS" pitchFamily="66" charset="0"/>
              </a:rPr>
              <a:t>Example for date()</a:t>
            </a:r>
            <a:endParaRPr lang="en-US" sz="2400" dirty="0">
              <a:latin typeface="Comic Sans MS" pitchFamily="66" charset="0"/>
            </a:endParaRPr>
          </a:p>
        </p:txBody>
      </p:sp>
      <p:sp>
        <p:nvSpPr>
          <p:cNvPr id="10" name="TextBox 9"/>
          <p:cNvSpPr txBox="1"/>
          <p:nvPr/>
        </p:nvSpPr>
        <p:spPr>
          <a:xfrm>
            <a:off x="6309519" y="3886200"/>
            <a:ext cx="1085554" cy="461665"/>
          </a:xfrm>
          <a:prstGeom prst="rect">
            <a:avLst/>
          </a:prstGeom>
          <a:noFill/>
        </p:spPr>
        <p:txBody>
          <a:bodyPr wrap="none" rtlCol="0">
            <a:spAutoFit/>
          </a:bodyPr>
          <a:lstStyle/>
          <a:p>
            <a:r>
              <a:rPr lang="en-US" sz="2400" dirty="0" smtClean="0">
                <a:latin typeface="Comic Sans MS" pitchFamily="66" charset="0"/>
              </a:rPr>
              <a:t>Result</a:t>
            </a:r>
            <a:endParaRPr lang="en-US" sz="2400" dirty="0">
              <a:latin typeface="Comic Sans MS" pitchFamily="66"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Comic Sans MS" pitchFamily="66" charset="0"/>
              </a:rPr>
              <a:t>Example for new date()</a:t>
            </a:r>
            <a:endParaRPr lang="en-US" sz="2400" dirty="0">
              <a:latin typeface="Comic Sans MS" pitchFamily="66" charset="0"/>
            </a:endParaRPr>
          </a:p>
        </p:txBody>
      </p:sp>
      <p:sp>
        <p:nvSpPr>
          <p:cNvPr id="4" name="Date Placeholder 3"/>
          <p:cNvSpPr>
            <a:spLocks noGrp="1"/>
          </p:cNvSpPr>
          <p:nvPr>
            <p:ph type="dt" sz="half" idx="10"/>
          </p:nvPr>
        </p:nvSpPr>
        <p:spPr/>
        <p:txBody>
          <a:bodyPr/>
          <a:lstStyle/>
          <a:p>
            <a:fld id="{D49AA897-1EED-4BD7-8343-C649E0DCAFE9}" type="datetime1">
              <a:rPr lang="en-US" smtClean="0"/>
              <a:pPr/>
              <a:t>04/01/2018</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pic>
        <p:nvPicPr>
          <p:cNvPr id="14338" name="Picture 2" descr="C:\Users\Admin\Desktop\screeshots\date100.png"/>
          <p:cNvPicPr>
            <a:picLocks noGrp="1" noChangeAspect="1" noChangeArrowheads="1"/>
          </p:cNvPicPr>
          <p:nvPr>
            <p:ph idx="1"/>
          </p:nvPr>
        </p:nvPicPr>
        <p:blipFill>
          <a:blip r:embed="rId2"/>
          <a:srcRect/>
          <a:stretch>
            <a:fillRect/>
          </a:stretch>
        </p:blipFill>
        <p:spPr bwMode="auto">
          <a:xfrm>
            <a:off x="1204119" y="1143000"/>
            <a:ext cx="3581400" cy="2286000"/>
          </a:xfrm>
          <a:prstGeom prst="rect">
            <a:avLst/>
          </a:prstGeom>
          <a:noFill/>
        </p:spPr>
      </p:pic>
      <p:pic>
        <p:nvPicPr>
          <p:cNvPr id="7" name="Picture 3" descr="C:\Users\Admin\Desktop\screeshots\date111.png"/>
          <p:cNvPicPr>
            <a:picLocks noChangeAspect="1" noChangeArrowheads="1"/>
          </p:cNvPicPr>
          <p:nvPr/>
        </p:nvPicPr>
        <p:blipFill>
          <a:blip r:embed="rId3"/>
          <a:srcRect/>
          <a:stretch>
            <a:fillRect/>
          </a:stretch>
        </p:blipFill>
        <p:spPr bwMode="auto">
          <a:xfrm>
            <a:off x="5699919" y="1981200"/>
            <a:ext cx="4371975" cy="457200"/>
          </a:xfrm>
          <a:prstGeom prst="rect">
            <a:avLst/>
          </a:prstGeom>
          <a:noFill/>
        </p:spPr>
      </p:pic>
      <p:sp>
        <p:nvSpPr>
          <p:cNvPr id="8" name="TextBox 7"/>
          <p:cNvSpPr txBox="1"/>
          <p:nvPr/>
        </p:nvSpPr>
        <p:spPr>
          <a:xfrm>
            <a:off x="5699919" y="1219200"/>
            <a:ext cx="1085554" cy="461665"/>
          </a:xfrm>
          <a:prstGeom prst="rect">
            <a:avLst/>
          </a:prstGeom>
          <a:noFill/>
        </p:spPr>
        <p:txBody>
          <a:bodyPr wrap="none" rtlCol="0">
            <a:spAutoFit/>
          </a:bodyPr>
          <a:lstStyle/>
          <a:p>
            <a:r>
              <a:rPr lang="en-US" sz="2400" dirty="0" smtClean="0">
                <a:latin typeface="Comic Sans MS" pitchFamily="66" charset="0"/>
              </a:rPr>
              <a:t>Result</a:t>
            </a:r>
            <a:endParaRPr lang="en-US" sz="2400" dirty="0">
              <a:latin typeface="Comic Sans MS" pitchFamily="66" charset="0"/>
            </a:endParaRPr>
          </a:p>
        </p:txBody>
      </p:sp>
      <p:sp>
        <p:nvSpPr>
          <p:cNvPr id="9" name="Rectangle 8"/>
          <p:cNvSpPr/>
          <p:nvPr/>
        </p:nvSpPr>
        <p:spPr>
          <a:xfrm>
            <a:off x="746919" y="3733800"/>
            <a:ext cx="5142755" cy="461665"/>
          </a:xfrm>
          <a:prstGeom prst="rect">
            <a:avLst/>
          </a:prstGeom>
        </p:spPr>
        <p:txBody>
          <a:bodyPr wrap="square">
            <a:spAutoFit/>
          </a:bodyPr>
          <a:lstStyle/>
          <a:p>
            <a:r>
              <a:rPr lang="en-US" sz="2400" dirty="0" smtClean="0">
                <a:solidFill>
                  <a:schemeClr val="bg1"/>
                </a:solidFill>
                <a:latin typeface="Comic Sans MS" pitchFamily="66" charset="0"/>
              </a:rPr>
              <a:t>Example for</a:t>
            </a:r>
            <a:r>
              <a:rPr lang="en-US" dirty="0" smtClean="0">
                <a:solidFill>
                  <a:schemeClr val="bg1"/>
                </a:solidFill>
                <a:latin typeface="Comic Sans MS" pitchFamily="66" charset="0"/>
              </a:rPr>
              <a:t> </a:t>
            </a:r>
            <a:r>
              <a:rPr lang="en-US" sz="2400" dirty="0" smtClean="0">
                <a:solidFill>
                  <a:schemeClr val="bg1"/>
                </a:solidFill>
                <a:latin typeface="Comic Sans MS" pitchFamily="66" charset="0"/>
              </a:rPr>
              <a:t>new Date(</a:t>
            </a:r>
            <a:r>
              <a:rPr lang="en-US" sz="2400" dirty="0" err="1" smtClean="0">
                <a:solidFill>
                  <a:schemeClr val="bg1"/>
                </a:solidFill>
                <a:latin typeface="Comic Sans MS" pitchFamily="66" charset="0"/>
              </a:rPr>
              <a:t>datestring</a:t>
            </a:r>
            <a:r>
              <a:rPr lang="en-US" sz="2400" dirty="0" smtClean="0">
                <a:solidFill>
                  <a:schemeClr val="bg1"/>
                </a:solidFill>
                <a:latin typeface="Comic Sans MS" pitchFamily="66" charset="0"/>
              </a:rPr>
              <a:t>) </a:t>
            </a:r>
            <a:endParaRPr lang="en-US" sz="2400" dirty="0"/>
          </a:p>
        </p:txBody>
      </p:sp>
      <p:pic>
        <p:nvPicPr>
          <p:cNvPr id="14339" name="Picture 3" descr="C:\Users\Admin\Desktop\screeshots\date101.png"/>
          <p:cNvPicPr>
            <a:picLocks noChangeAspect="1" noChangeArrowheads="1"/>
          </p:cNvPicPr>
          <p:nvPr/>
        </p:nvPicPr>
        <p:blipFill>
          <a:blip r:embed="rId4"/>
          <a:srcRect/>
          <a:stretch>
            <a:fillRect/>
          </a:stretch>
        </p:blipFill>
        <p:spPr bwMode="auto">
          <a:xfrm>
            <a:off x="1051719" y="4495800"/>
            <a:ext cx="3886200" cy="2133600"/>
          </a:xfrm>
          <a:prstGeom prst="rect">
            <a:avLst/>
          </a:prstGeom>
          <a:noFill/>
        </p:spPr>
      </p:pic>
      <p:pic>
        <p:nvPicPr>
          <p:cNvPr id="14340" name="Picture 4" descr="C:\Users\Admin\Desktop\screeshots\date102.png"/>
          <p:cNvPicPr>
            <a:picLocks noChangeAspect="1" noChangeArrowheads="1"/>
          </p:cNvPicPr>
          <p:nvPr/>
        </p:nvPicPr>
        <p:blipFill>
          <a:blip r:embed="rId5"/>
          <a:srcRect/>
          <a:stretch>
            <a:fillRect/>
          </a:stretch>
        </p:blipFill>
        <p:spPr bwMode="auto">
          <a:xfrm>
            <a:off x="5699919" y="5029200"/>
            <a:ext cx="4826889" cy="609600"/>
          </a:xfrm>
          <a:prstGeom prst="rect">
            <a:avLst/>
          </a:prstGeom>
          <a:noFill/>
        </p:spPr>
      </p:pic>
      <p:sp>
        <p:nvSpPr>
          <p:cNvPr id="12" name="TextBox 11"/>
          <p:cNvSpPr txBox="1"/>
          <p:nvPr/>
        </p:nvSpPr>
        <p:spPr>
          <a:xfrm>
            <a:off x="5852319" y="4495800"/>
            <a:ext cx="1085554" cy="461665"/>
          </a:xfrm>
          <a:prstGeom prst="rect">
            <a:avLst/>
          </a:prstGeom>
          <a:noFill/>
        </p:spPr>
        <p:txBody>
          <a:bodyPr wrap="none" rtlCol="0">
            <a:spAutoFit/>
          </a:bodyPr>
          <a:lstStyle/>
          <a:p>
            <a:r>
              <a:rPr lang="en-US" sz="2400" dirty="0" smtClean="0">
                <a:latin typeface="Comic Sans MS" pitchFamily="66" charset="0"/>
              </a:rPr>
              <a:t>Result</a:t>
            </a:r>
            <a:endParaRPr lang="en-US" sz="2400" dirty="0">
              <a:latin typeface="Comic Sans MS" pitchFamily="66" charset="0"/>
            </a:endParaRPr>
          </a:p>
        </p:txBody>
      </p:sp>
      <p:pic>
        <p:nvPicPr>
          <p:cNvPr id="13" name="Picture 12" descr="Ppt_Bg2.png"/>
          <p:cNvPicPr>
            <a:picLocks noChangeAspect="1"/>
          </p:cNvPicPr>
          <p:nvPr/>
        </p:nvPicPr>
        <p:blipFill>
          <a:blip r:embed="rId6">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TextBox 13"/>
          <p:cNvSpPr txBox="1"/>
          <p:nvPr/>
        </p:nvSpPr>
        <p:spPr>
          <a:xfrm>
            <a:off x="10195719" y="0"/>
            <a:ext cx="1600200" cy="461665"/>
          </a:xfrm>
          <a:prstGeom prst="rect">
            <a:avLst/>
          </a:prstGeom>
          <a:noFill/>
        </p:spPr>
        <p:txBody>
          <a:bodyPr wrap="square" rtlCol="0">
            <a:spAutoFit/>
          </a:bodyPr>
          <a:lstStyle/>
          <a:p>
            <a:r>
              <a:rPr lang="en-US" sz="2400" dirty="0" smtClean="0">
                <a:latin typeface="Comic Sans MS" pitchFamily="66" charset="0"/>
              </a:rPr>
              <a:t>(contd..)</a:t>
            </a:r>
            <a:endParaRPr lang="en-US" sz="2400" dirty="0">
              <a:latin typeface="Comic Sans MS" pitchFamily="66"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518" y="838200"/>
            <a:ext cx="11734801" cy="5867400"/>
          </a:xfrm>
        </p:spPr>
        <p:txBody>
          <a:bodyPr/>
          <a:lstStyle/>
          <a:p>
            <a:pPr>
              <a:buNone/>
            </a:pPr>
            <a:r>
              <a:rPr lang="en-US" sz="2400" dirty="0" smtClean="0">
                <a:solidFill>
                  <a:schemeClr val="bg1"/>
                </a:solidFill>
                <a:latin typeface="Comic Sans MS" pitchFamily="66" charset="0"/>
                <a:cs typeface="Calibri" pitchFamily="34" charset="0"/>
              </a:rPr>
              <a:t>What is JavaScript?</a:t>
            </a:r>
          </a:p>
          <a:p>
            <a:pPr algn="just">
              <a:buNone/>
            </a:pPr>
            <a:r>
              <a:rPr lang="en-US" sz="2400" dirty="0" smtClean="0">
                <a:latin typeface="Comic Sans MS" pitchFamily="66" charset="0"/>
                <a:cs typeface="Calibri" pitchFamily="34" charset="0"/>
              </a:rPr>
              <a:t>           JavaScript is a dynamic computer programming language. It is lightweight and most commonly used as a part of web pages, whose implementations allow client-side script to interact with the user and make dynamic pages. It is an interpreted programming language with object-oriented capabilities.</a:t>
            </a:r>
          </a:p>
          <a:p>
            <a:pPr algn="just">
              <a:buFont typeface="Wingdings" pitchFamily="2" charset="2"/>
              <a:buChar char="§"/>
            </a:pPr>
            <a:r>
              <a:rPr lang="en-US" sz="2400" dirty="0" smtClean="0">
                <a:latin typeface="Comic Sans MS" pitchFamily="66" charset="0"/>
                <a:cs typeface="Calibri" pitchFamily="34" charset="0"/>
              </a:rPr>
              <a:t>        JavaScript was first known as LiveScript, but Netscape changed its name to JavaScrip.</a:t>
            </a:r>
          </a:p>
          <a:p>
            <a:pPr algn="just">
              <a:buFont typeface="Wingdings" pitchFamily="2" charset="2"/>
              <a:buChar char="§"/>
            </a:pPr>
            <a:r>
              <a:rPr lang="en-US" sz="2400" dirty="0" smtClean="0">
                <a:latin typeface="Comic Sans MS" pitchFamily="66" charset="0"/>
                <a:cs typeface="Calibri" pitchFamily="34" charset="0"/>
              </a:rPr>
              <a:t>The ECMA-262 Specification defined a standard version of the core JavaScript language.</a:t>
            </a:r>
          </a:p>
          <a:p>
            <a:pPr algn="just">
              <a:buNone/>
            </a:pPr>
            <a:r>
              <a:rPr lang="en-US" sz="2400" dirty="0" smtClean="0">
                <a:latin typeface="Comic Sans MS" pitchFamily="66" charset="0"/>
                <a:cs typeface="Calibri" pitchFamily="34" charset="0"/>
              </a:rPr>
              <a:t>            * JavaScript is a lightweight, interpreted programming language. </a:t>
            </a:r>
          </a:p>
          <a:p>
            <a:pPr algn="just">
              <a:buNone/>
            </a:pPr>
            <a:r>
              <a:rPr lang="en-US" sz="2400" dirty="0" smtClean="0">
                <a:latin typeface="Comic Sans MS" pitchFamily="66" charset="0"/>
                <a:cs typeface="Calibri" pitchFamily="34" charset="0"/>
              </a:rPr>
              <a:t>            * Designed for creating network-centric applications.</a:t>
            </a:r>
          </a:p>
          <a:p>
            <a:pPr algn="just">
              <a:buNone/>
            </a:pPr>
            <a:r>
              <a:rPr lang="en-US" sz="2400" dirty="0" smtClean="0">
                <a:latin typeface="Comic Sans MS" pitchFamily="66" charset="0"/>
                <a:cs typeface="Calibri" pitchFamily="34" charset="0"/>
              </a:rPr>
              <a:t>            * Complementary to and integrated with Java AND Html. </a:t>
            </a:r>
          </a:p>
          <a:p>
            <a:pPr algn="just">
              <a:buNone/>
            </a:pPr>
            <a:r>
              <a:rPr lang="en-US" sz="2400" dirty="0" smtClean="0">
                <a:latin typeface="Comic Sans MS" pitchFamily="66" charset="0"/>
                <a:cs typeface="Calibri" pitchFamily="34" charset="0"/>
              </a:rPr>
              <a:t>            * Open and cross-platform. </a:t>
            </a:r>
          </a:p>
          <a:p>
            <a:pPr algn="just">
              <a:buNone/>
            </a:pPr>
            <a:endParaRPr lang="en-US" sz="2400" dirty="0" smtClean="0">
              <a:latin typeface="Comic Sans MS" pitchFamily="66" charset="0"/>
              <a:cs typeface="Calibri" pitchFamily="34" charset="0"/>
            </a:endParaRPr>
          </a:p>
          <a:p>
            <a:pPr algn="just">
              <a:buFont typeface="Wingdings" pitchFamily="2" charset="2"/>
              <a:buChar char="§"/>
            </a:pPr>
            <a:endParaRPr lang="en-US" sz="2400" dirty="0">
              <a:latin typeface="Comic Sans MS" pitchFamily="66" charset="0"/>
              <a:cs typeface="Calibri" pitchFamily="34" charset="0"/>
            </a:endParaRPr>
          </a:p>
        </p:txBody>
      </p:sp>
      <p:sp>
        <p:nvSpPr>
          <p:cNvPr id="13" name="Content Placeholder 2"/>
          <p:cNvSpPr txBox="1">
            <a:spLocks/>
          </p:cNvSpPr>
          <p:nvPr/>
        </p:nvSpPr>
        <p:spPr bwMode="auto">
          <a:xfrm>
            <a:off x="609441" y="304800"/>
            <a:ext cx="10969943" cy="6324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tabLst/>
              <a:defRPr/>
            </a:pPr>
            <a:r>
              <a:rPr lang="en-US" sz="2800" dirty="0" smtClean="0">
                <a:latin typeface="Calibri" pitchFamily="34" charset="0"/>
                <a:cs typeface="Calibri" pitchFamily="34" charset="0"/>
              </a:rPr>
              <a:t>	</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endParaRPr kumimoji="0" lang="en-US" sz="2800" b="0" i="0" u="none" strike="noStrike" kern="0" cap="none" spc="0" normalizeH="0" baseline="0" noProof="0" dirty="0" smtClean="0">
              <a:ln>
                <a:noFill/>
              </a:ln>
              <a:solidFill>
                <a:schemeClr val="tx1"/>
              </a:solidFill>
              <a:effectLst/>
              <a:uLnTx/>
              <a:uFillTx/>
              <a:latin typeface="+mn-lt"/>
            </a:endParaRPr>
          </a:p>
          <a:p>
            <a:pPr marL="1200150" lvl="2" indent="-285750" fontAlgn="base">
              <a:spcBef>
                <a:spcPct val="20000"/>
              </a:spcBef>
              <a:spcAft>
                <a:spcPct val="0"/>
              </a:spcAft>
              <a:buFontTx/>
              <a:buChar char="–"/>
              <a:defRPr/>
            </a:pPr>
            <a:endParaRPr kumimoji="0" lang="en-US" sz="2800" b="0" i="0" u="none" strike="noStrike" kern="0" cap="none" spc="0" normalizeH="0" baseline="0" noProof="0" dirty="0" smtClean="0">
              <a:ln>
                <a:noFill/>
              </a:ln>
              <a:solidFill>
                <a:schemeClr val="tx1"/>
              </a:solidFill>
              <a:effectLst/>
              <a:uLnTx/>
              <a:uFillTx/>
              <a:latin typeface="+mn-lt"/>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3200" b="0" i="0" u="none" strike="noStrike" kern="0" cap="none" spc="0" normalizeH="0" baseline="0" noProof="0" dirty="0">
              <a:ln>
                <a:noFill/>
              </a:ln>
              <a:solidFill>
                <a:schemeClr val="tx1"/>
              </a:solidFill>
              <a:effectLst/>
              <a:uLnTx/>
              <a:uFillTx/>
              <a:latin typeface="+mn-lt"/>
              <a:ea typeface="+mn-ea"/>
              <a:cs typeface="+mn-cs"/>
            </a:endParaRPr>
          </a:p>
        </p:txBody>
      </p:sp>
      <p:pic>
        <p:nvPicPr>
          <p:cNvPr id="4" name="Picture 5" descr="Ppt_Bg2.pn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5"/>
          <p:cNvSpPr txBox="1"/>
          <p:nvPr/>
        </p:nvSpPr>
        <p:spPr>
          <a:xfrm>
            <a:off x="9281319" y="0"/>
            <a:ext cx="2590800" cy="461665"/>
          </a:xfrm>
          <a:prstGeom prst="rect">
            <a:avLst/>
          </a:prstGeom>
          <a:noFill/>
        </p:spPr>
        <p:txBody>
          <a:bodyPr wrap="square" rtlCol="0">
            <a:spAutoFit/>
          </a:bodyPr>
          <a:lstStyle/>
          <a:p>
            <a:r>
              <a:rPr lang="en-US" sz="2400" dirty="0" smtClean="0">
                <a:latin typeface="Comic Sans MS" pitchFamily="66" charset="0"/>
              </a:rPr>
              <a:t>Introduction</a:t>
            </a:r>
            <a:endParaRPr lang="en-US" sz="2400" dirty="0">
              <a:latin typeface="Comic Sans MS" pitchFamily="66" charset="0"/>
            </a:endParaRPr>
          </a:p>
        </p:txBody>
      </p:sp>
      <p:sp>
        <p:nvSpPr>
          <p:cNvPr id="7" name="Date Placeholder 6"/>
          <p:cNvSpPr>
            <a:spLocks noGrp="1"/>
          </p:cNvSpPr>
          <p:nvPr>
            <p:ph type="dt" sz="half" idx="10"/>
          </p:nvPr>
        </p:nvSpPr>
        <p:spPr/>
        <p:txBody>
          <a:bodyPr/>
          <a:lstStyle/>
          <a:p>
            <a:fld id="{8B29FB6C-A5DD-49DC-82D8-F31C8364F496}" type="datetime1">
              <a:rPr lang="en-US" smtClean="0"/>
              <a:pPr/>
              <a:t>04/01/2018</a:t>
            </a:fld>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Ppt_Bg2.png"/>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608092" y="381000"/>
            <a:ext cx="10945654" cy="4919665"/>
          </a:xfrm>
        </p:spPr>
        <p:txBody>
          <a:bodyPr/>
          <a:lstStyle/>
          <a:p>
            <a:pPr>
              <a:buNone/>
            </a:pPr>
            <a:r>
              <a:rPr lang="en-US" dirty="0" smtClean="0">
                <a:solidFill>
                  <a:schemeClr val="bg1"/>
                </a:solidFill>
                <a:latin typeface="Comic Sans MS" pitchFamily="66" charset="0"/>
              </a:rPr>
              <a:t> </a:t>
            </a:r>
            <a:r>
              <a:rPr lang="en-US" sz="2400" dirty="0" smtClean="0">
                <a:solidFill>
                  <a:schemeClr val="bg1"/>
                </a:solidFill>
                <a:latin typeface="Comic Sans MS" pitchFamily="66" charset="0"/>
              </a:rPr>
              <a:t>Example for new </a:t>
            </a:r>
            <a:r>
              <a:rPr lang="en-US" sz="2400" dirty="0" smtClean="0">
                <a:solidFill>
                  <a:schemeClr val="bg1"/>
                </a:solidFill>
                <a:latin typeface="Comic Sans MS" pitchFamily="66" charset="0"/>
              </a:rPr>
              <a:t>Date(milliseconds</a:t>
            </a:r>
            <a:r>
              <a:rPr lang="en-US" sz="2400" dirty="0" smtClean="0">
                <a:solidFill>
                  <a:schemeClr val="bg1"/>
                </a:solidFill>
                <a:latin typeface="Comic Sans MS" pitchFamily="66" charset="0"/>
              </a:rPr>
              <a:t>)</a:t>
            </a:r>
          </a:p>
          <a:p>
            <a:pPr>
              <a:buNone/>
            </a:pPr>
            <a:r>
              <a:rPr lang="en-US" sz="2400" dirty="0" smtClean="0">
                <a:solidFill>
                  <a:schemeClr val="bg1"/>
                </a:solidFill>
                <a:latin typeface="Comic Sans MS" pitchFamily="66" charset="0"/>
              </a:rPr>
              <a:t> </a:t>
            </a:r>
          </a:p>
          <a:p>
            <a:pPr>
              <a:buNone/>
            </a:pPr>
            <a:endParaRPr lang="en-US" sz="2400" dirty="0"/>
          </a:p>
        </p:txBody>
      </p:sp>
      <p:sp>
        <p:nvSpPr>
          <p:cNvPr id="4" name="Date Placeholder 3"/>
          <p:cNvSpPr>
            <a:spLocks noGrp="1"/>
          </p:cNvSpPr>
          <p:nvPr>
            <p:ph type="dt" sz="half" idx="10"/>
          </p:nvPr>
        </p:nvSpPr>
        <p:spPr/>
        <p:txBody>
          <a:bodyPr/>
          <a:lstStyle/>
          <a:p>
            <a:fld id="{D49AA897-1EED-4BD7-8343-C649E0DCAFE9}" type="datetime1">
              <a:rPr lang="en-US" smtClean="0"/>
              <a:pPr/>
              <a:t>04/01/2018</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pic>
        <p:nvPicPr>
          <p:cNvPr id="8" name="Picture 2" descr="C:\Users\Admin\Desktop\screeshots\date102.png"/>
          <p:cNvPicPr>
            <a:picLocks noChangeAspect="1" noChangeArrowheads="1"/>
          </p:cNvPicPr>
          <p:nvPr/>
        </p:nvPicPr>
        <p:blipFill>
          <a:blip r:embed="rId3"/>
          <a:srcRect/>
          <a:stretch>
            <a:fillRect/>
          </a:stretch>
        </p:blipFill>
        <p:spPr bwMode="auto">
          <a:xfrm>
            <a:off x="1051719" y="1371600"/>
            <a:ext cx="4953000" cy="3505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363" name="Picture 3" descr="C:\Users\Admin\Desktop\screeshots\date103.png"/>
          <p:cNvPicPr>
            <a:picLocks noChangeAspect="1" noChangeArrowheads="1"/>
          </p:cNvPicPr>
          <p:nvPr/>
        </p:nvPicPr>
        <p:blipFill>
          <a:blip r:embed="rId4"/>
          <a:srcRect/>
          <a:stretch>
            <a:fillRect/>
          </a:stretch>
        </p:blipFill>
        <p:spPr bwMode="auto">
          <a:xfrm>
            <a:off x="6614319" y="2667000"/>
            <a:ext cx="4191000" cy="1219200"/>
          </a:xfrm>
          <a:prstGeom prst="rect">
            <a:avLst/>
          </a:prstGeom>
          <a:noFill/>
        </p:spPr>
      </p:pic>
      <p:sp>
        <p:nvSpPr>
          <p:cNvPr id="10" name="Rectangle 9"/>
          <p:cNvSpPr/>
          <p:nvPr/>
        </p:nvSpPr>
        <p:spPr>
          <a:xfrm>
            <a:off x="1432719" y="5410200"/>
            <a:ext cx="8138766" cy="461665"/>
          </a:xfrm>
          <a:prstGeom prst="rect">
            <a:avLst/>
          </a:prstGeom>
        </p:spPr>
        <p:txBody>
          <a:bodyPr wrap="none">
            <a:spAutoFit/>
          </a:bodyPr>
          <a:lstStyle/>
          <a:p>
            <a:r>
              <a:rPr lang="en-US" sz="2400" dirty="0" smtClean="0">
                <a:latin typeface="Comic Sans MS" pitchFamily="66" charset="0"/>
              </a:rPr>
              <a:t>It counts 100000000000 </a:t>
            </a:r>
            <a:r>
              <a:rPr lang="en-US" sz="2400" dirty="0" smtClean="0">
                <a:latin typeface="Comic Sans MS" pitchFamily="66" charset="0"/>
              </a:rPr>
              <a:t>milliseconds from Jan 1, 1970</a:t>
            </a:r>
            <a:endParaRPr lang="en-US" sz="2400" dirty="0">
              <a:latin typeface="Comic Sans MS" pitchFamily="66" charset="0"/>
            </a:endParaRPr>
          </a:p>
        </p:txBody>
      </p:sp>
      <p:sp>
        <p:nvSpPr>
          <p:cNvPr id="12" name="TextBox 11"/>
          <p:cNvSpPr txBox="1"/>
          <p:nvPr/>
        </p:nvSpPr>
        <p:spPr>
          <a:xfrm>
            <a:off x="10195719" y="0"/>
            <a:ext cx="1600200" cy="461665"/>
          </a:xfrm>
          <a:prstGeom prst="rect">
            <a:avLst/>
          </a:prstGeom>
          <a:noFill/>
        </p:spPr>
        <p:txBody>
          <a:bodyPr wrap="square" rtlCol="0">
            <a:spAutoFit/>
          </a:bodyPr>
          <a:lstStyle/>
          <a:p>
            <a:r>
              <a:rPr lang="en-US" sz="2400" dirty="0" smtClean="0">
                <a:latin typeface="Comic Sans MS" pitchFamily="66" charset="0"/>
              </a:rPr>
              <a:t>(contd..)</a:t>
            </a:r>
            <a:endParaRPr lang="en-US" sz="2400" dirty="0">
              <a:latin typeface="Comic Sans MS" pitchFamily="66"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92" y="0"/>
            <a:ext cx="10945654" cy="1417638"/>
          </a:xfrm>
        </p:spPr>
        <p:txBody>
          <a:bodyPr/>
          <a:lstStyle/>
          <a:p>
            <a:r>
              <a:rPr lang="en-US" sz="2400" dirty="0" smtClean="0">
                <a:latin typeface="Comic Sans MS" pitchFamily="66" charset="0"/>
              </a:rPr>
              <a:t>Date Methods</a:t>
            </a:r>
            <a:endParaRPr lang="en-US" sz="2400" dirty="0">
              <a:latin typeface="Comic Sans MS" pitchFamily="66" charset="0"/>
            </a:endParaRPr>
          </a:p>
        </p:txBody>
      </p:sp>
      <p:sp>
        <p:nvSpPr>
          <p:cNvPr id="3" name="Content Placeholder 2"/>
          <p:cNvSpPr>
            <a:spLocks noGrp="1"/>
          </p:cNvSpPr>
          <p:nvPr>
            <p:ph idx="1"/>
          </p:nvPr>
        </p:nvSpPr>
        <p:spPr>
          <a:xfrm>
            <a:off x="608092" y="914400"/>
            <a:ext cx="10945654" cy="5943600"/>
          </a:xfrm>
        </p:spPr>
        <p:txBody>
          <a:bodyPr/>
          <a:lstStyle/>
          <a:p>
            <a:pPr algn="just">
              <a:buNone/>
            </a:pPr>
            <a:r>
              <a:rPr lang="en-US" sz="2400" dirty="0" smtClean="0">
                <a:latin typeface="Comic Sans MS" pitchFamily="66" charset="0"/>
              </a:rPr>
              <a:t>         When </a:t>
            </a:r>
            <a:r>
              <a:rPr lang="en-US" sz="2400" dirty="0" smtClean="0">
                <a:latin typeface="Comic Sans MS" pitchFamily="66" charset="0"/>
              </a:rPr>
              <a:t>a Date object is created, a number of </a:t>
            </a:r>
            <a:r>
              <a:rPr lang="en-US" sz="2400" b="1" dirty="0" smtClean="0">
                <a:latin typeface="Comic Sans MS" pitchFamily="66" charset="0"/>
              </a:rPr>
              <a:t>methods</a:t>
            </a:r>
            <a:r>
              <a:rPr lang="en-US" sz="2400" dirty="0" smtClean="0">
                <a:latin typeface="Comic Sans MS" pitchFamily="66" charset="0"/>
              </a:rPr>
              <a:t> allow you to operate on </a:t>
            </a:r>
            <a:r>
              <a:rPr lang="en-US" sz="2400" dirty="0" smtClean="0">
                <a:latin typeface="Comic Sans MS" pitchFamily="66" charset="0"/>
              </a:rPr>
              <a:t>it. Date </a:t>
            </a:r>
            <a:r>
              <a:rPr lang="en-US" sz="2400" dirty="0" smtClean="0">
                <a:latin typeface="Comic Sans MS" pitchFamily="66" charset="0"/>
              </a:rPr>
              <a:t>methods allow you to get and set the year, month, day, hour, minute, second, and millisecond of objects, using either local time or UTC (universal, or GMT) time</a:t>
            </a:r>
            <a:r>
              <a:rPr lang="en-US" sz="2400" dirty="0" smtClean="0">
                <a:latin typeface="Comic Sans MS" pitchFamily="66" charset="0"/>
              </a:rPr>
              <a:t>.</a:t>
            </a:r>
          </a:p>
          <a:p>
            <a:pPr algn="just">
              <a:buNone/>
            </a:pPr>
            <a:r>
              <a:rPr lang="en-US" sz="2400" dirty="0" smtClean="0">
                <a:solidFill>
                  <a:schemeClr val="bg1"/>
                </a:solidFill>
                <a:latin typeface="Comic Sans MS" pitchFamily="66" charset="0"/>
              </a:rPr>
              <a:t>Get Date Methods</a:t>
            </a:r>
          </a:p>
          <a:p>
            <a:pPr algn="just">
              <a:buNone/>
            </a:pPr>
            <a:endParaRPr lang="en-US" sz="2400" dirty="0" smtClean="0">
              <a:latin typeface="Comic Sans MS" pitchFamily="66" charset="0"/>
            </a:endParaRPr>
          </a:p>
          <a:p>
            <a:pPr algn="just">
              <a:buNone/>
            </a:pPr>
            <a:r>
              <a:rPr lang="en-US" sz="2400" dirty="0" smtClean="0"/>
              <a:t>  </a:t>
            </a:r>
            <a:endParaRPr lang="en-US" sz="2400" dirty="0" smtClean="0">
              <a:latin typeface="Comic Sans MS" pitchFamily="66" charset="0"/>
            </a:endParaRPr>
          </a:p>
          <a:p>
            <a:pPr algn="just">
              <a:buNone/>
            </a:pPr>
            <a:endParaRPr lang="en-US" sz="2400" dirty="0" smtClean="0">
              <a:latin typeface="Comic Sans MS" pitchFamily="66" charset="0"/>
            </a:endParaRPr>
          </a:p>
          <a:p>
            <a:endParaRPr lang="en-US" dirty="0"/>
          </a:p>
        </p:txBody>
      </p:sp>
      <p:pic>
        <p:nvPicPr>
          <p:cNvPr id="6" name="Picture 2" descr="C:\Users\Admin\Desktop\screeshots\EYuwTCq.jpg"/>
          <p:cNvPicPr>
            <a:picLocks noChangeAspect="1" noChangeArrowheads="1"/>
          </p:cNvPicPr>
          <p:nvPr/>
        </p:nvPicPr>
        <p:blipFill>
          <a:blip r:embed="rId2"/>
          <a:srcRect/>
          <a:stretch>
            <a:fillRect/>
          </a:stretch>
        </p:blipFill>
        <p:spPr bwMode="auto">
          <a:xfrm>
            <a:off x="4175919" y="2362200"/>
            <a:ext cx="6934200" cy="449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6" descr="Ppt_Bg2.pn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Box 7"/>
          <p:cNvSpPr txBox="1"/>
          <p:nvPr/>
        </p:nvSpPr>
        <p:spPr>
          <a:xfrm>
            <a:off x="8824119" y="0"/>
            <a:ext cx="3337719" cy="461665"/>
          </a:xfrm>
          <a:prstGeom prst="rect">
            <a:avLst/>
          </a:prstGeom>
          <a:noFill/>
        </p:spPr>
        <p:txBody>
          <a:bodyPr wrap="square" rtlCol="0">
            <a:spAutoFit/>
          </a:bodyPr>
          <a:lstStyle/>
          <a:p>
            <a:r>
              <a:rPr lang="en-US" sz="2400" dirty="0" smtClean="0">
                <a:latin typeface="Comic Sans MS" pitchFamily="66" charset="0"/>
              </a:rPr>
              <a:t>Date Methods</a:t>
            </a:r>
            <a:endParaRPr lang="en-US" sz="2400" dirty="0">
              <a:latin typeface="Comic Sans MS" pitchFamily="66"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pt_Bg2.png"/>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5"/>
          <p:cNvSpPr txBox="1"/>
          <p:nvPr/>
        </p:nvSpPr>
        <p:spPr>
          <a:xfrm>
            <a:off x="8824119" y="0"/>
            <a:ext cx="3337719" cy="461665"/>
          </a:xfrm>
          <a:prstGeom prst="rect">
            <a:avLst/>
          </a:prstGeom>
          <a:noFill/>
        </p:spPr>
        <p:txBody>
          <a:bodyPr wrap="square" rtlCol="0">
            <a:spAutoFit/>
          </a:bodyPr>
          <a:lstStyle/>
          <a:p>
            <a:r>
              <a:rPr lang="en-US" sz="2400" dirty="0" smtClean="0">
                <a:latin typeface="Comic Sans MS" pitchFamily="66" charset="0"/>
              </a:rPr>
              <a:t>Date Methods</a:t>
            </a:r>
            <a:endParaRPr lang="en-US" sz="2400" dirty="0">
              <a:latin typeface="Comic Sans MS" pitchFamily="66" charset="0"/>
            </a:endParaRPr>
          </a:p>
        </p:txBody>
      </p:sp>
      <p:sp>
        <p:nvSpPr>
          <p:cNvPr id="7" name="Date Placeholder 6"/>
          <p:cNvSpPr>
            <a:spLocks noGrp="1"/>
          </p:cNvSpPr>
          <p:nvPr>
            <p:ph type="dt" sz="half" idx="10"/>
          </p:nvPr>
        </p:nvSpPr>
        <p:spPr/>
        <p:txBody>
          <a:bodyPr/>
          <a:lstStyle/>
          <a:p>
            <a:fld id="{DA5B297B-8608-48ED-95C1-6CC7622A9FCF}" type="datetime1">
              <a:rPr lang="en-US" smtClean="0"/>
              <a:pPr/>
              <a:t>04/01/2018</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42</a:t>
            </a:fld>
            <a:endParaRPr lang="en-US"/>
          </a:p>
        </p:txBody>
      </p:sp>
      <p:pic>
        <p:nvPicPr>
          <p:cNvPr id="16386" name="Picture 2" descr="C:\Users\Admin\Desktop\screeshots\date400.png"/>
          <p:cNvPicPr>
            <a:picLocks noGrp="1" noChangeAspect="1" noChangeArrowheads="1"/>
          </p:cNvPicPr>
          <p:nvPr>
            <p:ph idx="1"/>
          </p:nvPr>
        </p:nvPicPr>
        <p:blipFill>
          <a:blip r:embed="rId3"/>
          <a:srcRect/>
          <a:stretch>
            <a:fillRect/>
          </a:stretch>
        </p:blipFill>
        <p:spPr bwMode="auto">
          <a:xfrm>
            <a:off x="1127919" y="1600200"/>
            <a:ext cx="4800600" cy="4495800"/>
          </a:xfrm>
          <a:prstGeom prst="rect">
            <a:avLst/>
          </a:prstGeom>
          <a:noFill/>
        </p:spPr>
      </p:pic>
      <p:pic>
        <p:nvPicPr>
          <p:cNvPr id="16387" name="Picture 3" descr="C:\Users\Admin\Desktop\screeshots\date401.png"/>
          <p:cNvPicPr>
            <a:picLocks noChangeAspect="1" noChangeArrowheads="1"/>
          </p:cNvPicPr>
          <p:nvPr/>
        </p:nvPicPr>
        <p:blipFill>
          <a:blip r:embed="rId4"/>
          <a:srcRect/>
          <a:stretch>
            <a:fillRect/>
          </a:stretch>
        </p:blipFill>
        <p:spPr bwMode="auto">
          <a:xfrm>
            <a:off x="7528719" y="2590800"/>
            <a:ext cx="1752600" cy="1371600"/>
          </a:xfrm>
          <a:prstGeom prst="rect">
            <a:avLst/>
          </a:prstGeom>
          <a:noFill/>
        </p:spPr>
      </p:pic>
      <p:sp>
        <p:nvSpPr>
          <p:cNvPr id="10" name="TextBox 9"/>
          <p:cNvSpPr txBox="1"/>
          <p:nvPr/>
        </p:nvSpPr>
        <p:spPr>
          <a:xfrm>
            <a:off x="7452519" y="1981200"/>
            <a:ext cx="1085554" cy="461665"/>
          </a:xfrm>
          <a:prstGeom prst="rect">
            <a:avLst/>
          </a:prstGeom>
          <a:noFill/>
        </p:spPr>
        <p:txBody>
          <a:bodyPr wrap="none" rtlCol="0">
            <a:spAutoFit/>
          </a:bodyPr>
          <a:lstStyle/>
          <a:p>
            <a:r>
              <a:rPr lang="en-US" sz="2400" dirty="0" smtClean="0">
                <a:latin typeface="Comic Sans MS" pitchFamily="66" charset="0"/>
              </a:rPr>
              <a:t>Result</a:t>
            </a:r>
            <a:endParaRPr lang="en-US" sz="2400" dirty="0">
              <a:latin typeface="Comic Sans MS" pitchFamily="66" charset="0"/>
            </a:endParaRPr>
          </a:p>
        </p:txBody>
      </p:sp>
      <p:sp>
        <p:nvSpPr>
          <p:cNvPr id="11" name="TextBox 10"/>
          <p:cNvSpPr txBox="1"/>
          <p:nvPr/>
        </p:nvSpPr>
        <p:spPr>
          <a:xfrm>
            <a:off x="1051719" y="838200"/>
            <a:ext cx="3868367" cy="461665"/>
          </a:xfrm>
          <a:prstGeom prst="rect">
            <a:avLst/>
          </a:prstGeom>
          <a:noFill/>
        </p:spPr>
        <p:txBody>
          <a:bodyPr wrap="none" rtlCol="0">
            <a:spAutoFit/>
          </a:bodyPr>
          <a:lstStyle/>
          <a:p>
            <a:r>
              <a:rPr lang="en-US" sz="2400" dirty="0" smtClean="0">
                <a:latin typeface="Comic Sans MS" pitchFamily="66" charset="0"/>
              </a:rPr>
              <a:t>Get date method example</a:t>
            </a:r>
            <a:endParaRPr lang="en-US" sz="2400" dirty="0">
              <a:latin typeface="Comic Sans MS" pitchFamily="66"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Comic Sans MS" pitchFamily="66" charset="0"/>
              </a:rPr>
              <a:t>Date set methods:</a:t>
            </a:r>
            <a:endParaRPr lang="en-US" sz="2400" dirty="0">
              <a:latin typeface="Comic Sans MS" pitchFamily="66" charset="0"/>
            </a:endParaRPr>
          </a:p>
        </p:txBody>
      </p:sp>
      <p:sp>
        <p:nvSpPr>
          <p:cNvPr id="4" name="Date Placeholder 3"/>
          <p:cNvSpPr>
            <a:spLocks noGrp="1"/>
          </p:cNvSpPr>
          <p:nvPr>
            <p:ph type="dt" sz="half" idx="10"/>
          </p:nvPr>
        </p:nvSpPr>
        <p:spPr/>
        <p:txBody>
          <a:bodyPr/>
          <a:lstStyle/>
          <a:p>
            <a:fld id="{D49AA897-1EED-4BD7-8343-C649E0DCAFE9}" type="datetime1">
              <a:rPr lang="en-US" smtClean="0"/>
              <a:pPr/>
              <a:t>04/01/2018</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pic>
        <p:nvPicPr>
          <p:cNvPr id="17410" name="Picture 2" descr="C:\Users\Admin\Desktop\pencil sketches\diwe-programming-with-javascript-73-638.jpg"/>
          <p:cNvPicPr>
            <a:picLocks noGrp="1" noChangeAspect="1" noChangeArrowheads="1"/>
          </p:cNvPicPr>
          <p:nvPr>
            <p:ph idx="1"/>
          </p:nvPr>
        </p:nvPicPr>
        <p:blipFill>
          <a:blip r:embed="rId2"/>
          <a:srcRect/>
          <a:stretch>
            <a:fillRect/>
          </a:stretch>
        </p:blipFill>
        <p:spPr bwMode="auto">
          <a:xfrm>
            <a:off x="1813719" y="1371600"/>
            <a:ext cx="7086600" cy="4724400"/>
          </a:xfrm>
          <a:prstGeom prst="rect">
            <a:avLst/>
          </a:prstGeom>
          <a:noFill/>
        </p:spPr>
      </p:pic>
      <p:pic>
        <p:nvPicPr>
          <p:cNvPr id="7" name="Picture 6" descr="Ppt_Bg2.pn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Box 7"/>
          <p:cNvSpPr txBox="1"/>
          <p:nvPr/>
        </p:nvSpPr>
        <p:spPr>
          <a:xfrm>
            <a:off x="8824119" y="0"/>
            <a:ext cx="3337719" cy="461665"/>
          </a:xfrm>
          <a:prstGeom prst="rect">
            <a:avLst/>
          </a:prstGeom>
          <a:noFill/>
        </p:spPr>
        <p:txBody>
          <a:bodyPr wrap="square" rtlCol="0">
            <a:spAutoFit/>
          </a:bodyPr>
          <a:lstStyle/>
          <a:p>
            <a:r>
              <a:rPr lang="en-US" sz="2400" dirty="0" smtClean="0">
                <a:latin typeface="Comic Sans MS" pitchFamily="66" charset="0"/>
              </a:rPr>
              <a:t>Date Methods</a:t>
            </a:r>
            <a:endParaRPr lang="en-US" sz="2400" dirty="0">
              <a:latin typeface="Comic Sans MS" pitchFamily="66"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92" y="609600"/>
            <a:ext cx="10945654" cy="808038"/>
          </a:xfrm>
        </p:spPr>
        <p:txBody>
          <a:bodyPr/>
          <a:lstStyle/>
          <a:p>
            <a:r>
              <a:rPr lang="en-US" sz="2400" dirty="0" smtClean="0">
                <a:latin typeface="Comic Sans MS" pitchFamily="66" charset="0"/>
              </a:rPr>
              <a:t>Example for date set method:</a:t>
            </a:r>
            <a:endParaRPr lang="en-US" sz="2400" dirty="0">
              <a:latin typeface="Comic Sans MS" pitchFamily="66" charset="0"/>
            </a:endParaRPr>
          </a:p>
        </p:txBody>
      </p:sp>
      <p:sp>
        <p:nvSpPr>
          <p:cNvPr id="4" name="Date Placeholder 3"/>
          <p:cNvSpPr>
            <a:spLocks noGrp="1"/>
          </p:cNvSpPr>
          <p:nvPr>
            <p:ph type="dt" sz="half" idx="10"/>
          </p:nvPr>
        </p:nvSpPr>
        <p:spPr/>
        <p:txBody>
          <a:bodyPr/>
          <a:lstStyle/>
          <a:p>
            <a:fld id="{D49AA897-1EED-4BD7-8343-C649E0DCAFE9}" type="datetime1">
              <a:rPr lang="en-US" smtClean="0"/>
              <a:pPr/>
              <a:t>04/01/2018</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pic>
        <p:nvPicPr>
          <p:cNvPr id="18434" name="Picture 2" descr="C:\Users\Admin\Desktop\screeshots\set date.png"/>
          <p:cNvPicPr>
            <a:picLocks noGrp="1" noChangeAspect="1" noChangeArrowheads="1"/>
          </p:cNvPicPr>
          <p:nvPr>
            <p:ph idx="1"/>
          </p:nvPr>
        </p:nvPicPr>
        <p:blipFill>
          <a:blip r:embed="rId2"/>
          <a:srcRect/>
          <a:stretch>
            <a:fillRect/>
          </a:stretch>
        </p:blipFill>
        <p:spPr bwMode="auto">
          <a:xfrm>
            <a:off x="1051719" y="1981200"/>
            <a:ext cx="4343400" cy="3048000"/>
          </a:xfrm>
          <a:prstGeom prst="rect">
            <a:avLst/>
          </a:prstGeom>
          <a:noFill/>
        </p:spPr>
      </p:pic>
      <p:pic>
        <p:nvPicPr>
          <p:cNvPr id="18435" name="Picture 3" descr="C:\Users\Admin\Desktop\screeshots\set date 1.png"/>
          <p:cNvPicPr>
            <a:picLocks noChangeAspect="1" noChangeArrowheads="1"/>
          </p:cNvPicPr>
          <p:nvPr/>
        </p:nvPicPr>
        <p:blipFill>
          <a:blip r:embed="rId3"/>
          <a:srcRect/>
          <a:stretch>
            <a:fillRect/>
          </a:stretch>
        </p:blipFill>
        <p:spPr bwMode="auto">
          <a:xfrm>
            <a:off x="6538119" y="2971800"/>
            <a:ext cx="3810000" cy="609600"/>
          </a:xfrm>
          <a:prstGeom prst="rect">
            <a:avLst/>
          </a:prstGeom>
          <a:noFill/>
        </p:spPr>
      </p:pic>
      <p:sp>
        <p:nvSpPr>
          <p:cNvPr id="8" name="TextBox 7"/>
          <p:cNvSpPr txBox="1"/>
          <p:nvPr/>
        </p:nvSpPr>
        <p:spPr>
          <a:xfrm>
            <a:off x="6614319" y="2514600"/>
            <a:ext cx="1085554" cy="461665"/>
          </a:xfrm>
          <a:prstGeom prst="rect">
            <a:avLst/>
          </a:prstGeom>
          <a:noFill/>
        </p:spPr>
        <p:txBody>
          <a:bodyPr wrap="none" rtlCol="0">
            <a:spAutoFit/>
          </a:bodyPr>
          <a:lstStyle/>
          <a:p>
            <a:r>
              <a:rPr lang="en-US" sz="2400" dirty="0" smtClean="0">
                <a:latin typeface="Comic Sans MS" pitchFamily="66" charset="0"/>
              </a:rPr>
              <a:t>Result</a:t>
            </a:r>
            <a:endParaRPr lang="en-US" sz="2400" dirty="0">
              <a:latin typeface="Comic Sans MS" pitchFamily="66" charset="0"/>
            </a:endParaRPr>
          </a:p>
        </p:txBody>
      </p:sp>
      <p:pic>
        <p:nvPicPr>
          <p:cNvPr id="10" name="Picture 9" descr="Ppt_Bg2.pn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Box 10"/>
          <p:cNvSpPr txBox="1"/>
          <p:nvPr/>
        </p:nvSpPr>
        <p:spPr>
          <a:xfrm>
            <a:off x="8824119" y="0"/>
            <a:ext cx="3337719" cy="461665"/>
          </a:xfrm>
          <a:prstGeom prst="rect">
            <a:avLst/>
          </a:prstGeom>
          <a:noFill/>
        </p:spPr>
        <p:txBody>
          <a:bodyPr wrap="square" rtlCol="0">
            <a:spAutoFit/>
          </a:bodyPr>
          <a:lstStyle/>
          <a:p>
            <a:r>
              <a:rPr lang="en-US" sz="2400" dirty="0" smtClean="0">
                <a:latin typeface="Comic Sans MS" pitchFamily="66" charset="0"/>
              </a:rPr>
              <a:t>Date Methods</a:t>
            </a:r>
            <a:endParaRPr lang="en-US" sz="2400" dirty="0">
              <a:latin typeface="Comic Sans MS" pitchFamily="66"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pt_Bg2.png"/>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8092" y="762000"/>
            <a:ext cx="10945654" cy="609600"/>
          </a:xfrm>
        </p:spPr>
        <p:txBody>
          <a:bodyPr/>
          <a:lstStyle/>
          <a:p>
            <a:r>
              <a:rPr lang="en-US" sz="2400" dirty="0" smtClean="0">
                <a:latin typeface="Comic Sans MS" pitchFamily="66" charset="0"/>
              </a:rPr>
              <a:t>JavaScript Object:</a:t>
            </a:r>
            <a:endParaRPr lang="en-US" sz="2400" dirty="0">
              <a:latin typeface="Comic Sans MS" pitchFamily="66" charset="0"/>
            </a:endParaRPr>
          </a:p>
        </p:txBody>
      </p:sp>
      <p:sp>
        <p:nvSpPr>
          <p:cNvPr id="4" name="Rectangle 3"/>
          <p:cNvSpPr>
            <a:spLocks noGrp="1" noChangeArrowheads="1"/>
          </p:cNvSpPr>
          <p:nvPr>
            <p:ph idx="1"/>
          </p:nvPr>
        </p:nvSpPr>
        <p:spPr>
          <a:xfrm>
            <a:off x="608092" y="1143000"/>
            <a:ext cx="10945654" cy="5486400"/>
          </a:xfrm>
        </p:spPr>
        <p:txBody>
          <a:bodyPr/>
          <a:lstStyle/>
          <a:p>
            <a:pPr>
              <a:buNone/>
            </a:pPr>
            <a:endParaRPr lang="en-US" sz="2400" dirty="0" smtClean="0"/>
          </a:p>
          <a:p>
            <a:r>
              <a:rPr lang="en-US" sz="2400" dirty="0" smtClean="0">
                <a:latin typeface="Comic Sans MS" pitchFamily="66" charset="0"/>
              </a:rPr>
              <a:t>A javaScript object is an entity having state and behavior (properties and method).</a:t>
            </a:r>
          </a:p>
          <a:p>
            <a:pPr>
              <a:buNone/>
            </a:pPr>
            <a:r>
              <a:rPr lang="en-US" sz="2400" dirty="0" smtClean="0">
                <a:latin typeface="Comic Sans MS" pitchFamily="66" charset="0"/>
              </a:rPr>
              <a:t>       For example: car, pen, bike, chair, glass, keyboard, monitor etc.</a:t>
            </a:r>
          </a:p>
          <a:p>
            <a:r>
              <a:rPr lang="en-US" sz="2400" dirty="0" smtClean="0">
                <a:latin typeface="Comic Sans MS" pitchFamily="66" charset="0"/>
              </a:rPr>
              <a:t>JavaScript is template based not class based. Here, we don't create class to get the object. But, we direct create objects.</a:t>
            </a:r>
          </a:p>
          <a:p>
            <a:pPr eaLnBrk="1" hangingPunct="1"/>
            <a:r>
              <a:rPr lang="en-US" sz="2400" dirty="0" smtClean="0">
                <a:latin typeface="Comic Sans MS" pitchFamily="66" charset="0"/>
              </a:rPr>
              <a:t>JavaScript has object </a:t>
            </a:r>
            <a:r>
              <a:rPr lang="en-US" sz="2400" i="1" dirty="0" smtClean="0">
                <a:latin typeface="Comic Sans MS" pitchFamily="66" charset="0"/>
              </a:rPr>
              <a:t>literals,</a:t>
            </a:r>
            <a:r>
              <a:rPr lang="en-US" sz="2400" dirty="0" smtClean="0">
                <a:latin typeface="Comic Sans MS" pitchFamily="66" charset="0"/>
              </a:rPr>
              <a:t> written with this syntax:</a:t>
            </a:r>
          </a:p>
          <a:p>
            <a:pPr lvl="1" eaLnBrk="1" hangingPunct="1"/>
            <a:r>
              <a:rPr lang="en-US" sz="2400" dirty="0" smtClean="0">
                <a:solidFill>
                  <a:schemeClr val="accent2"/>
                </a:solidFill>
                <a:latin typeface="Comic Sans MS" pitchFamily="66" charset="0"/>
              </a:rPr>
              <a:t>{ </a:t>
            </a:r>
            <a:r>
              <a:rPr lang="en-US" sz="2400" b="1" i="1" dirty="0" smtClean="0">
                <a:solidFill>
                  <a:schemeClr val="hlink"/>
                </a:solidFill>
                <a:latin typeface="Comic Sans MS" pitchFamily="66" charset="0"/>
              </a:rPr>
              <a:t>name1</a:t>
            </a:r>
            <a:r>
              <a:rPr lang="en-US" sz="2400" dirty="0" smtClean="0">
                <a:solidFill>
                  <a:schemeClr val="accent2"/>
                </a:solidFill>
                <a:latin typeface="Comic Sans MS" pitchFamily="66" charset="0"/>
              </a:rPr>
              <a:t> : </a:t>
            </a:r>
            <a:r>
              <a:rPr lang="en-US" sz="2400" b="1" i="1" dirty="0" smtClean="0">
                <a:solidFill>
                  <a:schemeClr val="hlink"/>
                </a:solidFill>
                <a:latin typeface="Comic Sans MS" pitchFamily="66" charset="0"/>
              </a:rPr>
              <a:t>value1</a:t>
            </a:r>
            <a:r>
              <a:rPr lang="en-US" sz="2400" dirty="0" smtClean="0">
                <a:solidFill>
                  <a:schemeClr val="accent2"/>
                </a:solidFill>
                <a:latin typeface="Comic Sans MS" pitchFamily="66" charset="0"/>
              </a:rPr>
              <a:t> , ... , </a:t>
            </a:r>
            <a:r>
              <a:rPr lang="en-US" sz="2400" b="1" i="1" dirty="0" smtClean="0">
                <a:solidFill>
                  <a:schemeClr val="hlink"/>
                </a:solidFill>
                <a:latin typeface="Comic Sans MS" pitchFamily="66" charset="0"/>
              </a:rPr>
              <a:t>nameN</a:t>
            </a:r>
            <a:r>
              <a:rPr lang="en-US" sz="2400" dirty="0" smtClean="0">
                <a:solidFill>
                  <a:schemeClr val="accent2"/>
                </a:solidFill>
                <a:latin typeface="Comic Sans MS" pitchFamily="66" charset="0"/>
              </a:rPr>
              <a:t> : </a:t>
            </a:r>
            <a:r>
              <a:rPr lang="en-US" sz="2400" b="1" i="1" dirty="0" smtClean="0">
                <a:solidFill>
                  <a:schemeClr val="hlink"/>
                </a:solidFill>
                <a:latin typeface="Comic Sans MS" pitchFamily="66" charset="0"/>
              </a:rPr>
              <a:t>valueN</a:t>
            </a:r>
            <a:r>
              <a:rPr lang="en-US" sz="2400" dirty="0" smtClean="0">
                <a:solidFill>
                  <a:schemeClr val="accent2"/>
                </a:solidFill>
                <a:latin typeface="Comic Sans MS" pitchFamily="66" charset="0"/>
              </a:rPr>
              <a:t> }</a:t>
            </a:r>
          </a:p>
          <a:p>
            <a:pPr eaLnBrk="1" hangingPunct="1"/>
            <a:endParaRPr lang="en-US" dirty="0" smtClean="0">
              <a:solidFill>
                <a:schemeClr val="accent2"/>
              </a:solidFill>
            </a:endParaRPr>
          </a:p>
        </p:txBody>
      </p:sp>
      <p:sp>
        <p:nvSpPr>
          <p:cNvPr id="8" name="TextBox 7"/>
          <p:cNvSpPr txBox="1"/>
          <p:nvPr/>
        </p:nvSpPr>
        <p:spPr>
          <a:xfrm>
            <a:off x="8976519" y="0"/>
            <a:ext cx="2590800" cy="461665"/>
          </a:xfrm>
          <a:prstGeom prst="rect">
            <a:avLst/>
          </a:prstGeom>
          <a:noFill/>
        </p:spPr>
        <p:txBody>
          <a:bodyPr wrap="square" rtlCol="0">
            <a:spAutoFit/>
          </a:bodyPr>
          <a:lstStyle/>
          <a:p>
            <a:r>
              <a:rPr lang="en-US" sz="2400" dirty="0" smtClean="0">
                <a:latin typeface="Comic Sans MS" pitchFamily="66" charset="0"/>
              </a:rPr>
              <a:t>Objects</a:t>
            </a:r>
            <a:endParaRPr lang="en-US" sz="2400" dirty="0">
              <a:latin typeface="Comic Sans MS" pitchFamily="66" charset="0"/>
            </a:endParaRPr>
          </a:p>
        </p:txBody>
      </p:sp>
      <p:sp>
        <p:nvSpPr>
          <p:cNvPr id="7" name="Date Placeholder 6"/>
          <p:cNvSpPr>
            <a:spLocks noGrp="1"/>
          </p:cNvSpPr>
          <p:nvPr>
            <p:ph type="dt" sz="half" idx="10"/>
          </p:nvPr>
        </p:nvSpPr>
        <p:spPr/>
        <p:txBody>
          <a:bodyPr/>
          <a:lstStyle/>
          <a:p>
            <a:fld id="{4D8F1233-54C3-4F6D-956C-281C26014DF8}" type="datetime1">
              <a:rPr lang="en-US" smtClean="0"/>
              <a:pPr/>
              <a:t>04/01/2018</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08092" y="609600"/>
            <a:ext cx="10945654" cy="381000"/>
          </a:xfrm>
        </p:spPr>
        <p:txBody>
          <a:bodyPr/>
          <a:lstStyle/>
          <a:p>
            <a:pPr eaLnBrk="1" hangingPunct="1"/>
            <a:r>
              <a:rPr lang="en-US" sz="2400" dirty="0" smtClean="0">
                <a:latin typeface="Comic Sans MS" pitchFamily="66" charset="0"/>
              </a:rPr>
              <a:t>Three ways to create an object</a:t>
            </a:r>
          </a:p>
        </p:txBody>
      </p:sp>
      <p:sp>
        <p:nvSpPr>
          <p:cNvPr id="5" name="Rectangle 3"/>
          <p:cNvSpPr>
            <a:spLocks noGrp="1" noChangeArrowheads="1"/>
          </p:cNvSpPr>
          <p:nvPr>
            <p:ph idx="1"/>
          </p:nvPr>
        </p:nvSpPr>
        <p:spPr>
          <a:xfrm>
            <a:off x="442119" y="1447800"/>
            <a:ext cx="10945654" cy="914400"/>
          </a:xfrm>
        </p:spPr>
        <p:txBody>
          <a:bodyPr/>
          <a:lstStyle/>
          <a:p>
            <a:pPr>
              <a:buNone/>
            </a:pPr>
            <a:endParaRPr lang="en-US" sz="2400" dirty="0" smtClean="0"/>
          </a:p>
          <a:p>
            <a:pPr>
              <a:buNone/>
            </a:pPr>
            <a:endParaRPr lang="en-US" sz="2400" dirty="0" smtClean="0"/>
          </a:p>
          <a:p>
            <a:endParaRPr lang="en-US" sz="2400" dirty="0" smtClean="0"/>
          </a:p>
          <a:p>
            <a:pPr>
              <a:buNone/>
            </a:pPr>
            <a:endParaRPr lang="en-US" sz="2200" dirty="0" smtClean="0">
              <a:latin typeface="Calibri" pitchFamily="34" charset="0"/>
              <a:cs typeface="Calibri" pitchFamily="34" charset="0"/>
            </a:endParaRPr>
          </a:p>
          <a:p>
            <a:pPr>
              <a:buNone/>
            </a:pPr>
            <a:endParaRPr lang="en-US" sz="2400" dirty="0" smtClean="0">
              <a:latin typeface="Calibri" pitchFamily="34" charset="0"/>
              <a:cs typeface="Calibri" pitchFamily="34" charset="0"/>
            </a:endParaRPr>
          </a:p>
          <a:p>
            <a:endParaRPr lang="en-US" sz="2300" dirty="0" smtClean="0">
              <a:latin typeface="Calibri" pitchFamily="34" charset="0"/>
              <a:cs typeface="Calibri" pitchFamily="34" charset="0"/>
            </a:endParaRPr>
          </a:p>
          <a:p>
            <a:pPr lvl="1" eaLnBrk="1" hangingPunct="1">
              <a:buNone/>
            </a:pPr>
            <a:endParaRPr lang="en-US" sz="2300" dirty="0" smtClean="0">
              <a:solidFill>
                <a:schemeClr val="accent2"/>
              </a:solidFill>
              <a:latin typeface="Calibri" pitchFamily="34" charset="0"/>
              <a:cs typeface="Calibri" pitchFamily="34" charset="0"/>
            </a:endParaRPr>
          </a:p>
        </p:txBody>
      </p:sp>
      <p:pic>
        <p:nvPicPr>
          <p:cNvPr id="1032" name="Picture 8" descr="C:\Users\Admin\Desktop\screeshots\object literal.png"/>
          <p:cNvPicPr>
            <a:picLocks noChangeAspect="1" noChangeArrowheads="1"/>
          </p:cNvPicPr>
          <p:nvPr/>
        </p:nvPicPr>
        <p:blipFill>
          <a:blip r:embed="rId2"/>
          <a:srcRect/>
          <a:stretch>
            <a:fillRect/>
          </a:stretch>
        </p:blipFill>
        <p:spPr bwMode="auto">
          <a:xfrm>
            <a:off x="2880519" y="3810000"/>
            <a:ext cx="4572000" cy="2819400"/>
          </a:xfrm>
          <a:prstGeom prst="rect">
            <a:avLst/>
          </a:prstGeom>
          <a:noFill/>
        </p:spPr>
      </p:pic>
      <p:sp>
        <p:nvSpPr>
          <p:cNvPr id="13" name="Rectangle 12"/>
          <p:cNvSpPr/>
          <p:nvPr/>
        </p:nvSpPr>
        <p:spPr>
          <a:xfrm>
            <a:off x="670719" y="1143000"/>
            <a:ext cx="9906000" cy="2677656"/>
          </a:xfrm>
          <a:prstGeom prst="rect">
            <a:avLst/>
          </a:prstGeom>
        </p:spPr>
        <p:txBody>
          <a:bodyPr wrap="square">
            <a:spAutoFit/>
          </a:bodyPr>
          <a:lstStyle/>
          <a:p>
            <a:pPr>
              <a:buFont typeface="Arial" pitchFamily="34" charset="0"/>
              <a:buChar char="•"/>
            </a:pPr>
            <a:r>
              <a:rPr lang="en-US" sz="2400" dirty="0" smtClean="0">
                <a:latin typeface="Comic Sans MS" pitchFamily="66" charset="0"/>
                <a:cs typeface="Calibri" pitchFamily="34" charset="0"/>
              </a:rPr>
              <a:t>   </a:t>
            </a:r>
            <a:r>
              <a:rPr lang="en-US" sz="2400" dirty="0" smtClean="0">
                <a:solidFill>
                  <a:schemeClr val="bg1"/>
                </a:solidFill>
                <a:latin typeface="Comic Sans MS" pitchFamily="66" charset="0"/>
                <a:cs typeface="Calibri" pitchFamily="34" charset="0"/>
              </a:rPr>
              <a:t>You can use an object literal</a:t>
            </a:r>
            <a:r>
              <a:rPr lang="en-US" sz="2400" dirty="0" smtClean="0">
                <a:latin typeface="Comic Sans MS" pitchFamily="66" charset="0"/>
                <a:cs typeface="Calibri" pitchFamily="34" charset="0"/>
              </a:rPr>
              <a:t>:</a:t>
            </a:r>
          </a:p>
          <a:p>
            <a:pPr>
              <a:buNone/>
            </a:pPr>
            <a:r>
              <a:rPr lang="en-US" sz="2400" dirty="0" smtClean="0">
                <a:latin typeface="Comic Sans MS" pitchFamily="66" charset="0"/>
                <a:cs typeface="Calibri" pitchFamily="34" charset="0"/>
              </a:rPr>
              <a:t>     Syntax of creating object using object literal</a:t>
            </a:r>
          </a:p>
          <a:p>
            <a:pPr>
              <a:buNone/>
            </a:pPr>
            <a:r>
              <a:rPr lang="en-US" sz="2400" dirty="0" smtClean="0">
                <a:solidFill>
                  <a:schemeClr val="bg1"/>
                </a:solidFill>
                <a:latin typeface="Comic Sans MS" pitchFamily="66" charset="0"/>
              </a:rPr>
              <a:t>                 object={property1:value1,</a:t>
            </a:r>
          </a:p>
          <a:p>
            <a:pPr>
              <a:buNone/>
            </a:pPr>
            <a:r>
              <a:rPr lang="en-US" sz="2400" dirty="0" smtClean="0">
                <a:solidFill>
                  <a:schemeClr val="bg1"/>
                </a:solidFill>
                <a:latin typeface="Comic Sans MS" pitchFamily="66" charset="0"/>
              </a:rPr>
              <a:t>                              property2:value2.....       </a:t>
            </a:r>
          </a:p>
          <a:p>
            <a:pPr>
              <a:buNone/>
            </a:pPr>
            <a:r>
              <a:rPr lang="en-US" sz="2400" dirty="0" smtClean="0">
                <a:solidFill>
                  <a:schemeClr val="bg1"/>
                </a:solidFill>
                <a:latin typeface="Comic Sans MS" pitchFamily="66" charset="0"/>
              </a:rPr>
              <a:t>                              propertyN:valueN}  </a:t>
            </a:r>
          </a:p>
          <a:p>
            <a:pPr>
              <a:buNone/>
            </a:pPr>
            <a:endParaRPr lang="en-US" sz="2400" dirty="0" smtClean="0">
              <a:latin typeface="Comic Sans MS" pitchFamily="66" charset="0"/>
            </a:endParaRPr>
          </a:p>
          <a:p>
            <a:pPr>
              <a:buNone/>
            </a:pPr>
            <a:r>
              <a:rPr lang="en-US" sz="2400" dirty="0" smtClean="0">
                <a:latin typeface="Comic Sans MS" pitchFamily="66" charset="0"/>
              </a:rPr>
              <a:t>For example:</a:t>
            </a:r>
          </a:p>
        </p:txBody>
      </p:sp>
      <p:pic>
        <p:nvPicPr>
          <p:cNvPr id="1033" name="Picture 9" descr="C:\Users\Admin\Desktop\screeshots\objct litrl output.png"/>
          <p:cNvPicPr>
            <a:picLocks noChangeAspect="1" noChangeArrowheads="1"/>
          </p:cNvPicPr>
          <p:nvPr/>
        </p:nvPicPr>
        <p:blipFill>
          <a:blip r:embed="rId3"/>
          <a:srcRect/>
          <a:stretch>
            <a:fillRect/>
          </a:stretch>
        </p:blipFill>
        <p:spPr bwMode="auto">
          <a:xfrm>
            <a:off x="8366919" y="4724400"/>
            <a:ext cx="2286000" cy="609600"/>
          </a:xfrm>
          <a:prstGeom prst="rect">
            <a:avLst/>
          </a:prstGeom>
          <a:noFill/>
        </p:spPr>
      </p:pic>
      <p:sp>
        <p:nvSpPr>
          <p:cNvPr id="18" name="TextBox 17"/>
          <p:cNvSpPr txBox="1"/>
          <p:nvPr/>
        </p:nvSpPr>
        <p:spPr>
          <a:xfrm>
            <a:off x="8443119" y="4114800"/>
            <a:ext cx="2133600" cy="381000"/>
          </a:xfrm>
          <a:prstGeom prst="rect">
            <a:avLst/>
          </a:prstGeom>
          <a:noFill/>
        </p:spPr>
        <p:txBody>
          <a:bodyPr wrap="square" rtlCol="0">
            <a:spAutoFit/>
          </a:bodyPr>
          <a:lstStyle/>
          <a:p>
            <a:r>
              <a:rPr lang="en-US" dirty="0" smtClean="0">
                <a:latin typeface="Comic Sans MS" pitchFamily="66" charset="0"/>
              </a:rPr>
              <a:t>Output</a:t>
            </a:r>
            <a:r>
              <a:rPr lang="en-US" dirty="0" smtClean="0"/>
              <a:t>:</a:t>
            </a:r>
            <a:endParaRPr lang="en-US" dirty="0"/>
          </a:p>
        </p:txBody>
      </p:sp>
      <p:pic>
        <p:nvPicPr>
          <p:cNvPr id="9" name="Picture 8" descr="Ppt_Bg2.pn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Box 10"/>
          <p:cNvSpPr txBox="1"/>
          <p:nvPr/>
        </p:nvSpPr>
        <p:spPr>
          <a:xfrm>
            <a:off x="8671719" y="0"/>
            <a:ext cx="3048000" cy="461665"/>
          </a:xfrm>
          <a:prstGeom prst="rect">
            <a:avLst/>
          </a:prstGeom>
          <a:noFill/>
        </p:spPr>
        <p:txBody>
          <a:bodyPr wrap="square" rtlCol="0">
            <a:spAutoFit/>
          </a:bodyPr>
          <a:lstStyle/>
          <a:p>
            <a:r>
              <a:rPr lang="en-US" sz="2400" dirty="0" smtClean="0">
                <a:latin typeface="Comic Sans MS" pitchFamily="66" charset="0"/>
              </a:rPr>
              <a:t>Creating Object</a:t>
            </a:r>
            <a:endParaRPr lang="en-US" sz="2400" dirty="0">
              <a:latin typeface="Comic Sans MS" pitchFamily="66" charset="0"/>
            </a:endParaRPr>
          </a:p>
        </p:txBody>
      </p:sp>
      <p:sp>
        <p:nvSpPr>
          <p:cNvPr id="10" name="Date Placeholder 9"/>
          <p:cNvSpPr>
            <a:spLocks noGrp="1"/>
          </p:cNvSpPr>
          <p:nvPr>
            <p:ph type="dt" sz="half" idx="10"/>
          </p:nvPr>
        </p:nvSpPr>
        <p:spPr/>
        <p:txBody>
          <a:bodyPr/>
          <a:lstStyle/>
          <a:p>
            <a:fld id="{CE7B81CE-EEFD-49DB-92ED-76BCEFA7BE9F}" type="datetime1">
              <a:rPr lang="en-US" smtClean="0"/>
              <a:pPr/>
              <a:t>04/01/2018</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92" y="381000"/>
            <a:ext cx="10945654" cy="4919665"/>
          </a:xfrm>
        </p:spPr>
        <p:txBody>
          <a:bodyPr/>
          <a:lstStyle/>
          <a:p>
            <a:pPr>
              <a:buNone/>
            </a:pPr>
            <a:endParaRPr lang="en-US" dirty="0" smtClean="0"/>
          </a:p>
          <a:p>
            <a:r>
              <a:rPr lang="en-US" sz="2400" dirty="0" smtClean="0">
                <a:solidFill>
                  <a:schemeClr val="bg1"/>
                </a:solidFill>
                <a:latin typeface="Comic Sans MS" pitchFamily="66" charset="0"/>
                <a:cs typeface="Calibri" pitchFamily="34" charset="0"/>
              </a:rPr>
              <a:t>By creating instance of object:</a:t>
            </a:r>
          </a:p>
          <a:p>
            <a:pPr>
              <a:buNone/>
            </a:pPr>
            <a:r>
              <a:rPr lang="en-US" sz="2400" dirty="0" smtClean="0">
                <a:latin typeface="Comic Sans MS" pitchFamily="66" charset="0"/>
              </a:rPr>
              <a:t>    The syntax of creating object directly is given below:</a:t>
            </a:r>
          </a:p>
          <a:p>
            <a:pPr>
              <a:buNone/>
            </a:pPr>
            <a:r>
              <a:rPr lang="en-US" sz="2400" dirty="0" smtClean="0">
                <a:latin typeface="Comic Sans MS" pitchFamily="66" charset="0"/>
              </a:rPr>
              <a:t>                         </a:t>
            </a:r>
            <a:r>
              <a:rPr lang="en-US" sz="2400" dirty="0" smtClean="0">
                <a:solidFill>
                  <a:schemeClr val="bg1"/>
                </a:solidFill>
                <a:latin typeface="Comic Sans MS" pitchFamily="66" charset="0"/>
              </a:rPr>
              <a:t>var objectname=new Object();</a:t>
            </a:r>
            <a:r>
              <a:rPr lang="en-US" sz="2400" dirty="0" smtClean="0">
                <a:latin typeface="Comic Sans MS" pitchFamily="66" charset="0"/>
              </a:rPr>
              <a:t>  </a:t>
            </a:r>
          </a:p>
          <a:p>
            <a:endParaRPr lang="en-US" dirty="0"/>
          </a:p>
        </p:txBody>
      </p:sp>
      <p:pic>
        <p:nvPicPr>
          <p:cNvPr id="2050" name="Picture 2" descr="C:\Users\Admin\Desktop\screeshots\obect new.png"/>
          <p:cNvPicPr>
            <a:picLocks noChangeAspect="1" noChangeArrowheads="1"/>
          </p:cNvPicPr>
          <p:nvPr/>
        </p:nvPicPr>
        <p:blipFill>
          <a:blip r:embed="rId2"/>
          <a:srcRect/>
          <a:stretch>
            <a:fillRect/>
          </a:stretch>
        </p:blipFill>
        <p:spPr bwMode="auto">
          <a:xfrm>
            <a:off x="1661319" y="2743200"/>
            <a:ext cx="4981575" cy="3505200"/>
          </a:xfrm>
          <a:prstGeom prst="rect">
            <a:avLst/>
          </a:prstGeom>
          <a:noFill/>
        </p:spPr>
      </p:pic>
      <p:pic>
        <p:nvPicPr>
          <p:cNvPr id="2051" name="Picture 3" descr="C:\Users\Admin\Desktop\screeshots\object new output.png"/>
          <p:cNvPicPr>
            <a:picLocks noChangeAspect="1" noChangeArrowheads="1"/>
          </p:cNvPicPr>
          <p:nvPr/>
        </p:nvPicPr>
        <p:blipFill>
          <a:blip r:embed="rId3"/>
          <a:srcRect/>
          <a:stretch>
            <a:fillRect/>
          </a:stretch>
        </p:blipFill>
        <p:spPr bwMode="auto">
          <a:xfrm>
            <a:off x="8138319" y="4038600"/>
            <a:ext cx="2009775" cy="609600"/>
          </a:xfrm>
          <a:prstGeom prst="rect">
            <a:avLst/>
          </a:prstGeom>
          <a:noFill/>
        </p:spPr>
      </p:pic>
      <p:sp>
        <p:nvSpPr>
          <p:cNvPr id="6" name="TextBox 5"/>
          <p:cNvSpPr txBox="1"/>
          <p:nvPr/>
        </p:nvSpPr>
        <p:spPr>
          <a:xfrm>
            <a:off x="8138319" y="3581400"/>
            <a:ext cx="1752600" cy="461665"/>
          </a:xfrm>
          <a:prstGeom prst="rect">
            <a:avLst/>
          </a:prstGeom>
          <a:noFill/>
        </p:spPr>
        <p:txBody>
          <a:bodyPr wrap="square" rtlCol="0">
            <a:spAutoFit/>
          </a:bodyPr>
          <a:lstStyle/>
          <a:p>
            <a:r>
              <a:rPr lang="en-US" sz="2400" dirty="0" smtClean="0">
                <a:solidFill>
                  <a:schemeClr val="bg1"/>
                </a:solidFill>
                <a:latin typeface="Comic Sans MS" pitchFamily="66" charset="0"/>
              </a:rPr>
              <a:t>Output:</a:t>
            </a:r>
            <a:endParaRPr lang="en-US" sz="2400" dirty="0">
              <a:solidFill>
                <a:schemeClr val="bg1"/>
              </a:solidFill>
              <a:latin typeface="Comic Sans MS" pitchFamily="66" charset="0"/>
            </a:endParaRPr>
          </a:p>
        </p:txBody>
      </p:sp>
      <p:pic>
        <p:nvPicPr>
          <p:cNvPr id="8" name="Picture 7" descr="Ppt_Bg2.pn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TextBox 9"/>
          <p:cNvSpPr txBox="1"/>
          <p:nvPr/>
        </p:nvSpPr>
        <p:spPr>
          <a:xfrm>
            <a:off x="10195719" y="0"/>
            <a:ext cx="1600200" cy="461665"/>
          </a:xfrm>
          <a:prstGeom prst="rect">
            <a:avLst/>
          </a:prstGeom>
          <a:noFill/>
        </p:spPr>
        <p:txBody>
          <a:bodyPr wrap="square" rtlCol="0">
            <a:spAutoFit/>
          </a:bodyPr>
          <a:lstStyle/>
          <a:p>
            <a:r>
              <a:rPr lang="en-US" sz="2400" dirty="0" smtClean="0">
                <a:latin typeface="Comic Sans MS" pitchFamily="66" charset="0"/>
              </a:rPr>
              <a:t>(contd..)</a:t>
            </a:r>
            <a:endParaRPr lang="en-US" sz="2400" dirty="0">
              <a:latin typeface="Comic Sans MS" pitchFamily="66" charset="0"/>
            </a:endParaRPr>
          </a:p>
        </p:txBody>
      </p:sp>
      <p:sp>
        <p:nvSpPr>
          <p:cNvPr id="9" name="Date Placeholder 8"/>
          <p:cNvSpPr>
            <a:spLocks noGrp="1"/>
          </p:cNvSpPr>
          <p:nvPr>
            <p:ph type="dt" sz="half" idx="10"/>
          </p:nvPr>
        </p:nvSpPr>
        <p:spPr/>
        <p:txBody>
          <a:bodyPr/>
          <a:lstStyle/>
          <a:p>
            <a:fld id="{F15BAB11-3120-4486-BA8D-5D49CC74A85B}" type="datetime1">
              <a:rPr lang="en-US" smtClean="0"/>
              <a:pPr/>
              <a:t>04/01/2018</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92" y="1219200"/>
            <a:ext cx="10945654" cy="1524000"/>
          </a:xfrm>
        </p:spPr>
        <p:txBody>
          <a:bodyPr/>
          <a:lstStyle/>
          <a:p>
            <a:pPr>
              <a:buFont typeface="Arial" pitchFamily="34" charset="0"/>
              <a:buChar char="•"/>
            </a:pPr>
            <a:r>
              <a:rPr lang="en-US" sz="2400" dirty="0" smtClean="0">
                <a:solidFill>
                  <a:schemeClr val="tx1"/>
                </a:solidFill>
                <a:latin typeface="Comic Sans MS" pitchFamily="66" charset="0"/>
              </a:rPr>
              <a:t> </a:t>
            </a:r>
            <a:r>
              <a:rPr lang="en-US" sz="2400" dirty="0" smtClean="0">
                <a:solidFill>
                  <a:schemeClr val="bg1"/>
                </a:solidFill>
                <a:latin typeface="Comic Sans MS" pitchFamily="66" charset="0"/>
              </a:rPr>
              <a:t>By using an Object constructor</a:t>
            </a:r>
            <a:r>
              <a:rPr lang="en-US" sz="2400" dirty="0" smtClean="0">
                <a:solidFill>
                  <a:schemeClr val="tx1"/>
                </a:solidFill>
                <a:latin typeface="Comic Sans MS" pitchFamily="66" charset="0"/>
              </a:rPr>
              <a:t/>
            </a:r>
            <a:br>
              <a:rPr lang="en-US" sz="2400" dirty="0" smtClean="0">
                <a:solidFill>
                  <a:schemeClr val="tx1"/>
                </a:solidFill>
                <a:latin typeface="Comic Sans MS" pitchFamily="66" charset="0"/>
              </a:rPr>
            </a:br>
            <a:r>
              <a:rPr lang="en-US" sz="2400" dirty="0" smtClean="0">
                <a:solidFill>
                  <a:schemeClr val="tx1"/>
                </a:solidFill>
                <a:latin typeface="Comic Sans MS" pitchFamily="66" charset="0"/>
              </a:rPr>
              <a:t>    Here, we need to create function with arguments. Each argument value can be assigned in the current object by using this keyword.</a:t>
            </a:r>
            <a:br>
              <a:rPr lang="en-US" sz="2400" dirty="0" smtClean="0">
                <a:solidFill>
                  <a:schemeClr val="tx1"/>
                </a:solidFill>
                <a:latin typeface="Comic Sans MS" pitchFamily="66" charset="0"/>
              </a:rPr>
            </a:br>
            <a:r>
              <a:rPr lang="en-US" sz="2400" dirty="0" smtClean="0">
                <a:solidFill>
                  <a:schemeClr val="tx1"/>
                </a:solidFill>
                <a:latin typeface="Comic Sans MS" pitchFamily="66" charset="0"/>
              </a:rPr>
              <a:t>    here </a:t>
            </a:r>
            <a:r>
              <a:rPr lang="en-US" sz="2400" b="1" dirty="0" smtClean="0">
                <a:solidFill>
                  <a:schemeClr val="tx1"/>
                </a:solidFill>
                <a:latin typeface="Comic Sans MS" pitchFamily="66" charset="0"/>
              </a:rPr>
              <a:t>this keyword</a:t>
            </a:r>
            <a:r>
              <a:rPr lang="en-US" sz="2400" dirty="0" smtClean="0">
                <a:solidFill>
                  <a:schemeClr val="tx1"/>
                </a:solidFill>
                <a:latin typeface="Comic Sans MS" pitchFamily="66" charset="0"/>
              </a:rPr>
              <a:t> refers to the current object.</a:t>
            </a:r>
            <a:r>
              <a:rPr lang="en-US" dirty="0" smtClean="0">
                <a:solidFill>
                  <a:srgbClr val="00B0F0"/>
                </a:solidFill>
              </a:rPr>
              <a:t/>
            </a:r>
            <a:br>
              <a:rPr lang="en-US" dirty="0" smtClean="0">
                <a:solidFill>
                  <a:srgbClr val="00B0F0"/>
                </a:solidFill>
              </a:rPr>
            </a:br>
            <a:endParaRPr lang="en-US" dirty="0">
              <a:solidFill>
                <a:srgbClr val="00B0F0"/>
              </a:solidFill>
            </a:endParaRPr>
          </a:p>
        </p:txBody>
      </p:sp>
      <p:pic>
        <p:nvPicPr>
          <p:cNvPr id="3074" name="Picture 2" descr="C:\Users\Admin\Desktop\screeshots\constr prgm.png"/>
          <p:cNvPicPr>
            <a:picLocks noChangeAspect="1" noChangeArrowheads="1"/>
          </p:cNvPicPr>
          <p:nvPr/>
        </p:nvPicPr>
        <p:blipFill>
          <a:blip r:embed="rId2"/>
          <a:srcRect/>
          <a:stretch>
            <a:fillRect/>
          </a:stretch>
        </p:blipFill>
        <p:spPr bwMode="auto">
          <a:xfrm>
            <a:off x="2651919" y="2514600"/>
            <a:ext cx="5105400" cy="4114800"/>
          </a:xfrm>
          <a:prstGeom prst="rect">
            <a:avLst/>
          </a:prstGeom>
          <a:noFill/>
        </p:spPr>
      </p:pic>
      <p:pic>
        <p:nvPicPr>
          <p:cNvPr id="3075" name="Picture 3" descr="C:\Users\Admin\Desktop\screeshots\constr.png"/>
          <p:cNvPicPr>
            <a:picLocks noChangeAspect="1" noChangeArrowheads="1"/>
          </p:cNvPicPr>
          <p:nvPr/>
        </p:nvPicPr>
        <p:blipFill>
          <a:blip r:embed="rId3"/>
          <a:srcRect/>
          <a:stretch>
            <a:fillRect/>
          </a:stretch>
        </p:blipFill>
        <p:spPr bwMode="auto">
          <a:xfrm>
            <a:off x="8824119" y="4191000"/>
            <a:ext cx="2238375" cy="609600"/>
          </a:xfrm>
          <a:prstGeom prst="rect">
            <a:avLst/>
          </a:prstGeom>
          <a:noFill/>
        </p:spPr>
      </p:pic>
      <p:sp>
        <p:nvSpPr>
          <p:cNvPr id="6" name="TextBox 5"/>
          <p:cNvSpPr txBox="1"/>
          <p:nvPr/>
        </p:nvSpPr>
        <p:spPr>
          <a:xfrm>
            <a:off x="9281319" y="3581400"/>
            <a:ext cx="1447800" cy="461665"/>
          </a:xfrm>
          <a:prstGeom prst="rect">
            <a:avLst/>
          </a:prstGeom>
          <a:noFill/>
        </p:spPr>
        <p:txBody>
          <a:bodyPr wrap="square" rtlCol="0">
            <a:spAutoFit/>
          </a:bodyPr>
          <a:lstStyle/>
          <a:p>
            <a:r>
              <a:rPr lang="en-US" sz="2400" dirty="0" smtClean="0">
                <a:solidFill>
                  <a:schemeClr val="bg1"/>
                </a:solidFill>
                <a:latin typeface="Comic Sans MS" pitchFamily="66" charset="0"/>
              </a:rPr>
              <a:t>Output:</a:t>
            </a:r>
            <a:endParaRPr lang="en-US" sz="2400" dirty="0">
              <a:solidFill>
                <a:schemeClr val="bg1"/>
              </a:solidFill>
              <a:latin typeface="Comic Sans MS" pitchFamily="66" charset="0"/>
            </a:endParaRPr>
          </a:p>
        </p:txBody>
      </p:sp>
      <p:pic>
        <p:nvPicPr>
          <p:cNvPr id="8" name="Picture 7" descr="Ppt_Bg2.pn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p:cNvSpPr txBox="1"/>
          <p:nvPr/>
        </p:nvSpPr>
        <p:spPr>
          <a:xfrm>
            <a:off x="10195719" y="0"/>
            <a:ext cx="1600200" cy="461665"/>
          </a:xfrm>
          <a:prstGeom prst="rect">
            <a:avLst/>
          </a:prstGeom>
          <a:noFill/>
        </p:spPr>
        <p:txBody>
          <a:bodyPr wrap="square" rtlCol="0">
            <a:spAutoFit/>
          </a:bodyPr>
          <a:lstStyle/>
          <a:p>
            <a:r>
              <a:rPr lang="en-US" sz="2400" dirty="0" smtClean="0">
                <a:latin typeface="Comic Sans MS" pitchFamily="66" charset="0"/>
              </a:rPr>
              <a:t>(contd..)</a:t>
            </a:r>
            <a:endParaRPr lang="en-US" sz="2400" dirty="0">
              <a:latin typeface="Comic Sans MS" pitchFamily="66" charset="0"/>
            </a:endParaRPr>
          </a:p>
        </p:txBody>
      </p:sp>
      <p:sp>
        <p:nvSpPr>
          <p:cNvPr id="10" name="Date Placeholder 9"/>
          <p:cNvSpPr>
            <a:spLocks noGrp="1"/>
          </p:cNvSpPr>
          <p:nvPr>
            <p:ph type="dt" sz="half" idx="10"/>
          </p:nvPr>
        </p:nvSpPr>
        <p:spPr/>
        <p:txBody>
          <a:bodyPr/>
          <a:lstStyle/>
          <a:p>
            <a:fld id="{A3293C2A-8FE6-42A0-82D7-2E4EA628BCDA}" type="datetime1">
              <a:rPr lang="en-US" smtClean="0"/>
              <a:pPr/>
              <a:t>04/01/2018</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92" y="762000"/>
            <a:ext cx="10945654" cy="655638"/>
          </a:xfrm>
        </p:spPr>
        <p:txBody>
          <a:bodyPr/>
          <a:lstStyle/>
          <a:p>
            <a:r>
              <a:rPr lang="en-US" sz="2400" dirty="0" smtClean="0">
                <a:latin typeface="Comic Sans MS" pitchFamily="66" charset="0"/>
              </a:rPr>
              <a:t>Accessing properties of an object</a:t>
            </a:r>
            <a:endParaRPr lang="en-US" sz="2400" dirty="0">
              <a:latin typeface="Comic Sans MS" pitchFamily="66" charset="0"/>
            </a:endParaRPr>
          </a:p>
        </p:txBody>
      </p:sp>
      <p:sp>
        <p:nvSpPr>
          <p:cNvPr id="3" name="Content Placeholder 2"/>
          <p:cNvSpPr>
            <a:spLocks noGrp="1"/>
          </p:cNvSpPr>
          <p:nvPr>
            <p:ph idx="1"/>
          </p:nvPr>
        </p:nvSpPr>
        <p:spPr>
          <a:xfrm>
            <a:off x="608091" y="1752600"/>
            <a:ext cx="11264027" cy="4191000"/>
          </a:xfrm>
        </p:spPr>
        <p:txBody>
          <a:bodyPr/>
          <a:lstStyle/>
          <a:p>
            <a:pPr>
              <a:buNone/>
            </a:pPr>
            <a:r>
              <a:rPr lang="en-US" sz="2400" dirty="0" smtClean="0">
                <a:latin typeface="Comic Sans MS" pitchFamily="66" charset="0"/>
              </a:rPr>
              <a:t>Starting with </a:t>
            </a:r>
            <a:r>
              <a:rPr lang="en-US" sz="2400" dirty="0" smtClean="0">
                <a:latin typeface="Comic Sans MS" pitchFamily="66" charset="0"/>
                <a:hlinkClick r:id="rId2" tooltip="en-US/docs/JavaScript/ECMAScript 5 support in Mozilla"/>
              </a:rPr>
              <a:t>ECMAScript 5</a:t>
            </a:r>
            <a:r>
              <a:rPr lang="en-US" sz="2400" dirty="0" smtClean="0">
                <a:latin typeface="Comic Sans MS" pitchFamily="66" charset="0"/>
              </a:rPr>
              <a:t>, there are three native ways to list/traverse object properties:</a:t>
            </a:r>
          </a:p>
          <a:p>
            <a:pPr>
              <a:buNone/>
            </a:pPr>
            <a:r>
              <a:rPr lang="en-US" sz="2400" dirty="0" smtClean="0">
                <a:latin typeface="Comic Sans MS" pitchFamily="66" charset="0"/>
              </a:rPr>
              <a:t>     objectName.property   </a:t>
            </a:r>
          </a:p>
          <a:p>
            <a:pPr>
              <a:buNone/>
            </a:pPr>
            <a:r>
              <a:rPr lang="en-US" sz="2400" dirty="0" smtClean="0">
                <a:latin typeface="Comic Sans MS" pitchFamily="66" charset="0"/>
              </a:rPr>
              <a:t>  or  </a:t>
            </a:r>
          </a:p>
          <a:p>
            <a:pPr>
              <a:buNone/>
            </a:pPr>
            <a:r>
              <a:rPr lang="en-US" sz="2400" dirty="0" smtClean="0">
                <a:latin typeface="Comic Sans MS" pitchFamily="66" charset="0"/>
              </a:rPr>
              <a:t>    objectName[“property”] </a:t>
            </a:r>
          </a:p>
          <a:p>
            <a:pPr>
              <a:buNone/>
            </a:pPr>
            <a:r>
              <a:rPr lang="en-US" sz="2400" dirty="0" smtClean="0">
                <a:latin typeface="Comic Sans MS" pitchFamily="66" charset="0"/>
              </a:rPr>
              <a:t> or</a:t>
            </a:r>
          </a:p>
          <a:p>
            <a:pPr>
              <a:buNone/>
            </a:pPr>
            <a:r>
              <a:rPr lang="en-US" sz="2400" i="1" dirty="0" smtClean="0">
                <a:latin typeface="Comic Sans MS" pitchFamily="66" charset="0"/>
              </a:rPr>
              <a:t>     objectName</a:t>
            </a:r>
            <a:r>
              <a:rPr lang="en-US" sz="2400" dirty="0" smtClean="0">
                <a:latin typeface="Comic Sans MS" pitchFamily="66" charset="0"/>
              </a:rPr>
              <a:t>[</a:t>
            </a:r>
            <a:r>
              <a:rPr lang="en-US" sz="2400" i="1" dirty="0" smtClean="0">
                <a:latin typeface="Comic Sans MS" pitchFamily="66" charset="0"/>
              </a:rPr>
              <a:t>expression</a:t>
            </a:r>
            <a:r>
              <a:rPr lang="en-US" sz="2400" dirty="0" smtClean="0">
                <a:latin typeface="Comic Sans MS" pitchFamily="66" charset="0"/>
              </a:rPr>
              <a:t>]</a:t>
            </a:r>
          </a:p>
          <a:p>
            <a:endParaRPr lang="en-US" sz="2400" dirty="0" smtClean="0">
              <a:latin typeface="Comic Sans MS" pitchFamily="66" charset="0"/>
            </a:endParaRPr>
          </a:p>
          <a:p>
            <a:pPr>
              <a:buNone/>
            </a:pPr>
            <a:r>
              <a:rPr lang="en-US" sz="2400" dirty="0" smtClean="0">
                <a:latin typeface="Comic Sans MS" pitchFamily="66" charset="0"/>
                <a:hlinkClick r:id="rId3" tooltip="en-US/docs/JavaScript/Reference/Statements/for...in"/>
              </a:rPr>
              <a:t> for...in</a:t>
            </a:r>
            <a:r>
              <a:rPr lang="en-US" sz="2400" dirty="0" smtClean="0">
                <a:latin typeface="Comic Sans MS" pitchFamily="66" charset="0"/>
              </a:rPr>
              <a:t> loops</a:t>
            </a:r>
            <a:br>
              <a:rPr lang="en-US" sz="2400" dirty="0" smtClean="0">
                <a:latin typeface="Comic Sans MS" pitchFamily="66" charset="0"/>
              </a:rPr>
            </a:br>
            <a:r>
              <a:rPr lang="en-US" sz="2400" dirty="0" smtClean="0">
                <a:latin typeface="Comic Sans MS" pitchFamily="66" charset="0"/>
              </a:rPr>
              <a:t>This method traverses all enumerable properties of an object and its prototype chain</a:t>
            </a:r>
          </a:p>
          <a:p>
            <a:endParaRPr lang="en-US" sz="2400" dirty="0" smtClean="0"/>
          </a:p>
          <a:p>
            <a:pPr>
              <a:buNone/>
            </a:pPr>
            <a:endParaRPr lang="en-US" sz="2400" dirty="0" smtClean="0"/>
          </a:p>
          <a:p>
            <a:pPr algn="r">
              <a:buNone/>
            </a:pPr>
            <a:endParaRPr lang="en-US" sz="2400" dirty="0" smtClean="0"/>
          </a:p>
          <a:p>
            <a:endParaRPr lang="en-US" sz="2200" dirty="0"/>
          </a:p>
        </p:txBody>
      </p:sp>
      <p:pic>
        <p:nvPicPr>
          <p:cNvPr id="6" name="Picture 5" descr="Ppt_Bg2.pn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Box 6"/>
          <p:cNvSpPr txBox="1"/>
          <p:nvPr/>
        </p:nvSpPr>
        <p:spPr>
          <a:xfrm>
            <a:off x="8595519" y="0"/>
            <a:ext cx="3566319" cy="461665"/>
          </a:xfrm>
          <a:prstGeom prst="rect">
            <a:avLst/>
          </a:prstGeom>
          <a:noFill/>
        </p:spPr>
        <p:txBody>
          <a:bodyPr wrap="square" rtlCol="0">
            <a:spAutoFit/>
          </a:bodyPr>
          <a:lstStyle/>
          <a:p>
            <a:r>
              <a:rPr lang="en-US" sz="2400" dirty="0" smtClean="0">
                <a:latin typeface="Comic Sans MS" pitchFamily="66" charset="0"/>
              </a:rPr>
              <a:t>Object Property</a:t>
            </a:r>
            <a:endParaRPr lang="en-US" sz="2400" dirty="0">
              <a:latin typeface="Comic Sans MS" pitchFamily="66" charset="0"/>
            </a:endParaRPr>
          </a:p>
        </p:txBody>
      </p:sp>
      <p:sp>
        <p:nvSpPr>
          <p:cNvPr id="8" name="Date Placeholder 7"/>
          <p:cNvSpPr>
            <a:spLocks noGrp="1"/>
          </p:cNvSpPr>
          <p:nvPr>
            <p:ph type="dt" sz="half" idx="10"/>
          </p:nvPr>
        </p:nvSpPr>
        <p:spPr/>
        <p:txBody>
          <a:bodyPr/>
          <a:lstStyle/>
          <a:p>
            <a:fld id="{75796AA9-B0B9-40AD-9525-02A297CCCBEF}" type="datetime1">
              <a:rPr lang="en-US" smtClean="0"/>
              <a:pPr/>
              <a:t>04/01/2018</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71119" y="838200"/>
            <a:ext cx="3962400" cy="461665"/>
          </a:xfrm>
          <a:prstGeom prst="rect">
            <a:avLst/>
          </a:prstGeom>
        </p:spPr>
        <p:txBody>
          <a:bodyPr wrap="square">
            <a:spAutoFit/>
          </a:bodyPr>
          <a:lstStyle/>
          <a:p>
            <a:r>
              <a:rPr lang="en-US" sz="2400" dirty="0" smtClean="0">
                <a:solidFill>
                  <a:schemeClr val="bg1"/>
                </a:solidFill>
                <a:latin typeface="Comic Sans MS" pitchFamily="66" charset="0"/>
              </a:rPr>
              <a:t>Client Side Scripting</a:t>
            </a:r>
            <a:endParaRPr lang="en-US" sz="2400" dirty="0">
              <a:solidFill>
                <a:schemeClr val="bg1"/>
              </a:solidFill>
              <a:latin typeface="Comic Sans MS" pitchFamily="66" charset="0"/>
            </a:endParaRPr>
          </a:p>
        </p:txBody>
      </p:sp>
      <p:pic>
        <p:nvPicPr>
          <p:cNvPr id="7" name="Picture 3" descr="Fig01-05"/>
          <p:cNvPicPr>
            <a:picLocks noGrp="1" noChangeAspect="1" noChangeArrowheads="1"/>
          </p:cNvPicPr>
          <p:nvPr>
            <p:ph idx="1"/>
          </p:nvPr>
        </p:nvPicPr>
        <p:blipFill>
          <a:blip r:embed="rId2">
            <a:lum bright="-6000"/>
          </a:blip>
          <a:srcRect/>
          <a:stretch>
            <a:fillRect/>
          </a:stretch>
        </p:blipFill>
        <p:spPr>
          <a:xfrm>
            <a:off x="670719" y="1905000"/>
            <a:ext cx="4938713" cy="4343400"/>
          </a:xfrm>
          <a:noFill/>
        </p:spPr>
      </p:pic>
      <p:sp>
        <p:nvSpPr>
          <p:cNvPr id="8" name="TextBox 7"/>
          <p:cNvSpPr txBox="1"/>
          <p:nvPr/>
        </p:nvSpPr>
        <p:spPr>
          <a:xfrm>
            <a:off x="5928518" y="2743200"/>
            <a:ext cx="6233319" cy="1938992"/>
          </a:xfrm>
          <a:prstGeom prst="rect">
            <a:avLst/>
          </a:prstGeom>
          <a:noFill/>
        </p:spPr>
        <p:txBody>
          <a:bodyPr wrap="square" rtlCol="0">
            <a:spAutoFit/>
          </a:bodyPr>
          <a:lstStyle/>
          <a:p>
            <a:r>
              <a:rPr lang="en-US" sz="2400" dirty="0" smtClean="0">
                <a:latin typeface="Comic Sans MS" pitchFamily="66" charset="0"/>
              </a:rPr>
              <a:t>Client-side programming</a:t>
            </a:r>
          </a:p>
          <a:p>
            <a:pPr lvl="1">
              <a:buFont typeface="Arial" pitchFamily="34" charset="0"/>
              <a:buChar char="•"/>
            </a:pPr>
            <a:r>
              <a:rPr lang="en-US" sz="2400" dirty="0" smtClean="0">
                <a:latin typeface="Comic Sans MS" pitchFamily="66" charset="0"/>
              </a:rPr>
              <a:t> Runs programs on user’s computer  </a:t>
            </a:r>
          </a:p>
          <a:p>
            <a:pPr lvl="1">
              <a:buFont typeface="Arial" pitchFamily="34" charset="0"/>
              <a:buChar char="•"/>
            </a:pPr>
            <a:r>
              <a:rPr lang="en-US" sz="2400" dirty="0" smtClean="0">
                <a:latin typeface="Comic Sans MS" pitchFamily="66" charset="0"/>
              </a:rPr>
              <a:t> Programs likely to be more responsive to users</a:t>
            </a:r>
          </a:p>
          <a:p>
            <a:pPr lvl="1">
              <a:buFont typeface="Arial" pitchFamily="34" charset="0"/>
              <a:buChar char="•"/>
            </a:pPr>
            <a:r>
              <a:rPr lang="en-US" sz="2400" dirty="0" smtClean="0">
                <a:latin typeface="Comic Sans MS" pitchFamily="66" charset="0"/>
              </a:rPr>
              <a:t> complement server-side programming</a:t>
            </a:r>
          </a:p>
        </p:txBody>
      </p:sp>
      <p:pic>
        <p:nvPicPr>
          <p:cNvPr id="9" name="Picture 5" descr="Ppt_Bg2.pn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TextBox 9"/>
          <p:cNvSpPr txBox="1"/>
          <p:nvPr/>
        </p:nvSpPr>
        <p:spPr>
          <a:xfrm>
            <a:off x="10195719" y="0"/>
            <a:ext cx="1371600" cy="461665"/>
          </a:xfrm>
          <a:prstGeom prst="rect">
            <a:avLst/>
          </a:prstGeom>
          <a:noFill/>
        </p:spPr>
        <p:txBody>
          <a:bodyPr wrap="square" rtlCol="0">
            <a:spAutoFit/>
          </a:bodyPr>
          <a:lstStyle/>
          <a:p>
            <a:r>
              <a:rPr lang="en-US" sz="2400" dirty="0" smtClean="0">
                <a:latin typeface="Comic Sans MS" pitchFamily="66" charset="0"/>
              </a:rPr>
              <a:t>(contd..)</a:t>
            </a:r>
            <a:endParaRPr lang="en-US" sz="2400" dirty="0">
              <a:latin typeface="Comic Sans MS" pitchFamily="66" charset="0"/>
            </a:endParaRPr>
          </a:p>
        </p:txBody>
      </p:sp>
      <p:sp>
        <p:nvSpPr>
          <p:cNvPr id="11" name="Date Placeholder 10"/>
          <p:cNvSpPr>
            <a:spLocks noGrp="1"/>
          </p:cNvSpPr>
          <p:nvPr>
            <p:ph type="dt" sz="half" idx="10"/>
          </p:nvPr>
        </p:nvSpPr>
        <p:spPr/>
        <p:txBody>
          <a:bodyPr/>
          <a:lstStyle/>
          <a:p>
            <a:fld id="{DE84F36D-252C-40D8-8A5B-E4D40F5DB0F8}" type="datetime1">
              <a:rPr lang="en-US" smtClean="0"/>
              <a:pPr/>
              <a:t>04/01/2018</a:t>
            </a:fld>
            <a:endParaRPr lang="en-US" dirty="0"/>
          </a:p>
        </p:txBody>
      </p:sp>
      <p:sp>
        <p:nvSpPr>
          <p:cNvPr id="12" name="Slide Number Placeholder 11"/>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519" y="685800"/>
            <a:ext cx="10945654" cy="1219200"/>
          </a:xfrm>
        </p:spPr>
        <p:txBody>
          <a:bodyPr/>
          <a:lstStyle/>
          <a:p>
            <a:r>
              <a:rPr lang="en-US" sz="2400" dirty="0" smtClean="0">
                <a:latin typeface="Comic Sans MS" pitchFamily="66" charset="0"/>
              </a:rPr>
              <a:t>Adding new properties to object:</a:t>
            </a:r>
            <a:endParaRPr lang="en-US" sz="2400" dirty="0">
              <a:latin typeface="Comic Sans MS" pitchFamily="66" charset="0"/>
            </a:endParaRPr>
          </a:p>
        </p:txBody>
      </p:sp>
      <p:pic>
        <p:nvPicPr>
          <p:cNvPr id="1026" name="Picture 2" descr="C:\Users\Admin\Desktop\java\obeject adding.png"/>
          <p:cNvPicPr>
            <a:picLocks noGrp="1" noChangeAspect="1" noChangeArrowheads="1"/>
          </p:cNvPicPr>
          <p:nvPr>
            <p:ph idx="1"/>
          </p:nvPr>
        </p:nvPicPr>
        <p:blipFill>
          <a:blip r:embed="rId2"/>
          <a:srcRect/>
          <a:stretch>
            <a:fillRect/>
          </a:stretch>
        </p:blipFill>
        <p:spPr bwMode="auto">
          <a:xfrm>
            <a:off x="3642519" y="1676400"/>
            <a:ext cx="3429000" cy="1981200"/>
          </a:xfrm>
          <a:prstGeom prst="rect">
            <a:avLst/>
          </a:prstGeom>
          <a:noFill/>
        </p:spPr>
      </p:pic>
      <p:cxnSp>
        <p:nvCxnSpPr>
          <p:cNvPr id="8" name="Straight Arrow Connector 7"/>
          <p:cNvCxnSpPr/>
          <p:nvPr/>
        </p:nvCxnSpPr>
        <p:spPr>
          <a:xfrm flipV="1">
            <a:off x="5852319" y="2057400"/>
            <a:ext cx="1981200" cy="1447800"/>
          </a:xfrm>
          <a:prstGeom prst="straightConnector1">
            <a:avLst/>
          </a:prstGeom>
          <a:ln>
            <a:solidFill>
              <a:srgbClr val="360A2A"/>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833519" y="1371600"/>
            <a:ext cx="2514600" cy="1569660"/>
          </a:xfrm>
          <a:prstGeom prst="rect">
            <a:avLst/>
          </a:prstGeom>
          <a:noFill/>
        </p:spPr>
        <p:txBody>
          <a:bodyPr wrap="square" rtlCol="0">
            <a:spAutoFit/>
          </a:bodyPr>
          <a:lstStyle/>
          <a:p>
            <a:r>
              <a:rPr lang="en-US" sz="2400" dirty="0" smtClean="0">
                <a:solidFill>
                  <a:schemeClr val="bg1"/>
                </a:solidFill>
                <a:latin typeface="Comic Sans MS" pitchFamily="66" charset="0"/>
              </a:rPr>
              <a:t>Person object already exists, to that we add new property</a:t>
            </a:r>
            <a:endParaRPr lang="en-US" sz="2400" dirty="0">
              <a:solidFill>
                <a:schemeClr val="bg1"/>
              </a:solidFill>
              <a:latin typeface="Comic Sans MS" pitchFamily="66" charset="0"/>
            </a:endParaRPr>
          </a:p>
        </p:txBody>
      </p:sp>
      <p:sp>
        <p:nvSpPr>
          <p:cNvPr id="11" name="TextBox 10"/>
          <p:cNvSpPr txBox="1"/>
          <p:nvPr/>
        </p:nvSpPr>
        <p:spPr>
          <a:xfrm>
            <a:off x="594519" y="3886200"/>
            <a:ext cx="4800600" cy="461665"/>
          </a:xfrm>
          <a:prstGeom prst="rect">
            <a:avLst/>
          </a:prstGeom>
          <a:noFill/>
        </p:spPr>
        <p:txBody>
          <a:bodyPr wrap="square" rtlCol="0">
            <a:spAutoFit/>
          </a:bodyPr>
          <a:lstStyle/>
          <a:p>
            <a:r>
              <a:rPr lang="en-US" sz="2400" dirty="0" smtClean="0">
                <a:solidFill>
                  <a:schemeClr val="bg1"/>
                </a:solidFill>
                <a:latin typeface="Comic Sans MS" pitchFamily="66" charset="0"/>
              </a:rPr>
              <a:t>Deleting Properties:</a:t>
            </a:r>
            <a:endParaRPr lang="en-US" sz="2400" dirty="0">
              <a:solidFill>
                <a:schemeClr val="bg1"/>
              </a:solidFill>
              <a:latin typeface="Comic Sans MS" pitchFamily="66" charset="0"/>
            </a:endParaRPr>
          </a:p>
        </p:txBody>
      </p:sp>
      <p:pic>
        <p:nvPicPr>
          <p:cNvPr id="1027" name="Picture 3" descr="C:\Users\Admin\Desktop\java\obeject adding.png"/>
          <p:cNvPicPr>
            <a:picLocks noChangeAspect="1" noChangeArrowheads="1"/>
          </p:cNvPicPr>
          <p:nvPr/>
        </p:nvPicPr>
        <p:blipFill>
          <a:blip r:embed="rId3"/>
          <a:srcRect/>
          <a:stretch>
            <a:fillRect/>
          </a:stretch>
        </p:blipFill>
        <p:spPr bwMode="auto">
          <a:xfrm>
            <a:off x="3642519" y="4648200"/>
            <a:ext cx="3581400" cy="1905000"/>
          </a:xfrm>
          <a:prstGeom prst="rect">
            <a:avLst/>
          </a:prstGeom>
          <a:noFill/>
        </p:spPr>
      </p:pic>
      <p:cxnSp>
        <p:nvCxnSpPr>
          <p:cNvPr id="14" name="Straight Arrow Connector 13"/>
          <p:cNvCxnSpPr/>
          <p:nvPr/>
        </p:nvCxnSpPr>
        <p:spPr>
          <a:xfrm flipV="1">
            <a:off x="5928519" y="4648200"/>
            <a:ext cx="2438400" cy="17526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443119" y="4267200"/>
            <a:ext cx="2133600" cy="1569660"/>
          </a:xfrm>
          <a:prstGeom prst="rect">
            <a:avLst/>
          </a:prstGeom>
          <a:noFill/>
        </p:spPr>
        <p:txBody>
          <a:bodyPr wrap="square" rtlCol="0">
            <a:spAutoFit/>
          </a:bodyPr>
          <a:lstStyle/>
          <a:p>
            <a:r>
              <a:rPr lang="en-US" sz="2400" dirty="0" smtClean="0">
                <a:solidFill>
                  <a:schemeClr val="bg1"/>
                </a:solidFill>
                <a:latin typeface="Comic Sans MS" pitchFamily="66" charset="0"/>
              </a:rPr>
              <a:t>Deleting age property of person object</a:t>
            </a:r>
            <a:endParaRPr lang="en-US" sz="2400" dirty="0">
              <a:solidFill>
                <a:schemeClr val="bg1"/>
              </a:solidFill>
              <a:latin typeface="Comic Sans MS" pitchFamily="66" charset="0"/>
            </a:endParaRPr>
          </a:p>
        </p:txBody>
      </p:sp>
      <p:pic>
        <p:nvPicPr>
          <p:cNvPr id="12" name="Picture 11" descr="Ppt_Bg2.pn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TextBox 12"/>
          <p:cNvSpPr txBox="1"/>
          <p:nvPr/>
        </p:nvSpPr>
        <p:spPr>
          <a:xfrm>
            <a:off x="6690519" y="0"/>
            <a:ext cx="5471319" cy="461665"/>
          </a:xfrm>
          <a:prstGeom prst="rect">
            <a:avLst/>
          </a:prstGeom>
          <a:noFill/>
        </p:spPr>
        <p:txBody>
          <a:bodyPr wrap="square" rtlCol="0">
            <a:spAutoFit/>
          </a:bodyPr>
          <a:lstStyle/>
          <a:p>
            <a:r>
              <a:rPr lang="en-US" sz="2400" dirty="0" smtClean="0">
                <a:latin typeface="Comic Sans MS" pitchFamily="66" charset="0"/>
              </a:rPr>
              <a:t>Adding and deleting Object property</a:t>
            </a:r>
            <a:endParaRPr lang="en-US" sz="2400" dirty="0">
              <a:latin typeface="Comic Sans MS" pitchFamily="66" charset="0"/>
            </a:endParaRPr>
          </a:p>
        </p:txBody>
      </p:sp>
      <p:sp>
        <p:nvSpPr>
          <p:cNvPr id="16" name="Date Placeholder 15"/>
          <p:cNvSpPr>
            <a:spLocks noGrp="1"/>
          </p:cNvSpPr>
          <p:nvPr>
            <p:ph type="dt" sz="half" idx="10"/>
          </p:nvPr>
        </p:nvSpPr>
        <p:spPr/>
        <p:txBody>
          <a:bodyPr/>
          <a:lstStyle/>
          <a:p>
            <a:fld id="{5CD631E3-CA4C-477C-8DC3-F055932AA6E7}" type="datetime1">
              <a:rPr lang="en-US" smtClean="0"/>
              <a:pPr/>
              <a:t>04/01/2018</a:t>
            </a:fld>
            <a:endParaRPr lang="en-US"/>
          </a:p>
        </p:txBody>
      </p:sp>
      <p:sp>
        <p:nvSpPr>
          <p:cNvPr id="17" name="Slide Number Placeholder 16"/>
          <p:cNvSpPr>
            <a:spLocks noGrp="1"/>
          </p:cNvSpPr>
          <p:nvPr>
            <p:ph type="sldNum" sz="quarter" idx="12"/>
          </p:nvPr>
        </p:nvSpPr>
        <p:spPr/>
        <p:txBody>
          <a:bodyPr/>
          <a:lstStyle/>
          <a:p>
            <a:fld id="{B6F15528-21DE-4FAA-801E-634DDDAF4B2B}"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Comic Sans MS" pitchFamily="66" charset="0"/>
              </a:rPr>
              <a:t>Object constructor:</a:t>
            </a:r>
            <a:endParaRPr lang="en-US" sz="2400" dirty="0">
              <a:latin typeface="Comic Sans MS" pitchFamily="66" charset="0"/>
            </a:endParaRPr>
          </a:p>
        </p:txBody>
      </p:sp>
      <p:pic>
        <p:nvPicPr>
          <p:cNvPr id="1026" name="Picture 2" descr="C:\Users\Admin\Desktop\java\Untitled.png"/>
          <p:cNvPicPr>
            <a:picLocks noGrp="1" noChangeAspect="1" noChangeArrowheads="1"/>
          </p:cNvPicPr>
          <p:nvPr>
            <p:ph idx="1"/>
          </p:nvPr>
        </p:nvPicPr>
        <p:blipFill>
          <a:blip r:embed="rId2"/>
          <a:srcRect/>
          <a:stretch>
            <a:fillRect/>
          </a:stretch>
        </p:blipFill>
        <p:spPr bwMode="auto">
          <a:xfrm>
            <a:off x="6690519" y="1219200"/>
            <a:ext cx="5105400" cy="4724400"/>
          </a:xfrm>
          <a:prstGeom prst="rect">
            <a:avLst/>
          </a:prstGeom>
          <a:noFill/>
        </p:spPr>
      </p:pic>
      <p:sp>
        <p:nvSpPr>
          <p:cNvPr id="5" name="TextBox 4"/>
          <p:cNvSpPr txBox="1"/>
          <p:nvPr/>
        </p:nvSpPr>
        <p:spPr>
          <a:xfrm>
            <a:off x="365919" y="1981200"/>
            <a:ext cx="6019800" cy="1200329"/>
          </a:xfrm>
          <a:prstGeom prst="rect">
            <a:avLst/>
          </a:prstGeom>
          <a:noFill/>
        </p:spPr>
        <p:txBody>
          <a:bodyPr wrap="square" rtlCol="0">
            <a:spAutoFit/>
          </a:bodyPr>
          <a:lstStyle/>
          <a:p>
            <a:r>
              <a:rPr lang="en-US" sz="2400" dirty="0" smtClean="0">
                <a:latin typeface="Comic Sans MS" pitchFamily="66" charset="0"/>
              </a:rPr>
              <a:t>Constructors are like regular javaScript functions, but we use them with the "new" keyword. </a:t>
            </a:r>
          </a:p>
        </p:txBody>
      </p:sp>
      <p:sp>
        <p:nvSpPr>
          <p:cNvPr id="8" name="TextBox 7"/>
          <p:cNvSpPr txBox="1"/>
          <p:nvPr/>
        </p:nvSpPr>
        <p:spPr>
          <a:xfrm>
            <a:off x="8961438" y="0"/>
            <a:ext cx="3200400" cy="461665"/>
          </a:xfrm>
          <a:prstGeom prst="rect">
            <a:avLst/>
          </a:prstGeom>
          <a:noFill/>
        </p:spPr>
        <p:txBody>
          <a:bodyPr wrap="square" rtlCol="0">
            <a:spAutoFit/>
          </a:bodyPr>
          <a:lstStyle/>
          <a:p>
            <a:r>
              <a:rPr lang="en-US" sz="2400" dirty="0" smtClean="0">
                <a:latin typeface="Comic Sans MS" pitchFamily="66" charset="0"/>
              </a:rPr>
              <a:t>Object Constructor</a:t>
            </a:r>
            <a:endParaRPr lang="en-US" sz="2400" dirty="0">
              <a:latin typeface="Comic Sans MS" pitchFamily="66" charset="0"/>
            </a:endParaRPr>
          </a:p>
        </p:txBody>
      </p:sp>
      <p:sp>
        <p:nvSpPr>
          <p:cNvPr id="7" name="Date Placeholder 6"/>
          <p:cNvSpPr>
            <a:spLocks noGrp="1"/>
          </p:cNvSpPr>
          <p:nvPr>
            <p:ph type="dt" sz="half" idx="10"/>
          </p:nvPr>
        </p:nvSpPr>
        <p:spPr/>
        <p:txBody>
          <a:bodyPr/>
          <a:lstStyle/>
          <a:p>
            <a:fld id="{1D599414-7166-4B1C-BC54-2CBC5366E109}" type="datetime1">
              <a:rPr lang="en-US" smtClean="0"/>
              <a:pPr/>
              <a:t>04/01/2018</a:t>
            </a:fld>
            <a:endParaRPr lang="en-US"/>
          </a:p>
        </p:txBody>
      </p:sp>
      <p:pic>
        <p:nvPicPr>
          <p:cNvPr id="12" name="Picture 11" descr="Ppt_Bg2.pn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TextBox 12"/>
          <p:cNvSpPr txBox="1"/>
          <p:nvPr/>
        </p:nvSpPr>
        <p:spPr>
          <a:xfrm>
            <a:off x="9139857" y="0"/>
            <a:ext cx="3021981" cy="461665"/>
          </a:xfrm>
          <a:prstGeom prst="rect">
            <a:avLst/>
          </a:prstGeom>
          <a:noFill/>
        </p:spPr>
        <p:txBody>
          <a:bodyPr wrap="none" rtlCol="0">
            <a:spAutoFit/>
          </a:bodyPr>
          <a:lstStyle/>
          <a:p>
            <a:r>
              <a:rPr lang="en-US" sz="2400" dirty="0" smtClean="0">
                <a:latin typeface="Comic Sans MS" pitchFamily="66" charset="0"/>
              </a:rPr>
              <a:t>Object Constructor</a:t>
            </a:r>
            <a:endParaRPr lang="en-US" sz="2400" dirty="0">
              <a:latin typeface="Comic Sans MS" pitchFamily="66" charset="0"/>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pt_Bg2.png"/>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Rectangle 2"/>
          <p:cNvSpPr>
            <a:spLocks noGrp="1" noChangeArrowheads="1"/>
          </p:cNvSpPr>
          <p:nvPr>
            <p:ph type="title"/>
          </p:nvPr>
        </p:nvSpPr>
        <p:spPr>
          <a:xfrm>
            <a:off x="608092" y="2590800"/>
            <a:ext cx="10945654" cy="990600"/>
          </a:xfrm>
        </p:spPr>
        <p:txBody>
          <a:bodyPr/>
          <a:lstStyle/>
          <a:p>
            <a:r>
              <a:rPr lang="en-US" sz="2400" dirty="0" smtClean="0">
                <a:latin typeface="Comic Sans MS" pitchFamily="66" charset="0"/>
              </a:rPr>
              <a:t>Array </a:t>
            </a:r>
            <a:br>
              <a:rPr lang="en-US" sz="2400" dirty="0" smtClean="0">
                <a:latin typeface="Comic Sans MS" pitchFamily="66" charset="0"/>
              </a:rPr>
            </a:br>
            <a:r>
              <a:rPr lang="en-US" sz="2400" dirty="0" smtClean="0">
                <a:latin typeface="Comic Sans MS" pitchFamily="66" charset="0"/>
              </a:rPr>
              <a:t/>
            </a:r>
            <a:br>
              <a:rPr lang="en-US" sz="2400" dirty="0" smtClean="0">
                <a:latin typeface="Comic Sans MS" pitchFamily="66" charset="0"/>
              </a:rPr>
            </a:br>
            <a:r>
              <a:rPr lang="en-US" sz="2400" dirty="0" smtClean="0">
                <a:latin typeface="Comic Sans MS" pitchFamily="66" charset="0"/>
              </a:rPr>
              <a:t>    </a:t>
            </a:r>
            <a:r>
              <a:rPr lang="en-US" sz="2400" dirty="0" smtClean="0">
                <a:solidFill>
                  <a:schemeClr val="tx1"/>
                </a:solidFill>
                <a:latin typeface="Comic Sans MS" pitchFamily="66" charset="0"/>
              </a:rPr>
              <a:t>An array is a special variable, which can hold more than one value at a time. An array can hold many values under a single name, and you can access the values by referring to an index number.</a:t>
            </a:r>
            <a:br>
              <a:rPr lang="en-US" sz="2400" dirty="0" smtClean="0">
                <a:solidFill>
                  <a:schemeClr val="tx1"/>
                </a:solidFill>
                <a:latin typeface="Comic Sans MS" pitchFamily="66" charset="0"/>
              </a:rPr>
            </a:br>
            <a:r>
              <a:rPr lang="en-US" sz="2400" dirty="0" smtClean="0">
                <a:solidFill>
                  <a:schemeClr val="tx1"/>
                </a:solidFill>
                <a:latin typeface="Comic Sans MS" pitchFamily="66" charset="0"/>
              </a:rPr>
              <a:t/>
            </a:r>
            <a:br>
              <a:rPr lang="en-US" sz="2400" dirty="0" smtClean="0">
                <a:solidFill>
                  <a:schemeClr val="tx1"/>
                </a:solidFill>
                <a:latin typeface="Comic Sans MS" pitchFamily="66" charset="0"/>
              </a:rPr>
            </a:br>
            <a:r>
              <a:rPr lang="en-US" sz="2400" dirty="0" smtClean="0">
                <a:solidFill>
                  <a:schemeClr val="tx1"/>
                </a:solidFill>
                <a:latin typeface="Comic Sans MS" pitchFamily="66" charset="0"/>
              </a:rPr>
              <a:t>We can create array by </a:t>
            </a:r>
            <a:r>
              <a:rPr lang="en-US" sz="2400" dirty="0" smtClean="0">
                <a:solidFill>
                  <a:schemeClr val="tx1"/>
                </a:solidFill>
                <a:latin typeface="Comic Sans MS" pitchFamily="66" charset="0"/>
              </a:rPr>
              <a:t>2 </a:t>
            </a:r>
            <a:r>
              <a:rPr lang="en-US" sz="2400" dirty="0" smtClean="0">
                <a:solidFill>
                  <a:schemeClr val="tx1"/>
                </a:solidFill>
                <a:latin typeface="Comic Sans MS" pitchFamily="66" charset="0"/>
              </a:rPr>
              <a:t>methods:</a:t>
            </a:r>
            <a:br>
              <a:rPr lang="en-US" sz="2400" dirty="0" smtClean="0">
                <a:solidFill>
                  <a:schemeClr val="tx1"/>
                </a:solidFill>
                <a:latin typeface="Comic Sans MS" pitchFamily="66" charset="0"/>
              </a:rPr>
            </a:br>
            <a:r>
              <a:rPr lang="en-US" sz="2400" dirty="0" smtClean="0">
                <a:solidFill>
                  <a:schemeClr val="tx1"/>
                </a:solidFill>
                <a:latin typeface="Comic Sans MS" pitchFamily="66" charset="0"/>
              </a:rPr>
              <a:t>* array literal</a:t>
            </a:r>
            <a:br>
              <a:rPr lang="en-US" sz="2400" dirty="0" smtClean="0">
                <a:solidFill>
                  <a:schemeClr val="tx1"/>
                </a:solidFill>
                <a:latin typeface="Comic Sans MS" pitchFamily="66" charset="0"/>
              </a:rPr>
            </a:br>
            <a:r>
              <a:rPr lang="en-US" sz="2400" dirty="0" smtClean="0">
                <a:solidFill>
                  <a:schemeClr val="tx1"/>
                </a:solidFill>
                <a:latin typeface="Comic Sans MS" pitchFamily="66" charset="0"/>
              </a:rPr>
              <a:t>* JavaScript array directly(new keyword)</a:t>
            </a:r>
            <a:br>
              <a:rPr lang="en-US" sz="2400" dirty="0" smtClean="0">
                <a:solidFill>
                  <a:schemeClr val="tx1"/>
                </a:solidFill>
                <a:latin typeface="Comic Sans MS" pitchFamily="66" charset="0"/>
              </a:rPr>
            </a:br>
            <a:r>
              <a:rPr lang="en-US" sz="2400" dirty="0" smtClean="0">
                <a:solidFill>
                  <a:schemeClr val="tx1"/>
                </a:solidFill>
                <a:latin typeface="Comic Sans MS" pitchFamily="66" charset="0"/>
              </a:rPr>
              <a:t/>
            </a:r>
            <a:br>
              <a:rPr lang="en-US" sz="2400" dirty="0" smtClean="0">
                <a:solidFill>
                  <a:schemeClr val="tx1"/>
                </a:solidFill>
                <a:latin typeface="Comic Sans MS" pitchFamily="66" charset="0"/>
              </a:rPr>
            </a:br>
            <a:endParaRPr lang="en-US" sz="2400" dirty="0" smtClean="0">
              <a:solidFill>
                <a:schemeClr val="tx1"/>
              </a:solidFill>
              <a:latin typeface="Comic Sans MS" pitchFamily="66" charset="0"/>
            </a:endParaRPr>
          </a:p>
        </p:txBody>
      </p:sp>
      <p:sp>
        <p:nvSpPr>
          <p:cNvPr id="8" name="TextBox 7"/>
          <p:cNvSpPr txBox="1"/>
          <p:nvPr/>
        </p:nvSpPr>
        <p:spPr>
          <a:xfrm>
            <a:off x="8671719" y="0"/>
            <a:ext cx="2895600" cy="461665"/>
          </a:xfrm>
          <a:prstGeom prst="rect">
            <a:avLst/>
          </a:prstGeom>
          <a:noFill/>
        </p:spPr>
        <p:txBody>
          <a:bodyPr wrap="square" rtlCol="0">
            <a:spAutoFit/>
          </a:bodyPr>
          <a:lstStyle/>
          <a:p>
            <a:r>
              <a:rPr lang="en-US" sz="2400" dirty="0" smtClean="0">
                <a:latin typeface="Comic Sans MS" pitchFamily="66" charset="0"/>
              </a:rPr>
              <a:t>JavaScript Array</a:t>
            </a:r>
            <a:endParaRPr lang="en-US" sz="2400" dirty="0">
              <a:latin typeface="Comic Sans MS" pitchFamily="66" charset="0"/>
            </a:endParaRPr>
          </a:p>
        </p:txBody>
      </p:sp>
      <p:sp>
        <p:nvSpPr>
          <p:cNvPr id="5" name="Date Placeholder 4"/>
          <p:cNvSpPr>
            <a:spLocks noGrp="1"/>
          </p:cNvSpPr>
          <p:nvPr>
            <p:ph type="dt" sz="half" idx="10"/>
          </p:nvPr>
        </p:nvSpPr>
        <p:spPr/>
        <p:txBody>
          <a:bodyPr/>
          <a:lstStyle/>
          <a:p>
            <a:fld id="{049E9778-B9EA-4C72-80F0-40845203930D}" type="datetime1">
              <a:rPr lang="en-US" smtClean="0"/>
              <a:pPr/>
              <a:t>04/01/2018</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92" y="609600"/>
            <a:ext cx="10945654" cy="6248400"/>
          </a:xfrm>
        </p:spPr>
        <p:txBody>
          <a:bodyPr/>
          <a:lstStyle/>
          <a:p>
            <a:pPr>
              <a:lnSpc>
                <a:spcPct val="90000"/>
              </a:lnSpc>
            </a:pPr>
            <a:r>
              <a:rPr lang="en-US" sz="2400" dirty="0" smtClean="0">
                <a:solidFill>
                  <a:schemeClr val="bg1"/>
                </a:solidFill>
                <a:latin typeface="Comic Sans MS" pitchFamily="66" charset="0"/>
              </a:rPr>
              <a:t>Array Litera</a:t>
            </a:r>
            <a:r>
              <a:rPr lang="en-US" sz="2400" dirty="0" smtClean="0">
                <a:latin typeface="Comic Sans MS" pitchFamily="66" charset="0"/>
              </a:rPr>
              <a:t>l</a:t>
            </a:r>
          </a:p>
          <a:p>
            <a:pPr>
              <a:buNone/>
            </a:pPr>
            <a:r>
              <a:rPr lang="en-US" sz="2400" dirty="0" smtClean="0">
                <a:latin typeface="Comic Sans MS" pitchFamily="66" charset="0"/>
              </a:rPr>
              <a:t>Using an array literal is the easiest way to create a JavaScript Array.</a:t>
            </a:r>
          </a:p>
          <a:p>
            <a:pPr>
              <a:buNone/>
            </a:pPr>
            <a:r>
              <a:rPr lang="en-US" sz="2400" dirty="0" smtClean="0">
                <a:latin typeface="Comic Sans MS" pitchFamily="66" charset="0"/>
              </a:rPr>
              <a:t>Syntax:</a:t>
            </a:r>
          </a:p>
          <a:p>
            <a:pPr>
              <a:buNone/>
            </a:pPr>
            <a:r>
              <a:rPr lang="en-US" sz="2400" dirty="0" smtClean="0">
                <a:latin typeface="Comic Sans MS" pitchFamily="66" charset="0"/>
              </a:rPr>
              <a:t>         </a:t>
            </a:r>
            <a:r>
              <a:rPr lang="en-US" sz="2400" dirty="0" smtClean="0">
                <a:solidFill>
                  <a:schemeClr val="bg1"/>
                </a:solidFill>
                <a:latin typeface="Comic Sans MS" pitchFamily="66" charset="0"/>
              </a:rPr>
              <a:t>var </a:t>
            </a:r>
            <a:r>
              <a:rPr lang="en-US" sz="2400" i="1" dirty="0" err="1" smtClean="0">
                <a:solidFill>
                  <a:schemeClr val="bg1"/>
                </a:solidFill>
                <a:latin typeface="Comic Sans MS" pitchFamily="66" charset="0"/>
              </a:rPr>
              <a:t>array_name</a:t>
            </a:r>
            <a:r>
              <a:rPr lang="en-US" sz="2400" dirty="0" smtClean="0">
                <a:solidFill>
                  <a:schemeClr val="bg1"/>
                </a:solidFill>
                <a:latin typeface="Comic Sans MS" pitchFamily="66" charset="0"/>
              </a:rPr>
              <a:t> = [</a:t>
            </a:r>
            <a:r>
              <a:rPr lang="en-US" sz="2400" i="1" dirty="0" smtClean="0">
                <a:solidFill>
                  <a:schemeClr val="bg1"/>
                </a:solidFill>
                <a:latin typeface="Comic Sans MS" pitchFamily="66" charset="0"/>
              </a:rPr>
              <a:t>item1</a:t>
            </a:r>
            <a:r>
              <a:rPr lang="en-US" sz="2400" dirty="0" smtClean="0">
                <a:solidFill>
                  <a:schemeClr val="bg1"/>
                </a:solidFill>
                <a:latin typeface="Comic Sans MS" pitchFamily="66" charset="0"/>
              </a:rPr>
              <a:t>, </a:t>
            </a:r>
            <a:r>
              <a:rPr lang="en-US" sz="2400" i="1" dirty="0" smtClean="0">
                <a:solidFill>
                  <a:schemeClr val="bg1"/>
                </a:solidFill>
                <a:latin typeface="Comic Sans MS" pitchFamily="66" charset="0"/>
              </a:rPr>
              <a:t>item2</a:t>
            </a:r>
            <a:r>
              <a:rPr lang="en-US" sz="2400" dirty="0" smtClean="0">
                <a:solidFill>
                  <a:schemeClr val="bg1"/>
                </a:solidFill>
                <a:latin typeface="Comic Sans MS" pitchFamily="66" charset="0"/>
              </a:rPr>
              <a:t>, ...];       </a:t>
            </a:r>
          </a:p>
          <a:p>
            <a:pPr>
              <a:buNone/>
            </a:pPr>
            <a:endParaRPr lang="en-US" sz="2400" dirty="0" smtClean="0">
              <a:solidFill>
                <a:schemeClr val="bg1"/>
              </a:solidFill>
              <a:latin typeface="Comic Sans MS" pitchFamily="66" charset="0"/>
            </a:endParaRPr>
          </a:p>
          <a:p>
            <a:pPr>
              <a:buNone/>
            </a:pPr>
            <a:r>
              <a:rPr lang="en-US" sz="2400" dirty="0" smtClean="0">
                <a:solidFill>
                  <a:schemeClr val="bg1"/>
                </a:solidFill>
                <a:latin typeface="Comic Sans MS" pitchFamily="66" charset="0"/>
              </a:rPr>
              <a:t>                                                                       </a:t>
            </a:r>
            <a:r>
              <a:rPr lang="en-US" sz="2400" dirty="0" smtClean="0">
                <a:latin typeface="Comic Sans MS" pitchFamily="66" charset="0"/>
              </a:rPr>
              <a:t>Result:</a:t>
            </a:r>
          </a:p>
          <a:p>
            <a:pPr>
              <a:lnSpc>
                <a:spcPct val="90000"/>
              </a:lnSpc>
              <a:buNone/>
            </a:pPr>
            <a:r>
              <a:rPr lang="en-US" sz="3600" dirty="0" smtClean="0"/>
              <a:t>                                                  </a:t>
            </a:r>
          </a:p>
          <a:p>
            <a:endParaRPr lang="en-US" dirty="0"/>
          </a:p>
        </p:txBody>
      </p:sp>
      <p:pic>
        <p:nvPicPr>
          <p:cNvPr id="7" name="Picture 3" descr="C:\Users\Admin\Desktop\screeshots\array4.png"/>
          <p:cNvPicPr>
            <a:picLocks noChangeAspect="1" noChangeArrowheads="1"/>
          </p:cNvPicPr>
          <p:nvPr/>
        </p:nvPicPr>
        <p:blipFill>
          <a:blip r:embed="rId2"/>
          <a:srcRect/>
          <a:stretch>
            <a:fillRect/>
          </a:stretch>
        </p:blipFill>
        <p:spPr bwMode="auto">
          <a:xfrm>
            <a:off x="1356519" y="2590800"/>
            <a:ext cx="5077396" cy="3886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340" name="Picture 4" descr="C:\Users\Admin\Desktop\screeshots\array3.png"/>
          <p:cNvPicPr>
            <a:picLocks noChangeAspect="1" noChangeArrowheads="1"/>
          </p:cNvPicPr>
          <p:nvPr/>
        </p:nvPicPr>
        <p:blipFill>
          <a:blip r:embed="rId3"/>
          <a:srcRect/>
          <a:stretch>
            <a:fillRect/>
          </a:stretch>
        </p:blipFill>
        <p:spPr bwMode="auto">
          <a:xfrm>
            <a:off x="7071519" y="3581400"/>
            <a:ext cx="2819400" cy="828675"/>
          </a:xfrm>
          <a:prstGeom prst="rect">
            <a:avLst/>
          </a:prstGeom>
          <a:noFill/>
        </p:spPr>
      </p:pic>
      <p:pic>
        <p:nvPicPr>
          <p:cNvPr id="9" name="Picture 8" descr="Ppt_Bg2.pn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TextBox 9"/>
          <p:cNvSpPr txBox="1"/>
          <p:nvPr/>
        </p:nvSpPr>
        <p:spPr>
          <a:xfrm>
            <a:off x="8366919" y="0"/>
            <a:ext cx="3276600" cy="461665"/>
          </a:xfrm>
          <a:prstGeom prst="rect">
            <a:avLst/>
          </a:prstGeom>
          <a:noFill/>
        </p:spPr>
        <p:txBody>
          <a:bodyPr wrap="square" rtlCol="0">
            <a:spAutoFit/>
          </a:bodyPr>
          <a:lstStyle/>
          <a:p>
            <a:r>
              <a:rPr lang="en-US" sz="2400" dirty="0" smtClean="0">
                <a:latin typeface="Comic Sans MS" pitchFamily="66" charset="0"/>
              </a:rPr>
              <a:t>Creating Array</a:t>
            </a:r>
            <a:endParaRPr lang="en-US" sz="2400" dirty="0">
              <a:latin typeface="Comic Sans MS" pitchFamily="66" charset="0"/>
            </a:endParaRPr>
          </a:p>
        </p:txBody>
      </p:sp>
      <p:sp>
        <p:nvSpPr>
          <p:cNvPr id="8" name="Date Placeholder 7"/>
          <p:cNvSpPr>
            <a:spLocks noGrp="1"/>
          </p:cNvSpPr>
          <p:nvPr>
            <p:ph type="dt" sz="half" idx="10"/>
          </p:nvPr>
        </p:nvSpPr>
        <p:spPr/>
        <p:txBody>
          <a:bodyPr/>
          <a:lstStyle/>
          <a:p>
            <a:fld id="{D63B0EEA-5A87-49AC-927E-1CA9FBCC1A14}" type="datetime1">
              <a:rPr lang="en-US" smtClean="0"/>
              <a:pPr/>
              <a:t>04/01/2018</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92" y="609600"/>
            <a:ext cx="10945654" cy="6019800"/>
          </a:xfrm>
        </p:spPr>
        <p:txBody>
          <a:bodyPr/>
          <a:lstStyle/>
          <a:p>
            <a:r>
              <a:rPr lang="en-US" sz="2400" dirty="0" smtClean="0">
                <a:solidFill>
                  <a:schemeClr val="bg1"/>
                </a:solidFill>
                <a:latin typeface="Comic Sans MS" pitchFamily="66" charset="0"/>
              </a:rPr>
              <a:t>Using javaScript keyword new</a:t>
            </a:r>
            <a:endParaRPr lang="en-US" sz="2300" dirty="0" smtClean="0">
              <a:solidFill>
                <a:schemeClr val="bg1"/>
              </a:solidFill>
            </a:endParaRPr>
          </a:p>
          <a:p>
            <a:pPr>
              <a:buNone/>
            </a:pPr>
            <a:r>
              <a:rPr lang="en-US" sz="2300" dirty="0" smtClean="0"/>
              <a:t>     Syntax of creating array directly:</a:t>
            </a:r>
          </a:p>
          <a:p>
            <a:pPr>
              <a:buNone/>
            </a:pPr>
            <a:r>
              <a:rPr lang="en-US" sz="2300" dirty="0" smtClean="0"/>
              <a:t>                          </a:t>
            </a:r>
            <a:r>
              <a:rPr lang="en-US" sz="2300" dirty="0" smtClean="0">
                <a:solidFill>
                  <a:schemeClr val="bg1"/>
                </a:solidFill>
              </a:rPr>
              <a:t>var arrayName=new Array();</a:t>
            </a:r>
          </a:p>
          <a:p>
            <a:pPr lvl="1">
              <a:buNone/>
            </a:pPr>
            <a:endParaRPr lang="en-US" sz="2300" dirty="0" smtClean="0">
              <a:latin typeface="Trebuchet MS" pitchFamily="34" charset="0"/>
            </a:endParaRPr>
          </a:p>
          <a:p>
            <a:endParaRPr lang="en-US" sz="2400" dirty="0" smtClean="0">
              <a:latin typeface="Comic Sans MS" pitchFamily="66" charset="0"/>
            </a:endParaRPr>
          </a:p>
          <a:p>
            <a:endParaRPr lang="en-US" sz="2400" dirty="0" smtClean="0">
              <a:latin typeface="Comic Sans MS" pitchFamily="66" charset="0"/>
            </a:endParaRPr>
          </a:p>
          <a:p>
            <a:pPr>
              <a:buNone/>
            </a:pPr>
            <a:r>
              <a:rPr lang="en-US" sz="2400" dirty="0" smtClean="0">
                <a:latin typeface="Comic Sans MS" pitchFamily="66" charset="0"/>
              </a:rPr>
              <a:t>      </a:t>
            </a:r>
            <a:endParaRPr lang="en-US" sz="2400" dirty="0">
              <a:latin typeface="Comic Sans MS" pitchFamily="66" charset="0"/>
            </a:endParaRPr>
          </a:p>
        </p:txBody>
      </p:sp>
      <p:pic>
        <p:nvPicPr>
          <p:cNvPr id="15364" name="Picture 4" descr="C:\Users\Admin\Desktop\screeshots\array7.png"/>
          <p:cNvPicPr>
            <a:picLocks noChangeAspect="1" noChangeArrowheads="1"/>
          </p:cNvPicPr>
          <p:nvPr/>
        </p:nvPicPr>
        <p:blipFill>
          <a:blip r:embed="rId2"/>
          <a:srcRect/>
          <a:stretch>
            <a:fillRect/>
          </a:stretch>
        </p:blipFill>
        <p:spPr bwMode="auto">
          <a:xfrm>
            <a:off x="1280319" y="2057400"/>
            <a:ext cx="5638800" cy="4343400"/>
          </a:xfrm>
          <a:prstGeom prst="rect">
            <a:avLst/>
          </a:prstGeom>
          <a:noFill/>
        </p:spPr>
      </p:pic>
      <p:pic>
        <p:nvPicPr>
          <p:cNvPr id="15365" name="Picture 5" descr="C:\Users\Admin\Desktop\screeshots\array8.png"/>
          <p:cNvPicPr>
            <a:picLocks noChangeAspect="1" noChangeArrowheads="1"/>
          </p:cNvPicPr>
          <p:nvPr/>
        </p:nvPicPr>
        <p:blipFill>
          <a:blip r:embed="rId3"/>
          <a:srcRect/>
          <a:stretch>
            <a:fillRect/>
          </a:stretch>
        </p:blipFill>
        <p:spPr bwMode="auto">
          <a:xfrm>
            <a:off x="8062119" y="2971800"/>
            <a:ext cx="2105025" cy="866775"/>
          </a:xfrm>
          <a:prstGeom prst="rect">
            <a:avLst/>
          </a:prstGeom>
          <a:noFill/>
        </p:spPr>
      </p:pic>
      <p:sp>
        <p:nvSpPr>
          <p:cNvPr id="8" name="TextBox 7"/>
          <p:cNvSpPr txBox="1"/>
          <p:nvPr/>
        </p:nvSpPr>
        <p:spPr>
          <a:xfrm>
            <a:off x="8443119" y="2286000"/>
            <a:ext cx="1524000" cy="461665"/>
          </a:xfrm>
          <a:prstGeom prst="rect">
            <a:avLst/>
          </a:prstGeom>
          <a:noFill/>
        </p:spPr>
        <p:txBody>
          <a:bodyPr wrap="square" rtlCol="0">
            <a:spAutoFit/>
          </a:bodyPr>
          <a:lstStyle/>
          <a:p>
            <a:r>
              <a:rPr lang="en-US" sz="2400" dirty="0" smtClean="0">
                <a:latin typeface="Comic Sans MS" pitchFamily="66" charset="0"/>
              </a:rPr>
              <a:t>Result</a:t>
            </a:r>
            <a:endParaRPr lang="en-US" sz="2400" dirty="0">
              <a:latin typeface="Comic Sans MS" pitchFamily="66" charset="0"/>
            </a:endParaRPr>
          </a:p>
        </p:txBody>
      </p:sp>
      <p:pic>
        <p:nvPicPr>
          <p:cNvPr id="9" name="Picture 8" descr="Ppt_Bg2.pn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TextBox 9"/>
          <p:cNvSpPr txBox="1"/>
          <p:nvPr/>
        </p:nvSpPr>
        <p:spPr>
          <a:xfrm>
            <a:off x="10195719" y="0"/>
            <a:ext cx="1600200" cy="461665"/>
          </a:xfrm>
          <a:prstGeom prst="rect">
            <a:avLst/>
          </a:prstGeom>
          <a:noFill/>
        </p:spPr>
        <p:txBody>
          <a:bodyPr wrap="square" rtlCol="0">
            <a:spAutoFit/>
          </a:bodyPr>
          <a:lstStyle/>
          <a:p>
            <a:r>
              <a:rPr lang="en-US" sz="2400" dirty="0" smtClean="0">
                <a:latin typeface="Comic Sans MS" pitchFamily="66" charset="0"/>
              </a:rPr>
              <a:t>(contd..)</a:t>
            </a:r>
            <a:endParaRPr lang="en-US" sz="2400" dirty="0">
              <a:latin typeface="Comic Sans MS" pitchFamily="66" charset="0"/>
            </a:endParaRPr>
          </a:p>
        </p:txBody>
      </p:sp>
      <p:sp>
        <p:nvSpPr>
          <p:cNvPr id="12" name="Date Placeholder 11"/>
          <p:cNvSpPr>
            <a:spLocks noGrp="1"/>
          </p:cNvSpPr>
          <p:nvPr>
            <p:ph type="dt" sz="half" idx="10"/>
          </p:nvPr>
        </p:nvSpPr>
        <p:spPr/>
        <p:txBody>
          <a:bodyPr/>
          <a:lstStyle/>
          <a:p>
            <a:fld id="{64C1B3CB-4E5D-4133-9FF7-A77701A45F5F}" type="datetime1">
              <a:rPr lang="en-US" smtClean="0"/>
              <a:pPr/>
              <a:t>04/01/2018</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Admin\Desktop\screeshots\ARRAY METHODS.jpg"/>
          <p:cNvPicPr>
            <a:picLocks noGrp="1" noChangeAspect="1" noChangeArrowheads="1"/>
          </p:cNvPicPr>
          <p:nvPr>
            <p:ph idx="1"/>
          </p:nvPr>
        </p:nvPicPr>
        <p:blipFill>
          <a:blip r:embed="rId2"/>
          <a:srcRect/>
          <a:stretch>
            <a:fillRect/>
          </a:stretch>
        </p:blipFill>
        <p:spPr bwMode="auto">
          <a:xfrm>
            <a:off x="670719" y="838200"/>
            <a:ext cx="10591800" cy="5638800"/>
          </a:xfrm>
          <a:prstGeom prst="rect">
            <a:avLst/>
          </a:prstGeom>
          <a:noFill/>
        </p:spPr>
      </p:pic>
      <p:pic>
        <p:nvPicPr>
          <p:cNvPr id="7" name="Picture 6" descr="Ppt_Bg2.pn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Box 7"/>
          <p:cNvSpPr txBox="1"/>
          <p:nvPr/>
        </p:nvSpPr>
        <p:spPr>
          <a:xfrm>
            <a:off x="8595519" y="0"/>
            <a:ext cx="3566319" cy="461665"/>
          </a:xfrm>
          <a:prstGeom prst="rect">
            <a:avLst/>
          </a:prstGeom>
          <a:noFill/>
        </p:spPr>
        <p:txBody>
          <a:bodyPr wrap="square" rtlCol="0">
            <a:spAutoFit/>
          </a:bodyPr>
          <a:lstStyle/>
          <a:p>
            <a:r>
              <a:rPr lang="en-US" sz="2400" dirty="0" smtClean="0">
                <a:latin typeface="Comic Sans MS" pitchFamily="66" charset="0"/>
              </a:rPr>
              <a:t>Array Methods</a:t>
            </a:r>
            <a:endParaRPr lang="en-US" sz="2400" dirty="0">
              <a:latin typeface="Comic Sans MS" pitchFamily="66" charset="0"/>
            </a:endParaRPr>
          </a:p>
        </p:txBody>
      </p:sp>
      <p:sp>
        <p:nvSpPr>
          <p:cNvPr id="5" name="Date Placeholder 4"/>
          <p:cNvSpPr>
            <a:spLocks noGrp="1"/>
          </p:cNvSpPr>
          <p:nvPr>
            <p:ph type="dt" sz="half" idx="10"/>
          </p:nvPr>
        </p:nvSpPr>
        <p:spPr/>
        <p:txBody>
          <a:bodyPr/>
          <a:lstStyle/>
          <a:p>
            <a:fld id="{7DD04A99-41EA-4443-8635-9E16968F17C7}" type="datetime1">
              <a:rPr lang="en-US" smtClean="0"/>
              <a:pPr/>
              <a:t>04/01/2018</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92" y="457200"/>
            <a:ext cx="10945654" cy="960438"/>
          </a:xfrm>
        </p:spPr>
        <p:txBody>
          <a:bodyPr/>
          <a:lstStyle/>
          <a:p>
            <a:r>
              <a:rPr lang="en-US" sz="2400" dirty="0" smtClean="0">
                <a:latin typeface="Comic Sans MS" pitchFamily="66" charset="0"/>
              </a:rPr>
              <a:t>Array Push() And Pop() methods</a:t>
            </a:r>
            <a:endParaRPr lang="en-US" sz="2400" dirty="0">
              <a:latin typeface="Comic Sans MS" pitchFamily="66" charset="0"/>
            </a:endParaRPr>
          </a:p>
        </p:txBody>
      </p:sp>
      <p:sp>
        <p:nvSpPr>
          <p:cNvPr id="4" name="Date Placeholder 3"/>
          <p:cNvSpPr>
            <a:spLocks noGrp="1"/>
          </p:cNvSpPr>
          <p:nvPr>
            <p:ph type="dt" sz="half" idx="10"/>
          </p:nvPr>
        </p:nvSpPr>
        <p:spPr/>
        <p:txBody>
          <a:bodyPr/>
          <a:lstStyle/>
          <a:p>
            <a:fld id="{D49AA897-1EED-4BD7-8343-C649E0DCAFE9}" type="datetime1">
              <a:rPr lang="en-US" smtClean="0"/>
              <a:pPr/>
              <a:t>04/01/2018</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56</a:t>
            </a:fld>
            <a:endParaRPr lang="en-US"/>
          </a:p>
        </p:txBody>
      </p:sp>
      <p:pic>
        <p:nvPicPr>
          <p:cNvPr id="2050" name="Picture 2" descr="C:\Users\Admin\Desktop\screeshots\arrrrrray1.png"/>
          <p:cNvPicPr>
            <a:picLocks noChangeAspect="1" noChangeArrowheads="1"/>
          </p:cNvPicPr>
          <p:nvPr/>
        </p:nvPicPr>
        <p:blipFill>
          <a:blip r:embed="rId2"/>
          <a:srcRect/>
          <a:stretch>
            <a:fillRect/>
          </a:stretch>
        </p:blipFill>
        <p:spPr bwMode="auto">
          <a:xfrm>
            <a:off x="899319" y="1600200"/>
            <a:ext cx="4419600" cy="4038600"/>
          </a:xfrm>
          <a:prstGeom prst="rect">
            <a:avLst/>
          </a:prstGeom>
          <a:noFill/>
        </p:spPr>
      </p:pic>
      <p:pic>
        <p:nvPicPr>
          <p:cNvPr id="2051" name="Picture 3" descr="C:\Users\Admin\Desktop\screeshots\arrrrrray11.png"/>
          <p:cNvPicPr>
            <a:picLocks noChangeAspect="1" noChangeArrowheads="1"/>
          </p:cNvPicPr>
          <p:nvPr/>
        </p:nvPicPr>
        <p:blipFill>
          <a:blip r:embed="rId3"/>
          <a:srcRect/>
          <a:stretch>
            <a:fillRect/>
          </a:stretch>
        </p:blipFill>
        <p:spPr bwMode="auto">
          <a:xfrm>
            <a:off x="6538119" y="2057400"/>
            <a:ext cx="3581400" cy="2743200"/>
          </a:xfrm>
          <a:prstGeom prst="rect">
            <a:avLst/>
          </a:prstGeom>
          <a:noFill/>
        </p:spPr>
      </p:pic>
      <p:pic>
        <p:nvPicPr>
          <p:cNvPr id="8" name="Picture 7" descr="Ppt_Bg2.pn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p:cNvSpPr txBox="1"/>
          <p:nvPr/>
        </p:nvSpPr>
        <p:spPr>
          <a:xfrm>
            <a:off x="8595519" y="0"/>
            <a:ext cx="3566319" cy="461665"/>
          </a:xfrm>
          <a:prstGeom prst="rect">
            <a:avLst/>
          </a:prstGeom>
          <a:noFill/>
        </p:spPr>
        <p:txBody>
          <a:bodyPr wrap="square" rtlCol="0">
            <a:spAutoFit/>
          </a:bodyPr>
          <a:lstStyle/>
          <a:p>
            <a:r>
              <a:rPr lang="en-US" sz="2400" dirty="0" smtClean="0">
                <a:latin typeface="Comic Sans MS" pitchFamily="66" charset="0"/>
              </a:rPr>
              <a:t>Array Methods</a:t>
            </a:r>
            <a:endParaRPr lang="en-US" sz="2400" dirty="0">
              <a:latin typeface="Comic Sans MS" pitchFamily="66"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Comic Sans MS" pitchFamily="66" charset="0"/>
              </a:rPr>
              <a:t>Array shift() and </a:t>
            </a:r>
            <a:r>
              <a:rPr lang="en-US" sz="2400" dirty="0" err="1" smtClean="0">
                <a:latin typeface="Comic Sans MS" pitchFamily="66" charset="0"/>
              </a:rPr>
              <a:t>unshift</a:t>
            </a:r>
            <a:r>
              <a:rPr lang="en-US" sz="2400" dirty="0" smtClean="0">
                <a:latin typeface="Comic Sans MS" pitchFamily="66" charset="0"/>
              </a:rPr>
              <a:t>() Methods</a:t>
            </a:r>
            <a:endParaRPr lang="en-US" sz="2400" dirty="0">
              <a:latin typeface="Comic Sans MS" pitchFamily="66" charset="0"/>
            </a:endParaRPr>
          </a:p>
        </p:txBody>
      </p:sp>
      <p:sp>
        <p:nvSpPr>
          <p:cNvPr id="4" name="Date Placeholder 3"/>
          <p:cNvSpPr>
            <a:spLocks noGrp="1"/>
          </p:cNvSpPr>
          <p:nvPr>
            <p:ph type="dt" sz="half" idx="10"/>
          </p:nvPr>
        </p:nvSpPr>
        <p:spPr/>
        <p:txBody>
          <a:bodyPr/>
          <a:lstStyle/>
          <a:p>
            <a:fld id="{D49AA897-1EED-4BD7-8343-C649E0DCAFE9}" type="datetime1">
              <a:rPr lang="en-US" smtClean="0"/>
              <a:pPr/>
              <a:t>04/01/2018</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pic>
        <p:nvPicPr>
          <p:cNvPr id="3074" name="Picture 2" descr="C:\Users\Admin\Desktop\screeshots\arrrrrrrray2.png"/>
          <p:cNvPicPr>
            <a:picLocks noGrp="1" noChangeAspect="1" noChangeArrowheads="1"/>
          </p:cNvPicPr>
          <p:nvPr>
            <p:ph idx="1"/>
          </p:nvPr>
        </p:nvPicPr>
        <p:blipFill>
          <a:blip r:embed="rId2"/>
          <a:srcRect/>
          <a:stretch>
            <a:fillRect/>
          </a:stretch>
        </p:blipFill>
        <p:spPr bwMode="auto">
          <a:xfrm>
            <a:off x="899319" y="1828800"/>
            <a:ext cx="5181600" cy="4038600"/>
          </a:xfrm>
          <a:prstGeom prst="rect">
            <a:avLst/>
          </a:prstGeom>
          <a:noFill/>
        </p:spPr>
      </p:pic>
      <p:pic>
        <p:nvPicPr>
          <p:cNvPr id="3075" name="Picture 3" descr="C:\Users\Admin\Desktop\screeshots\arrrrrrrray22.png"/>
          <p:cNvPicPr>
            <a:picLocks noChangeAspect="1" noChangeArrowheads="1"/>
          </p:cNvPicPr>
          <p:nvPr/>
        </p:nvPicPr>
        <p:blipFill>
          <a:blip r:embed="rId3"/>
          <a:srcRect/>
          <a:stretch>
            <a:fillRect/>
          </a:stretch>
        </p:blipFill>
        <p:spPr bwMode="auto">
          <a:xfrm>
            <a:off x="6995319" y="2895600"/>
            <a:ext cx="3352800" cy="1752600"/>
          </a:xfrm>
          <a:prstGeom prst="rect">
            <a:avLst/>
          </a:prstGeom>
          <a:noFill/>
        </p:spPr>
      </p:pic>
      <p:pic>
        <p:nvPicPr>
          <p:cNvPr id="8" name="Picture 7" descr="Ppt_Bg2.pn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p:cNvSpPr txBox="1"/>
          <p:nvPr/>
        </p:nvSpPr>
        <p:spPr>
          <a:xfrm>
            <a:off x="8595519" y="0"/>
            <a:ext cx="3566319" cy="461665"/>
          </a:xfrm>
          <a:prstGeom prst="rect">
            <a:avLst/>
          </a:prstGeom>
          <a:noFill/>
        </p:spPr>
        <p:txBody>
          <a:bodyPr wrap="square" rtlCol="0">
            <a:spAutoFit/>
          </a:bodyPr>
          <a:lstStyle/>
          <a:p>
            <a:r>
              <a:rPr lang="en-US" sz="2400" dirty="0" smtClean="0">
                <a:latin typeface="Comic Sans MS" pitchFamily="66" charset="0"/>
              </a:rPr>
              <a:t>Array Methods</a:t>
            </a:r>
            <a:endParaRPr lang="en-US" sz="2400" dirty="0">
              <a:latin typeface="Comic Sans MS" pitchFamily="66"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92" y="457200"/>
            <a:ext cx="10945654" cy="960438"/>
          </a:xfrm>
        </p:spPr>
        <p:txBody>
          <a:bodyPr/>
          <a:lstStyle/>
          <a:p>
            <a:r>
              <a:rPr lang="en-US" sz="2400" dirty="0" smtClean="0">
                <a:latin typeface="Comic Sans MS" pitchFamily="66" charset="0"/>
              </a:rPr>
              <a:t>Splicing an Array</a:t>
            </a:r>
            <a:r>
              <a:rPr lang="en-US" dirty="0" smtClean="0"/>
              <a:t/>
            </a:r>
            <a:br>
              <a:rPr lang="en-US" dirty="0" smtClean="0"/>
            </a:br>
            <a:endParaRPr lang="en-US" dirty="0"/>
          </a:p>
        </p:txBody>
      </p:sp>
      <p:sp>
        <p:nvSpPr>
          <p:cNvPr id="3" name="Content Placeholder 2"/>
          <p:cNvSpPr>
            <a:spLocks noGrp="1"/>
          </p:cNvSpPr>
          <p:nvPr>
            <p:ph idx="1"/>
          </p:nvPr>
        </p:nvSpPr>
        <p:spPr>
          <a:xfrm>
            <a:off x="608092" y="990600"/>
            <a:ext cx="10945654" cy="4310065"/>
          </a:xfrm>
        </p:spPr>
        <p:txBody>
          <a:bodyPr/>
          <a:lstStyle/>
          <a:p>
            <a:pPr>
              <a:buNone/>
            </a:pPr>
            <a:r>
              <a:rPr lang="en-US" sz="2400" dirty="0" smtClean="0">
                <a:latin typeface="Comic Sans MS" pitchFamily="66" charset="0"/>
              </a:rPr>
              <a:t>The </a:t>
            </a:r>
            <a:r>
              <a:rPr lang="en-US" sz="2400" b="1" dirty="0" smtClean="0">
                <a:latin typeface="Comic Sans MS" pitchFamily="66" charset="0"/>
              </a:rPr>
              <a:t>splice()</a:t>
            </a:r>
            <a:r>
              <a:rPr lang="en-US" sz="2400" dirty="0" smtClean="0">
                <a:latin typeface="Comic Sans MS" pitchFamily="66" charset="0"/>
              </a:rPr>
              <a:t> method can be used to add new items to an array</a:t>
            </a:r>
            <a:r>
              <a:rPr lang="en-US" sz="2400" dirty="0" smtClean="0">
                <a:latin typeface="Comic Sans MS" pitchFamily="66" charset="0"/>
              </a:rPr>
              <a:t>:</a:t>
            </a:r>
          </a:p>
          <a:p>
            <a:r>
              <a:rPr lang="en-US" sz="2400" dirty="0" smtClean="0">
                <a:latin typeface="Comic Sans MS" pitchFamily="66" charset="0"/>
              </a:rPr>
              <a:t>The first parameter (2) defines the position </a:t>
            </a:r>
            <a:r>
              <a:rPr lang="en-US" sz="2400" b="1" dirty="0" smtClean="0">
                <a:latin typeface="Comic Sans MS" pitchFamily="66" charset="0"/>
              </a:rPr>
              <a:t>where</a:t>
            </a:r>
            <a:r>
              <a:rPr lang="en-US" sz="2400" dirty="0" smtClean="0">
                <a:latin typeface="Comic Sans MS" pitchFamily="66" charset="0"/>
              </a:rPr>
              <a:t> new elements should be </a:t>
            </a:r>
            <a:r>
              <a:rPr lang="en-US" sz="2400" b="1" dirty="0" smtClean="0">
                <a:latin typeface="Comic Sans MS" pitchFamily="66" charset="0"/>
              </a:rPr>
              <a:t>added</a:t>
            </a:r>
            <a:r>
              <a:rPr lang="en-US" sz="2400" dirty="0" smtClean="0">
                <a:latin typeface="Comic Sans MS" pitchFamily="66" charset="0"/>
              </a:rPr>
              <a:t> (spliced in).</a:t>
            </a:r>
          </a:p>
          <a:p>
            <a:r>
              <a:rPr lang="en-US" sz="2400" dirty="0" smtClean="0">
                <a:latin typeface="Comic Sans MS" pitchFamily="66" charset="0"/>
              </a:rPr>
              <a:t>The second parameter (0) defines </a:t>
            </a:r>
            <a:r>
              <a:rPr lang="en-US" sz="2400" b="1" dirty="0" smtClean="0">
                <a:latin typeface="Comic Sans MS" pitchFamily="66" charset="0"/>
              </a:rPr>
              <a:t>how many</a:t>
            </a:r>
            <a:r>
              <a:rPr lang="en-US" sz="2400" dirty="0" smtClean="0">
                <a:latin typeface="Comic Sans MS" pitchFamily="66" charset="0"/>
              </a:rPr>
              <a:t> elements should be </a:t>
            </a:r>
            <a:r>
              <a:rPr lang="en-US" sz="2400" b="1" dirty="0" smtClean="0">
                <a:latin typeface="Comic Sans MS" pitchFamily="66" charset="0"/>
              </a:rPr>
              <a:t>removed</a:t>
            </a:r>
            <a:r>
              <a:rPr lang="en-US" sz="2400" dirty="0" smtClean="0">
                <a:latin typeface="Comic Sans MS" pitchFamily="66" charset="0"/>
              </a:rPr>
              <a:t>.</a:t>
            </a:r>
          </a:p>
          <a:p>
            <a:r>
              <a:rPr lang="en-US" sz="2400" dirty="0" smtClean="0">
                <a:latin typeface="Comic Sans MS" pitchFamily="66" charset="0"/>
              </a:rPr>
              <a:t>The rest of the parameters ("Lemon" , "Kiwi") define the new elements to be </a:t>
            </a:r>
            <a:r>
              <a:rPr lang="en-US" sz="2400" b="1" dirty="0" smtClean="0">
                <a:latin typeface="Comic Sans MS" pitchFamily="66" charset="0"/>
              </a:rPr>
              <a:t>added</a:t>
            </a:r>
            <a:r>
              <a:rPr lang="en-US" sz="2400" dirty="0" smtClean="0">
                <a:latin typeface="Comic Sans MS" pitchFamily="66" charset="0"/>
              </a:rPr>
              <a:t>.</a:t>
            </a:r>
          </a:p>
          <a:p>
            <a:pPr>
              <a:buNone/>
            </a:pPr>
            <a:endParaRPr lang="en-US" sz="2400" dirty="0" smtClean="0">
              <a:latin typeface="Comic Sans MS" pitchFamily="66" charset="0"/>
            </a:endParaRPr>
          </a:p>
          <a:p>
            <a:pPr>
              <a:buNone/>
            </a:pPr>
            <a:endParaRPr lang="en-US" sz="2400" dirty="0">
              <a:latin typeface="Comic Sans MS" pitchFamily="66" charset="0"/>
            </a:endParaRPr>
          </a:p>
        </p:txBody>
      </p:sp>
      <p:sp>
        <p:nvSpPr>
          <p:cNvPr id="4" name="Date Placeholder 3"/>
          <p:cNvSpPr>
            <a:spLocks noGrp="1"/>
          </p:cNvSpPr>
          <p:nvPr>
            <p:ph type="dt" sz="half" idx="10"/>
          </p:nvPr>
        </p:nvSpPr>
        <p:spPr/>
        <p:txBody>
          <a:bodyPr/>
          <a:lstStyle/>
          <a:p>
            <a:fld id="{D49AA897-1EED-4BD7-8343-C649E0DCAFE9}" type="datetime1">
              <a:rPr lang="en-US" smtClean="0"/>
              <a:pPr/>
              <a:t>04/01/2018</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a:p>
        </p:txBody>
      </p:sp>
      <p:pic>
        <p:nvPicPr>
          <p:cNvPr id="8" name="Picture 2" descr="C:\Users\Admin\Desktop\screeshots\arrrrrrray3.png"/>
          <p:cNvPicPr>
            <a:picLocks noChangeAspect="1" noChangeArrowheads="1"/>
          </p:cNvPicPr>
          <p:nvPr/>
        </p:nvPicPr>
        <p:blipFill>
          <a:blip r:embed="rId2"/>
          <a:srcRect/>
          <a:stretch>
            <a:fillRect/>
          </a:stretch>
        </p:blipFill>
        <p:spPr bwMode="auto">
          <a:xfrm>
            <a:off x="3337719" y="3581400"/>
            <a:ext cx="4572000" cy="327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099" name="Picture 3" descr="C:\Users\Admin\Desktop\screeshots\arrrrrrray33.png"/>
          <p:cNvPicPr>
            <a:picLocks noChangeAspect="1" noChangeArrowheads="1"/>
          </p:cNvPicPr>
          <p:nvPr/>
        </p:nvPicPr>
        <p:blipFill>
          <a:blip r:embed="rId3"/>
          <a:srcRect/>
          <a:stretch>
            <a:fillRect/>
          </a:stretch>
        </p:blipFill>
        <p:spPr bwMode="auto">
          <a:xfrm>
            <a:off x="8443119" y="4038600"/>
            <a:ext cx="2076450" cy="990600"/>
          </a:xfrm>
          <a:prstGeom prst="rect">
            <a:avLst/>
          </a:prstGeom>
          <a:noFill/>
        </p:spPr>
      </p:pic>
      <p:pic>
        <p:nvPicPr>
          <p:cNvPr id="12" name="Picture 11" descr="Ppt_Bg2.pn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TextBox 12"/>
          <p:cNvSpPr txBox="1"/>
          <p:nvPr/>
        </p:nvSpPr>
        <p:spPr>
          <a:xfrm>
            <a:off x="8595519" y="0"/>
            <a:ext cx="3566319" cy="461665"/>
          </a:xfrm>
          <a:prstGeom prst="rect">
            <a:avLst/>
          </a:prstGeom>
          <a:noFill/>
        </p:spPr>
        <p:txBody>
          <a:bodyPr wrap="square" rtlCol="0">
            <a:spAutoFit/>
          </a:bodyPr>
          <a:lstStyle/>
          <a:p>
            <a:r>
              <a:rPr lang="en-US" sz="2400" dirty="0" smtClean="0">
                <a:latin typeface="Comic Sans MS" pitchFamily="66" charset="0"/>
              </a:rPr>
              <a:t>Array Methods</a:t>
            </a:r>
            <a:endParaRPr lang="en-US" sz="2400" dirty="0">
              <a:latin typeface="Comic Sans MS" pitchFamily="66"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Comic Sans MS" pitchFamily="66" charset="0"/>
              </a:rPr>
              <a:t>Merging (Concatenating) Arrays</a:t>
            </a:r>
            <a:br>
              <a:rPr lang="en-US" sz="2400" dirty="0" smtClean="0">
                <a:latin typeface="Comic Sans MS" pitchFamily="66" charset="0"/>
              </a:rPr>
            </a:br>
            <a:endParaRPr lang="en-US" sz="2400" dirty="0">
              <a:latin typeface="Comic Sans MS" pitchFamily="66" charset="0"/>
            </a:endParaRPr>
          </a:p>
        </p:txBody>
      </p:sp>
      <p:sp>
        <p:nvSpPr>
          <p:cNvPr id="3" name="Content Placeholder 2"/>
          <p:cNvSpPr>
            <a:spLocks noGrp="1"/>
          </p:cNvSpPr>
          <p:nvPr>
            <p:ph idx="1"/>
          </p:nvPr>
        </p:nvSpPr>
        <p:spPr>
          <a:xfrm>
            <a:off x="608092" y="1066800"/>
            <a:ext cx="10945654" cy="4233865"/>
          </a:xfrm>
        </p:spPr>
        <p:txBody>
          <a:bodyPr/>
          <a:lstStyle/>
          <a:p>
            <a:pPr>
              <a:buNone/>
            </a:pPr>
            <a:r>
              <a:rPr lang="en-US" sz="2400" dirty="0" smtClean="0">
                <a:latin typeface="Comic Sans MS" pitchFamily="66" charset="0"/>
              </a:rPr>
              <a:t>The </a:t>
            </a:r>
            <a:r>
              <a:rPr lang="en-US" sz="2400" b="1" dirty="0" smtClean="0">
                <a:latin typeface="Comic Sans MS" pitchFamily="66" charset="0"/>
              </a:rPr>
              <a:t>concat()</a:t>
            </a:r>
            <a:r>
              <a:rPr lang="en-US" sz="2400" dirty="0" smtClean="0">
                <a:latin typeface="Comic Sans MS" pitchFamily="66" charset="0"/>
              </a:rPr>
              <a:t> method creates a new array by merging (concatenating) existing arrays</a:t>
            </a:r>
            <a:r>
              <a:rPr lang="en-US" sz="2400" dirty="0" smtClean="0">
                <a:latin typeface="Comic Sans MS" pitchFamily="66" charset="0"/>
              </a:rPr>
              <a:t>:</a:t>
            </a:r>
          </a:p>
          <a:p>
            <a:pPr>
              <a:buNone/>
            </a:pPr>
            <a:endParaRPr lang="en-US" sz="2400" dirty="0" smtClean="0">
              <a:latin typeface="Comic Sans MS" pitchFamily="66" charset="0"/>
            </a:endParaRPr>
          </a:p>
          <a:p>
            <a:pPr>
              <a:buNone/>
            </a:pPr>
            <a:endParaRPr lang="en-US" sz="2400" dirty="0" smtClean="0">
              <a:latin typeface="Comic Sans MS" pitchFamily="66" charset="0"/>
            </a:endParaRPr>
          </a:p>
          <a:p>
            <a:pPr>
              <a:buNone/>
            </a:pPr>
            <a:endParaRPr lang="en-US" sz="2400" dirty="0">
              <a:latin typeface="Comic Sans MS" pitchFamily="66" charset="0"/>
            </a:endParaRPr>
          </a:p>
        </p:txBody>
      </p:sp>
      <p:sp>
        <p:nvSpPr>
          <p:cNvPr id="4" name="Date Placeholder 3"/>
          <p:cNvSpPr>
            <a:spLocks noGrp="1"/>
          </p:cNvSpPr>
          <p:nvPr>
            <p:ph type="dt" sz="half" idx="10"/>
          </p:nvPr>
        </p:nvSpPr>
        <p:spPr/>
        <p:txBody>
          <a:bodyPr/>
          <a:lstStyle/>
          <a:p>
            <a:fld id="{D49AA897-1EED-4BD7-8343-C649E0DCAFE9}" type="datetime1">
              <a:rPr lang="en-US" smtClean="0"/>
              <a:pPr/>
              <a:t>04/01/2018</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59</a:t>
            </a:fld>
            <a:endParaRPr lang="en-US"/>
          </a:p>
        </p:txBody>
      </p:sp>
      <p:pic>
        <p:nvPicPr>
          <p:cNvPr id="8" name="Picture 2" descr="C:\Users\Admin\Desktop\screeshots\arrrrray4.png"/>
          <p:cNvPicPr>
            <a:picLocks noChangeAspect="1" noChangeArrowheads="1"/>
          </p:cNvPicPr>
          <p:nvPr/>
        </p:nvPicPr>
        <p:blipFill>
          <a:blip r:embed="rId2"/>
          <a:srcRect/>
          <a:stretch>
            <a:fillRect/>
          </a:stretch>
        </p:blipFill>
        <p:spPr bwMode="auto">
          <a:xfrm>
            <a:off x="1432719" y="2133600"/>
            <a:ext cx="4343400" cy="3429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23" name="Picture 3" descr="C:\Users\Admin\Desktop\screeshots\arrrrrrrray44.png"/>
          <p:cNvPicPr>
            <a:picLocks noChangeAspect="1" noChangeArrowheads="1"/>
          </p:cNvPicPr>
          <p:nvPr/>
        </p:nvPicPr>
        <p:blipFill>
          <a:blip r:embed="rId3"/>
          <a:srcRect/>
          <a:stretch>
            <a:fillRect/>
          </a:stretch>
        </p:blipFill>
        <p:spPr bwMode="auto">
          <a:xfrm>
            <a:off x="7376319" y="3352800"/>
            <a:ext cx="2514600" cy="1143000"/>
          </a:xfrm>
          <a:prstGeom prst="rect">
            <a:avLst/>
          </a:prstGeom>
          <a:noFill/>
        </p:spPr>
      </p:pic>
      <p:pic>
        <p:nvPicPr>
          <p:cNvPr id="10" name="Picture 9" descr="Ppt_Bg2.pn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Box 10"/>
          <p:cNvSpPr txBox="1"/>
          <p:nvPr/>
        </p:nvSpPr>
        <p:spPr>
          <a:xfrm>
            <a:off x="8595519" y="0"/>
            <a:ext cx="3566319" cy="461665"/>
          </a:xfrm>
          <a:prstGeom prst="rect">
            <a:avLst/>
          </a:prstGeom>
          <a:noFill/>
        </p:spPr>
        <p:txBody>
          <a:bodyPr wrap="square" rtlCol="0">
            <a:spAutoFit/>
          </a:bodyPr>
          <a:lstStyle/>
          <a:p>
            <a:r>
              <a:rPr lang="en-US" sz="2400" dirty="0" smtClean="0">
                <a:latin typeface="Comic Sans MS" pitchFamily="66" charset="0"/>
              </a:rPr>
              <a:t>Array Methods</a:t>
            </a:r>
            <a:endParaRPr lang="en-US" sz="2400" dirty="0">
              <a:latin typeface="Comic Sans MS" pitchFamily="66"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92" y="762000"/>
            <a:ext cx="10945654" cy="914400"/>
          </a:xfrm>
        </p:spPr>
        <p:txBody>
          <a:bodyPr/>
          <a:lstStyle/>
          <a:p>
            <a:r>
              <a:rPr lang="en-US" sz="2400" dirty="0" smtClean="0">
                <a:latin typeface="Comic Sans MS" pitchFamily="66" charset="0"/>
              </a:rPr>
              <a:t>Why use client side programming?</a:t>
            </a:r>
            <a:endParaRPr lang="en-US" sz="2400" dirty="0">
              <a:latin typeface="Comic Sans MS" pitchFamily="66" charset="0"/>
            </a:endParaRPr>
          </a:p>
        </p:txBody>
      </p:sp>
      <p:sp>
        <p:nvSpPr>
          <p:cNvPr id="4" name="Content Placeholder 2"/>
          <p:cNvSpPr>
            <a:spLocks noGrp="1"/>
          </p:cNvSpPr>
          <p:nvPr>
            <p:ph idx="1"/>
          </p:nvPr>
        </p:nvSpPr>
        <p:spPr>
          <a:xfrm>
            <a:off x="594519" y="1752600"/>
            <a:ext cx="10945654" cy="5105400"/>
          </a:xfrm>
        </p:spPr>
        <p:txBody>
          <a:bodyPr/>
          <a:lstStyle/>
          <a:p>
            <a:pPr marL="0" indent="0">
              <a:buNone/>
            </a:pPr>
            <a:endParaRPr lang="en-US" dirty="0" smtClean="0"/>
          </a:p>
          <a:p>
            <a:pPr marL="0" indent="0">
              <a:buNone/>
            </a:pPr>
            <a:endParaRPr lang="en-US" dirty="0"/>
          </a:p>
          <a:p>
            <a:pPr>
              <a:buNone/>
            </a:pPr>
            <a:endParaRPr lang="en-US" dirty="0"/>
          </a:p>
        </p:txBody>
      </p:sp>
      <p:sp>
        <p:nvSpPr>
          <p:cNvPr id="5" name="Rectangle 4"/>
          <p:cNvSpPr/>
          <p:nvPr/>
        </p:nvSpPr>
        <p:spPr>
          <a:xfrm>
            <a:off x="442119" y="1828800"/>
            <a:ext cx="8678069" cy="2677656"/>
          </a:xfrm>
          <a:prstGeom prst="rect">
            <a:avLst/>
          </a:prstGeom>
        </p:spPr>
        <p:txBody>
          <a:bodyPr wrap="square">
            <a:spAutoFit/>
          </a:bodyPr>
          <a:lstStyle/>
          <a:p>
            <a:r>
              <a:rPr lang="en-US" sz="2400" dirty="0" smtClean="0">
                <a:latin typeface="Comic Sans MS" pitchFamily="66" charset="0"/>
              </a:rPr>
              <a:t>client-side scripting (JavaScript) benefits:</a:t>
            </a:r>
          </a:p>
          <a:p>
            <a:pPr lvl="1">
              <a:buFont typeface="Arial" pitchFamily="34" charset="0"/>
              <a:buChar char="•"/>
            </a:pPr>
            <a:r>
              <a:rPr lang="en-US" sz="2400" b="1" dirty="0" smtClean="0">
                <a:latin typeface="Comic Sans MS" pitchFamily="66" charset="0"/>
              </a:rPr>
              <a:t>  usability</a:t>
            </a:r>
            <a:r>
              <a:rPr lang="en-US" sz="2400" dirty="0" smtClean="0">
                <a:latin typeface="Comic Sans MS" pitchFamily="66" charset="0"/>
              </a:rPr>
              <a:t>: can modify a page without having to post back to the server (faster UI)</a:t>
            </a:r>
          </a:p>
          <a:p>
            <a:pPr lvl="1">
              <a:buFont typeface="Arial" pitchFamily="34" charset="0"/>
              <a:buChar char="•"/>
            </a:pPr>
            <a:r>
              <a:rPr lang="en-US" sz="2400" b="1" dirty="0" smtClean="0">
                <a:latin typeface="Comic Sans MS" pitchFamily="66" charset="0"/>
              </a:rPr>
              <a:t>  efficiency</a:t>
            </a:r>
            <a:r>
              <a:rPr lang="en-US" sz="2400" dirty="0" smtClean="0">
                <a:latin typeface="Comic Sans MS" pitchFamily="66" charset="0"/>
              </a:rPr>
              <a:t>: can make small, quick changes to page without waiting for server</a:t>
            </a:r>
          </a:p>
          <a:p>
            <a:pPr lvl="1">
              <a:buFont typeface="Arial" pitchFamily="34" charset="0"/>
              <a:buChar char="•"/>
            </a:pPr>
            <a:r>
              <a:rPr lang="en-US" sz="2400" b="1" dirty="0" smtClean="0">
                <a:latin typeface="Comic Sans MS" pitchFamily="66" charset="0"/>
              </a:rPr>
              <a:t>  event-driven</a:t>
            </a:r>
            <a:r>
              <a:rPr lang="en-US" sz="2400" dirty="0" smtClean="0">
                <a:latin typeface="Comic Sans MS" pitchFamily="66" charset="0"/>
              </a:rPr>
              <a:t>: can respond to user actions like clicks and key presses</a:t>
            </a:r>
            <a:endParaRPr lang="en-US" sz="2400" dirty="0">
              <a:latin typeface="Comic Sans MS" pitchFamily="66" charset="0"/>
            </a:endParaRPr>
          </a:p>
        </p:txBody>
      </p:sp>
      <p:pic>
        <p:nvPicPr>
          <p:cNvPr id="6" name="Picture 5" descr="Ppt_Bg2.png"/>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Box 7"/>
          <p:cNvSpPr txBox="1"/>
          <p:nvPr/>
        </p:nvSpPr>
        <p:spPr>
          <a:xfrm>
            <a:off x="10195719" y="0"/>
            <a:ext cx="1371600" cy="461665"/>
          </a:xfrm>
          <a:prstGeom prst="rect">
            <a:avLst/>
          </a:prstGeom>
          <a:noFill/>
        </p:spPr>
        <p:txBody>
          <a:bodyPr wrap="square" rtlCol="0">
            <a:spAutoFit/>
          </a:bodyPr>
          <a:lstStyle/>
          <a:p>
            <a:r>
              <a:rPr lang="en-US" sz="2400" dirty="0" smtClean="0">
                <a:latin typeface="Comic Sans MS" pitchFamily="66" charset="0"/>
              </a:rPr>
              <a:t>(contd..)</a:t>
            </a:r>
            <a:endParaRPr lang="en-US" sz="2400" dirty="0">
              <a:latin typeface="Comic Sans MS" pitchFamily="66" charset="0"/>
            </a:endParaRPr>
          </a:p>
        </p:txBody>
      </p:sp>
      <p:sp>
        <p:nvSpPr>
          <p:cNvPr id="7" name="Date Placeholder 6"/>
          <p:cNvSpPr>
            <a:spLocks noGrp="1"/>
          </p:cNvSpPr>
          <p:nvPr>
            <p:ph type="dt" sz="half" idx="10"/>
          </p:nvPr>
        </p:nvSpPr>
        <p:spPr/>
        <p:txBody>
          <a:bodyPr/>
          <a:lstStyle/>
          <a:p>
            <a:fld id="{D052E6A3-7FB0-45B3-A80D-80F58D8640E6}" type="datetime1">
              <a:rPr lang="en-US" smtClean="0"/>
              <a:pPr/>
              <a:t>04/01/2018</a:t>
            </a:fld>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92" y="914400"/>
            <a:ext cx="10945654" cy="503238"/>
          </a:xfrm>
        </p:spPr>
        <p:txBody>
          <a:bodyPr/>
          <a:lstStyle/>
          <a:p>
            <a:r>
              <a:rPr lang="en-US" sz="2400" dirty="0" smtClean="0">
                <a:latin typeface="Comic Sans MS" pitchFamily="66" charset="0"/>
              </a:rPr>
              <a:t>Slicing an Array</a:t>
            </a:r>
            <a:r>
              <a:rPr lang="en-US" dirty="0" smtClean="0"/>
              <a:t/>
            </a:r>
            <a:br>
              <a:rPr lang="en-US" dirty="0" smtClean="0"/>
            </a:br>
            <a:endParaRPr lang="en-US" dirty="0"/>
          </a:p>
        </p:txBody>
      </p:sp>
      <p:sp>
        <p:nvSpPr>
          <p:cNvPr id="3" name="Content Placeholder 2"/>
          <p:cNvSpPr>
            <a:spLocks noGrp="1"/>
          </p:cNvSpPr>
          <p:nvPr>
            <p:ph idx="1"/>
          </p:nvPr>
        </p:nvSpPr>
        <p:spPr>
          <a:xfrm>
            <a:off x="608092" y="1828800"/>
            <a:ext cx="10945654" cy="3471865"/>
          </a:xfrm>
        </p:spPr>
        <p:txBody>
          <a:bodyPr/>
          <a:lstStyle/>
          <a:p>
            <a:r>
              <a:rPr lang="en-US" sz="2400" dirty="0" smtClean="0">
                <a:latin typeface="Comic Sans MS" pitchFamily="66" charset="0"/>
              </a:rPr>
              <a:t>The </a:t>
            </a:r>
            <a:r>
              <a:rPr lang="en-US" sz="2400" b="1" dirty="0" smtClean="0">
                <a:latin typeface="Comic Sans MS" pitchFamily="66" charset="0"/>
              </a:rPr>
              <a:t>slice()</a:t>
            </a:r>
            <a:r>
              <a:rPr lang="en-US" sz="2400" dirty="0" smtClean="0">
                <a:latin typeface="Comic Sans MS" pitchFamily="66" charset="0"/>
              </a:rPr>
              <a:t> method slices out a piece of an array into a new array.</a:t>
            </a:r>
          </a:p>
          <a:p>
            <a:r>
              <a:rPr lang="en-US" sz="2400" dirty="0" smtClean="0">
                <a:latin typeface="Comic Sans MS" pitchFamily="66" charset="0"/>
              </a:rPr>
              <a:t>This example slices out a part of an array starting from array element 1 </a:t>
            </a:r>
            <a:endParaRPr lang="en-US" sz="2400" dirty="0" smtClean="0">
              <a:latin typeface="Comic Sans MS" pitchFamily="66" charset="0"/>
            </a:endParaRPr>
          </a:p>
          <a:p>
            <a:r>
              <a:rPr lang="en-US" sz="2400" dirty="0" smtClean="0"/>
              <a:t>The slice() method creates a new array. It does not remove any elements from the source array.</a:t>
            </a:r>
            <a:endParaRPr lang="en-US" sz="2400" dirty="0" smtClean="0">
              <a:latin typeface="Comic Sans MS" pitchFamily="66" charset="0"/>
            </a:endParaRPr>
          </a:p>
          <a:p>
            <a:pPr>
              <a:buNone/>
            </a:pPr>
            <a:endParaRPr lang="en-US" dirty="0"/>
          </a:p>
        </p:txBody>
      </p:sp>
      <p:sp>
        <p:nvSpPr>
          <p:cNvPr id="4" name="Date Placeholder 3"/>
          <p:cNvSpPr>
            <a:spLocks noGrp="1"/>
          </p:cNvSpPr>
          <p:nvPr>
            <p:ph type="dt" sz="half" idx="10"/>
          </p:nvPr>
        </p:nvSpPr>
        <p:spPr/>
        <p:txBody>
          <a:bodyPr/>
          <a:lstStyle/>
          <a:p>
            <a:fld id="{D49AA897-1EED-4BD7-8343-C649E0DCAFE9}" type="datetime1">
              <a:rPr lang="en-US" smtClean="0"/>
              <a:pPr/>
              <a:t>04/01/2018</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60</a:t>
            </a:fld>
            <a:endParaRPr lang="en-US"/>
          </a:p>
        </p:txBody>
      </p:sp>
      <p:pic>
        <p:nvPicPr>
          <p:cNvPr id="6" name="Picture 5" descr="Ppt_Bg2.png"/>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Box 6"/>
          <p:cNvSpPr txBox="1"/>
          <p:nvPr/>
        </p:nvSpPr>
        <p:spPr>
          <a:xfrm>
            <a:off x="8595519" y="0"/>
            <a:ext cx="3566319" cy="461665"/>
          </a:xfrm>
          <a:prstGeom prst="rect">
            <a:avLst/>
          </a:prstGeom>
          <a:noFill/>
        </p:spPr>
        <p:txBody>
          <a:bodyPr wrap="square" rtlCol="0">
            <a:spAutoFit/>
          </a:bodyPr>
          <a:lstStyle/>
          <a:p>
            <a:r>
              <a:rPr lang="en-US" sz="2400" dirty="0" smtClean="0">
                <a:latin typeface="Comic Sans MS" pitchFamily="66" charset="0"/>
              </a:rPr>
              <a:t>Array Methods</a:t>
            </a:r>
            <a:endParaRPr lang="en-US" sz="2400" dirty="0">
              <a:latin typeface="Comic Sans MS" pitchFamily="66"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Comic Sans MS" pitchFamily="66" charset="0"/>
              </a:rPr>
              <a:t>slice() method Example</a:t>
            </a:r>
            <a:endParaRPr lang="en-US" sz="2400" dirty="0">
              <a:latin typeface="Comic Sans MS" pitchFamily="66" charset="0"/>
            </a:endParaRPr>
          </a:p>
        </p:txBody>
      </p:sp>
      <p:sp>
        <p:nvSpPr>
          <p:cNvPr id="4" name="Date Placeholder 3"/>
          <p:cNvSpPr>
            <a:spLocks noGrp="1"/>
          </p:cNvSpPr>
          <p:nvPr>
            <p:ph type="dt" sz="half" idx="10"/>
          </p:nvPr>
        </p:nvSpPr>
        <p:spPr/>
        <p:txBody>
          <a:bodyPr/>
          <a:lstStyle/>
          <a:p>
            <a:fld id="{D49AA897-1EED-4BD7-8343-C649E0DCAFE9}" type="datetime1">
              <a:rPr lang="en-US" smtClean="0"/>
              <a:pPr/>
              <a:t>04/01/2018</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61</a:t>
            </a:fld>
            <a:endParaRPr lang="en-US"/>
          </a:p>
        </p:txBody>
      </p:sp>
      <p:pic>
        <p:nvPicPr>
          <p:cNvPr id="6146" name="Picture 2" descr="C:\Users\Admin\Desktop\screeshots\arrrrrrrray55.png"/>
          <p:cNvPicPr>
            <a:picLocks noGrp="1" noChangeAspect="1" noChangeArrowheads="1"/>
          </p:cNvPicPr>
          <p:nvPr>
            <p:ph idx="1"/>
          </p:nvPr>
        </p:nvPicPr>
        <p:blipFill>
          <a:blip r:embed="rId2"/>
          <a:srcRect/>
          <a:stretch>
            <a:fillRect/>
          </a:stretch>
        </p:blipFill>
        <p:spPr bwMode="auto">
          <a:xfrm>
            <a:off x="899319" y="1676400"/>
            <a:ext cx="4534416" cy="3429000"/>
          </a:xfrm>
          <a:prstGeom prst="rect">
            <a:avLst/>
          </a:prstGeom>
          <a:noFill/>
        </p:spPr>
      </p:pic>
      <p:pic>
        <p:nvPicPr>
          <p:cNvPr id="6147" name="Picture 3" descr="C:\Users\Admin\Desktop\screeshots\arrrrrrrray555.png"/>
          <p:cNvPicPr>
            <a:picLocks noChangeAspect="1" noChangeArrowheads="1"/>
          </p:cNvPicPr>
          <p:nvPr/>
        </p:nvPicPr>
        <p:blipFill>
          <a:blip r:embed="rId3"/>
          <a:srcRect/>
          <a:stretch>
            <a:fillRect/>
          </a:stretch>
        </p:blipFill>
        <p:spPr bwMode="auto">
          <a:xfrm>
            <a:off x="6614319" y="2514600"/>
            <a:ext cx="2971800" cy="1752600"/>
          </a:xfrm>
          <a:prstGeom prst="rect">
            <a:avLst/>
          </a:prstGeom>
          <a:noFill/>
        </p:spPr>
      </p:pic>
      <p:pic>
        <p:nvPicPr>
          <p:cNvPr id="8" name="Picture 7" descr="Ppt_Bg2.pn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p:cNvSpPr txBox="1"/>
          <p:nvPr/>
        </p:nvSpPr>
        <p:spPr>
          <a:xfrm>
            <a:off x="8595519" y="0"/>
            <a:ext cx="3566319" cy="461665"/>
          </a:xfrm>
          <a:prstGeom prst="rect">
            <a:avLst/>
          </a:prstGeom>
          <a:noFill/>
        </p:spPr>
        <p:txBody>
          <a:bodyPr wrap="square" rtlCol="0">
            <a:spAutoFit/>
          </a:bodyPr>
          <a:lstStyle/>
          <a:p>
            <a:r>
              <a:rPr lang="en-US" sz="2400" dirty="0" smtClean="0">
                <a:latin typeface="Comic Sans MS" pitchFamily="66" charset="0"/>
              </a:rPr>
              <a:t>Array Methods</a:t>
            </a:r>
            <a:endParaRPr lang="en-US" sz="2400" dirty="0">
              <a:latin typeface="Comic Sans MS" pitchFamily="66"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319" y="457200"/>
            <a:ext cx="10945654" cy="1143000"/>
          </a:xfrm>
        </p:spPr>
        <p:txBody>
          <a:bodyPr/>
          <a:lstStyle/>
          <a:p>
            <a:r>
              <a:rPr lang="en-US" sz="2400" dirty="0" smtClean="0">
                <a:latin typeface="Comic Sans MS" pitchFamily="66" charset="0"/>
              </a:rPr>
              <a:t>Array Sort()</a:t>
            </a:r>
            <a:endParaRPr lang="en-US" sz="2400" dirty="0">
              <a:latin typeface="Comic Sans MS" pitchFamily="66" charset="0"/>
            </a:endParaRPr>
          </a:p>
        </p:txBody>
      </p:sp>
      <p:sp>
        <p:nvSpPr>
          <p:cNvPr id="3" name="Content Placeholder 2"/>
          <p:cNvSpPr>
            <a:spLocks noGrp="1"/>
          </p:cNvSpPr>
          <p:nvPr>
            <p:ph idx="1"/>
          </p:nvPr>
        </p:nvSpPr>
        <p:spPr>
          <a:xfrm>
            <a:off x="608092" y="1295400"/>
            <a:ext cx="10945654" cy="5029200"/>
          </a:xfrm>
        </p:spPr>
        <p:txBody>
          <a:bodyPr/>
          <a:lstStyle/>
          <a:p>
            <a:r>
              <a:rPr lang="en-US" sz="2400" dirty="0" smtClean="0">
                <a:latin typeface="Comic Sans MS" pitchFamily="66" charset="0"/>
              </a:rPr>
              <a:t>Sorting an </a:t>
            </a:r>
            <a:r>
              <a:rPr lang="en-US" sz="2400" dirty="0" smtClean="0">
                <a:latin typeface="Comic Sans MS" pitchFamily="66" charset="0"/>
              </a:rPr>
              <a:t>Array .The</a:t>
            </a:r>
            <a:r>
              <a:rPr lang="en-US" sz="2400" dirty="0" smtClean="0">
                <a:latin typeface="Comic Sans MS" pitchFamily="66" charset="0"/>
              </a:rPr>
              <a:t> </a:t>
            </a:r>
            <a:r>
              <a:rPr lang="en-US" sz="2400" b="1" dirty="0" smtClean="0">
                <a:latin typeface="Comic Sans MS" pitchFamily="66" charset="0"/>
              </a:rPr>
              <a:t>sort()</a:t>
            </a:r>
            <a:r>
              <a:rPr lang="en-US" sz="2400" dirty="0" smtClean="0">
                <a:latin typeface="Comic Sans MS" pitchFamily="66" charset="0"/>
              </a:rPr>
              <a:t> method sorts an array </a:t>
            </a:r>
            <a:r>
              <a:rPr lang="en-US" sz="2400" dirty="0" smtClean="0">
                <a:latin typeface="Comic Sans MS" pitchFamily="66" charset="0"/>
              </a:rPr>
              <a:t>alphabetically.</a:t>
            </a:r>
          </a:p>
          <a:p>
            <a:pPr>
              <a:buNone/>
            </a:pPr>
            <a:r>
              <a:rPr lang="en-US" sz="2400" dirty="0" smtClean="0">
                <a:solidFill>
                  <a:schemeClr val="bg1"/>
                </a:solidFill>
                <a:latin typeface="Comic Sans MS" pitchFamily="66" charset="0"/>
              </a:rPr>
              <a:t>Reversing an Array</a:t>
            </a:r>
          </a:p>
          <a:p>
            <a:r>
              <a:rPr lang="en-US" sz="2400" dirty="0" smtClean="0">
                <a:latin typeface="Comic Sans MS" pitchFamily="66" charset="0"/>
              </a:rPr>
              <a:t>The </a:t>
            </a:r>
            <a:r>
              <a:rPr lang="en-US" sz="2400" b="1" dirty="0" smtClean="0">
                <a:latin typeface="Comic Sans MS" pitchFamily="66" charset="0"/>
              </a:rPr>
              <a:t>reverse()</a:t>
            </a:r>
            <a:r>
              <a:rPr lang="en-US" sz="2400" dirty="0" smtClean="0">
                <a:latin typeface="Comic Sans MS" pitchFamily="66" charset="0"/>
              </a:rPr>
              <a:t> method reverses the elements in an array</a:t>
            </a:r>
            <a:r>
              <a:rPr lang="en-US" sz="2400" dirty="0" smtClean="0">
                <a:latin typeface="Comic Sans MS" pitchFamily="66" charset="0"/>
              </a:rPr>
              <a:t>.</a:t>
            </a:r>
          </a:p>
          <a:p>
            <a:endParaRPr lang="en-US" sz="2400" dirty="0" smtClean="0">
              <a:latin typeface="Comic Sans MS" pitchFamily="66" charset="0"/>
            </a:endParaRPr>
          </a:p>
          <a:p>
            <a:endParaRPr lang="en-US" sz="2400" dirty="0" smtClean="0">
              <a:latin typeface="Comic Sans MS" pitchFamily="66" charset="0"/>
            </a:endParaRPr>
          </a:p>
          <a:p>
            <a:endParaRPr lang="en-US" sz="2400" dirty="0" smtClean="0">
              <a:latin typeface="Comic Sans MS" pitchFamily="66" charset="0"/>
            </a:endParaRPr>
          </a:p>
          <a:p>
            <a:endParaRPr lang="en-US" sz="2400" dirty="0" smtClean="0">
              <a:latin typeface="Comic Sans MS" pitchFamily="66" charset="0"/>
            </a:endParaRPr>
          </a:p>
          <a:p>
            <a:pPr>
              <a:buNone/>
            </a:pPr>
            <a:endParaRPr lang="en-US" dirty="0"/>
          </a:p>
        </p:txBody>
      </p:sp>
      <p:sp>
        <p:nvSpPr>
          <p:cNvPr id="4" name="Date Placeholder 3"/>
          <p:cNvSpPr>
            <a:spLocks noGrp="1"/>
          </p:cNvSpPr>
          <p:nvPr>
            <p:ph type="dt" sz="half" idx="10"/>
          </p:nvPr>
        </p:nvSpPr>
        <p:spPr/>
        <p:txBody>
          <a:bodyPr/>
          <a:lstStyle/>
          <a:p>
            <a:fld id="{D49AA897-1EED-4BD7-8343-C649E0DCAFE9}" type="datetime1">
              <a:rPr lang="en-US" smtClean="0"/>
              <a:pPr/>
              <a:t>04/01/2018</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62</a:t>
            </a:fld>
            <a:endParaRPr lang="en-US"/>
          </a:p>
        </p:txBody>
      </p:sp>
      <p:pic>
        <p:nvPicPr>
          <p:cNvPr id="8" name="Picture 2" descr="C:\Users\Admin\Desktop\screeshots\arrrrray7.png"/>
          <p:cNvPicPr>
            <a:picLocks noChangeAspect="1" noChangeArrowheads="1"/>
          </p:cNvPicPr>
          <p:nvPr/>
        </p:nvPicPr>
        <p:blipFill>
          <a:blip r:embed="rId2"/>
          <a:srcRect/>
          <a:stretch>
            <a:fillRect/>
          </a:stretch>
        </p:blipFill>
        <p:spPr bwMode="auto">
          <a:xfrm>
            <a:off x="899319" y="2895600"/>
            <a:ext cx="4267200" cy="3200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171" name="Picture 3" descr="C:\Users\Admin\Desktop\screeshots\arrrrray77.png"/>
          <p:cNvPicPr>
            <a:picLocks noChangeAspect="1" noChangeArrowheads="1"/>
          </p:cNvPicPr>
          <p:nvPr/>
        </p:nvPicPr>
        <p:blipFill>
          <a:blip r:embed="rId3"/>
          <a:srcRect/>
          <a:stretch>
            <a:fillRect/>
          </a:stretch>
        </p:blipFill>
        <p:spPr bwMode="auto">
          <a:xfrm>
            <a:off x="6309519" y="3505200"/>
            <a:ext cx="2819400" cy="1533525"/>
          </a:xfrm>
          <a:prstGeom prst="rect">
            <a:avLst/>
          </a:prstGeom>
          <a:noFill/>
        </p:spPr>
      </p:pic>
      <p:pic>
        <p:nvPicPr>
          <p:cNvPr id="10" name="Picture 9" descr="Ppt_Bg2.pn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Box 10"/>
          <p:cNvSpPr txBox="1"/>
          <p:nvPr/>
        </p:nvSpPr>
        <p:spPr>
          <a:xfrm>
            <a:off x="9967119" y="0"/>
            <a:ext cx="1715534" cy="461665"/>
          </a:xfrm>
          <a:prstGeom prst="rect">
            <a:avLst/>
          </a:prstGeom>
          <a:noFill/>
        </p:spPr>
        <p:txBody>
          <a:bodyPr wrap="none" rtlCol="0">
            <a:spAutoFit/>
          </a:bodyPr>
          <a:lstStyle/>
          <a:p>
            <a:r>
              <a:rPr lang="en-US" sz="2400" dirty="0" smtClean="0">
                <a:latin typeface="Comic Sans MS" pitchFamily="66" charset="0"/>
              </a:rPr>
              <a:t>Array sort</a:t>
            </a:r>
            <a:endParaRPr lang="en-US" sz="2400" dirty="0">
              <a:latin typeface="Comic Sans MS" pitchFamily="66"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Comic Sans MS" pitchFamily="66" charset="0"/>
              </a:rPr>
              <a:t>Numerical Sort</a:t>
            </a:r>
            <a:endParaRPr lang="en-US" sz="2400" dirty="0">
              <a:latin typeface="Comic Sans MS" pitchFamily="66" charset="0"/>
            </a:endParaRPr>
          </a:p>
        </p:txBody>
      </p:sp>
      <p:sp>
        <p:nvSpPr>
          <p:cNvPr id="3" name="Content Placeholder 2"/>
          <p:cNvSpPr>
            <a:spLocks noGrp="1"/>
          </p:cNvSpPr>
          <p:nvPr>
            <p:ph idx="1"/>
          </p:nvPr>
        </p:nvSpPr>
        <p:spPr/>
        <p:txBody>
          <a:bodyPr/>
          <a:lstStyle/>
          <a:p>
            <a:r>
              <a:rPr lang="en-US" sz="2400" dirty="0" smtClean="0">
                <a:latin typeface="Comic Sans MS" pitchFamily="66" charset="0"/>
              </a:rPr>
              <a:t>By default, the sort() function sorts values as </a:t>
            </a:r>
            <a:r>
              <a:rPr lang="en-US" sz="2400" b="1" dirty="0" smtClean="0">
                <a:latin typeface="Comic Sans MS" pitchFamily="66" charset="0"/>
              </a:rPr>
              <a:t>strings</a:t>
            </a:r>
            <a:r>
              <a:rPr lang="en-US" sz="2400" dirty="0" smtClean="0">
                <a:latin typeface="Comic Sans MS" pitchFamily="66" charset="0"/>
              </a:rPr>
              <a:t>.</a:t>
            </a:r>
          </a:p>
          <a:p>
            <a:r>
              <a:rPr lang="en-US" sz="2400" dirty="0" smtClean="0">
                <a:latin typeface="Comic Sans MS" pitchFamily="66" charset="0"/>
              </a:rPr>
              <a:t>This works well for strings ("Apple" comes before "Banana").</a:t>
            </a:r>
          </a:p>
          <a:p>
            <a:r>
              <a:rPr lang="en-US" sz="2400" dirty="0" smtClean="0">
                <a:latin typeface="Comic Sans MS" pitchFamily="66" charset="0"/>
              </a:rPr>
              <a:t>However, if numbers are sorted as strings, "25" is bigger than "100", because "2" is bigger than "1".</a:t>
            </a:r>
          </a:p>
          <a:p>
            <a:r>
              <a:rPr lang="en-US" sz="2400" dirty="0" smtClean="0">
                <a:latin typeface="Comic Sans MS" pitchFamily="66" charset="0"/>
              </a:rPr>
              <a:t>Because of this, the sort() method will produce incorrect result when sorting numbers.</a:t>
            </a:r>
          </a:p>
          <a:p>
            <a:r>
              <a:rPr lang="en-US" sz="2400" dirty="0" smtClean="0">
                <a:latin typeface="Comic Sans MS" pitchFamily="66" charset="0"/>
              </a:rPr>
              <a:t>We can </a:t>
            </a:r>
            <a:r>
              <a:rPr lang="en-US" sz="2400" dirty="0" smtClean="0">
                <a:latin typeface="Comic Sans MS" pitchFamily="66" charset="0"/>
              </a:rPr>
              <a:t>fix this by providing a </a:t>
            </a:r>
            <a:r>
              <a:rPr lang="en-US" sz="2400" b="1" dirty="0" smtClean="0">
                <a:latin typeface="Comic Sans MS" pitchFamily="66" charset="0"/>
              </a:rPr>
              <a:t>compare function</a:t>
            </a:r>
            <a:r>
              <a:rPr lang="en-US" sz="2400" dirty="0" smtClean="0">
                <a:latin typeface="Comic Sans MS" pitchFamily="66" charset="0"/>
              </a:rPr>
              <a:t>:</a:t>
            </a:r>
          </a:p>
          <a:p>
            <a:pPr>
              <a:buNone/>
            </a:pPr>
            <a:endParaRPr lang="en-US" dirty="0"/>
          </a:p>
        </p:txBody>
      </p:sp>
      <p:sp>
        <p:nvSpPr>
          <p:cNvPr id="4" name="Date Placeholder 3"/>
          <p:cNvSpPr>
            <a:spLocks noGrp="1"/>
          </p:cNvSpPr>
          <p:nvPr>
            <p:ph type="dt" sz="half" idx="10"/>
          </p:nvPr>
        </p:nvSpPr>
        <p:spPr/>
        <p:txBody>
          <a:bodyPr/>
          <a:lstStyle/>
          <a:p>
            <a:fld id="{D49AA897-1EED-4BD7-8343-C649E0DCAFE9}" type="datetime1">
              <a:rPr lang="en-US" smtClean="0"/>
              <a:pPr/>
              <a:t>04/01/2018</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63</a:t>
            </a:fld>
            <a:endParaRPr lang="en-US"/>
          </a:p>
        </p:txBody>
      </p:sp>
      <p:pic>
        <p:nvPicPr>
          <p:cNvPr id="6" name="Picture 5" descr="Ppt_Bg2.png"/>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Box 6"/>
          <p:cNvSpPr txBox="1"/>
          <p:nvPr/>
        </p:nvSpPr>
        <p:spPr>
          <a:xfrm>
            <a:off x="9967119" y="0"/>
            <a:ext cx="2326278" cy="461665"/>
          </a:xfrm>
          <a:prstGeom prst="rect">
            <a:avLst/>
          </a:prstGeom>
          <a:noFill/>
        </p:spPr>
        <p:txBody>
          <a:bodyPr wrap="none" rtlCol="0">
            <a:spAutoFit/>
          </a:bodyPr>
          <a:lstStyle/>
          <a:p>
            <a:r>
              <a:rPr lang="en-US" sz="2400" dirty="0" smtClean="0">
                <a:latin typeface="Comic Sans MS" pitchFamily="66" charset="0"/>
              </a:rPr>
              <a:t>Numerical sort</a:t>
            </a:r>
            <a:endParaRPr lang="en-US" sz="2400" dirty="0">
              <a:latin typeface="Comic Sans MS" pitchFamily="66"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92" y="533400"/>
            <a:ext cx="10945654" cy="884238"/>
          </a:xfrm>
        </p:spPr>
        <p:txBody>
          <a:bodyPr/>
          <a:lstStyle/>
          <a:p>
            <a:r>
              <a:rPr lang="en-US" sz="2400" dirty="0" smtClean="0">
                <a:latin typeface="Comic Sans MS" pitchFamily="66" charset="0"/>
              </a:rPr>
              <a:t>Example of Numerical sort</a:t>
            </a:r>
            <a:endParaRPr lang="en-US" sz="2400" dirty="0">
              <a:latin typeface="Comic Sans MS" pitchFamily="66" charset="0"/>
            </a:endParaRPr>
          </a:p>
        </p:txBody>
      </p:sp>
      <p:sp>
        <p:nvSpPr>
          <p:cNvPr id="4" name="Date Placeholder 3"/>
          <p:cNvSpPr>
            <a:spLocks noGrp="1"/>
          </p:cNvSpPr>
          <p:nvPr>
            <p:ph type="dt" sz="half" idx="10"/>
          </p:nvPr>
        </p:nvSpPr>
        <p:spPr/>
        <p:txBody>
          <a:bodyPr/>
          <a:lstStyle/>
          <a:p>
            <a:fld id="{D49AA897-1EED-4BD7-8343-C649E0DCAFE9}" type="datetime1">
              <a:rPr lang="en-US" smtClean="0"/>
              <a:pPr/>
              <a:t>04/01/2018</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64</a:t>
            </a:fld>
            <a:endParaRPr lang="en-US"/>
          </a:p>
        </p:txBody>
      </p:sp>
      <p:pic>
        <p:nvPicPr>
          <p:cNvPr id="8194" name="Picture 2" descr="C:\Users\Admin\Desktop\screeshots\arrrrray8.png"/>
          <p:cNvPicPr>
            <a:picLocks noGrp="1" noChangeAspect="1" noChangeArrowheads="1"/>
          </p:cNvPicPr>
          <p:nvPr>
            <p:ph idx="1"/>
          </p:nvPr>
        </p:nvPicPr>
        <p:blipFill>
          <a:blip r:embed="rId2"/>
          <a:srcRect/>
          <a:stretch>
            <a:fillRect/>
          </a:stretch>
        </p:blipFill>
        <p:spPr bwMode="auto">
          <a:xfrm>
            <a:off x="518319" y="1447800"/>
            <a:ext cx="4876800" cy="4343400"/>
          </a:xfrm>
          <a:prstGeom prst="rect">
            <a:avLst/>
          </a:prstGeom>
          <a:noFill/>
        </p:spPr>
      </p:pic>
      <p:pic>
        <p:nvPicPr>
          <p:cNvPr id="9" name="Picture 3" descr="C:\Users\Admin\Desktop\screeshots\arrrrray88.png"/>
          <p:cNvPicPr>
            <a:picLocks noChangeAspect="1" noChangeArrowheads="1"/>
          </p:cNvPicPr>
          <p:nvPr/>
        </p:nvPicPr>
        <p:blipFill>
          <a:blip r:embed="rId3"/>
          <a:srcRect/>
          <a:stretch>
            <a:fillRect/>
          </a:stretch>
        </p:blipFill>
        <p:spPr bwMode="auto">
          <a:xfrm>
            <a:off x="6309519" y="2514600"/>
            <a:ext cx="2362200"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descr="Ppt_Bg2.pn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Box 10"/>
          <p:cNvSpPr txBox="1"/>
          <p:nvPr/>
        </p:nvSpPr>
        <p:spPr>
          <a:xfrm>
            <a:off x="7628225" y="0"/>
            <a:ext cx="4533613" cy="461665"/>
          </a:xfrm>
          <a:prstGeom prst="rect">
            <a:avLst/>
          </a:prstGeom>
          <a:noFill/>
        </p:spPr>
        <p:txBody>
          <a:bodyPr wrap="none" rtlCol="0">
            <a:spAutoFit/>
          </a:bodyPr>
          <a:lstStyle/>
          <a:p>
            <a:r>
              <a:rPr lang="en-US" sz="2400" dirty="0" smtClean="0">
                <a:latin typeface="Comic Sans MS" pitchFamily="66" charset="0"/>
              </a:rPr>
              <a:t>Example Array Numerical sort</a:t>
            </a:r>
            <a:endParaRPr lang="en-US" sz="2400" dirty="0">
              <a:latin typeface="Comic Sans MS" pitchFamily="66"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92" y="457200"/>
            <a:ext cx="10945654" cy="5867400"/>
          </a:xfrm>
        </p:spPr>
        <p:txBody>
          <a:bodyPr/>
          <a:lstStyle/>
          <a:p>
            <a:pPr>
              <a:buNone/>
            </a:pPr>
            <a:r>
              <a:rPr lang="en-US" sz="2400" dirty="0" smtClean="0">
                <a:solidFill>
                  <a:schemeClr val="bg1"/>
                </a:solidFill>
                <a:latin typeface="Comic Sans MS" pitchFamily="66" charset="0"/>
              </a:rPr>
              <a:t>Functions</a:t>
            </a:r>
          </a:p>
          <a:p>
            <a:pPr>
              <a:buNone/>
            </a:pPr>
            <a:r>
              <a:rPr lang="en-US" sz="2400" dirty="0" smtClean="0">
                <a:latin typeface="Comic Sans MS" pitchFamily="66" charset="0"/>
              </a:rPr>
              <a:t>         A function is a block of reusable code. A function allows to write code once and use it as many times as we want just by calling the function.</a:t>
            </a:r>
          </a:p>
          <a:p>
            <a:pPr>
              <a:buNone/>
            </a:pPr>
            <a:r>
              <a:rPr lang="en-US" sz="2400" dirty="0" smtClean="0">
                <a:latin typeface="Comic Sans MS" pitchFamily="66" charset="0"/>
              </a:rPr>
              <a:t>JavaScript function syntax</a:t>
            </a:r>
          </a:p>
          <a:p>
            <a:pPr>
              <a:buNone/>
            </a:pPr>
            <a:endParaRPr lang="en-US" sz="2400" dirty="0" smtClean="0">
              <a:latin typeface="Comic Sans MS" pitchFamily="66" charset="0"/>
            </a:endParaRPr>
          </a:p>
          <a:p>
            <a:pPr>
              <a:buNone/>
            </a:pPr>
            <a:endParaRPr lang="en-US" sz="2400" dirty="0" smtClean="0">
              <a:latin typeface="Comic Sans MS" pitchFamily="66" charset="0"/>
            </a:endParaRPr>
          </a:p>
          <a:p>
            <a:pPr>
              <a:buNone/>
            </a:pPr>
            <a:endParaRPr lang="en-US" sz="2400" dirty="0" smtClean="0">
              <a:latin typeface="Comic Sans MS" pitchFamily="66" charset="0"/>
            </a:endParaRPr>
          </a:p>
          <a:p>
            <a:pPr>
              <a:buNone/>
            </a:pPr>
            <a:endParaRPr lang="en-US" sz="2400" dirty="0" smtClean="0">
              <a:latin typeface="Comic Sans MS" pitchFamily="66" charset="0"/>
            </a:endParaRPr>
          </a:p>
          <a:p>
            <a:pPr algn="just">
              <a:buNone/>
            </a:pPr>
            <a:r>
              <a:rPr lang="en-US" sz="2400" dirty="0" smtClean="0">
                <a:latin typeface="Comic Sans MS" pitchFamily="66" charset="0"/>
              </a:rPr>
              <a:t>          Use the function keyword top define a function, followed by the name of the function. The name of the function should be followed by parentheses()</a:t>
            </a:r>
          </a:p>
          <a:p>
            <a:pPr algn="just">
              <a:buNone/>
            </a:pPr>
            <a:r>
              <a:rPr lang="en-US" sz="2400" dirty="0" smtClean="0">
                <a:latin typeface="Comic Sans MS" pitchFamily="66" charset="0"/>
              </a:rPr>
              <a:t>          Function parameters are optional. The parameter names must be with in parentheses separated by comma.</a:t>
            </a:r>
          </a:p>
          <a:p>
            <a:pPr>
              <a:buNone/>
            </a:pPr>
            <a:endParaRPr lang="en-US" sz="2400" dirty="0" smtClean="0">
              <a:latin typeface="Comic Sans MS" pitchFamily="66" charset="0"/>
            </a:endParaRPr>
          </a:p>
          <a:p>
            <a:pPr>
              <a:buNone/>
            </a:pPr>
            <a:endParaRPr lang="en-US" sz="2400" dirty="0" smtClean="0">
              <a:latin typeface="Comic Sans MS" pitchFamily="66" charset="0"/>
            </a:endParaRPr>
          </a:p>
          <a:p>
            <a:pPr>
              <a:buNone/>
            </a:pPr>
            <a:endParaRPr lang="en-US" sz="2400" dirty="0" smtClean="0">
              <a:latin typeface="Comic Sans MS" pitchFamily="66" charset="0"/>
            </a:endParaRPr>
          </a:p>
          <a:p>
            <a:pPr>
              <a:buNone/>
            </a:pPr>
            <a:endParaRPr lang="en-US" sz="2400" dirty="0" smtClean="0">
              <a:latin typeface="Comic Sans MS" pitchFamily="66" charset="0"/>
            </a:endParaRPr>
          </a:p>
          <a:p>
            <a:pPr>
              <a:buNone/>
            </a:pPr>
            <a:endParaRPr lang="en-US" sz="2400" dirty="0" smtClean="0">
              <a:latin typeface="Comic Sans MS" pitchFamily="66" charset="0"/>
            </a:endParaRPr>
          </a:p>
          <a:p>
            <a:pPr>
              <a:buNone/>
            </a:pPr>
            <a:endParaRPr lang="en-US" sz="2400" dirty="0" smtClean="0">
              <a:latin typeface="Comic Sans MS" pitchFamily="66" charset="0"/>
            </a:endParaRPr>
          </a:p>
          <a:p>
            <a:pPr>
              <a:buNone/>
            </a:pPr>
            <a:endParaRPr lang="en-US" sz="2400" dirty="0">
              <a:latin typeface="Comic Sans MS" pitchFamily="66" charset="0"/>
            </a:endParaRPr>
          </a:p>
        </p:txBody>
      </p:sp>
      <p:sp>
        <p:nvSpPr>
          <p:cNvPr id="4" name="Date Placeholder 3"/>
          <p:cNvSpPr>
            <a:spLocks noGrp="1"/>
          </p:cNvSpPr>
          <p:nvPr>
            <p:ph type="dt" sz="half" idx="10"/>
          </p:nvPr>
        </p:nvSpPr>
        <p:spPr/>
        <p:txBody>
          <a:bodyPr/>
          <a:lstStyle/>
          <a:p>
            <a:fld id="{61ED31E1-2779-40E0-9309-EBA42C537A11}" type="datetime1">
              <a:rPr lang="en-US" smtClean="0"/>
              <a:pPr/>
              <a:t>04/01/2018</a:t>
            </a:fld>
            <a:endParaRPr lang="en-US"/>
          </a:p>
        </p:txBody>
      </p:sp>
      <p:pic>
        <p:nvPicPr>
          <p:cNvPr id="8" name="Picture 3" descr="C:\Users\Admin\Desktop\screeshots\string.png"/>
          <p:cNvPicPr>
            <a:picLocks noChangeAspect="1" noChangeArrowheads="1"/>
          </p:cNvPicPr>
          <p:nvPr/>
        </p:nvPicPr>
        <p:blipFill>
          <a:blip r:embed="rId2"/>
          <a:srcRect/>
          <a:stretch>
            <a:fillRect/>
          </a:stretch>
        </p:blipFill>
        <p:spPr bwMode="auto">
          <a:xfrm>
            <a:off x="2499519" y="2209800"/>
            <a:ext cx="5334000" cy="8763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descr="Ppt_Bg2.pn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TextBox 9"/>
          <p:cNvSpPr txBox="1"/>
          <p:nvPr/>
        </p:nvSpPr>
        <p:spPr>
          <a:xfrm>
            <a:off x="10424318" y="0"/>
            <a:ext cx="1737519" cy="461665"/>
          </a:xfrm>
          <a:prstGeom prst="rect">
            <a:avLst/>
          </a:prstGeom>
          <a:noFill/>
        </p:spPr>
        <p:txBody>
          <a:bodyPr wrap="square" rtlCol="0">
            <a:spAutoFit/>
          </a:bodyPr>
          <a:lstStyle/>
          <a:p>
            <a:r>
              <a:rPr lang="en-US" sz="2400" dirty="0" smtClean="0">
                <a:latin typeface="Comic Sans MS" pitchFamily="66" charset="0"/>
              </a:rPr>
              <a:t>Functions</a:t>
            </a:r>
            <a:endParaRPr lang="en-US" sz="2400" dirty="0">
              <a:latin typeface="Comic Sans MS" pitchFamily="66"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92" y="609600"/>
            <a:ext cx="10945654" cy="6248400"/>
          </a:xfrm>
        </p:spPr>
        <p:txBody>
          <a:bodyPr/>
          <a:lstStyle/>
          <a:p>
            <a:pPr>
              <a:buNone/>
            </a:pPr>
            <a:r>
              <a:rPr lang="en-US" sz="2400" dirty="0" smtClean="0">
                <a:latin typeface="Comic Sans MS" pitchFamily="66" charset="0"/>
              </a:rPr>
              <a:t>Example: JavaScript function to add 2 numbers</a:t>
            </a:r>
          </a:p>
          <a:p>
            <a:pPr>
              <a:buNone/>
            </a:pPr>
            <a:endParaRPr lang="en-US" sz="2400" dirty="0" smtClean="0">
              <a:latin typeface="Comic Sans MS" pitchFamily="66" charset="0"/>
            </a:endParaRPr>
          </a:p>
          <a:p>
            <a:pPr>
              <a:buNone/>
            </a:pPr>
            <a:endParaRPr lang="en-US" sz="2400" dirty="0" smtClean="0">
              <a:latin typeface="Comic Sans MS" pitchFamily="66" charset="0"/>
            </a:endParaRPr>
          </a:p>
          <a:p>
            <a:pPr>
              <a:buNone/>
            </a:pPr>
            <a:endParaRPr lang="en-US" sz="2400" dirty="0" smtClean="0">
              <a:latin typeface="Comic Sans MS" pitchFamily="66" charset="0"/>
            </a:endParaRPr>
          </a:p>
          <a:p>
            <a:pPr>
              <a:buNone/>
            </a:pPr>
            <a:r>
              <a:rPr lang="en-US" sz="2400" dirty="0" smtClean="0">
                <a:latin typeface="Comic Sans MS" pitchFamily="66" charset="0"/>
              </a:rPr>
              <a:t>         Calling the JavaScript function: Call the JavaScript by specifying the name of the function and values for the parameters if any.</a:t>
            </a:r>
          </a:p>
          <a:p>
            <a:pPr>
              <a:buNone/>
            </a:pPr>
            <a:endParaRPr lang="en-US" sz="2400" dirty="0" smtClean="0">
              <a:latin typeface="Comic Sans MS" pitchFamily="66" charset="0"/>
            </a:endParaRPr>
          </a:p>
          <a:p>
            <a:pPr>
              <a:buNone/>
            </a:pPr>
            <a:endParaRPr lang="en-US" sz="2400" dirty="0" smtClean="0">
              <a:solidFill>
                <a:schemeClr val="bg1"/>
              </a:solidFill>
              <a:latin typeface="Comic Sans MS" pitchFamily="66" charset="0"/>
            </a:endParaRPr>
          </a:p>
          <a:p>
            <a:pPr algn="just">
              <a:buNone/>
            </a:pPr>
            <a:r>
              <a:rPr lang="en-US" sz="2400" dirty="0" smtClean="0">
                <a:solidFill>
                  <a:schemeClr val="bg1"/>
                </a:solidFill>
                <a:latin typeface="Comic Sans MS" pitchFamily="66" charset="0"/>
              </a:rPr>
              <a:t>    What happens when you do not specify values for the function parameters when calling the function</a:t>
            </a:r>
          </a:p>
          <a:p>
            <a:pPr algn="just">
              <a:buNone/>
            </a:pPr>
            <a:r>
              <a:rPr lang="en-US" sz="2400" dirty="0" smtClean="0">
                <a:solidFill>
                  <a:schemeClr val="bg1"/>
                </a:solidFill>
                <a:latin typeface="Comic Sans MS" pitchFamily="66" charset="0"/>
              </a:rPr>
              <a:t>    </a:t>
            </a:r>
            <a:r>
              <a:rPr lang="en-US" sz="2400" dirty="0" smtClean="0">
                <a:latin typeface="Comic Sans MS" pitchFamily="66" charset="0"/>
              </a:rPr>
              <a:t>The parameters that are missing values are set to undefined.</a:t>
            </a:r>
          </a:p>
          <a:p>
            <a:pPr algn="just">
              <a:buNone/>
            </a:pPr>
            <a:r>
              <a:rPr lang="en-US" sz="2400" dirty="0" smtClean="0">
                <a:solidFill>
                  <a:schemeClr val="bg1"/>
                </a:solidFill>
                <a:latin typeface="Comic Sans MS" pitchFamily="66" charset="0"/>
              </a:rPr>
              <a:t>     What happens when you specify too many parameter values when calling the function</a:t>
            </a:r>
          </a:p>
          <a:p>
            <a:pPr algn="just">
              <a:buNone/>
            </a:pPr>
            <a:r>
              <a:rPr lang="en-US" sz="2400" dirty="0" smtClean="0">
                <a:solidFill>
                  <a:schemeClr val="bg1"/>
                </a:solidFill>
                <a:latin typeface="Comic Sans MS" pitchFamily="66" charset="0"/>
              </a:rPr>
              <a:t>      </a:t>
            </a:r>
            <a:r>
              <a:rPr lang="en-US" sz="2400" dirty="0" smtClean="0">
                <a:latin typeface="Comic Sans MS" pitchFamily="66" charset="0"/>
              </a:rPr>
              <a:t>The extra parameter values are ignored</a:t>
            </a:r>
            <a:endParaRPr lang="en-US" sz="2400" dirty="0" smtClean="0">
              <a:solidFill>
                <a:schemeClr val="bg1"/>
              </a:solidFill>
              <a:latin typeface="Comic Sans MS" pitchFamily="66" charset="0"/>
            </a:endParaRPr>
          </a:p>
          <a:p>
            <a:pPr algn="just">
              <a:buNone/>
            </a:pPr>
            <a:r>
              <a:rPr lang="en-US" sz="2400" dirty="0" smtClean="0">
                <a:solidFill>
                  <a:schemeClr val="bg1"/>
                </a:solidFill>
                <a:latin typeface="Comic Sans MS" pitchFamily="66" charset="0"/>
              </a:rPr>
              <a:t>      </a:t>
            </a:r>
          </a:p>
          <a:p>
            <a:pPr algn="just">
              <a:buNone/>
            </a:pPr>
            <a:endParaRPr lang="en-US" sz="2400" dirty="0" smtClean="0">
              <a:solidFill>
                <a:schemeClr val="bg1"/>
              </a:solidFill>
              <a:latin typeface="Comic Sans MS" pitchFamily="66" charset="0"/>
            </a:endParaRPr>
          </a:p>
          <a:p>
            <a:pPr algn="just">
              <a:buNone/>
            </a:pPr>
            <a:endParaRPr lang="en-US" sz="2400" dirty="0" smtClean="0">
              <a:solidFill>
                <a:schemeClr val="bg1"/>
              </a:solidFill>
              <a:latin typeface="Comic Sans MS" pitchFamily="66" charset="0"/>
            </a:endParaRPr>
          </a:p>
          <a:p>
            <a:pPr>
              <a:buNone/>
            </a:pPr>
            <a:endParaRPr lang="en-US" sz="2400" dirty="0" smtClean="0">
              <a:latin typeface="Comic Sans MS" pitchFamily="66" charset="0"/>
            </a:endParaRPr>
          </a:p>
          <a:p>
            <a:pPr>
              <a:buNone/>
            </a:pPr>
            <a:endParaRPr lang="en-US" sz="2400" dirty="0" smtClean="0">
              <a:latin typeface="Comic Sans MS" pitchFamily="66" charset="0"/>
            </a:endParaRPr>
          </a:p>
          <a:p>
            <a:pPr>
              <a:buNone/>
            </a:pPr>
            <a:endParaRPr lang="en-US" sz="2400" dirty="0" smtClean="0">
              <a:latin typeface="Comic Sans MS" pitchFamily="66" charset="0"/>
            </a:endParaRPr>
          </a:p>
          <a:p>
            <a:pPr>
              <a:buNone/>
            </a:pPr>
            <a:endParaRPr lang="en-US" sz="2400" dirty="0" smtClean="0">
              <a:latin typeface="Comic Sans MS" pitchFamily="66" charset="0"/>
            </a:endParaRPr>
          </a:p>
          <a:p>
            <a:pPr>
              <a:buNone/>
            </a:pPr>
            <a:endParaRPr lang="en-US" sz="2400" dirty="0" smtClean="0">
              <a:latin typeface="Comic Sans MS" pitchFamily="66" charset="0"/>
            </a:endParaRPr>
          </a:p>
          <a:p>
            <a:pPr>
              <a:buNone/>
            </a:pPr>
            <a:endParaRPr lang="en-US" sz="2400" dirty="0">
              <a:latin typeface="Comic Sans MS" pitchFamily="66" charset="0"/>
            </a:endParaRPr>
          </a:p>
        </p:txBody>
      </p:sp>
      <p:pic>
        <p:nvPicPr>
          <p:cNvPr id="8" name="Picture 3" descr="C:\Users\Admin\Desktop\screeshots\string.png"/>
          <p:cNvPicPr>
            <a:picLocks noChangeAspect="1" noChangeArrowheads="1"/>
          </p:cNvPicPr>
          <p:nvPr/>
        </p:nvPicPr>
        <p:blipFill>
          <a:blip r:embed="rId2"/>
          <a:srcRect/>
          <a:stretch>
            <a:fillRect/>
          </a:stretch>
        </p:blipFill>
        <p:spPr bwMode="auto">
          <a:xfrm>
            <a:off x="2956719" y="1066800"/>
            <a:ext cx="48768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4" descr="C:\Users\Admin\Desktop\screeshots\string.png"/>
          <p:cNvPicPr>
            <a:picLocks noChangeAspect="1" noChangeArrowheads="1"/>
          </p:cNvPicPr>
          <p:nvPr/>
        </p:nvPicPr>
        <p:blipFill>
          <a:blip r:embed="rId3"/>
          <a:srcRect/>
          <a:stretch>
            <a:fillRect/>
          </a:stretch>
        </p:blipFill>
        <p:spPr bwMode="auto">
          <a:xfrm>
            <a:off x="4099719" y="3124200"/>
            <a:ext cx="2971800" cy="1004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1" descr="Ppt_Bg2.pn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Date Placeholder 5"/>
          <p:cNvSpPr>
            <a:spLocks noGrp="1"/>
          </p:cNvSpPr>
          <p:nvPr>
            <p:ph type="dt" sz="half" idx="10"/>
          </p:nvPr>
        </p:nvSpPr>
        <p:spPr/>
        <p:txBody>
          <a:bodyPr/>
          <a:lstStyle/>
          <a:p>
            <a:fld id="{B9758A20-9C78-48B3-9C66-555E8487944E}" type="datetime1">
              <a:rPr lang="en-US" smtClean="0"/>
              <a:pPr/>
              <a:t>04/01/2018</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92" y="685800"/>
            <a:ext cx="10945654" cy="5943600"/>
          </a:xfrm>
        </p:spPr>
        <p:txBody>
          <a:bodyPr/>
          <a:lstStyle/>
          <a:p>
            <a:pPr>
              <a:buNone/>
            </a:pPr>
            <a:r>
              <a:rPr lang="en-US" sz="2400" dirty="0" smtClean="0">
                <a:latin typeface="Comic Sans MS" pitchFamily="66" charset="0"/>
              </a:rPr>
              <a:t>Defining JavaScript function using function declaration</a:t>
            </a:r>
          </a:p>
          <a:p>
            <a:pPr>
              <a:buNone/>
            </a:pPr>
            <a:endParaRPr lang="en-US" sz="2400" dirty="0" smtClean="0">
              <a:latin typeface="Comic Sans MS" pitchFamily="66" charset="0"/>
            </a:endParaRPr>
          </a:p>
          <a:p>
            <a:pPr>
              <a:buNone/>
            </a:pPr>
            <a:endParaRPr lang="en-US" sz="2400" dirty="0" smtClean="0">
              <a:latin typeface="Comic Sans MS" pitchFamily="66" charset="0"/>
            </a:endParaRPr>
          </a:p>
          <a:p>
            <a:pPr>
              <a:buNone/>
            </a:pPr>
            <a:endParaRPr lang="en-US" sz="2400" dirty="0" smtClean="0">
              <a:latin typeface="Comic Sans MS" pitchFamily="66" charset="0"/>
            </a:endParaRPr>
          </a:p>
          <a:p>
            <a:pPr>
              <a:buNone/>
            </a:pPr>
            <a:endParaRPr lang="en-US" sz="2400" dirty="0" smtClean="0">
              <a:latin typeface="Comic Sans MS" pitchFamily="66" charset="0"/>
            </a:endParaRPr>
          </a:p>
          <a:p>
            <a:pPr>
              <a:buNone/>
            </a:pPr>
            <a:endParaRPr lang="en-US" sz="2400" dirty="0" smtClean="0">
              <a:latin typeface="Comic Sans MS" pitchFamily="66" charset="0"/>
            </a:endParaRPr>
          </a:p>
          <a:p>
            <a:pPr>
              <a:buNone/>
            </a:pPr>
            <a:endParaRPr lang="en-US" sz="2400" dirty="0" smtClean="0">
              <a:latin typeface="Comic Sans MS" pitchFamily="66" charset="0"/>
            </a:endParaRPr>
          </a:p>
          <a:p>
            <a:pPr>
              <a:buNone/>
            </a:pPr>
            <a:endParaRPr lang="en-US" sz="2400" dirty="0" smtClean="0">
              <a:latin typeface="Comic Sans MS" pitchFamily="66" charset="0"/>
            </a:endParaRPr>
          </a:p>
          <a:p>
            <a:pPr>
              <a:buNone/>
            </a:pPr>
            <a:endParaRPr lang="en-US" sz="2400" dirty="0" smtClean="0">
              <a:latin typeface="Comic Sans MS" pitchFamily="66" charset="0"/>
            </a:endParaRPr>
          </a:p>
          <a:p>
            <a:pPr>
              <a:buNone/>
            </a:pPr>
            <a:endParaRPr lang="en-US" sz="2400" dirty="0" smtClean="0">
              <a:latin typeface="Comic Sans MS" pitchFamily="66" charset="0"/>
            </a:endParaRPr>
          </a:p>
          <a:p>
            <a:pPr>
              <a:buNone/>
            </a:pPr>
            <a:endParaRPr lang="en-US" sz="2400" dirty="0" smtClean="0">
              <a:latin typeface="Comic Sans MS" pitchFamily="66" charset="0"/>
            </a:endParaRPr>
          </a:p>
          <a:p>
            <a:pPr>
              <a:buNone/>
            </a:pPr>
            <a:endParaRPr lang="en-US" sz="2400" dirty="0" smtClean="0">
              <a:latin typeface="Comic Sans MS" pitchFamily="66" charset="0"/>
            </a:endParaRPr>
          </a:p>
          <a:p>
            <a:pPr>
              <a:buNone/>
            </a:pPr>
            <a:endParaRPr lang="en-US" sz="2400" dirty="0" smtClean="0">
              <a:latin typeface="Comic Sans MS" pitchFamily="66" charset="0"/>
            </a:endParaRPr>
          </a:p>
          <a:p>
            <a:pPr>
              <a:buNone/>
            </a:pPr>
            <a:endParaRPr lang="en-US" sz="2400" dirty="0" smtClean="0">
              <a:latin typeface="Comic Sans MS" pitchFamily="66" charset="0"/>
            </a:endParaRPr>
          </a:p>
          <a:p>
            <a:pPr>
              <a:buNone/>
            </a:pPr>
            <a:endParaRPr lang="en-US" sz="2400" dirty="0" smtClean="0">
              <a:latin typeface="Comic Sans MS" pitchFamily="66" charset="0"/>
            </a:endParaRPr>
          </a:p>
          <a:p>
            <a:pPr>
              <a:buNone/>
            </a:pPr>
            <a:endParaRPr lang="en-US" sz="2400" dirty="0" smtClean="0">
              <a:latin typeface="Comic Sans MS" pitchFamily="66" charset="0"/>
            </a:endParaRPr>
          </a:p>
          <a:p>
            <a:pPr>
              <a:buNone/>
            </a:pPr>
            <a:endParaRPr lang="en-US" sz="2400" dirty="0" smtClean="0">
              <a:latin typeface="Comic Sans MS" pitchFamily="66" charset="0"/>
            </a:endParaRPr>
          </a:p>
          <a:p>
            <a:pPr>
              <a:buNone/>
            </a:pPr>
            <a:endParaRPr lang="en-US" sz="2400" dirty="0" smtClean="0">
              <a:latin typeface="Comic Sans MS" pitchFamily="66" charset="0"/>
            </a:endParaRPr>
          </a:p>
          <a:p>
            <a:pPr>
              <a:buNone/>
            </a:pPr>
            <a:endParaRPr lang="en-US" sz="2400" dirty="0" smtClean="0">
              <a:latin typeface="Comic Sans MS" pitchFamily="66" charset="0"/>
            </a:endParaRPr>
          </a:p>
          <a:p>
            <a:pPr>
              <a:buNone/>
            </a:pPr>
            <a:endParaRPr lang="en-US" sz="2400" dirty="0" smtClean="0">
              <a:latin typeface="Comic Sans MS" pitchFamily="66" charset="0"/>
            </a:endParaRPr>
          </a:p>
          <a:p>
            <a:pPr>
              <a:buNone/>
            </a:pPr>
            <a:endParaRPr lang="en-US" sz="2400" dirty="0" smtClean="0">
              <a:latin typeface="Comic Sans MS" pitchFamily="66" charset="0"/>
            </a:endParaRPr>
          </a:p>
          <a:p>
            <a:pPr>
              <a:buNone/>
            </a:pPr>
            <a:endParaRPr lang="en-US" sz="2400" dirty="0" smtClean="0">
              <a:latin typeface="Comic Sans MS" pitchFamily="66" charset="0"/>
            </a:endParaRPr>
          </a:p>
          <a:p>
            <a:pPr>
              <a:buNone/>
            </a:pPr>
            <a:endParaRPr lang="en-US" sz="2400" dirty="0" smtClean="0">
              <a:latin typeface="Comic Sans MS" pitchFamily="66" charset="0"/>
            </a:endParaRPr>
          </a:p>
          <a:p>
            <a:pPr>
              <a:buNone/>
            </a:pPr>
            <a:endParaRPr lang="en-US" sz="2400" dirty="0" smtClean="0">
              <a:latin typeface="Comic Sans MS" pitchFamily="66" charset="0"/>
            </a:endParaRPr>
          </a:p>
          <a:p>
            <a:pPr>
              <a:buNone/>
            </a:pPr>
            <a:endParaRPr lang="en-US" sz="2400" dirty="0">
              <a:latin typeface="Comic Sans MS" pitchFamily="66" charset="0"/>
            </a:endParaRPr>
          </a:p>
        </p:txBody>
      </p:sp>
      <p:sp>
        <p:nvSpPr>
          <p:cNvPr id="4" name="Date Placeholder 3"/>
          <p:cNvSpPr>
            <a:spLocks noGrp="1"/>
          </p:cNvSpPr>
          <p:nvPr>
            <p:ph type="dt" sz="half" idx="10"/>
          </p:nvPr>
        </p:nvSpPr>
        <p:spPr/>
        <p:txBody>
          <a:bodyPr/>
          <a:lstStyle/>
          <a:p>
            <a:fld id="{C7B9EB11-144D-47E7-BFF7-4F7EBDA76FEF}" type="datetime1">
              <a:rPr lang="en-US" smtClean="0"/>
              <a:pPr/>
              <a:t>04/01/2018</a:t>
            </a:fld>
            <a:endParaRPr lang="en-US"/>
          </a:p>
        </p:txBody>
      </p:sp>
      <p:pic>
        <p:nvPicPr>
          <p:cNvPr id="7" name="Picture 2" descr="C:\Users\Admin\Desktop\screeshots\string.png"/>
          <p:cNvPicPr>
            <a:picLocks noChangeAspect="1" noChangeArrowheads="1"/>
          </p:cNvPicPr>
          <p:nvPr/>
        </p:nvPicPr>
        <p:blipFill>
          <a:blip r:embed="rId2"/>
          <a:srcRect/>
          <a:stretch>
            <a:fillRect/>
          </a:stretch>
        </p:blipFill>
        <p:spPr bwMode="auto">
          <a:xfrm>
            <a:off x="823119" y="1295400"/>
            <a:ext cx="4648200" cy="205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4" descr="C:\Users\Admin\Desktop\screeshots\string.png"/>
          <p:cNvPicPr>
            <a:picLocks noChangeAspect="1" noChangeArrowheads="1"/>
          </p:cNvPicPr>
          <p:nvPr/>
        </p:nvPicPr>
        <p:blipFill>
          <a:blip r:embed="rId3"/>
          <a:srcRect/>
          <a:stretch>
            <a:fillRect/>
          </a:stretch>
        </p:blipFill>
        <p:spPr bwMode="auto">
          <a:xfrm>
            <a:off x="746919" y="3581400"/>
            <a:ext cx="4953000" cy="274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TextBox 11"/>
          <p:cNvSpPr txBox="1"/>
          <p:nvPr/>
        </p:nvSpPr>
        <p:spPr>
          <a:xfrm>
            <a:off x="6766719" y="1371600"/>
            <a:ext cx="4419600" cy="2308324"/>
          </a:xfrm>
          <a:prstGeom prst="rect">
            <a:avLst/>
          </a:prstGeom>
          <a:noFill/>
        </p:spPr>
        <p:txBody>
          <a:bodyPr wrap="square" rtlCol="0">
            <a:spAutoFit/>
          </a:bodyPr>
          <a:lstStyle/>
          <a:p>
            <a:pPr algn="just"/>
            <a:r>
              <a:rPr lang="en-US" sz="2400" dirty="0" smtClean="0">
                <a:solidFill>
                  <a:schemeClr val="bg1"/>
                </a:solidFill>
                <a:latin typeface="Comic Sans MS" pitchFamily="66" charset="0"/>
              </a:rPr>
              <a:t>Function Hoisting: </a:t>
            </a:r>
            <a:r>
              <a:rPr lang="en-US" sz="2400" dirty="0" smtClean="0">
                <a:latin typeface="Comic Sans MS" pitchFamily="66" charset="0"/>
              </a:rPr>
              <a:t>By default, javascript moves all the function declaration to the top of the current scope. This is called function hoisting. </a:t>
            </a:r>
            <a:endParaRPr lang="en-US" sz="2400" dirty="0">
              <a:latin typeface="Comic Sans MS" pitchFamily="66" charset="0"/>
            </a:endParaRPr>
          </a:p>
        </p:txBody>
      </p:sp>
      <p:pic>
        <p:nvPicPr>
          <p:cNvPr id="13" name="Picture 12" descr="Ppt_Bg2.pn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TextBox 13"/>
          <p:cNvSpPr txBox="1"/>
          <p:nvPr/>
        </p:nvSpPr>
        <p:spPr>
          <a:xfrm>
            <a:off x="6693674" y="0"/>
            <a:ext cx="5468164" cy="461665"/>
          </a:xfrm>
          <a:prstGeom prst="rect">
            <a:avLst/>
          </a:prstGeom>
          <a:noFill/>
        </p:spPr>
        <p:txBody>
          <a:bodyPr wrap="none" rtlCol="0">
            <a:spAutoFit/>
          </a:bodyPr>
          <a:lstStyle/>
          <a:p>
            <a:r>
              <a:rPr lang="en-US" sz="2400" dirty="0" smtClean="0">
                <a:latin typeface="Comic Sans MS" pitchFamily="66" charset="0"/>
              </a:rPr>
              <a:t>Different ways of defining functions</a:t>
            </a:r>
            <a:endParaRPr lang="en-US" sz="2400" dirty="0">
              <a:latin typeface="Comic Sans MS" pitchFamily="66" charset="0"/>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92" y="1066800"/>
            <a:ext cx="10945654" cy="5562600"/>
          </a:xfrm>
        </p:spPr>
        <p:txBody>
          <a:bodyPr/>
          <a:lstStyle/>
          <a:p>
            <a:pPr>
              <a:buNone/>
            </a:pPr>
            <a:r>
              <a:rPr lang="en-US" sz="2400" dirty="0" smtClean="0">
                <a:latin typeface="Comic Sans MS" pitchFamily="66" charset="0"/>
              </a:rPr>
              <a:t> </a:t>
            </a:r>
            <a:r>
              <a:rPr lang="en-US" sz="2400" dirty="0" smtClean="0">
                <a:solidFill>
                  <a:schemeClr val="bg1"/>
                </a:solidFill>
                <a:latin typeface="Comic Sans MS" pitchFamily="66" charset="0"/>
              </a:rPr>
              <a:t>Form Validation</a:t>
            </a:r>
          </a:p>
          <a:p>
            <a:pPr>
              <a:buNone/>
            </a:pPr>
            <a:endParaRPr lang="en-US" sz="2400" dirty="0" smtClean="0">
              <a:latin typeface="Comic Sans MS" pitchFamily="66" charset="0"/>
            </a:endParaRPr>
          </a:p>
          <a:p>
            <a:pPr algn="just">
              <a:buNone/>
            </a:pPr>
            <a:r>
              <a:rPr lang="en-US" sz="2400" dirty="0" smtClean="0">
                <a:latin typeface="Comic Sans MS" pitchFamily="66" charset="0"/>
              </a:rPr>
              <a:t>           Form validation normally used to occur at the server, after the client had entered all the necessary data and then pressed the Submit button. If the data entered by a client was incorrect or was simply missing, the server would have to send all the data back to the client and request that the form be resubmitted with correct information. This was really a lengthy process which used to put a lot of burden on the server.  JavaScript provides a way to validate form's data on the client's computer before sending it to the web server. </a:t>
            </a:r>
          </a:p>
        </p:txBody>
      </p:sp>
      <p:pic>
        <p:nvPicPr>
          <p:cNvPr id="4" name="Picture 3" descr="Ppt_Bg2.png"/>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Box 4"/>
          <p:cNvSpPr txBox="1"/>
          <p:nvPr/>
        </p:nvSpPr>
        <p:spPr>
          <a:xfrm>
            <a:off x="8747919" y="0"/>
            <a:ext cx="3200400" cy="461665"/>
          </a:xfrm>
          <a:prstGeom prst="rect">
            <a:avLst/>
          </a:prstGeom>
          <a:noFill/>
        </p:spPr>
        <p:txBody>
          <a:bodyPr wrap="square" rtlCol="0">
            <a:spAutoFit/>
          </a:bodyPr>
          <a:lstStyle/>
          <a:p>
            <a:r>
              <a:rPr lang="en-US" sz="2400" dirty="0" smtClean="0">
                <a:latin typeface="Comic Sans MS" pitchFamily="66" charset="0"/>
              </a:rPr>
              <a:t> Form Validation</a:t>
            </a:r>
            <a:endParaRPr lang="en-US" sz="2400" dirty="0">
              <a:latin typeface="Comic Sans MS" pitchFamily="66" charset="0"/>
            </a:endParaRPr>
          </a:p>
        </p:txBody>
      </p:sp>
      <p:sp>
        <p:nvSpPr>
          <p:cNvPr id="6" name="Date Placeholder 5"/>
          <p:cNvSpPr>
            <a:spLocks noGrp="1"/>
          </p:cNvSpPr>
          <p:nvPr>
            <p:ph type="dt" sz="half" idx="10"/>
          </p:nvPr>
        </p:nvSpPr>
        <p:spPr/>
        <p:txBody>
          <a:bodyPr/>
          <a:lstStyle/>
          <a:p>
            <a:fld id="{FCD61556-89A8-4926-BD51-2E064B111D93}" type="datetime1">
              <a:rPr lang="en-US" smtClean="0"/>
              <a:pPr/>
              <a:t>04/01/2018</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92" y="609600"/>
            <a:ext cx="10945654" cy="6248400"/>
          </a:xfrm>
        </p:spPr>
        <p:txBody>
          <a:bodyPr/>
          <a:lstStyle/>
          <a:p>
            <a:pPr>
              <a:buNone/>
            </a:pPr>
            <a:r>
              <a:rPr lang="en-US" sz="2400" dirty="0" smtClean="0">
                <a:latin typeface="Comic Sans MS" pitchFamily="66" charset="0"/>
              </a:rPr>
              <a:t>Form validation generally performs two functions.</a:t>
            </a:r>
          </a:p>
          <a:p>
            <a:r>
              <a:rPr lang="en-US" sz="2400" dirty="0" smtClean="0">
                <a:latin typeface="Comic Sans MS" pitchFamily="66" charset="0"/>
              </a:rPr>
              <a:t> </a:t>
            </a:r>
            <a:r>
              <a:rPr lang="en-US" sz="2400" dirty="0" smtClean="0">
                <a:solidFill>
                  <a:schemeClr val="bg1"/>
                </a:solidFill>
                <a:latin typeface="Comic Sans MS" pitchFamily="66" charset="0"/>
              </a:rPr>
              <a:t>Basic Validation </a:t>
            </a:r>
            <a:r>
              <a:rPr lang="en-US" sz="2400" dirty="0" smtClean="0">
                <a:latin typeface="Comic Sans MS" pitchFamily="66" charset="0"/>
              </a:rPr>
              <a:t>- First of all, the form must be checked to make sure all the mandatory fields are filled in. It would require just a loop through each field in the form and check for data.</a:t>
            </a:r>
          </a:p>
          <a:p>
            <a:r>
              <a:rPr lang="en-US" sz="2400" dirty="0" smtClean="0">
                <a:latin typeface="Comic Sans MS" pitchFamily="66" charset="0"/>
              </a:rPr>
              <a:t> </a:t>
            </a:r>
            <a:r>
              <a:rPr lang="en-US" sz="2400" dirty="0" smtClean="0">
                <a:solidFill>
                  <a:schemeClr val="bg1"/>
                </a:solidFill>
                <a:latin typeface="Comic Sans MS" pitchFamily="66" charset="0"/>
              </a:rPr>
              <a:t>Data Format Validation </a:t>
            </a:r>
            <a:r>
              <a:rPr lang="en-US" sz="2400" dirty="0" smtClean="0">
                <a:latin typeface="Comic Sans MS" pitchFamily="66" charset="0"/>
              </a:rPr>
              <a:t>- Secondly, the data that is entered must be checked for correct form and value. Your code must include appropriate logic to test correctness of data.</a:t>
            </a:r>
          </a:p>
          <a:p>
            <a:pPr>
              <a:buNone/>
            </a:pPr>
            <a:r>
              <a:rPr lang="en-US" sz="2400" dirty="0" smtClean="0">
                <a:latin typeface="Comic Sans MS" pitchFamily="66" charset="0"/>
              </a:rPr>
              <a:t>     HTML form validation can be done by JavaScript. If a form field (</a:t>
            </a:r>
            <a:r>
              <a:rPr lang="en-US" sz="2400" dirty="0" err="1" smtClean="0">
                <a:latin typeface="Comic Sans MS" pitchFamily="66" charset="0"/>
              </a:rPr>
              <a:t>fname</a:t>
            </a:r>
            <a:r>
              <a:rPr lang="en-US" sz="2400" dirty="0" smtClean="0">
                <a:latin typeface="Comic Sans MS" pitchFamily="66" charset="0"/>
              </a:rPr>
              <a:t>) is empty, this function alerts a message, and returns false, to prevent the form from being submitted:</a:t>
            </a:r>
          </a:p>
          <a:p>
            <a:pPr>
              <a:buNone/>
            </a:pPr>
            <a:r>
              <a:rPr lang="en-US" sz="2400" dirty="0" smtClean="0">
                <a:latin typeface="Comic Sans MS" pitchFamily="66" charset="0"/>
              </a:rPr>
              <a:t>       </a:t>
            </a:r>
            <a:r>
              <a:rPr lang="en-US" sz="2400" dirty="0" smtClean="0">
                <a:solidFill>
                  <a:schemeClr val="bg1"/>
                </a:solidFill>
                <a:latin typeface="Comic Sans MS" pitchFamily="66" charset="0"/>
              </a:rPr>
              <a:t>function </a:t>
            </a:r>
            <a:r>
              <a:rPr lang="en-US" sz="2400" dirty="0" err="1" smtClean="0">
                <a:solidFill>
                  <a:schemeClr val="bg1"/>
                </a:solidFill>
                <a:latin typeface="Comic Sans MS" pitchFamily="66" charset="0"/>
              </a:rPr>
              <a:t>validateForm</a:t>
            </a:r>
            <a:r>
              <a:rPr lang="en-US" sz="2400" dirty="0" smtClean="0">
                <a:solidFill>
                  <a:schemeClr val="bg1"/>
                </a:solidFill>
                <a:latin typeface="Comic Sans MS" pitchFamily="66" charset="0"/>
              </a:rPr>
              <a:t>() {</a:t>
            </a:r>
            <a:br>
              <a:rPr lang="en-US" sz="2400" dirty="0" smtClean="0">
                <a:solidFill>
                  <a:schemeClr val="bg1"/>
                </a:solidFill>
                <a:latin typeface="Comic Sans MS" pitchFamily="66" charset="0"/>
              </a:rPr>
            </a:br>
            <a:r>
              <a:rPr lang="en-US" sz="2400" dirty="0" smtClean="0">
                <a:solidFill>
                  <a:schemeClr val="bg1"/>
                </a:solidFill>
                <a:latin typeface="Comic Sans MS" pitchFamily="66" charset="0"/>
              </a:rPr>
              <a:t>              var x = </a:t>
            </a:r>
            <a:r>
              <a:rPr lang="en-US" sz="2400" dirty="0" err="1" smtClean="0">
                <a:solidFill>
                  <a:schemeClr val="bg1"/>
                </a:solidFill>
                <a:latin typeface="Comic Sans MS" pitchFamily="66" charset="0"/>
              </a:rPr>
              <a:t>document.forms</a:t>
            </a:r>
            <a:r>
              <a:rPr lang="en-US" sz="2400" dirty="0" smtClean="0">
                <a:solidFill>
                  <a:schemeClr val="bg1"/>
                </a:solidFill>
                <a:latin typeface="Comic Sans MS" pitchFamily="66" charset="0"/>
              </a:rPr>
              <a:t>["</a:t>
            </a:r>
            <a:r>
              <a:rPr lang="en-US" sz="2400" dirty="0" err="1" smtClean="0">
                <a:solidFill>
                  <a:schemeClr val="bg1"/>
                </a:solidFill>
                <a:latin typeface="Comic Sans MS" pitchFamily="66" charset="0"/>
              </a:rPr>
              <a:t>myForm</a:t>
            </a:r>
            <a:r>
              <a:rPr lang="en-US" sz="2400" dirty="0" smtClean="0">
                <a:solidFill>
                  <a:schemeClr val="bg1"/>
                </a:solidFill>
                <a:latin typeface="Comic Sans MS" pitchFamily="66" charset="0"/>
              </a:rPr>
              <a:t>"]["</a:t>
            </a:r>
            <a:r>
              <a:rPr lang="en-US" sz="2400" dirty="0" err="1" smtClean="0">
                <a:solidFill>
                  <a:schemeClr val="bg1"/>
                </a:solidFill>
                <a:latin typeface="Comic Sans MS" pitchFamily="66" charset="0"/>
              </a:rPr>
              <a:t>fname</a:t>
            </a:r>
            <a:r>
              <a:rPr lang="en-US" sz="2400" dirty="0" smtClean="0">
                <a:solidFill>
                  <a:schemeClr val="bg1"/>
                </a:solidFill>
                <a:latin typeface="Comic Sans MS" pitchFamily="66" charset="0"/>
              </a:rPr>
              <a:t>"].value;</a:t>
            </a:r>
            <a:br>
              <a:rPr lang="en-US" sz="2400" dirty="0" smtClean="0">
                <a:solidFill>
                  <a:schemeClr val="bg1"/>
                </a:solidFill>
                <a:latin typeface="Comic Sans MS" pitchFamily="66" charset="0"/>
              </a:rPr>
            </a:br>
            <a:r>
              <a:rPr lang="en-US" sz="2400" dirty="0" smtClean="0">
                <a:solidFill>
                  <a:schemeClr val="bg1"/>
                </a:solidFill>
                <a:latin typeface="Comic Sans MS" pitchFamily="66" charset="0"/>
              </a:rPr>
              <a:t>             if (x == "") {</a:t>
            </a:r>
            <a:br>
              <a:rPr lang="en-US" sz="2400" dirty="0" smtClean="0">
                <a:solidFill>
                  <a:schemeClr val="bg1"/>
                </a:solidFill>
                <a:latin typeface="Comic Sans MS" pitchFamily="66" charset="0"/>
              </a:rPr>
            </a:br>
            <a:r>
              <a:rPr lang="en-US" sz="2400" dirty="0" smtClean="0">
                <a:solidFill>
                  <a:schemeClr val="bg1"/>
                </a:solidFill>
                <a:latin typeface="Comic Sans MS" pitchFamily="66" charset="0"/>
              </a:rPr>
              <a:t>             alert("Name must be filled out");</a:t>
            </a:r>
            <a:br>
              <a:rPr lang="en-US" sz="2400" dirty="0" smtClean="0">
                <a:solidFill>
                  <a:schemeClr val="bg1"/>
                </a:solidFill>
                <a:latin typeface="Comic Sans MS" pitchFamily="66" charset="0"/>
              </a:rPr>
            </a:br>
            <a:r>
              <a:rPr lang="en-US" sz="2400" dirty="0" smtClean="0">
                <a:solidFill>
                  <a:schemeClr val="bg1"/>
                </a:solidFill>
                <a:latin typeface="Comic Sans MS" pitchFamily="66" charset="0"/>
              </a:rPr>
              <a:t>              return false;</a:t>
            </a:r>
            <a:br>
              <a:rPr lang="en-US" sz="2400" dirty="0" smtClean="0">
                <a:solidFill>
                  <a:schemeClr val="bg1"/>
                </a:solidFill>
                <a:latin typeface="Comic Sans MS" pitchFamily="66" charset="0"/>
              </a:rPr>
            </a:br>
            <a:r>
              <a:rPr lang="en-US" sz="2400" dirty="0" smtClean="0">
                <a:solidFill>
                  <a:schemeClr val="bg1"/>
                </a:solidFill>
                <a:latin typeface="Comic Sans MS" pitchFamily="66" charset="0"/>
              </a:rPr>
              <a:t>    }</a:t>
            </a:r>
            <a:br>
              <a:rPr lang="en-US" sz="2400" dirty="0" smtClean="0">
                <a:solidFill>
                  <a:schemeClr val="bg1"/>
                </a:solidFill>
                <a:latin typeface="Comic Sans MS" pitchFamily="66" charset="0"/>
              </a:rPr>
            </a:br>
            <a:r>
              <a:rPr lang="en-US" sz="2400" dirty="0" smtClean="0">
                <a:solidFill>
                  <a:schemeClr val="bg1"/>
                </a:solidFill>
                <a:latin typeface="Comic Sans MS" pitchFamily="66" charset="0"/>
              </a:rPr>
              <a:t>}</a:t>
            </a:r>
          </a:p>
          <a:p>
            <a:endParaRPr lang="en-US" sz="2400" dirty="0" smtClean="0">
              <a:latin typeface="Comic Sans MS" pitchFamily="66" charset="0"/>
            </a:endParaRPr>
          </a:p>
          <a:p>
            <a:endParaRPr lang="en-US" dirty="0"/>
          </a:p>
        </p:txBody>
      </p:sp>
      <p:pic>
        <p:nvPicPr>
          <p:cNvPr id="5" name="Picture 4" descr="Ppt_Bg2.png"/>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5"/>
          <p:cNvSpPr txBox="1"/>
          <p:nvPr/>
        </p:nvSpPr>
        <p:spPr>
          <a:xfrm>
            <a:off x="6766719" y="0"/>
            <a:ext cx="5395119" cy="461665"/>
          </a:xfrm>
          <a:prstGeom prst="rect">
            <a:avLst/>
          </a:prstGeom>
          <a:noFill/>
        </p:spPr>
        <p:txBody>
          <a:bodyPr wrap="square" rtlCol="0">
            <a:spAutoFit/>
          </a:bodyPr>
          <a:lstStyle/>
          <a:p>
            <a:r>
              <a:rPr lang="en-US" sz="2400" dirty="0" smtClean="0">
                <a:latin typeface="Comic Sans MS" pitchFamily="66" charset="0"/>
              </a:rPr>
              <a:t>Functions of Form Validation</a:t>
            </a:r>
            <a:endParaRPr lang="en-US" sz="2400" dirty="0">
              <a:latin typeface="Comic Sans MS" pitchFamily="66" charset="0"/>
            </a:endParaRPr>
          </a:p>
        </p:txBody>
      </p:sp>
      <p:sp>
        <p:nvSpPr>
          <p:cNvPr id="7" name="Date Placeholder 6"/>
          <p:cNvSpPr>
            <a:spLocks noGrp="1"/>
          </p:cNvSpPr>
          <p:nvPr>
            <p:ph type="dt" sz="half" idx="10"/>
          </p:nvPr>
        </p:nvSpPr>
        <p:spPr/>
        <p:txBody>
          <a:bodyPr/>
          <a:lstStyle/>
          <a:p>
            <a:fld id="{BE224DFE-A1EC-4E4B-9721-00C38904109D}" type="datetime1">
              <a:rPr lang="en-US" smtClean="0"/>
              <a:pPr/>
              <a:t>04/01/2018</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Comic Sans MS" pitchFamily="66" charset="0"/>
              </a:rPr>
              <a:t>Advantages of JavaScript </a:t>
            </a:r>
            <a:endParaRPr lang="en-US" sz="2400" dirty="0">
              <a:latin typeface="Comic Sans MS" pitchFamily="66" charset="0"/>
            </a:endParaRPr>
          </a:p>
        </p:txBody>
      </p:sp>
      <p:sp>
        <p:nvSpPr>
          <p:cNvPr id="3" name="Content Placeholder 2"/>
          <p:cNvSpPr>
            <a:spLocks noGrp="1"/>
          </p:cNvSpPr>
          <p:nvPr>
            <p:ph idx="1"/>
          </p:nvPr>
        </p:nvSpPr>
        <p:spPr>
          <a:xfrm>
            <a:off x="608092" y="1143000"/>
            <a:ext cx="10945654" cy="4157665"/>
          </a:xfrm>
        </p:spPr>
        <p:txBody>
          <a:bodyPr/>
          <a:lstStyle/>
          <a:p>
            <a:pPr>
              <a:buNone/>
            </a:pPr>
            <a:r>
              <a:rPr lang="en-US" sz="2400" dirty="0" smtClean="0">
                <a:latin typeface="Comic Sans MS" pitchFamily="66" charset="0"/>
              </a:rPr>
              <a:t>The merits of using JavaScript are:</a:t>
            </a:r>
          </a:p>
          <a:p>
            <a:pPr>
              <a:buNone/>
            </a:pPr>
            <a:r>
              <a:rPr lang="en-US" sz="2400" dirty="0" smtClean="0">
                <a:latin typeface="Comic Sans MS" pitchFamily="66" charset="0"/>
              </a:rPr>
              <a:t>       * </a:t>
            </a:r>
            <a:r>
              <a:rPr lang="en-US" sz="2400" dirty="0" smtClean="0">
                <a:solidFill>
                  <a:schemeClr val="bg1"/>
                </a:solidFill>
                <a:latin typeface="Comic Sans MS" pitchFamily="66" charset="0"/>
              </a:rPr>
              <a:t>Less server interaction</a:t>
            </a:r>
            <a:r>
              <a:rPr lang="en-US" sz="2400" dirty="0" smtClean="0">
                <a:latin typeface="Comic Sans MS" pitchFamily="66" charset="0"/>
              </a:rPr>
              <a:t>: You can validate user input before sending the page off to the server. This saves server traffic, which means less load on your server.</a:t>
            </a:r>
          </a:p>
          <a:p>
            <a:pPr>
              <a:buNone/>
            </a:pPr>
            <a:r>
              <a:rPr lang="en-US" sz="2400" dirty="0" smtClean="0">
                <a:latin typeface="Comic Sans MS" pitchFamily="66" charset="0"/>
              </a:rPr>
              <a:t>       * </a:t>
            </a:r>
            <a:r>
              <a:rPr lang="en-US" sz="2400" dirty="0" smtClean="0">
                <a:solidFill>
                  <a:schemeClr val="bg1"/>
                </a:solidFill>
                <a:latin typeface="Comic Sans MS" pitchFamily="66" charset="0"/>
              </a:rPr>
              <a:t>Immediate feedback to the visitors</a:t>
            </a:r>
            <a:r>
              <a:rPr lang="en-US" sz="2400" dirty="0" smtClean="0">
                <a:latin typeface="Comic Sans MS" pitchFamily="66" charset="0"/>
              </a:rPr>
              <a:t>: They don't have to wait for a page reload to see if they have forgotten to enter something.</a:t>
            </a:r>
          </a:p>
          <a:p>
            <a:pPr>
              <a:buNone/>
            </a:pPr>
            <a:r>
              <a:rPr lang="en-US" sz="2400" dirty="0" smtClean="0">
                <a:latin typeface="Comic Sans MS" pitchFamily="66" charset="0"/>
              </a:rPr>
              <a:t>        * </a:t>
            </a:r>
            <a:r>
              <a:rPr lang="en-US" sz="2400" dirty="0" smtClean="0">
                <a:solidFill>
                  <a:schemeClr val="bg1"/>
                </a:solidFill>
                <a:latin typeface="Comic Sans MS" pitchFamily="66" charset="0"/>
              </a:rPr>
              <a:t>Increased interactivity: </a:t>
            </a:r>
            <a:r>
              <a:rPr lang="en-US" sz="2400" dirty="0" smtClean="0">
                <a:latin typeface="Comic Sans MS" pitchFamily="66" charset="0"/>
              </a:rPr>
              <a:t>You can create interfaces that react when the user hovers over them with a mouse or activates them via the keyboard.</a:t>
            </a:r>
          </a:p>
          <a:p>
            <a:pPr>
              <a:buNone/>
            </a:pPr>
            <a:r>
              <a:rPr lang="en-US" sz="2400" dirty="0" smtClean="0">
                <a:latin typeface="Comic Sans MS" pitchFamily="66" charset="0"/>
              </a:rPr>
              <a:t>        * </a:t>
            </a:r>
            <a:r>
              <a:rPr lang="en-US" sz="2400" dirty="0" smtClean="0">
                <a:solidFill>
                  <a:schemeClr val="bg1"/>
                </a:solidFill>
                <a:latin typeface="Comic Sans MS" pitchFamily="66" charset="0"/>
              </a:rPr>
              <a:t>Richer interfaces</a:t>
            </a:r>
            <a:r>
              <a:rPr lang="en-US" sz="2400" dirty="0" smtClean="0">
                <a:latin typeface="Comic Sans MS" pitchFamily="66" charset="0"/>
              </a:rPr>
              <a:t>: You can use JavaScript to include such items as dragand-drop components and sliders to give a Rich Interface to your site visitors.</a:t>
            </a:r>
            <a:endParaRPr lang="en-US" sz="2400" dirty="0">
              <a:latin typeface="Comic Sans MS" pitchFamily="66" charset="0"/>
            </a:endParaRPr>
          </a:p>
        </p:txBody>
      </p:sp>
      <p:pic>
        <p:nvPicPr>
          <p:cNvPr id="4" name="Picture 3" descr="Ppt_Bg2.png"/>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Box 4"/>
          <p:cNvSpPr txBox="1"/>
          <p:nvPr/>
        </p:nvSpPr>
        <p:spPr>
          <a:xfrm>
            <a:off x="10195719" y="0"/>
            <a:ext cx="1371600" cy="461665"/>
          </a:xfrm>
          <a:prstGeom prst="rect">
            <a:avLst/>
          </a:prstGeom>
          <a:noFill/>
        </p:spPr>
        <p:txBody>
          <a:bodyPr wrap="square" rtlCol="0">
            <a:spAutoFit/>
          </a:bodyPr>
          <a:lstStyle/>
          <a:p>
            <a:r>
              <a:rPr lang="en-US" sz="2400" dirty="0" smtClean="0">
                <a:latin typeface="Comic Sans MS" pitchFamily="66" charset="0"/>
              </a:rPr>
              <a:t>(contd..)</a:t>
            </a:r>
            <a:endParaRPr lang="en-US" sz="2400" dirty="0">
              <a:latin typeface="Comic Sans MS" pitchFamily="66" charset="0"/>
            </a:endParaRPr>
          </a:p>
        </p:txBody>
      </p:sp>
      <p:sp>
        <p:nvSpPr>
          <p:cNvPr id="6" name="Date Placeholder 5"/>
          <p:cNvSpPr>
            <a:spLocks noGrp="1"/>
          </p:cNvSpPr>
          <p:nvPr>
            <p:ph type="dt" sz="half" idx="10"/>
          </p:nvPr>
        </p:nvSpPr>
        <p:spPr/>
        <p:txBody>
          <a:bodyPr/>
          <a:lstStyle/>
          <a:p>
            <a:fld id="{ECC7FDB1-B2D2-41EB-8893-6AB39B84C430}" type="datetime1">
              <a:rPr lang="en-US" smtClean="0"/>
              <a:pPr/>
              <a:t>04/01/2018</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screeshots\form2.png"/>
          <p:cNvPicPr>
            <a:picLocks noChangeAspect="1" noChangeArrowheads="1"/>
          </p:cNvPicPr>
          <p:nvPr/>
        </p:nvPicPr>
        <p:blipFill>
          <a:blip r:embed="rId2"/>
          <a:srcRect/>
          <a:stretch>
            <a:fillRect/>
          </a:stretch>
        </p:blipFill>
        <p:spPr bwMode="auto">
          <a:xfrm>
            <a:off x="746919" y="685800"/>
            <a:ext cx="5562600" cy="5943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314" name="Picture 2" descr="C:\Users\Admin\Desktop\screeshots\form6.png"/>
          <p:cNvPicPr>
            <a:picLocks noChangeAspect="1" noChangeArrowheads="1"/>
          </p:cNvPicPr>
          <p:nvPr/>
        </p:nvPicPr>
        <p:blipFill>
          <a:blip r:embed="rId3"/>
          <a:srcRect/>
          <a:stretch>
            <a:fillRect/>
          </a:stretch>
        </p:blipFill>
        <p:spPr bwMode="auto">
          <a:xfrm>
            <a:off x="7300119" y="3124200"/>
            <a:ext cx="3810000" cy="733425"/>
          </a:xfrm>
          <a:prstGeom prst="rect">
            <a:avLst/>
          </a:prstGeom>
          <a:noFill/>
        </p:spPr>
      </p:pic>
      <p:sp>
        <p:nvSpPr>
          <p:cNvPr id="6" name="TextBox 5"/>
          <p:cNvSpPr txBox="1"/>
          <p:nvPr/>
        </p:nvSpPr>
        <p:spPr>
          <a:xfrm>
            <a:off x="7071519" y="2362200"/>
            <a:ext cx="2438400" cy="461665"/>
          </a:xfrm>
          <a:prstGeom prst="rect">
            <a:avLst/>
          </a:prstGeom>
          <a:noFill/>
        </p:spPr>
        <p:txBody>
          <a:bodyPr wrap="square" rtlCol="0">
            <a:spAutoFit/>
          </a:bodyPr>
          <a:lstStyle/>
          <a:p>
            <a:r>
              <a:rPr lang="en-US" sz="2400" dirty="0" smtClean="0">
                <a:latin typeface="Comic Sans MS" pitchFamily="66" charset="0"/>
              </a:rPr>
              <a:t>Result</a:t>
            </a:r>
            <a:endParaRPr lang="en-US" sz="2400" dirty="0">
              <a:latin typeface="Comic Sans MS" pitchFamily="66" charset="0"/>
            </a:endParaRPr>
          </a:p>
        </p:txBody>
      </p:sp>
      <p:pic>
        <p:nvPicPr>
          <p:cNvPr id="7" name="Picture 6" descr="Ppt_Bg2.pn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Box 7"/>
          <p:cNvSpPr txBox="1"/>
          <p:nvPr/>
        </p:nvSpPr>
        <p:spPr>
          <a:xfrm>
            <a:off x="7909719" y="0"/>
            <a:ext cx="4252119" cy="461665"/>
          </a:xfrm>
          <a:prstGeom prst="rect">
            <a:avLst/>
          </a:prstGeom>
          <a:noFill/>
        </p:spPr>
        <p:txBody>
          <a:bodyPr wrap="square" rtlCol="0">
            <a:spAutoFit/>
          </a:bodyPr>
          <a:lstStyle/>
          <a:p>
            <a:r>
              <a:rPr lang="en-US" sz="2400" dirty="0" smtClean="0">
                <a:latin typeface="Comic Sans MS" pitchFamily="66" charset="0"/>
              </a:rPr>
              <a:t>Example of Form Validation</a:t>
            </a:r>
            <a:endParaRPr lang="en-US" sz="2400" dirty="0">
              <a:latin typeface="Comic Sans MS" pitchFamily="66" charset="0"/>
            </a:endParaRPr>
          </a:p>
        </p:txBody>
      </p:sp>
      <p:sp>
        <p:nvSpPr>
          <p:cNvPr id="9" name="Date Placeholder 8"/>
          <p:cNvSpPr>
            <a:spLocks noGrp="1"/>
          </p:cNvSpPr>
          <p:nvPr>
            <p:ph type="dt" sz="half" idx="10"/>
          </p:nvPr>
        </p:nvSpPr>
        <p:spPr/>
        <p:txBody>
          <a:bodyPr/>
          <a:lstStyle/>
          <a:p>
            <a:fld id="{7CAB378A-38C3-4625-857F-02E1C9366DDC}" type="datetime1">
              <a:rPr lang="en-US" smtClean="0"/>
              <a:pPr/>
              <a:t>04/01/2018</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8092" y="838200"/>
            <a:ext cx="10945654" cy="6019800"/>
          </a:xfrm>
        </p:spPr>
        <p:txBody>
          <a:bodyPr/>
          <a:lstStyle/>
          <a:p>
            <a:pPr>
              <a:buNone/>
            </a:pPr>
            <a:r>
              <a:rPr lang="en-US" sz="2400" dirty="0" smtClean="0">
                <a:solidFill>
                  <a:schemeClr val="bg1"/>
                </a:solidFill>
                <a:latin typeface="Comic Sans MS" pitchFamily="66" charset="0"/>
              </a:rPr>
              <a:t>DOM(Document Object Model)</a:t>
            </a:r>
          </a:p>
          <a:p>
            <a:pPr>
              <a:buNone/>
            </a:pPr>
            <a:endParaRPr lang="en-US" sz="2400" dirty="0" smtClean="0">
              <a:latin typeface="Comic Sans MS" pitchFamily="66" charset="0"/>
            </a:endParaRPr>
          </a:p>
          <a:p>
            <a:pPr>
              <a:buNone/>
            </a:pPr>
            <a:r>
              <a:rPr lang="en-US" sz="2400" dirty="0" smtClean="0">
                <a:latin typeface="Comic Sans MS" pitchFamily="66" charset="0"/>
              </a:rPr>
              <a:t>      The DOM defines a standard for accessing documents:</a:t>
            </a:r>
          </a:p>
          <a:p>
            <a:pPr algn="just">
              <a:buNone/>
            </a:pPr>
            <a:r>
              <a:rPr lang="en-US" sz="2400" i="1" dirty="0" smtClean="0">
                <a:latin typeface="Comic Sans MS" pitchFamily="66" charset="0"/>
              </a:rPr>
              <a:t>         "The W3C Document Object Model (DOM) is a platform and language-neutral interface that allows programs and scripts to dynamically access and update the content, structure, and style of a document."</a:t>
            </a:r>
            <a:endParaRPr lang="en-US" sz="2400" dirty="0" smtClean="0">
              <a:latin typeface="Comic Sans MS" pitchFamily="66" charset="0"/>
            </a:endParaRPr>
          </a:p>
          <a:p>
            <a:pPr>
              <a:buNone/>
            </a:pPr>
            <a:r>
              <a:rPr lang="en-US" sz="2400" dirty="0" smtClean="0">
                <a:latin typeface="Comic Sans MS" pitchFamily="66" charset="0"/>
              </a:rPr>
              <a:t>     The W3C DOM standard is separated into 3 different parts:</a:t>
            </a:r>
          </a:p>
          <a:p>
            <a:r>
              <a:rPr lang="en-US" sz="2400" dirty="0" smtClean="0">
                <a:latin typeface="Comic Sans MS" pitchFamily="66" charset="0"/>
              </a:rPr>
              <a:t>Core DOM - standard model for all document types</a:t>
            </a:r>
          </a:p>
          <a:p>
            <a:r>
              <a:rPr lang="en-US" sz="2400" dirty="0" smtClean="0">
                <a:latin typeface="Comic Sans MS" pitchFamily="66" charset="0"/>
              </a:rPr>
              <a:t>XML DOM - standard model for XML documents</a:t>
            </a:r>
          </a:p>
          <a:p>
            <a:r>
              <a:rPr lang="en-US" sz="2400" dirty="0" smtClean="0">
                <a:latin typeface="Comic Sans MS" pitchFamily="66" charset="0"/>
              </a:rPr>
              <a:t>HTML DOM - standard model for HTML documents</a:t>
            </a:r>
          </a:p>
          <a:p>
            <a:pPr>
              <a:buNone/>
            </a:pPr>
            <a:endParaRPr lang="en-US" dirty="0"/>
          </a:p>
        </p:txBody>
      </p:sp>
      <p:pic>
        <p:nvPicPr>
          <p:cNvPr id="6" name="Picture 5" descr="Ppt_Bg2.png"/>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Box 6"/>
          <p:cNvSpPr txBox="1"/>
          <p:nvPr/>
        </p:nvSpPr>
        <p:spPr>
          <a:xfrm>
            <a:off x="10805319" y="0"/>
            <a:ext cx="1143000" cy="461665"/>
          </a:xfrm>
          <a:prstGeom prst="rect">
            <a:avLst/>
          </a:prstGeom>
          <a:noFill/>
        </p:spPr>
        <p:txBody>
          <a:bodyPr wrap="square" rtlCol="0">
            <a:spAutoFit/>
          </a:bodyPr>
          <a:lstStyle/>
          <a:p>
            <a:r>
              <a:rPr lang="en-US" sz="2400" dirty="0" smtClean="0">
                <a:latin typeface="Comic Sans MS" pitchFamily="66" charset="0"/>
              </a:rPr>
              <a:t>DOM</a:t>
            </a:r>
            <a:endParaRPr lang="en-US" sz="2400" dirty="0">
              <a:latin typeface="Comic Sans MS" pitchFamily="66" charset="0"/>
            </a:endParaRPr>
          </a:p>
        </p:txBody>
      </p:sp>
      <p:sp>
        <p:nvSpPr>
          <p:cNvPr id="8" name="Date Placeholder 7"/>
          <p:cNvSpPr>
            <a:spLocks noGrp="1"/>
          </p:cNvSpPr>
          <p:nvPr>
            <p:ph type="dt" sz="half" idx="10"/>
          </p:nvPr>
        </p:nvSpPr>
        <p:spPr/>
        <p:txBody>
          <a:bodyPr/>
          <a:lstStyle/>
          <a:p>
            <a:fld id="{DFE85AE0-CE58-48FD-A2BD-43ECD580632C}" type="datetime1">
              <a:rPr lang="en-US" smtClean="0"/>
              <a:pPr/>
              <a:t>04/01/2018</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92" y="1066800"/>
            <a:ext cx="10945654" cy="4233865"/>
          </a:xfrm>
        </p:spPr>
        <p:txBody>
          <a:bodyPr/>
          <a:lstStyle/>
          <a:p>
            <a:pPr>
              <a:buNone/>
            </a:pPr>
            <a:r>
              <a:rPr lang="en-US" sz="2400" dirty="0" smtClean="0">
                <a:solidFill>
                  <a:schemeClr val="bg1"/>
                </a:solidFill>
                <a:latin typeface="Comic Sans MS" pitchFamily="66" charset="0"/>
              </a:rPr>
              <a:t>What is the HTML DOM?</a:t>
            </a:r>
          </a:p>
          <a:p>
            <a:pPr>
              <a:buNone/>
            </a:pPr>
            <a:r>
              <a:rPr lang="en-US" sz="2400" dirty="0" smtClean="0">
                <a:latin typeface="Comic Sans MS" pitchFamily="66" charset="0"/>
              </a:rPr>
              <a:t>      The HTML DOM is a standard </a:t>
            </a:r>
            <a:r>
              <a:rPr lang="en-US" sz="2400" b="1" dirty="0" smtClean="0">
                <a:latin typeface="Comic Sans MS" pitchFamily="66" charset="0"/>
              </a:rPr>
              <a:t>object</a:t>
            </a:r>
            <a:r>
              <a:rPr lang="en-US" sz="2400" dirty="0" smtClean="0">
                <a:latin typeface="Comic Sans MS" pitchFamily="66" charset="0"/>
              </a:rPr>
              <a:t> model and </a:t>
            </a:r>
            <a:r>
              <a:rPr lang="en-US" sz="2400" b="1" dirty="0" smtClean="0">
                <a:latin typeface="Comic Sans MS" pitchFamily="66" charset="0"/>
              </a:rPr>
              <a:t>programming interface</a:t>
            </a:r>
            <a:r>
              <a:rPr lang="en-US" sz="2400" dirty="0" smtClean="0">
                <a:latin typeface="Comic Sans MS" pitchFamily="66" charset="0"/>
              </a:rPr>
              <a:t> for HTML. It defines:</a:t>
            </a:r>
          </a:p>
          <a:p>
            <a:pPr>
              <a:buNone/>
            </a:pPr>
            <a:endParaRPr lang="en-US" sz="2400" dirty="0" smtClean="0">
              <a:latin typeface="Comic Sans MS" pitchFamily="66" charset="0"/>
            </a:endParaRPr>
          </a:p>
          <a:p>
            <a:r>
              <a:rPr lang="en-US" sz="2400" dirty="0" smtClean="0">
                <a:latin typeface="Comic Sans MS" pitchFamily="66" charset="0"/>
              </a:rPr>
              <a:t>The HTML elements as </a:t>
            </a:r>
            <a:r>
              <a:rPr lang="en-US" sz="2400" b="1" dirty="0" smtClean="0">
                <a:latin typeface="Comic Sans MS" pitchFamily="66" charset="0"/>
              </a:rPr>
              <a:t>objects</a:t>
            </a:r>
            <a:endParaRPr lang="en-US" sz="2400" dirty="0" smtClean="0">
              <a:latin typeface="Comic Sans MS" pitchFamily="66" charset="0"/>
            </a:endParaRPr>
          </a:p>
          <a:p>
            <a:r>
              <a:rPr lang="en-US" sz="2400" dirty="0" smtClean="0">
                <a:latin typeface="Comic Sans MS" pitchFamily="66" charset="0"/>
              </a:rPr>
              <a:t>The </a:t>
            </a:r>
            <a:r>
              <a:rPr lang="en-US" sz="2400" b="1" dirty="0" smtClean="0">
                <a:latin typeface="Comic Sans MS" pitchFamily="66" charset="0"/>
              </a:rPr>
              <a:t>properties</a:t>
            </a:r>
            <a:r>
              <a:rPr lang="en-US" sz="2400" dirty="0" smtClean="0">
                <a:latin typeface="Comic Sans MS" pitchFamily="66" charset="0"/>
              </a:rPr>
              <a:t> of all HTML elements</a:t>
            </a:r>
          </a:p>
          <a:p>
            <a:r>
              <a:rPr lang="en-US" sz="2400" dirty="0" smtClean="0">
                <a:latin typeface="Comic Sans MS" pitchFamily="66" charset="0"/>
              </a:rPr>
              <a:t>The </a:t>
            </a:r>
            <a:r>
              <a:rPr lang="en-US" sz="2400" b="1" dirty="0" smtClean="0">
                <a:latin typeface="Comic Sans MS" pitchFamily="66" charset="0"/>
              </a:rPr>
              <a:t>methods</a:t>
            </a:r>
            <a:r>
              <a:rPr lang="en-US" sz="2400" dirty="0" smtClean="0">
                <a:latin typeface="Comic Sans MS" pitchFamily="66" charset="0"/>
              </a:rPr>
              <a:t> to access all HTML elements</a:t>
            </a:r>
          </a:p>
          <a:p>
            <a:r>
              <a:rPr lang="en-US" sz="2400" dirty="0" smtClean="0">
                <a:latin typeface="Comic Sans MS" pitchFamily="66" charset="0"/>
              </a:rPr>
              <a:t>The </a:t>
            </a:r>
            <a:r>
              <a:rPr lang="en-US" sz="2400" b="1" dirty="0" smtClean="0">
                <a:latin typeface="Comic Sans MS" pitchFamily="66" charset="0"/>
              </a:rPr>
              <a:t>events</a:t>
            </a:r>
            <a:r>
              <a:rPr lang="en-US" sz="2400" dirty="0" smtClean="0">
                <a:latin typeface="Comic Sans MS" pitchFamily="66" charset="0"/>
              </a:rPr>
              <a:t> for all HTML elements</a:t>
            </a:r>
          </a:p>
          <a:p>
            <a:pPr>
              <a:buNone/>
            </a:pPr>
            <a:r>
              <a:rPr lang="en-US" sz="2400" dirty="0" smtClean="0">
                <a:latin typeface="Comic Sans MS" pitchFamily="66" charset="0"/>
              </a:rPr>
              <a:t>In other words:</a:t>
            </a:r>
            <a:r>
              <a:rPr lang="en-US" sz="2400" b="1" dirty="0" smtClean="0">
                <a:latin typeface="Comic Sans MS" pitchFamily="66" charset="0"/>
              </a:rPr>
              <a:t> The HTML DOM is a standard for how to get, change, add, or delete HTML elements.</a:t>
            </a:r>
            <a:endParaRPr lang="en-US" sz="2400" dirty="0" smtClean="0">
              <a:latin typeface="Comic Sans MS" pitchFamily="66" charset="0"/>
            </a:endParaRPr>
          </a:p>
          <a:p>
            <a:pPr>
              <a:buNone/>
            </a:pPr>
            <a:endParaRPr lang="en-US" sz="2400" dirty="0">
              <a:latin typeface="Comic Sans MS" pitchFamily="66" charset="0"/>
            </a:endParaRPr>
          </a:p>
        </p:txBody>
      </p:sp>
      <p:pic>
        <p:nvPicPr>
          <p:cNvPr id="4" name="Picture 3" descr="Ppt_Bg2.png"/>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Box 4"/>
          <p:cNvSpPr txBox="1"/>
          <p:nvPr/>
        </p:nvSpPr>
        <p:spPr>
          <a:xfrm>
            <a:off x="9128919" y="0"/>
            <a:ext cx="2133600" cy="461665"/>
          </a:xfrm>
          <a:prstGeom prst="rect">
            <a:avLst/>
          </a:prstGeom>
          <a:noFill/>
        </p:spPr>
        <p:txBody>
          <a:bodyPr wrap="square" rtlCol="0">
            <a:spAutoFit/>
          </a:bodyPr>
          <a:lstStyle/>
          <a:p>
            <a:r>
              <a:rPr lang="en-US" sz="2400" dirty="0" smtClean="0">
                <a:latin typeface="Comic Sans MS" pitchFamily="66" charset="0"/>
              </a:rPr>
              <a:t>HTML DOM</a:t>
            </a:r>
            <a:endParaRPr lang="en-US" sz="2400" dirty="0">
              <a:latin typeface="Comic Sans MS" pitchFamily="66" charset="0"/>
            </a:endParaRPr>
          </a:p>
        </p:txBody>
      </p:sp>
      <p:sp>
        <p:nvSpPr>
          <p:cNvPr id="6" name="Date Placeholder 5"/>
          <p:cNvSpPr>
            <a:spLocks noGrp="1"/>
          </p:cNvSpPr>
          <p:nvPr>
            <p:ph type="dt" sz="half" idx="10"/>
          </p:nvPr>
        </p:nvSpPr>
        <p:spPr/>
        <p:txBody>
          <a:bodyPr/>
          <a:lstStyle/>
          <a:p>
            <a:fld id="{DD03824D-AA8B-42E4-83AD-41466DE3FE73}" type="datetime1">
              <a:rPr lang="en-US" smtClean="0"/>
              <a:pPr/>
              <a:t>04/01/2018</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92" y="685800"/>
            <a:ext cx="10945654" cy="4614865"/>
          </a:xfrm>
        </p:spPr>
        <p:txBody>
          <a:bodyPr/>
          <a:lstStyle/>
          <a:p>
            <a:pPr>
              <a:buNone/>
            </a:pPr>
            <a:r>
              <a:rPr lang="en-US" sz="2400" dirty="0" smtClean="0">
                <a:solidFill>
                  <a:schemeClr val="bg1"/>
                </a:solidFill>
                <a:latin typeface="Comic Sans MS" pitchFamily="66" charset="0"/>
              </a:rPr>
              <a:t>DOM Methods:</a:t>
            </a:r>
          </a:p>
          <a:p>
            <a:r>
              <a:rPr lang="en-US" sz="2400" dirty="0" smtClean="0">
                <a:latin typeface="Comic Sans MS" pitchFamily="66" charset="0"/>
              </a:rPr>
              <a:t>HTML DOM methods are </a:t>
            </a:r>
            <a:r>
              <a:rPr lang="en-US" sz="2400" b="1" dirty="0" smtClean="0">
                <a:latin typeface="Comic Sans MS" pitchFamily="66" charset="0"/>
              </a:rPr>
              <a:t>actions</a:t>
            </a:r>
            <a:r>
              <a:rPr lang="en-US" sz="2400" dirty="0" smtClean="0">
                <a:latin typeface="Comic Sans MS" pitchFamily="66" charset="0"/>
              </a:rPr>
              <a:t> you can perform (on HTML Elements).</a:t>
            </a:r>
          </a:p>
          <a:p>
            <a:r>
              <a:rPr lang="en-US" sz="2400" dirty="0" smtClean="0">
                <a:latin typeface="Comic Sans MS" pitchFamily="66" charset="0"/>
              </a:rPr>
              <a:t>HTML DOM properties are </a:t>
            </a:r>
            <a:r>
              <a:rPr lang="en-US" sz="2400" b="1" dirty="0" smtClean="0">
                <a:latin typeface="Comic Sans MS" pitchFamily="66" charset="0"/>
              </a:rPr>
              <a:t>values</a:t>
            </a:r>
            <a:r>
              <a:rPr lang="en-US" sz="2400" dirty="0" smtClean="0">
                <a:latin typeface="Comic Sans MS" pitchFamily="66" charset="0"/>
              </a:rPr>
              <a:t> (of HTML Elements) that you can set or change.</a:t>
            </a:r>
            <a:r>
              <a:rPr lang="en-US" sz="2400" dirty="0" smtClean="0"/>
              <a:t> </a:t>
            </a:r>
          </a:p>
          <a:p>
            <a:pPr>
              <a:buNone/>
            </a:pPr>
            <a:r>
              <a:rPr lang="en-US" sz="2400" dirty="0" smtClean="0"/>
              <a:t> </a:t>
            </a:r>
            <a:r>
              <a:rPr lang="en-US" sz="2400" dirty="0" smtClean="0">
                <a:solidFill>
                  <a:schemeClr val="bg1"/>
                </a:solidFill>
              </a:rPr>
              <a:t>getElementById Method</a:t>
            </a:r>
          </a:p>
          <a:p>
            <a:r>
              <a:rPr lang="en-US" sz="2400" dirty="0" smtClean="0"/>
              <a:t>The most common way to access an HTML element is to use the id of the element.</a:t>
            </a:r>
          </a:p>
          <a:p>
            <a:pPr>
              <a:buNone/>
            </a:pPr>
            <a:r>
              <a:rPr lang="en-US" sz="2400" dirty="0" smtClean="0">
                <a:solidFill>
                  <a:schemeClr val="bg1"/>
                </a:solidFill>
              </a:rPr>
              <a:t>The innerHTML Property</a:t>
            </a:r>
          </a:p>
          <a:p>
            <a:r>
              <a:rPr lang="en-US" sz="2400" dirty="0" smtClean="0"/>
              <a:t>The easiest way to get the content of an element is by using the </a:t>
            </a:r>
            <a:r>
              <a:rPr lang="en-US" sz="2400" b="1" dirty="0" smtClean="0"/>
              <a:t>innerHTML</a:t>
            </a:r>
            <a:r>
              <a:rPr lang="en-US" sz="2400" dirty="0" smtClean="0"/>
              <a:t> property.</a:t>
            </a:r>
          </a:p>
          <a:p>
            <a:r>
              <a:rPr lang="en-US" sz="2400" dirty="0" smtClean="0"/>
              <a:t>The innerHTML property is useful for getting or replacing the content of HTML elements.</a:t>
            </a:r>
          </a:p>
          <a:p>
            <a:endParaRPr lang="en-US" sz="2400" dirty="0" smtClean="0">
              <a:latin typeface="Comic Sans MS" pitchFamily="66" charset="0"/>
            </a:endParaRPr>
          </a:p>
          <a:p>
            <a:pPr>
              <a:buNone/>
            </a:pPr>
            <a:endParaRPr lang="en-US" sz="2400" dirty="0">
              <a:latin typeface="Comic Sans MS" pitchFamily="66" charset="0"/>
            </a:endParaRPr>
          </a:p>
        </p:txBody>
      </p:sp>
      <p:pic>
        <p:nvPicPr>
          <p:cNvPr id="4" name="Picture 3" descr="Ppt_Bg2.png"/>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Box 4"/>
          <p:cNvSpPr txBox="1"/>
          <p:nvPr/>
        </p:nvSpPr>
        <p:spPr>
          <a:xfrm>
            <a:off x="8900319" y="0"/>
            <a:ext cx="2438400" cy="461665"/>
          </a:xfrm>
          <a:prstGeom prst="rect">
            <a:avLst/>
          </a:prstGeom>
          <a:noFill/>
        </p:spPr>
        <p:txBody>
          <a:bodyPr wrap="square" rtlCol="0">
            <a:spAutoFit/>
          </a:bodyPr>
          <a:lstStyle/>
          <a:p>
            <a:r>
              <a:rPr lang="en-US" sz="2400" dirty="0" smtClean="0">
                <a:latin typeface="Comic Sans MS" pitchFamily="66" charset="0"/>
              </a:rPr>
              <a:t>DOM Methods</a:t>
            </a:r>
            <a:endParaRPr lang="en-US" sz="2400" dirty="0">
              <a:latin typeface="Comic Sans MS" pitchFamily="66" charset="0"/>
            </a:endParaRPr>
          </a:p>
        </p:txBody>
      </p:sp>
      <p:sp>
        <p:nvSpPr>
          <p:cNvPr id="6" name="Date Placeholder 5"/>
          <p:cNvSpPr>
            <a:spLocks noGrp="1"/>
          </p:cNvSpPr>
          <p:nvPr>
            <p:ph type="dt" sz="half" idx="10"/>
          </p:nvPr>
        </p:nvSpPr>
        <p:spPr/>
        <p:txBody>
          <a:bodyPr/>
          <a:lstStyle/>
          <a:p>
            <a:fld id="{B44BEEDA-CDF8-47DC-9D35-9EEE68092E45}" type="datetime1">
              <a:rPr lang="en-US" smtClean="0"/>
              <a:pPr/>
              <a:t>04/01/2018</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Users\Admin\Desktop\screeshots\dom.png"/>
          <p:cNvPicPr>
            <a:picLocks noChangeAspect="1" noChangeArrowheads="1"/>
          </p:cNvPicPr>
          <p:nvPr/>
        </p:nvPicPr>
        <p:blipFill>
          <a:blip r:embed="rId2"/>
          <a:srcRect/>
          <a:stretch>
            <a:fillRect/>
          </a:stretch>
        </p:blipFill>
        <p:spPr bwMode="auto">
          <a:xfrm>
            <a:off x="1432719" y="1219200"/>
            <a:ext cx="8991600" cy="4876799"/>
          </a:xfrm>
          <a:prstGeom prst="rect">
            <a:avLst/>
          </a:prstGeom>
          <a:noFill/>
        </p:spPr>
      </p:pic>
      <p:pic>
        <p:nvPicPr>
          <p:cNvPr id="5" name="Picture 4" descr="Ppt_Bg2.pn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5"/>
          <p:cNvSpPr txBox="1"/>
          <p:nvPr/>
        </p:nvSpPr>
        <p:spPr>
          <a:xfrm>
            <a:off x="8062119" y="0"/>
            <a:ext cx="3352800" cy="461665"/>
          </a:xfrm>
          <a:prstGeom prst="rect">
            <a:avLst/>
          </a:prstGeom>
          <a:noFill/>
        </p:spPr>
        <p:txBody>
          <a:bodyPr wrap="square" rtlCol="0">
            <a:spAutoFit/>
          </a:bodyPr>
          <a:lstStyle/>
          <a:p>
            <a:r>
              <a:rPr lang="en-US" sz="2400" dirty="0" smtClean="0">
                <a:latin typeface="Comic Sans MS" pitchFamily="66" charset="0"/>
              </a:rPr>
              <a:t>DOM Representation</a:t>
            </a:r>
            <a:endParaRPr lang="en-US" sz="2400" dirty="0">
              <a:latin typeface="Comic Sans MS" pitchFamily="66" charset="0"/>
            </a:endParaRPr>
          </a:p>
        </p:txBody>
      </p:sp>
      <p:sp>
        <p:nvSpPr>
          <p:cNvPr id="8" name="Date Placeholder 7"/>
          <p:cNvSpPr>
            <a:spLocks noGrp="1"/>
          </p:cNvSpPr>
          <p:nvPr>
            <p:ph type="dt" sz="half" idx="10"/>
          </p:nvPr>
        </p:nvSpPr>
        <p:spPr/>
        <p:txBody>
          <a:bodyPr/>
          <a:lstStyle/>
          <a:p>
            <a:fld id="{88D2B8F3-11FB-4DDB-9ACA-2EBB63362792}" type="datetime1">
              <a:rPr lang="en-US" smtClean="0"/>
              <a:pPr/>
              <a:t>04/01/2018</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92" y="533400"/>
            <a:ext cx="10945654" cy="5638800"/>
          </a:xfrm>
        </p:spPr>
        <p:txBody>
          <a:bodyPr/>
          <a:lstStyle/>
          <a:p>
            <a:pPr marL="514350" indent="-514350">
              <a:buFont typeface="+mj-lt"/>
              <a:buAutoNum type="arabicPeriod"/>
            </a:pPr>
            <a:r>
              <a:rPr lang="en-US" sz="2400" dirty="0" smtClean="0">
                <a:latin typeface="Comic Sans MS" pitchFamily="66" charset="0"/>
              </a:rPr>
              <a:t>What is JavaScript?</a:t>
            </a:r>
          </a:p>
          <a:p>
            <a:pPr marL="514350" indent="-514350">
              <a:buFont typeface="+mj-lt"/>
              <a:buAutoNum type="arabicPeriod"/>
            </a:pPr>
            <a:r>
              <a:rPr lang="en-US" sz="2400" dirty="0" smtClean="0">
                <a:latin typeface="Comic Sans MS" pitchFamily="66" charset="0"/>
              </a:rPr>
              <a:t>What is the difference between JavaScript and jscript?</a:t>
            </a:r>
          </a:p>
          <a:p>
            <a:pPr marL="514350" indent="-514350">
              <a:buFont typeface="+mj-lt"/>
              <a:buAutoNum type="arabicPeriod"/>
            </a:pPr>
            <a:r>
              <a:rPr lang="en-US" sz="2400" dirty="0" smtClean="0">
                <a:latin typeface="Comic Sans MS" pitchFamily="66" charset="0"/>
              </a:rPr>
              <a:t>How to use external JavaScript file?</a:t>
            </a:r>
          </a:p>
          <a:p>
            <a:pPr marL="514350" indent="-514350">
              <a:buFont typeface="+mj-lt"/>
              <a:buAutoNum type="arabicPeriod"/>
            </a:pPr>
            <a:r>
              <a:rPr lang="en-US" sz="2400" dirty="0" smtClean="0">
                <a:latin typeface="Comic Sans MS" pitchFamily="66" charset="0"/>
              </a:rPr>
              <a:t>What is BOM?</a:t>
            </a:r>
          </a:p>
          <a:p>
            <a:pPr marL="514350" indent="-514350">
              <a:buFont typeface="+mj-lt"/>
              <a:buAutoNum type="arabicPeriod"/>
            </a:pPr>
            <a:r>
              <a:rPr lang="en-US" sz="2400" dirty="0" smtClean="0">
                <a:latin typeface="Comic Sans MS" pitchFamily="66" charset="0"/>
              </a:rPr>
              <a:t>What is DOM? What is the use of document object?</a:t>
            </a:r>
          </a:p>
          <a:p>
            <a:pPr marL="514350" indent="-514350">
              <a:buFont typeface="+mj-lt"/>
              <a:buAutoNum type="arabicPeriod"/>
            </a:pPr>
            <a:r>
              <a:rPr lang="en-US" sz="2400" dirty="0" smtClean="0">
                <a:latin typeface="Comic Sans MS" pitchFamily="66" charset="0"/>
              </a:rPr>
              <a:t>What is the use of window object?</a:t>
            </a:r>
          </a:p>
          <a:p>
            <a:pPr marL="514350" indent="-514350">
              <a:buFont typeface="+mj-lt"/>
              <a:buAutoNum type="arabicPeriod"/>
            </a:pPr>
            <a:r>
              <a:rPr lang="en-US" sz="2400" dirty="0" smtClean="0">
                <a:latin typeface="Comic Sans MS" pitchFamily="66" charset="0"/>
              </a:rPr>
              <a:t>What is the use of history object?</a:t>
            </a:r>
          </a:p>
          <a:p>
            <a:pPr marL="514350" indent="-514350">
              <a:buFont typeface="+mj-lt"/>
              <a:buAutoNum type="arabicPeriod"/>
            </a:pPr>
            <a:r>
              <a:rPr lang="en-US" sz="2400" dirty="0" smtClean="0">
                <a:latin typeface="Comic Sans MS" pitchFamily="66" charset="0"/>
              </a:rPr>
              <a:t>How to create function in JavaScript?</a:t>
            </a:r>
          </a:p>
          <a:p>
            <a:pPr marL="514350" indent="-514350">
              <a:buFont typeface="+mj-lt"/>
              <a:buAutoNum type="arabicPeriod"/>
            </a:pPr>
            <a:r>
              <a:rPr lang="en-US" sz="2400" dirty="0" smtClean="0"/>
              <a:t>How to write html code dynamically using JavaScript?</a:t>
            </a:r>
          </a:p>
          <a:p>
            <a:pPr marL="514350" indent="-514350">
              <a:buFont typeface="+mj-lt"/>
              <a:buAutoNum type="arabicPeriod"/>
            </a:pPr>
            <a:r>
              <a:rPr lang="en-US" sz="2400" dirty="0" smtClean="0"/>
              <a:t>How to create objects in JavaScript?</a:t>
            </a:r>
          </a:p>
          <a:p>
            <a:pPr marL="514350" indent="-514350">
              <a:buFont typeface="+mj-lt"/>
              <a:buAutoNum type="arabicPeriod"/>
            </a:pPr>
            <a:r>
              <a:rPr lang="en-US" sz="2400" dirty="0" smtClean="0"/>
              <a:t>How to create array in JavaScript?</a:t>
            </a:r>
          </a:p>
          <a:p>
            <a:pPr marL="514350" indent="-514350">
              <a:buFont typeface="+mj-lt"/>
              <a:buAutoNum type="arabicPeriod"/>
            </a:pPr>
            <a:r>
              <a:rPr lang="en-US" sz="2400" dirty="0" smtClean="0"/>
              <a:t>Difference between Client side JavaScript and Server side JavaScript?</a:t>
            </a:r>
          </a:p>
          <a:p>
            <a:pPr marL="514350" indent="-514350">
              <a:buFont typeface="+mj-lt"/>
              <a:buAutoNum type="arabicPeriod"/>
            </a:pPr>
            <a:r>
              <a:rPr lang="en-US" sz="2400" dirty="0" smtClean="0"/>
              <a:t>In which location cookies are stored on the hard disk?</a:t>
            </a:r>
          </a:p>
          <a:p>
            <a:pPr marL="514350" indent="-514350">
              <a:buFont typeface="+mj-lt"/>
              <a:buAutoNum type="arabicPeriod"/>
            </a:pPr>
            <a:endParaRPr lang="en-US" sz="2400" dirty="0" smtClean="0">
              <a:latin typeface="Comic Sans MS" pitchFamily="66" charset="0"/>
            </a:endParaRPr>
          </a:p>
          <a:p>
            <a:pPr marL="514350" indent="-514350">
              <a:buFont typeface="+mj-lt"/>
              <a:buAutoNum type="arabicPeriod"/>
            </a:pPr>
            <a:endParaRPr lang="en-US" sz="2400" dirty="0" smtClean="0">
              <a:latin typeface="Comic Sans MS" pitchFamily="66" charset="0"/>
            </a:endParaRPr>
          </a:p>
          <a:p>
            <a:pPr>
              <a:buNone/>
            </a:pPr>
            <a:endParaRPr lang="en-US" sz="2400" dirty="0">
              <a:latin typeface="Comic Sans MS" pitchFamily="66" charset="0"/>
            </a:endParaRPr>
          </a:p>
        </p:txBody>
      </p:sp>
      <p:sp>
        <p:nvSpPr>
          <p:cNvPr id="4" name="Date Placeholder 3"/>
          <p:cNvSpPr>
            <a:spLocks noGrp="1"/>
          </p:cNvSpPr>
          <p:nvPr>
            <p:ph type="dt" sz="half" idx="10"/>
          </p:nvPr>
        </p:nvSpPr>
        <p:spPr/>
        <p:txBody>
          <a:bodyPr/>
          <a:lstStyle/>
          <a:p>
            <a:fld id="{F0F4FCCA-C421-4D36-99A0-66A1DFB2F757}" type="datetime1">
              <a:rPr lang="en-US" smtClean="0"/>
              <a:pPr/>
              <a:t>04/01/2018</a:t>
            </a:fld>
            <a:endParaRPr lang="en-US"/>
          </a:p>
        </p:txBody>
      </p:sp>
      <p:pic>
        <p:nvPicPr>
          <p:cNvPr id="6" name="Picture 5" descr="Ppt_Bg2.png"/>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Box 6"/>
          <p:cNvSpPr txBox="1"/>
          <p:nvPr/>
        </p:nvSpPr>
        <p:spPr>
          <a:xfrm>
            <a:off x="10957719" y="0"/>
            <a:ext cx="1204119" cy="461665"/>
          </a:xfrm>
          <a:prstGeom prst="rect">
            <a:avLst/>
          </a:prstGeom>
          <a:noFill/>
        </p:spPr>
        <p:txBody>
          <a:bodyPr wrap="square" rtlCol="0">
            <a:spAutoFit/>
          </a:bodyPr>
          <a:lstStyle/>
          <a:p>
            <a:r>
              <a:rPr lang="en-US" sz="2400" dirty="0" smtClean="0">
                <a:latin typeface="Comic Sans MS" pitchFamily="66" charset="0"/>
              </a:rPr>
              <a:t>FAQ</a:t>
            </a:r>
            <a:endParaRPr lang="en-US" sz="2400" dirty="0">
              <a:latin typeface="Comic Sans MS" pitchFamily="66" charset="0"/>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91" y="609600"/>
            <a:ext cx="11187827" cy="6248400"/>
          </a:xfrm>
        </p:spPr>
        <p:txBody>
          <a:bodyPr/>
          <a:lstStyle/>
          <a:p>
            <a:pPr marL="457200" indent="-457200">
              <a:buNone/>
            </a:pPr>
            <a:r>
              <a:rPr lang="en-US" sz="2400" dirty="0" smtClean="0">
                <a:latin typeface="Comic Sans MS" pitchFamily="66" charset="0"/>
              </a:rPr>
              <a:t>14. What is NaN? What is its type? How can you reliably test if a value is equal to NaN?</a:t>
            </a:r>
          </a:p>
          <a:p>
            <a:pPr marL="457200" indent="-457200">
              <a:buNone/>
            </a:pPr>
            <a:r>
              <a:rPr lang="en-US" sz="2400" dirty="0" smtClean="0">
                <a:latin typeface="Comic Sans MS" pitchFamily="66" charset="0"/>
              </a:rPr>
              <a:t>15.  Discuss possible ways to write a function isInteger(x) that determines if x is an integer.</a:t>
            </a:r>
          </a:p>
          <a:p>
            <a:pPr marL="457200" indent="-457200">
              <a:buNone/>
            </a:pPr>
            <a:r>
              <a:rPr lang="en-US" sz="2400" dirty="0" smtClean="0">
                <a:latin typeface="Comic Sans MS" pitchFamily="66" charset="0"/>
              </a:rPr>
              <a:t>16.  Write a simple function (less than 160 characters) that returns a boolean indicating whether or not a string is a palindrome.</a:t>
            </a:r>
          </a:p>
          <a:p>
            <a:pPr marL="457200" indent="-457200">
              <a:buNone/>
            </a:pPr>
            <a:r>
              <a:rPr lang="en-US" sz="2400" dirty="0" smtClean="0">
                <a:latin typeface="Comic Sans MS" pitchFamily="66" charset="0"/>
              </a:rPr>
              <a:t>17.  Write a sum method which will work properly when invoked using either syntax below.</a:t>
            </a:r>
          </a:p>
          <a:p>
            <a:pPr>
              <a:buNone/>
            </a:pPr>
            <a:r>
              <a:rPr lang="en-US" sz="2400" dirty="0" smtClean="0">
                <a:latin typeface="Comic Sans MS" pitchFamily="66" charset="0"/>
              </a:rPr>
              <a:t>      console.log(sum(2,3)); // Outputs 5 </a:t>
            </a:r>
          </a:p>
          <a:p>
            <a:pPr>
              <a:buNone/>
            </a:pPr>
            <a:r>
              <a:rPr lang="en-US" sz="2400" dirty="0" smtClean="0">
                <a:latin typeface="Comic Sans MS" pitchFamily="66" charset="0"/>
              </a:rPr>
              <a:t>      console.log(sum(2)(3)); // Outputs 5</a:t>
            </a:r>
          </a:p>
          <a:p>
            <a:pPr>
              <a:buNone/>
            </a:pPr>
            <a:r>
              <a:rPr lang="en-US" sz="2400" dirty="0" smtClean="0">
                <a:latin typeface="Comic Sans MS" pitchFamily="66" charset="0"/>
              </a:rPr>
              <a:t>18.  What will the following code output to the console:</a:t>
            </a:r>
          </a:p>
          <a:p>
            <a:pPr>
              <a:buNone/>
            </a:pPr>
            <a:r>
              <a:rPr lang="en-US" sz="2400" dirty="0" smtClean="0">
                <a:latin typeface="Comic Sans MS" pitchFamily="66" charset="0"/>
              </a:rPr>
              <a:t>       console.log((function f(n){return ((n &gt; 1) ? n * f(n-1) : n)})(10)); Explain  your answer.</a:t>
            </a:r>
          </a:p>
          <a:p>
            <a:pPr marL="457200" indent="-457200">
              <a:buAutoNum type="arabicPeriod" startAt="19"/>
            </a:pPr>
            <a:r>
              <a:rPr lang="en-US" sz="2400" dirty="0" smtClean="0">
                <a:latin typeface="Comic Sans MS" pitchFamily="66" charset="0"/>
              </a:rPr>
              <a:t>What is this?</a:t>
            </a:r>
          </a:p>
          <a:p>
            <a:pPr marL="457200" indent="-457200">
              <a:buFontTx/>
              <a:buAutoNum type="arabicPeriod" startAt="19"/>
            </a:pPr>
            <a:r>
              <a:rPr lang="en-US" sz="2400" dirty="0" smtClean="0">
                <a:latin typeface="Comic Sans MS" pitchFamily="66" charset="0"/>
              </a:rPr>
              <a:t> What is difference between View state and Session state?</a:t>
            </a:r>
          </a:p>
          <a:p>
            <a:pPr marL="457200" indent="-457200">
              <a:buAutoNum type="arabicPeriod" startAt="19"/>
            </a:pPr>
            <a:endParaRPr lang="en-US" sz="2400" dirty="0" smtClean="0"/>
          </a:p>
          <a:p>
            <a:pPr>
              <a:buNone/>
            </a:pPr>
            <a:endParaRPr lang="en-US" sz="2400" dirty="0" smtClean="0">
              <a:latin typeface="Comic Sans MS" pitchFamily="66" charset="0"/>
            </a:endParaRPr>
          </a:p>
          <a:p>
            <a:pPr marL="457200" indent="-457200">
              <a:buNone/>
            </a:pPr>
            <a:r>
              <a:rPr lang="en-US" sz="2400" dirty="0" smtClean="0">
                <a:latin typeface="Comic Sans MS" pitchFamily="66" charset="0"/>
              </a:rPr>
              <a:t> </a:t>
            </a:r>
          </a:p>
          <a:p>
            <a:pPr>
              <a:buNone/>
            </a:pPr>
            <a:endParaRPr lang="en-US" sz="2400" dirty="0">
              <a:latin typeface="Comic Sans MS" pitchFamily="66" charset="0"/>
            </a:endParaRPr>
          </a:p>
        </p:txBody>
      </p:sp>
      <p:pic>
        <p:nvPicPr>
          <p:cNvPr id="5" name="Picture 4" descr="Ppt_Bg2.png"/>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5"/>
          <p:cNvSpPr txBox="1"/>
          <p:nvPr/>
        </p:nvSpPr>
        <p:spPr>
          <a:xfrm>
            <a:off x="10957719" y="0"/>
            <a:ext cx="1204119" cy="461665"/>
          </a:xfrm>
          <a:prstGeom prst="rect">
            <a:avLst/>
          </a:prstGeom>
          <a:noFill/>
        </p:spPr>
        <p:txBody>
          <a:bodyPr wrap="square" rtlCol="0">
            <a:spAutoFit/>
          </a:bodyPr>
          <a:lstStyle/>
          <a:p>
            <a:r>
              <a:rPr lang="en-US" sz="2400" dirty="0" smtClean="0">
                <a:latin typeface="Comic Sans MS" pitchFamily="66" charset="0"/>
              </a:rPr>
              <a:t>FAQ</a:t>
            </a:r>
            <a:endParaRPr lang="en-US" sz="2400" dirty="0">
              <a:latin typeface="Comic Sans MS" pitchFamily="66" charset="0"/>
            </a:endParaRPr>
          </a:p>
        </p:txBody>
      </p:sp>
      <p:sp>
        <p:nvSpPr>
          <p:cNvPr id="7" name="Date Placeholder 6"/>
          <p:cNvSpPr>
            <a:spLocks noGrp="1"/>
          </p:cNvSpPr>
          <p:nvPr>
            <p:ph type="dt" sz="half" idx="10"/>
          </p:nvPr>
        </p:nvSpPr>
        <p:spPr/>
        <p:txBody>
          <a:bodyPr/>
          <a:lstStyle/>
          <a:p>
            <a:fld id="{B2DB7F3A-ACC0-4BDB-9C0E-6399811B0BCF}" type="datetime1">
              <a:rPr lang="en-US" smtClean="0"/>
              <a:pPr/>
              <a:t>04/01/2018</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92" y="762000"/>
            <a:ext cx="10945654" cy="5181600"/>
          </a:xfrm>
        </p:spPr>
        <p:txBody>
          <a:bodyPr/>
          <a:lstStyle/>
          <a:p>
            <a:pPr>
              <a:buNone/>
            </a:pPr>
            <a:r>
              <a:rPr lang="en-US" sz="2400" dirty="0" smtClean="0">
                <a:latin typeface="Comic Sans MS" pitchFamily="66" charset="0"/>
              </a:rPr>
              <a:t>21. What are the pop up boxes available in JavaScript?</a:t>
            </a:r>
          </a:p>
          <a:p>
            <a:pPr marL="457200" indent="-457200">
              <a:buNone/>
            </a:pPr>
            <a:r>
              <a:rPr lang="en-US" sz="2400" dirty="0" smtClean="0">
                <a:latin typeface="Comic Sans MS" pitchFamily="66" charset="0"/>
              </a:rPr>
              <a:t>22. How can we detect OS of the client machine using JavaScript?</a:t>
            </a:r>
          </a:p>
          <a:p>
            <a:pPr marL="457200" indent="-457200">
              <a:buNone/>
            </a:pPr>
            <a:r>
              <a:rPr lang="en-US" sz="2400" dirty="0" smtClean="0">
                <a:latin typeface="Comic Sans MS" pitchFamily="66" charset="0"/>
              </a:rPr>
              <a:t>23. How to submit a form using JavaScript by clicking a link?</a:t>
            </a:r>
          </a:p>
          <a:p>
            <a:pPr marL="457200" indent="-457200">
              <a:buNone/>
            </a:pPr>
            <a:r>
              <a:rPr lang="en-US" sz="2400" dirty="0" smtClean="0">
                <a:latin typeface="Comic Sans MS" pitchFamily="66" charset="0"/>
              </a:rPr>
              <a:t>24. Is JavaScript faster than ASP script?</a:t>
            </a:r>
          </a:p>
          <a:p>
            <a:pPr marL="457200" indent="-457200">
              <a:buNone/>
            </a:pPr>
            <a:r>
              <a:rPr lang="en-US" sz="2400" dirty="0" smtClean="0">
                <a:latin typeface="Comic Sans MS" pitchFamily="66" charset="0"/>
              </a:rPr>
              <a:t>25. How to validate email in JavaScript?</a:t>
            </a:r>
          </a:p>
          <a:p>
            <a:pPr marL="457200" indent="-457200">
              <a:buNone/>
            </a:pPr>
            <a:endParaRPr lang="en-US" sz="2400" dirty="0" smtClean="0">
              <a:latin typeface="Comic Sans MS" pitchFamily="66" charset="0"/>
            </a:endParaRPr>
          </a:p>
          <a:p>
            <a:pPr>
              <a:buNone/>
            </a:pPr>
            <a:endParaRPr lang="en-US" dirty="0"/>
          </a:p>
        </p:txBody>
      </p:sp>
      <p:pic>
        <p:nvPicPr>
          <p:cNvPr id="5" name="Picture 4" descr="Ppt_Bg2.png"/>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5"/>
          <p:cNvSpPr txBox="1"/>
          <p:nvPr/>
        </p:nvSpPr>
        <p:spPr>
          <a:xfrm>
            <a:off x="10957719" y="0"/>
            <a:ext cx="1204119" cy="461665"/>
          </a:xfrm>
          <a:prstGeom prst="rect">
            <a:avLst/>
          </a:prstGeom>
          <a:noFill/>
        </p:spPr>
        <p:txBody>
          <a:bodyPr wrap="square" rtlCol="0">
            <a:spAutoFit/>
          </a:bodyPr>
          <a:lstStyle/>
          <a:p>
            <a:r>
              <a:rPr lang="en-US" sz="2400" dirty="0" smtClean="0">
                <a:latin typeface="Comic Sans MS" pitchFamily="66" charset="0"/>
              </a:rPr>
              <a:t>FAQ</a:t>
            </a:r>
            <a:endParaRPr lang="en-US" sz="2400" dirty="0">
              <a:latin typeface="Comic Sans MS" pitchFamily="66" charset="0"/>
            </a:endParaRPr>
          </a:p>
        </p:txBody>
      </p:sp>
      <p:sp>
        <p:nvSpPr>
          <p:cNvPr id="7" name="Date Placeholder 6"/>
          <p:cNvSpPr>
            <a:spLocks noGrp="1"/>
          </p:cNvSpPr>
          <p:nvPr>
            <p:ph type="dt" sz="half" idx="10"/>
          </p:nvPr>
        </p:nvSpPr>
        <p:spPr/>
        <p:txBody>
          <a:bodyPr/>
          <a:lstStyle/>
          <a:p>
            <a:fld id="{F7C80C72-A0CD-4A2E-ABA9-7B3C4CAF5148}" type="datetime1">
              <a:rPr lang="en-US" smtClean="0"/>
              <a:pPr/>
              <a:t>04/01/2018</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Admin\Desktop\screeshots\thank u.jpg"/>
          <p:cNvPicPr>
            <a:picLocks noChangeAspect="1" noChangeArrowheads="1"/>
          </p:cNvPicPr>
          <p:nvPr/>
        </p:nvPicPr>
        <p:blipFill>
          <a:blip r:embed="rId2"/>
          <a:srcRect/>
          <a:stretch>
            <a:fillRect/>
          </a:stretch>
        </p:blipFill>
        <p:spPr bwMode="auto">
          <a:xfrm>
            <a:off x="1204119" y="1295400"/>
            <a:ext cx="9982199" cy="4114799"/>
          </a:xfrm>
          <a:prstGeom prst="rect">
            <a:avLst/>
          </a:prstGeom>
          <a:noFill/>
        </p:spPr>
      </p:pic>
      <p:pic>
        <p:nvPicPr>
          <p:cNvPr id="6" name="Picture 5" descr="Ppt_Bg2.pn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D66343DF-C89F-4488-83A1-51CD0AA60F79}" type="datetime1">
              <a:rPr lang="en-US" smtClean="0"/>
              <a:pPr/>
              <a:t>04/01/2018</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78</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42119" y="914400"/>
            <a:ext cx="11201400" cy="5262979"/>
          </a:xfrm>
          <a:prstGeom prst="rect">
            <a:avLst/>
          </a:prstGeom>
        </p:spPr>
        <p:txBody>
          <a:bodyPr wrap="square">
            <a:spAutoFit/>
          </a:bodyPr>
          <a:lstStyle/>
          <a:p>
            <a:r>
              <a:rPr lang="en-US" sz="2400" dirty="0" smtClean="0">
                <a:solidFill>
                  <a:schemeClr val="bg1"/>
                </a:solidFill>
                <a:latin typeface="Comic Sans MS" pitchFamily="66" charset="0"/>
              </a:rPr>
              <a:t>Limitations of JavaScript </a:t>
            </a:r>
          </a:p>
          <a:p>
            <a:endParaRPr lang="en-US" sz="2400" dirty="0" smtClean="0">
              <a:latin typeface="Comic Sans MS" pitchFamily="66" charset="0"/>
            </a:endParaRPr>
          </a:p>
          <a:p>
            <a:r>
              <a:rPr lang="en-US" sz="2400" dirty="0" smtClean="0">
                <a:latin typeface="Comic Sans MS" pitchFamily="66" charset="0"/>
              </a:rPr>
              <a:t>We cannot treat JavaScript as a full-fledged programming language. It lacks the following important features: </a:t>
            </a:r>
          </a:p>
          <a:p>
            <a:endParaRPr lang="en-US" sz="2400" dirty="0" smtClean="0">
              <a:latin typeface="Comic Sans MS" pitchFamily="66" charset="0"/>
            </a:endParaRPr>
          </a:p>
          <a:p>
            <a:r>
              <a:rPr lang="en-US" sz="2400" dirty="0" smtClean="0">
                <a:latin typeface="Comic Sans MS" pitchFamily="66" charset="0"/>
              </a:rPr>
              <a:t>    *  Client-side JavaScript does not allow the reading or writing of files. This has been kept for security reason. </a:t>
            </a:r>
          </a:p>
          <a:p>
            <a:r>
              <a:rPr lang="en-US" sz="2400" dirty="0" smtClean="0">
                <a:latin typeface="Comic Sans MS" pitchFamily="66" charset="0"/>
              </a:rPr>
              <a:t>     *   JavaScript cannot be used for networking applications because there is no such support available. </a:t>
            </a:r>
          </a:p>
          <a:p>
            <a:r>
              <a:rPr lang="en-US" sz="2400" dirty="0" smtClean="0">
                <a:latin typeface="Comic Sans MS" pitchFamily="66" charset="0"/>
              </a:rPr>
              <a:t>     *   JavaScript doesn't have any multithreading or multiprocessor capabilities. </a:t>
            </a:r>
          </a:p>
          <a:p>
            <a:endParaRPr lang="en-US" sz="2400" dirty="0" smtClean="0">
              <a:latin typeface="Comic Sans MS" pitchFamily="66" charset="0"/>
            </a:endParaRPr>
          </a:p>
          <a:p>
            <a:r>
              <a:rPr lang="en-US" sz="2400" dirty="0" smtClean="0">
                <a:latin typeface="Comic Sans MS" pitchFamily="66" charset="0"/>
              </a:rPr>
              <a:t>Once again, JavaScript is a lightweight, interpreted programming language that allows you to build interactivity into otherwise static HTML pages.</a:t>
            </a:r>
            <a:endParaRPr lang="en-US" sz="2400" dirty="0">
              <a:latin typeface="Comic Sans MS" pitchFamily="66" charset="0"/>
            </a:endParaRPr>
          </a:p>
        </p:txBody>
      </p:sp>
      <p:pic>
        <p:nvPicPr>
          <p:cNvPr id="8" name="Picture 7" descr="Ppt_Bg2.png"/>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p:cNvSpPr txBox="1"/>
          <p:nvPr/>
        </p:nvSpPr>
        <p:spPr>
          <a:xfrm>
            <a:off x="10195719" y="0"/>
            <a:ext cx="1371600" cy="461665"/>
          </a:xfrm>
          <a:prstGeom prst="rect">
            <a:avLst/>
          </a:prstGeom>
          <a:noFill/>
        </p:spPr>
        <p:txBody>
          <a:bodyPr wrap="square" rtlCol="0">
            <a:spAutoFit/>
          </a:bodyPr>
          <a:lstStyle/>
          <a:p>
            <a:r>
              <a:rPr lang="en-US" sz="2400" dirty="0" smtClean="0">
                <a:latin typeface="Comic Sans MS" pitchFamily="66" charset="0"/>
              </a:rPr>
              <a:t>(contd..)</a:t>
            </a:r>
            <a:endParaRPr lang="en-US" sz="2400" dirty="0">
              <a:latin typeface="Comic Sans MS" pitchFamily="66" charset="0"/>
            </a:endParaRPr>
          </a:p>
        </p:txBody>
      </p:sp>
      <p:sp>
        <p:nvSpPr>
          <p:cNvPr id="5" name="Date Placeholder 4"/>
          <p:cNvSpPr>
            <a:spLocks noGrp="1"/>
          </p:cNvSpPr>
          <p:nvPr>
            <p:ph type="dt" sz="half" idx="10"/>
          </p:nvPr>
        </p:nvSpPr>
        <p:spPr/>
        <p:txBody>
          <a:bodyPr/>
          <a:lstStyle/>
          <a:p>
            <a:fld id="{E3A230C6-CFE5-4837-8FD5-D43E86C02EF2}" type="datetime1">
              <a:rPr lang="en-US" smtClean="0"/>
              <a:pPr/>
              <a:t>04/01/2018</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Comic Sans MS" pitchFamily="66" charset="0"/>
              </a:rPr>
              <a:t>Syntax of JavaScript</a:t>
            </a:r>
            <a:endParaRPr lang="en-US" sz="2400" dirty="0">
              <a:latin typeface="Comic Sans MS" pitchFamily="66" charset="0"/>
            </a:endParaRPr>
          </a:p>
        </p:txBody>
      </p:sp>
      <p:sp>
        <p:nvSpPr>
          <p:cNvPr id="3" name="Content Placeholder 2"/>
          <p:cNvSpPr>
            <a:spLocks noGrp="1"/>
          </p:cNvSpPr>
          <p:nvPr>
            <p:ph idx="1"/>
          </p:nvPr>
        </p:nvSpPr>
        <p:spPr>
          <a:xfrm>
            <a:off x="608092" y="1066800"/>
            <a:ext cx="10945654" cy="5791200"/>
          </a:xfrm>
        </p:spPr>
        <p:txBody>
          <a:bodyPr/>
          <a:lstStyle/>
          <a:p>
            <a:r>
              <a:rPr lang="en-US" sz="2400" dirty="0" smtClean="0">
                <a:latin typeface="Comic Sans MS" pitchFamily="66" charset="0"/>
              </a:rPr>
              <a:t>JavaScript can be implemented using JavaScript statements that are placed within the </a:t>
            </a:r>
            <a:r>
              <a:rPr lang="en-US" sz="2400" dirty="0" smtClean="0">
                <a:solidFill>
                  <a:schemeClr val="bg1"/>
                </a:solidFill>
                <a:latin typeface="Comic Sans MS" pitchFamily="66" charset="0"/>
              </a:rPr>
              <a:t>&lt;script&gt;... &lt;/script&gt; </a:t>
            </a:r>
            <a:r>
              <a:rPr lang="en-US" sz="2400" dirty="0" smtClean="0">
                <a:latin typeface="Comic Sans MS" pitchFamily="66" charset="0"/>
              </a:rPr>
              <a:t>HTML tags in a web page.</a:t>
            </a:r>
          </a:p>
          <a:p>
            <a:r>
              <a:rPr lang="en-US" sz="2400" dirty="0" smtClean="0">
                <a:latin typeface="Comic Sans MS" pitchFamily="66" charset="0"/>
              </a:rPr>
              <a:t> You can place the &lt;script&gt; tags, containing your JavaScript, anywhere within you web page, but it is normally recommended that you should keep it within the &lt;head&gt; tags. </a:t>
            </a:r>
          </a:p>
          <a:p>
            <a:r>
              <a:rPr lang="en-US" sz="2400" dirty="0" smtClean="0">
                <a:latin typeface="Comic Sans MS" pitchFamily="66" charset="0"/>
              </a:rPr>
              <a:t>The &lt;script&gt; tag alerts the browser program to start interpreting all the text between these tags as a script. A simple syntax of your JavaScript will appear as follows</a:t>
            </a:r>
          </a:p>
          <a:p>
            <a:pPr>
              <a:buNone/>
            </a:pPr>
            <a:r>
              <a:rPr lang="en-US" sz="2400" dirty="0" smtClean="0">
                <a:latin typeface="Comic Sans MS" pitchFamily="66" charset="0"/>
              </a:rPr>
              <a:t>                             &lt;script……&gt;</a:t>
            </a:r>
          </a:p>
          <a:p>
            <a:pPr>
              <a:buNone/>
            </a:pPr>
            <a:r>
              <a:rPr lang="en-US" sz="2400" dirty="0" smtClean="0">
                <a:latin typeface="Comic Sans MS" pitchFamily="66" charset="0"/>
              </a:rPr>
              <a:t>                                  JavaScript Code</a:t>
            </a:r>
          </a:p>
          <a:p>
            <a:pPr>
              <a:buNone/>
            </a:pPr>
            <a:r>
              <a:rPr lang="en-US" sz="2400" dirty="0" smtClean="0">
                <a:latin typeface="Comic Sans MS" pitchFamily="66" charset="0"/>
              </a:rPr>
              <a:t>                              &lt;/script&gt;</a:t>
            </a:r>
          </a:p>
          <a:p>
            <a:r>
              <a:rPr lang="en-US" sz="2400" dirty="0" smtClean="0">
                <a:latin typeface="Comic Sans MS" pitchFamily="66" charset="0"/>
              </a:rPr>
              <a:t>Script tag takes to important attributes</a:t>
            </a:r>
          </a:p>
          <a:p>
            <a:pPr>
              <a:buNone/>
            </a:pPr>
            <a:r>
              <a:rPr lang="en-US" sz="2400" dirty="0" smtClean="0">
                <a:latin typeface="Comic Sans MS" pitchFamily="66" charset="0"/>
              </a:rPr>
              <a:t>            *  Language</a:t>
            </a:r>
          </a:p>
          <a:p>
            <a:pPr>
              <a:buNone/>
            </a:pPr>
            <a:r>
              <a:rPr lang="en-US" sz="2400" dirty="0" smtClean="0">
                <a:latin typeface="Comic Sans MS" pitchFamily="66" charset="0"/>
              </a:rPr>
              <a:t>            * Type</a:t>
            </a:r>
          </a:p>
          <a:p>
            <a:pPr>
              <a:buNone/>
            </a:pPr>
            <a:endParaRPr lang="en-US" sz="2400" dirty="0" smtClean="0">
              <a:latin typeface="Comic Sans MS" pitchFamily="66" charset="0"/>
            </a:endParaRPr>
          </a:p>
          <a:p>
            <a:endParaRPr lang="en-US" sz="2400" dirty="0" smtClean="0">
              <a:latin typeface="Comic Sans MS" pitchFamily="66" charset="0"/>
            </a:endParaRPr>
          </a:p>
          <a:p>
            <a:pPr>
              <a:buNone/>
            </a:pPr>
            <a:endParaRPr lang="en-US" sz="2400" dirty="0" smtClean="0">
              <a:latin typeface="Comic Sans MS" pitchFamily="66" charset="0"/>
            </a:endParaRPr>
          </a:p>
          <a:p>
            <a:endParaRPr lang="en-US" sz="2400" dirty="0" smtClean="0">
              <a:latin typeface="Comic Sans MS" pitchFamily="66" charset="0"/>
            </a:endParaRPr>
          </a:p>
          <a:p>
            <a:endParaRPr lang="en-US" sz="2400" dirty="0">
              <a:latin typeface="Comic Sans MS" pitchFamily="66" charset="0"/>
            </a:endParaRPr>
          </a:p>
        </p:txBody>
      </p:sp>
      <p:pic>
        <p:nvPicPr>
          <p:cNvPr id="6" name="Picture 5" descr="Ppt_Bg2.png"/>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2161838"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Box 6"/>
          <p:cNvSpPr txBox="1"/>
          <p:nvPr/>
        </p:nvSpPr>
        <p:spPr>
          <a:xfrm>
            <a:off x="9586119" y="0"/>
            <a:ext cx="2286000" cy="461665"/>
          </a:xfrm>
          <a:prstGeom prst="rect">
            <a:avLst/>
          </a:prstGeom>
          <a:noFill/>
        </p:spPr>
        <p:txBody>
          <a:bodyPr wrap="square" rtlCol="0">
            <a:spAutoFit/>
          </a:bodyPr>
          <a:lstStyle/>
          <a:p>
            <a:r>
              <a:rPr lang="en-US" sz="2400" dirty="0" smtClean="0">
                <a:latin typeface="Comic Sans MS" pitchFamily="66" charset="0"/>
              </a:rPr>
              <a:t>Syntax of Js</a:t>
            </a:r>
            <a:endParaRPr lang="en-US" sz="2400" dirty="0">
              <a:latin typeface="Comic Sans MS" pitchFamily="66" charset="0"/>
            </a:endParaRPr>
          </a:p>
        </p:txBody>
      </p:sp>
      <p:sp>
        <p:nvSpPr>
          <p:cNvPr id="8" name="Date Placeholder 7"/>
          <p:cNvSpPr>
            <a:spLocks noGrp="1"/>
          </p:cNvSpPr>
          <p:nvPr>
            <p:ph type="dt" sz="half" idx="10"/>
          </p:nvPr>
        </p:nvSpPr>
        <p:spPr/>
        <p:txBody>
          <a:bodyPr/>
          <a:lstStyle/>
          <a:p>
            <a:fld id="{88CAD4C5-BD5D-4C2A-BD00-8645B4322357}" type="datetime1">
              <a:rPr lang="en-US" smtClean="0"/>
              <a:pPr/>
              <a:t>04/01/2018</a:t>
            </a:fld>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theme/theme1.xml><?xml version="1.0" encoding="utf-8"?>
<a:theme xmlns:a="http://schemas.openxmlformats.org/drawingml/2006/main" name="Theme2">
  <a:themeElements>
    <a:clrScheme name="">
      <a:dk1>
        <a:srgbClr val="66CCFF"/>
      </a:dk1>
      <a:lt1>
        <a:srgbClr val="FFFFFF"/>
      </a:lt1>
      <a:dk2>
        <a:srgbClr val="FFFFFF"/>
      </a:dk2>
      <a:lt2>
        <a:srgbClr val="004080"/>
      </a:lt2>
      <a:accent1>
        <a:srgbClr val="FFFFFF"/>
      </a:accent1>
      <a:accent2>
        <a:srgbClr val="66CCFF"/>
      </a:accent2>
      <a:accent3>
        <a:srgbClr val="FFFFFF"/>
      </a:accent3>
      <a:accent4>
        <a:srgbClr val="56AEDA"/>
      </a:accent4>
      <a:accent5>
        <a:srgbClr val="FFFFFF"/>
      </a:accent5>
      <a:accent6>
        <a:srgbClr val="5CB9E7"/>
      </a:accent6>
      <a:hlink>
        <a:srgbClr val="CC66FF"/>
      </a:hlink>
      <a:folHlink>
        <a:srgbClr val="6666FF"/>
      </a:folHlink>
    </a:clrScheme>
    <a:fontScheme name="Default Design">
      <a:majorFont>
        <a:latin typeface="Arial-BoldM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3366FF"/>
        </a:hlink>
        <a:folHlink>
          <a:srgbClr val="6699FF"/>
        </a:folHlink>
      </a:clrScheme>
      <a:clrMap bg1="lt1" tx1="dk1" bg2="lt2" tx2="dk2" accent1="accent1" accent2="accent2" accent3="accent3" accent4="accent4" accent5="accent5" accent6="accent6" hlink="hlink" folHlink="folHlink"/>
    </a:extraClrScheme>
    <a:extraClrScheme>
      <a:clrScheme name="Default Design 15">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000066"/>
        </a:hlink>
        <a:folHlink>
          <a:srgbClr val="3333FF"/>
        </a:folHlink>
      </a:clrScheme>
      <a:clrMap bg1="lt1" tx1="dk1" bg2="lt2" tx2="dk2" accent1="accent1" accent2="accent2" accent3="accent3" accent4="accent4" accent5="accent5" accent6="accent6" hlink="hlink" folHlink="folHlink"/>
    </a:extraClrScheme>
    <a:extraClrScheme>
      <a:clrScheme name="Default Design 16">
        <a:dk1>
          <a:srgbClr val="000066"/>
        </a:dk1>
        <a:lt1>
          <a:srgbClr val="FFFFFF"/>
        </a:lt1>
        <a:dk2>
          <a:srgbClr val="000066"/>
        </a:dk2>
        <a:lt2>
          <a:srgbClr val="808080"/>
        </a:lt2>
        <a:accent1>
          <a:srgbClr val="CCECFF"/>
        </a:accent1>
        <a:accent2>
          <a:srgbClr val="333399"/>
        </a:accent2>
        <a:accent3>
          <a:srgbClr val="FFFFFF"/>
        </a:accent3>
        <a:accent4>
          <a:srgbClr val="000056"/>
        </a:accent4>
        <a:accent5>
          <a:srgbClr val="E2F4FF"/>
        </a:accent5>
        <a:accent6>
          <a:srgbClr val="2D2D8A"/>
        </a:accent6>
        <a:hlink>
          <a:srgbClr val="000066"/>
        </a:hlink>
        <a:folHlink>
          <a:srgbClr val="3333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Theme2" id="{2D876288-90BE-4310-8220-42320F08B713}" vid="{E5DA225A-9B29-4883-B3AF-DFDC63F3D9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 ON TYPESCRIPT</Template>
  <TotalTime>3519</TotalTime>
  <Words>3356</Words>
  <Application>Microsoft Office PowerPoint</Application>
  <PresentationFormat>Custom</PresentationFormat>
  <Paragraphs>728</Paragraphs>
  <Slides>78</Slides>
  <Notes>2</Notes>
  <HiddenSlides>0</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Theme2</vt:lpstr>
      <vt:lpstr>Slide 1</vt:lpstr>
      <vt:lpstr> </vt:lpstr>
      <vt:lpstr>Slide 3</vt:lpstr>
      <vt:lpstr>Slide 4</vt:lpstr>
      <vt:lpstr>Slide 5</vt:lpstr>
      <vt:lpstr>Why use client side programming?</vt:lpstr>
      <vt:lpstr>Advantages of JavaScript </vt:lpstr>
      <vt:lpstr>Slide 8</vt:lpstr>
      <vt:lpstr>Syntax of JavaScript</vt:lpstr>
      <vt:lpstr>Slide 10</vt:lpstr>
      <vt:lpstr>Slide 11</vt:lpstr>
      <vt:lpstr>Slide 12</vt:lpstr>
      <vt:lpstr>JavaScript in External File</vt:lpstr>
      <vt:lpstr>Slide 14</vt:lpstr>
      <vt:lpstr>What is Event?</vt:lpstr>
      <vt:lpstr>Slide 16</vt:lpstr>
      <vt:lpstr>onsubmit Event Type</vt:lpstr>
      <vt:lpstr>onmouseover and onmouseout</vt:lpstr>
      <vt:lpstr>Alert Dialog Box</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Example on String methods</vt:lpstr>
      <vt:lpstr>Slide 37</vt:lpstr>
      <vt:lpstr>Slide 38</vt:lpstr>
      <vt:lpstr>Example for new date()</vt:lpstr>
      <vt:lpstr>Slide 40</vt:lpstr>
      <vt:lpstr>Date Methods</vt:lpstr>
      <vt:lpstr>Slide 42</vt:lpstr>
      <vt:lpstr>Date set methods:</vt:lpstr>
      <vt:lpstr>Example for date set method:</vt:lpstr>
      <vt:lpstr>JavaScript Object:</vt:lpstr>
      <vt:lpstr>Three ways to create an object</vt:lpstr>
      <vt:lpstr>Slide 47</vt:lpstr>
      <vt:lpstr> By using an Object constructor     Here, we need to create function with arguments. Each argument value can be assigned in the current object by using this keyword.     here this keyword refers to the current object. </vt:lpstr>
      <vt:lpstr>Accessing properties of an object</vt:lpstr>
      <vt:lpstr>Adding new properties to object:</vt:lpstr>
      <vt:lpstr>Object constructor:</vt:lpstr>
      <vt:lpstr>Array       An array is a special variable, which can hold more than one value at a time. An array can hold many values under a single name, and you can access the values by referring to an index number.  We can create array by 2 methods: * array literal * JavaScript array directly(new keyword)  </vt:lpstr>
      <vt:lpstr>Slide 53</vt:lpstr>
      <vt:lpstr>Slide 54</vt:lpstr>
      <vt:lpstr>Slide 55</vt:lpstr>
      <vt:lpstr>Array Push() And Pop() methods</vt:lpstr>
      <vt:lpstr>Array shift() and unshift() Methods</vt:lpstr>
      <vt:lpstr>Splicing an Array </vt:lpstr>
      <vt:lpstr>Merging (Concatenating) Arrays </vt:lpstr>
      <vt:lpstr>Slicing an Array </vt:lpstr>
      <vt:lpstr>slice() method Example</vt:lpstr>
      <vt:lpstr>Array Sort()</vt:lpstr>
      <vt:lpstr>Numerical Sort</vt:lpstr>
      <vt:lpstr>Example of Numerical sort</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The Basics</dc:title>
  <dc:creator>Admin</dc:creator>
  <cp:lastModifiedBy>Admin</cp:lastModifiedBy>
  <cp:revision>303</cp:revision>
  <dcterms:created xsi:type="dcterms:W3CDTF">2017-12-26T04:57:27Z</dcterms:created>
  <dcterms:modified xsi:type="dcterms:W3CDTF">2018-01-04T09:36:00Z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2016-01-09T00:00:00Z</vt:filetime>
  </property>
  <property fmtid="{D5CDD505-2E9C-101B-9397-08002B2CF9AE}" pid="3" name="Creator">
    <vt:lpwstr>pdftk 1.44 - www.pdftk.com</vt:lpwstr>
  </property>
  <property fmtid="{D5CDD505-2E9C-101B-9397-08002B2CF9AE}" pid="4" name="LastSaved">
    <vt:filetime>2017-12-26T00:00:00Z</vt:filetime>
  </property>
</Properties>
</file>