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7" r:id="rId2"/>
    <p:sldId id="258" r:id="rId3"/>
    <p:sldId id="259" r:id="rId4"/>
    <p:sldId id="412" r:id="rId5"/>
    <p:sldId id="413" r:id="rId6"/>
    <p:sldId id="414" r:id="rId7"/>
    <p:sldId id="415" r:id="rId8"/>
    <p:sldId id="416" r:id="rId9"/>
    <p:sldId id="417" r:id="rId10"/>
    <p:sldId id="420" r:id="rId11"/>
    <p:sldId id="421" r:id="rId12"/>
    <p:sldId id="422" r:id="rId13"/>
    <p:sldId id="424" r:id="rId14"/>
    <p:sldId id="448" r:id="rId15"/>
    <p:sldId id="425" r:id="rId16"/>
    <p:sldId id="429" r:id="rId17"/>
    <p:sldId id="432" r:id="rId18"/>
    <p:sldId id="433" r:id="rId19"/>
    <p:sldId id="434" r:id="rId20"/>
    <p:sldId id="436" r:id="rId21"/>
    <p:sldId id="437" r:id="rId22"/>
    <p:sldId id="438" r:id="rId23"/>
    <p:sldId id="439" r:id="rId24"/>
    <p:sldId id="440" r:id="rId25"/>
    <p:sldId id="441" r:id="rId26"/>
    <p:sldId id="442" r:id="rId27"/>
    <p:sldId id="443" r:id="rId28"/>
    <p:sldId id="444" r:id="rId29"/>
    <p:sldId id="260" r:id="rId30"/>
    <p:sldId id="450" r:id="rId31"/>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10BC62"/>
    <a:srgbClr val="EEA116"/>
    <a:srgbClr val="CC3300"/>
    <a:srgbClr val="E57A05"/>
    <a:srgbClr val="AF7221"/>
    <a:srgbClr val="11C923"/>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4444" autoAdjust="0"/>
  </p:normalViewPr>
  <p:slideViewPr>
    <p:cSldViewPr snapToGrid="0">
      <p:cViewPr>
        <p:scale>
          <a:sx n="60" d="100"/>
          <a:sy n="60" d="100"/>
        </p:scale>
        <p:origin x="-960" y="-288"/>
      </p:cViewPr>
      <p:guideLst>
        <p:guide orient="horz" pos="2160"/>
        <p:guide pos="3840"/>
      </p:guideLst>
    </p:cSldViewPr>
  </p:slideViewPr>
  <p:outlineViewPr>
    <p:cViewPr>
      <p:scale>
        <a:sx n="33" d="100"/>
        <a:sy n="33" d="100"/>
      </p:scale>
      <p:origin x="0" y="35124"/>
    </p:cViewPr>
  </p:outlineViewPr>
  <p:notesTextViewPr>
    <p:cViewPr>
      <p:scale>
        <a:sx n="1" d="1"/>
        <a:sy n="1" d="1"/>
      </p:scale>
      <p:origin x="0" y="0"/>
    </p:cViewPr>
  </p:notesTextViewPr>
  <p:sorterViewPr>
    <p:cViewPr>
      <p:scale>
        <a:sx n="112" d="100"/>
        <a:sy n="112" d="100"/>
      </p:scale>
      <p:origin x="0" y="-236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3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dirty="0"/>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2555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023FC7E-6357-41FD-B20B-DCA1BBD35327}" type="slidenum">
              <a:rPr lang="en-US" smtClean="0"/>
              <a:t>12</a:t>
            </a:fld>
            <a:endParaRPr lang="en-US" dirty="0"/>
          </a:p>
        </p:txBody>
      </p:sp>
    </p:spTree>
    <p:extLst>
      <p:ext uri="{BB962C8B-B14F-4D97-AF65-F5344CB8AC3E}">
        <p14:creationId xmlns:p14="http://schemas.microsoft.com/office/powerpoint/2010/main" val="256948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1/11/2018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1/11/2018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1/11/2018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1/11/2018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1/11/2018</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1/11/2018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1/11/2018</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1/11/2018</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1/11/2018</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1/11/2018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1/11/2018</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1/11/2018</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81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11 January 2018</a:t>
            </a:fld>
            <a:endParaRPr lang="en-US" sz="1400" i="0" u="none" dirty="0">
              <a:latin typeface="+mn-lt"/>
            </a:endParaRPr>
          </a:p>
        </p:txBody>
      </p:sp>
      <p:sp>
        <p:nvSpPr>
          <p:cNvPr id="6" name="Footer Placeholder 5"/>
          <p:cNvSpPr txBox="1">
            <a:spLocks noGrp="1" noChangeArrowheads="1"/>
          </p:cNvSpPr>
          <p:nvPr/>
        </p:nvSpPr>
        <p:spPr bwMode="auto">
          <a:xfrm>
            <a:off x="4648200" y="6245225"/>
            <a:ext cx="2895600" cy="476250"/>
          </a:xfrm>
          <a:prstGeom prst="rect">
            <a:avLst/>
          </a:prstGeom>
          <a:noFill/>
          <a:ln>
            <a:miter lim="800000"/>
            <a:headEnd/>
            <a:tailEnd/>
          </a:ln>
        </p:spPr>
        <p:txBody>
          <a:bodyPr/>
          <a:lstStyle/>
          <a:p>
            <a:pPr algn="ctr">
              <a:defRPr/>
            </a:pPr>
            <a:r>
              <a:rPr lang="en-US" sz="1400" i="0" u="none" dirty="0">
                <a:latin typeface="+mn-lt"/>
              </a:rPr>
              <a:t>www.snipe.co.in</a:t>
            </a:r>
          </a:p>
        </p:txBody>
      </p:sp>
      <p:sp>
        <p:nvSpPr>
          <p:cNvPr id="7" name="Slide Number Placeholder 6"/>
          <p:cNvSpPr txBox="1">
            <a:spLocks noGrp="1" noChangeArrowheads="1"/>
          </p:cNvSpPr>
          <p:nvPr/>
        </p:nvSpPr>
        <p:spPr bwMode="auto">
          <a:xfrm>
            <a:off x="8077200" y="6245225"/>
            <a:ext cx="2133600"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dirty="0"/>
          </a:p>
        </p:txBody>
      </p:sp>
      <p:pic>
        <p:nvPicPr>
          <p:cNvPr id="2053" name="Picture 3" descr="Ppt_Bg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9" y="0"/>
            <a:ext cx="122311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39965" y="5882231"/>
            <a:ext cx="5356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800" b="1" u="none" dirty="0">
                <a:solidFill>
                  <a:schemeClr val="bg2"/>
                </a:solidFill>
                <a:effectLst>
                  <a:outerShdw blurRad="38100" dist="38100" dir="2700000" algn="tl">
                    <a:srgbClr val="000000">
                      <a:alpha val="43137"/>
                    </a:srgbClr>
                  </a:outerShdw>
                </a:effectLst>
                <a:latin typeface="Aharoni" pitchFamily="2" charset="-79"/>
                <a:cs typeface="Aharoni" pitchFamily="2" charset="-79"/>
              </a:rPr>
              <a:t>SNIPE TEAM</a:t>
            </a:r>
          </a:p>
        </p:txBody>
      </p:sp>
      <p:sp>
        <p:nvSpPr>
          <p:cNvPr id="2" name="Date Placeholder 1"/>
          <p:cNvSpPr>
            <a:spLocks noGrp="1"/>
          </p:cNvSpPr>
          <p:nvPr>
            <p:ph type="dt" sz="half" idx="10"/>
          </p:nvPr>
        </p:nvSpPr>
        <p:spPr/>
        <p:txBody>
          <a:bodyPr/>
          <a:lstStyle/>
          <a:p>
            <a:r>
              <a:rPr lang="en-US" dirty="0"/>
              <a:t>01/12/2017</a:t>
            </a:r>
          </a:p>
        </p:txBody>
      </p:sp>
    </p:spTree>
    <p:extLst>
      <p:ext uri="{BB962C8B-B14F-4D97-AF65-F5344CB8AC3E}">
        <p14:creationId xmlns:p14="http://schemas.microsoft.com/office/powerpoint/2010/main" val="15554646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8"/>
            <a:ext cx="11769970" cy="567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smtClean="0">
              <a:solidFill>
                <a:schemeClr val="bg1"/>
              </a:solidFill>
              <a:latin typeface="Comic Sans MS" pitchFamily="66" charset="0"/>
            </a:endParaRPr>
          </a:p>
          <a:p>
            <a:r>
              <a:rPr lang="en-US" sz="2400" i="0" u="none" dirty="0" smtClean="0">
                <a:solidFill>
                  <a:schemeClr val="bg1"/>
                </a:solidFill>
                <a:latin typeface="Comic Sans MS" pitchFamily="66" charset="0"/>
              </a:rPr>
              <a:t>There are three kinds of servlet engine</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standalone</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add on</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embedded</a:t>
            </a:r>
          </a:p>
          <a:p>
            <a:r>
              <a:rPr lang="en-US" sz="2400" i="0" u="none" dirty="0" smtClean="0">
                <a:solidFill>
                  <a:schemeClr val="bg1"/>
                </a:solidFill>
                <a:latin typeface="Comic Sans MS" pitchFamily="66" charset="0"/>
              </a:rPr>
              <a:t>Standalone Servlet Engines</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Built in support for servlets.</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Hard to keep latest version of servlet.</a:t>
            </a:r>
          </a:p>
          <a:p>
            <a:r>
              <a:rPr lang="en-US" sz="2400" i="0" u="none" dirty="0" smtClean="0">
                <a:solidFill>
                  <a:schemeClr val="bg1"/>
                </a:solidFill>
                <a:latin typeface="Comic Sans MS" pitchFamily="66" charset="0"/>
              </a:rPr>
              <a:t>Add on Servlet Engines</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Plug-in to an existing servlets.</a:t>
            </a:r>
          </a:p>
          <a:p>
            <a:r>
              <a:rPr lang="en-US" sz="2400" i="0" u="none" dirty="0" smtClean="0">
                <a:solidFill>
                  <a:schemeClr val="bg1"/>
                </a:solidFill>
                <a:latin typeface="Comic Sans MS" pitchFamily="66" charset="0"/>
              </a:rPr>
              <a:t>Embedded Servlet Engines</a:t>
            </a:r>
          </a:p>
          <a:p>
            <a:pPr marL="0" indent="0">
              <a:buNone/>
            </a:pPr>
            <a:r>
              <a:rPr lang="en-US" sz="2400" i="0" u="none" dirty="0">
                <a:solidFill>
                  <a:schemeClr val="bg1"/>
                </a:solidFill>
                <a:latin typeface="Comic Sans MS" pitchFamily="66" charset="0"/>
              </a:rPr>
              <a:t> </a:t>
            </a:r>
            <a:r>
              <a:rPr lang="en-US" sz="2400" i="0" u="none" dirty="0" smtClean="0">
                <a:solidFill>
                  <a:schemeClr val="bg1"/>
                </a:solidFill>
                <a:latin typeface="Comic Sans MS" pitchFamily="66" charset="0"/>
              </a:rPr>
              <a:t>             - lightweight servlet deployment platform that can be embedded in another application</a:t>
            </a:r>
            <a:endParaRPr lang="en-US" sz="2400" i="0" u="none" dirty="0">
              <a:solidFill>
                <a:schemeClr val="bg1"/>
              </a:solidFill>
              <a:latin typeface="Comic Sans MS" pitchFamily="66" charset="0"/>
            </a:endParaRPr>
          </a:p>
        </p:txBody>
      </p:sp>
      <p:sp>
        <p:nvSpPr>
          <p:cNvPr id="11" name="Content Placeholder 10"/>
          <p:cNvSpPr>
            <a:spLocks noGrp="1"/>
          </p:cNvSpPr>
          <p:nvPr>
            <p:ph idx="1"/>
          </p:nvPr>
        </p:nvSpPr>
        <p:spPr>
          <a:xfrm>
            <a:off x="609600" y="1008185"/>
            <a:ext cx="10972800" cy="4292479"/>
          </a:xfrm>
        </p:spPr>
        <p:txBody>
          <a:bodyPr/>
          <a:lstStyle/>
          <a:p>
            <a:pPr marL="0" indent="0">
              <a:buNone/>
            </a:pPr>
            <a:r>
              <a:rPr lang="en-US" sz="2400" dirty="0">
                <a:solidFill>
                  <a:schemeClr val="accent2">
                    <a:lumMod val="60000"/>
                    <a:lumOff val="40000"/>
                  </a:schemeClr>
                </a:solidFill>
                <a:latin typeface="Comic Sans MS" pitchFamily="66" charset="0"/>
              </a:rPr>
              <a:t>  </a:t>
            </a:r>
            <a:endParaRPr lang="en-US" sz="2400" dirty="0">
              <a:solidFill>
                <a:schemeClr val="bg1"/>
              </a:solidFill>
              <a:latin typeface="Comic Sans MS" pitchFamily="66" charset="0"/>
            </a:endParaRP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10</a:t>
            </a:fld>
            <a:endParaRPr lang="en-US" dirty="0"/>
          </a:p>
        </p:txBody>
      </p:sp>
      <p:sp>
        <p:nvSpPr>
          <p:cNvPr id="19" name="TextBox 18"/>
          <p:cNvSpPr txBox="1"/>
          <p:nvPr/>
        </p:nvSpPr>
        <p:spPr>
          <a:xfrm>
            <a:off x="8432800" y="18885"/>
            <a:ext cx="3454400"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(contd..)</a:t>
            </a:r>
            <a:endParaRPr lang="en-IN" sz="2400" b="1" i="0" u="none" dirty="0">
              <a:latin typeface="Comic Sans MS" pitchFamily="66" charset="0"/>
            </a:endParaRPr>
          </a:p>
        </p:txBody>
      </p:sp>
    </p:spTree>
    <p:extLst>
      <p:ext uri="{BB962C8B-B14F-4D97-AF65-F5344CB8AC3E}">
        <p14:creationId xmlns:p14="http://schemas.microsoft.com/office/powerpoint/2010/main" val="313713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77673" y="850196"/>
            <a:ext cx="10845856" cy="537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smtClean="0">
                <a:solidFill>
                  <a:schemeClr val="bg1"/>
                </a:solidFill>
                <a:latin typeface="Comic Sans MS" pitchFamily="66" charset="0"/>
              </a:rPr>
              <a:t>The complete servlet specification was created by Sun Microsystems, with version 1.0 finalized in </a:t>
            </a:r>
            <a:r>
              <a:rPr lang="en-IN" sz="2400" i="0" u="none" dirty="0" err="1" smtClean="0">
                <a:solidFill>
                  <a:schemeClr val="bg1"/>
                </a:solidFill>
                <a:latin typeface="Comic Sans MS" pitchFamily="66" charset="0"/>
              </a:rPr>
              <a:t>june</a:t>
            </a:r>
            <a:r>
              <a:rPr lang="en-IN" sz="2400" i="0" u="none" dirty="0" smtClean="0">
                <a:solidFill>
                  <a:schemeClr val="bg1"/>
                </a:solidFill>
                <a:latin typeface="Comic Sans MS" pitchFamily="66" charset="0"/>
              </a:rPr>
              <a:t> 1997. Starting with version 2.3, the servlet specification was developed under the Java Community Process.</a:t>
            </a:r>
            <a:endParaRPr lang="en-IN"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11</a:t>
            </a:fld>
            <a:endParaRPr lang="en-US" dirty="0"/>
          </a:p>
        </p:txBody>
      </p:sp>
      <p:sp>
        <p:nvSpPr>
          <p:cNvPr id="19" name="TextBox 18"/>
          <p:cNvSpPr txBox="1"/>
          <p:nvPr/>
        </p:nvSpPr>
        <p:spPr>
          <a:xfrm>
            <a:off x="8242126" y="0"/>
            <a:ext cx="3655079"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Servlet API History</a:t>
            </a:r>
            <a:endParaRPr lang="en-IN" sz="2400" b="1" i="0" u="none" dirty="0">
              <a:latin typeface="Comic Sans MS" pitchFamily="66"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2536025"/>
              </p:ext>
            </p:extLst>
          </p:nvPr>
        </p:nvGraphicFramePr>
        <p:xfrm>
          <a:off x="0" y="2144110"/>
          <a:ext cx="12191999" cy="4441380"/>
        </p:xfrm>
        <a:graphic>
          <a:graphicData uri="http://schemas.openxmlformats.org/drawingml/2006/table">
            <a:tbl>
              <a:tblPr firstRow="1" bandRow="1">
                <a:tableStyleId>{073A0DAA-6AF3-43AB-8588-CEC1D06C72B9}</a:tableStyleId>
              </a:tblPr>
              <a:tblGrid>
                <a:gridCol w="1589478"/>
                <a:gridCol w="1959340"/>
                <a:gridCol w="2409896"/>
                <a:gridCol w="6233285"/>
              </a:tblGrid>
              <a:tr h="599769">
                <a:tc>
                  <a:txBody>
                    <a:bodyPr/>
                    <a:lstStyle/>
                    <a:p>
                      <a:r>
                        <a:rPr lang="en-IN" dirty="0" smtClean="0"/>
                        <a:t>Servlet</a:t>
                      </a:r>
                      <a:r>
                        <a:rPr lang="en-IN" baseline="0" dirty="0" smtClean="0"/>
                        <a:t> API Versions </a:t>
                      </a:r>
                      <a:endParaRPr lang="en-IN" dirty="0"/>
                    </a:p>
                  </a:txBody>
                  <a:tcPr>
                    <a:solidFill>
                      <a:schemeClr val="bg2"/>
                    </a:solidFill>
                  </a:tcPr>
                </a:tc>
                <a:tc>
                  <a:txBody>
                    <a:bodyPr/>
                    <a:lstStyle/>
                    <a:p>
                      <a:r>
                        <a:rPr lang="en-IN" dirty="0" smtClean="0"/>
                        <a:t>Released</a:t>
                      </a:r>
                      <a:endParaRPr lang="en-IN" dirty="0"/>
                    </a:p>
                  </a:txBody>
                  <a:tcPr>
                    <a:solidFill>
                      <a:schemeClr val="bg2"/>
                    </a:solidFill>
                  </a:tcPr>
                </a:tc>
                <a:tc>
                  <a:txBody>
                    <a:bodyPr/>
                    <a:lstStyle/>
                    <a:p>
                      <a:r>
                        <a:rPr lang="en-IN" dirty="0" smtClean="0"/>
                        <a:t>Platform</a:t>
                      </a:r>
                      <a:endParaRPr lang="en-IN" dirty="0"/>
                    </a:p>
                  </a:txBody>
                  <a:tcPr>
                    <a:solidFill>
                      <a:schemeClr val="bg2"/>
                    </a:solidFill>
                  </a:tcPr>
                </a:tc>
                <a:tc>
                  <a:txBody>
                    <a:bodyPr/>
                    <a:lstStyle/>
                    <a:p>
                      <a:r>
                        <a:rPr lang="en-IN" dirty="0" smtClean="0"/>
                        <a:t>Important Changes</a:t>
                      </a:r>
                      <a:endParaRPr lang="en-IN" dirty="0"/>
                    </a:p>
                  </a:txBody>
                  <a:tcPr>
                    <a:solidFill>
                      <a:schemeClr val="bg2"/>
                    </a:solidFill>
                  </a:tcPr>
                </a:tc>
              </a:tr>
              <a:tr h="474620">
                <a:tc>
                  <a:txBody>
                    <a:bodyPr/>
                    <a:lstStyle/>
                    <a:p>
                      <a:r>
                        <a:rPr lang="en-IN" dirty="0" smtClean="0"/>
                        <a:t>Servlet 3.0</a:t>
                      </a:r>
                      <a:endParaRPr lang="en-IN" dirty="0"/>
                    </a:p>
                  </a:txBody>
                  <a:tcPr>
                    <a:solidFill>
                      <a:schemeClr val="bg2"/>
                    </a:solidFill>
                  </a:tcPr>
                </a:tc>
                <a:tc>
                  <a:txBody>
                    <a:bodyPr/>
                    <a:lstStyle/>
                    <a:p>
                      <a:r>
                        <a:rPr lang="en-IN" dirty="0" smtClean="0"/>
                        <a:t>Not yet released</a:t>
                      </a:r>
                      <a:endParaRPr lang="en-IN" dirty="0"/>
                    </a:p>
                  </a:txBody>
                  <a:tcPr>
                    <a:solidFill>
                      <a:schemeClr val="bg2"/>
                    </a:solidFill>
                  </a:tcPr>
                </a:tc>
                <a:tc>
                  <a:txBody>
                    <a:bodyPr/>
                    <a:lstStyle/>
                    <a:p>
                      <a:r>
                        <a:rPr lang="en-IN" dirty="0" err="1" smtClean="0"/>
                        <a:t>JavaEE</a:t>
                      </a:r>
                      <a:r>
                        <a:rPr lang="en-IN" dirty="0" smtClean="0"/>
                        <a:t> 6, J2SE 6.0</a:t>
                      </a:r>
                      <a:endParaRPr lang="en-IN" dirty="0"/>
                    </a:p>
                  </a:txBody>
                  <a:tcPr>
                    <a:solidFill>
                      <a:schemeClr val="bg2"/>
                    </a:solidFill>
                  </a:tcPr>
                </a:tc>
                <a:tc>
                  <a:txBody>
                    <a:bodyPr/>
                    <a:lstStyle/>
                    <a:p>
                      <a:r>
                        <a:rPr lang="en-IN" dirty="0" smtClean="0"/>
                        <a:t>Plug ability</a:t>
                      </a:r>
                      <a:r>
                        <a:rPr lang="en-IN" baseline="0" dirty="0" smtClean="0"/>
                        <a:t>, Ease of development, Security</a:t>
                      </a:r>
                      <a:endParaRPr lang="en-IN" dirty="0"/>
                    </a:p>
                  </a:txBody>
                  <a:tcPr>
                    <a:solidFill>
                      <a:schemeClr val="bg2"/>
                    </a:solidFill>
                  </a:tcPr>
                </a:tc>
              </a:tr>
              <a:tr h="474620">
                <a:tc>
                  <a:txBody>
                    <a:bodyPr/>
                    <a:lstStyle/>
                    <a:p>
                      <a:r>
                        <a:rPr lang="en-IN" dirty="0" smtClean="0"/>
                        <a:t>Servlet</a:t>
                      </a:r>
                      <a:r>
                        <a:rPr lang="en-IN" baseline="0" dirty="0" smtClean="0"/>
                        <a:t> 2.5</a:t>
                      </a:r>
                      <a:endParaRPr lang="en-IN" dirty="0"/>
                    </a:p>
                  </a:txBody>
                  <a:tcPr>
                    <a:solidFill>
                      <a:schemeClr val="bg2"/>
                    </a:solidFill>
                  </a:tcPr>
                </a:tc>
                <a:tc>
                  <a:txBody>
                    <a:bodyPr/>
                    <a:lstStyle/>
                    <a:p>
                      <a:r>
                        <a:rPr lang="en-IN" dirty="0" smtClean="0"/>
                        <a:t>September 2005</a:t>
                      </a:r>
                      <a:endParaRPr lang="en-IN" dirty="0"/>
                    </a:p>
                  </a:txBody>
                  <a:tcPr>
                    <a:solidFill>
                      <a:schemeClr val="bg2"/>
                    </a:solidFill>
                  </a:tcPr>
                </a:tc>
                <a:tc>
                  <a:txBody>
                    <a:bodyPr/>
                    <a:lstStyle/>
                    <a:p>
                      <a:r>
                        <a:rPr lang="en-IN" dirty="0" err="1" smtClean="0"/>
                        <a:t>JavaEE</a:t>
                      </a:r>
                      <a:r>
                        <a:rPr lang="en-IN" dirty="0" smtClean="0"/>
                        <a:t> 5, J2SE 5.0</a:t>
                      </a:r>
                      <a:endParaRPr lang="en-IN" dirty="0"/>
                    </a:p>
                  </a:txBody>
                  <a:tcPr>
                    <a:solidFill>
                      <a:schemeClr val="bg2"/>
                    </a:solidFill>
                  </a:tcPr>
                </a:tc>
                <a:tc>
                  <a:txBody>
                    <a:bodyPr/>
                    <a:lstStyle/>
                    <a:p>
                      <a:r>
                        <a:rPr lang="en-IN" dirty="0" smtClean="0"/>
                        <a:t>Request J2SE 6.0 support annotations</a:t>
                      </a:r>
                      <a:endParaRPr lang="en-IN" dirty="0"/>
                    </a:p>
                  </a:txBody>
                  <a:tcPr>
                    <a:solidFill>
                      <a:schemeClr val="bg2"/>
                    </a:solidFill>
                  </a:tcPr>
                </a:tc>
              </a:tr>
              <a:tr h="474620">
                <a:tc>
                  <a:txBody>
                    <a:bodyPr/>
                    <a:lstStyle/>
                    <a:p>
                      <a:r>
                        <a:rPr lang="en-IN" dirty="0" smtClean="0"/>
                        <a:t>Servlet 2.4</a:t>
                      </a:r>
                      <a:endParaRPr lang="en-IN" dirty="0"/>
                    </a:p>
                  </a:txBody>
                  <a:tcPr>
                    <a:solidFill>
                      <a:schemeClr val="bg2"/>
                    </a:solidFill>
                  </a:tcPr>
                </a:tc>
                <a:tc>
                  <a:txBody>
                    <a:bodyPr/>
                    <a:lstStyle/>
                    <a:p>
                      <a:r>
                        <a:rPr lang="en-IN" dirty="0" smtClean="0"/>
                        <a:t>November</a:t>
                      </a:r>
                      <a:r>
                        <a:rPr lang="en-IN" baseline="0" dirty="0" smtClean="0"/>
                        <a:t> 2003</a:t>
                      </a:r>
                      <a:endParaRPr lang="en-IN" dirty="0"/>
                    </a:p>
                  </a:txBody>
                  <a:tcPr>
                    <a:solidFill>
                      <a:schemeClr val="bg2"/>
                    </a:solidFill>
                  </a:tcPr>
                </a:tc>
                <a:tc>
                  <a:txBody>
                    <a:bodyPr/>
                    <a:lstStyle/>
                    <a:p>
                      <a:r>
                        <a:rPr lang="en-IN" dirty="0" smtClean="0"/>
                        <a:t>J2EE 1.4, J2SE 1.3</a:t>
                      </a:r>
                      <a:endParaRPr lang="en-IN" dirty="0"/>
                    </a:p>
                  </a:txBody>
                  <a:tcPr>
                    <a:solidFill>
                      <a:schemeClr val="bg2"/>
                    </a:solidFill>
                  </a:tcPr>
                </a:tc>
                <a:tc>
                  <a:txBody>
                    <a:bodyPr/>
                    <a:lstStyle/>
                    <a:p>
                      <a:r>
                        <a:rPr lang="en-IN" dirty="0" smtClean="0"/>
                        <a:t>Web xml uses</a:t>
                      </a:r>
                      <a:r>
                        <a:rPr lang="en-IN" baseline="0" dirty="0" smtClean="0"/>
                        <a:t> XML Schema.</a:t>
                      </a:r>
                      <a:endParaRPr lang="en-IN" dirty="0"/>
                    </a:p>
                  </a:txBody>
                  <a:tcPr>
                    <a:solidFill>
                      <a:schemeClr val="bg2"/>
                    </a:solidFill>
                  </a:tcPr>
                </a:tc>
              </a:tr>
              <a:tr h="271212">
                <a:tc>
                  <a:txBody>
                    <a:bodyPr/>
                    <a:lstStyle/>
                    <a:p>
                      <a:r>
                        <a:rPr lang="en-IN" dirty="0" smtClean="0"/>
                        <a:t>Servlet 2.3</a:t>
                      </a:r>
                      <a:endParaRPr lang="en-IN" dirty="0"/>
                    </a:p>
                  </a:txBody>
                  <a:tcPr>
                    <a:solidFill>
                      <a:schemeClr val="bg2"/>
                    </a:solidFill>
                  </a:tcPr>
                </a:tc>
                <a:tc>
                  <a:txBody>
                    <a:bodyPr/>
                    <a:lstStyle/>
                    <a:p>
                      <a:r>
                        <a:rPr lang="en-IN" dirty="0" smtClean="0"/>
                        <a:t>August 2001</a:t>
                      </a:r>
                      <a:endParaRPr lang="en-IN" dirty="0"/>
                    </a:p>
                  </a:txBody>
                  <a:tcPr>
                    <a:solidFill>
                      <a:schemeClr val="bg2"/>
                    </a:solidFill>
                  </a:tcPr>
                </a:tc>
                <a:tc>
                  <a:txBody>
                    <a:bodyPr/>
                    <a:lstStyle/>
                    <a:p>
                      <a:r>
                        <a:rPr lang="en-IN" dirty="0" smtClean="0"/>
                        <a:t>J2EE 1.3,J2SE 1.2</a:t>
                      </a:r>
                      <a:endParaRPr lang="en-IN" dirty="0"/>
                    </a:p>
                  </a:txBody>
                  <a:tcPr>
                    <a:solidFill>
                      <a:schemeClr val="bg2"/>
                    </a:solidFill>
                  </a:tcPr>
                </a:tc>
                <a:tc>
                  <a:txBody>
                    <a:bodyPr/>
                    <a:lstStyle/>
                    <a:p>
                      <a:r>
                        <a:rPr lang="en-IN" dirty="0" err="1" smtClean="0"/>
                        <a:t>Additiona</a:t>
                      </a:r>
                      <a:r>
                        <a:rPr lang="en-IN" dirty="0" smtClean="0"/>
                        <a:t> of Filters</a:t>
                      </a:r>
                      <a:endParaRPr lang="en-IN" dirty="0"/>
                    </a:p>
                  </a:txBody>
                  <a:tcPr>
                    <a:solidFill>
                      <a:schemeClr val="bg2"/>
                    </a:solidFill>
                  </a:tcPr>
                </a:tc>
              </a:tr>
              <a:tr h="474620">
                <a:tc>
                  <a:txBody>
                    <a:bodyPr/>
                    <a:lstStyle/>
                    <a:p>
                      <a:r>
                        <a:rPr lang="en-IN" dirty="0" smtClean="0"/>
                        <a:t>Servlet 2.2</a:t>
                      </a:r>
                      <a:endParaRPr lang="en-IN" dirty="0"/>
                    </a:p>
                  </a:txBody>
                  <a:tcPr>
                    <a:solidFill>
                      <a:schemeClr val="bg2"/>
                    </a:solidFill>
                  </a:tcPr>
                </a:tc>
                <a:tc>
                  <a:txBody>
                    <a:bodyPr/>
                    <a:lstStyle/>
                    <a:p>
                      <a:r>
                        <a:rPr lang="en-IN" dirty="0" smtClean="0"/>
                        <a:t>August</a:t>
                      </a:r>
                      <a:r>
                        <a:rPr lang="en-IN" baseline="0" dirty="0" smtClean="0"/>
                        <a:t> 1999</a:t>
                      </a:r>
                      <a:endParaRPr lang="en-IN"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J2EE 1.2,J2SE 1.2</a:t>
                      </a:r>
                    </a:p>
                    <a:p>
                      <a:endParaRPr lang="en-IN" dirty="0"/>
                    </a:p>
                  </a:txBody>
                  <a:tcPr>
                    <a:solidFill>
                      <a:schemeClr val="bg2"/>
                    </a:solidFill>
                  </a:tcPr>
                </a:tc>
                <a:tc>
                  <a:txBody>
                    <a:bodyPr/>
                    <a:lstStyle/>
                    <a:p>
                      <a:r>
                        <a:rPr lang="en-IN" dirty="0" smtClean="0"/>
                        <a:t>Becomes part of J2EE</a:t>
                      </a:r>
                      <a:r>
                        <a:rPr lang="en-IN" baseline="0" dirty="0" smtClean="0"/>
                        <a:t> </a:t>
                      </a:r>
                      <a:r>
                        <a:rPr lang="en-IN" baseline="0" dirty="0" err="1" smtClean="0"/>
                        <a:t>intoduced</a:t>
                      </a:r>
                      <a:r>
                        <a:rPr lang="en-IN" baseline="0" dirty="0" smtClean="0"/>
                        <a:t> independent web applications in web files</a:t>
                      </a:r>
                      <a:endParaRPr lang="en-IN" dirty="0"/>
                    </a:p>
                  </a:txBody>
                  <a:tcPr>
                    <a:solidFill>
                      <a:schemeClr val="bg2"/>
                    </a:solidFill>
                  </a:tcPr>
                </a:tc>
              </a:tr>
              <a:tr h="474620">
                <a:tc>
                  <a:txBody>
                    <a:bodyPr/>
                    <a:lstStyle/>
                    <a:p>
                      <a:r>
                        <a:rPr lang="en-IN" dirty="0" smtClean="0"/>
                        <a:t>Servlet 2.1</a:t>
                      </a:r>
                      <a:endParaRPr lang="en-IN" dirty="0"/>
                    </a:p>
                  </a:txBody>
                  <a:tcPr>
                    <a:solidFill>
                      <a:schemeClr val="bg2"/>
                    </a:solidFill>
                  </a:tcPr>
                </a:tc>
                <a:tc>
                  <a:txBody>
                    <a:bodyPr/>
                    <a:lstStyle/>
                    <a:p>
                      <a:r>
                        <a:rPr lang="en-IN" dirty="0" smtClean="0"/>
                        <a:t>November 1998</a:t>
                      </a:r>
                      <a:endParaRPr lang="en-IN" dirty="0"/>
                    </a:p>
                  </a:txBody>
                  <a:tcPr>
                    <a:solidFill>
                      <a:schemeClr val="bg2"/>
                    </a:solidFill>
                  </a:tcPr>
                </a:tc>
                <a:tc>
                  <a:txBody>
                    <a:bodyPr/>
                    <a:lstStyle/>
                    <a:p>
                      <a:r>
                        <a:rPr lang="en-IN" dirty="0" smtClean="0"/>
                        <a:t>Unspecified</a:t>
                      </a:r>
                      <a:endParaRPr lang="en-IN" dirty="0"/>
                    </a:p>
                  </a:txBody>
                  <a:tcPr>
                    <a:solidFill>
                      <a:schemeClr val="bg2"/>
                    </a:solidFill>
                  </a:tcPr>
                </a:tc>
                <a:tc>
                  <a:txBody>
                    <a:bodyPr/>
                    <a:lstStyle/>
                    <a:p>
                      <a:r>
                        <a:rPr lang="en-IN" dirty="0" smtClean="0"/>
                        <a:t>First </a:t>
                      </a:r>
                      <a:r>
                        <a:rPr lang="en-IN" dirty="0" err="1" smtClean="0"/>
                        <a:t>offical</a:t>
                      </a:r>
                      <a:r>
                        <a:rPr lang="en-IN" dirty="0" smtClean="0"/>
                        <a:t> specification</a:t>
                      </a:r>
                      <a:r>
                        <a:rPr lang="en-IN" baseline="0" dirty="0" smtClean="0"/>
                        <a:t> added </a:t>
                      </a:r>
                      <a:r>
                        <a:rPr lang="en-IN" baseline="0" dirty="0" err="1" smtClean="0"/>
                        <a:t>RequestDispatcher</a:t>
                      </a:r>
                      <a:r>
                        <a:rPr lang="en-IN" baseline="0" dirty="0" smtClean="0"/>
                        <a:t> </a:t>
                      </a:r>
                      <a:r>
                        <a:rPr lang="en-IN" baseline="0" dirty="0" err="1" smtClean="0"/>
                        <a:t>ServletContext</a:t>
                      </a:r>
                      <a:endParaRPr lang="en-IN" dirty="0"/>
                    </a:p>
                  </a:txBody>
                  <a:tcPr>
                    <a:solidFill>
                      <a:schemeClr val="bg2"/>
                    </a:solidFill>
                  </a:tcPr>
                </a:tc>
              </a:tr>
              <a:tr h="298016">
                <a:tc>
                  <a:txBody>
                    <a:bodyPr/>
                    <a:lstStyle/>
                    <a:p>
                      <a:r>
                        <a:rPr lang="en-IN" dirty="0" smtClean="0"/>
                        <a:t>Servlet 2.0</a:t>
                      </a:r>
                      <a:endParaRPr lang="en-IN" dirty="0"/>
                    </a:p>
                  </a:txBody>
                  <a:tcPr>
                    <a:solidFill>
                      <a:schemeClr val="bg2"/>
                    </a:solidFill>
                  </a:tcPr>
                </a:tc>
                <a:tc>
                  <a:txBody>
                    <a:bodyPr/>
                    <a:lstStyle/>
                    <a:p>
                      <a:endParaRPr lang="en-IN" dirty="0"/>
                    </a:p>
                  </a:txBody>
                  <a:tcPr>
                    <a:solidFill>
                      <a:schemeClr val="bg2"/>
                    </a:solidFill>
                  </a:tcPr>
                </a:tc>
                <a:tc>
                  <a:txBody>
                    <a:bodyPr/>
                    <a:lstStyle/>
                    <a:p>
                      <a:r>
                        <a:rPr lang="en-IN" dirty="0" smtClean="0"/>
                        <a:t>JDK</a:t>
                      </a:r>
                      <a:r>
                        <a:rPr lang="en-IN" baseline="0" dirty="0" smtClean="0"/>
                        <a:t> 1.1</a:t>
                      </a:r>
                      <a:endParaRPr lang="en-IN" dirty="0"/>
                    </a:p>
                  </a:txBody>
                  <a:tcPr>
                    <a:solidFill>
                      <a:schemeClr val="bg2"/>
                    </a:solidFill>
                  </a:tcPr>
                </a:tc>
                <a:tc>
                  <a:txBody>
                    <a:bodyPr/>
                    <a:lstStyle/>
                    <a:p>
                      <a:r>
                        <a:rPr lang="en-IN" dirty="0" smtClean="0"/>
                        <a:t>Part of java Servlet Development kit 2.0</a:t>
                      </a:r>
                      <a:endParaRPr lang="en-IN" dirty="0"/>
                    </a:p>
                  </a:txBody>
                  <a:tcPr>
                    <a:solidFill>
                      <a:schemeClr val="bg2"/>
                    </a:solidFill>
                  </a:tcPr>
                </a:tc>
              </a:tr>
              <a:tr h="271212">
                <a:tc>
                  <a:txBody>
                    <a:bodyPr/>
                    <a:lstStyle/>
                    <a:p>
                      <a:r>
                        <a:rPr lang="en-IN" dirty="0" smtClean="0"/>
                        <a:t>Servlet 1.0</a:t>
                      </a:r>
                      <a:endParaRPr lang="en-IN" dirty="0"/>
                    </a:p>
                  </a:txBody>
                  <a:tcPr>
                    <a:solidFill>
                      <a:schemeClr val="bg2"/>
                    </a:solidFill>
                  </a:tcPr>
                </a:tc>
                <a:tc>
                  <a:txBody>
                    <a:bodyPr/>
                    <a:lstStyle/>
                    <a:p>
                      <a:r>
                        <a:rPr lang="en-IN" dirty="0" smtClean="0"/>
                        <a:t>June 1997</a:t>
                      </a:r>
                      <a:endParaRPr lang="en-IN" dirty="0"/>
                    </a:p>
                  </a:txBody>
                  <a:tcPr>
                    <a:solidFill>
                      <a:schemeClr val="bg2"/>
                    </a:solidFill>
                  </a:tcPr>
                </a:tc>
                <a:tc>
                  <a:txBody>
                    <a:bodyPr/>
                    <a:lstStyle/>
                    <a:p>
                      <a:endParaRPr lang="en-IN"/>
                    </a:p>
                  </a:txBody>
                  <a:tcPr>
                    <a:solidFill>
                      <a:schemeClr val="bg2"/>
                    </a:solidFill>
                  </a:tcPr>
                </a:tc>
                <a:tc>
                  <a:txBody>
                    <a:bodyPr/>
                    <a:lstStyle/>
                    <a:p>
                      <a:endParaRPr lang="en-IN" dirty="0"/>
                    </a:p>
                  </a:txBody>
                  <a:tcPr>
                    <a:solidFill>
                      <a:schemeClr val="bg2"/>
                    </a:solidFill>
                  </a:tcPr>
                </a:tc>
              </a:tr>
            </a:tbl>
          </a:graphicData>
        </a:graphic>
      </p:graphicFrame>
    </p:spTree>
    <p:extLst>
      <p:ext uri="{BB962C8B-B14F-4D97-AF65-F5344CB8AC3E}">
        <p14:creationId xmlns:p14="http://schemas.microsoft.com/office/powerpoint/2010/main" val="131725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1/11/2018</a:t>
            </a:fld>
            <a:endParaRPr lang="en-US" dirty="0"/>
          </a:p>
        </p:txBody>
      </p:sp>
      <p:pic>
        <p:nvPicPr>
          <p:cNvPr id="7" name="Picture 5" descr="Ppt_Bg2.png">
            <a:extLst>
              <a:ext uri="{FF2B5EF4-FFF2-40B4-BE49-F238E27FC236}">
                <a16:creationId xmlns="" xmlns:a16="http://schemas.microsoft.com/office/drawing/2014/main" id="{5433A6F8-C95A-463E-8C23-D07041E163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6ADFAF27-9BF9-4F8D-8746-9A140B8E43DB}"/>
              </a:ext>
            </a:extLst>
          </p:cNvPr>
          <p:cNvSpPr txBox="1"/>
          <p:nvPr/>
        </p:nvSpPr>
        <p:spPr>
          <a:xfrm>
            <a:off x="8970761" y="0"/>
            <a:ext cx="2893741" cy="461665"/>
          </a:xfrm>
          <a:prstGeom prst="rect">
            <a:avLst/>
          </a:prstGeom>
          <a:noFill/>
        </p:spPr>
        <p:txBody>
          <a:bodyPr wrap="none" rtlCol="0">
            <a:spAutoFit/>
          </a:bodyPr>
          <a:lstStyle/>
          <a:p>
            <a:r>
              <a:rPr lang="en-US" sz="2400" b="1" i="0" u="none" dirty="0" smtClean="0">
                <a:solidFill>
                  <a:schemeClr val="accent2">
                    <a:lumMod val="60000"/>
                    <a:lumOff val="40000"/>
                  </a:schemeClr>
                </a:solidFill>
                <a:latin typeface="Comic Sans MS" pitchFamily="66" charset="0"/>
              </a:rPr>
              <a:t>Servlet Life Cycle</a:t>
            </a:r>
            <a:endParaRPr lang="en-US" sz="2400" b="1" i="0" u="none" dirty="0">
              <a:solidFill>
                <a:schemeClr val="accent2">
                  <a:lumMod val="60000"/>
                  <a:lumOff val="40000"/>
                </a:schemeClr>
              </a:solidFill>
              <a:latin typeface="Comic Sans MS" pitchFamily="66" charset="0"/>
            </a:endParaRPr>
          </a:p>
        </p:txBody>
      </p:sp>
      <p:sp>
        <p:nvSpPr>
          <p:cNvPr id="2" name="Content Placeholder 1">
            <a:extLst>
              <a:ext uri="{FF2B5EF4-FFF2-40B4-BE49-F238E27FC236}">
                <a16:creationId xmlns="" xmlns:a16="http://schemas.microsoft.com/office/drawing/2014/main" id="{4B2F03F4-B587-45DC-9095-A4120953DAF8}"/>
              </a:ext>
            </a:extLst>
          </p:cNvPr>
          <p:cNvSpPr>
            <a:spLocks noGrp="1"/>
          </p:cNvSpPr>
          <p:nvPr>
            <p:ph idx="1"/>
          </p:nvPr>
        </p:nvSpPr>
        <p:spPr>
          <a:xfrm>
            <a:off x="511945" y="606494"/>
            <a:ext cx="10661272" cy="5706624"/>
          </a:xfrm>
        </p:spPr>
        <p:txBody>
          <a:bodyPr/>
          <a:lstStyle/>
          <a:p>
            <a:pPr marL="0" indent="0">
              <a:buNone/>
            </a:pPr>
            <a:r>
              <a:rPr lang="en-IN" sz="2400" dirty="0">
                <a:solidFill>
                  <a:schemeClr val="bg1"/>
                </a:solidFill>
                <a:latin typeface="Comic Sans MS" pitchFamily="66" charset="0"/>
              </a:rPr>
              <a:t>The web container maintains the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life </a:t>
            </a:r>
            <a:r>
              <a:rPr lang="en-IN" sz="2400" dirty="0">
                <a:solidFill>
                  <a:schemeClr val="bg1"/>
                </a:solidFill>
                <a:latin typeface="Comic Sans MS" pitchFamily="66" charset="0"/>
              </a:rPr>
              <a:t>cycle of a servlet instance</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a:p>
            <a:endParaRPr lang="en-IN" sz="2400" dirty="0" smtClean="0">
              <a:solidFill>
                <a:schemeClr val="bg1"/>
              </a:solidFill>
              <a:latin typeface="Comic Sans MS" pitchFamily="66" charset="0"/>
            </a:endParaRPr>
          </a:p>
          <a:p>
            <a:r>
              <a:rPr lang="en-IN" sz="2400" dirty="0" smtClean="0">
                <a:solidFill>
                  <a:schemeClr val="bg1"/>
                </a:solidFill>
                <a:latin typeface="Comic Sans MS" pitchFamily="66" charset="0"/>
              </a:rPr>
              <a:t>Servlet </a:t>
            </a:r>
            <a:r>
              <a:rPr lang="en-IN" sz="2400" dirty="0">
                <a:solidFill>
                  <a:schemeClr val="bg1"/>
                </a:solidFill>
                <a:latin typeface="Comic Sans MS" pitchFamily="66" charset="0"/>
              </a:rPr>
              <a:t>class is loaded</a:t>
            </a:r>
            <a:r>
              <a:rPr lang="en-IN" sz="2400" dirty="0" smtClean="0">
                <a:solidFill>
                  <a:schemeClr val="bg1"/>
                </a:solidFill>
                <a:latin typeface="Comic Sans MS" pitchFamily="66" charset="0"/>
              </a:rPr>
              <a:t>.</a:t>
            </a:r>
          </a:p>
          <a:p>
            <a:pPr marL="0" indent="0">
              <a:buNone/>
            </a:pPr>
            <a:endParaRPr lang="en-IN" sz="2400" dirty="0">
              <a:solidFill>
                <a:schemeClr val="bg1"/>
              </a:solidFill>
              <a:latin typeface="Comic Sans MS" pitchFamily="66" charset="0"/>
            </a:endParaRPr>
          </a:p>
          <a:p>
            <a:r>
              <a:rPr lang="en-IN" sz="2400" dirty="0">
                <a:solidFill>
                  <a:schemeClr val="bg1"/>
                </a:solidFill>
                <a:latin typeface="Comic Sans MS" pitchFamily="66" charset="0"/>
              </a:rPr>
              <a:t>Servlet instance is created</a:t>
            </a:r>
            <a:r>
              <a:rPr lang="en-IN" sz="2400" dirty="0" smtClean="0">
                <a:solidFill>
                  <a:schemeClr val="bg1"/>
                </a:solidFill>
                <a:latin typeface="Comic Sans MS" pitchFamily="66" charset="0"/>
              </a:rPr>
              <a:t>.</a:t>
            </a:r>
          </a:p>
          <a:p>
            <a:pPr marL="0" indent="0">
              <a:buNone/>
            </a:pPr>
            <a:endParaRPr lang="en-IN" sz="2400" dirty="0">
              <a:solidFill>
                <a:schemeClr val="bg1"/>
              </a:solidFill>
              <a:latin typeface="Comic Sans MS" pitchFamily="66" charset="0"/>
            </a:endParaRPr>
          </a:p>
          <a:p>
            <a:r>
              <a:rPr lang="en-IN" sz="2400" dirty="0" err="1">
                <a:solidFill>
                  <a:schemeClr val="bg1"/>
                </a:solidFill>
                <a:latin typeface="Comic Sans MS" pitchFamily="66" charset="0"/>
              </a:rPr>
              <a:t>init</a:t>
            </a:r>
            <a:r>
              <a:rPr lang="en-IN" sz="2400" dirty="0">
                <a:solidFill>
                  <a:schemeClr val="bg1"/>
                </a:solidFill>
                <a:latin typeface="Comic Sans MS" pitchFamily="66" charset="0"/>
              </a:rPr>
              <a:t> method is invoked</a:t>
            </a:r>
            <a:r>
              <a:rPr lang="en-IN" sz="2400" dirty="0" smtClean="0">
                <a:solidFill>
                  <a:schemeClr val="bg1"/>
                </a:solidFill>
                <a:latin typeface="Comic Sans MS" pitchFamily="66" charset="0"/>
              </a:rPr>
              <a:t>.</a:t>
            </a:r>
          </a:p>
          <a:p>
            <a:pPr marL="0" indent="0">
              <a:buNone/>
            </a:pPr>
            <a:endParaRPr lang="en-IN" sz="2400" dirty="0">
              <a:solidFill>
                <a:schemeClr val="bg1"/>
              </a:solidFill>
              <a:latin typeface="Comic Sans MS" pitchFamily="66" charset="0"/>
            </a:endParaRPr>
          </a:p>
          <a:p>
            <a:r>
              <a:rPr lang="en-IN" sz="2400" dirty="0">
                <a:solidFill>
                  <a:schemeClr val="bg1"/>
                </a:solidFill>
                <a:latin typeface="Comic Sans MS" pitchFamily="66" charset="0"/>
              </a:rPr>
              <a:t>service method is invoked</a:t>
            </a:r>
            <a:r>
              <a:rPr lang="en-IN" sz="2400" dirty="0" smtClean="0">
                <a:solidFill>
                  <a:schemeClr val="bg1"/>
                </a:solidFill>
                <a:latin typeface="Comic Sans MS" pitchFamily="66" charset="0"/>
              </a:rPr>
              <a:t>.</a:t>
            </a:r>
          </a:p>
          <a:p>
            <a:endParaRPr lang="en-IN" sz="2400" dirty="0">
              <a:solidFill>
                <a:schemeClr val="bg1"/>
              </a:solidFill>
              <a:latin typeface="Comic Sans MS" pitchFamily="66" charset="0"/>
            </a:endParaRPr>
          </a:p>
          <a:p>
            <a:r>
              <a:rPr lang="en-IN" sz="2400" dirty="0">
                <a:solidFill>
                  <a:schemeClr val="bg1"/>
                </a:solidFill>
                <a:latin typeface="Comic Sans MS" pitchFamily="66" charset="0"/>
              </a:rPr>
              <a:t>destroy method is invoked.</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05500929"/>
              </p:ext>
            </p:extLst>
          </p:nvPr>
        </p:nvGraphicFramePr>
        <p:xfrm>
          <a:off x="7378262" y="461665"/>
          <a:ext cx="4876800" cy="6222914"/>
        </p:xfrm>
        <a:graphic>
          <a:graphicData uri="http://schemas.openxmlformats.org/drawingml/2006/table">
            <a:tbl>
              <a:tblPr firstRow="1" bandRow="1">
                <a:tableStyleId>{5C22544A-7EE6-4342-B048-85BDC9FD1C3A}</a:tableStyleId>
              </a:tblPr>
              <a:tblGrid>
                <a:gridCol w="4876800"/>
              </a:tblGrid>
              <a:tr h="6222914">
                <a:tc>
                  <a:txBody>
                    <a:bodyPr/>
                    <a:lstStyle/>
                    <a:p>
                      <a:endParaRPr lang="en-IN" dirty="0"/>
                    </a:p>
                  </a:txBody>
                  <a:tcPr/>
                </a:tc>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689" y="744346"/>
            <a:ext cx="4674311" cy="5369308"/>
          </a:xfrm>
          <a:prstGeom prst="rect">
            <a:avLst/>
          </a:prstGeom>
        </p:spPr>
      </p:pic>
    </p:spTree>
    <p:extLst>
      <p:ext uri="{BB962C8B-B14F-4D97-AF65-F5344CB8AC3E}">
        <p14:creationId xmlns:p14="http://schemas.microsoft.com/office/powerpoint/2010/main" val="27291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599" y="656492"/>
            <a:ext cx="11263401" cy="5814646"/>
          </a:xfrm>
        </p:spPr>
        <p:txBody>
          <a:bodyPr/>
          <a:lstStyle/>
          <a:p>
            <a:pPr marL="0" indent="0">
              <a:buNone/>
            </a:pPr>
            <a:r>
              <a:rPr lang="en-IN" sz="2200" dirty="0">
                <a:solidFill>
                  <a:schemeClr val="bg1"/>
                </a:solidFill>
                <a:latin typeface="Comic Sans MS" pitchFamily="66" charset="0"/>
              </a:rPr>
              <a:t>1) Servlet class is loaded</a:t>
            </a:r>
          </a:p>
          <a:p>
            <a:pPr marL="0" indent="0">
              <a:buNone/>
            </a:pPr>
            <a:r>
              <a:rPr lang="en-IN" sz="2200" dirty="0" smtClean="0">
                <a:solidFill>
                  <a:schemeClr val="bg1"/>
                </a:solidFill>
                <a:latin typeface="Comic Sans MS" pitchFamily="66" charset="0"/>
              </a:rPr>
              <a:t>                          The </a:t>
            </a:r>
            <a:r>
              <a:rPr lang="en-IN" sz="2200" dirty="0" err="1">
                <a:solidFill>
                  <a:schemeClr val="bg1"/>
                </a:solidFill>
                <a:latin typeface="Comic Sans MS" pitchFamily="66" charset="0"/>
              </a:rPr>
              <a:t>classloader</a:t>
            </a:r>
            <a:r>
              <a:rPr lang="en-IN" sz="2200" dirty="0">
                <a:solidFill>
                  <a:schemeClr val="bg1"/>
                </a:solidFill>
                <a:latin typeface="Comic Sans MS" pitchFamily="66" charset="0"/>
              </a:rPr>
              <a:t> is responsible to load the servlet class. The servlet class is loaded when the first request for the servlet is received by the web container</a:t>
            </a:r>
            <a:r>
              <a:rPr lang="en-IN" sz="2200" dirty="0" smtClean="0">
                <a:solidFill>
                  <a:schemeClr val="bg1"/>
                </a:solidFill>
                <a:latin typeface="Comic Sans MS" pitchFamily="66" charset="0"/>
              </a:rPr>
              <a:t>.</a:t>
            </a:r>
          </a:p>
          <a:p>
            <a:pPr marL="0" indent="0">
              <a:buNone/>
            </a:pPr>
            <a:endParaRPr lang="en-IN" sz="2200" dirty="0">
              <a:solidFill>
                <a:schemeClr val="bg1"/>
              </a:solidFill>
              <a:latin typeface="Comic Sans MS" pitchFamily="66" charset="0"/>
            </a:endParaRPr>
          </a:p>
          <a:p>
            <a:pPr marL="0" indent="0">
              <a:buNone/>
            </a:pPr>
            <a:r>
              <a:rPr lang="en-IN" sz="2200" dirty="0">
                <a:solidFill>
                  <a:schemeClr val="bg1"/>
                </a:solidFill>
                <a:latin typeface="Comic Sans MS" pitchFamily="66" charset="0"/>
              </a:rPr>
              <a:t>2) Servlet instance is created</a:t>
            </a:r>
          </a:p>
          <a:p>
            <a:pPr marL="0" indent="0">
              <a:buNone/>
            </a:pPr>
            <a:r>
              <a:rPr lang="en-IN" sz="2200" dirty="0" smtClean="0">
                <a:solidFill>
                  <a:schemeClr val="bg1"/>
                </a:solidFill>
                <a:latin typeface="Comic Sans MS" pitchFamily="66" charset="0"/>
              </a:rPr>
              <a:t>                           The </a:t>
            </a:r>
            <a:r>
              <a:rPr lang="en-IN" sz="2200" dirty="0">
                <a:solidFill>
                  <a:schemeClr val="bg1"/>
                </a:solidFill>
                <a:latin typeface="Comic Sans MS" pitchFamily="66" charset="0"/>
              </a:rPr>
              <a:t>web container creates the instance of a servlet after loading the servlet class. The servlet instance is created only once in the servlet life </a:t>
            </a:r>
            <a:r>
              <a:rPr lang="en-IN" sz="2200" dirty="0" smtClean="0">
                <a:solidFill>
                  <a:schemeClr val="bg1"/>
                </a:solidFill>
                <a:latin typeface="Comic Sans MS" pitchFamily="66" charset="0"/>
              </a:rPr>
              <a:t>cycle</a:t>
            </a:r>
          </a:p>
          <a:p>
            <a:pPr marL="0" indent="0">
              <a:buNone/>
            </a:pPr>
            <a:endParaRPr lang="en-IN" sz="2200" dirty="0">
              <a:solidFill>
                <a:schemeClr val="bg1"/>
              </a:solidFill>
              <a:latin typeface="Comic Sans MS" pitchFamily="66" charset="0"/>
            </a:endParaRPr>
          </a:p>
          <a:p>
            <a:pPr marL="0" indent="0">
              <a:buNone/>
            </a:pPr>
            <a:r>
              <a:rPr lang="en-IN" sz="2200" dirty="0">
                <a:solidFill>
                  <a:schemeClr val="bg1"/>
                </a:solidFill>
                <a:latin typeface="Comic Sans MS" pitchFamily="66" charset="0"/>
              </a:rPr>
              <a:t>3) </a:t>
            </a:r>
            <a:r>
              <a:rPr lang="en-IN" sz="2200" dirty="0" err="1">
                <a:solidFill>
                  <a:schemeClr val="bg1"/>
                </a:solidFill>
                <a:latin typeface="Comic Sans MS" pitchFamily="66" charset="0"/>
              </a:rPr>
              <a:t>init</a:t>
            </a:r>
            <a:r>
              <a:rPr lang="en-IN" sz="2200" dirty="0">
                <a:solidFill>
                  <a:schemeClr val="bg1"/>
                </a:solidFill>
                <a:latin typeface="Comic Sans MS" pitchFamily="66" charset="0"/>
              </a:rPr>
              <a:t> method is invoked</a:t>
            </a:r>
          </a:p>
          <a:p>
            <a:pPr marL="0" indent="0">
              <a:buNone/>
            </a:pPr>
            <a:r>
              <a:rPr lang="en-IN" sz="2200" dirty="0" smtClean="0">
                <a:solidFill>
                  <a:schemeClr val="bg1"/>
                </a:solidFill>
                <a:latin typeface="Comic Sans MS" pitchFamily="66" charset="0"/>
              </a:rPr>
              <a:t>                            </a:t>
            </a:r>
            <a:r>
              <a:rPr lang="en-IN" sz="2200" dirty="0">
                <a:solidFill>
                  <a:schemeClr val="bg1"/>
                </a:solidFill>
                <a:latin typeface="Comic Sans MS" pitchFamily="66" charset="0"/>
              </a:rPr>
              <a:t>The web container calls the </a:t>
            </a:r>
            <a:r>
              <a:rPr lang="en-IN" sz="2200" dirty="0" err="1">
                <a:solidFill>
                  <a:schemeClr val="bg1"/>
                </a:solidFill>
                <a:latin typeface="Comic Sans MS" pitchFamily="66" charset="0"/>
              </a:rPr>
              <a:t>init</a:t>
            </a:r>
            <a:r>
              <a:rPr lang="en-IN" sz="2200" dirty="0">
                <a:solidFill>
                  <a:schemeClr val="bg1"/>
                </a:solidFill>
                <a:latin typeface="Comic Sans MS" pitchFamily="66" charset="0"/>
              </a:rPr>
              <a:t> method only once after creating the servlet instance. The </a:t>
            </a:r>
            <a:r>
              <a:rPr lang="en-IN" sz="2200" dirty="0" err="1">
                <a:solidFill>
                  <a:schemeClr val="bg1"/>
                </a:solidFill>
                <a:latin typeface="Comic Sans MS" pitchFamily="66" charset="0"/>
              </a:rPr>
              <a:t>init</a:t>
            </a:r>
            <a:r>
              <a:rPr lang="en-IN" sz="2200" dirty="0">
                <a:solidFill>
                  <a:schemeClr val="bg1"/>
                </a:solidFill>
                <a:latin typeface="Comic Sans MS" pitchFamily="66" charset="0"/>
              </a:rPr>
              <a:t> method is used to initialize the servlet. </a:t>
            </a:r>
            <a:endParaRPr lang="en-IN" sz="2200" dirty="0" smtClean="0">
              <a:solidFill>
                <a:schemeClr val="bg1"/>
              </a:solidFill>
              <a:latin typeface="Comic Sans MS" pitchFamily="66" charset="0"/>
            </a:endParaRPr>
          </a:p>
          <a:p>
            <a:pPr marL="0" indent="0">
              <a:buNone/>
            </a:pPr>
            <a:r>
              <a:rPr lang="en-IN" sz="2200" dirty="0" smtClean="0">
                <a:solidFill>
                  <a:schemeClr val="bg1"/>
                </a:solidFill>
                <a:latin typeface="Comic Sans MS" pitchFamily="66" charset="0"/>
              </a:rPr>
              <a:t>Syntax:</a:t>
            </a:r>
          </a:p>
          <a:p>
            <a:pPr marL="0" indent="0">
              <a:buNone/>
            </a:pPr>
            <a:endParaRPr lang="en-IN" sz="2200" dirty="0" smtClean="0">
              <a:solidFill>
                <a:schemeClr val="bg1"/>
              </a:solidFill>
              <a:latin typeface="Comic Sans MS" pitchFamily="66" charset="0"/>
            </a:endParaRPr>
          </a:p>
          <a:p>
            <a:pPr marL="0" indent="0">
              <a:buNone/>
            </a:pPr>
            <a:endParaRPr lang="en-IN" sz="2400" dirty="0"/>
          </a:p>
          <a:p>
            <a:pPr marL="0" indent="0">
              <a:buNone/>
            </a:pPr>
            <a:endParaRPr lang="en-IN" sz="2400" dirty="0"/>
          </a:p>
          <a:p>
            <a:pPr marL="0" indent="0">
              <a:buNone/>
            </a:pPr>
            <a:endParaRPr lang="en-IN" sz="2400" dirty="0"/>
          </a:p>
          <a:p>
            <a:pPr marL="0" indent="0">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a:xfrm>
            <a:off x="211016" y="6381750"/>
            <a:ext cx="2844800" cy="476250"/>
          </a:xfrm>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13</a:t>
            </a:fld>
            <a:endParaRPr lang="en-US" dirty="0"/>
          </a:p>
        </p:txBody>
      </p:sp>
      <p:sp>
        <p:nvSpPr>
          <p:cNvPr id="8" name="TextBox 7">
            <a:extLst>
              <a:ext uri="{FF2B5EF4-FFF2-40B4-BE49-F238E27FC236}">
                <a16:creationId xmlns="" xmlns:a16="http://schemas.microsoft.com/office/drawing/2014/main" id="{137CF0F0-257B-44B0-9FD7-22868FC7FCF5}"/>
              </a:ext>
            </a:extLst>
          </p:cNvPr>
          <p:cNvSpPr txBox="1"/>
          <p:nvPr/>
        </p:nvSpPr>
        <p:spPr>
          <a:xfrm>
            <a:off x="9030816" y="76911"/>
            <a:ext cx="2842184"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(Contd..)</a:t>
            </a:r>
            <a:endParaRPr lang="en-IN" sz="2400" b="1" i="0" u="none" dirty="0">
              <a:solidFill>
                <a:schemeClr val="accent2">
                  <a:lumMod val="60000"/>
                  <a:lumOff val="40000"/>
                </a:schemeClr>
              </a:solidFill>
              <a:latin typeface="Comic Sans MS" pitchFamily="66"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36114237"/>
              </p:ext>
            </p:extLst>
          </p:nvPr>
        </p:nvGraphicFramePr>
        <p:xfrm>
          <a:off x="1212193" y="5764631"/>
          <a:ext cx="7017407" cy="365760"/>
        </p:xfrm>
        <a:graphic>
          <a:graphicData uri="http://schemas.openxmlformats.org/drawingml/2006/table">
            <a:tbl>
              <a:tblPr firstRow="1" bandRow="1">
                <a:tableStyleId>{5C22544A-7EE6-4342-B048-85BDC9FD1C3A}</a:tableStyleId>
              </a:tblPr>
              <a:tblGrid>
                <a:gridCol w="7017407"/>
              </a:tblGrid>
              <a:tr h="336624">
                <a:tc>
                  <a:txBody>
                    <a:bodyPr/>
                    <a:lstStyle/>
                    <a:p>
                      <a:r>
                        <a:rPr lang="en-IN" sz="1800" b="1" dirty="0" smtClean="0">
                          <a:solidFill>
                            <a:srgbClr val="020202"/>
                          </a:solidFill>
                          <a:latin typeface="Comic Sans MS" pitchFamily="66" charset="0"/>
                        </a:rPr>
                        <a:t>public</a:t>
                      </a:r>
                      <a:r>
                        <a:rPr lang="en-IN" sz="1800" dirty="0" smtClean="0">
                          <a:solidFill>
                            <a:srgbClr val="020202"/>
                          </a:solidFill>
                          <a:latin typeface="Comic Sans MS" pitchFamily="66" charset="0"/>
                        </a:rPr>
                        <a:t> </a:t>
                      </a:r>
                      <a:r>
                        <a:rPr lang="en-IN" sz="1800" b="1" dirty="0" smtClean="0">
                          <a:solidFill>
                            <a:srgbClr val="020202"/>
                          </a:solidFill>
                          <a:latin typeface="Comic Sans MS" pitchFamily="66" charset="0"/>
                        </a:rPr>
                        <a:t>void</a:t>
                      </a:r>
                      <a:r>
                        <a:rPr lang="en-IN" sz="1800" dirty="0" smtClean="0">
                          <a:solidFill>
                            <a:srgbClr val="020202"/>
                          </a:solidFill>
                          <a:latin typeface="Comic Sans MS" pitchFamily="66" charset="0"/>
                        </a:rPr>
                        <a:t> </a:t>
                      </a:r>
                      <a:r>
                        <a:rPr lang="en-IN" sz="1800" dirty="0" err="1" smtClean="0">
                          <a:solidFill>
                            <a:srgbClr val="020202"/>
                          </a:solidFill>
                          <a:latin typeface="Comic Sans MS" pitchFamily="66" charset="0"/>
                        </a:rPr>
                        <a:t>init</a:t>
                      </a:r>
                      <a:r>
                        <a:rPr lang="en-IN" sz="1800" dirty="0" smtClean="0">
                          <a:solidFill>
                            <a:srgbClr val="020202"/>
                          </a:solidFill>
                          <a:latin typeface="Comic Sans MS" pitchFamily="66" charset="0"/>
                        </a:rPr>
                        <a:t>(</a:t>
                      </a:r>
                      <a:r>
                        <a:rPr lang="en-IN" sz="1800" dirty="0" err="1" smtClean="0">
                          <a:solidFill>
                            <a:srgbClr val="020202"/>
                          </a:solidFill>
                          <a:latin typeface="Comic Sans MS" pitchFamily="66" charset="0"/>
                        </a:rPr>
                        <a:t>ServletConfig</a:t>
                      </a:r>
                      <a:r>
                        <a:rPr lang="en-IN" sz="1800" dirty="0" smtClean="0">
                          <a:solidFill>
                            <a:srgbClr val="020202"/>
                          </a:solidFill>
                          <a:latin typeface="Comic Sans MS" pitchFamily="66" charset="0"/>
                        </a:rPr>
                        <a:t> </a:t>
                      </a:r>
                      <a:r>
                        <a:rPr lang="en-IN" sz="1800" dirty="0" err="1" smtClean="0">
                          <a:solidFill>
                            <a:srgbClr val="020202"/>
                          </a:solidFill>
                          <a:latin typeface="Comic Sans MS" pitchFamily="66" charset="0"/>
                        </a:rPr>
                        <a:t>config</a:t>
                      </a:r>
                      <a:r>
                        <a:rPr lang="en-IN" sz="1800" dirty="0" smtClean="0">
                          <a:solidFill>
                            <a:srgbClr val="020202"/>
                          </a:solidFill>
                          <a:latin typeface="Comic Sans MS" pitchFamily="66" charset="0"/>
                        </a:rPr>
                        <a:t>) </a:t>
                      </a:r>
                      <a:r>
                        <a:rPr lang="en-IN" sz="1800" b="1" dirty="0" smtClean="0">
                          <a:solidFill>
                            <a:srgbClr val="020202"/>
                          </a:solidFill>
                          <a:latin typeface="Comic Sans MS" pitchFamily="66" charset="0"/>
                        </a:rPr>
                        <a:t>throws</a:t>
                      </a:r>
                      <a:r>
                        <a:rPr lang="en-IN" sz="1800" dirty="0" smtClean="0">
                          <a:solidFill>
                            <a:srgbClr val="020202"/>
                          </a:solidFill>
                          <a:latin typeface="Comic Sans MS" pitchFamily="66" charset="0"/>
                        </a:rPr>
                        <a:t> </a:t>
                      </a:r>
                      <a:r>
                        <a:rPr lang="en-IN" sz="1800" dirty="0" err="1" smtClean="0">
                          <a:solidFill>
                            <a:srgbClr val="020202"/>
                          </a:solidFill>
                          <a:latin typeface="Comic Sans MS" pitchFamily="66" charset="0"/>
                        </a:rPr>
                        <a:t>ServletException</a:t>
                      </a:r>
                      <a:endParaRPr lang="en-IN" dirty="0">
                        <a:solidFill>
                          <a:srgbClr val="020202"/>
                        </a:solidFill>
                      </a:endParaRPr>
                    </a:p>
                  </a:txBody>
                  <a:tcPr>
                    <a:solidFill>
                      <a:schemeClr val="tx1">
                        <a:lumMod val="75000"/>
                      </a:schemeClr>
                    </a:solidFill>
                  </a:tcPr>
                </a:tc>
              </a:tr>
            </a:tbl>
          </a:graphicData>
        </a:graphic>
      </p:graphicFrame>
    </p:spTree>
    <p:extLst>
      <p:ext uri="{BB962C8B-B14F-4D97-AF65-F5344CB8AC3E}">
        <p14:creationId xmlns:p14="http://schemas.microsoft.com/office/powerpoint/2010/main" val="414888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599" y="656492"/>
            <a:ext cx="11263401" cy="5814646"/>
          </a:xfrm>
        </p:spPr>
        <p:txBody>
          <a:bodyPr/>
          <a:lstStyle/>
          <a:p>
            <a:pPr marL="0" indent="0">
              <a:buNone/>
            </a:pPr>
            <a:r>
              <a:rPr lang="en-IN" sz="2400" dirty="0" smtClean="0">
                <a:solidFill>
                  <a:schemeClr val="bg1"/>
                </a:solidFill>
                <a:latin typeface="Comic Sans MS" pitchFamily="66" charset="0"/>
              </a:rPr>
              <a:t>4</a:t>
            </a:r>
            <a:r>
              <a:rPr lang="en-IN" sz="2400" dirty="0">
                <a:solidFill>
                  <a:schemeClr val="bg1"/>
                </a:solidFill>
                <a:latin typeface="Comic Sans MS" pitchFamily="66" charset="0"/>
              </a:rPr>
              <a:t>) service method is invoked</a:t>
            </a:r>
          </a:p>
          <a:p>
            <a:pPr marL="0" indent="0">
              <a:buNone/>
            </a:pPr>
            <a:r>
              <a:rPr lang="en-US" sz="2400" dirty="0" smtClean="0">
                <a:solidFill>
                  <a:schemeClr val="bg1"/>
                </a:solidFill>
                <a:latin typeface="Comic Sans MS" pitchFamily="66" charset="0"/>
              </a:rPr>
              <a:t>             </a:t>
            </a:r>
            <a:r>
              <a:rPr lang="en-IN" sz="2400" dirty="0">
                <a:solidFill>
                  <a:schemeClr val="bg1"/>
                </a:solidFill>
                <a:latin typeface="Comic Sans MS" pitchFamily="66" charset="0"/>
              </a:rPr>
              <a:t>The web container calls the service method each time when request for the servlet is received. If servlet is not initialized, it follows the first three steps as described above then calls the service method. If servlet is initialized, it calls the service </a:t>
            </a:r>
            <a:r>
              <a:rPr lang="en-IN" sz="2400" dirty="0" smtClean="0">
                <a:solidFill>
                  <a:schemeClr val="bg1"/>
                </a:solidFill>
                <a:latin typeface="Comic Sans MS" pitchFamily="66" charset="0"/>
              </a:rPr>
              <a:t>method</a:t>
            </a:r>
          </a:p>
          <a:p>
            <a:pPr marL="0" indent="0">
              <a:buNone/>
            </a:pPr>
            <a:r>
              <a:rPr lang="en-IN" sz="2400" dirty="0" smtClean="0">
                <a:solidFill>
                  <a:schemeClr val="bg1"/>
                </a:solidFill>
                <a:latin typeface="Comic Sans MS" pitchFamily="66" charset="0"/>
              </a:rPr>
              <a:t>Syntax</a:t>
            </a:r>
          </a:p>
          <a:p>
            <a:pPr marL="0" indent="0">
              <a:buNone/>
            </a:pPr>
            <a:r>
              <a:rPr lang="en-IN" sz="2400" dirty="0" smtClean="0">
                <a:solidFill>
                  <a:schemeClr val="bg1"/>
                </a:solidFill>
                <a:latin typeface="Comic Sans MS" pitchFamily="66" charset="0"/>
              </a:rPr>
              <a:t> </a:t>
            </a:r>
          </a:p>
          <a:p>
            <a:pPr marL="0" indent="0">
              <a:buNone/>
            </a:pP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5</a:t>
            </a:r>
            <a:r>
              <a:rPr lang="en-IN" sz="2400" dirty="0">
                <a:solidFill>
                  <a:schemeClr val="bg1"/>
                </a:solidFill>
                <a:latin typeface="Comic Sans MS" pitchFamily="66" charset="0"/>
              </a:rPr>
              <a:t>) destroy method is invoked</a:t>
            </a:r>
          </a:p>
          <a:p>
            <a:pPr marL="0" indent="0">
              <a:buNone/>
            </a:pPr>
            <a:r>
              <a:rPr lang="en-US" sz="2400" dirty="0" smtClean="0">
                <a:solidFill>
                  <a:schemeClr val="bg1"/>
                </a:solidFill>
                <a:latin typeface="Comic Sans MS" pitchFamily="66" charset="0"/>
              </a:rPr>
              <a:t>               </a:t>
            </a:r>
            <a:r>
              <a:rPr lang="en-IN" sz="2400" dirty="0">
                <a:solidFill>
                  <a:schemeClr val="bg1"/>
                </a:solidFill>
                <a:latin typeface="Comic Sans MS" pitchFamily="66" charset="0"/>
              </a:rPr>
              <a:t>The web container calls the destroy method before removing the servlet instance from the service. It gives the servlet an opportunity to clean up any resource for example memory, thread </a:t>
            </a:r>
            <a:r>
              <a:rPr lang="en-IN" sz="2400" dirty="0" err="1" smtClean="0">
                <a:solidFill>
                  <a:schemeClr val="bg1"/>
                </a:solidFill>
                <a:latin typeface="Comic Sans MS" pitchFamily="66" charset="0"/>
              </a:rPr>
              <a:t>etc</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Syntax</a:t>
            </a:r>
          </a:p>
        </p:txBody>
      </p:sp>
      <p:sp>
        <p:nvSpPr>
          <p:cNvPr id="2" name="Date Placeholder 1"/>
          <p:cNvSpPr>
            <a:spLocks noGrp="1"/>
          </p:cNvSpPr>
          <p:nvPr>
            <p:ph type="dt" sz="half" idx="10"/>
          </p:nvPr>
        </p:nvSpPr>
        <p:spPr>
          <a:xfrm>
            <a:off x="211016" y="6381750"/>
            <a:ext cx="2844800" cy="476250"/>
          </a:xfrm>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14</a:t>
            </a:fld>
            <a:endParaRPr lang="en-US" dirty="0"/>
          </a:p>
        </p:txBody>
      </p:sp>
      <p:sp>
        <p:nvSpPr>
          <p:cNvPr id="8" name="TextBox 7">
            <a:extLst>
              <a:ext uri="{FF2B5EF4-FFF2-40B4-BE49-F238E27FC236}">
                <a16:creationId xmlns="" xmlns:a16="http://schemas.microsoft.com/office/drawing/2014/main" id="{137CF0F0-257B-44B0-9FD7-22868FC7FCF5}"/>
              </a:ext>
            </a:extLst>
          </p:cNvPr>
          <p:cNvSpPr txBox="1"/>
          <p:nvPr/>
        </p:nvSpPr>
        <p:spPr>
          <a:xfrm>
            <a:off x="9030816" y="76911"/>
            <a:ext cx="2842184"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(Contd..)</a:t>
            </a:r>
            <a:endParaRPr lang="en-IN" sz="2400" b="1" i="0" u="none" dirty="0">
              <a:solidFill>
                <a:schemeClr val="accent2">
                  <a:lumMod val="60000"/>
                  <a:lumOff val="40000"/>
                </a:schemeClr>
              </a:solidFill>
              <a:latin typeface="Comic Sans MS" pitchFamily="66" charset="0"/>
            </a:endParaRPr>
          </a:p>
        </p:txBody>
      </p:sp>
      <p:sp>
        <p:nvSpPr>
          <p:cNvPr id="5" name="TextBox 4"/>
          <p:cNvSpPr txBox="1"/>
          <p:nvPr/>
        </p:nvSpPr>
        <p:spPr>
          <a:xfrm>
            <a:off x="3247697" y="5675586"/>
            <a:ext cx="3216165" cy="738664"/>
          </a:xfrm>
          <a:prstGeom prst="rect">
            <a:avLst/>
          </a:prstGeom>
          <a:noFill/>
        </p:spPr>
        <p:txBody>
          <a:bodyPr wrap="square" rtlCol="0">
            <a:spAutoFit/>
          </a:bodyPr>
          <a:lstStyle/>
          <a:p>
            <a:endParaRPr lang="en-US" sz="2400" i="0" u="none" dirty="0">
              <a:solidFill>
                <a:schemeClr val="bg1"/>
              </a:solidFill>
              <a:latin typeface="Comic Sans MS" pitchFamily="66"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322665505"/>
              </p:ext>
            </p:extLst>
          </p:nvPr>
        </p:nvGraphicFramePr>
        <p:xfrm>
          <a:off x="1385614" y="6044918"/>
          <a:ext cx="2461172" cy="365760"/>
        </p:xfrm>
        <a:graphic>
          <a:graphicData uri="http://schemas.openxmlformats.org/drawingml/2006/table">
            <a:tbl>
              <a:tblPr firstRow="1" bandRow="1">
                <a:tableStyleId>{5C22544A-7EE6-4342-B048-85BDC9FD1C3A}</a:tableStyleId>
              </a:tblPr>
              <a:tblGrid>
                <a:gridCol w="2461172"/>
              </a:tblGrid>
              <a:tr h="198227">
                <a:tc>
                  <a:txBody>
                    <a:bodyPr/>
                    <a:lstStyle/>
                    <a:p>
                      <a:r>
                        <a:rPr lang="en-IN" sz="1800" i="0" u="none" dirty="0" smtClean="0">
                          <a:solidFill>
                            <a:srgbClr val="020202"/>
                          </a:solidFill>
                          <a:latin typeface="Comic Sans MS" pitchFamily="66" charset="0"/>
                        </a:rPr>
                        <a:t>public void destroy()</a:t>
                      </a:r>
                      <a:endParaRPr lang="en-IN" dirty="0">
                        <a:solidFill>
                          <a:srgbClr val="020202"/>
                        </a:solidFill>
                      </a:endParaRPr>
                    </a:p>
                  </a:txBody>
                  <a:tcPr>
                    <a:solidFill>
                      <a:schemeClr val="tx1">
                        <a:lumMod val="7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6442139"/>
              </p:ext>
            </p:extLst>
          </p:nvPr>
        </p:nvGraphicFramePr>
        <p:xfrm>
          <a:off x="1324305" y="3063240"/>
          <a:ext cx="8024648" cy="914400"/>
        </p:xfrm>
        <a:graphic>
          <a:graphicData uri="http://schemas.openxmlformats.org/drawingml/2006/table">
            <a:tbl>
              <a:tblPr firstRow="1" bandRow="1">
                <a:tableStyleId>{5C22544A-7EE6-4342-B048-85BDC9FD1C3A}</a:tableStyleId>
              </a:tblPr>
              <a:tblGrid>
                <a:gridCol w="8024648"/>
              </a:tblGrid>
              <a:tr h="862374">
                <a:tc>
                  <a:txBody>
                    <a:bodyPr/>
                    <a:lstStyle/>
                    <a:p>
                      <a:pPr marL="0" indent="0">
                        <a:buNone/>
                      </a:pPr>
                      <a:r>
                        <a:rPr lang="en-IN" sz="1800" dirty="0" smtClean="0">
                          <a:solidFill>
                            <a:srgbClr val="020202"/>
                          </a:solidFill>
                          <a:latin typeface="Comic Sans MS" pitchFamily="66" charset="0"/>
                        </a:rPr>
                        <a:t>public void service(</a:t>
                      </a:r>
                      <a:r>
                        <a:rPr lang="en-IN" sz="1800" dirty="0" err="1" smtClean="0">
                          <a:solidFill>
                            <a:srgbClr val="020202"/>
                          </a:solidFill>
                          <a:latin typeface="Comic Sans MS" pitchFamily="66" charset="0"/>
                        </a:rPr>
                        <a:t>ServletRequest</a:t>
                      </a:r>
                      <a:r>
                        <a:rPr lang="en-IN" sz="1800" dirty="0" smtClean="0">
                          <a:solidFill>
                            <a:srgbClr val="020202"/>
                          </a:solidFill>
                          <a:latin typeface="Comic Sans MS" pitchFamily="66" charset="0"/>
                        </a:rPr>
                        <a:t> request, </a:t>
                      </a:r>
                      <a:r>
                        <a:rPr lang="en-IN" sz="1800" dirty="0" err="1" smtClean="0">
                          <a:solidFill>
                            <a:srgbClr val="020202"/>
                          </a:solidFill>
                          <a:latin typeface="Comic Sans MS" pitchFamily="66" charset="0"/>
                        </a:rPr>
                        <a:t>ServletResponse</a:t>
                      </a:r>
                      <a:r>
                        <a:rPr lang="en-IN" sz="1800" dirty="0" smtClean="0">
                          <a:solidFill>
                            <a:srgbClr val="020202"/>
                          </a:solidFill>
                          <a:latin typeface="Comic Sans MS" pitchFamily="66" charset="0"/>
                        </a:rPr>
                        <a:t> response)   </a:t>
                      </a:r>
                    </a:p>
                    <a:p>
                      <a:pPr marL="0" indent="0">
                        <a:buNone/>
                      </a:pPr>
                      <a:r>
                        <a:rPr lang="en-IN" sz="1800" dirty="0" smtClean="0">
                          <a:solidFill>
                            <a:srgbClr val="020202"/>
                          </a:solidFill>
                          <a:latin typeface="Comic Sans MS" pitchFamily="66" charset="0"/>
                        </a:rPr>
                        <a:t>throws </a:t>
                      </a:r>
                      <a:r>
                        <a:rPr lang="en-IN" sz="1800" dirty="0" err="1" smtClean="0">
                          <a:solidFill>
                            <a:srgbClr val="020202"/>
                          </a:solidFill>
                          <a:latin typeface="Comic Sans MS" pitchFamily="66" charset="0"/>
                        </a:rPr>
                        <a:t>ServletException</a:t>
                      </a:r>
                      <a:r>
                        <a:rPr lang="en-IN" sz="1800" dirty="0" smtClean="0">
                          <a:solidFill>
                            <a:srgbClr val="020202"/>
                          </a:solidFill>
                          <a:latin typeface="Comic Sans MS" pitchFamily="66" charset="0"/>
                        </a:rPr>
                        <a:t>, </a:t>
                      </a:r>
                      <a:r>
                        <a:rPr lang="en-IN" sz="1800" dirty="0" err="1" smtClean="0">
                          <a:solidFill>
                            <a:srgbClr val="020202"/>
                          </a:solidFill>
                          <a:latin typeface="Comic Sans MS" pitchFamily="66" charset="0"/>
                        </a:rPr>
                        <a:t>IOException</a:t>
                      </a:r>
                      <a:endParaRPr lang="en-IN" dirty="0">
                        <a:solidFill>
                          <a:srgbClr val="020202"/>
                        </a:solidFill>
                      </a:endParaRPr>
                    </a:p>
                  </a:txBody>
                  <a:tcPr>
                    <a:solidFill>
                      <a:schemeClr val="tx1">
                        <a:lumMod val="75000"/>
                      </a:schemeClr>
                    </a:solidFill>
                  </a:tcPr>
                </a:tc>
              </a:tr>
            </a:tbl>
          </a:graphicData>
        </a:graphic>
      </p:graphicFrame>
    </p:spTree>
    <p:extLst>
      <p:ext uri="{BB962C8B-B14F-4D97-AF65-F5344CB8AC3E}">
        <p14:creationId xmlns:p14="http://schemas.microsoft.com/office/powerpoint/2010/main" val="45900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 y="161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idx="1"/>
          </p:nvPr>
        </p:nvSpPr>
        <p:spPr>
          <a:xfrm>
            <a:off x="609600" y="621323"/>
            <a:ext cx="10972800" cy="5767754"/>
          </a:xfrm>
        </p:spPr>
        <p:txBody>
          <a:bodyPr/>
          <a:lstStyle/>
          <a:p>
            <a:pPr marL="0" indent="0">
              <a:buNone/>
            </a:pPr>
            <a:endParaRPr lang="en-US" sz="2400" dirty="0" smtClean="0">
              <a:solidFill>
                <a:schemeClr val="accent6">
                  <a:lumMod val="20000"/>
                  <a:lumOff val="80000"/>
                </a:schemeClr>
              </a:solidFill>
              <a:latin typeface="Comic Sans MS" pitchFamily="66" charset="0"/>
            </a:endParaRPr>
          </a:p>
          <a:p>
            <a:r>
              <a:rPr lang="en-US" sz="2400" dirty="0" smtClean="0">
                <a:solidFill>
                  <a:schemeClr val="bg1"/>
                </a:solidFill>
                <a:latin typeface="Comic Sans MS" pitchFamily="66" charset="0"/>
              </a:rPr>
              <a:t>Container may send multiple request to single instance, using java threads. So service methods(</a:t>
            </a:r>
            <a:r>
              <a:rPr lang="en-US" sz="2400" dirty="0" err="1" smtClean="0">
                <a:solidFill>
                  <a:schemeClr val="bg1"/>
                </a:solidFill>
                <a:latin typeface="Comic Sans MS" pitchFamily="66" charset="0"/>
              </a:rPr>
              <a:t>doGet</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doPost</a:t>
            </a:r>
            <a:r>
              <a:rPr lang="en-US" sz="2400" dirty="0" smtClean="0">
                <a:solidFill>
                  <a:schemeClr val="bg1"/>
                </a:solidFill>
                <a:latin typeface="Comic Sans MS" pitchFamily="66" charset="0"/>
              </a:rPr>
              <a:t>..) are all thread safe. It means two or more threads operating without interfere each other</a:t>
            </a:r>
            <a:r>
              <a:rPr lang="en-US" sz="2400" dirty="0" smtClean="0">
                <a:solidFill>
                  <a:schemeClr val="bg1"/>
                </a:solidFill>
                <a:latin typeface="Comic Sans MS" pitchFamily="66" charset="0"/>
              </a:rPr>
              <a:t>.</a:t>
            </a:r>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The single thread model ensures that only one service method runs at time . </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15</a:t>
            </a:fld>
            <a:endParaRPr lang="en-US" dirty="0"/>
          </a:p>
        </p:txBody>
      </p:sp>
      <p:sp>
        <p:nvSpPr>
          <p:cNvPr id="8" name="TextBox 7">
            <a:extLst>
              <a:ext uri="{FF2B5EF4-FFF2-40B4-BE49-F238E27FC236}">
                <a16:creationId xmlns="" xmlns:a16="http://schemas.microsoft.com/office/drawing/2014/main" id="{E094EC01-6709-46B0-B715-AC752F7EA970}"/>
              </a:ext>
            </a:extLst>
          </p:cNvPr>
          <p:cNvSpPr txBox="1"/>
          <p:nvPr/>
        </p:nvSpPr>
        <p:spPr>
          <a:xfrm>
            <a:off x="3908121" y="42037"/>
            <a:ext cx="7964879"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Allowing concurrency: Single thread Model</a:t>
            </a:r>
            <a:endParaRPr lang="en-IN"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18527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1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2"/>
              </a:solidFill>
              <a:latin typeface="Comic Sans MS"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1568572"/>
              </p:ext>
            </p:extLst>
          </p:nvPr>
        </p:nvGraphicFramePr>
        <p:xfrm>
          <a:off x="609600" y="596900"/>
          <a:ext cx="10972800" cy="6040120"/>
        </p:xfrm>
        <a:graphic>
          <a:graphicData uri="http://schemas.openxmlformats.org/drawingml/2006/table">
            <a:tbl>
              <a:tblPr firstRow="1" bandRow="1">
                <a:tableStyleId>{073A0DAA-6AF3-43AB-8588-CEC1D06C72B9}</a:tableStyleId>
              </a:tblPr>
              <a:tblGrid>
                <a:gridCol w="2684929"/>
                <a:gridCol w="8287871"/>
              </a:tblGrid>
              <a:tr h="370840">
                <a:tc>
                  <a:txBody>
                    <a:bodyPr/>
                    <a:lstStyle/>
                    <a:p>
                      <a:r>
                        <a:rPr lang="en-IN" sz="1800" dirty="0" smtClean="0">
                          <a:solidFill>
                            <a:srgbClr val="020202"/>
                          </a:solidFill>
                          <a:latin typeface="Comic Sans MS" pitchFamily="66" charset="0"/>
                        </a:rPr>
                        <a:t>Methods</a:t>
                      </a:r>
                      <a:r>
                        <a:rPr lang="en-IN" sz="1800" baseline="0" dirty="0" smtClean="0">
                          <a:solidFill>
                            <a:srgbClr val="020202"/>
                          </a:solidFill>
                          <a:latin typeface="Comic Sans MS" pitchFamily="66" charset="0"/>
                        </a:rPr>
                        <a:t> </a:t>
                      </a:r>
                      <a:endParaRPr lang="en-IN" sz="1800" dirty="0">
                        <a:solidFill>
                          <a:srgbClr val="020202"/>
                        </a:solidFill>
                        <a:latin typeface="Comic Sans MS" pitchFamily="66" charset="0"/>
                      </a:endParaRPr>
                    </a:p>
                  </a:txBody>
                  <a:tcPr>
                    <a:solidFill>
                      <a:schemeClr val="bg2"/>
                    </a:solidFill>
                  </a:tcPr>
                </a:tc>
                <a:tc>
                  <a:txBody>
                    <a:bodyPr/>
                    <a:lstStyle/>
                    <a:p>
                      <a:r>
                        <a:rPr lang="en-IN" sz="1800" dirty="0" smtClean="0">
                          <a:latin typeface="Comic Sans MS" pitchFamily="66" charset="0"/>
                        </a:rPr>
                        <a:t> </a:t>
                      </a:r>
                      <a:r>
                        <a:rPr lang="en-IN" sz="1800" dirty="0" smtClean="0">
                          <a:solidFill>
                            <a:srgbClr val="020202"/>
                          </a:solidFill>
                          <a:latin typeface="Comic Sans MS" pitchFamily="66" charset="0"/>
                        </a:rPr>
                        <a:t>Description</a:t>
                      </a:r>
                      <a:endParaRPr lang="en-IN" sz="1800" dirty="0">
                        <a:solidFill>
                          <a:srgbClr val="020202"/>
                        </a:solidFill>
                        <a:latin typeface="Comic Sans MS" pitchFamily="66" charset="0"/>
                      </a:endParaRPr>
                    </a:p>
                  </a:txBody>
                  <a:tcPr>
                    <a:solidFill>
                      <a:schemeClr val="bg2"/>
                    </a:solidFill>
                  </a:tcPr>
                </a:tc>
              </a:tr>
              <a:tr h="370840">
                <a:tc>
                  <a:txBody>
                    <a:bodyPr/>
                    <a:lstStyle/>
                    <a:p>
                      <a:r>
                        <a:rPr lang="en-IN" sz="1800" dirty="0" smtClean="0">
                          <a:solidFill>
                            <a:schemeClr val="bg1"/>
                          </a:solidFill>
                          <a:latin typeface="Comic Sans MS" pitchFamily="66" charset="0"/>
                        </a:rPr>
                        <a:t>Void</a:t>
                      </a:r>
                      <a:r>
                        <a:rPr lang="en-IN" sz="1800" baseline="0" dirty="0" smtClean="0">
                          <a:solidFill>
                            <a:schemeClr val="bg1"/>
                          </a:solidFill>
                          <a:latin typeface="Comic Sans MS" pitchFamily="66" charset="0"/>
                        </a:rPr>
                        <a:t> </a:t>
                      </a:r>
                      <a:r>
                        <a:rPr lang="en-IN" sz="1800" baseline="0" dirty="0" err="1" smtClean="0">
                          <a:solidFill>
                            <a:schemeClr val="bg1"/>
                          </a:solidFill>
                          <a:latin typeface="Comic Sans MS" pitchFamily="66" charset="0"/>
                        </a:rPr>
                        <a:t>init</a:t>
                      </a:r>
                      <a:r>
                        <a:rPr lang="en-IN" sz="1800" baseline="0" dirty="0" smtClean="0">
                          <a:solidFill>
                            <a:schemeClr val="bg1"/>
                          </a:solidFill>
                          <a:latin typeface="Comic Sans MS" pitchFamily="66" charset="0"/>
                        </a:rPr>
                        <a:t>{</a:t>
                      </a:r>
                    </a:p>
                    <a:p>
                      <a:r>
                        <a:rPr lang="en-IN" sz="1800" baseline="0" dirty="0" err="1" smtClean="0">
                          <a:solidFill>
                            <a:schemeClr val="bg1"/>
                          </a:solidFill>
                          <a:latin typeface="Comic Sans MS" pitchFamily="66" charset="0"/>
                        </a:rPr>
                        <a:t>ServletConfig</a:t>
                      </a:r>
                      <a:endParaRPr lang="en-IN" sz="1800" baseline="0" dirty="0" smtClean="0">
                        <a:solidFill>
                          <a:schemeClr val="bg1"/>
                        </a:solidFill>
                        <a:latin typeface="Comic Sans MS" pitchFamily="66" charset="0"/>
                      </a:endParaRPr>
                    </a:p>
                    <a:p>
                      <a:r>
                        <a:rPr lang="en-IN" sz="1800" baseline="0" dirty="0" err="1" smtClean="0">
                          <a:solidFill>
                            <a:schemeClr val="bg1"/>
                          </a:solidFill>
                          <a:latin typeface="Comic Sans MS" pitchFamily="66" charset="0"/>
                        </a:rPr>
                        <a:t>Config</a:t>
                      </a:r>
                      <a:endParaRPr lang="en-IN" sz="1800" baseline="0" dirty="0" smtClean="0">
                        <a:solidFill>
                          <a:schemeClr val="bg1"/>
                        </a:solidFill>
                        <a:latin typeface="Comic Sans MS" pitchFamily="66" charset="0"/>
                      </a:endParaRPr>
                    </a:p>
                    <a:p>
                      <a:r>
                        <a:rPr lang="en-IN" sz="1800" baseline="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The Servlet container class this method once during a servlet’s execution cycle to initialize the servlet. The </a:t>
                      </a:r>
                      <a:r>
                        <a:rPr lang="en-IN" sz="1800" dirty="0" err="1" smtClean="0">
                          <a:solidFill>
                            <a:schemeClr val="bg1"/>
                          </a:solidFill>
                          <a:latin typeface="Comic Sans MS" pitchFamily="66" charset="0"/>
                        </a:rPr>
                        <a:t>ServletConfig</a:t>
                      </a:r>
                      <a:r>
                        <a:rPr lang="en-IN" sz="1800" dirty="0" smtClean="0">
                          <a:solidFill>
                            <a:schemeClr val="bg1"/>
                          </a:solidFill>
                          <a:latin typeface="Comic Sans MS" pitchFamily="66" charset="0"/>
                        </a:rPr>
                        <a:t> argument is supplied by the servlet container that executes the servlet.</a:t>
                      </a:r>
                      <a:endParaRPr lang="en-IN" sz="1800" dirty="0">
                        <a:solidFill>
                          <a:schemeClr val="bg1"/>
                        </a:solidFill>
                        <a:latin typeface="Comic Sans MS" pitchFamily="66" charset="0"/>
                      </a:endParaRPr>
                    </a:p>
                  </a:txBody>
                  <a:tcPr>
                    <a:solidFill>
                      <a:schemeClr val="bg2"/>
                    </a:solidFill>
                  </a:tcPr>
                </a:tc>
              </a:tr>
              <a:tr h="370840">
                <a:tc>
                  <a:txBody>
                    <a:bodyPr/>
                    <a:lstStyle/>
                    <a:p>
                      <a:r>
                        <a:rPr lang="en-IN" sz="1800" dirty="0" err="1" smtClean="0">
                          <a:solidFill>
                            <a:schemeClr val="bg1"/>
                          </a:solidFill>
                          <a:latin typeface="Comic Sans MS" pitchFamily="66" charset="0"/>
                        </a:rPr>
                        <a:t>ServletConfig</a:t>
                      </a:r>
                      <a:endParaRPr lang="en-IN" sz="1800" dirty="0" smtClean="0">
                        <a:solidFill>
                          <a:schemeClr val="bg1"/>
                        </a:solidFill>
                        <a:latin typeface="Comic Sans MS" pitchFamily="66" charset="0"/>
                      </a:endParaRPr>
                    </a:p>
                    <a:p>
                      <a:r>
                        <a:rPr lang="en-IN" sz="1800" dirty="0" err="1" smtClean="0">
                          <a:solidFill>
                            <a:schemeClr val="bg1"/>
                          </a:solidFill>
                          <a:latin typeface="Comic Sans MS" pitchFamily="66" charset="0"/>
                        </a:rPr>
                        <a:t>getServletConfig</a:t>
                      </a:r>
                      <a:r>
                        <a:rPr lang="en-IN" sz="1800" dirty="0" smtClean="0">
                          <a:solidFill>
                            <a:schemeClr val="bg1"/>
                          </a:solidFill>
                          <a:latin typeface="Comic Sans MS" pitchFamily="66" charset="0"/>
                        </a:rPr>
                        <a:t>{</a:t>
                      </a:r>
                    </a:p>
                    <a:p>
                      <a:r>
                        <a:rPr lang="en-IN" sz="180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This</a:t>
                      </a:r>
                      <a:r>
                        <a:rPr lang="en-IN" sz="1800" baseline="0" dirty="0" smtClean="0">
                          <a:solidFill>
                            <a:schemeClr val="bg1"/>
                          </a:solidFill>
                          <a:latin typeface="Comic Sans MS" pitchFamily="66" charset="0"/>
                        </a:rPr>
                        <a:t> method returns a reference to an object that implements interface </a:t>
                      </a:r>
                      <a:r>
                        <a:rPr lang="en-IN" sz="1800" baseline="0" dirty="0" err="1" smtClean="0">
                          <a:solidFill>
                            <a:schemeClr val="bg1"/>
                          </a:solidFill>
                          <a:latin typeface="Comic Sans MS" pitchFamily="66" charset="0"/>
                        </a:rPr>
                        <a:t>ServletConfig</a:t>
                      </a:r>
                      <a:r>
                        <a:rPr lang="en-IN" sz="1800" baseline="0" dirty="0" smtClean="0">
                          <a:solidFill>
                            <a:schemeClr val="bg1"/>
                          </a:solidFill>
                          <a:latin typeface="Comic Sans MS" pitchFamily="66" charset="0"/>
                        </a:rPr>
                        <a:t>. This object provides access to the servlet’s configuration information such as servlet initialization parameter and the servlet’s </a:t>
                      </a:r>
                      <a:r>
                        <a:rPr lang="en-IN" sz="1800" baseline="0" dirty="0" err="1" smtClean="0">
                          <a:solidFill>
                            <a:schemeClr val="bg1"/>
                          </a:solidFill>
                          <a:latin typeface="Comic Sans MS" pitchFamily="66" charset="0"/>
                        </a:rPr>
                        <a:t>ServletContext</a:t>
                      </a:r>
                      <a:r>
                        <a:rPr lang="en-IN" sz="1800" baseline="0" dirty="0" smtClean="0">
                          <a:solidFill>
                            <a:schemeClr val="bg1"/>
                          </a:solidFill>
                          <a:latin typeface="Comic Sans MS" pitchFamily="66" charset="0"/>
                        </a:rPr>
                        <a:t>, which provides the servlet with access to its environment(i.e., the servlet container in which the servlet executes).</a:t>
                      </a:r>
                      <a:endParaRPr lang="en-IN" sz="1800" dirty="0">
                        <a:solidFill>
                          <a:schemeClr val="bg1"/>
                        </a:solidFill>
                        <a:latin typeface="Comic Sans MS" pitchFamily="66" charset="0"/>
                      </a:endParaRPr>
                    </a:p>
                  </a:txBody>
                  <a:tcPr>
                    <a:solidFill>
                      <a:schemeClr val="bg2"/>
                    </a:solidFill>
                  </a:tcPr>
                </a:tc>
              </a:tr>
              <a:tr h="370840">
                <a:tc>
                  <a:txBody>
                    <a:bodyPr/>
                    <a:lstStyle/>
                    <a:p>
                      <a:r>
                        <a:rPr lang="en-IN" sz="1800" dirty="0" smtClean="0">
                          <a:solidFill>
                            <a:schemeClr val="bg1"/>
                          </a:solidFill>
                          <a:latin typeface="Comic Sans MS" pitchFamily="66" charset="0"/>
                        </a:rPr>
                        <a:t>String</a:t>
                      </a:r>
                      <a:r>
                        <a:rPr lang="en-IN" sz="1800" baseline="0" dirty="0" smtClean="0">
                          <a:solidFill>
                            <a:schemeClr val="bg1"/>
                          </a:solidFill>
                          <a:latin typeface="Comic Sans MS" pitchFamily="66" charset="0"/>
                        </a:rPr>
                        <a:t> </a:t>
                      </a:r>
                      <a:r>
                        <a:rPr lang="en-IN" sz="1800" baseline="0" dirty="0" err="1" smtClean="0">
                          <a:solidFill>
                            <a:schemeClr val="bg1"/>
                          </a:solidFill>
                          <a:latin typeface="Comic Sans MS" pitchFamily="66" charset="0"/>
                        </a:rPr>
                        <a:t>getServletInfo</a:t>
                      </a:r>
                      <a:r>
                        <a:rPr lang="en-IN" sz="1800" baseline="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This</a:t>
                      </a:r>
                      <a:r>
                        <a:rPr lang="en-IN" sz="1800" baseline="0" dirty="0" smtClean="0">
                          <a:solidFill>
                            <a:schemeClr val="bg1"/>
                          </a:solidFill>
                          <a:latin typeface="Comic Sans MS" pitchFamily="66" charset="0"/>
                        </a:rPr>
                        <a:t> method is defined by a servlet programmer to return a string containing servlet information such as the servlet’s author and version.</a:t>
                      </a:r>
                      <a:endParaRPr lang="en-IN" sz="1800" dirty="0">
                        <a:solidFill>
                          <a:schemeClr val="bg1"/>
                        </a:solidFill>
                        <a:latin typeface="Comic Sans MS" pitchFamily="66" charset="0"/>
                      </a:endParaRPr>
                    </a:p>
                  </a:txBody>
                  <a:tcPr>
                    <a:solidFill>
                      <a:schemeClr val="bg2"/>
                    </a:solidFill>
                  </a:tcPr>
                </a:tc>
              </a:tr>
              <a:tr h="370840">
                <a:tc>
                  <a:txBody>
                    <a:bodyPr/>
                    <a:lstStyle/>
                    <a:p>
                      <a:r>
                        <a:rPr lang="en-IN" sz="1800" dirty="0" smtClean="0">
                          <a:solidFill>
                            <a:schemeClr val="bg1"/>
                          </a:solidFill>
                          <a:latin typeface="Comic Sans MS" pitchFamily="66" charset="0"/>
                        </a:rPr>
                        <a:t>Void service(</a:t>
                      </a:r>
                      <a:r>
                        <a:rPr lang="en-IN" sz="1800" dirty="0" err="1" smtClean="0">
                          <a:solidFill>
                            <a:schemeClr val="bg1"/>
                          </a:solidFill>
                          <a:latin typeface="Comic Sans MS" pitchFamily="66" charset="0"/>
                        </a:rPr>
                        <a:t>ServletRequest</a:t>
                      </a:r>
                      <a:r>
                        <a:rPr lang="en-IN" sz="1800" baseline="0" dirty="0" smtClean="0">
                          <a:solidFill>
                            <a:schemeClr val="bg1"/>
                          </a:solidFill>
                          <a:latin typeface="Comic Sans MS" pitchFamily="66" charset="0"/>
                        </a:rPr>
                        <a:t> request, </a:t>
                      </a:r>
                      <a:r>
                        <a:rPr lang="en-IN" sz="1800" baseline="0" dirty="0" err="1" smtClean="0">
                          <a:solidFill>
                            <a:schemeClr val="bg1"/>
                          </a:solidFill>
                          <a:latin typeface="Comic Sans MS" pitchFamily="66" charset="0"/>
                        </a:rPr>
                        <a:t>ServletResponse</a:t>
                      </a:r>
                      <a:r>
                        <a:rPr lang="en-IN" sz="1800" baseline="0" dirty="0" smtClean="0">
                          <a:solidFill>
                            <a:schemeClr val="bg1"/>
                          </a:solidFill>
                          <a:latin typeface="Comic Sans MS" pitchFamily="66" charset="0"/>
                        </a:rPr>
                        <a:t> response)</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The servlet container calls</a:t>
                      </a:r>
                      <a:r>
                        <a:rPr lang="en-IN" sz="1800" baseline="0" dirty="0" smtClean="0">
                          <a:solidFill>
                            <a:schemeClr val="bg1"/>
                          </a:solidFill>
                          <a:latin typeface="Comic Sans MS" pitchFamily="66" charset="0"/>
                        </a:rPr>
                        <a:t> this method to respond to a client request to the servlet.</a:t>
                      </a:r>
                      <a:endParaRPr lang="en-IN" sz="1800" dirty="0">
                        <a:solidFill>
                          <a:schemeClr val="bg1"/>
                        </a:solidFill>
                        <a:latin typeface="Comic Sans MS" pitchFamily="66" charset="0"/>
                      </a:endParaRPr>
                    </a:p>
                  </a:txBody>
                  <a:tcPr>
                    <a:solidFill>
                      <a:schemeClr val="bg2"/>
                    </a:solidFill>
                  </a:tcPr>
                </a:tc>
              </a:tr>
              <a:tr h="370840">
                <a:tc>
                  <a:txBody>
                    <a:bodyPr/>
                    <a:lstStyle/>
                    <a:p>
                      <a:r>
                        <a:rPr lang="en-IN" sz="1800" dirty="0" smtClean="0">
                          <a:solidFill>
                            <a:schemeClr val="bg1"/>
                          </a:solidFill>
                          <a:latin typeface="Comic Sans MS" pitchFamily="66" charset="0"/>
                        </a:rPr>
                        <a:t>Void </a:t>
                      </a:r>
                      <a:r>
                        <a:rPr lang="en-IN" sz="1800" dirty="0" err="1" smtClean="0">
                          <a:solidFill>
                            <a:schemeClr val="bg1"/>
                          </a:solidFill>
                          <a:latin typeface="Comic Sans MS" pitchFamily="66" charset="0"/>
                        </a:rPr>
                        <a:t>destory</a:t>
                      </a:r>
                      <a:r>
                        <a:rPr lang="en-IN" sz="180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This “</a:t>
                      </a:r>
                      <a:r>
                        <a:rPr lang="en-IN" sz="1800" dirty="0" err="1" smtClean="0">
                          <a:solidFill>
                            <a:schemeClr val="bg1"/>
                          </a:solidFill>
                          <a:latin typeface="Comic Sans MS" pitchFamily="66" charset="0"/>
                        </a:rPr>
                        <a:t>cleanup</a:t>
                      </a:r>
                      <a:r>
                        <a:rPr lang="en-IN" sz="1800" dirty="0" smtClean="0">
                          <a:solidFill>
                            <a:schemeClr val="bg1"/>
                          </a:solidFill>
                          <a:latin typeface="Comic Sans MS" pitchFamily="66" charset="0"/>
                        </a:rPr>
                        <a:t>” method is called</a:t>
                      </a:r>
                      <a:r>
                        <a:rPr lang="en-IN" sz="1800" baseline="0" dirty="0" smtClean="0">
                          <a:solidFill>
                            <a:schemeClr val="bg1"/>
                          </a:solidFill>
                          <a:latin typeface="Comic Sans MS" pitchFamily="66" charset="0"/>
                        </a:rPr>
                        <a:t> when a servlet is terminated by its servlet container. Resources used by the servlet, such as an open file or an open database connection, should be </a:t>
                      </a:r>
                      <a:r>
                        <a:rPr lang="en-IN" sz="1800" baseline="0" dirty="0" err="1" smtClean="0">
                          <a:solidFill>
                            <a:schemeClr val="bg1"/>
                          </a:solidFill>
                          <a:latin typeface="Comic Sans MS" pitchFamily="66" charset="0"/>
                        </a:rPr>
                        <a:t>deallocated</a:t>
                      </a:r>
                      <a:r>
                        <a:rPr lang="en-IN" sz="1800" baseline="0" dirty="0" smtClean="0">
                          <a:solidFill>
                            <a:schemeClr val="bg1"/>
                          </a:solidFill>
                          <a:latin typeface="Comic Sans MS" pitchFamily="66" charset="0"/>
                        </a:rPr>
                        <a:t> here.</a:t>
                      </a:r>
                      <a:endParaRPr lang="en-IN" sz="1800" dirty="0">
                        <a:solidFill>
                          <a:schemeClr val="bg1"/>
                        </a:solidFill>
                        <a:latin typeface="Comic Sans MS" pitchFamily="66" charset="0"/>
                      </a:endParaRPr>
                    </a:p>
                  </a:txBody>
                  <a:tcPr>
                    <a:solidFill>
                      <a:schemeClr val="bg2"/>
                    </a:solidFill>
                  </a:tcPr>
                </a:tc>
              </a:tr>
            </a:tbl>
          </a:graphicData>
        </a:graphic>
      </p:graphicFrame>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16</a:t>
            </a:fld>
            <a:endParaRPr lang="en-US" dirty="0"/>
          </a:p>
        </p:txBody>
      </p:sp>
      <p:sp>
        <p:nvSpPr>
          <p:cNvPr id="12" name="TextBox 11">
            <a:extLst>
              <a:ext uri="{FF2B5EF4-FFF2-40B4-BE49-F238E27FC236}">
                <a16:creationId xmlns="" xmlns:a16="http://schemas.microsoft.com/office/drawing/2014/main" id="{5C71BFC5-F636-4F63-89D8-C2FDBBFD5DB0}"/>
              </a:ext>
            </a:extLst>
          </p:cNvPr>
          <p:cNvSpPr txBox="1"/>
          <p:nvPr/>
        </p:nvSpPr>
        <p:spPr>
          <a:xfrm>
            <a:off x="6494929" y="42037"/>
            <a:ext cx="5378071"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Methods of Servlet</a:t>
            </a:r>
            <a:endParaRPr lang="en-IN"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136254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 y="1479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410308" y="749030"/>
            <a:ext cx="11172092" cy="5417307"/>
          </a:xfrm>
        </p:spPr>
        <p:txBody>
          <a:bodyPr/>
          <a:lstStyle/>
          <a:p>
            <a:pPr marL="0" indent="0">
              <a:buNone/>
            </a:pPr>
            <a:endParaRPr lang="en-US" sz="2400" b="1" dirty="0" smtClean="0">
              <a:solidFill>
                <a:schemeClr val="accent2">
                  <a:lumMod val="60000"/>
                  <a:lumOff val="40000"/>
                </a:schemeClr>
              </a:solidFill>
              <a:latin typeface="Comic Sans MS" pitchFamily="66" charset="0"/>
            </a:endParaRPr>
          </a:p>
          <a:p>
            <a:r>
              <a:rPr lang="en-US" sz="2400" dirty="0" smtClean="0">
                <a:solidFill>
                  <a:schemeClr val="bg1"/>
                </a:solidFill>
                <a:latin typeface="Comic Sans MS" pitchFamily="66" charset="0"/>
              </a:rPr>
              <a:t>Override the servlet class</a:t>
            </a:r>
          </a:p>
          <a:p>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There are two types of request- Get and Post</a:t>
            </a:r>
          </a:p>
          <a:p>
            <a:pPr marL="0" indent="0">
              <a:buNone/>
            </a:pPr>
            <a:r>
              <a:rPr lang="en-US" sz="2400" dirty="0" smtClean="0">
                <a:solidFill>
                  <a:schemeClr val="bg1"/>
                </a:solidFill>
                <a:latin typeface="Comic Sans MS" pitchFamily="66" charset="0"/>
              </a:rPr>
              <a:t>      - </a:t>
            </a:r>
            <a:r>
              <a:rPr lang="en-US" sz="2400" dirty="0" err="1" smtClean="0">
                <a:solidFill>
                  <a:schemeClr val="bg1"/>
                </a:solidFill>
                <a:latin typeface="Comic Sans MS" pitchFamily="66" charset="0"/>
              </a:rPr>
              <a:t>doGet</a:t>
            </a:r>
            <a:r>
              <a:rPr lang="en-US" sz="2400" dirty="0" smtClean="0">
                <a:solidFill>
                  <a:schemeClr val="bg1"/>
                </a:solidFill>
                <a:latin typeface="Comic Sans MS" pitchFamily="66" charset="0"/>
              </a:rPr>
              <a:t> responds to Get request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a:t>
            </a:r>
            <a:r>
              <a:rPr lang="en-US" sz="2400" dirty="0" err="1" smtClean="0">
                <a:solidFill>
                  <a:schemeClr val="bg1"/>
                </a:solidFill>
                <a:latin typeface="Comic Sans MS" pitchFamily="66" charset="0"/>
              </a:rPr>
              <a:t>doPost</a:t>
            </a:r>
            <a:r>
              <a:rPr lang="en-US" sz="2400" dirty="0" smtClean="0">
                <a:solidFill>
                  <a:schemeClr val="bg1"/>
                </a:solidFill>
                <a:latin typeface="Comic Sans MS" pitchFamily="66" charset="0"/>
              </a:rPr>
              <a:t> responds to Post request</a:t>
            </a:r>
          </a:p>
          <a:p>
            <a:pPr marL="0" indent="0">
              <a:buNone/>
            </a:pPr>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It has </a:t>
            </a:r>
            <a:r>
              <a:rPr lang="en-US" sz="2400" dirty="0" err="1" smtClean="0">
                <a:solidFill>
                  <a:schemeClr val="bg1"/>
                </a:solidFill>
                <a:latin typeface="Comic Sans MS" pitchFamily="66" charset="0"/>
              </a:rPr>
              <a:t>HttpServletRequest</a:t>
            </a:r>
            <a:r>
              <a:rPr lang="en-US" sz="2400" dirty="0" smtClean="0">
                <a:solidFill>
                  <a:schemeClr val="bg1"/>
                </a:solidFill>
                <a:latin typeface="Comic Sans MS" pitchFamily="66" charset="0"/>
              </a:rPr>
              <a:t> and </a:t>
            </a:r>
            <a:r>
              <a:rPr lang="en-US" sz="2400" dirty="0" err="1" smtClean="0">
                <a:solidFill>
                  <a:schemeClr val="bg1"/>
                </a:solidFill>
                <a:latin typeface="Comic Sans MS" pitchFamily="66" charset="0"/>
              </a:rPr>
              <a:t>HttpServletResponse</a:t>
            </a:r>
            <a:r>
              <a:rPr lang="en-US" sz="2400" dirty="0" smtClean="0">
                <a:solidFill>
                  <a:schemeClr val="bg1"/>
                </a:solidFill>
                <a:latin typeface="Comic Sans MS" pitchFamily="66" charset="0"/>
              </a:rPr>
              <a:t> Object</a:t>
            </a:r>
            <a:r>
              <a:rPr lang="en-US" sz="2400" b="1" dirty="0" smtClean="0">
                <a:solidFill>
                  <a:schemeClr val="accent2">
                    <a:lumMod val="60000"/>
                    <a:lumOff val="40000"/>
                  </a:schemeClr>
                </a:solidFill>
                <a:latin typeface="Comic Sans MS" pitchFamily="66" charset="0"/>
              </a:rPr>
              <a:t>.</a:t>
            </a:r>
            <a:endParaRPr lang="en-US" sz="2400" b="1"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17</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Http Servlet</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428011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65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2818092911"/>
              </p:ext>
            </p:extLst>
          </p:nvPr>
        </p:nvGraphicFramePr>
        <p:xfrm>
          <a:off x="609600" y="679450"/>
          <a:ext cx="11204576" cy="6040120"/>
        </p:xfrm>
        <a:graphic>
          <a:graphicData uri="http://schemas.openxmlformats.org/drawingml/2006/table">
            <a:tbl>
              <a:tblPr firstRow="1" bandRow="1">
                <a:tableStyleId>{073A0DAA-6AF3-43AB-8588-CEC1D06C72B9}</a:tableStyleId>
              </a:tblPr>
              <a:tblGrid>
                <a:gridCol w="2070538"/>
                <a:gridCol w="9134038"/>
              </a:tblGrid>
              <a:tr h="370840">
                <a:tc>
                  <a:txBody>
                    <a:bodyPr/>
                    <a:lstStyle/>
                    <a:p>
                      <a:r>
                        <a:rPr lang="en-IN" dirty="0" smtClean="0">
                          <a:solidFill>
                            <a:srgbClr val="020202"/>
                          </a:solidFill>
                          <a:latin typeface="Comic Sans MS" pitchFamily="66" charset="0"/>
                        </a:rPr>
                        <a:t>Methods</a:t>
                      </a:r>
                      <a:endParaRPr lang="en-IN" dirty="0">
                        <a:solidFill>
                          <a:srgbClr val="020202"/>
                        </a:solidFill>
                        <a:latin typeface="Comic Sans MS" pitchFamily="66" charset="0"/>
                      </a:endParaRPr>
                    </a:p>
                  </a:txBody>
                  <a:tcPr>
                    <a:solidFill>
                      <a:schemeClr val="bg2"/>
                    </a:solidFill>
                  </a:tcPr>
                </a:tc>
                <a:tc>
                  <a:txBody>
                    <a:bodyPr/>
                    <a:lstStyle/>
                    <a:p>
                      <a:r>
                        <a:rPr lang="en-IN" dirty="0" smtClean="0">
                          <a:solidFill>
                            <a:srgbClr val="020202"/>
                          </a:solidFill>
                          <a:latin typeface="Comic Sans MS" pitchFamily="66" charset="0"/>
                        </a:rPr>
                        <a:t>Description</a:t>
                      </a:r>
                      <a:endParaRPr lang="en-IN" dirty="0">
                        <a:solidFill>
                          <a:srgbClr val="020202"/>
                        </a:solidFill>
                        <a:latin typeface="Comic Sans MS" pitchFamily="66" charset="0"/>
                      </a:endParaRPr>
                    </a:p>
                  </a:txBody>
                  <a:tcPr>
                    <a:solidFill>
                      <a:schemeClr val="bg2"/>
                    </a:solidFill>
                  </a:tcPr>
                </a:tc>
              </a:tr>
              <a:tr h="370840">
                <a:tc>
                  <a:txBody>
                    <a:bodyPr/>
                    <a:lstStyle/>
                    <a:p>
                      <a:r>
                        <a:rPr lang="en-IN" dirty="0" err="1" smtClean="0">
                          <a:solidFill>
                            <a:schemeClr val="bg1"/>
                          </a:solidFill>
                          <a:latin typeface="Comic Sans MS" pitchFamily="66" charset="0"/>
                        </a:rPr>
                        <a:t>doDelete</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Called in response to an HTTP delete request. Such a request is normally used to delete a file from a server. This may not be available on some servers, because of its inherent security risks (e.g.,</a:t>
                      </a:r>
                      <a:r>
                        <a:rPr lang="en-IN" baseline="0" dirty="0" smtClean="0">
                          <a:solidFill>
                            <a:schemeClr val="bg1"/>
                          </a:solidFill>
                          <a:latin typeface="Comic Sans MS" pitchFamily="66" charset="0"/>
                        </a:rPr>
                        <a:t> the client could delete a file that is critical to the execution of the server or an application).</a:t>
                      </a:r>
                      <a:endParaRPr lang="en-IN" dirty="0">
                        <a:solidFill>
                          <a:schemeClr val="bg1"/>
                        </a:solidFill>
                        <a:latin typeface="Comic Sans MS" pitchFamily="66" charset="0"/>
                      </a:endParaRPr>
                    </a:p>
                  </a:txBody>
                  <a:tcPr>
                    <a:solidFill>
                      <a:schemeClr val="bg2"/>
                    </a:solidFill>
                  </a:tcPr>
                </a:tc>
              </a:tr>
              <a:tr h="370840">
                <a:tc>
                  <a:txBody>
                    <a:bodyPr/>
                    <a:lstStyle/>
                    <a:p>
                      <a:r>
                        <a:rPr lang="en-IN" dirty="0" err="1" smtClean="0">
                          <a:solidFill>
                            <a:schemeClr val="bg1"/>
                          </a:solidFill>
                          <a:latin typeface="Comic Sans MS" pitchFamily="66" charset="0"/>
                        </a:rPr>
                        <a:t>doHead</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Called in response to an HTTP head request. Such a request is normally used when the client only wants the header</a:t>
                      </a:r>
                      <a:r>
                        <a:rPr lang="en-IN" baseline="0" dirty="0" smtClean="0">
                          <a:solidFill>
                            <a:schemeClr val="bg1"/>
                          </a:solidFill>
                          <a:latin typeface="Comic Sans MS" pitchFamily="66" charset="0"/>
                        </a:rPr>
                        <a:t> of a response, such as the content type and content length of the response.</a:t>
                      </a:r>
                      <a:endParaRPr lang="en-IN" dirty="0">
                        <a:solidFill>
                          <a:schemeClr val="bg1"/>
                        </a:solidFill>
                        <a:latin typeface="Comic Sans MS" pitchFamily="66" charset="0"/>
                      </a:endParaRPr>
                    </a:p>
                  </a:txBody>
                  <a:tcPr>
                    <a:solidFill>
                      <a:schemeClr val="bg2"/>
                    </a:solidFill>
                  </a:tcPr>
                </a:tc>
              </a:tr>
              <a:tr h="370840">
                <a:tc>
                  <a:txBody>
                    <a:bodyPr/>
                    <a:lstStyle/>
                    <a:p>
                      <a:r>
                        <a:rPr lang="en-IN" dirty="0" err="1" smtClean="0">
                          <a:solidFill>
                            <a:schemeClr val="bg1"/>
                          </a:solidFill>
                          <a:latin typeface="Comic Sans MS" pitchFamily="66" charset="0"/>
                        </a:rPr>
                        <a:t>doOption</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Called in response to an HTTP options</a:t>
                      </a:r>
                      <a:r>
                        <a:rPr lang="en-IN" baseline="0" dirty="0" smtClean="0">
                          <a:solidFill>
                            <a:schemeClr val="bg1"/>
                          </a:solidFill>
                          <a:latin typeface="Comic Sans MS" pitchFamily="66" charset="0"/>
                        </a:rPr>
                        <a:t> request. This returns information to be client indicating the HTTP options supported by the server, such as the version of HTTP(1.0 or 1.1) and the request methods the server supports.</a:t>
                      </a:r>
                      <a:endParaRPr lang="en-IN" dirty="0">
                        <a:solidFill>
                          <a:schemeClr val="bg1"/>
                        </a:solidFill>
                        <a:latin typeface="Comic Sans MS" pitchFamily="66" charset="0"/>
                      </a:endParaRPr>
                    </a:p>
                  </a:txBody>
                  <a:tcPr>
                    <a:solidFill>
                      <a:schemeClr val="bg2"/>
                    </a:solidFill>
                  </a:tcPr>
                </a:tc>
              </a:tr>
              <a:tr h="370840">
                <a:tc>
                  <a:txBody>
                    <a:bodyPr/>
                    <a:lstStyle/>
                    <a:p>
                      <a:r>
                        <a:rPr lang="en-IN" dirty="0" err="1" smtClean="0">
                          <a:solidFill>
                            <a:schemeClr val="bg1"/>
                          </a:solidFill>
                          <a:latin typeface="Comic Sans MS" pitchFamily="66" charset="0"/>
                        </a:rPr>
                        <a:t>doPut</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Called in response to an HTTP put request. Such a request is</a:t>
                      </a:r>
                      <a:r>
                        <a:rPr lang="en-IN" baseline="0" dirty="0" smtClean="0">
                          <a:solidFill>
                            <a:schemeClr val="bg1"/>
                          </a:solidFill>
                          <a:latin typeface="Comic Sans MS" pitchFamily="66" charset="0"/>
                        </a:rPr>
                        <a:t> normally used to store a file on the server. This may not be available on some servers, because of its inherent security risks(e.g., the client could place an executable application on the server, which  if executed, could damage the server-perhaps by deleting critical files or occupying resources).</a:t>
                      </a:r>
                      <a:endParaRPr lang="en-IN" dirty="0">
                        <a:solidFill>
                          <a:schemeClr val="bg1"/>
                        </a:solidFill>
                        <a:latin typeface="Comic Sans MS" pitchFamily="66" charset="0"/>
                      </a:endParaRPr>
                    </a:p>
                  </a:txBody>
                  <a:tcPr>
                    <a:solidFill>
                      <a:schemeClr val="bg2"/>
                    </a:solidFill>
                  </a:tcPr>
                </a:tc>
              </a:tr>
              <a:tr h="370840">
                <a:tc>
                  <a:txBody>
                    <a:bodyPr/>
                    <a:lstStyle/>
                    <a:p>
                      <a:r>
                        <a:rPr lang="en-IN" dirty="0" err="1" smtClean="0">
                          <a:solidFill>
                            <a:schemeClr val="bg1"/>
                          </a:solidFill>
                          <a:latin typeface="Comic Sans MS" pitchFamily="66" charset="0"/>
                        </a:rPr>
                        <a:t>doTrace</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Called</a:t>
                      </a:r>
                      <a:r>
                        <a:rPr lang="en-IN" baseline="0" dirty="0" smtClean="0">
                          <a:solidFill>
                            <a:schemeClr val="bg1"/>
                          </a:solidFill>
                          <a:latin typeface="Comic Sans MS" pitchFamily="66" charset="0"/>
                        </a:rPr>
                        <a:t> in response to an HTTP trace request. Such a request is normally used for  debugging. The implementation of this method automatically returns an HTML document to the client containing the request header information(data sent by the browser as part of the request).</a:t>
                      </a:r>
                      <a:endParaRPr lang="en-IN" dirty="0">
                        <a:solidFill>
                          <a:schemeClr val="bg1"/>
                        </a:solidFill>
                        <a:latin typeface="Comic Sans MS" pitchFamily="66" charset="0"/>
                      </a:endParaRPr>
                    </a:p>
                  </a:txBody>
                  <a:tcPr>
                    <a:solidFill>
                      <a:schemeClr val="bg2"/>
                    </a:solidFill>
                  </a:tcPr>
                </a:tc>
              </a:tr>
            </a:tbl>
          </a:graphicData>
        </a:graphic>
      </p:graphicFrame>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18</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3189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6"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21323"/>
            <a:ext cx="10972800" cy="5697415"/>
          </a:xfrm>
        </p:spPr>
        <p:txBody>
          <a:bodyPr/>
          <a:lstStyle/>
          <a:p>
            <a:pPr marL="0" indent="0">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Web Server</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creates an </a:t>
            </a:r>
            <a:r>
              <a:rPr lang="en-US" sz="2400" dirty="0" err="1" smtClean="0">
                <a:solidFill>
                  <a:schemeClr val="bg1"/>
                </a:solidFill>
                <a:latin typeface="Comic Sans MS" pitchFamily="66" charset="0"/>
              </a:rPr>
              <a:t>HTTPServletRequest</a:t>
            </a:r>
            <a:r>
              <a:rPr lang="en-US" sz="2400" dirty="0" smtClean="0">
                <a:solidFill>
                  <a:schemeClr val="bg1"/>
                </a:solidFill>
                <a:latin typeface="Comic Sans MS" pitchFamily="66" charset="0"/>
              </a:rPr>
              <a:t> object.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passes it to the </a:t>
            </a:r>
            <a:r>
              <a:rPr lang="en-US" sz="2400" dirty="0" err="1" smtClean="0">
                <a:solidFill>
                  <a:schemeClr val="bg1"/>
                </a:solidFill>
                <a:latin typeface="Comic Sans MS" pitchFamily="66" charset="0"/>
              </a:rPr>
              <a:t>servelt’s</a:t>
            </a:r>
            <a:r>
              <a:rPr lang="en-US" sz="2400" dirty="0" smtClean="0">
                <a:solidFill>
                  <a:schemeClr val="bg1"/>
                </a:solidFill>
                <a:latin typeface="Comic Sans MS" pitchFamily="66" charset="0"/>
              </a:rPr>
              <a:t> service method.</a:t>
            </a:r>
          </a:p>
          <a:p>
            <a:pPr marL="0" indent="0">
              <a:buNone/>
            </a:pPr>
            <a:endParaRPr lang="en-US" sz="2400" dirty="0">
              <a:solidFill>
                <a:schemeClr val="bg1"/>
              </a:solidFill>
              <a:latin typeface="Comic Sans MS" pitchFamily="66" charset="0"/>
            </a:endParaRPr>
          </a:p>
          <a:p>
            <a:r>
              <a:rPr lang="en-US" sz="2400" dirty="0" err="1" smtClean="0">
                <a:solidFill>
                  <a:schemeClr val="bg1"/>
                </a:solidFill>
                <a:latin typeface="Comic Sans MS" pitchFamily="66" charset="0"/>
              </a:rPr>
              <a:t>HttpServletRequest</a:t>
            </a:r>
            <a:r>
              <a:rPr lang="en-US" sz="2400" dirty="0" smtClean="0">
                <a:solidFill>
                  <a:schemeClr val="bg1"/>
                </a:solidFill>
                <a:latin typeface="Comic Sans MS" pitchFamily="66" charset="0"/>
              </a:rPr>
              <a:t> object contains the request from the client.</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19</a:t>
            </a:fld>
            <a:endParaRPr lang="en-US" dirty="0"/>
          </a:p>
        </p:txBody>
      </p:sp>
      <p:sp>
        <p:nvSpPr>
          <p:cNvPr id="19" name="TextBox 18"/>
          <p:cNvSpPr txBox="1"/>
          <p:nvPr/>
        </p:nvSpPr>
        <p:spPr>
          <a:xfrm>
            <a:off x="6779172" y="79829"/>
            <a:ext cx="5215639" cy="461665"/>
          </a:xfrm>
          <a:prstGeom prst="rect">
            <a:avLst/>
          </a:prstGeom>
          <a:noFill/>
        </p:spPr>
        <p:txBody>
          <a:bodyPr wrap="square" rtlCol="0">
            <a:spAutoFit/>
          </a:bodyPr>
          <a:lstStyle/>
          <a:p>
            <a:r>
              <a:rPr lang="en-US" sz="2400" b="1" i="0" u="none" dirty="0" err="1" smtClean="0">
                <a:solidFill>
                  <a:schemeClr val="accent2">
                    <a:lumMod val="60000"/>
                    <a:lumOff val="40000"/>
                  </a:schemeClr>
                </a:solidFill>
                <a:latin typeface="Comic Sans MS" panose="030F0702030302020204" pitchFamily="66" charset="0"/>
              </a:rPr>
              <a:t>HttpServletRequest</a:t>
            </a:r>
            <a:r>
              <a:rPr lang="en-US" sz="2400" b="1" i="0" u="none" dirty="0" smtClean="0">
                <a:solidFill>
                  <a:schemeClr val="accent2">
                    <a:lumMod val="60000"/>
                    <a:lumOff val="40000"/>
                  </a:schemeClr>
                </a:solidFill>
                <a:latin typeface="Comic Sans MS" panose="030F0702030302020204" pitchFamily="66" charset="0"/>
              </a:rPr>
              <a:t> Interface</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99143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138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rPr>
              <a:t>   Servlet</a:t>
            </a:r>
            <a:endParaRPr lang="en-IN" sz="138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901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7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CB3966BC-8B8D-4F42-BECA-90C48EA3D957}" type="slidenum">
              <a:rPr lang="en-US" smtClean="0"/>
              <a:t>20</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91773445"/>
              </p:ext>
            </p:extLst>
          </p:nvPr>
        </p:nvGraphicFramePr>
        <p:xfrm>
          <a:off x="425670" y="640255"/>
          <a:ext cx="10704785" cy="6022271"/>
        </p:xfrm>
        <a:graphic>
          <a:graphicData uri="http://schemas.openxmlformats.org/drawingml/2006/table">
            <a:tbl>
              <a:tblPr firstRow="1" bandRow="1">
                <a:tableStyleId>{073A0DAA-6AF3-43AB-8588-CEC1D06C72B9}</a:tableStyleId>
              </a:tblPr>
              <a:tblGrid>
                <a:gridCol w="3594407"/>
                <a:gridCol w="7110378"/>
              </a:tblGrid>
              <a:tr h="450404">
                <a:tc>
                  <a:txBody>
                    <a:bodyPr/>
                    <a:lstStyle/>
                    <a:p>
                      <a:r>
                        <a:rPr lang="en-IN" sz="2000" dirty="0" smtClean="0">
                          <a:solidFill>
                            <a:srgbClr val="020202"/>
                          </a:solidFill>
                          <a:latin typeface="Comic Sans MS" pitchFamily="66" charset="0"/>
                        </a:rPr>
                        <a:t>Method</a:t>
                      </a:r>
                      <a:endParaRPr lang="en-IN" sz="2000" dirty="0">
                        <a:solidFill>
                          <a:srgbClr val="020202"/>
                        </a:solidFill>
                        <a:latin typeface="Comic Sans MS" pitchFamily="66" charset="0"/>
                      </a:endParaRPr>
                    </a:p>
                  </a:txBody>
                  <a:tcPr>
                    <a:solidFill>
                      <a:schemeClr val="bg2"/>
                    </a:solidFill>
                  </a:tcPr>
                </a:tc>
                <a:tc>
                  <a:txBody>
                    <a:bodyPr/>
                    <a:lstStyle/>
                    <a:p>
                      <a:r>
                        <a:rPr lang="en-IN" sz="2000" dirty="0" smtClean="0">
                          <a:solidFill>
                            <a:srgbClr val="020202"/>
                          </a:solidFill>
                          <a:latin typeface="Comic Sans MS" pitchFamily="66" charset="0"/>
                        </a:rPr>
                        <a:t>Description</a:t>
                      </a:r>
                      <a:endParaRPr lang="en-IN" sz="2000" dirty="0">
                        <a:solidFill>
                          <a:srgbClr val="020202"/>
                        </a:solidFill>
                        <a:latin typeface="Comic Sans MS" pitchFamily="66" charset="0"/>
                      </a:endParaRPr>
                    </a:p>
                  </a:txBody>
                  <a:tcPr>
                    <a:solidFill>
                      <a:schemeClr val="bg2"/>
                    </a:solidFill>
                  </a:tcPr>
                </a:tc>
              </a:tr>
              <a:tr h="981660">
                <a:tc>
                  <a:txBody>
                    <a:bodyPr/>
                    <a:lstStyle/>
                    <a:p>
                      <a:r>
                        <a:rPr lang="en-IN" sz="2000" dirty="0" smtClean="0">
                          <a:solidFill>
                            <a:schemeClr val="bg1"/>
                          </a:solidFill>
                          <a:latin typeface="Comic Sans MS" pitchFamily="66" charset="0"/>
                        </a:rPr>
                        <a:t>String </a:t>
                      </a:r>
                      <a:r>
                        <a:rPr lang="en-IN" sz="2000" dirty="0" err="1" smtClean="0">
                          <a:solidFill>
                            <a:schemeClr val="bg1"/>
                          </a:solidFill>
                          <a:latin typeface="Comic Sans MS" pitchFamily="66" charset="0"/>
                        </a:rPr>
                        <a:t>getParameter</a:t>
                      </a:r>
                      <a:r>
                        <a:rPr lang="en-IN" sz="2000" dirty="0" smtClean="0">
                          <a:solidFill>
                            <a:schemeClr val="bg1"/>
                          </a:solidFill>
                          <a:latin typeface="Comic Sans MS" pitchFamily="66" charset="0"/>
                        </a:rPr>
                        <a:t>(</a:t>
                      </a:r>
                    </a:p>
                    <a:p>
                      <a:r>
                        <a:rPr lang="en-IN" sz="2000" dirty="0" smtClean="0">
                          <a:solidFill>
                            <a:schemeClr val="bg1"/>
                          </a:solidFill>
                          <a:latin typeface="Comic Sans MS" pitchFamily="66" charset="0"/>
                        </a:rPr>
                        <a:t>String</a:t>
                      </a:r>
                      <a:r>
                        <a:rPr lang="en-IN" sz="2000" baseline="0" dirty="0" smtClean="0">
                          <a:solidFill>
                            <a:schemeClr val="bg1"/>
                          </a:solidFill>
                          <a:latin typeface="Comic Sans MS" pitchFamily="66" charset="0"/>
                        </a:rPr>
                        <a:t> name)</a:t>
                      </a:r>
                      <a:endParaRPr lang="en-IN" sz="2000" dirty="0">
                        <a:solidFill>
                          <a:schemeClr val="bg1"/>
                        </a:solidFill>
                        <a:latin typeface="Comic Sans MS" pitchFamily="66" charset="0"/>
                      </a:endParaRPr>
                    </a:p>
                  </a:txBody>
                  <a:tcPr>
                    <a:solidFill>
                      <a:schemeClr val="bg2"/>
                    </a:solidFill>
                  </a:tcPr>
                </a:tc>
                <a:tc>
                  <a:txBody>
                    <a:bodyPr/>
                    <a:lstStyle/>
                    <a:p>
                      <a:r>
                        <a:rPr lang="en-IN" sz="2000" dirty="0" smtClean="0">
                          <a:solidFill>
                            <a:schemeClr val="bg1"/>
                          </a:solidFill>
                          <a:latin typeface="Comic Sans MS" pitchFamily="66" charset="0"/>
                        </a:rPr>
                        <a:t>Obtains the value</a:t>
                      </a:r>
                      <a:r>
                        <a:rPr lang="en-IN" sz="2000" baseline="0" dirty="0" smtClean="0">
                          <a:solidFill>
                            <a:schemeClr val="bg1"/>
                          </a:solidFill>
                          <a:latin typeface="Comic Sans MS" pitchFamily="66" charset="0"/>
                        </a:rPr>
                        <a:t> of a parameter sent to the servlet as part of a get or post request. The name argument represents the parameter name.</a:t>
                      </a:r>
                      <a:endParaRPr lang="en-IN" sz="2000" dirty="0">
                        <a:solidFill>
                          <a:schemeClr val="bg1"/>
                        </a:solidFill>
                        <a:latin typeface="Comic Sans MS" pitchFamily="66" charset="0"/>
                      </a:endParaRPr>
                    </a:p>
                  </a:txBody>
                  <a:tcPr>
                    <a:solidFill>
                      <a:schemeClr val="bg2"/>
                    </a:solidFill>
                  </a:tcPr>
                </a:tc>
              </a:tr>
              <a:tr h="777410">
                <a:tc>
                  <a:txBody>
                    <a:bodyPr/>
                    <a:lstStyle/>
                    <a:p>
                      <a:r>
                        <a:rPr lang="en-IN" sz="2000" dirty="0" smtClean="0">
                          <a:solidFill>
                            <a:schemeClr val="bg1"/>
                          </a:solidFill>
                          <a:latin typeface="Comic Sans MS" pitchFamily="66" charset="0"/>
                        </a:rPr>
                        <a:t>Enumeration</a:t>
                      </a:r>
                      <a:r>
                        <a:rPr lang="en-IN" sz="2000" baseline="0" dirty="0" smtClean="0">
                          <a:solidFill>
                            <a:schemeClr val="bg1"/>
                          </a:solidFill>
                          <a:latin typeface="Comic Sans MS" pitchFamily="66" charset="0"/>
                        </a:rPr>
                        <a:t> </a:t>
                      </a:r>
                      <a:r>
                        <a:rPr lang="en-IN" sz="2000" baseline="0" dirty="0" err="1" smtClean="0">
                          <a:solidFill>
                            <a:schemeClr val="bg1"/>
                          </a:solidFill>
                          <a:latin typeface="Comic Sans MS" pitchFamily="66" charset="0"/>
                        </a:rPr>
                        <a:t>getParameterNames</a:t>
                      </a:r>
                      <a:r>
                        <a:rPr lang="en-IN" sz="2000" baseline="0" dirty="0" smtClean="0">
                          <a:solidFill>
                            <a:schemeClr val="bg1"/>
                          </a:solidFill>
                          <a:latin typeface="Comic Sans MS" pitchFamily="66" charset="0"/>
                        </a:rPr>
                        <a:t>()</a:t>
                      </a:r>
                      <a:endParaRPr lang="en-IN" sz="2000" dirty="0">
                        <a:solidFill>
                          <a:schemeClr val="bg1"/>
                        </a:solidFill>
                        <a:latin typeface="Comic Sans MS" pitchFamily="66" charset="0"/>
                      </a:endParaRPr>
                    </a:p>
                  </a:txBody>
                  <a:tcPr>
                    <a:solidFill>
                      <a:schemeClr val="bg2"/>
                    </a:solidFill>
                  </a:tcPr>
                </a:tc>
                <a:tc>
                  <a:txBody>
                    <a:bodyPr/>
                    <a:lstStyle/>
                    <a:p>
                      <a:r>
                        <a:rPr lang="en-IN" sz="2000" dirty="0" smtClean="0">
                          <a:solidFill>
                            <a:schemeClr val="bg1"/>
                          </a:solidFill>
                          <a:latin typeface="Comic Sans MS" pitchFamily="66" charset="0"/>
                        </a:rPr>
                        <a:t>Returns the names of all the parameter sent to the servlet as part</a:t>
                      </a:r>
                      <a:r>
                        <a:rPr lang="en-IN" sz="2000" baseline="0" dirty="0" smtClean="0">
                          <a:solidFill>
                            <a:schemeClr val="bg1"/>
                          </a:solidFill>
                          <a:latin typeface="Comic Sans MS" pitchFamily="66" charset="0"/>
                        </a:rPr>
                        <a:t> of a post request.</a:t>
                      </a:r>
                      <a:endParaRPr lang="en-IN" sz="2000" dirty="0">
                        <a:solidFill>
                          <a:schemeClr val="bg1"/>
                        </a:solidFill>
                        <a:latin typeface="Comic Sans MS" pitchFamily="66" charset="0"/>
                      </a:endParaRPr>
                    </a:p>
                  </a:txBody>
                  <a:tcPr>
                    <a:solidFill>
                      <a:schemeClr val="bg2"/>
                    </a:solidFill>
                  </a:tcPr>
                </a:tc>
              </a:tr>
              <a:tr h="981660">
                <a:tc>
                  <a:txBody>
                    <a:bodyPr/>
                    <a:lstStyle/>
                    <a:p>
                      <a:r>
                        <a:rPr lang="en-IN" sz="2000" dirty="0" smtClean="0">
                          <a:solidFill>
                            <a:schemeClr val="bg1"/>
                          </a:solidFill>
                          <a:latin typeface="Comic Sans MS" pitchFamily="66" charset="0"/>
                        </a:rPr>
                        <a:t>String[] </a:t>
                      </a:r>
                      <a:r>
                        <a:rPr lang="en-IN" sz="2000" dirty="0" err="1" smtClean="0">
                          <a:solidFill>
                            <a:schemeClr val="bg1"/>
                          </a:solidFill>
                          <a:latin typeface="Comic Sans MS" pitchFamily="66" charset="0"/>
                        </a:rPr>
                        <a:t>getParameterValues</a:t>
                      </a:r>
                      <a:r>
                        <a:rPr lang="en-IN" sz="2000" dirty="0" smtClean="0">
                          <a:solidFill>
                            <a:schemeClr val="bg1"/>
                          </a:solidFill>
                          <a:latin typeface="Comic Sans MS" pitchFamily="66" charset="0"/>
                        </a:rPr>
                        <a:t>(</a:t>
                      </a:r>
                      <a:r>
                        <a:rPr lang="en-IN" sz="2000" baseline="0" dirty="0" smtClean="0">
                          <a:solidFill>
                            <a:schemeClr val="bg1"/>
                          </a:solidFill>
                          <a:latin typeface="Comic Sans MS" pitchFamily="66" charset="0"/>
                        </a:rPr>
                        <a:t> String name)</a:t>
                      </a:r>
                      <a:endParaRPr lang="en-IN" sz="2000" dirty="0">
                        <a:solidFill>
                          <a:schemeClr val="bg1"/>
                        </a:solidFill>
                        <a:latin typeface="Comic Sans MS" pitchFamily="66" charset="0"/>
                      </a:endParaRPr>
                    </a:p>
                  </a:txBody>
                  <a:tcPr>
                    <a:solidFill>
                      <a:schemeClr val="bg2"/>
                    </a:solidFill>
                  </a:tcPr>
                </a:tc>
                <a:tc>
                  <a:txBody>
                    <a:bodyPr/>
                    <a:lstStyle/>
                    <a:p>
                      <a:r>
                        <a:rPr lang="en-IN" sz="2000" dirty="0" smtClean="0">
                          <a:solidFill>
                            <a:schemeClr val="bg1"/>
                          </a:solidFill>
                          <a:latin typeface="Comic Sans MS" pitchFamily="66" charset="0"/>
                        </a:rPr>
                        <a:t>For a parameter with multiple values, this method</a:t>
                      </a:r>
                      <a:r>
                        <a:rPr lang="en-IN" sz="2000" baseline="0" dirty="0" smtClean="0">
                          <a:solidFill>
                            <a:schemeClr val="bg1"/>
                          </a:solidFill>
                          <a:latin typeface="Comic Sans MS" pitchFamily="66" charset="0"/>
                        </a:rPr>
                        <a:t> returns an array of strings containing the values for a specified servlet parameter.</a:t>
                      </a:r>
                      <a:endParaRPr lang="en-IN" sz="2000" dirty="0">
                        <a:solidFill>
                          <a:schemeClr val="bg1"/>
                        </a:solidFill>
                        <a:latin typeface="Comic Sans MS" pitchFamily="66" charset="0"/>
                      </a:endParaRPr>
                    </a:p>
                  </a:txBody>
                  <a:tcPr>
                    <a:solidFill>
                      <a:schemeClr val="bg2"/>
                    </a:solidFill>
                  </a:tcPr>
                </a:tc>
              </a:tr>
              <a:tr h="981660">
                <a:tc>
                  <a:txBody>
                    <a:bodyPr/>
                    <a:lstStyle/>
                    <a:p>
                      <a:r>
                        <a:rPr lang="en-IN" sz="2000" dirty="0" smtClean="0">
                          <a:solidFill>
                            <a:schemeClr val="bg1"/>
                          </a:solidFill>
                          <a:latin typeface="Comic Sans MS" pitchFamily="66" charset="0"/>
                        </a:rPr>
                        <a:t>Cookie[] </a:t>
                      </a:r>
                      <a:r>
                        <a:rPr lang="en-IN" sz="2000" dirty="0" err="1" smtClean="0">
                          <a:solidFill>
                            <a:schemeClr val="bg1"/>
                          </a:solidFill>
                          <a:latin typeface="Comic Sans MS" pitchFamily="66" charset="0"/>
                        </a:rPr>
                        <a:t>getCookies</a:t>
                      </a:r>
                      <a:r>
                        <a:rPr lang="en-IN" sz="2000" dirty="0" smtClean="0">
                          <a:solidFill>
                            <a:schemeClr val="bg1"/>
                          </a:solidFill>
                          <a:latin typeface="Comic Sans MS" pitchFamily="66" charset="0"/>
                        </a:rPr>
                        <a:t>()</a:t>
                      </a:r>
                      <a:endParaRPr lang="en-IN" sz="2000" dirty="0">
                        <a:solidFill>
                          <a:schemeClr val="bg1"/>
                        </a:solidFill>
                        <a:latin typeface="Comic Sans MS" pitchFamily="66" charset="0"/>
                      </a:endParaRPr>
                    </a:p>
                  </a:txBody>
                  <a:tcPr>
                    <a:solidFill>
                      <a:schemeClr val="bg2"/>
                    </a:solidFill>
                  </a:tcPr>
                </a:tc>
                <a:tc>
                  <a:txBody>
                    <a:bodyPr/>
                    <a:lstStyle/>
                    <a:p>
                      <a:r>
                        <a:rPr lang="en-IN" sz="2000" dirty="0" smtClean="0">
                          <a:solidFill>
                            <a:schemeClr val="bg1"/>
                          </a:solidFill>
                          <a:latin typeface="Comic Sans MS" pitchFamily="66" charset="0"/>
                        </a:rPr>
                        <a:t>Returns an array of Cookie objects</a:t>
                      </a:r>
                      <a:r>
                        <a:rPr lang="en-IN" sz="2000" baseline="0" dirty="0" smtClean="0">
                          <a:solidFill>
                            <a:schemeClr val="bg1"/>
                          </a:solidFill>
                          <a:latin typeface="Comic Sans MS" pitchFamily="66" charset="0"/>
                        </a:rPr>
                        <a:t> stored on the client by the server. Cookie objects can be used to uniquely identify clients to the servlet.</a:t>
                      </a:r>
                      <a:endParaRPr lang="en-IN" sz="2000" dirty="0">
                        <a:solidFill>
                          <a:schemeClr val="bg1"/>
                        </a:solidFill>
                        <a:latin typeface="Comic Sans MS" pitchFamily="66" charset="0"/>
                      </a:endParaRPr>
                    </a:p>
                  </a:txBody>
                  <a:tcPr>
                    <a:solidFill>
                      <a:schemeClr val="bg2"/>
                    </a:solidFill>
                  </a:tcPr>
                </a:tc>
              </a:tr>
              <a:tr h="1776937">
                <a:tc>
                  <a:txBody>
                    <a:bodyPr/>
                    <a:lstStyle/>
                    <a:p>
                      <a:r>
                        <a:rPr lang="en-IN" sz="2000" dirty="0" err="1" smtClean="0">
                          <a:solidFill>
                            <a:schemeClr val="bg1"/>
                          </a:solidFill>
                          <a:latin typeface="Comic Sans MS" pitchFamily="66" charset="0"/>
                        </a:rPr>
                        <a:t>HttpSession</a:t>
                      </a:r>
                      <a:r>
                        <a:rPr lang="en-IN" sz="2000" dirty="0" smtClean="0">
                          <a:solidFill>
                            <a:schemeClr val="bg1"/>
                          </a:solidFill>
                          <a:latin typeface="Comic Sans MS" pitchFamily="66" charset="0"/>
                        </a:rPr>
                        <a:t> </a:t>
                      </a:r>
                      <a:r>
                        <a:rPr lang="en-IN" sz="2000" dirty="0" err="1" smtClean="0">
                          <a:solidFill>
                            <a:schemeClr val="bg1"/>
                          </a:solidFill>
                          <a:latin typeface="Comic Sans MS" pitchFamily="66" charset="0"/>
                        </a:rPr>
                        <a:t>getSession</a:t>
                      </a:r>
                      <a:r>
                        <a:rPr lang="en-IN" sz="2000" dirty="0" smtClean="0">
                          <a:solidFill>
                            <a:schemeClr val="bg1"/>
                          </a:solidFill>
                          <a:latin typeface="Comic Sans MS" pitchFamily="66" charset="0"/>
                        </a:rPr>
                        <a:t>(</a:t>
                      </a:r>
                    </a:p>
                    <a:p>
                      <a:r>
                        <a:rPr lang="en-IN" sz="2000" dirty="0" smtClean="0">
                          <a:solidFill>
                            <a:schemeClr val="bg1"/>
                          </a:solidFill>
                          <a:latin typeface="Comic Sans MS" pitchFamily="66" charset="0"/>
                        </a:rPr>
                        <a:t>Boolean create)</a:t>
                      </a:r>
                      <a:endParaRPr lang="en-IN" sz="2000" dirty="0">
                        <a:solidFill>
                          <a:schemeClr val="bg1"/>
                        </a:solidFill>
                        <a:latin typeface="Comic Sans MS" pitchFamily="66" charset="0"/>
                      </a:endParaRPr>
                    </a:p>
                  </a:txBody>
                  <a:tcPr>
                    <a:solidFill>
                      <a:schemeClr val="bg2"/>
                    </a:solidFill>
                  </a:tcPr>
                </a:tc>
                <a:tc>
                  <a:txBody>
                    <a:bodyPr/>
                    <a:lstStyle/>
                    <a:p>
                      <a:r>
                        <a:rPr lang="en-IN" sz="2000" dirty="0" smtClean="0">
                          <a:solidFill>
                            <a:schemeClr val="bg1"/>
                          </a:solidFill>
                          <a:latin typeface="Comic Sans MS" pitchFamily="66" charset="0"/>
                        </a:rPr>
                        <a:t>Returns an </a:t>
                      </a:r>
                      <a:r>
                        <a:rPr lang="en-IN" sz="2000" dirty="0" err="1" smtClean="0">
                          <a:solidFill>
                            <a:schemeClr val="bg1"/>
                          </a:solidFill>
                          <a:latin typeface="Comic Sans MS" pitchFamily="66" charset="0"/>
                        </a:rPr>
                        <a:t>HttpSession</a:t>
                      </a:r>
                      <a:r>
                        <a:rPr lang="en-IN" sz="2000" dirty="0" smtClean="0">
                          <a:solidFill>
                            <a:schemeClr val="bg1"/>
                          </a:solidFill>
                          <a:latin typeface="Comic Sans MS" pitchFamily="66" charset="0"/>
                        </a:rPr>
                        <a:t> object</a:t>
                      </a:r>
                      <a:r>
                        <a:rPr lang="en-IN" sz="2000" baseline="0" dirty="0" smtClean="0">
                          <a:solidFill>
                            <a:schemeClr val="bg1"/>
                          </a:solidFill>
                          <a:latin typeface="Comic Sans MS" pitchFamily="66" charset="0"/>
                        </a:rPr>
                        <a:t> associated with the client’s current browsing session. This method can create an </a:t>
                      </a:r>
                      <a:r>
                        <a:rPr lang="en-IN" sz="2000" baseline="0" dirty="0" err="1" smtClean="0">
                          <a:solidFill>
                            <a:schemeClr val="bg1"/>
                          </a:solidFill>
                          <a:latin typeface="Comic Sans MS" pitchFamily="66" charset="0"/>
                        </a:rPr>
                        <a:t>HttpSession</a:t>
                      </a:r>
                      <a:r>
                        <a:rPr lang="en-IN" sz="2000" baseline="0" dirty="0" smtClean="0">
                          <a:solidFill>
                            <a:schemeClr val="bg1"/>
                          </a:solidFill>
                          <a:latin typeface="Comic Sans MS" pitchFamily="66" charset="0"/>
                        </a:rPr>
                        <a:t> object (true arugument0 if one does not already exist for the client. </a:t>
                      </a:r>
                      <a:r>
                        <a:rPr lang="en-IN" sz="2000" baseline="0" dirty="0" err="1" smtClean="0">
                          <a:solidFill>
                            <a:schemeClr val="bg1"/>
                          </a:solidFill>
                          <a:latin typeface="Comic Sans MS" pitchFamily="66" charset="0"/>
                        </a:rPr>
                        <a:t>HttpSession</a:t>
                      </a:r>
                      <a:r>
                        <a:rPr lang="en-IN" sz="2000" baseline="0" dirty="0" smtClean="0">
                          <a:solidFill>
                            <a:schemeClr val="bg1"/>
                          </a:solidFill>
                          <a:latin typeface="Comic Sans MS" pitchFamily="66" charset="0"/>
                        </a:rPr>
                        <a:t> objects are used in similar ways to Cookies for uniquely identifying clients.</a:t>
                      </a:r>
                      <a:endParaRPr lang="en-IN" sz="2000" dirty="0">
                        <a:solidFill>
                          <a:schemeClr val="bg1"/>
                        </a:solidFill>
                        <a:latin typeface="Comic Sans MS" pitchFamily="66" charset="0"/>
                      </a:endParaRPr>
                    </a:p>
                  </a:txBody>
                  <a:tcPr>
                    <a:solidFill>
                      <a:schemeClr val="bg2"/>
                    </a:solidFill>
                  </a:tcPr>
                </a:tc>
              </a:tr>
            </a:tbl>
          </a:graphicData>
        </a:graphic>
      </p:graphicFrame>
    </p:spTree>
    <p:extLst>
      <p:ext uri="{BB962C8B-B14F-4D97-AF65-F5344CB8AC3E}">
        <p14:creationId xmlns:p14="http://schemas.microsoft.com/office/powerpoint/2010/main" val="125953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21323"/>
            <a:ext cx="10972800" cy="5387591"/>
          </a:xfrm>
        </p:spPr>
        <p:txBody>
          <a:bodyPr/>
          <a:lstStyle/>
          <a:p>
            <a:r>
              <a:rPr lang="en-US" sz="2400" dirty="0" smtClean="0">
                <a:solidFill>
                  <a:schemeClr val="bg1"/>
                </a:solidFill>
                <a:latin typeface="Comic Sans MS" pitchFamily="66" charset="0"/>
              </a:rPr>
              <a:t>Web server</a:t>
            </a:r>
          </a:p>
          <a:p>
            <a:pPr marL="0" indent="0">
              <a:buNone/>
            </a:pPr>
            <a:r>
              <a:rPr lang="en-US" sz="2400" dirty="0" smtClean="0">
                <a:solidFill>
                  <a:schemeClr val="bg1"/>
                </a:solidFill>
                <a:latin typeface="Comic Sans MS" pitchFamily="66" charset="0"/>
              </a:rPr>
              <a:t>           - creates an </a:t>
            </a:r>
            <a:r>
              <a:rPr lang="en-US" sz="2400" dirty="0" err="1" smtClean="0">
                <a:solidFill>
                  <a:schemeClr val="bg1"/>
                </a:solidFill>
                <a:latin typeface="Comic Sans MS" pitchFamily="66" charset="0"/>
              </a:rPr>
              <a:t>HttpServletResponse</a:t>
            </a:r>
            <a:r>
              <a:rPr lang="en-US" sz="2400" dirty="0" smtClean="0">
                <a:solidFill>
                  <a:schemeClr val="bg1"/>
                </a:solidFill>
                <a:latin typeface="Comic Sans MS" pitchFamily="66" charset="0"/>
              </a:rPr>
              <a:t> object.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passes it to servlet’s service method.</a:t>
            </a:r>
          </a:p>
          <a:p>
            <a:pPr marL="0" indent="0">
              <a:buNone/>
            </a:pPr>
            <a:endParaRPr lang="en-US" sz="2400" dirty="0" smtClean="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21</a:t>
            </a:fld>
            <a:endParaRPr lang="en-US" dirty="0"/>
          </a:p>
        </p:txBody>
      </p:sp>
      <p:sp>
        <p:nvSpPr>
          <p:cNvPr id="19" name="TextBox 18"/>
          <p:cNvSpPr txBox="1"/>
          <p:nvPr/>
        </p:nvSpPr>
        <p:spPr>
          <a:xfrm>
            <a:off x="6337738" y="65312"/>
            <a:ext cx="5588651" cy="461665"/>
          </a:xfrm>
          <a:prstGeom prst="rect">
            <a:avLst/>
          </a:prstGeom>
          <a:noFill/>
        </p:spPr>
        <p:txBody>
          <a:bodyPr wrap="square" rtlCol="0">
            <a:spAutoFit/>
          </a:bodyPr>
          <a:lstStyle/>
          <a:p>
            <a:r>
              <a:rPr lang="en-US" sz="2400" b="1" i="0" u="none" dirty="0" err="1" smtClean="0">
                <a:solidFill>
                  <a:schemeClr val="accent2">
                    <a:lumMod val="60000"/>
                    <a:lumOff val="40000"/>
                  </a:schemeClr>
                </a:solidFill>
                <a:latin typeface="Comic Sans MS" panose="030F0702030302020204" pitchFamily="66" charset="0"/>
              </a:rPr>
              <a:t>HttpServletResponse</a:t>
            </a:r>
            <a:r>
              <a:rPr lang="en-US" sz="2400" b="1" i="0" u="none" dirty="0" smtClean="0">
                <a:solidFill>
                  <a:schemeClr val="accent2">
                    <a:lumMod val="60000"/>
                    <a:lumOff val="40000"/>
                  </a:schemeClr>
                </a:solidFill>
                <a:latin typeface="Comic Sans MS" panose="030F0702030302020204" pitchFamily="66" charset="0"/>
              </a:rPr>
              <a:t> Interface</a:t>
            </a:r>
            <a:endParaRPr lang="en-US" sz="2400" b="1" i="0" u="none" dirty="0">
              <a:solidFill>
                <a:schemeClr val="accent2">
                  <a:lumMod val="60000"/>
                  <a:lumOff val="40000"/>
                </a:schemeClr>
              </a:solidFill>
              <a:latin typeface="Comic Sans MS" panose="030F0702030302020204" pitchFamily="66"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70163817"/>
              </p:ext>
            </p:extLst>
          </p:nvPr>
        </p:nvGraphicFramePr>
        <p:xfrm>
          <a:off x="910571" y="1970691"/>
          <a:ext cx="10854334" cy="4504774"/>
        </p:xfrm>
        <a:graphic>
          <a:graphicData uri="http://schemas.openxmlformats.org/drawingml/2006/table">
            <a:tbl>
              <a:tblPr firstRow="1" bandRow="1">
                <a:tableStyleId>{073A0DAA-6AF3-43AB-8588-CEC1D06C72B9}</a:tableStyleId>
              </a:tblPr>
              <a:tblGrid>
                <a:gridCol w="3673366"/>
                <a:gridCol w="7180968"/>
              </a:tblGrid>
              <a:tr h="441434">
                <a:tc>
                  <a:txBody>
                    <a:bodyPr/>
                    <a:lstStyle/>
                    <a:p>
                      <a:r>
                        <a:rPr lang="en-IN" sz="1800" baseline="0" dirty="0" smtClean="0">
                          <a:latin typeface="Comic Sans MS" pitchFamily="66" charset="0"/>
                        </a:rPr>
                        <a:t> </a:t>
                      </a:r>
                      <a:r>
                        <a:rPr lang="en-IN" sz="1800" baseline="0" dirty="0" smtClean="0">
                          <a:solidFill>
                            <a:srgbClr val="020202"/>
                          </a:solidFill>
                          <a:latin typeface="Comic Sans MS" pitchFamily="66" charset="0"/>
                        </a:rPr>
                        <a:t>Method</a:t>
                      </a:r>
                      <a:endParaRPr lang="en-IN" sz="1800" dirty="0">
                        <a:solidFill>
                          <a:srgbClr val="020202"/>
                        </a:solidFill>
                        <a:latin typeface="Comic Sans MS" pitchFamily="66" charset="0"/>
                      </a:endParaRPr>
                    </a:p>
                  </a:txBody>
                  <a:tcPr>
                    <a:solidFill>
                      <a:schemeClr val="bg2"/>
                    </a:solidFill>
                  </a:tcPr>
                </a:tc>
                <a:tc>
                  <a:txBody>
                    <a:bodyPr/>
                    <a:lstStyle/>
                    <a:p>
                      <a:r>
                        <a:rPr lang="en-IN" sz="1800" dirty="0" smtClean="0">
                          <a:solidFill>
                            <a:srgbClr val="020202"/>
                          </a:solidFill>
                          <a:latin typeface="Comic Sans MS" pitchFamily="66" charset="0"/>
                        </a:rPr>
                        <a:t>Description</a:t>
                      </a:r>
                      <a:endParaRPr lang="en-IN" sz="1800" dirty="0">
                        <a:solidFill>
                          <a:srgbClr val="020202"/>
                        </a:solidFill>
                        <a:latin typeface="Comic Sans MS" pitchFamily="66" charset="0"/>
                      </a:endParaRPr>
                    </a:p>
                  </a:txBody>
                  <a:tcPr>
                    <a:solidFill>
                      <a:schemeClr val="bg2"/>
                    </a:solidFill>
                  </a:tcPr>
                </a:tc>
              </a:tr>
              <a:tr h="705790">
                <a:tc>
                  <a:txBody>
                    <a:bodyPr/>
                    <a:lstStyle/>
                    <a:p>
                      <a:r>
                        <a:rPr lang="en-IN" sz="1800" dirty="0" smtClean="0">
                          <a:solidFill>
                            <a:schemeClr val="bg1"/>
                          </a:solidFill>
                          <a:latin typeface="Comic Sans MS" pitchFamily="66" charset="0"/>
                        </a:rPr>
                        <a:t>Void </a:t>
                      </a:r>
                      <a:r>
                        <a:rPr lang="en-IN" sz="1800" dirty="0" err="1" smtClean="0">
                          <a:solidFill>
                            <a:schemeClr val="bg1"/>
                          </a:solidFill>
                          <a:latin typeface="Comic Sans MS" pitchFamily="66" charset="0"/>
                        </a:rPr>
                        <a:t>addCookie</a:t>
                      </a:r>
                      <a:r>
                        <a:rPr lang="en-IN" sz="1800" dirty="0" smtClean="0">
                          <a:solidFill>
                            <a:schemeClr val="bg1"/>
                          </a:solidFill>
                          <a:latin typeface="Comic Sans MS" pitchFamily="66" charset="0"/>
                        </a:rPr>
                        <a:t>( Cookie cookie)</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Used to add a Cookie</a:t>
                      </a:r>
                      <a:r>
                        <a:rPr lang="en-IN" sz="1800" baseline="0" dirty="0" smtClean="0">
                          <a:solidFill>
                            <a:schemeClr val="bg1"/>
                          </a:solidFill>
                          <a:latin typeface="Comic Sans MS" pitchFamily="66" charset="0"/>
                        </a:rPr>
                        <a:t> to the header of the response to the client. The Cookie’s maximum age and whether Cookies are enable on the client determine if Cookies are stored on the client.</a:t>
                      </a:r>
                      <a:endParaRPr lang="en-IN" sz="1800" dirty="0">
                        <a:solidFill>
                          <a:schemeClr val="bg1"/>
                        </a:solidFill>
                        <a:latin typeface="Comic Sans MS" pitchFamily="66" charset="0"/>
                      </a:endParaRPr>
                    </a:p>
                  </a:txBody>
                  <a:tcPr>
                    <a:solidFill>
                      <a:schemeClr val="bg2"/>
                    </a:solidFill>
                  </a:tcPr>
                </a:tc>
              </a:tr>
              <a:tr h="705790">
                <a:tc>
                  <a:txBody>
                    <a:bodyPr/>
                    <a:lstStyle/>
                    <a:p>
                      <a:r>
                        <a:rPr lang="en-IN" sz="1800" dirty="0" err="1" smtClean="0">
                          <a:solidFill>
                            <a:schemeClr val="bg1"/>
                          </a:solidFill>
                          <a:latin typeface="Comic Sans MS" pitchFamily="66" charset="0"/>
                        </a:rPr>
                        <a:t>ServletOutputStream</a:t>
                      </a:r>
                      <a:r>
                        <a:rPr lang="en-IN" sz="1800" dirty="0" smtClean="0">
                          <a:solidFill>
                            <a:schemeClr val="bg1"/>
                          </a:solidFill>
                          <a:latin typeface="Comic Sans MS" pitchFamily="66" charset="0"/>
                        </a:rPr>
                        <a:t> </a:t>
                      </a:r>
                      <a:r>
                        <a:rPr lang="en-IN" sz="1800" dirty="0" err="1" smtClean="0">
                          <a:solidFill>
                            <a:schemeClr val="bg1"/>
                          </a:solidFill>
                          <a:latin typeface="Comic Sans MS" pitchFamily="66" charset="0"/>
                        </a:rPr>
                        <a:t>getOutputStream</a:t>
                      </a:r>
                      <a:r>
                        <a:rPr lang="en-IN" sz="180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Obtains a byte-based output stream for sending</a:t>
                      </a:r>
                      <a:r>
                        <a:rPr lang="en-IN" sz="1800" baseline="0" dirty="0" smtClean="0">
                          <a:solidFill>
                            <a:schemeClr val="bg1"/>
                          </a:solidFill>
                          <a:latin typeface="Comic Sans MS" pitchFamily="66" charset="0"/>
                        </a:rPr>
                        <a:t> binary data to the client.</a:t>
                      </a:r>
                      <a:endParaRPr lang="en-IN" sz="1800" dirty="0">
                        <a:solidFill>
                          <a:schemeClr val="bg1"/>
                        </a:solidFill>
                        <a:latin typeface="Comic Sans MS" pitchFamily="66" charset="0"/>
                      </a:endParaRPr>
                    </a:p>
                  </a:txBody>
                  <a:tcPr>
                    <a:solidFill>
                      <a:schemeClr val="bg2"/>
                    </a:solidFill>
                  </a:tcPr>
                </a:tc>
              </a:tr>
              <a:tr h="705790">
                <a:tc>
                  <a:txBody>
                    <a:bodyPr/>
                    <a:lstStyle/>
                    <a:p>
                      <a:r>
                        <a:rPr lang="en-IN" sz="1800" dirty="0" err="1" smtClean="0">
                          <a:solidFill>
                            <a:schemeClr val="bg1"/>
                          </a:solidFill>
                          <a:latin typeface="Comic Sans MS" pitchFamily="66" charset="0"/>
                        </a:rPr>
                        <a:t>PrintWriter</a:t>
                      </a:r>
                      <a:r>
                        <a:rPr lang="en-IN" sz="1800" dirty="0" smtClean="0">
                          <a:solidFill>
                            <a:schemeClr val="bg1"/>
                          </a:solidFill>
                          <a:latin typeface="Comic Sans MS" pitchFamily="66" charset="0"/>
                        </a:rPr>
                        <a:t> </a:t>
                      </a:r>
                      <a:r>
                        <a:rPr lang="en-IN" sz="1800" dirty="0" err="1" smtClean="0">
                          <a:solidFill>
                            <a:schemeClr val="bg1"/>
                          </a:solidFill>
                          <a:latin typeface="Comic Sans MS" pitchFamily="66" charset="0"/>
                        </a:rPr>
                        <a:t>getWriter</a:t>
                      </a:r>
                      <a:r>
                        <a:rPr lang="en-IN" sz="1800" dirty="0" smtClean="0">
                          <a:solidFill>
                            <a:schemeClr val="bg1"/>
                          </a:solidFill>
                          <a:latin typeface="Comic Sans MS" pitchFamily="66" charset="0"/>
                        </a:rPr>
                        <a:t>()</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Obtains a character-based</a:t>
                      </a:r>
                      <a:r>
                        <a:rPr lang="en-IN" sz="1800" baseline="0" dirty="0" smtClean="0">
                          <a:solidFill>
                            <a:schemeClr val="bg1"/>
                          </a:solidFill>
                          <a:latin typeface="Comic Sans MS" pitchFamily="66" charset="0"/>
                        </a:rPr>
                        <a:t> output stream for sending text data to the client.</a:t>
                      </a:r>
                      <a:endParaRPr lang="en-IN" sz="1800" dirty="0">
                        <a:solidFill>
                          <a:schemeClr val="bg1"/>
                        </a:solidFill>
                        <a:latin typeface="Comic Sans MS" pitchFamily="66" charset="0"/>
                      </a:endParaRPr>
                    </a:p>
                  </a:txBody>
                  <a:tcPr>
                    <a:solidFill>
                      <a:schemeClr val="bg2"/>
                    </a:solidFill>
                  </a:tcPr>
                </a:tc>
              </a:tr>
              <a:tr h="705790">
                <a:tc>
                  <a:txBody>
                    <a:bodyPr/>
                    <a:lstStyle/>
                    <a:p>
                      <a:r>
                        <a:rPr lang="en-IN" sz="1800" dirty="0" smtClean="0">
                          <a:solidFill>
                            <a:schemeClr val="bg1"/>
                          </a:solidFill>
                          <a:latin typeface="Comic Sans MS" pitchFamily="66" charset="0"/>
                        </a:rPr>
                        <a:t>Void </a:t>
                      </a:r>
                      <a:r>
                        <a:rPr lang="en-IN" sz="1800" dirty="0" err="1" smtClean="0">
                          <a:solidFill>
                            <a:schemeClr val="bg1"/>
                          </a:solidFill>
                          <a:latin typeface="Comic Sans MS" pitchFamily="66" charset="0"/>
                        </a:rPr>
                        <a:t>setContentType</a:t>
                      </a:r>
                      <a:r>
                        <a:rPr lang="en-IN" sz="1800" dirty="0" smtClean="0">
                          <a:solidFill>
                            <a:schemeClr val="bg1"/>
                          </a:solidFill>
                          <a:latin typeface="Comic Sans MS" pitchFamily="66" charset="0"/>
                        </a:rPr>
                        <a:t>(</a:t>
                      </a:r>
                      <a:r>
                        <a:rPr lang="en-IN" sz="1800" baseline="0" dirty="0" smtClean="0">
                          <a:solidFill>
                            <a:schemeClr val="bg1"/>
                          </a:solidFill>
                          <a:latin typeface="Comic Sans MS" pitchFamily="66" charset="0"/>
                        </a:rPr>
                        <a:t> String type)</a:t>
                      </a:r>
                      <a:endParaRPr lang="en-IN" sz="1800" dirty="0">
                        <a:solidFill>
                          <a:schemeClr val="bg1"/>
                        </a:solidFill>
                        <a:latin typeface="Comic Sans MS" pitchFamily="66" charset="0"/>
                      </a:endParaRPr>
                    </a:p>
                  </a:txBody>
                  <a:tcPr>
                    <a:solidFill>
                      <a:schemeClr val="bg2"/>
                    </a:solidFill>
                  </a:tcPr>
                </a:tc>
                <a:tc>
                  <a:txBody>
                    <a:bodyPr/>
                    <a:lstStyle/>
                    <a:p>
                      <a:r>
                        <a:rPr lang="en-IN" sz="1800" dirty="0" smtClean="0">
                          <a:solidFill>
                            <a:schemeClr val="bg1"/>
                          </a:solidFill>
                          <a:latin typeface="Comic Sans MS" pitchFamily="66" charset="0"/>
                        </a:rPr>
                        <a:t>Specifies the MIME type of the response to the browser. The MIME type helps the browser</a:t>
                      </a:r>
                      <a:r>
                        <a:rPr lang="en-IN" sz="1800" baseline="0" dirty="0" smtClean="0">
                          <a:solidFill>
                            <a:schemeClr val="bg1"/>
                          </a:solidFill>
                          <a:latin typeface="Comic Sans MS" pitchFamily="66" charset="0"/>
                        </a:rPr>
                        <a:t> determine how to display the data(or possibly what other application to execute to process the data). For example, MIME type “text/html” indicates that the response is an HTML document, so the browser displays the HTML page.</a:t>
                      </a:r>
                      <a:endParaRPr lang="en-IN" sz="1800" dirty="0">
                        <a:solidFill>
                          <a:schemeClr val="bg1"/>
                        </a:solidFill>
                        <a:latin typeface="Comic Sans MS" pitchFamily="66" charset="0"/>
                      </a:endParaRPr>
                    </a:p>
                  </a:txBody>
                  <a:tcPr>
                    <a:solidFill>
                      <a:schemeClr val="bg2"/>
                    </a:solidFill>
                  </a:tcPr>
                </a:tc>
              </a:tr>
            </a:tbl>
          </a:graphicData>
        </a:graphic>
      </p:graphicFrame>
    </p:spTree>
    <p:extLst>
      <p:ext uri="{BB962C8B-B14F-4D97-AF65-F5344CB8AC3E}">
        <p14:creationId xmlns:p14="http://schemas.microsoft.com/office/powerpoint/2010/main" val="402937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57084"/>
            <a:ext cx="10972800" cy="5251830"/>
          </a:xfrm>
        </p:spPr>
        <p:txBody>
          <a:bodyPr/>
          <a:lstStyle/>
          <a:p>
            <a:pPr marL="0" indent="0">
              <a:buNone/>
            </a:pPr>
            <a:endParaRPr lang="en-US" sz="2400" dirty="0" smtClean="0">
              <a:solidFill>
                <a:schemeClr val="accent2">
                  <a:lumMod val="60000"/>
                  <a:lumOff val="40000"/>
                </a:schemeClr>
              </a:solidFill>
              <a:latin typeface="Comic Sans MS" pitchFamily="66" charset="0"/>
            </a:endParaRPr>
          </a:p>
          <a:p>
            <a:pPr marL="0" indent="0">
              <a:buNone/>
            </a:pPr>
            <a:r>
              <a:rPr lang="en-US" sz="2400" dirty="0" smtClean="0">
                <a:solidFill>
                  <a:schemeClr val="bg1"/>
                </a:solidFill>
                <a:latin typeface="Comic Sans MS" pitchFamily="66" charset="0"/>
              </a:rPr>
              <a:t>General:</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getHeader</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getHeaders</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getHeaderNames</a:t>
            </a:r>
            <a:r>
              <a:rPr lang="en-US" sz="2400" dirty="0" smtClean="0">
                <a:solidFill>
                  <a:schemeClr val="bg1"/>
                </a:solidFill>
                <a:latin typeface="Comic Sans MS" pitchFamily="66" charset="0"/>
              </a:rPr>
              <a:t>.</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Specialized:</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getCookies</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getAuthType</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getRemoteUser</a:t>
            </a:r>
            <a:r>
              <a:rPr lang="en-US" sz="2400" dirty="0" smtClean="0">
                <a:solidFill>
                  <a:schemeClr val="bg1"/>
                </a:solidFill>
                <a:latin typeface="Comic Sans MS" pitchFamily="66" charset="0"/>
              </a:rPr>
              <a:t>,</a:t>
            </a:r>
          </a:p>
          <a:p>
            <a:pPr marL="0" indent="0">
              <a:buNone/>
            </a:pPr>
            <a:r>
              <a:rPr lang="en-US" sz="2400" dirty="0" err="1" smtClean="0">
                <a:solidFill>
                  <a:schemeClr val="bg1"/>
                </a:solidFill>
                <a:latin typeface="Comic Sans MS" pitchFamily="66" charset="0"/>
              </a:rPr>
              <a:t>getContentLength</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getContentType</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getDtatHeader</a:t>
            </a:r>
            <a:r>
              <a:rPr lang="en-US" sz="2400" dirty="0" smtClean="0">
                <a:solidFill>
                  <a:schemeClr val="bg1"/>
                </a:solidFill>
                <a:latin typeface="Comic Sans MS" pitchFamily="66" charset="0"/>
              </a:rPr>
              <a:t>.</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Related Info:</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getMethod</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getRequestURI</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getProtocol</a:t>
            </a:r>
            <a:r>
              <a:rPr lang="en-US" sz="2400" dirty="0" smtClean="0">
                <a:solidFill>
                  <a:schemeClr val="accent2">
                    <a:lumMod val="60000"/>
                    <a:lumOff val="40000"/>
                  </a:schemeClr>
                </a:solidFill>
                <a:latin typeface="Comic Sans MS" pitchFamily="66" charset="0"/>
              </a:rPr>
              <a:t>.</a:t>
            </a: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22</a:t>
            </a:fld>
            <a:endParaRPr lang="en-US" dirty="0"/>
          </a:p>
        </p:txBody>
      </p:sp>
      <p:sp>
        <p:nvSpPr>
          <p:cNvPr id="19" name="TextBox 18"/>
          <p:cNvSpPr txBox="1"/>
          <p:nvPr/>
        </p:nvSpPr>
        <p:spPr>
          <a:xfrm>
            <a:off x="3200400" y="65312"/>
            <a:ext cx="87259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Handling client request: Http request header</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180275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78213"/>
            <a:ext cx="10972800" cy="5095050"/>
          </a:xfrm>
        </p:spPr>
        <p:txBody>
          <a:bodyPr/>
          <a:lstStyle/>
          <a:p>
            <a:pPr marL="0" indent="0">
              <a:buNone/>
            </a:pPr>
            <a:r>
              <a:rPr lang="en-US" sz="2400" dirty="0" smtClean="0">
                <a:solidFill>
                  <a:schemeClr val="bg1"/>
                </a:solidFill>
                <a:latin typeface="Comic Sans MS" pitchFamily="66" charset="0"/>
              </a:rPr>
              <a:t>Servlet Example: Showing Request Header</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Request Method: GET</a:t>
            </a:r>
          </a:p>
          <a:p>
            <a:pPr marL="0" indent="0">
              <a:buNone/>
            </a:pPr>
            <a:r>
              <a:rPr lang="en-US" sz="2400" dirty="0" smtClean="0">
                <a:solidFill>
                  <a:schemeClr val="bg1"/>
                </a:solidFill>
                <a:latin typeface="Comic Sans MS" pitchFamily="66" charset="0"/>
              </a:rPr>
              <a:t>Request URL: /servlet/</a:t>
            </a:r>
            <a:r>
              <a:rPr lang="en-US" sz="2400" dirty="0" err="1" smtClean="0">
                <a:solidFill>
                  <a:schemeClr val="bg1"/>
                </a:solidFill>
                <a:latin typeface="Comic Sans MS" pitchFamily="66" charset="0"/>
              </a:rPr>
              <a:t>cwp.ShowRequestHeaders</a:t>
            </a:r>
            <a:endParaRPr lang="en-US" sz="2400" dirty="0" smtClean="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Request Protocol: HTTP/1.0</a:t>
            </a:r>
          </a:p>
          <a:p>
            <a:pPr marL="0" indent="0">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23</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77065990"/>
              </p:ext>
            </p:extLst>
          </p:nvPr>
        </p:nvGraphicFramePr>
        <p:xfrm>
          <a:off x="1070304" y="3210618"/>
          <a:ext cx="8128000" cy="2966720"/>
        </p:xfrm>
        <a:graphic>
          <a:graphicData uri="http://schemas.openxmlformats.org/drawingml/2006/table">
            <a:tbl>
              <a:tblPr firstRow="1" bandRow="1">
                <a:tableStyleId>{073A0DAA-6AF3-43AB-8588-CEC1D06C72B9}</a:tableStyleId>
              </a:tblPr>
              <a:tblGrid>
                <a:gridCol w="2681889"/>
                <a:gridCol w="5446111"/>
              </a:tblGrid>
              <a:tr h="370840">
                <a:tc>
                  <a:txBody>
                    <a:bodyPr/>
                    <a:lstStyle/>
                    <a:p>
                      <a:r>
                        <a:rPr lang="en-IN" dirty="0" smtClean="0">
                          <a:solidFill>
                            <a:srgbClr val="020202"/>
                          </a:solidFill>
                          <a:latin typeface="Comic Sans MS" pitchFamily="66" charset="0"/>
                        </a:rPr>
                        <a:t>Header Name</a:t>
                      </a:r>
                      <a:endParaRPr lang="en-IN" dirty="0">
                        <a:solidFill>
                          <a:srgbClr val="020202"/>
                        </a:solidFill>
                        <a:latin typeface="Comic Sans MS" pitchFamily="66" charset="0"/>
                      </a:endParaRPr>
                    </a:p>
                  </a:txBody>
                  <a:tcPr>
                    <a:solidFill>
                      <a:schemeClr val="bg2"/>
                    </a:solidFill>
                  </a:tcPr>
                </a:tc>
                <a:tc>
                  <a:txBody>
                    <a:bodyPr/>
                    <a:lstStyle/>
                    <a:p>
                      <a:r>
                        <a:rPr lang="en-IN" dirty="0" smtClean="0">
                          <a:solidFill>
                            <a:srgbClr val="020202"/>
                          </a:solidFill>
                          <a:latin typeface="Comic Sans MS" pitchFamily="66" charset="0"/>
                        </a:rPr>
                        <a:t>Header Values</a:t>
                      </a:r>
                      <a:endParaRPr lang="en-IN" dirty="0">
                        <a:solidFill>
                          <a:srgbClr val="020202"/>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Accept-Language</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On</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Connection</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Keep-Alive</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User-Agent</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Mozilla/4.7[en] (Win98; U)</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Accept-Charset</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Iso-8859-1,*,utf-8</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Host</a:t>
                      </a:r>
                      <a:endParaRPr lang="en-IN" dirty="0">
                        <a:solidFill>
                          <a:schemeClr val="bg1"/>
                        </a:solidFill>
                        <a:latin typeface="Comic Sans MS" pitchFamily="66" charset="0"/>
                      </a:endParaRPr>
                    </a:p>
                  </a:txBody>
                  <a:tcPr>
                    <a:solidFill>
                      <a:schemeClr val="bg2"/>
                    </a:solidFill>
                  </a:tcPr>
                </a:tc>
                <a:tc>
                  <a:txBody>
                    <a:bodyPr/>
                    <a:lstStyle/>
                    <a:p>
                      <a:r>
                        <a:rPr lang="en-IN" dirty="0" err="1" smtClean="0">
                          <a:solidFill>
                            <a:schemeClr val="bg1"/>
                          </a:solidFill>
                          <a:latin typeface="Comic Sans MS" pitchFamily="66" charset="0"/>
                        </a:rPr>
                        <a:t>Localhost</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Accept-Encoding</a:t>
                      </a:r>
                      <a:endParaRPr lang="en-IN" dirty="0">
                        <a:solidFill>
                          <a:schemeClr val="bg1"/>
                        </a:solidFill>
                        <a:latin typeface="Comic Sans MS" pitchFamily="66" charset="0"/>
                      </a:endParaRPr>
                    </a:p>
                  </a:txBody>
                  <a:tcPr>
                    <a:solidFill>
                      <a:schemeClr val="bg2"/>
                    </a:solidFill>
                  </a:tcPr>
                </a:tc>
                <a:tc>
                  <a:txBody>
                    <a:bodyPr/>
                    <a:lstStyle/>
                    <a:p>
                      <a:r>
                        <a:rPr lang="en-IN" dirty="0" err="1" smtClean="0">
                          <a:solidFill>
                            <a:schemeClr val="bg1"/>
                          </a:solidFill>
                          <a:latin typeface="Comic Sans MS" pitchFamily="66" charset="0"/>
                        </a:rPr>
                        <a:t>Gzip</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Accept</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Image.gif, image.jpeg</a:t>
                      </a:r>
                      <a:endParaRPr lang="en-IN" dirty="0">
                        <a:solidFill>
                          <a:schemeClr val="bg1"/>
                        </a:solidFill>
                        <a:latin typeface="Comic Sans MS" pitchFamily="66" charset="0"/>
                      </a:endParaRPr>
                    </a:p>
                  </a:txBody>
                  <a:tcPr>
                    <a:solidFill>
                      <a:schemeClr val="bg2"/>
                    </a:solidFill>
                  </a:tcPr>
                </a:tc>
              </a:tr>
            </a:tbl>
          </a:graphicData>
        </a:graphic>
      </p:graphicFrame>
    </p:spTree>
    <p:extLst>
      <p:ext uri="{BB962C8B-B14F-4D97-AF65-F5344CB8AC3E}">
        <p14:creationId xmlns:p14="http://schemas.microsoft.com/office/powerpoint/2010/main" val="179615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599" y="679938"/>
            <a:ext cx="11316789" cy="5685694"/>
          </a:xfrm>
        </p:spPr>
        <p:txBody>
          <a:bodyPr/>
          <a:lstStyle/>
          <a:p>
            <a:r>
              <a:rPr lang="en-US" sz="2400" dirty="0" smtClean="0">
                <a:solidFill>
                  <a:schemeClr val="bg1"/>
                </a:solidFill>
                <a:latin typeface="Comic Sans MS" pitchFamily="66" charset="0"/>
              </a:rPr>
              <a:t>Accept</a:t>
            </a:r>
          </a:p>
          <a:p>
            <a:pPr marL="0" indent="0">
              <a:buNone/>
            </a:pPr>
            <a:r>
              <a:rPr lang="en-US" sz="2400" dirty="0" smtClean="0">
                <a:solidFill>
                  <a:schemeClr val="bg1"/>
                </a:solidFill>
                <a:latin typeface="Comic Sans MS" pitchFamily="66" charset="0"/>
              </a:rPr>
              <a:t>           - MIME Types of browser can handle.</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Can send different content to different clients.</a:t>
            </a:r>
          </a:p>
          <a:p>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Accept Encoding</a:t>
            </a:r>
          </a:p>
          <a:p>
            <a:pPr marL="0" indent="0">
              <a:buNone/>
            </a:pPr>
            <a:r>
              <a:rPr lang="en-US" sz="2400" dirty="0" smtClean="0">
                <a:solidFill>
                  <a:schemeClr val="bg1"/>
                </a:solidFill>
                <a:latin typeface="Comic Sans MS" pitchFamily="66" charset="0"/>
              </a:rPr>
              <a:t>           - Indicate encoding (e.g., </a:t>
            </a:r>
            <a:r>
              <a:rPr lang="en-US" sz="2400" dirty="0" err="1" smtClean="0">
                <a:solidFill>
                  <a:schemeClr val="bg1"/>
                </a:solidFill>
                <a:latin typeface="Comic Sans MS" pitchFamily="66" charset="0"/>
              </a:rPr>
              <a:t>gzip</a:t>
            </a:r>
            <a:r>
              <a:rPr lang="en-US" sz="2400" dirty="0" smtClean="0">
                <a:solidFill>
                  <a:schemeClr val="bg1"/>
                </a:solidFill>
                <a:latin typeface="Comic Sans MS" pitchFamily="66" charset="0"/>
              </a:rPr>
              <a:t>) browser can handle.</a:t>
            </a: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Authorization</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User identification for password protected pages.</a:t>
            </a:r>
          </a:p>
          <a:p>
            <a:r>
              <a:rPr lang="en-US" sz="2400" dirty="0" smtClean="0">
                <a:solidFill>
                  <a:schemeClr val="bg1"/>
                </a:solidFill>
                <a:latin typeface="Comic Sans MS" pitchFamily="66" charset="0"/>
              </a:rPr>
              <a:t>Connection</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In Http 1.1 keep alive means browser can handle persistent connection. Persistent connection is default. Persistent means same socket is reused for same type of client request </a:t>
            </a: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24</a:t>
            </a:fld>
            <a:endParaRPr lang="en-US" dirty="0"/>
          </a:p>
        </p:txBody>
      </p:sp>
      <p:sp>
        <p:nvSpPr>
          <p:cNvPr id="19" name="TextBox 18"/>
          <p:cNvSpPr txBox="1"/>
          <p:nvPr/>
        </p:nvSpPr>
        <p:spPr>
          <a:xfrm>
            <a:off x="5407572" y="65312"/>
            <a:ext cx="6518817"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Common HTTP Request Header 1.1 </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18339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526976"/>
            <a:ext cx="10972800" cy="6331023"/>
          </a:xfrm>
        </p:spPr>
        <p:txBody>
          <a:bodyPr/>
          <a:lstStyle/>
          <a:p>
            <a:r>
              <a:rPr lang="en-US" sz="2400" dirty="0" smtClean="0">
                <a:solidFill>
                  <a:schemeClr val="bg1"/>
                </a:solidFill>
                <a:latin typeface="Comic Sans MS" pitchFamily="66" charset="0"/>
              </a:rPr>
              <a:t>Cookie</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Give cookies previously sent to client.</a:t>
            </a:r>
          </a:p>
          <a:p>
            <a:pPr marL="0" indent="0">
              <a:buNone/>
            </a:pPr>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Host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It gives host given in original URL.</a:t>
            </a:r>
          </a:p>
          <a:p>
            <a:pPr marL="0" indent="0">
              <a:buNone/>
            </a:pPr>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If-Modified-Since</a:t>
            </a:r>
          </a:p>
          <a:p>
            <a:pPr marL="0" indent="0">
              <a:buNone/>
            </a:pPr>
            <a:r>
              <a:rPr lang="en-US" sz="2400" dirty="0" smtClean="0">
                <a:solidFill>
                  <a:schemeClr val="bg1"/>
                </a:solidFill>
                <a:latin typeface="Comic Sans MS" pitchFamily="66" charset="0"/>
              </a:rPr>
              <a:t>          - Client wants pages, only after changed on some specified dates.</a:t>
            </a:r>
          </a:p>
          <a:p>
            <a:pPr marL="0" indent="0">
              <a:buNone/>
            </a:pPr>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Referrer</a:t>
            </a:r>
          </a:p>
          <a:p>
            <a:pPr marL="0" indent="0">
              <a:buNone/>
            </a:pPr>
            <a:r>
              <a:rPr lang="en-US" sz="2400" dirty="0" smtClean="0">
                <a:solidFill>
                  <a:schemeClr val="bg1"/>
                </a:solidFill>
                <a:latin typeface="Comic Sans MS" pitchFamily="66" charset="0"/>
              </a:rPr>
              <a:t>           - URL of referring web page.</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Useful for tracking traffic, logged by many severs.</a:t>
            </a:r>
          </a:p>
          <a:p>
            <a:r>
              <a:rPr lang="en-US" sz="2400" dirty="0" smtClean="0">
                <a:solidFill>
                  <a:schemeClr val="bg1"/>
                </a:solidFill>
                <a:latin typeface="Comic Sans MS" pitchFamily="66" charset="0"/>
              </a:rPr>
              <a:t>User Agent</a:t>
            </a:r>
          </a:p>
          <a:p>
            <a:pPr marL="0" indent="0">
              <a:buNone/>
            </a:pPr>
            <a:r>
              <a:rPr lang="en-US" sz="2400" dirty="0" smtClean="0">
                <a:solidFill>
                  <a:schemeClr val="bg1"/>
                </a:solidFill>
                <a:latin typeface="Comic Sans MS" pitchFamily="66" charset="0"/>
              </a:rPr>
              <a:t>           - String identifying the browser making request.</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25</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498746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750277"/>
            <a:ext cx="10972800" cy="5981599"/>
          </a:xfrm>
        </p:spPr>
        <p:txBody>
          <a:bodyPr/>
          <a:lstStyle/>
          <a:p>
            <a:pPr marL="0" indent="0">
              <a:buNone/>
            </a:pPr>
            <a:r>
              <a:rPr lang="en-US" sz="2400" dirty="0" smtClean="0">
                <a:solidFill>
                  <a:schemeClr val="bg1"/>
                </a:solidFill>
                <a:latin typeface="Comic Sans MS" pitchFamily="66" charset="0"/>
              </a:rPr>
              <a:t>Purpose: The variety of status code that are essentially indicate failure.</a:t>
            </a:r>
          </a:p>
          <a:p>
            <a:pPr marL="0" indent="0">
              <a:buNone/>
            </a:pPr>
            <a:r>
              <a:rPr lang="en-US" sz="2400" dirty="0" smtClean="0">
                <a:solidFill>
                  <a:schemeClr val="bg1"/>
                </a:solidFill>
                <a:latin typeface="Comic Sans MS" pitchFamily="66" charset="0"/>
              </a:rPr>
              <a:t>e.g.:- HTTP/1.1 200 OK</a:t>
            </a:r>
          </a:p>
          <a:p>
            <a:r>
              <a:rPr lang="en-US" sz="2400" dirty="0" smtClean="0">
                <a:solidFill>
                  <a:schemeClr val="bg1"/>
                </a:solidFill>
                <a:latin typeface="Comic Sans MS" pitchFamily="66" charset="0"/>
              </a:rPr>
              <a:t>Changing a status code perform a lot of tasks.</a:t>
            </a:r>
          </a:p>
          <a:p>
            <a:pPr marL="0" indent="0">
              <a:buNone/>
            </a:pPr>
            <a:r>
              <a:rPr lang="en-US" sz="2400" dirty="0" smtClean="0">
                <a:solidFill>
                  <a:schemeClr val="bg1"/>
                </a:solidFill>
                <a:latin typeface="Comic Sans MS" pitchFamily="66" charset="0"/>
              </a:rPr>
              <a:t>            - Forward client to another page.</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Indicate a missing resource</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Instruct a browser to use cached copy.</a:t>
            </a:r>
          </a:p>
          <a:p>
            <a:r>
              <a:rPr lang="en-US" sz="2400" dirty="0" smtClean="0">
                <a:solidFill>
                  <a:schemeClr val="bg1"/>
                </a:solidFill>
                <a:latin typeface="Comic Sans MS" pitchFamily="66" charset="0"/>
              </a:rPr>
              <a:t>Set status before sending document.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public void </a:t>
            </a:r>
            <a:r>
              <a:rPr lang="en-US" sz="2400" dirty="0" err="1" smtClean="0">
                <a:solidFill>
                  <a:schemeClr val="bg1"/>
                </a:solidFill>
                <a:latin typeface="Comic Sans MS" pitchFamily="66" charset="0"/>
              </a:rPr>
              <a:t>setStatus</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int</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statusCode</a:t>
            </a:r>
            <a:r>
              <a:rPr lang="en-US" sz="2400" dirty="0" smtClean="0">
                <a:solidFill>
                  <a:schemeClr val="bg1"/>
                </a:solidFill>
                <a:latin typeface="Comic Sans MS" pitchFamily="66" charset="0"/>
              </a:rPr>
              <a: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use constant for the code. Not an explicit int.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constants are </a:t>
            </a:r>
            <a:r>
              <a:rPr lang="en-US" sz="2400" dirty="0" err="1" smtClean="0">
                <a:solidFill>
                  <a:schemeClr val="bg1"/>
                </a:solidFill>
                <a:latin typeface="Comic Sans MS" pitchFamily="66" charset="0"/>
              </a:rPr>
              <a:t>HttpServeltResponse</a:t>
            </a:r>
            <a:r>
              <a:rPr lang="en-US" sz="2400" dirty="0" smtClean="0">
                <a:solidFill>
                  <a:schemeClr val="bg1"/>
                </a:solidFill>
                <a:latin typeface="Comic Sans MS" pitchFamily="66" charset="0"/>
              </a:rPr>
              <a: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Names derived from standard message.</a:t>
            </a:r>
          </a:p>
          <a:p>
            <a:r>
              <a:rPr lang="en-US" sz="2400" dirty="0" smtClean="0">
                <a:solidFill>
                  <a:schemeClr val="bg1"/>
                </a:solidFill>
                <a:latin typeface="Comic Sans MS" pitchFamily="66" charset="0"/>
              </a:rPr>
              <a:t>Public </a:t>
            </a:r>
            <a:r>
              <a:rPr lang="en-US" sz="2400" dirty="0" err="1" smtClean="0">
                <a:solidFill>
                  <a:schemeClr val="bg1"/>
                </a:solidFill>
                <a:latin typeface="Comic Sans MS" pitchFamily="66" charset="0"/>
              </a:rPr>
              <a:t>sendError</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int</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code,String</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msg</a:t>
            </a:r>
            <a:r>
              <a:rPr lang="en-US" sz="2400" dirty="0" smtClean="0">
                <a:solidFill>
                  <a:schemeClr val="bg1"/>
                </a:solidFill>
                <a:latin typeface="Comic Sans MS" pitchFamily="66" charset="0"/>
              </a:rPr>
              <a: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Wraps the message inside HTML document.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26</a:t>
            </a:fld>
            <a:endParaRPr lang="en-US" dirty="0"/>
          </a:p>
        </p:txBody>
      </p:sp>
      <p:sp>
        <p:nvSpPr>
          <p:cNvPr id="19" name="TextBox 18"/>
          <p:cNvSpPr txBox="1"/>
          <p:nvPr/>
        </p:nvSpPr>
        <p:spPr>
          <a:xfrm>
            <a:off x="3607092" y="65312"/>
            <a:ext cx="8319297" cy="830997"/>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Generating server response: http status code</a:t>
            </a:r>
            <a:endParaRPr lang="en-US" sz="2400" b="1" i="0" u="none" dirty="0">
              <a:solidFill>
                <a:schemeClr val="accent2">
                  <a:lumMod val="60000"/>
                  <a:lumOff val="40000"/>
                </a:schemeClr>
              </a:solidFill>
              <a:latin typeface="Comic Sans MS" panose="030F0702030302020204" pitchFamily="66" charset="0"/>
            </a:endParaRPr>
          </a:p>
          <a:p>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422771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
            <a:ext cx="12192000" cy="67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612774"/>
            <a:ext cx="10972800" cy="5977212"/>
          </a:xfrm>
        </p:spPr>
        <p:txBody>
          <a:bodyPr/>
          <a:lstStyle/>
          <a:p>
            <a:r>
              <a:rPr lang="en-US" sz="2400" dirty="0" smtClean="0">
                <a:solidFill>
                  <a:schemeClr val="bg1"/>
                </a:solidFill>
                <a:latin typeface="Comic Sans MS" pitchFamily="66" charset="0"/>
              </a:rPr>
              <a:t>Public void </a:t>
            </a:r>
            <a:r>
              <a:rPr lang="en-US" sz="2400" dirty="0" err="1" smtClean="0">
                <a:solidFill>
                  <a:schemeClr val="bg1"/>
                </a:solidFill>
                <a:latin typeface="Comic Sans MS" pitchFamily="66" charset="0"/>
              </a:rPr>
              <a:t>sendRedirect</a:t>
            </a:r>
            <a:r>
              <a:rPr lang="en-US" sz="2400" dirty="0" smtClean="0">
                <a:solidFill>
                  <a:schemeClr val="bg1"/>
                </a:solidFill>
                <a:latin typeface="Comic Sans MS" pitchFamily="66" charset="0"/>
              </a:rPr>
              <a:t>(String </a:t>
            </a:r>
            <a:r>
              <a:rPr lang="en-US" sz="2400" dirty="0" err="1" smtClean="0">
                <a:solidFill>
                  <a:schemeClr val="bg1"/>
                </a:solidFill>
                <a:latin typeface="Comic Sans MS" pitchFamily="66" charset="0"/>
              </a:rPr>
              <a:t>url</a:t>
            </a:r>
            <a:r>
              <a:rPr lang="en-US" sz="2400" dirty="0" smtClean="0">
                <a:solidFill>
                  <a:schemeClr val="bg1"/>
                </a:solidFill>
                <a:latin typeface="Comic Sans MS" pitchFamily="66" charset="0"/>
              </a:rPr>
              <a:t>)</a:t>
            </a:r>
          </a:p>
          <a:p>
            <a:pPr marL="0" indent="0">
              <a:buNone/>
            </a:pPr>
            <a:r>
              <a:rPr lang="en-US" sz="2400" dirty="0" smtClean="0">
                <a:solidFill>
                  <a:schemeClr val="bg1"/>
                </a:solidFill>
                <a:latin typeface="Comic Sans MS" pitchFamily="66" charset="0"/>
              </a:rPr>
              <a:t>           - Relative </a:t>
            </a:r>
            <a:r>
              <a:rPr lang="en-US" sz="2400" dirty="0" err="1" smtClean="0">
                <a:solidFill>
                  <a:schemeClr val="bg1"/>
                </a:solidFill>
                <a:latin typeface="Comic Sans MS" pitchFamily="66" charset="0"/>
              </a:rPr>
              <a:t>url</a:t>
            </a:r>
            <a:r>
              <a:rPr lang="en-US" sz="2400" dirty="0" smtClean="0">
                <a:solidFill>
                  <a:schemeClr val="bg1"/>
                </a:solidFill>
                <a:latin typeface="Comic Sans MS" pitchFamily="66" charset="0"/>
              </a:rPr>
              <a:t> is permitted in 2.2/2.3</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Also sets location header.</a:t>
            </a:r>
          </a:p>
          <a:p>
            <a:pPr marL="0" indent="0">
              <a:buNone/>
            </a:pPr>
            <a:r>
              <a:rPr lang="en-US" sz="2400" dirty="0" smtClean="0">
                <a:solidFill>
                  <a:schemeClr val="bg1"/>
                </a:solidFill>
                <a:latin typeface="Comic Sans MS" pitchFamily="66" charset="0"/>
              </a:rPr>
              <a:t>Common HTTP 1.1 Status codes:</a:t>
            </a:r>
          </a:p>
          <a:p>
            <a:pPr marL="0" indent="0">
              <a:buNone/>
            </a:pPr>
            <a:endParaRPr lang="en-US" sz="2400" dirty="0">
              <a:solidFill>
                <a:schemeClr val="bg1"/>
              </a:solidFill>
              <a:latin typeface="Comic Sans MS" pitchFamily="66" charset="0"/>
            </a:endParaRPr>
          </a:p>
          <a:p>
            <a:r>
              <a:rPr lang="en-US" sz="2400" dirty="0" smtClean="0">
                <a:solidFill>
                  <a:schemeClr val="bg1"/>
                </a:solidFill>
                <a:latin typeface="Comic Sans MS" pitchFamily="66" charset="0"/>
              </a:rPr>
              <a:t>200(OK)</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-Everything is fine, document follows, default for servlets.</a:t>
            </a:r>
          </a:p>
          <a:p>
            <a:pPr marL="0" indent="0">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204(NO content)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Browser should keep displaying previous document.</a:t>
            </a:r>
          </a:p>
          <a:p>
            <a:pPr marL="0" indent="0">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301(Moved document)</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 Requested document moved.</a:t>
            </a:r>
          </a:p>
          <a:p>
            <a:pPr marL="0" indent="0">
              <a:buNone/>
            </a:pPr>
            <a:r>
              <a:rPr lang="en-US" sz="2400" dirty="0" smtClean="0">
                <a:solidFill>
                  <a:schemeClr val="bg1"/>
                </a:solidFill>
                <a:latin typeface="Comic Sans MS" pitchFamily="66" charset="0"/>
              </a:rPr>
              <a:t>      - Browsers go to new location automatically</a:t>
            </a:r>
            <a:r>
              <a:rPr lang="en-US" sz="2400" dirty="0" smtClean="0">
                <a:solidFill>
                  <a:schemeClr val="accent2">
                    <a:lumMod val="60000"/>
                    <a:lumOff val="40000"/>
                  </a:schemeClr>
                </a:solidFill>
                <a:latin typeface="Comic Sans MS" pitchFamily="66" charset="0"/>
              </a:rPr>
              <a:t>.</a:t>
            </a: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27</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55553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600" y="875489"/>
            <a:ext cx="10972800" cy="5560479"/>
          </a:xfrm>
        </p:spPr>
        <p:txBody>
          <a:bodyPr/>
          <a:lstStyle/>
          <a:p>
            <a:r>
              <a:rPr lang="en-US" sz="2400" dirty="0" smtClean="0">
                <a:solidFill>
                  <a:schemeClr val="bg1"/>
                </a:solidFill>
                <a:latin typeface="Comic Sans MS" pitchFamily="66" charset="0"/>
              </a:rPr>
              <a:t>401(unauthorized)</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Browser tried to access protected page without proper authorization        header.</a:t>
            </a:r>
          </a:p>
          <a:p>
            <a:r>
              <a:rPr lang="en-US" sz="2400" dirty="0" smtClean="0">
                <a:solidFill>
                  <a:schemeClr val="bg1"/>
                </a:solidFill>
                <a:latin typeface="Comic Sans MS" pitchFamily="66" charset="0"/>
              </a:rPr>
              <a:t>404(Not found)</a:t>
            </a: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No such page</a:t>
            </a:r>
          </a:p>
          <a:p>
            <a:pPr marL="0" indent="0">
              <a:buNone/>
            </a:pPr>
            <a:r>
              <a:rPr lang="en-US" sz="2400" dirty="0" smtClean="0">
                <a:solidFill>
                  <a:schemeClr val="bg1"/>
                </a:solidFill>
                <a:latin typeface="Comic Sans MS" pitchFamily="66" charset="0"/>
              </a:rPr>
              <a:t>In general</a:t>
            </a:r>
          </a:p>
          <a:p>
            <a:pPr marL="0" indent="0">
              <a:buNone/>
            </a:pPr>
            <a:r>
              <a:rPr lang="en-US" sz="2400" dirty="0" smtClean="0">
                <a:solidFill>
                  <a:schemeClr val="bg1"/>
                </a:solidFill>
                <a:latin typeface="Comic Sans MS" pitchFamily="66" charset="0"/>
              </a:rPr>
              <a:t>100-199 -&gt; codes in the 100s are informational, indicating that the clients should respond with some other action.</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200-299 -&gt; values in the 200’s signify that the request was successful.</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300-399 -&gt; values in the 300’s are used for files that have moved and usually include location header indicating the new address.</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a:xfrm>
            <a:off x="0" y="6381750"/>
            <a:ext cx="2844800" cy="476250"/>
          </a:xfrm>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28</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(Contd..)</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734776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a:extLst>
              <a:ext uri="{FF2B5EF4-FFF2-40B4-BE49-F238E27FC236}">
                <a16:creationId xmlns=""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5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3122" y="855406"/>
            <a:ext cx="10887177" cy="5397759"/>
          </a:xfrm>
        </p:spPr>
        <p:txBody>
          <a:bodyPr/>
          <a:lstStyle/>
          <a:p>
            <a:pPr marL="0" indent="0">
              <a:buNone/>
            </a:pPr>
            <a:r>
              <a:rPr lang="en-US" sz="2400" dirty="0" smtClean="0">
                <a:solidFill>
                  <a:schemeClr val="bg1"/>
                </a:solidFill>
                <a:latin typeface="Comic Sans MS" pitchFamily="66" charset="0"/>
              </a:rPr>
              <a:t>400-499 -&gt; values in the 400’s indicate an error by the client.</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500-599 -&gt; codes in the 500’s signify an error by the server.</a:t>
            </a:r>
          </a:p>
          <a:p>
            <a:pPr marL="0" indent="0">
              <a:buNone/>
            </a:pPr>
            <a:endParaRPr lang="en-US" sz="2400" dirty="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Common MIME Type.</a:t>
            </a: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1/11/2018</a:t>
            </a:fld>
            <a:endParaRPr lang="en-US" dirty="0"/>
          </a:p>
        </p:txBody>
      </p:sp>
      <p:sp>
        <p:nvSpPr>
          <p:cNvPr id="8" name="TextBox 7">
            <a:extLst>
              <a:ext uri="{FF2B5EF4-FFF2-40B4-BE49-F238E27FC236}">
                <a16:creationId xmlns="" xmlns:a16="http://schemas.microsoft.com/office/drawing/2014/main" id="{6ADFAF27-9BF9-4F8D-8746-9A140B8E43DB}"/>
              </a:ext>
            </a:extLst>
          </p:cNvPr>
          <p:cNvSpPr txBox="1"/>
          <p:nvPr/>
        </p:nvSpPr>
        <p:spPr>
          <a:xfrm>
            <a:off x="9953967" y="26123"/>
            <a:ext cx="1515223" cy="830997"/>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anose="030F0702030302020204" pitchFamily="66" charset="0"/>
              </a:rPr>
              <a:t>(Contd..)</a:t>
            </a:r>
          </a:p>
          <a:p>
            <a:endParaRPr lang="en-US" sz="2400" b="1" i="0" u="none" dirty="0">
              <a:solidFill>
                <a:schemeClr val="accent2">
                  <a:lumMod val="60000"/>
                  <a:lumOff val="40000"/>
                </a:schemeClr>
              </a:solidFill>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76259149"/>
              </p:ext>
            </p:extLst>
          </p:nvPr>
        </p:nvGraphicFramePr>
        <p:xfrm>
          <a:off x="1070304" y="3376750"/>
          <a:ext cx="8128000" cy="2966720"/>
        </p:xfrm>
        <a:graphic>
          <a:graphicData uri="http://schemas.openxmlformats.org/drawingml/2006/table">
            <a:tbl>
              <a:tblPr firstRow="1" bandRow="1">
                <a:tableStyleId>{073A0DAA-6AF3-43AB-8588-CEC1D06C72B9}</a:tableStyleId>
              </a:tblPr>
              <a:tblGrid>
                <a:gridCol w="4064000"/>
                <a:gridCol w="4064000"/>
              </a:tblGrid>
              <a:tr h="370840">
                <a:tc>
                  <a:txBody>
                    <a:bodyPr/>
                    <a:lstStyle/>
                    <a:p>
                      <a:r>
                        <a:rPr lang="en-IN" dirty="0" smtClean="0">
                          <a:solidFill>
                            <a:srgbClr val="020202"/>
                          </a:solidFill>
                          <a:latin typeface="Comic Sans MS" pitchFamily="66" charset="0"/>
                        </a:rPr>
                        <a:t>Type</a:t>
                      </a:r>
                      <a:endParaRPr lang="en-IN" dirty="0">
                        <a:solidFill>
                          <a:srgbClr val="020202"/>
                        </a:solidFill>
                        <a:latin typeface="Comic Sans MS" pitchFamily="66" charset="0"/>
                      </a:endParaRPr>
                    </a:p>
                  </a:txBody>
                  <a:tcPr>
                    <a:solidFill>
                      <a:schemeClr val="bg2"/>
                    </a:solidFill>
                  </a:tcPr>
                </a:tc>
                <a:tc>
                  <a:txBody>
                    <a:bodyPr/>
                    <a:lstStyle/>
                    <a:p>
                      <a:r>
                        <a:rPr lang="en-IN" dirty="0" smtClean="0">
                          <a:solidFill>
                            <a:srgbClr val="020202"/>
                          </a:solidFill>
                          <a:latin typeface="Comic Sans MS" pitchFamily="66" charset="0"/>
                        </a:rPr>
                        <a:t>Meaning</a:t>
                      </a:r>
                      <a:endParaRPr lang="en-IN" dirty="0">
                        <a:solidFill>
                          <a:srgbClr val="020202"/>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video/mpeg</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MPEG Video clip</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image/</a:t>
                      </a:r>
                      <a:r>
                        <a:rPr lang="en-IN" dirty="0" err="1" smtClean="0">
                          <a:solidFill>
                            <a:schemeClr val="bg1"/>
                          </a:solidFill>
                          <a:latin typeface="Comic Sans MS" pitchFamily="66" charset="0"/>
                        </a:rPr>
                        <a:t>png</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PNG image</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image/gif</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GIF image</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text/html</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HTML Document</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text/</a:t>
                      </a:r>
                      <a:r>
                        <a:rPr lang="en-IN" dirty="0" err="1" smtClean="0">
                          <a:solidFill>
                            <a:schemeClr val="bg1"/>
                          </a:solidFill>
                          <a:latin typeface="Comic Sans MS" pitchFamily="66" charset="0"/>
                        </a:rPr>
                        <a:t>css</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HTML Cascading Sheet</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application/zip</a:t>
                      </a:r>
                      <a:endParaRPr lang="en-IN" dirty="0">
                        <a:solidFill>
                          <a:schemeClr val="bg1"/>
                        </a:solidFill>
                        <a:latin typeface="Comic Sans MS" pitchFamily="66" charset="0"/>
                      </a:endParaRPr>
                    </a:p>
                  </a:txBody>
                  <a:tcPr>
                    <a:solidFill>
                      <a:schemeClr val="bg2"/>
                    </a:solidFill>
                  </a:tcPr>
                </a:tc>
                <a:tc>
                  <a:txBody>
                    <a:bodyPr/>
                    <a:lstStyle/>
                    <a:p>
                      <a:r>
                        <a:rPr lang="en-IN" dirty="0" smtClean="0">
                          <a:solidFill>
                            <a:schemeClr val="bg1"/>
                          </a:solidFill>
                          <a:latin typeface="Comic Sans MS" pitchFamily="66" charset="0"/>
                        </a:rPr>
                        <a:t>Zip archive</a:t>
                      </a:r>
                      <a:endParaRPr lang="en-IN" dirty="0">
                        <a:solidFill>
                          <a:schemeClr val="bg1"/>
                        </a:solidFill>
                        <a:latin typeface="Comic Sans MS" pitchFamily="66" charset="0"/>
                      </a:endParaRPr>
                    </a:p>
                  </a:txBody>
                  <a:tcPr>
                    <a:solidFill>
                      <a:schemeClr val="bg2"/>
                    </a:solidFill>
                  </a:tcPr>
                </a:tc>
              </a:tr>
              <a:tr h="370840">
                <a:tc>
                  <a:txBody>
                    <a:bodyPr/>
                    <a:lstStyle/>
                    <a:p>
                      <a:r>
                        <a:rPr lang="en-IN" dirty="0" smtClean="0">
                          <a:solidFill>
                            <a:schemeClr val="bg1"/>
                          </a:solidFill>
                          <a:latin typeface="Comic Sans MS" pitchFamily="66" charset="0"/>
                        </a:rPr>
                        <a:t>application /</a:t>
                      </a:r>
                      <a:r>
                        <a:rPr lang="en-IN" dirty="0" err="1" smtClean="0">
                          <a:solidFill>
                            <a:schemeClr val="bg1"/>
                          </a:solidFill>
                          <a:latin typeface="Comic Sans MS" pitchFamily="66" charset="0"/>
                        </a:rPr>
                        <a:t>pdf</a:t>
                      </a:r>
                      <a:endParaRPr lang="en-IN" dirty="0">
                        <a:solidFill>
                          <a:schemeClr val="bg1"/>
                        </a:solidFill>
                        <a:latin typeface="Comic Sans MS" pitchFamily="66" charset="0"/>
                      </a:endParaRPr>
                    </a:p>
                  </a:txBody>
                  <a:tcPr>
                    <a:solidFill>
                      <a:schemeClr val="bg2"/>
                    </a:solidFill>
                  </a:tcPr>
                </a:tc>
                <a:tc>
                  <a:txBody>
                    <a:bodyPr/>
                    <a:lstStyle/>
                    <a:p>
                      <a:r>
                        <a:rPr lang="en-IN" dirty="0" err="1" smtClean="0">
                          <a:solidFill>
                            <a:schemeClr val="bg1"/>
                          </a:solidFill>
                          <a:latin typeface="Comic Sans MS" pitchFamily="66" charset="0"/>
                        </a:rPr>
                        <a:t>Pdf</a:t>
                      </a:r>
                      <a:r>
                        <a:rPr lang="en-IN" dirty="0" smtClean="0">
                          <a:solidFill>
                            <a:schemeClr val="bg1"/>
                          </a:solidFill>
                          <a:latin typeface="Comic Sans MS" pitchFamily="66" charset="0"/>
                        </a:rPr>
                        <a:t> file</a:t>
                      </a:r>
                      <a:endParaRPr lang="en-IN" dirty="0">
                        <a:solidFill>
                          <a:schemeClr val="bg1"/>
                        </a:solidFill>
                        <a:latin typeface="Comic Sans MS" pitchFamily="66" charset="0"/>
                      </a:endParaRPr>
                    </a:p>
                  </a:txBody>
                  <a:tcPr>
                    <a:solidFill>
                      <a:schemeClr val="bg2"/>
                    </a:solidFill>
                  </a:tcPr>
                </a:tc>
              </a:tr>
            </a:tbl>
          </a:graphicData>
        </a:graphic>
      </p:graphicFrame>
    </p:spTree>
    <p:extLst>
      <p:ext uri="{BB962C8B-B14F-4D97-AF65-F5344CB8AC3E}">
        <p14:creationId xmlns:p14="http://schemas.microsoft.com/office/powerpoint/2010/main" val="62874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925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61745" y="914400"/>
            <a:ext cx="10972800" cy="5360276"/>
          </a:xfrm>
        </p:spPr>
        <p:txBody>
          <a:bodyPr/>
          <a:lstStyle/>
          <a:p>
            <a:pPr marL="0" indent="0">
              <a:spcBef>
                <a:spcPts val="600"/>
              </a:spcBef>
              <a:buNone/>
            </a:pPr>
            <a:endParaRPr lang="en-US" sz="1800" dirty="0">
              <a:solidFill>
                <a:schemeClr val="accent1"/>
              </a:solidFill>
              <a:latin typeface="Comic Sans MS" pitchFamily="66" charset="0"/>
              <a:cs typeface="Aharoni" pitchFamily="2" charset="-79"/>
            </a:endParaRPr>
          </a:p>
          <a:p>
            <a:pPr>
              <a:buFont typeface="Wingdings" pitchFamily="2" charset="2"/>
              <a:buChar char="Ø"/>
            </a:pPr>
            <a:r>
              <a:rPr lang="en-US" sz="2400" dirty="0" smtClean="0">
                <a:solidFill>
                  <a:schemeClr val="bg1"/>
                </a:solidFill>
                <a:latin typeface="Comic Sans MS" pitchFamily="66" charset="0"/>
                <a:cs typeface="Aharoni" pitchFamily="2" charset="-79"/>
              </a:rPr>
              <a:t>What is Servlet</a:t>
            </a:r>
          </a:p>
          <a:p>
            <a:pPr>
              <a:buFont typeface="Wingdings" pitchFamily="2" charset="2"/>
              <a:buChar char="Ø"/>
            </a:pPr>
            <a:r>
              <a:rPr lang="en-US" sz="2400" dirty="0" smtClean="0">
                <a:solidFill>
                  <a:schemeClr val="bg1"/>
                </a:solidFill>
                <a:latin typeface="Comic Sans MS" pitchFamily="66" charset="0"/>
                <a:cs typeface="Aharoni" pitchFamily="2" charset="-79"/>
              </a:rPr>
              <a:t>Jobs of Servlet</a:t>
            </a:r>
          </a:p>
          <a:p>
            <a:pPr>
              <a:buFont typeface="Wingdings" pitchFamily="2" charset="2"/>
              <a:buChar char="Ø"/>
            </a:pPr>
            <a:r>
              <a:rPr lang="en-US" sz="2400" dirty="0" smtClean="0">
                <a:solidFill>
                  <a:schemeClr val="bg1"/>
                </a:solidFill>
                <a:latin typeface="Comic Sans MS" pitchFamily="66" charset="0"/>
                <a:cs typeface="Aharoni" pitchFamily="2" charset="-79"/>
              </a:rPr>
              <a:t>Why pages are built dynamically?</a:t>
            </a:r>
          </a:p>
          <a:p>
            <a:pPr>
              <a:buFont typeface="Wingdings" pitchFamily="2" charset="2"/>
              <a:buChar char="Ø"/>
            </a:pPr>
            <a:r>
              <a:rPr lang="en-IN" sz="2400" dirty="0">
                <a:solidFill>
                  <a:schemeClr val="bg1"/>
                </a:solidFill>
                <a:latin typeface="Comic Sans MS" pitchFamily="66" charset="0"/>
              </a:rPr>
              <a:t>Servlet </a:t>
            </a:r>
            <a:r>
              <a:rPr lang="en-IN" sz="2400" dirty="0" smtClean="0">
                <a:solidFill>
                  <a:schemeClr val="bg1"/>
                </a:solidFill>
                <a:latin typeface="Comic Sans MS" pitchFamily="66" charset="0"/>
              </a:rPr>
              <a:t>Container/Servlet</a:t>
            </a:r>
          </a:p>
          <a:p>
            <a:pPr>
              <a:buFont typeface="Wingdings" pitchFamily="2" charset="2"/>
              <a:buChar char="Ø"/>
            </a:pPr>
            <a:r>
              <a:rPr lang="en-IN" sz="2400" dirty="0" smtClean="0">
                <a:solidFill>
                  <a:schemeClr val="bg1"/>
                </a:solidFill>
                <a:latin typeface="Comic Sans MS" pitchFamily="66" charset="0"/>
              </a:rPr>
              <a:t>Servlet Life Cycle</a:t>
            </a:r>
          </a:p>
          <a:p>
            <a:pPr>
              <a:buFont typeface="Wingdings" pitchFamily="2" charset="2"/>
              <a:buChar char="Ø"/>
            </a:pPr>
            <a:r>
              <a:rPr lang="en-IN" sz="2400" dirty="0" smtClean="0">
                <a:solidFill>
                  <a:schemeClr val="bg1"/>
                </a:solidFill>
                <a:latin typeface="Comic Sans MS" pitchFamily="66" charset="0"/>
              </a:rPr>
              <a:t>Single Thread Model</a:t>
            </a:r>
          </a:p>
          <a:p>
            <a:pPr>
              <a:buFont typeface="Wingdings" pitchFamily="2" charset="2"/>
              <a:buChar char="Ø"/>
            </a:pPr>
            <a:r>
              <a:rPr lang="en-IN" sz="2400" dirty="0" err="1" smtClean="0">
                <a:solidFill>
                  <a:schemeClr val="bg1"/>
                </a:solidFill>
                <a:latin typeface="Comic Sans MS" pitchFamily="66" charset="0"/>
              </a:rPr>
              <a:t>HttpServlet</a:t>
            </a:r>
            <a:r>
              <a:rPr lang="en-IN" sz="2400" dirty="0" smtClean="0">
                <a:solidFill>
                  <a:schemeClr val="bg1"/>
                </a:solidFill>
                <a:latin typeface="Comic Sans MS" pitchFamily="66" charset="0"/>
              </a:rPr>
              <a:t> Class</a:t>
            </a:r>
          </a:p>
          <a:p>
            <a:pPr>
              <a:buFont typeface="Wingdings" pitchFamily="2" charset="2"/>
              <a:buChar char="Ø"/>
            </a:pPr>
            <a:r>
              <a:rPr lang="en-IN" sz="2400" dirty="0" err="1" smtClean="0">
                <a:solidFill>
                  <a:schemeClr val="bg1"/>
                </a:solidFill>
                <a:latin typeface="Comic Sans MS" pitchFamily="66" charset="0"/>
              </a:rPr>
              <a:t>HttpServletRequest</a:t>
            </a:r>
            <a:r>
              <a:rPr lang="en-IN" sz="2400" dirty="0" smtClean="0">
                <a:solidFill>
                  <a:schemeClr val="bg1"/>
                </a:solidFill>
                <a:latin typeface="Comic Sans MS" pitchFamily="66" charset="0"/>
              </a:rPr>
              <a:t>, </a:t>
            </a:r>
            <a:r>
              <a:rPr lang="en-IN" sz="2400" dirty="0" err="1" smtClean="0">
                <a:solidFill>
                  <a:schemeClr val="bg1"/>
                </a:solidFill>
                <a:latin typeface="Comic Sans MS" pitchFamily="66" charset="0"/>
              </a:rPr>
              <a:t>HttpServletResponse</a:t>
            </a:r>
            <a:endParaRPr lang="en-IN" sz="2400" dirty="0" smtClean="0">
              <a:solidFill>
                <a:schemeClr val="bg1"/>
              </a:solidFill>
              <a:latin typeface="Comic Sans MS" pitchFamily="66" charset="0"/>
            </a:endParaRPr>
          </a:p>
          <a:p>
            <a:pPr>
              <a:buFont typeface="Wingdings" pitchFamily="2" charset="2"/>
              <a:buChar char="Ø"/>
            </a:pPr>
            <a:r>
              <a:rPr lang="en-IN" sz="2400" dirty="0" smtClean="0">
                <a:solidFill>
                  <a:schemeClr val="bg1"/>
                </a:solidFill>
                <a:latin typeface="Comic Sans MS" pitchFamily="66" charset="0"/>
              </a:rPr>
              <a:t> Handling client request- Http request</a:t>
            </a:r>
          </a:p>
          <a:p>
            <a:pPr>
              <a:buFont typeface="Wingdings" pitchFamily="2" charset="2"/>
              <a:buChar char="Ø"/>
            </a:pPr>
            <a:r>
              <a:rPr lang="en-IN" sz="2400" dirty="0" smtClean="0">
                <a:solidFill>
                  <a:schemeClr val="bg1"/>
                </a:solidFill>
                <a:latin typeface="Comic Sans MS" pitchFamily="66" charset="0"/>
              </a:rPr>
              <a:t>Generating Server Response- Http status code</a:t>
            </a:r>
          </a:p>
          <a:p>
            <a:pPr>
              <a:buFont typeface="Wingdings" pitchFamily="2" charset="2"/>
              <a:buChar char="Ø"/>
            </a:pPr>
            <a:endParaRPr lang="en-US" sz="2400" dirty="0" smtClean="0">
              <a:solidFill>
                <a:schemeClr val="accent1"/>
              </a:solidFill>
              <a:latin typeface="Comic Sans MS" pitchFamily="66" charset="0"/>
              <a:cs typeface="Aharoni" pitchFamily="2" charset="-79"/>
            </a:endParaRPr>
          </a:p>
          <a:p>
            <a:pPr>
              <a:buFont typeface="Wingdings" pitchFamily="2" charset="2"/>
              <a:buChar char="Ø"/>
            </a:pPr>
            <a:endParaRPr lang="en-US" sz="2400" dirty="0" smtClean="0">
              <a:solidFill>
                <a:schemeClr val="accent1"/>
              </a:solidFill>
              <a:latin typeface="Comic Sans MS" pitchFamily="66" charset="0"/>
              <a:cs typeface="Aharoni" pitchFamily="2" charset="-79"/>
            </a:endParaRPr>
          </a:p>
          <a:p>
            <a:pPr>
              <a:buFont typeface="Wingdings" pitchFamily="2" charset="2"/>
              <a:buChar char="Ø"/>
            </a:pPr>
            <a:endParaRPr lang="en-US" sz="2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marL="0" indent="0">
              <a:buNone/>
            </a:pPr>
            <a:endParaRPr lang="en-US" sz="1400" dirty="0">
              <a:solidFill>
                <a:schemeClr val="accent1"/>
              </a:solidFill>
              <a:latin typeface="Comic Sans MS" pitchFamily="66" charset="0"/>
              <a:cs typeface="Aharoni" pitchFamily="2" charset="-79"/>
            </a:endParaRPr>
          </a:p>
          <a:p>
            <a:pPr>
              <a:buFont typeface="Courier New" panose="02070309020205020404" pitchFamily="49" charset="0"/>
              <a:buChar char="o"/>
            </a:pPr>
            <a:endParaRPr lang="en-US" sz="1400" dirty="0">
              <a:solidFill>
                <a:schemeClr val="accent1"/>
              </a:solidFill>
              <a:latin typeface="Comic Sans MS" pitchFamily="66" charset="0"/>
              <a:cs typeface="Aharoni" pitchFamily="2" charset="-79"/>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3</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58640" y="130907"/>
            <a:ext cx="2024743" cy="523220"/>
          </a:xfrm>
          <a:prstGeom prst="rect">
            <a:avLst/>
          </a:prstGeom>
          <a:noFill/>
        </p:spPr>
        <p:txBody>
          <a:bodyPr wrap="square" rtlCol="0">
            <a:spAutoFit/>
          </a:bodyPr>
          <a:lstStyle/>
          <a:p>
            <a:r>
              <a:rPr lang="en-US" sz="2800" b="1" i="0" u="none" dirty="0" smtClean="0">
                <a:solidFill>
                  <a:schemeClr val="accent2">
                    <a:lumMod val="60000"/>
                    <a:lumOff val="40000"/>
                  </a:schemeClr>
                </a:solidFill>
                <a:latin typeface="Comic Sans MS" pitchFamily="66" charset="0"/>
              </a:rPr>
              <a:t>Agenda</a:t>
            </a:r>
            <a:endParaRPr lang="en-US"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652814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
            <a:ext cx="12192000" cy="67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24" y="526978"/>
            <a:ext cx="12180276" cy="6331022"/>
          </a:xfrm>
        </p:spPr>
      </p:pic>
      <p:sp>
        <p:nvSpPr>
          <p:cNvPr id="2" name="Date Placeholder 1"/>
          <p:cNvSpPr>
            <a:spLocks noGrp="1"/>
          </p:cNvSpPr>
          <p:nvPr>
            <p:ph type="dt" sz="half" idx="10"/>
          </p:nvPr>
        </p:nvSpPr>
        <p:spPr/>
        <p:txBody>
          <a:bodyPr/>
          <a:lstStyle/>
          <a:p>
            <a:fld id="{C103C6EC-110E-4B06-B981-488E8B132F9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30</a:t>
            </a:fld>
            <a:endParaRPr lang="en-US" dirty="0"/>
          </a:p>
        </p:txBody>
      </p:sp>
      <p:sp>
        <p:nvSpPr>
          <p:cNvPr id="19" name="TextBox 18"/>
          <p:cNvSpPr txBox="1"/>
          <p:nvPr/>
        </p:nvSpPr>
        <p:spPr>
          <a:xfrm>
            <a:off x="8477794" y="65312"/>
            <a:ext cx="3448595" cy="461665"/>
          </a:xfrm>
          <a:prstGeom prst="rect">
            <a:avLst/>
          </a:prstGeom>
          <a:noFill/>
        </p:spPr>
        <p:txBody>
          <a:bodyPr wrap="square" rtlCol="0">
            <a:spAutoFit/>
          </a:bodyPr>
          <a:lstStyle/>
          <a:p>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8687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757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11311493" cy="5099538"/>
          </a:xfrm>
        </p:spPr>
        <p:txBody>
          <a:bodyPr/>
          <a:lstStyle/>
          <a:p>
            <a:pPr>
              <a:lnSpc>
                <a:spcPct val="150000"/>
              </a:lnSpc>
              <a:buFont typeface="Wingdings" pitchFamily="2" charset="2"/>
              <a:buChar char="§"/>
            </a:pPr>
            <a:r>
              <a:rPr lang="en-IN" sz="2400" dirty="0" smtClean="0">
                <a:solidFill>
                  <a:schemeClr val="bg1"/>
                </a:solidFill>
                <a:latin typeface="Comic Sans MS" pitchFamily="66" charset="0"/>
              </a:rPr>
              <a:t> Servlet is a program that runs on Server acts as a middle layer between a request coming from web-browser or other HTTP Clients and database or applications on the server.</a:t>
            </a:r>
          </a:p>
          <a:p>
            <a:pPr>
              <a:lnSpc>
                <a:spcPct val="150000"/>
              </a:lnSpc>
              <a:buFont typeface="Wingdings" pitchFamily="2" charset="2"/>
              <a:buChar char="§"/>
            </a:pPr>
            <a:r>
              <a:rPr lang="en-IN" sz="2400" dirty="0" smtClean="0">
                <a:solidFill>
                  <a:schemeClr val="bg1"/>
                </a:solidFill>
                <a:latin typeface="Comic Sans MS" pitchFamily="66" charset="0"/>
              </a:rPr>
              <a:t>Servlet is an interface that must be implemented for creating any Servlet.</a:t>
            </a:r>
          </a:p>
          <a:p>
            <a:pPr>
              <a:lnSpc>
                <a:spcPct val="150000"/>
              </a:lnSpc>
              <a:buFont typeface="Wingdings" pitchFamily="2" charset="2"/>
              <a:buChar char="§"/>
            </a:pPr>
            <a:r>
              <a:rPr lang="en-IN" sz="2400" dirty="0" smtClean="0">
                <a:solidFill>
                  <a:schemeClr val="bg1"/>
                </a:solidFill>
                <a:latin typeface="Comic Sans MS" pitchFamily="66" charset="0"/>
              </a:rPr>
              <a:t>Servlet are executed inside a web server, such as Tomcat.</a:t>
            </a:r>
          </a:p>
          <a:p>
            <a:pPr>
              <a:lnSpc>
                <a:spcPct val="150000"/>
              </a:lnSpc>
              <a:buFont typeface="Wingdings" pitchFamily="2" charset="2"/>
              <a:buChar char="§"/>
            </a:pPr>
            <a:r>
              <a:rPr lang="en-IN" sz="2400" dirty="0" smtClean="0">
                <a:solidFill>
                  <a:schemeClr val="bg1"/>
                </a:solidFill>
                <a:latin typeface="Comic Sans MS" pitchFamily="66" charset="0"/>
              </a:rPr>
              <a:t>Servlet is Part of JEE(Servlet API 2.4).</a:t>
            </a:r>
          </a:p>
          <a:p>
            <a:pPr>
              <a:lnSpc>
                <a:spcPct val="150000"/>
              </a:lnSpc>
              <a:buFont typeface="Wingdings" pitchFamily="2" charset="2"/>
              <a:buChar char="§"/>
            </a:pPr>
            <a:r>
              <a:rPr lang="en-IN" sz="2400" dirty="0" smtClean="0">
                <a:solidFill>
                  <a:schemeClr val="bg1"/>
                </a:solidFill>
                <a:latin typeface="Comic Sans MS" pitchFamily="66" charset="0"/>
              </a:rPr>
              <a:t>Servlet helps client server communication.</a:t>
            </a: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a:t>
            </a:fld>
            <a:endParaRPr lang="en-US" dirty="0"/>
          </a:p>
        </p:txBody>
      </p:sp>
      <p:sp>
        <p:nvSpPr>
          <p:cNvPr id="17" name="TextBox 16"/>
          <p:cNvSpPr txBox="1"/>
          <p:nvPr/>
        </p:nvSpPr>
        <p:spPr>
          <a:xfrm>
            <a:off x="8417490" y="-13063"/>
            <a:ext cx="3164910"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What is Servlet?</a:t>
            </a:r>
            <a:endPar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7364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3650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02583" y="736600"/>
            <a:ext cx="11309684" cy="5335595"/>
          </a:xfrm>
        </p:spPr>
        <p:txBody>
          <a:bodyPr/>
          <a:lstStyle/>
          <a:p>
            <a:pPr>
              <a:buFont typeface="Arial" pitchFamily="34" charset="0"/>
              <a:buChar char="•"/>
            </a:pPr>
            <a:r>
              <a:rPr lang="en-US" sz="2400" dirty="0" smtClean="0">
                <a:solidFill>
                  <a:schemeClr val="bg1"/>
                </a:solidFill>
                <a:latin typeface="Comic Sans MS" pitchFamily="66" charset="0"/>
              </a:rPr>
              <a:t>Read explicit data sent by client(from data</a:t>
            </a:r>
            <a:r>
              <a:rPr lang="en-US" sz="2400" dirty="0" smtClean="0">
                <a:solidFill>
                  <a:schemeClr val="bg1"/>
                </a:solidFill>
                <a:latin typeface="Comic Sans MS" pitchFamily="66" charset="0"/>
              </a:rPr>
              <a:t>)</a:t>
            </a:r>
          </a:p>
          <a:p>
            <a:pPr marL="0" indent="0">
              <a:buNone/>
            </a:pPr>
            <a:endParaRPr lang="en-US" sz="2400" dirty="0" smtClean="0">
              <a:solidFill>
                <a:schemeClr val="bg1"/>
              </a:solidFill>
              <a:latin typeface="Comic Sans MS" pitchFamily="66" charset="0"/>
            </a:endParaRPr>
          </a:p>
          <a:p>
            <a:pPr>
              <a:buFont typeface="Arial" pitchFamily="34" charset="0"/>
              <a:buChar char="•"/>
            </a:pPr>
            <a:r>
              <a:rPr lang="en-US" sz="2400" dirty="0" smtClean="0">
                <a:solidFill>
                  <a:schemeClr val="bg1"/>
                </a:solidFill>
                <a:latin typeface="Comic Sans MS" pitchFamily="66" charset="0"/>
              </a:rPr>
              <a:t>Read implicit data sent by client(required header</a:t>
            </a:r>
            <a:r>
              <a:rPr lang="en-US" sz="2400" dirty="0" smtClean="0">
                <a:solidFill>
                  <a:schemeClr val="bg1"/>
                </a:solidFill>
                <a:latin typeface="Comic Sans MS" pitchFamily="66" charset="0"/>
              </a:rPr>
              <a:t>)</a:t>
            </a:r>
          </a:p>
          <a:p>
            <a:pPr marL="0" indent="0">
              <a:buNone/>
            </a:pPr>
            <a:endParaRPr lang="en-US" sz="2400" dirty="0" smtClean="0">
              <a:solidFill>
                <a:schemeClr val="bg1"/>
              </a:solidFill>
              <a:latin typeface="Comic Sans MS" pitchFamily="66" charset="0"/>
            </a:endParaRPr>
          </a:p>
          <a:p>
            <a:pPr>
              <a:buFont typeface="Arial" pitchFamily="34" charset="0"/>
              <a:buChar char="•"/>
            </a:pPr>
            <a:r>
              <a:rPr lang="en-US" sz="2400" dirty="0" smtClean="0">
                <a:solidFill>
                  <a:schemeClr val="bg1"/>
                </a:solidFill>
                <a:latin typeface="Comic Sans MS" pitchFamily="66" charset="0"/>
              </a:rPr>
              <a:t>Generate the </a:t>
            </a:r>
            <a:r>
              <a:rPr lang="en-US" sz="2400" dirty="0" smtClean="0">
                <a:solidFill>
                  <a:schemeClr val="bg1"/>
                </a:solidFill>
                <a:latin typeface="Comic Sans MS" pitchFamily="66" charset="0"/>
              </a:rPr>
              <a:t>result</a:t>
            </a:r>
          </a:p>
          <a:p>
            <a:pPr marL="0" indent="0">
              <a:buNone/>
            </a:pPr>
            <a:endParaRPr lang="en-US" sz="2400" dirty="0" smtClean="0">
              <a:solidFill>
                <a:schemeClr val="bg1"/>
              </a:solidFill>
              <a:latin typeface="Comic Sans MS" pitchFamily="66" charset="0"/>
            </a:endParaRPr>
          </a:p>
          <a:p>
            <a:pPr>
              <a:buFont typeface="Arial" pitchFamily="34" charset="0"/>
              <a:buChar char="•"/>
            </a:pPr>
            <a:r>
              <a:rPr lang="en-US" sz="2400" dirty="0" smtClean="0">
                <a:solidFill>
                  <a:schemeClr val="bg1"/>
                </a:solidFill>
                <a:latin typeface="Comic Sans MS" pitchFamily="66" charset="0"/>
              </a:rPr>
              <a:t>Sent the explicit data back to client(e.g. HTML format</a:t>
            </a:r>
            <a:r>
              <a:rPr lang="en-US" sz="2400" dirty="0" smtClean="0">
                <a:solidFill>
                  <a:schemeClr val="bg1"/>
                </a:solidFill>
                <a:latin typeface="Comic Sans MS" pitchFamily="66" charset="0"/>
              </a:rPr>
              <a:t>)</a:t>
            </a:r>
          </a:p>
          <a:p>
            <a:pPr marL="0" indent="0">
              <a:buNone/>
            </a:pPr>
            <a:endParaRPr lang="en-US" sz="2400" dirty="0" smtClean="0">
              <a:solidFill>
                <a:schemeClr val="bg1"/>
              </a:solidFill>
              <a:latin typeface="Comic Sans MS" pitchFamily="66" charset="0"/>
            </a:endParaRPr>
          </a:p>
          <a:p>
            <a:pPr>
              <a:buFont typeface="Arial" pitchFamily="34" charset="0"/>
              <a:buChar char="•"/>
            </a:pPr>
            <a:r>
              <a:rPr lang="en-US" sz="2400" dirty="0" smtClean="0">
                <a:solidFill>
                  <a:schemeClr val="bg1"/>
                </a:solidFill>
                <a:latin typeface="Comic Sans MS" pitchFamily="66" charset="0"/>
              </a:rPr>
              <a:t>Sent the implicit data to client(status code and response header)</a:t>
            </a:r>
          </a:p>
          <a:p>
            <a:pPr marL="0" indent="0">
              <a:buNone/>
            </a:pPr>
            <a:endParaRPr lang="en-US" sz="2400" dirty="0" smtClean="0">
              <a:solidFill>
                <a:schemeClr val="bg1"/>
              </a:solidFill>
              <a:latin typeface="Comic Sans MS" pitchFamily="66" charset="0"/>
            </a:endParaRPr>
          </a:p>
          <a:p>
            <a:pPr marL="0" indent="0">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6963B11D-0978-43DA-9019-813F28DD73E1}" type="datetime1">
              <a:rPr lang="en-US" smtClean="0"/>
              <a:t>1/11/2018</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5</a:t>
            </a:fld>
            <a:endParaRPr lang="en-US" dirty="0"/>
          </a:p>
        </p:txBody>
      </p:sp>
      <p:sp>
        <p:nvSpPr>
          <p:cNvPr id="17" name="TextBox 16"/>
          <p:cNvSpPr txBox="1"/>
          <p:nvPr/>
        </p:nvSpPr>
        <p:spPr>
          <a:xfrm>
            <a:off x="6527800" y="13059"/>
            <a:ext cx="5399315"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Jobs of servlet?</a:t>
            </a:r>
            <a:endPar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061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22515" y="633984"/>
            <a:ext cx="10972800" cy="5671020"/>
          </a:xfrm>
        </p:spPr>
        <p:txBody>
          <a:bodyPr/>
          <a:lstStyle/>
          <a:p>
            <a:r>
              <a:rPr lang="en-IN" sz="2400" dirty="0" smtClean="0">
                <a:solidFill>
                  <a:schemeClr val="bg1"/>
                </a:solidFill>
                <a:latin typeface="Comic Sans MS" pitchFamily="66" charset="0"/>
              </a:rPr>
              <a:t>Efficient/Scalable-handled by separate thread within web-server process.</a:t>
            </a:r>
          </a:p>
          <a:p>
            <a:pPr marL="0" indent="0">
              <a:buNone/>
            </a:pPr>
            <a:endParaRPr lang="en-IN" sz="2400" dirty="0" smtClean="0">
              <a:solidFill>
                <a:schemeClr val="bg1"/>
              </a:solidFill>
              <a:latin typeface="Comic Sans MS" pitchFamily="66" charset="0"/>
            </a:endParaRPr>
          </a:p>
          <a:p>
            <a:r>
              <a:rPr lang="en-US" sz="2400" dirty="0">
                <a:solidFill>
                  <a:schemeClr val="bg1"/>
                </a:solidFill>
                <a:latin typeface="Comic Sans MS" pitchFamily="66" charset="0"/>
              </a:rPr>
              <a:t>Servlets provide a way to generate dynamic documents that is both easier to write and faster to run</a:t>
            </a:r>
            <a:r>
              <a:rPr lang="en-US" sz="2400" dirty="0" smtClean="0">
                <a:solidFill>
                  <a:schemeClr val="bg1"/>
                </a:solidFill>
                <a:latin typeface="Comic Sans MS" pitchFamily="66" charset="0"/>
              </a:rPr>
              <a:t>.</a:t>
            </a:r>
            <a:endParaRPr lang="en-IN" sz="2400" dirty="0" smtClean="0">
              <a:solidFill>
                <a:schemeClr val="bg1"/>
              </a:solidFill>
              <a:latin typeface="Comic Sans MS" pitchFamily="66" charset="0"/>
            </a:endParaRPr>
          </a:p>
          <a:p>
            <a:pPr marL="0" indent="0">
              <a:buNone/>
            </a:pPr>
            <a:endParaRPr lang="en-IN" sz="2400" dirty="0" smtClean="0">
              <a:solidFill>
                <a:schemeClr val="bg1"/>
              </a:solidFill>
              <a:latin typeface="Comic Sans MS" pitchFamily="66" charset="0"/>
            </a:endParaRPr>
          </a:p>
          <a:p>
            <a:r>
              <a:rPr lang="en-IN" sz="2400" dirty="0" smtClean="0">
                <a:solidFill>
                  <a:schemeClr val="bg1"/>
                </a:solidFill>
                <a:latin typeface="Comic Sans MS" pitchFamily="66" charset="0"/>
              </a:rPr>
              <a:t>Portable – Run virtually on all operating system and servers.</a:t>
            </a:r>
          </a:p>
          <a:p>
            <a:pPr marL="0" indent="0">
              <a:buNone/>
            </a:pPr>
            <a:endParaRPr lang="en-IN" sz="2400" dirty="0" smtClean="0">
              <a:solidFill>
                <a:schemeClr val="bg1"/>
              </a:solidFill>
              <a:latin typeface="Comic Sans MS" pitchFamily="66" charset="0"/>
            </a:endParaRPr>
          </a:p>
          <a:p>
            <a:r>
              <a:rPr lang="en-US" sz="2400" dirty="0">
                <a:solidFill>
                  <a:schemeClr val="bg1"/>
                </a:solidFill>
                <a:latin typeface="Comic Sans MS" pitchFamily="66" charset="0"/>
              </a:rPr>
              <a:t>provide all the </a:t>
            </a:r>
            <a:r>
              <a:rPr lang="en-US" sz="2400" dirty="0" smtClean="0">
                <a:solidFill>
                  <a:schemeClr val="bg1"/>
                </a:solidFill>
                <a:latin typeface="Comic Sans MS" pitchFamily="66" charset="0"/>
              </a:rPr>
              <a:t>features </a:t>
            </a:r>
            <a:r>
              <a:rPr lang="en-US" sz="2400" dirty="0">
                <a:solidFill>
                  <a:schemeClr val="bg1"/>
                </a:solidFill>
                <a:latin typeface="Comic Sans MS" pitchFamily="66" charset="0"/>
              </a:rPr>
              <a:t>of JAVA, such as Exception handling and garbage collection</a:t>
            </a:r>
            <a:r>
              <a:rPr lang="en-US" sz="2400" dirty="0" smtClean="0">
                <a:solidFill>
                  <a:schemeClr val="bg1"/>
                </a:solidFill>
                <a:latin typeface="Comic Sans MS" pitchFamily="66" charset="0"/>
              </a:rPr>
              <a:t>.</a:t>
            </a:r>
            <a:endParaRPr lang="en-IN" sz="2400" dirty="0" smtClean="0">
              <a:solidFill>
                <a:schemeClr val="bg1"/>
              </a:solidFill>
              <a:latin typeface="Comic Sans MS" pitchFamily="66" charset="0"/>
            </a:endParaRPr>
          </a:p>
          <a:p>
            <a:pPr marL="0" indent="0">
              <a:buNone/>
            </a:pPr>
            <a:endParaRPr lang="en-IN" sz="2400" dirty="0" smtClean="0">
              <a:solidFill>
                <a:schemeClr val="bg1"/>
              </a:solidFill>
              <a:latin typeface="Comic Sans MS" pitchFamily="66" charset="0"/>
            </a:endParaRPr>
          </a:p>
          <a:p>
            <a:r>
              <a:rPr lang="en-IN" sz="2400" dirty="0" smtClean="0">
                <a:solidFill>
                  <a:schemeClr val="bg1"/>
                </a:solidFill>
                <a:latin typeface="Comic Sans MS" pitchFamily="66" charset="0"/>
              </a:rPr>
              <a:t>Inexpensive</a:t>
            </a: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58F5AF90-2A74-4867-A1D8-99E4DAC13EC3}" type="datetime1">
              <a:rPr lang="en-US" smtClean="0"/>
              <a:t>1/11/2018</a:t>
            </a:fld>
            <a:endParaRPr lang="en-US" dirty="0"/>
          </a:p>
        </p:txBody>
      </p:sp>
      <p:sp>
        <p:nvSpPr>
          <p:cNvPr id="4" name="Slide Number Placeholder 3"/>
          <p:cNvSpPr>
            <a:spLocks noGrp="1"/>
          </p:cNvSpPr>
          <p:nvPr>
            <p:ph type="sldNum" sz="quarter" idx="12"/>
          </p:nvPr>
        </p:nvSpPr>
        <p:spPr/>
        <p:txBody>
          <a:bodyPr/>
          <a:lstStyle/>
          <a:p>
            <a:fld id="{CB3966BC-8B8D-4F42-BECA-90C48EA3D957}" type="slidenum">
              <a:rPr lang="en-US" smtClean="0"/>
              <a:t>6</a:t>
            </a:fld>
            <a:endParaRPr lang="en-US" dirty="0"/>
          </a:p>
        </p:txBody>
      </p:sp>
      <p:sp>
        <p:nvSpPr>
          <p:cNvPr id="17" name="TextBox 16"/>
          <p:cNvSpPr txBox="1"/>
          <p:nvPr/>
        </p:nvSpPr>
        <p:spPr>
          <a:xfrm>
            <a:off x="6300592" y="0"/>
            <a:ext cx="5390666"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Advantages of Servlet over CGI</a:t>
            </a:r>
            <a:endParaRPr lang="en-IN"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39814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729574"/>
            <a:ext cx="11028573" cy="5718118"/>
          </a:xfrm>
        </p:spPr>
        <p:txBody>
          <a:bodyPr/>
          <a:lstStyle/>
          <a:p>
            <a:pPr marL="0" indent="0" algn="just">
              <a:buNone/>
            </a:pPr>
            <a:r>
              <a:rPr lang="en-IN" sz="2400" dirty="0" smtClean="0">
                <a:solidFill>
                  <a:schemeClr val="bg1"/>
                </a:solidFill>
                <a:latin typeface="Comic Sans MS" pitchFamily="66" charset="0"/>
              </a:rPr>
              <a:t>Disadvantages:</a:t>
            </a:r>
            <a:endParaRPr lang="en-IN" sz="2400" dirty="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a:p>
            <a:pPr algn="just"/>
            <a:r>
              <a:rPr lang="en-IN" sz="2400" dirty="0" smtClean="0">
                <a:solidFill>
                  <a:schemeClr val="bg1"/>
                </a:solidFill>
                <a:latin typeface="Comic Sans MS" pitchFamily="66" charset="0"/>
              </a:rPr>
              <a:t>Servlets often contain both business logic and presentation logic.</a:t>
            </a:r>
          </a:p>
          <a:p>
            <a:pPr marL="0" indent="0" algn="just">
              <a:buNone/>
            </a:pPr>
            <a:r>
              <a:rPr lang="en-IN" sz="2400" dirty="0" smtClean="0">
                <a:solidFill>
                  <a:schemeClr val="bg1"/>
                </a:solidFill>
                <a:latin typeface="Comic Sans MS" pitchFamily="66" charset="0"/>
              </a:rPr>
              <a:t>Presentation logic is anything that controls how the application presents information to the user. Generating the HTML response within the servlet code is presentation logic.</a:t>
            </a:r>
          </a:p>
          <a:p>
            <a:pPr marL="0" indent="0" algn="just">
              <a:buNone/>
            </a:pPr>
            <a:r>
              <a:rPr lang="en-IN" sz="2400" dirty="0" smtClean="0">
                <a:solidFill>
                  <a:schemeClr val="bg1"/>
                </a:solidFill>
                <a:latin typeface="Comic Sans MS" pitchFamily="66" charset="0"/>
              </a:rPr>
              <a:t>Business logic is anything that manipulates data to accomplish something such as storing data.</a:t>
            </a:r>
          </a:p>
          <a:p>
            <a:pPr algn="just"/>
            <a:r>
              <a:rPr lang="en-IN" sz="2400" dirty="0" smtClean="0">
                <a:solidFill>
                  <a:schemeClr val="bg1"/>
                </a:solidFill>
                <a:latin typeface="Comic Sans MS" pitchFamily="66" charset="0"/>
              </a:rPr>
              <a:t>Servlet must handle concurrency issues.</a:t>
            </a:r>
          </a:p>
          <a:p>
            <a:pPr algn="just"/>
            <a:r>
              <a:rPr lang="en-IN" sz="2400" dirty="0" smtClean="0">
                <a:solidFill>
                  <a:schemeClr val="bg1"/>
                </a:solidFill>
                <a:latin typeface="Comic Sans MS" pitchFamily="66" charset="0"/>
              </a:rPr>
              <a:t>Mixing presentation and business logic means that whenever a web pages changes the servlets must to rewritten, recompiled and redeployed.</a:t>
            </a:r>
          </a:p>
          <a:p>
            <a:pPr algn="just"/>
            <a:r>
              <a:rPr lang="en-US" sz="2400" dirty="0">
                <a:solidFill>
                  <a:schemeClr val="bg1"/>
                </a:solidFill>
                <a:latin typeface="Comic Sans MS" pitchFamily="66" charset="0"/>
              </a:rPr>
              <a:t>Designing in servlet is difficult and slows down the application.</a:t>
            </a:r>
          </a:p>
          <a:p>
            <a:pPr marL="0" indent="0" algn="just">
              <a:buNone/>
            </a:pPr>
            <a:endParaRPr lang="en-IN" sz="2400" dirty="0" smtClean="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7</a:t>
            </a:fld>
            <a:endParaRPr lang="en-US" dirty="0"/>
          </a:p>
        </p:txBody>
      </p:sp>
      <p:sp>
        <p:nvSpPr>
          <p:cNvPr id="2" name="TextBox 1"/>
          <p:cNvSpPr txBox="1"/>
          <p:nvPr/>
        </p:nvSpPr>
        <p:spPr>
          <a:xfrm>
            <a:off x="7015655" y="63062"/>
            <a:ext cx="5044966" cy="461665"/>
          </a:xfrm>
          <a:prstGeom prst="rect">
            <a:avLst/>
          </a:prstGeom>
          <a:noFill/>
        </p:spPr>
        <p:txBody>
          <a:bodyPr wrap="square" rtlCol="0">
            <a:spAutoFit/>
          </a:bodyPr>
          <a:lstStyle/>
          <a:p>
            <a:r>
              <a:rPr lang="en-IN" sz="2400" i="0" u="none" dirty="0" smtClean="0">
                <a:latin typeface="Comic Sans MS" pitchFamily="66" charset="0"/>
              </a:rPr>
              <a:t>Disadvantages of Servlet</a:t>
            </a:r>
            <a:endParaRPr lang="en-IN" i="0" u="none" dirty="0">
              <a:latin typeface="Comic Sans MS" pitchFamily="66" charset="0"/>
            </a:endParaRPr>
          </a:p>
        </p:txBody>
      </p:sp>
    </p:spTree>
    <p:extLst>
      <p:ext uri="{BB962C8B-B14F-4D97-AF65-F5344CB8AC3E}">
        <p14:creationId xmlns:p14="http://schemas.microsoft.com/office/powerpoint/2010/main" val="74723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661481"/>
            <a:ext cx="11028573" cy="5786211"/>
          </a:xfrm>
        </p:spPr>
        <p:txBody>
          <a:bodyPr/>
          <a:lstStyle/>
          <a:p>
            <a:pPr marL="0" indent="0" algn="just">
              <a:buNone/>
            </a:pPr>
            <a:endParaRPr lang="en-US" sz="2400" dirty="0" smtClean="0">
              <a:solidFill>
                <a:schemeClr val="bg1"/>
              </a:solidFill>
              <a:latin typeface="Comic Sans MS" pitchFamily="66" charset="0"/>
            </a:endParaRPr>
          </a:p>
          <a:p>
            <a:pPr algn="just"/>
            <a:r>
              <a:rPr lang="en-US" sz="2400" dirty="0" smtClean="0">
                <a:solidFill>
                  <a:schemeClr val="bg1"/>
                </a:solidFill>
                <a:latin typeface="Comic Sans MS" pitchFamily="66" charset="0"/>
              </a:rPr>
              <a:t>The web page is based on data submitted by the user.</a:t>
            </a:r>
          </a:p>
          <a:p>
            <a:pPr marL="0" indent="0" algn="just">
              <a:buNone/>
            </a:pPr>
            <a:r>
              <a:rPr lang="en-US" sz="2400" dirty="0" smtClean="0">
                <a:solidFill>
                  <a:schemeClr val="bg1"/>
                </a:solidFill>
                <a:latin typeface="Comic Sans MS" pitchFamily="66" charset="0"/>
              </a:rPr>
              <a:t>          e.g.:- result in search engine, online shopping so on.</a:t>
            </a:r>
          </a:p>
          <a:p>
            <a:pPr algn="just"/>
            <a:endParaRPr lang="en-US" sz="2400" dirty="0">
              <a:solidFill>
                <a:schemeClr val="bg1"/>
              </a:solidFill>
              <a:latin typeface="Comic Sans MS" pitchFamily="66" charset="0"/>
            </a:endParaRPr>
          </a:p>
          <a:p>
            <a:pPr algn="just"/>
            <a:r>
              <a:rPr lang="en-US" sz="2400" dirty="0" smtClean="0">
                <a:solidFill>
                  <a:schemeClr val="bg1"/>
                </a:solidFill>
                <a:latin typeface="Comic Sans MS" pitchFamily="66" charset="0"/>
              </a:rPr>
              <a:t>The web pages are derived from the data changes frequently.</a:t>
            </a:r>
          </a:p>
          <a:p>
            <a:pPr marL="0" indent="0" algn="just">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e.g.:- weather report, stock exchange, news headline.</a:t>
            </a:r>
          </a:p>
          <a:p>
            <a:pPr marL="0" indent="0" algn="just">
              <a:buNone/>
            </a:pPr>
            <a:endParaRPr lang="en-US" sz="2400" dirty="0">
              <a:solidFill>
                <a:schemeClr val="bg1"/>
              </a:solidFill>
              <a:latin typeface="Comic Sans MS" pitchFamily="66" charset="0"/>
            </a:endParaRPr>
          </a:p>
          <a:p>
            <a:pPr algn="just"/>
            <a:r>
              <a:rPr lang="en-US" sz="2400" dirty="0" smtClean="0">
                <a:solidFill>
                  <a:schemeClr val="bg1"/>
                </a:solidFill>
                <a:latin typeface="Comic Sans MS" pitchFamily="66" charset="0"/>
              </a:rPr>
              <a:t>The web pages are derived from data from databases or other server side resources.</a:t>
            </a:r>
          </a:p>
          <a:p>
            <a:pPr marL="0" indent="0" algn="just">
              <a:buNone/>
            </a:pPr>
            <a:r>
              <a:rPr lang="en-US" sz="2400" dirty="0">
                <a:solidFill>
                  <a:schemeClr val="bg1"/>
                </a:solidFill>
                <a:latin typeface="Comic Sans MS" pitchFamily="66" charset="0"/>
              </a:rPr>
              <a:t> </a:t>
            </a:r>
            <a:r>
              <a:rPr lang="en-US" sz="2400" dirty="0" smtClean="0">
                <a:solidFill>
                  <a:schemeClr val="bg1"/>
                </a:solidFill>
                <a:latin typeface="Comic Sans MS" pitchFamily="66" charset="0"/>
              </a:rPr>
              <a:t>           e.g.:- e-commerce pages allows availability of product with price                           information.</a:t>
            </a:r>
            <a:endParaRPr lang="en-US" sz="2400" dirty="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8</a:t>
            </a:fld>
            <a:endParaRPr lang="en-US" dirty="0"/>
          </a:p>
        </p:txBody>
      </p:sp>
      <p:sp>
        <p:nvSpPr>
          <p:cNvPr id="18" name="TextBox 17"/>
          <p:cNvSpPr txBox="1"/>
          <p:nvPr/>
        </p:nvSpPr>
        <p:spPr>
          <a:xfrm flipH="1">
            <a:off x="7339582" y="26122"/>
            <a:ext cx="4693921"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Why built pages dynamically</a:t>
            </a:r>
            <a:endParaRPr lang="en-IN"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17887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7348" y="690664"/>
            <a:ext cx="10972800" cy="5581181"/>
          </a:xfrm>
        </p:spPr>
        <p:txBody>
          <a:bodyPr/>
          <a:lstStyle/>
          <a:p>
            <a:pPr marL="0" indent="0" algn="just">
              <a:buNone/>
            </a:pP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The Servlet Container is compiled, executable program. The container acts as </a:t>
            </a:r>
            <a:r>
              <a:rPr lang="en-IN" sz="2400" dirty="0" err="1" smtClean="0">
                <a:solidFill>
                  <a:schemeClr val="bg1"/>
                </a:solidFill>
                <a:latin typeface="Comic Sans MS" pitchFamily="66" charset="0"/>
              </a:rPr>
              <a:t>intermediatary</a:t>
            </a:r>
            <a:r>
              <a:rPr lang="en-IN" sz="2400" dirty="0" smtClean="0">
                <a:solidFill>
                  <a:schemeClr val="bg1"/>
                </a:solidFill>
                <a:latin typeface="Comic Sans MS" pitchFamily="66" charset="0"/>
              </a:rPr>
              <a:t> between webserver and servlet in the container.</a:t>
            </a:r>
          </a:p>
          <a:p>
            <a:pPr marL="0" indent="0" algn="just">
              <a:buNone/>
            </a:pPr>
            <a:endParaRPr lang="en-IN" sz="2400" dirty="0">
              <a:solidFill>
                <a:schemeClr val="bg1"/>
              </a:solidFill>
              <a:latin typeface="Comic Sans MS" pitchFamily="66" charset="0"/>
            </a:endParaRPr>
          </a:p>
          <a:p>
            <a:pPr algn="just"/>
            <a:r>
              <a:rPr lang="en-IN" sz="2400" dirty="0" smtClean="0">
                <a:solidFill>
                  <a:schemeClr val="bg1"/>
                </a:solidFill>
                <a:latin typeface="Comic Sans MS" pitchFamily="66" charset="0"/>
              </a:rPr>
              <a:t>The container loads, initializes and executes servlet. When request arrives container maps to servlet.</a:t>
            </a:r>
          </a:p>
          <a:p>
            <a:pPr algn="just"/>
            <a:endParaRPr lang="en-IN" sz="2400" dirty="0">
              <a:solidFill>
                <a:schemeClr val="bg1"/>
              </a:solidFill>
              <a:latin typeface="Comic Sans MS" pitchFamily="66" charset="0"/>
            </a:endParaRPr>
          </a:p>
          <a:p>
            <a:pPr algn="just"/>
            <a:r>
              <a:rPr lang="en-IN" sz="2400" dirty="0" smtClean="0">
                <a:solidFill>
                  <a:schemeClr val="bg1"/>
                </a:solidFill>
                <a:latin typeface="Comic Sans MS" pitchFamily="66" charset="0"/>
              </a:rPr>
              <a:t>The container is designed to perform well by serving large number of requests. A container can hold any number of servlets, filters and listener.</a:t>
            </a:r>
          </a:p>
          <a:p>
            <a:pPr algn="just"/>
            <a:endParaRPr lang="en-IN" sz="2400" dirty="0">
              <a:solidFill>
                <a:schemeClr val="bg1"/>
              </a:solidFill>
              <a:latin typeface="Comic Sans MS" pitchFamily="66" charset="0"/>
            </a:endParaRPr>
          </a:p>
          <a:p>
            <a:pPr algn="just"/>
            <a:r>
              <a:rPr lang="en-IN" sz="2400" dirty="0" smtClean="0">
                <a:solidFill>
                  <a:schemeClr val="bg1"/>
                </a:solidFill>
                <a:latin typeface="Comic Sans MS" pitchFamily="66" charset="0"/>
              </a:rPr>
              <a:t>The container handles multiple requests concurrently and more than one thread may enter an object at a time. Therefore, each object within a container must be thread safe.</a:t>
            </a: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1/11/2018</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9</a:t>
            </a:fld>
            <a:endParaRPr lang="en-US" dirty="0"/>
          </a:p>
        </p:txBody>
      </p:sp>
      <p:sp>
        <p:nvSpPr>
          <p:cNvPr id="18" name="TextBox 17"/>
          <p:cNvSpPr txBox="1"/>
          <p:nvPr/>
        </p:nvSpPr>
        <p:spPr>
          <a:xfrm flipH="1">
            <a:off x="5699342" y="20150"/>
            <a:ext cx="6126068" cy="461665"/>
          </a:xfrm>
          <a:prstGeom prst="rect">
            <a:avLst/>
          </a:prstGeom>
          <a:noFill/>
        </p:spPr>
        <p:txBody>
          <a:bodyPr wrap="square" rtlCol="0">
            <a:spAutoFit/>
          </a:bodyPr>
          <a:lstStyle/>
          <a:p>
            <a:r>
              <a:rPr lang="en-IN" sz="2400" b="1" i="0" u="none" dirty="0" smtClean="0">
                <a:solidFill>
                  <a:schemeClr val="accent2">
                    <a:lumMod val="60000"/>
                    <a:lumOff val="40000"/>
                  </a:schemeClr>
                </a:solidFill>
                <a:latin typeface="Comic Sans MS" pitchFamily="66" charset="0"/>
              </a:rPr>
              <a:t>Servlet Container/Servlet Engine </a:t>
            </a:r>
            <a:endParaRPr lang="en-IN"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2711115712"/>
      </p:ext>
    </p:extLst>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7486</TotalTime>
  <Words>2458</Words>
  <Application>Microsoft Office PowerPoint</Application>
  <PresentationFormat>Custom</PresentationFormat>
  <Paragraphs>426</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Theme2</vt:lpstr>
      <vt:lpstr>PowerPoint Presentation</vt:lpstr>
      <vt:lpstr>   Servlet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628</cp:revision>
  <dcterms:created xsi:type="dcterms:W3CDTF">2017-11-09T07:08:58Z</dcterms:created>
  <dcterms:modified xsi:type="dcterms:W3CDTF">2018-01-11T08:31:35Z</dcterms:modified>
</cp:coreProperties>
</file>