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65"/>
  </p:notesMasterIdLst>
  <p:handoutMasterIdLst>
    <p:handoutMasterId r:id="rId66"/>
  </p:handoutMasterIdLst>
  <p:sldIdLst>
    <p:sldId id="300" r:id="rId2"/>
    <p:sldId id="274" r:id="rId3"/>
    <p:sldId id="273" r:id="rId4"/>
    <p:sldId id="257" r:id="rId5"/>
    <p:sldId id="301" r:id="rId6"/>
    <p:sldId id="349" r:id="rId7"/>
    <p:sldId id="303" r:id="rId8"/>
    <p:sldId id="304" r:id="rId9"/>
    <p:sldId id="305" r:id="rId10"/>
    <p:sldId id="306" r:id="rId11"/>
    <p:sldId id="307" r:id="rId12"/>
    <p:sldId id="308" r:id="rId13"/>
    <p:sldId id="309" r:id="rId14"/>
    <p:sldId id="310" r:id="rId15"/>
    <p:sldId id="311" r:id="rId16"/>
    <p:sldId id="312" r:id="rId17"/>
    <p:sldId id="313" r:id="rId18"/>
    <p:sldId id="283" r:id="rId19"/>
    <p:sldId id="259" r:id="rId20"/>
    <p:sldId id="296" r:id="rId21"/>
    <p:sldId id="281" r:id="rId22"/>
    <p:sldId id="282" r:id="rId23"/>
    <p:sldId id="314" r:id="rId24"/>
    <p:sldId id="315" r:id="rId25"/>
    <p:sldId id="316" r:id="rId26"/>
    <p:sldId id="317" r:id="rId27"/>
    <p:sldId id="318" r:id="rId28"/>
    <p:sldId id="319" r:id="rId29"/>
    <p:sldId id="320" r:id="rId30"/>
    <p:sldId id="321" r:id="rId31"/>
    <p:sldId id="322" r:id="rId32"/>
    <p:sldId id="297" r:id="rId33"/>
    <p:sldId id="268" r:id="rId34"/>
    <p:sldId id="323" r:id="rId35"/>
    <p:sldId id="324" r:id="rId36"/>
    <p:sldId id="325" r:id="rId37"/>
    <p:sldId id="326" r:id="rId38"/>
    <p:sldId id="327" r:id="rId39"/>
    <p:sldId id="328" r:id="rId40"/>
    <p:sldId id="340" r:id="rId41"/>
    <p:sldId id="329" r:id="rId42"/>
    <p:sldId id="330" r:id="rId43"/>
    <p:sldId id="331" r:id="rId44"/>
    <p:sldId id="332" r:id="rId45"/>
    <p:sldId id="333" r:id="rId46"/>
    <p:sldId id="334" r:id="rId47"/>
    <p:sldId id="335" r:id="rId48"/>
    <p:sldId id="336" r:id="rId49"/>
    <p:sldId id="337" r:id="rId50"/>
    <p:sldId id="338" r:id="rId51"/>
    <p:sldId id="339" r:id="rId52"/>
    <p:sldId id="279" r:id="rId53"/>
    <p:sldId id="262" r:id="rId54"/>
    <p:sldId id="344" r:id="rId55"/>
    <p:sldId id="345" r:id="rId56"/>
    <p:sldId id="264" r:id="rId57"/>
    <p:sldId id="348" r:id="rId58"/>
    <p:sldId id="263" r:id="rId59"/>
    <p:sldId id="341" r:id="rId60"/>
    <p:sldId id="277" r:id="rId61"/>
    <p:sldId id="342" r:id="rId62"/>
    <p:sldId id="343" r:id="rId63"/>
    <p:sldId id="347" r:id="rId6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FF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62" autoAdjust="0"/>
    <p:restoredTop sz="95699" autoAdjust="0"/>
  </p:normalViewPr>
  <p:slideViewPr>
    <p:cSldViewPr>
      <p:cViewPr>
        <p:scale>
          <a:sx n="60" d="100"/>
          <a:sy n="60" d="100"/>
        </p:scale>
        <p:origin x="-1650" y="-372"/>
      </p:cViewPr>
      <p:guideLst>
        <p:guide orient="horz" pos="2160"/>
        <p:guide pos="2880"/>
      </p:guideLst>
    </p:cSldViewPr>
  </p:slideViewPr>
  <p:outlineViewPr>
    <p:cViewPr>
      <p:scale>
        <a:sx n="33" d="100"/>
        <a:sy n="33" d="100"/>
      </p:scale>
      <p:origin x="0" y="156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56" y="-10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endParaRPr lang="en-US"/>
          </a:p>
        </p:txBody>
      </p:sp>
      <p:sp>
        <p:nvSpPr>
          <p:cNvPr id="7885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endParaRPr lang="en-US"/>
          </a:p>
        </p:txBody>
      </p:sp>
      <p:sp>
        <p:nvSpPr>
          <p:cNvPr id="7885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endParaRPr lang="en-US"/>
          </a:p>
        </p:txBody>
      </p:sp>
      <p:sp>
        <p:nvSpPr>
          <p:cNvPr id="7885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fld id="{CFCD872D-9B8A-421B-A9AB-C58DF39083F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a:latin typeface="Times New Roman" pitchFamily="18" charset="0"/>
              </a:defRPr>
            </a:lvl1pPr>
          </a:lstStyle>
          <a:p>
            <a:endParaRPr lang="en-US"/>
          </a:p>
        </p:txBody>
      </p:sp>
      <p:sp>
        <p:nvSpPr>
          <p:cNvPr id="7270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Times New Roman" pitchFamily="18" charset="0"/>
              </a:defRPr>
            </a:lvl1pPr>
          </a:lstStyle>
          <a:p>
            <a:endParaRPr lang="en-US"/>
          </a:p>
        </p:txBody>
      </p:sp>
      <p:sp>
        <p:nvSpPr>
          <p:cNvPr id="727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7270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271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a:latin typeface="Times New Roman" pitchFamily="18" charset="0"/>
              </a:defRPr>
            </a:lvl1pPr>
          </a:lstStyle>
          <a:p>
            <a:endParaRPr lang="en-US"/>
          </a:p>
        </p:txBody>
      </p:sp>
      <p:sp>
        <p:nvSpPr>
          <p:cNvPr id="7271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Times New Roman" pitchFamily="18" charset="0"/>
              </a:defRPr>
            </a:lvl1pPr>
          </a:lstStyle>
          <a:p>
            <a:fld id="{F1226EC3-B1A1-49D5-B383-ED9E989593D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Arial"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Arial"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Arial"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Arial"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970938" y="8829967"/>
            <a:ext cx="3037840" cy="464820"/>
          </a:xfrm>
          <a:prstGeom prst="rect">
            <a:avLst/>
          </a:prstGeom>
          <a:noFill/>
          <a:ln w="9525">
            <a:noFill/>
            <a:miter lim="800000"/>
            <a:headEnd/>
            <a:tailEnd/>
          </a:ln>
        </p:spPr>
        <p:txBody>
          <a:bodyPr lIns="93177" tIns="46589" rIns="93177" bIns="46589" anchor="b"/>
          <a:lstStyle/>
          <a:p>
            <a:pPr eaLnBrk="1" hangingPunct="1"/>
            <a:fld id="{DC7EF2C6-0AAB-42BE-B657-C8AAC3BF8F5E}" type="slidenum">
              <a:rPr lang="en-US" altLang="en-US" sz="1200">
                <a:latin typeface="Arial" pitchFamily="34" charset="0"/>
              </a:rPr>
              <a:pPr eaLnBrk="1" hangingPunct="1"/>
              <a:t>1</a:t>
            </a:fld>
            <a:endParaRPr lang="en-US" altLang="en-US" sz="1200" dirty="0">
              <a:latin typeface="Arial"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27B27-B6F6-49F0-8A9C-78C8E8B610B8}" type="slidenum">
              <a:rPr lang="en-US"/>
              <a:pPr/>
              <a:t>2</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pPr>
              <a:buFontTx/>
              <a:buChar char="-"/>
            </a:pPr>
            <a:r>
              <a:rPr lang="en-US"/>
              <a:t>Introduce myself</a:t>
            </a:r>
          </a:p>
          <a:p>
            <a:pPr>
              <a:buFontTx/>
              <a:buChar char="-"/>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18EBA-1F69-4D7E-8D5D-8B274779C336}" type="slidenum">
              <a:rPr lang="en-US"/>
              <a:pPr/>
              <a:t>3</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a:t>Overview of my presentation:</a:t>
            </a:r>
          </a:p>
          <a:p>
            <a:r>
              <a:rPr lang="en-US"/>
              <a:t> - Essence of modeling, UML, history of UML, Basics of UML, UML modeling tools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C31D9-7E38-47D5-8950-C6D279DEBED2}" type="slidenum">
              <a:rPr lang="en-US"/>
              <a:pPr/>
              <a:t>4</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a:t>. What does UML stand for?</a:t>
            </a:r>
          </a:p>
          <a:p>
            <a:r>
              <a:rPr lang="en-US"/>
              <a:t>. Industry standard</a:t>
            </a:r>
          </a:p>
          <a:p>
            <a:r>
              <a:rPr lang="en-US"/>
              <a:t>. Graphical notation</a:t>
            </a:r>
          </a:p>
          <a:p>
            <a:r>
              <a:rPr lang="en-US"/>
              <a:t>. Modeling tool … simplifies software design process</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EF2ED-1B6C-49C1-BEFC-ADE21714EA93}" type="slidenum">
              <a:rPr lang="en-US"/>
              <a:pPr/>
              <a:t>5</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a:t>History:</a:t>
            </a:r>
          </a:p>
          <a:p>
            <a:r>
              <a:rPr lang="en-US"/>
              <a:t> - Rumbaugh – OMT – object modeling technique</a:t>
            </a:r>
          </a:p>
          <a:p>
            <a:pPr>
              <a:buFontTx/>
              <a:buChar char="-"/>
            </a:pPr>
            <a:r>
              <a:rPr lang="en-US"/>
              <a:t>Jacobson – OOSE</a:t>
            </a:r>
          </a:p>
          <a:p>
            <a:pPr>
              <a:buFontTx/>
              <a:buChar char="-"/>
            </a:pPr>
            <a:r>
              <a:rPr lang="en-US"/>
              <a:t>UML … unified approach since 1995</a:t>
            </a:r>
          </a:p>
          <a:p>
            <a:pPr>
              <a:buFontTx/>
              <a:buChar char="-"/>
            </a:pPr>
            <a:r>
              <a:rPr lang="en-US"/>
              <a:t>UML 1.5 current … UML 2.0 by the end of 2004</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197DC8-6F60-4242-9E93-C3B01942C8E1}" type="slidenum">
              <a:rPr lang="en-US"/>
              <a:pPr/>
              <a:t>18</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a:t>. More precise than natural language … less detailed than source code</a:t>
            </a:r>
          </a:p>
          <a:p>
            <a:r>
              <a:rPr lang="en-US"/>
              <a:t>. Not dependent on any language</a:t>
            </a:r>
          </a:p>
          <a:p>
            <a:r>
              <a:rPr lang="en-US"/>
              <a:t>. Standardized by various groups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226EC3-B1A1-49D5-B383-ED9E989593D8}"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776BCCC-1FD9-4B5E-92C5-3A2CFA2810C4}" type="slidenum">
              <a:rPr lang="en-US" smtClean="0"/>
              <a:pPr/>
              <a:t>‹#›</a:t>
            </a:fld>
            <a:endParaRPr lang="en-US"/>
          </a:p>
        </p:txBody>
      </p:sp>
    </p:spTree>
    <p:extLst>
      <p:ext uri="{BB962C8B-B14F-4D97-AF65-F5344CB8AC3E}">
        <p14:creationId xmlns="" xmlns:p14="http://schemas.microsoft.com/office/powerpoint/2010/main" val="71924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7B022B-00EA-42C1-82F8-BB7502F3B70F}" type="slidenum">
              <a:rPr lang="en-US" smtClean="0"/>
              <a:pPr/>
              <a:t>‹#›</a:t>
            </a:fld>
            <a:endParaRPr lang="en-US"/>
          </a:p>
        </p:txBody>
      </p:sp>
    </p:spTree>
    <p:extLst>
      <p:ext uri="{BB962C8B-B14F-4D97-AF65-F5344CB8AC3E}">
        <p14:creationId xmlns="" xmlns:p14="http://schemas.microsoft.com/office/powerpoint/2010/main" val="167345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026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026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A6E8DAC-ED68-4870-8317-526C6B3DD428}" type="slidenum">
              <a:rPr lang="en-US" smtClean="0"/>
              <a:pPr/>
              <a:t>‹#›</a:t>
            </a:fld>
            <a:endParaRPr lang="en-US"/>
          </a:p>
        </p:txBody>
      </p:sp>
    </p:spTree>
    <p:extLst>
      <p:ext uri="{BB962C8B-B14F-4D97-AF65-F5344CB8AC3E}">
        <p14:creationId xmlns="" xmlns:p14="http://schemas.microsoft.com/office/powerpoint/2010/main" val="184656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1119727-152A-4F38-8E43-628C059E9D2C}" type="slidenum">
              <a:rPr lang="en-US" smtClean="0"/>
              <a:pPr/>
              <a:t>‹#›</a:t>
            </a:fld>
            <a:endParaRPr lang="en-US"/>
          </a:p>
        </p:txBody>
      </p:sp>
    </p:spTree>
    <p:extLst>
      <p:ext uri="{BB962C8B-B14F-4D97-AF65-F5344CB8AC3E}">
        <p14:creationId xmlns="" xmlns:p14="http://schemas.microsoft.com/office/powerpoint/2010/main" val="381675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4F98FF7-6A0B-4B7E-B051-8AED8455D7C3}" type="slidenum">
              <a:rPr lang="en-US" smtClean="0"/>
              <a:pPr/>
              <a:t>‹#›</a:t>
            </a:fld>
            <a:endParaRPr lang="en-US"/>
          </a:p>
        </p:txBody>
      </p:sp>
    </p:spTree>
    <p:extLst>
      <p:ext uri="{BB962C8B-B14F-4D97-AF65-F5344CB8AC3E}">
        <p14:creationId xmlns="" xmlns:p14="http://schemas.microsoft.com/office/powerpoint/2010/main" val="24781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7FBF5EA-E315-409E-B277-83ABD05DB698}" type="slidenum">
              <a:rPr lang="en-US" smtClean="0"/>
              <a:pPr/>
              <a:t>‹#›</a:t>
            </a:fld>
            <a:endParaRPr lang="en-US"/>
          </a:p>
        </p:txBody>
      </p:sp>
    </p:spTree>
    <p:extLst>
      <p:ext uri="{BB962C8B-B14F-4D97-AF65-F5344CB8AC3E}">
        <p14:creationId xmlns="" xmlns:p14="http://schemas.microsoft.com/office/powerpoint/2010/main" val="396355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90B8EAAE-78B9-439F-A474-AFF1B9D77257}" type="slidenum">
              <a:rPr lang="en-US" smtClean="0"/>
              <a:pPr/>
              <a:t>‹#›</a:t>
            </a:fld>
            <a:endParaRPr lang="en-US"/>
          </a:p>
        </p:txBody>
      </p:sp>
    </p:spTree>
    <p:extLst>
      <p:ext uri="{BB962C8B-B14F-4D97-AF65-F5344CB8AC3E}">
        <p14:creationId xmlns="" xmlns:p14="http://schemas.microsoft.com/office/powerpoint/2010/main" val="382588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66DD98B5-1610-4B95-AC28-09090726A550}" type="slidenum">
              <a:rPr lang="en-US" smtClean="0"/>
              <a:pPr/>
              <a:t>‹#›</a:t>
            </a:fld>
            <a:endParaRPr lang="en-US"/>
          </a:p>
        </p:txBody>
      </p:sp>
    </p:spTree>
    <p:extLst>
      <p:ext uri="{BB962C8B-B14F-4D97-AF65-F5344CB8AC3E}">
        <p14:creationId xmlns="" xmlns:p14="http://schemas.microsoft.com/office/powerpoint/2010/main" val="357357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165A9368-C4B4-41B7-B619-957CDEA6F87A}" type="slidenum">
              <a:rPr lang="en-US" smtClean="0"/>
              <a:pPr/>
              <a:t>‹#›</a:t>
            </a:fld>
            <a:endParaRPr lang="en-US"/>
          </a:p>
        </p:txBody>
      </p:sp>
    </p:spTree>
    <p:extLst>
      <p:ext uri="{BB962C8B-B14F-4D97-AF65-F5344CB8AC3E}">
        <p14:creationId xmlns="" xmlns:p14="http://schemas.microsoft.com/office/powerpoint/2010/main" val="333115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5FE715F-3C70-482F-8EE9-38BC3DC2BB31}" type="slidenum">
              <a:rPr lang="en-US" smtClean="0"/>
              <a:pPr/>
              <a:t>‹#›</a:t>
            </a:fld>
            <a:endParaRPr lang="en-US"/>
          </a:p>
        </p:txBody>
      </p:sp>
    </p:spTree>
    <p:extLst>
      <p:ext uri="{BB962C8B-B14F-4D97-AF65-F5344CB8AC3E}">
        <p14:creationId xmlns="" xmlns:p14="http://schemas.microsoft.com/office/powerpoint/2010/main" val="271163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05CE342-CAFD-4D0F-82B7-96F3E5AFF2CE}" type="slidenum">
              <a:rPr lang="en-US" smtClean="0"/>
              <a:pPr/>
              <a:t>‹#›</a:t>
            </a:fld>
            <a:endParaRPr lang="en-US"/>
          </a:p>
        </p:txBody>
      </p:sp>
    </p:spTree>
    <p:extLst>
      <p:ext uri="{BB962C8B-B14F-4D97-AF65-F5344CB8AC3E}">
        <p14:creationId xmlns="" xmlns:p14="http://schemas.microsoft.com/office/powerpoint/2010/main" val="69157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luebackgorund"/>
          <p:cNvPicPr>
            <a:picLocks noChangeAspect="1" noChangeArrowheads="1"/>
          </p:cNvPicPr>
          <p:nvPr/>
        </p:nvPicPr>
        <p:blipFill>
          <a:blip r:embed="rId13">
            <a:extLst>
              <a:ext uri="{28A0092B-C50C-407E-A947-70E740481C1C}">
                <a14:useLocalDpi xmlns="" xmlns:a14="http://schemas.microsoft.com/office/drawing/2010/main" val="0"/>
              </a:ext>
            </a:extLst>
          </a:blip>
          <a:srcRect l="3816" t="1057" r="4581" b="1799"/>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Introduction to Java</a:t>
            </a:r>
          </a:p>
        </p:txBody>
      </p:sp>
      <p:sp>
        <p:nvSpPr>
          <p:cNvPr id="1028" name="Rectangle 3"/>
          <p:cNvSpPr>
            <a:spLocks noGrp="1" noChangeArrowheads="1"/>
          </p:cNvSpPr>
          <p:nvPr>
            <p:ph type="body" idx="1"/>
          </p:nvPr>
        </p:nvSpPr>
        <p:spPr bwMode="auto">
          <a:xfrm>
            <a:off x="457200" y="1600202"/>
            <a:ext cx="8229600" cy="3700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i="0" u="none"/>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u="none"/>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u="none"/>
            </a:lvl1pPr>
          </a:lstStyle>
          <a:p>
            <a:fld id="{097432DD-BEEB-4FAA-81CD-E1278C6FBCC8}" type="slidenum">
              <a:rPr lang="en-US" smtClean="0"/>
              <a:pPr/>
              <a:t>‹#›</a:t>
            </a:fld>
            <a:endParaRPr lang="en-US"/>
          </a:p>
        </p:txBody>
      </p:sp>
    </p:spTree>
    <p:extLst>
      <p:ext uri="{BB962C8B-B14F-4D97-AF65-F5344CB8AC3E}">
        <p14:creationId xmlns="" xmlns:p14="http://schemas.microsoft.com/office/powerpoint/2010/main" val="76308781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BoldMT" charset="0"/>
        </a:defRPr>
      </a:lvl2pPr>
      <a:lvl3pPr algn="l" rtl="0" eaLnBrk="1" fontAlgn="base" hangingPunct="1">
        <a:spcBef>
          <a:spcPct val="0"/>
        </a:spcBef>
        <a:spcAft>
          <a:spcPct val="0"/>
        </a:spcAft>
        <a:defRPr sz="4400">
          <a:solidFill>
            <a:schemeClr val="tx2"/>
          </a:solidFill>
          <a:latin typeface="Arial-BoldMT" charset="0"/>
        </a:defRPr>
      </a:lvl3pPr>
      <a:lvl4pPr algn="l" rtl="0" eaLnBrk="1" fontAlgn="base" hangingPunct="1">
        <a:spcBef>
          <a:spcPct val="0"/>
        </a:spcBef>
        <a:spcAft>
          <a:spcPct val="0"/>
        </a:spcAft>
        <a:defRPr sz="4400">
          <a:solidFill>
            <a:schemeClr val="tx2"/>
          </a:solidFill>
          <a:latin typeface="Arial-BoldMT" charset="0"/>
        </a:defRPr>
      </a:lvl4pPr>
      <a:lvl5pPr algn="l" rtl="0" eaLnBrk="1" fontAlgn="base" hangingPunct="1">
        <a:spcBef>
          <a:spcPct val="0"/>
        </a:spcBef>
        <a:spcAft>
          <a:spcPct val="0"/>
        </a:spcAft>
        <a:defRPr sz="4400">
          <a:solidFill>
            <a:schemeClr val="tx2"/>
          </a:solidFill>
          <a:latin typeface="Arial-BoldMT" charset="0"/>
        </a:defRPr>
      </a:lvl5pPr>
      <a:lvl6pPr marL="457200" algn="l" rtl="0" eaLnBrk="1" fontAlgn="base" hangingPunct="1">
        <a:spcBef>
          <a:spcPct val="0"/>
        </a:spcBef>
        <a:spcAft>
          <a:spcPct val="0"/>
        </a:spcAft>
        <a:defRPr sz="4400">
          <a:solidFill>
            <a:schemeClr val="tx2"/>
          </a:solidFill>
          <a:latin typeface="Arial-BoldMT" charset="0"/>
        </a:defRPr>
      </a:lvl6pPr>
      <a:lvl7pPr marL="914400" algn="l" rtl="0" eaLnBrk="1" fontAlgn="base" hangingPunct="1">
        <a:spcBef>
          <a:spcPct val="0"/>
        </a:spcBef>
        <a:spcAft>
          <a:spcPct val="0"/>
        </a:spcAft>
        <a:defRPr sz="4400">
          <a:solidFill>
            <a:schemeClr val="tx2"/>
          </a:solidFill>
          <a:latin typeface="Arial-BoldMT" charset="0"/>
        </a:defRPr>
      </a:lvl7pPr>
      <a:lvl8pPr marL="1371600" algn="l" rtl="0" eaLnBrk="1" fontAlgn="base" hangingPunct="1">
        <a:spcBef>
          <a:spcPct val="0"/>
        </a:spcBef>
        <a:spcAft>
          <a:spcPct val="0"/>
        </a:spcAft>
        <a:defRPr sz="4400">
          <a:solidFill>
            <a:schemeClr val="tx2"/>
          </a:solidFill>
          <a:latin typeface="Arial-BoldMT" charset="0"/>
        </a:defRPr>
      </a:lvl8pPr>
      <a:lvl9pPr marL="1828800" algn="l" rtl="0" eaLnBrk="1" fontAlgn="base" hangingPunct="1">
        <a:spcBef>
          <a:spcPct val="0"/>
        </a:spcBef>
        <a:spcAft>
          <a:spcPct val="0"/>
        </a:spcAft>
        <a:defRPr sz="4400">
          <a:solidFill>
            <a:schemeClr val="tx2"/>
          </a:solidFill>
          <a:latin typeface="Arial-BoldMT"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txBox="1">
            <a:spLocks noGrp="1" noChangeArrowheads="1"/>
          </p:cNvSpPr>
          <p:nvPr/>
        </p:nvSpPr>
        <p:spPr bwMode="auto">
          <a:xfrm>
            <a:off x="1485900" y="6245225"/>
            <a:ext cx="1600200" cy="476250"/>
          </a:xfrm>
          <a:prstGeom prst="rect">
            <a:avLst/>
          </a:prstGeom>
          <a:noFill/>
          <a:ln>
            <a:miter lim="800000"/>
            <a:headEnd/>
            <a:tailEnd/>
          </a:ln>
        </p:spPr>
        <p:txBody>
          <a:bodyPr/>
          <a:lstStyle/>
          <a:p>
            <a:pPr>
              <a:defRPr/>
            </a:pPr>
            <a:fld id="{E106EC84-AACE-4D5E-B8E0-968D0E87C655}" type="datetime3">
              <a:rPr lang="en-US" sz="1400">
                <a:latin typeface="+mn-lt"/>
              </a:rPr>
              <a:pPr>
                <a:defRPr/>
              </a:pPr>
              <a:t>10 January 2018</a:t>
            </a:fld>
            <a:endParaRPr lang="en-US" sz="1400" dirty="0">
              <a:latin typeface="+mn-lt"/>
            </a:endParaRPr>
          </a:p>
        </p:txBody>
      </p:sp>
      <p:sp>
        <p:nvSpPr>
          <p:cNvPr id="6" name="Footer Placeholder 5"/>
          <p:cNvSpPr txBox="1">
            <a:spLocks noGrp="1" noChangeArrowheads="1"/>
          </p:cNvSpPr>
          <p:nvPr/>
        </p:nvSpPr>
        <p:spPr bwMode="auto">
          <a:xfrm>
            <a:off x="3486150" y="6245225"/>
            <a:ext cx="2171700" cy="476250"/>
          </a:xfrm>
          <a:prstGeom prst="rect">
            <a:avLst/>
          </a:prstGeom>
          <a:noFill/>
          <a:ln>
            <a:miter lim="800000"/>
            <a:headEnd/>
            <a:tailEnd/>
          </a:ln>
        </p:spPr>
        <p:txBody>
          <a:bodyPr/>
          <a:lstStyle/>
          <a:p>
            <a:pPr algn="ctr">
              <a:defRPr/>
            </a:pPr>
            <a:r>
              <a:rPr lang="en-US" sz="1400">
                <a:latin typeface="+mn-lt"/>
              </a:rPr>
              <a:t>www.snipe.co.in</a:t>
            </a:r>
          </a:p>
        </p:txBody>
      </p:sp>
      <p:sp>
        <p:nvSpPr>
          <p:cNvPr id="7172" name="Slide Number Placeholder 6"/>
          <p:cNvSpPr txBox="1">
            <a:spLocks noGrp="1" noChangeArrowheads="1"/>
          </p:cNvSpPr>
          <p:nvPr/>
        </p:nvSpPr>
        <p:spPr bwMode="auto">
          <a:xfrm>
            <a:off x="6057900" y="6245225"/>
            <a:ext cx="1600200" cy="476250"/>
          </a:xfrm>
          <a:prstGeom prst="rect">
            <a:avLst/>
          </a:prstGeom>
          <a:noFill/>
          <a:ln w="9525">
            <a:noFill/>
            <a:miter lim="800000"/>
            <a:headEnd/>
            <a:tailEnd/>
          </a:ln>
        </p:spPr>
        <p:txBody>
          <a:bodyPr/>
          <a:lstStyle/>
          <a:p>
            <a:pPr eaLnBrk="1" hangingPunct="1"/>
            <a:fld id="{8C9725BB-87E5-494B-B8CC-32EE88379897}" type="slidenum">
              <a:rPr lang="en-US" altLang="en-US" sz="1400">
                <a:latin typeface="Arial" pitchFamily="34" charset="0"/>
              </a:rPr>
              <a:pPr eaLnBrk="1" hangingPunct="1"/>
              <a:t>1</a:t>
            </a:fld>
            <a:endParaRPr lang="en-US" altLang="en-US" sz="1400">
              <a:latin typeface="Arial" pitchFamily="34" charset="0"/>
            </a:endParaRPr>
          </a:p>
        </p:txBody>
      </p:sp>
      <p:pic>
        <p:nvPicPr>
          <p:cNvPr id="7173" name="Picture 3" descr="Ppt_Bg1.png"/>
          <p:cNvPicPr>
            <a:picLocks noChangeAspect="1"/>
          </p:cNvPicPr>
          <p:nvPr/>
        </p:nvPicPr>
        <p:blipFill>
          <a:blip r:embed="rId3"/>
          <a:srcRect/>
          <a:stretch>
            <a:fillRect/>
          </a:stretch>
        </p:blipFill>
        <p:spPr bwMode="auto">
          <a:xfrm>
            <a:off x="-30163" y="0"/>
            <a:ext cx="9174163" cy="6858000"/>
          </a:xfrm>
          <a:prstGeom prst="rect">
            <a:avLst/>
          </a:prstGeom>
          <a:noFill/>
          <a:ln w="9525">
            <a:noFill/>
            <a:miter lim="800000"/>
            <a:headEnd/>
            <a:tailEnd/>
          </a:ln>
        </p:spPr>
      </p:pic>
      <p:sp>
        <p:nvSpPr>
          <p:cNvPr id="7174" name="Text Box 63"/>
          <p:cNvSpPr txBox="1">
            <a:spLocks noChangeArrowheads="1"/>
          </p:cNvSpPr>
          <p:nvPr/>
        </p:nvSpPr>
        <p:spPr bwMode="auto">
          <a:xfrm>
            <a:off x="6477000" y="6096000"/>
            <a:ext cx="4017963" cy="400050"/>
          </a:xfrm>
          <a:prstGeom prst="rect">
            <a:avLst/>
          </a:prstGeom>
          <a:noFill/>
          <a:ln w="9525">
            <a:noFill/>
            <a:miter lim="800000"/>
            <a:headEnd/>
            <a:tailEnd/>
          </a:ln>
        </p:spPr>
        <p:txBody>
          <a:bodyPr>
            <a:spAutoFit/>
          </a:bodyPr>
          <a:lstStyle/>
          <a:p>
            <a:pPr eaLnBrk="1" hangingPunct="1"/>
            <a:r>
              <a:rPr lang="en-US" altLang="en-US" sz="2000" b="1" dirty="0">
                <a:solidFill>
                  <a:schemeClr val="bg2"/>
                </a:solidFill>
                <a:latin typeface="Comic Sans MS" pitchFamily="66" charset="0"/>
              </a:rPr>
              <a:t>SNIPE TEAM</a:t>
            </a:r>
          </a:p>
        </p:txBody>
      </p:sp>
      <p:sp>
        <p:nvSpPr>
          <p:cNvPr id="7175" name="Date Placeholder 1"/>
          <p:cNvSpPr>
            <a:spLocks noGrp="1"/>
          </p:cNvSpPr>
          <p:nvPr>
            <p:ph type="dt" sz="quarter" idx="10"/>
          </p:nvPr>
        </p:nvSpPr>
        <p:spPr>
          <a:noFill/>
        </p:spPr>
        <p:txBody>
          <a:bodyPr/>
          <a:lstStyle/>
          <a:p>
            <a:fld id="{11C81125-09B8-4662-9840-ECD1E9CA841C}" type="datetime1">
              <a:rPr lang="en-US" smtClean="0"/>
              <a:pPr/>
              <a:t>1/10/2018</a:t>
            </a:fld>
            <a:endParaRPr lang="en-US" smtClean="0"/>
          </a:p>
        </p:txBody>
      </p:sp>
      <p:pic>
        <p:nvPicPr>
          <p:cNvPr id="8" name="Picture 7"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latin typeface="Comic Sans MS" pitchFamily="66" charset="0"/>
              </a:rPr>
              <a:t>Collaboration Notation</a:t>
            </a:r>
            <a:endParaRPr lang="en-US" sz="3600" u="sng" dirty="0">
              <a:latin typeface="Comic Sans MS" pitchFamily="66" charset="0"/>
            </a:endParaRPr>
          </a:p>
        </p:txBody>
      </p:sp>
      <p:sp>
        <p:nvSpPr>
          <p:cNvPr id="3" name="Content Placeholder 2"/>
          <p:cNvSpPr>
            <a:spLocks noGrp="1"/>
          </p:cNvSpPr>
          <p:nvPr>
            <p:ph idx="1"/>
          </p:nvPr>
        </p:nvSpPr>
        <p:spPr/>
        <p:txBody>
          <a:bodyPr/>
          <a:lstStyle/>
          <a:p>
            <a:r>
              <a:rPr lang="en-US" sz="2400" dirty="0" smtClean="0">
                <a:solidFill>
                  <a:schemeClr val="bg1"/>
                </a:solidFill>
                <a:latin typeface="Comic Sans MS" pitchFamily="66" charset="0"/>
              </a:rPr>
              <a:t>A </a:t>
            </a:r>
            <a:r>
              <a:rPr lang="en-US" sz="2400" b="1" dirty="0" smtClean="0">
                <a:solidFill>
                  <a:schemeClr val="bg1"/>
                </a:solidFill>
                <a:latin typeface="Comic Sans MS" pitchFamily="66" charset="0"/>
              </a:rPr>
              <a:t>collaboration diagram</a:t>
            </a:r>
            <a:r>
              <a:rPr lang="en-US" sz="2400" dirty="0" smtClean="0">
                <a:solidFill>
                  <a:schemeClr val="bg1"/>
                </a:solidFill>
                <a:latin typeface="Comic Sans MS" pitchFamily="66" charset="0"/>
              </a:rPr>
              <a:t>, also called a communication </a:t>
            </a:r>
            <a:r>
              <a:rPr lang="en-US" sz="2400" b="1" dirty="0" smtClean="0">
                <a:solidFill>
                  <a:schemeClr val="bg1"/>
                </a:solidFill>
                <a:latin typeface="Comic Sans MS" pitchFamily="66" charset="0"/>
              </a:rPr>
              <a:t>diagram</a:t>
            </a:r>
            <a:r>
              <a:rPr lang="en-US" sz="2400" dirty="0" smtClean="0">
                <a:solidFill>
                  <a:schemeClr val="bg1"/>
                </a:solidFill>
                <a:latin typeface="Comic Sans MS" pitchFamily="66" charset="0"/>
              </a:rPr>
              <a:t> or interaction </a:t>
            </a:r>
            <a:r>
              <a:rPr lang="en-US" sz="2400" b="1" dirty="0" smtClean="0">
                <a:solidFill>
                  <a:schemeClr val="bg1"/>
                </a:solidFill>
                <a:latin typeface="Comic Sans MS" pitchFamily="66" charset="0"/>
              </a:rPr>
              <a:t>diagram</a:t>
            </a:r>
            <a:r>
              <a:rPr lang="en-US" sz="2400" dirty="0" smtClean="0">
                <a:solidFill>
                  <a:schemeClr val="bg1"/>
                </a:solidFill>
                <a:latin typeface="Comic Sans MS" pitchFamily="66" charset="0"/>
              </a:rPr>
              <a:t>, is an illustration of the relationships and interactions among software objects in the Unified Modeling Language (UML)</a:t>
            </a:r>
          </a:p>
          <a:p>
            <a:endParaRPr lang="en-US" sz="2400" dirty="0"/>
          </a:p>
        </p:txBody>
      </p:sp>
      <p:pic>
        <p:nvPicPr>
          <p:cNvPr id="99330" name="Picture 2" descr="C:\Users\umr\Desktop\notatoons\collabaration.jpg"/>
          <p:cNvPicPr>
            <a:picLocks noChangeAspect="1" noChangeArrowheads="1"/>
          </p:cNvPicPr>
          <p:nvPr/>
        </p:nvPicPr>
        <p:blipFill>
          <a:blip r:embed="rId2"/>
          <a:srcRect/>
          <a:stretch>
            <a:fillRect/>
          </a:stretch>
        </p:blipFill>
        <p:spPr bwMode="auto">
          <a:xfrm>
            <a:off x="1676400" y="3542276"/>
            <a:ext cx="5943600" cy="3087124"/>
          </a:xfrm>
          <a:prstGeom prst="rect">
            <a:avLst/>
          </a:prstGeom>
          <a:noFill/>
        </p:spPr>
      </p:pic>
      <p:pic>
        <p:nvPicPr>
          <p:cNvPr id="5" name="Picture 4" descr="Ppt_Bg2.pn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6" name="TextBox 5"/>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err="1" smtClean="0">
                <a:latin typeface="Comic Sans MS" pitchFamily="66" charset="0"/>
              </a:rPr>
              <a:t>Uml</a:t>
            </a:r>
            <a:r>
              <a:rPr lang="en-US" sz="2400" dirty="0" smtClean="0">
                <a:latin typeface="Comic Sans MS" pitchFamily="66" charset="0"/>
              </a:rPr>
              <a:t> Notations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latin typeface="Comic Sans MS" pitchFamily="66" charset="0"/>
              </a:rPr>
              <a:t>Use  Case Notation</a:t>
            </a:r>
            <a:endParaRPr lang="en-US" sz="3600" u="sng" dirty="0">
              <a:latin typeface="Comic Sans MS" pitchFamily="66" charset="0"/>
            </a:endParaRPr>
          </a:p>
        </p:txBody>
      </p:sp>
      <p:pic>
        <p:nvPicPr>
          <p:cNvPr id="100354" name="Picture 2" descr="C:\Users\umr\Desktop\notatoons\use case.jpg"/>
          <p:cNvPicPr>
            <a:picLocks noChangeAspect="1" noChangeArrowheads="1"/>
          </p:cNvPicPr>
          <p:nvPr/>
        </p:nvPicPr>
        <p:blipFill>
          <a:blip r:embed="rId2"/>
          <a:srcRect/>
          <a:stretch>
            <a:fillRect/>
          </a:stretch>
        </p:blipFill>
        <p:spPr bwMode="auto">
          <a:xfrm>
            <a:off x="609600" y="1447800"/>
            <a:ext cx="5943600" cy="2757441"/>
          </a:xfrm>
          <a:prstGeom prst="rect">
            <a:avLst/>
          </a:prstGeom>
          <a:noFill/>
        </p:spPr>
      </p:pic>
      <p:sp>
        <p:nvSpPr>
          <p:cNvPr id="6" name="TextBox 5"/>
          <p:cNvSpPr txBox="1"/>
          <p:nvPr/>
        </p:nvSpPr>
        <p:spPr>
          <a:xfrm>
            <a:off x="457200" y="4419600"/>
            <a:ext cx="7772400" cy="646331"/>
          </a:xfrm>
          <a:prstGeom prst="rect">
            <a:avLst/>
          </a:prstGeom>
          <a:noFill/>
        </p:spPr>
        <p:txBody>
          <a:bodyPr wrap="square" rtlCol="0">
            <a:spAutoFit/>
          </a:bodyPr>
          <a:lstStyle/>
          <a:p>
            <a:r>
              <a:rPr lang="en-US" sz="3600" u="sng" dirty="0" smtClean="0">
                <a:solidFill>
                  <a:schemeClr val="bg1"/>
                </a:solidFill>
                <a:latin typeface="Comic Sans MS" pitchFamily="66" charset="0"/>
              </a:rPr>
              <a:t>Actor Notation</a:t>
            </a:r>
            <a:endParaRPr lang="en-US" sz="3600" u="sng" dirty="0">
              <a:solidFill>
                <a:schemeClr val="bg1"/>
              </a:solidFill>
              <a:latin typeface="Comic Sans MS" pitchFamily="66" charset="0"/>
            </a:endParaRPr>
          </a:p>
        </p:txBody>
      </p:sp>
      <p:pic>
        <p:nvPicPr>
          <p:cNvPr id="100355" name="Picture 3" descr="C:\Users\umr\Desktop\notatoons\actor.jpg"/>
          <p:cNvPicPr>
            <a:picLocks noChangeAspect="1" noChangeArrowheads="1"/>
          </p:cNvPicPr>
          <p:nvPr/>
        </p:nvPicPr>
        <p:blipFill>
          <a:blip r:embed="rId3"/>
          <a:srcRect/>
          <a:stretch>
            <a:fillRect/>
          </a:stretch>
        </p:blipFill>
        <p:spPr bwMode="auto">
          <a:xfrm>
            <a:off x="4419600" y="5111150"/>
            <a:ext cx="762000" cy="1746850"/>
          </a:xfrm>
          <a:prstGeom prst="rect">
            <a:avLst/>
          </a:prstGeom>
          <a:noFill/>
        </p:spPr>
      </p:pic>
      <p:pic>
        <p:nvPicPr>
          <p:cNvPr id="7" name="Picture 6" descr="Ppt_Bg2.png"/>
          <p:cNvPicPr>
            <a:picLocks noChangeAspect="1"/>
          </p:cNvPicPr>
          <p:nvPr/>
        </p:nvPicPr>
        <p:blipFill>
          <a:blip r:embed="rId4"/>
          <a:srcRect/>
          <a:stretch>
            <a:fillRect/>
          </a:stretch>
        </p:blipFill>
        <p:spPr bwMode="auto">
          <a:xfrm>
            <a:off x="0" y="0"/>
            <a:ext cx="9144000" cy="6858000"/>
          </a:xfrm>
          <a:prstGeom prst="rect">
            <a:avLst/>
          </a:prstGeom>
          <a:noFill/>
          <a:ln w="9525">
            <a:noFill/>
            <a:miter lim="800000"/>
            <a:headEnd/>
            <a:tailEnd/>
          </a:ln>
        </p:spPr>
      </p:pic>
      <p:sp>
        <p:nvSpPr>
          <p:cNvPr id="8" name="TextBox 7"/>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err="1" smtClean="0">
                <a:latin typeface="Comic Sans MS" pitchFamily="66" charset="0"/>
              </a:rPr>
              <a:t>Uml</a:t>
            </a:r>
            <a:r>
              <a:rPr lang="en-US" sz="2400" dirty="0" smtClean="0">
                <a:latin typeface="Comic Sans MS" pitchFamily="66" charset="0"/>
              </a:rPr>
              <a:t> Notations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u="sng" dirty="0" smtClean="0">
                <a:latin typeface="Comic Sans MS" pitchFamily="66" charset="0"/>
              </a:rPr>
              <a:t>Initial State Notation</a:t>
            </a:r>
            <a:endParaRPr lang="en-US" sz="3600" u="sng" dirty="0">
              <a:latin typeface="Comic Sans MS" pitchFamily="66" charset="0"/>
            </a:endParaRPr>
          </a:p>
        </p:txBody>
      </p:sp>
      <p:pic>
        <p:nvPicPr>
          <p:cNvPr id="101378" name="Picture 2" descr="C:\Users\umr\Desktop\notatoons\intial state.jpg"/>
          <p:cNvPicPr>
            <a:picLocks noChangeAspect="1" noChangeArrowheads="1"/>
          </p:cNvPicPr>
          <p:nvPr/>
        </p:nvPicPr>
        <p:blipFill>
          <a:blip r:embed="rId2"/>
          <a:srcRect/>
          <a:stretch>
            <a:fillRect/>
          </a:stretch>
        </p:blipFill>
        <p:spPr bwMode="auto">
          <a:xfrm>
            <a:off x="2362200" y="1371600"/>
            <a:ext cx="1600200" cy="1325418"/>
          </a:xfrm>
          <a:prstGeom prst="rect">
            <a:avLst/>
          </a:prstGeom>
          <a:noFill/>
        </p:spPr>
      </p:pic>
      <p:sp>
        <p:nvSpPr>
          <p:cNvPr id="6" name="TextBox 5"/>
          <p:cNvSpPr txBox="1"/>
          <p:nvPr/>
        </p:nvSpPr>
        <p:spPr>
          <a:xfrm>
            <a:off x="533400" y="2743200"/>
            <a:ext cx="5181600" cy="646331"/>
          </a:xfrm>
          <a:prstGeom prst="rect">
            <a:avLst/>
          </a:prstGeom>
          <a:noFill/>
        </p:spPr>
        <p:txBody>
          <a:bodyPr wrap="square" rtlCol="0">
            <a:spAutoFit/>
          </a:bodyPr>
          <a:lstStyle/>
          <a:p>
            <a:r>
              <a:rPr lang="en-US" sz="3600" u="sng" dirty="0" smtClean="0">
                <a:solidFill>
                  <a:schemeClr val="bg1"/>
                </a:solidFill>
                <a:latin typeface="Comic Sans MS" pitchFamily="66" charset="0"/>
              </a:rPr>
              <a:t>Final State Notation</a:t>
            </a:r>
            <a:endParaRPr lang="en-US" sz="3600" u="sng" dirty="0">
              <a:solidFill>
                <a:schemeClr val="bg1"/>
              </a:solidFill>
              <a:latin typeface="Comic Sans MS" pitchFamily="66" charset="0"/>
            </a:endParaRPr>
          </a:p>
        </p:txBody>
      </p:sp>
      <p:pic>
        <p:nvPicPr>
          <p:cNvPr id="101379" name="Picture 3" descr="C:\Users\umr\Desktop\notatoons\finsal.jpg"/>
          <p:cNvPicPr>
            <a:picLocks noChangeAspect="1" noChangeArrowheads="1"/>
          </p:cNvPicPr>
          <p:nvPr/>
        </p:nvPicPr>
        <p:blipFill>
          <a:blip r:embed="rId3"/>
          <a:srcRect/>
          <a:stretch>
            <a:fillRect/>
          </a:stretch>
        </p:blipFill>
        <p:spPr bwMode="auto">
          <a:xfrm>
            <a:off x="990600" y="3546220"/>
            <a:ext cx="3060700" cy="949580"/>
          </a:xfrm>
          <a:prstGeom prst="rect">
            <a:avLst/>
          </a:prstGeom>
          <a:noFill/>
        </p:spPr>
      </p:pic>
      <p:sp>
        <p:nvSpPr>
          <p:cNvPr id="10" name="TextBox 9"/>
          <p:cNvSpPr txBox="1"/>
          <p:nvPr/>
        </p:nvSpPr>
        <p:spPr>
          <a:xfrm>
            <a:off x="609600" y="4572000"/>
            <a:ext cx="7467600" cy="646331"/>
          </a:xfrm>
          <a:prstGeom prst="rect">
            <a:avLst/>
          </a:prstGeom>
          <a:noFill/>
        </p:spPr>
        <p:txBody>
          <a:bodyPr wrap="square" rtlCol="0">
            <a:spAutoFit/>
          </a:bodyPr>
          <a:lstStyle/>
          <a:p>
            <a:r>
              <a:rPr lang="en-US" sz="3600" u="sng" dirty="0" smtClean="0">
                <a:solidFill>
                  <a:schemeClr val="bg1"/>
                </a:solidFill>
                <a:latin typeface="Comic Sans MS" pitchFamily="66" charset="0"/>
              </a:rPr>
              <a:t>Active  Class Notation</a:t>
            </a:r>
            <a:endParaRPr lang="en-US" sz="3600" u="sng" dirty="0">
              <a:solidFill>
                <a:schemeClr val="bg1"/>
              </a:solidFill>
              <a:latin typeface="Comic Sans MS" pitchFamily="66" charset="0"/>
            </a:endParaRPr>
          </a:p>
        </p:txBody>
      </p:sp>
      <p:pic>
        <p:nvPicPr>
          <p:cNvPr id="101381" name="Picture 5" descr="C:\Users\umr\Desktop\notatoons\active class.jpg"/>
          <p:cNvPicPr>
            <a:picLocks noChangeAspect="1" noChangeArrowheads="1"/>
          </p:cNvPicPr>
          <p:nvPr/>
        </p:nvPicPr>
        <p:blipFill>
          <a:blip r:embed="rId4"/>
          <a:srcRect/>
          <a:stretch>
            <a:fillRect/>
          </a:stretch>
        </p:blipFill>
        <p:spPr bwMode="auto">
          <a:xfrm>
            <a:off x="1731962" y="5257800"/>
            <a:ext cx="4973638" cy="1721907"/>
          </a:xfrm>
          <a:prstGeom prst="rect">
            <a:avLst/>
          </a:prstGeom>
          <a:noFill/>
        </p:spPr>
      </p:pic>
      <p:pic>
        <p:nvPicPr>
          <p:cNvPr id="8" name="Picture 7" descr="Ppt_Bg2.png"/>
          <p:cNvPicPr>
            <a:picLocks noChangeAspect="1"/>
          </p:cNvPicPr>
          <p:nvPr/>
        </p:nvPicPr>
        <p:blipFill>
          <a:blip r:embed="rId5"/>
          <a:srcRect/>
          <a:stretch>
            <a:fillRect/>
          </a:stretch>
        </p:blipFill>
        <p:spPr bwMode="auto">
          <a:xfrm>
            <a:off x="0" y="0"/>
            <a:ext cx="9144000" cy="6858000"/>
          </a:xfrm>
          <a:prstGeom prst="rect">
            <a:avLst/>
          </a:prstGeom>
          <a:noFill/>
          <a:ln w="9525">
            <a:noFill/>
            <a:miter lim="800000"/>
            <a:headEnd/>
            <a:tailEnd/>
          </a:ln>
        </p:spPr>
      </p:pic>
      <p:sp>
        <p:nvSpPr>
          <p:cNvPr id="9" name="TextBox 8"/>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err="1" smtClean="0">
                <a:latin typeface="Comic Sans MS" pitchFamily="66" charset="0"/>
              </a:rPr>
              <a:t>Uml</a:t>
            </a:r>
            <a:r>
              <a:rPr lang="en-US" sz="2400" dirty="0" smtClean="0">
                <a:latin typeface="Comic Sans MS" pitchFamily="66" charset="0"/>
              </a:rPr>
              <a:t> Notations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u="sng" dirty="0" smtClean="0">
                <a:latin typeface="Comic Sans MS" pitchFamily="66" charset="0"/>
              </a:rPr>
              <a:t>Component Notation</a:t>
            </a:r>
            <a:endParaRPr lang="en-US" sz="3600" u="sng" dirty="0">
              <a:latin typeface="Comic Sans MS" pitchFamily="66" charset="0"/>
            </a:endParaRPr>
          </a:p>
        </p:txBody>
      </p:sp>
      <p:pic>
        <p:nvPicPr>
          <p:cNvPr id="102403" name="Picture 3" descr="C:\Users\umr\Desktop\notatoons\compoent.jpg"/>
          <p:cNvPicPr>
            <a:picLocks noChangeAspect="1" noChangeArrowheads="1"/>
          </p:cNvPicPr>
          <p:nvPr/>
        </p:nvPicPr>
        <p:blipFill>
          <a:blip r:embed="rId2"/>
          <a:srcRect/>
          <a:stretch>
            <a:fillRect/>
          </a:stretch>
        </p:blipFill>
        <p:spPr bwMode="auto">
          <a:xfrm>
            <a:off x="1905000" y="1295401"/>
            <a:ext cx="3827462" cy="1543910"/>
          </a:xfrm>
          <a:prstGeom prst="rect">
            <a:avLst/>
          </a:prstGeom>
          <a:noFill/>
        </p:spPr>
      </p:pic>
      <p:sp>
        <p:nvSpPr>
          <p:cNvPr id="6" name="TextBox 5"/>
          <p:cNvSpPr txBox="1"/>
          <p:nvPr/>
        </p:nvSpPr>
        <p:spPr>
          <a:xfrm>
            <a:off x="533400" y="2971800"/>
            <a:ext cx="8229600" cy="707886"/>
          </a:xfrm>
          <a:prstGeom prst="rect">
            <a:avLst/>
          </a:prstGeom>
          <a:noFill/>
        </p:spPr>
        <p:txBody>
          <a:bodyPr wrap="square" rtlCol="0">
            <a:spAutoFit/>
          </a:bodyPr>
          <a:lstStyle/>
          <a:p>
            <a:pPr>
              <a:buFont typeface="Wingdings" pitchFamily="2" charset="2"/>
              <a:buChar char="Ø"/>
            </a:pPr>
            <a:r>
              <a:rPr lang="en-US" sz="2000" dirty="0" smtClean="0">
                <a:solidFill>
                  <a:schemeClr val="bg1"/>
                </a:solidFill>
                <a:latin typeface="Comic Sans MS" pitchFamily="66" charset="0"/>
              </a:rPr>
              <a:t>  Component is used to represent any part of a system for which UML diagrams are made.</a:t>
            </a:r>
            <a:endParaRPr lang="en-US" sz="2000" dirty="0">
              <a:solidFill>
                <a:schemeClr val="bg1"/>
              </a:solidFill>
              <a:latin typeface="Comic Sans MS" pitchFamily="66" charset="0"/>
            </a:endParaRPr>
          </a:p>
        </p:txBody>
      </p:sp>
      <p:sp>
        <p:nvSpPr>
          <p:cNvPr id="7" name="TextBox 6"/>
          <p:cNvSpPr txBox="1"/>
          <p:nvPr/>
        </p:nvSpPr>
        <p:spPr>
          <a:xfrm>
            <a:off x="609600" y="4038600"/>
            <a:ext cx="6629400" cy="646331"/>
          </a:xfrm>
          <a:prstGeom prst="rect">
            <a:avLst/>
          </a:prstGeom>
          <a:noFill/>
        </p:spPr>
        <p:txBody>
          <a:bodyPr wrap="square" rtlCol="0">
            <a:spAutoFit/>
          </a:bodyPr>
          <a:lstStyle/>
          <a:p>
            <a:r>
              <a:rPr lang="en-US" sz="3600" u="sng" dirty="0" smtClean="0">
                <a:solidFill>
                  <a:schemeClr val="bg1"/>
                </a:solidFill>
                <a:latin typeface="Comic Sans MS" pitchFamily="66" charset="0"/>
              </a:rPr>
              <a:t>Node Notation</a:t>
            </a:r>
            <a:endParaRPr lang="en-US" sz="3600" u="sng" dirty="0">
              <a:solidFill>
                <a:schemeClr val="bg1"/>
              </a:solidFill>
              <a:latin typeface="Comic Sans MS" pitchFamily="66" charset="0"/>
            </a:endParaRPr>
          </a:p>
        </p:txBody>
      </p:sp>
      <p:sp>
        <p:nvSpPr>
          <p:cNvPr id="8" name="TextBox 7"/>
          <p:cNvSpPr txBox="1"/>
          <p:nvPr/>
        </p:nvSpPr>
        <p:spPr>
          <a:xfrm>
            <a:off x="457200" y="4724400"/>
            <a:ext cx="4572000" cy="1015663"/>
          </a:xfrm>
          <a:prstGeom prst="rect">
            <a:avLst/>
          </a:prstGeom>
          <a:noFill/>
        </p:spPr>
        <p:txBody>
          <a:bodyPr wrap="square" rtlCol="0">
            <a:spAutoFit/>
          </a:bodyPr>
          <a:lstStyle/>
          <a:p>
            <a:r>
              <a:rPr lang="en-US" sz="2000" dirty="0" smtClean="0">
                <a:solidFill>
                  <a:schemeClr val="bg1"/>
                </a:solidFill>
                <a:latin typeface="Comic Sans MS" pitchFamily="66" charset="0"/>
              </a:rPr>
              <a:t>Node is used to represent the physical part of a system such as the server, network, etc.</a:t>
            </a:r>
            <a:endParaRPr lang="en-US" sz="2000" dirty="0">
              <a:solidFill>
                <a:schemeClr val="bg1"/>
              </a:solidFill>
              <a:latin typeface="Comic Sans MS" pitchFamily="66" charset="0"/>
            </a:endParaRPr>
          </a:p>
        </p:txBody>
      </p:sp>
      <p:pic>
        <p:nvPicPr>
          <p:cNvPr id="102404" name="Picture 4" descr="C:\Users\umr\Desktop\notatoons\node.jpg"/>
          <p:cNvPicPr>
            <a:picLocks noChangeAspect="1" noChangeArrowheads="1"/>
          </p:cNvPicPr>
          <p:nvPr/>
        </p:nvPicPr>
        <p:blipFill>
          <a:blip r:embed="rId3"/>
          <a:srcRect/>
          <a:stretch>
            <a:fillRect/>
          </a:stretch>
        </p:blipFill>
        <p:spPr bwMode="auto">
          <a:xfrm>
            <a:off x="5105400" y="4114800"/>
            <a:ext cx="3387045" cy="2532063"/>
          </a:xfrm>
          <a:prstGeom prst="rect">
            <a:avLst/>
          </a:prstGeom>
          <a:noFill/>
        </p:spPr>
      </p:pic>
      <p:pic>
        <p:nvPicPr>
          <p:cNvPr id="9" name="Picture 8" descr="Ppt_Bg2.png"/>
          <p:cNvPicPr>
            <a:picLocks noChangeAspect="1"/>
          </p:cNvPicPr>
          <p:nvPr/>
        </p:nvPicPr>
        <p:blipFill>
          <a:blip r:embed="rId4"/>
          <a:srcRect/>
          <a:stretch>
            <a:fillRect/>
          </a:stretch>
        </p:blipFill>
        <p:spPr bwMode="auto">
          <a:xfrm>
            <a:off x="0" y="-76200"/>
            <a:ext cx="9144000" cy="6858000"/>
          </a:xfrm>
          <a:prstGeom prst="rect">
            <a:avLst/>
          </a:prstGeom>
          <a:noFill/>
          <a:ln w="9525">
            <a:noFill/>
            <a:miter lim="800000"/>
            <a:headEnd/>
            <a:tailEnd/>
          </a:ln>
        </p:spPr>
      </p:pic>
      <p:sp>
        <p:nvSpPr>
          <p:cNvPr id="10" name="TextBox 9"/>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err="1" smtClean="0">
                <a:latin typeface="Comic Sans MS" pitchFamily="66" charset="0"/>
              </a:rPr>
              <a:t>Uml</a:t>
            </a:r>
            <a:r>
              <a:rPr lang="en-US" sz="2400" dirty="0" smtClean="0">
                <a:latin typeface="Comic Sans MS" pitchFamily="66" charset="0"/>
              </a:rPr>
              <a:t> Notations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latin typeface="Comic Sans MS" pitchFamily="66" charset="0"/>
              </a:rPr>
              <a:t>State  Machine Notation</a:t>
            </a:r>
            <a:endParaRPr lang="en-US" sz="3600" u="sng" dirty="0">
              <a:latin typeface="Comic Sans MS" pitchFamily="66" charset="0"/>
            </a:endParaRPr>
          </a:p>
        </p:txBody>
      </p:sp>
      <p:sp>
        <p:nvSpPr>
          <p:cNvPr id="3" name="Content Placeholder 2"/>
          <p:cNvSpPr>
            <a:spLocks noGrp="1"/>
          </p:cNvSpPr>
          <p:nvPr>
            <p:ph idx="1"/>
          </p:nvPr>
        </p:nvSpPr>
        <p:spPr>
          <a:xfrm>
            <a:off x="381000" y="1295400"/>
            <a:ext cx="9220200" cy="3700463"/>
          </a:xfrm>
        </p:spPr>
        <p:txBody>
          <a:bodyPr/>
          <a:lstStyle/>
          <a:p>
            <a:pPr>
              <a:buNone/>
            </a:pPr>
            <a:r>
              <a:rPr lang="en-US" sz="2000" dirty="0" smtClean="0">
                <a:solidFill>
                  <a:schemeClr val="bg1"/>
                </a:solidFill>
                <a:latin typeface="Comic Sans MS" pitchFamily="66" charset="0"/>
              </a:rPr>
              <a:t>State machine describes the different states of a component in its life cycle.</a:t>
            </a:r>
            <a:endParaRPr lang="en-US" sz="2000" dirty="0">
              <a:solidFill>
                <a:schemeClr val="bg1"/>
              </a:solidFill>
              <a:latin typeface="Comic Sans MS" pitchFamily="66" charset="0"/>
            </a:endParaRPr>
          </a:p>
        </p:txBody>
      </p:sp>
      <p:pic>
        <p:nvPicPr>
          <p:cNvPr id="103426" name="Picture 2" descr="C:\Users\umr\Desktop\notatoons\state.jpg"/>
          <p:cNvPicPr>
            <a:picLocks noChangeAspect="1" noChangeArrowheads="1"/>
          </p:cNvPicPr>
          <p:nvPr/>
        </p:nvPicPr>
        <p:blipFill>
          <a:blip r:embed="rId2"/>
          <a:srcRect/>
          <a:stretch>
            <a:fillRect/>
          </a:stretch>
        </p:blipFill>
        <p:spPr bwMode="auto">
          <a:xfrm>
            <a:off x="609600" y="2106169"/>
            <a:ext cx="8001000" cy="4675631"/>
          </a:xfrm>
          <a:prstGeom prst="rect">
            <a:avLst/>
          </a:prstGeom>
          <a:noFill/>
        </p:spPr>
      </p:pic>
      <p:pic>
        <p:nvPicPr>
          <p:cNvPr id="5" name="Picture 4" descr="Ppt_Bg2.png"/>
          <p:cNvPicPr>
            <a:picLocks noChangeAspect="1"/>
          </p:cNvPicPr>
          <p:nvPr/>
        </p:nvPicPr>
        <p:blipFill>
          <a:blip r:embed="rId3"/>
          <a:srcRect/>
          <a:stretch>
            <a:fillRect/>
          </a:stretch>
        </p:blipFill>
        <p:spPr bwMode="auto">
          <a:xfrm>
            <a:off x="0" y="0"/>
            <a:ext cx="9144000" cy="7315200"/>
          </a:xfrm>
          <a:prstGeom prst="rect">
            <a:avLst/>
          </a:prstGeom>
          <a:noFill/>
          <a:ln w="9525">
            <a:noFill/>
            <a:miter lim="800000"/>
            <a:headEnd/>
            <a:tailEnd/>
          </a:ln>
        </p:spPr>
      </p:pic>
      <p:sp>
        <p:nvSpPr>
          <p:cNvPr id="6" name="TextBox 5"/>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err="1" smtClean="0">
                <a:latin typeface="Comic Sans MS" pitchFamily="66" charset="0"/>
              </a:rPr>
              <a:t>Uml</a:t>
            </a:r>
            <a:r>
              <a:rPr lang="en-US" sz="2400" dirty="0" smtClean="0">
                <a:latin typeface="Comic Sans MS" pitchFamily="66" charset="0"/>
              </a:rPr>
              <a:t> Notations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solidFill>
                  <a:schemeClr val="bg1"/>
                </a:solidFill>
                <a:latin typeface="Comic Sans MS" pitchFamily="66" charset="0"/>
              </a:rPr>
              <a:t>Package Notation</a:t>
            </a:r>
            <a:endParaRPr lang="en-US" sz="3600" u="sng" dirty="0">
              <a:solidFill>
                <a:schemeClr val="bg1"/>
              </a:solidFill>
              <a:latin typeface="Comic Sans MS" pitchFamily="66" charset="0"/>
            </a:endParaRPr>
          </a:p>
        </p:txBody>
      </p:sp>
      <p:sp>
        <p:nvSpPr>
          <p:cNvPr id="3" name="Content Placeholder 2"/>
          <p:cNvSpPr>
            <a:spLocks noGrp="1"/>
          </p:cNvSpPr>
          <p:nvPr>
            <p:ph idx="1"/>
          </p:nvPr>
        </p:nvSpPr>
        <p:spPr/>
        <p:txBody>
          <a:bodyPr/>
          <a:lstStyle/>
          <a:p>
            <a:r>
              <a:rPr lang="en-US" sz="2400" dirty="0" smtClean="0">
                <a:solidFill>
                  <a:schemeClr val="bg1"/>
                </a:solidFill>
                <a:latin typeface="Comic Sans MS" pitchFamily="66" charset="0"/>
              </a:rPr>
              <a:t>Package notation is used to wrap the components of a system.</a:t>
            </a:r>
            <a:endParaRPr lang="en-US" sz="2400" dirty="0">
              <a:solidFill>
                <a:schemeClr val="bg1"/>
              </a:solidFill>
              <a:latin typeface="Comic Sans MS" pitchFamily="66" charset="0"/>
            </a:endParaRPr>
          </a:p>
        </p:txBody>
      </p:sp>
      <p:pic>
        <p:nvPicPr>
          <p:cNvPr id="104450" name="Picture 2" descr="C:\Users\umr\Desktop\notatoons\package.jpg"/>
          <p:cNvPicPr>
            <a:picLocks noChangeAspect="1" noChangeArrowheads="1"/>
          </p:cNvPicPr>
          <p:nvPr/>
        </p:nvPicPr>
        <p:blipFill>
          <a:blip r:embed="rId2"/>
          <a:srcRect/>
          <a:stretch>
            <a:fillRect/>
          </a:stretch>
        </p:blipFill>
        <p:spPr bwMode="auto">
          <a:xfrm>
            <a:off x="990600" y="2514600"/>
            <a:ext cx="3646311" cy="1447800"/>
          </a:xfrm>
          <a:prstGeom prst="rect">
            <a:avLst/>
          </a:prstGeom>
          <a:noFill/>
        </p:spPr>
      </p:pic>
      <p:sp>
        <p:nvSpPr>
          <p:cNvPr id="5" name="TextBox 4"/>
          <p:cNvSpPr txBox="1"/>
          <p:nvPr/>
        </p:nvSpPr>
        <p:spPr>
          <a:xfrm>
            <a:off x="533400" y="4343400"/>
            <a:ext cx="6477000" cy="646331"/>
          </a:xfrm>
          <a:prstGeom prst="rect">
            <a:avLst/>
          </a:prstGeom>
          <a:noFill/>
        </p:spPr>
        <p:txBody>
          <a:bodyPr wrap="square" rtlCol="0">
            <a:spAutoFit/>
          </a:bodyPr>
          <a:lstStyle/>
          <a:p>
            <a:r>
              <a:rPr lang="en-US" sz="3600" u="sng" dirty="0" smtClean="0">
                <a:solidFill>
                  <a:schemeClr val="bg1"/>
                </a:solidFill>
                <a:latin typeface="Comic Sans MS" pitchFamily="66" charset="0"/>
              </a:rPr>
              <a:t>Note Notation</a:t>
            </a:r>
            <a:endParaRPr lang="en-US" sz="3600" u="sng" dirty="0">
              <a:solidFill>
                <a:schemeClr val="bg1"/>
              </a:solidFill>
              <a:latin typeface="Comic Sans MS" pitchFamily="66" charset="0"/>
            </a:endParaRPr>
          </a:p>
        </p:txBody>
      </p:sp>
      <p:sp>
        <p:nvSpPr>
          <p:cNvPr id="6" name="TextBox 5"/>
          <p:cNvSpPr txBox="1"/>
          <p:nvPr/>
        </p:nvSpPr>
        <p:spPr>
          <a:xfrm>
            <a:off x="457200" y="5029200"/>
            <a:ext cx="8458200" cy="707886"/>
          </a:xfrm>
          <a:prstGeom prst="rect">
            <a:avLst/>
          </a:prstGeom>
          <a:noFill/>
        </p:spPr>
        <p:txBody>
          <a:bodyPr wrap="square" rtlCol="0">
            <a:spAutoFit/>
          </a:bodyPr>
          <a:lstStyle/>
          <a:p>
            <a:r>
              <a:rPr lang="en-US" sz="2000" dirty="0" smtClean="0">
                <a:solidFill>
                  <a:schemeClr val="bg1"/>
                </a:solidFill>
              </a:rPr>
              <a:t>This  notations  are  used  to  provide </a:t>
            </a:r>
          </a:p>
          <a:p>
            <a:r>
              <a:rPr lang="en-US" sz="2000" dirty="0" smtClean="0">
                <a:solidFill>
                  <a:schemeClr val="bg1"/>
                </a:solidFill>
              </a:rPr>
              <a:t>necessary information of a system.</a:t>
            </a:r>
            <a:endParaRPr lang="en-US" sz="2000" dirty="0">
              <a:solidFill>
                <a:schemeClr val="bg1"/>
              </a:solidFill>
            </a:endParaRPr>
          </a:p>
        </p:txBody>
      </p:sp>
      <p:pic>
        <p:nvPicPr>
          <p:cNvPr id="104451" name="Picture 3" descr="C:\Users\umr\Desktop\notatoons\note.jpg"/>
          <p:cNvPicPr>
            <a:picLocks noChangeAspect="1" noChangeArrowheads="1"/>
          </p:cNvPicPr>
          <p:nvPr/>
        </p:nvPicPr>
        <p:blipFill>
          <a:blip r:embed="rId3"/>
          <a:srcRect/>
          <a:stretch>
            <a:fillRect/>
          </a:stretch>
        </p:blipFill>
        <p:spPr bwMode="auto">
          <a:xfrm>
            <a:off x="5486400" y="5029200"/>
            <a:ext cx="3048000" cy="1600200"/>
          </a:xfrm>
          <a:prstGeom prst="rect">
            <a:avLst/>
          </a:prstGeom>
          <a:noFill/>
        </p:spPr>
      </p:pic>
      <p:pic>
        <p:nvPicPr>
          <p:cNvPr id="8" name="Picture 7" descr="Ppt_Bg2.png"/>
          <p:cNvPicPr>
            <a:picLocks noChangeAspect="1"/>
          </p:cNvPicPr>
          <p:nvPr/>
        </p:nvPicPr>
        <p:blipFill>
          <a:blip r:embed="rId4"/>
          <a:srcRect/>
          <a:stretch>
            <a:fillRect/>
          </a:stretch>
        </p:blipFill>
        <p:spPr bwMode="auto">
          <a:xfrm>
            <a:off x="0" y="0"/>
            <a:ext cx="9144000" cy="7086600"/>
          </a:xfrm>
          <a:prstGeom prst="rect">
            <a:avLst/>
          </a:prstGeom>
          <a:noFill/>
          <a:ln w="9525">
            <a:noFill/>
            <a:miter lim="800000"/>
            <a:headEnd/>
            <a:tailEnd/>
          </a:ln>
        </p:spPr>
      </p:pic>
      <p:sp>
        <p:nvSpPr>
          <p:cNvPr id="9" name="TextBox 8"/>
          <p:cNvSpPr txBox="1"/>
          <p:nvPr/>
        </p:nvSpPr>
        <p:spPr>
          <a:xfrm>
            <a:off x="5943600" y="7173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err="1" smtClean="0">
                <a:latin typeface="Comic Sans MS" pitchFamily="66" charset="0"/>
              </a:rPr>
              <a:t>Uml</a:t>
            </a:r>
            <a:r>
              <a:rPr lang="en-US" sz="2400" dirty="0" smtClean="0">
                <a:latin typeface="Comic Sans MS" pitchFamily="66" charset="0"/>
              </a:rPr>
              <a:t> Notations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latin typeface="Comic Sans MS" pitchFamily="66" charset="0"/>
              </a:rPr>
              <a:t>Dependency Notation</a:t>
            </a:r>
            <a:endParaRPr lang="en-US" sz="3600" u="sng" dirty="0">
              <a:latin typeface="Comic Sans MS" pitchFamily="66" charset="0"/>
            </a:endParaRPr>
          </a:p>
        </p:txBody>
      </p:sp>
      <p:sp>
        <p:nvSpPr>
          <p:cNvPr id="3" name="Content Placeholder 2"/>
          <p:cNvSpPr>
            <a:spLocks noGrp="1"/>
          </p:cNvSpPr>
          <p:nvPr>
            <p:ph idx="1"/>
          </p:nvPr>
        </p:nvSpPr>
        <p:spPr>
          <a:xfrm>
            <a:off x="381000" y="1219200"/>
            <a:ext cx="8229600" cy="3700463"/>
          </a:xfrm>
        </p:spPr>
        <p:txBody>
          <a:bodyPr/>
          <a:lstStyle/>
          <a:p>
            <a:pPr>
              <a:buFont typeface="Wingdings" pitchFamily="2" charset="2"/>
              <a:buChar char="Ø"/>
            </a:pPr>
            <a:r>
              <a:rPr lang="en-US" sz="2400" dirty="0" smtClean="0">
                <a:solidFill>
                  <a:schemeClr val="bg1"/>
                </a:solidFill>
                <a:latin typeface="Comic Sans MS" pitchFamily="66" charset="0"/>
              </a:rPr>
              <a:t>Dependency is represented by a dotted arrow as shown in the following figure. The arrow head  represents  the  independent  element  and  the  other  end  represents  the  dependent  element.</a:t>
            </a:r>
          </a:p>
          <a:p>
            <a:pPr>
              <a:buNone/>
            </a:pP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           Dependent ----------&gt; Independent</a:t>
            </a:r>
            <a:endParaRPr lang="en-US" sz="2400" dirty="0">
              <a:solidFill>
                <a:schemeClr val="bg1"/>
              </a:solidFill>
              <a:latin typeface="Comic Sans MS" pitchFamily="66" charset="0"/>
            </a:endParaRPr>
          </a:p>
        </p:txBody>
      </p:sp>
      <p:sp>
        <p:nvSpPr>
          <p:cNvPr id="5" name="TextBox 4"/>
          <p:cNvSpPr txBox="1"/>
          <p:nvPr/>
        </p:nvSpPr>
        <p:spPr>
          <a:xfrm>
            <a:off x="457200" y="3886200"/>
            <a:ext cx="6858000" cy="646331"/>
          </a:xfrm>
          <a:prstGeom prst="rect">
            <a:avLst/>
          </a:prstGeom>
          <a:noFill/>
        </p:spPr>
        <p:txBody>
          <a:bodyPr wrap="square" rtlCol="0">
            <a:spAutoFit/>
          </a:bodyPr>
          <a:lstStyle/>
          <a:p>
            <a:r>
              <a:rPr lang="en-US" sz="3600" u="sng" dirty="0" smtClean="0">
                <a:solidFill>
                  <a:schemeClr val="bg1"/>
                </a:solidFill>
                <a:latin typeface="Comic Sans MS" pitchFamily="66" charset="0"/>
              </a:rPr>
              <a:t>Association Notation</a:t>
            </a:r>
            <a:endParaRPr lang="en-US" sz="3600" u="sng" dirty="0">
              <a:solidFill>
                <a:schemeClr val="bg1"/>
              </a:solidFill>
              <a:latin typeface="Comic Sans MS" pitchFamily="66" charset="0"/>
            </a:endParaRPr>
          </a:p>
        </p:txBody>
      </p:sp>
      <p:sp>
        <p:nvSpPr>
          <p:cNvPr id="6" name="TextBox 5"/>
          <p:cNvSpPr txBox="1"/>
          <p:nvPr/>
        </p:nvSpPr>
        <p:spPr>
          <a:xfrm>
            <a:off x="533400" y="4648200"/>
            <a:ext cx="9220200" cy="1938992"/>
          </a:xfrm>
          <a:prstGeom prst="rect">
            <a:avLst/>
          </a:prstGeom>
          <a:noFill/>
        </p:spPr>
        <p:txBody>
          <a:bodyPr wrap="square" rtlCol="0">
            <a:spAutoFit/>
          </a:bodyPr>
          <a:lstStyle/>
          <a:p>
            <a:pPr>
              <a:buFont typeface="Wingdings" pitchFamily="2" charset="2"/>
              <a:buChar char="Ø"/>
            </a:pPr>
            <a:r>
              <a:rPr lang="en-US" sz="2400" dirty="0" smtClean="0">
                <a:solidFill>
                  <a:schemeClr val="bg1"/>
                </a:solidFill>
                <a:latin typeface="Comic Sans MS" pitchFamily="66" charset="0"/>
              </a:rPr>
              <a:t>Association is used to represent the relationship between two elements of a system.</a:t>
            </a:r>
          </a:p>
          <a:p>
            <a:pPr>
              <a:buFont typeface="Wingdings" pitchFamily="2" charset="2"/>
              <a:buChar char="Ø"/>
            </a:pPr>
            <a:endParaRPr lang="en-US" sz="2400" dirty="0" smtClean="0">
              <a:solidFill>
                <a:schemeClr val="bg1"/>
              </a:solidFill>
              <a:latin typeface="Comic Sans MS" pitchFamily="66" charset="0"/>
            </a:endParaRPr>
          </a:p>
          <a:p>
            <a:pPr>
              <a:buFont typeface="Wingdings" pitchFamily="2" charset="2"/>
              <a:buChar char="Ø"/>
            </a:pPr>
            <a:endParaRPr lang="en-US" sz="2400" dirty="0" smtClean="0">
              <a:solidFill>
                <a:schemeClr val="bg1"/>
              </a:solidFill>
              <a:latin typeface="Comic Sans MS" pitchFamily="66" charset="0"/>
            </a:endParaRPr>
          </a:p>
          <a:p>
            <a:r>
              <a:rPr lang="en-US" sz="2400" dirty="0" smtClean="0">
                <a:solidFill>
                  <a:schemeClr val="bg1"/>
                </a:solidFill>
                <a:latin typeface="Comic Sans MS" pitchFamily="66" charset="0"/>
              </a:rPr>
              <a:t>Employee</a:t>
            </a:r>
            <a:r>
              <a:rPr lang="en-US" sz="2400" dirty="0" smtClean="0">
                <a:solidFill>
                  <a:schemeClr val="bg1"/>
                </a:solidFill>
                <a:latin typeface="Comic Sans MS" pitchFamily="66" charset="0"/>
                <a:sym typeface="Wingdings" pitchFamily="2" charset="2"/>
              </a:rPr>
              <a:t>&lt;-----------  Association </a:t>
            </a:r>
            <a:r>
              <a:rPr lang="en-US" sz="2400" dirty="0" smtClean="0">
                <a:solidFill>
                  <a:schemeClr val="bg1"/>
                </a:solidFill>
                <a:latin typeface="Comic Sans MS" pitchFamily="66" charset="0"/>
              </a:rPr>
              <a:t> ----------&gt; Organization</a:t>
            </a:r>
            <a:endParaRPr lang="en-US" sz="2400" dirty="0">
              <a:solidFill>
                <a:schemeClr val="bg1"/>
              </a:solidFill>
              <a:latin typeface="Comic Sans MS" pitchFamily="66" charset="0"/>
            </a:endParaRPr>
          </a:p>
        </p:txBody>
      </p:sp>
      <p:pic>
        <p:nvPicPr>
          <p:cNvPr id="7" name="Picture 6"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8" name="TextBox 7"/>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err="1" smtClean="0">
                <a:latin typeface="Comic Sans MS" pitchFamily="66" charset="0"/>
              </a:rPr>
              <a:t>Uml</a:t>
            </a:r>
            <a:r>
              <a:rPr lang="en-US" sz="2400" dirty="0" smtClean="0">
                <a:latin typeface="Comic Sans MS" pitchFamily="66" charset="0"/>
              </a:rPr>
              <a:t> Notations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latin typeface="Comic Sans MS" pitchFamily="66" charset="0"/>
              </a:rPr>
              <a:t>Generalization Notation</a:t>
            </a:r>
            <a:endParaRPr lang="en-US" sz="3600" u="sng" dirty="0">
              <a:latin typeface="Comic Sans MS" pitchFamily="66" charset="0"/>
            </a:endParaRPr>
          </a:p>
        </p:txBody>
      </p:sp>
      <p:sp>
        <p:nvSpPr>
          <p:cNvPr id="3" name="Content Placeholder 2"/>
          <p:cNvSpPr>
            <a:spLocks noGrp="1"/>
          </p:cNvSpPr>
          <p:nvPr>
            <p:ph idx="1"/>
          </p:nvPr>
        </p:nvSpPr>
        <p:spPr/>
        <p:txBody>
          <a:bodyPr/>
          <a:lstStyle/>
          <a:p>
            <a:r>
              <a:rPr lang="en-US" sz="2000" dirty="0" smtClean="0">
                <a:solidFill>
                  <a:schemeClr val="bg1"/>
                </a:solidFill>
                <a:latin typeface="Comic Sans MS" pitchFamily="66" charset="0"/>
              </a:rPr>
              <a:t>Generalization describes the inheritance relationship of the object-oriented world. It is  a parent and child relationship.</a:t>
            </a:r>
            <a:endParaRPr lang="en-US" sz="2000" dirty="0">
              <a:solidFill>
                <a:schemeClr val="bg1"/>
              </a:solidFill>
              <a:latin typeface="Comic Sans MS" pitchFamily="66" charset="0"/>
            </a:endParaRPr>
          </a:p>
        </p:txBody>
      </p:sp>
      <p:pic>
        <p:nvPicPr>
          <p:cNvPr id="106498" name="Picture 2" descr="C:\Users\umr\Desktop\notatoons\ganeralization.jpg"/>
          <p:cNvPicPr>
            <a:picLocks noChangeAspect="1" noChangeArrowheads="1"/>
          </p:cNvPicPr>
          <p:nvPr/>
        </p:nvPicPr>
        <p:blipFill>
          <a:blip r:embed="rId2"/>
          <a:srcRect/>
          <a:stretch>
            <a:fillRect/>
          </a:stretch>
        </p:blipFill>
        <p:spPr bwMode="auto">
          <a:xfrm>
            <a:off x="838200" y="2514600"/>
            <a:ext cx="7556501" cy="723900"/>
          </a:xfrm>
          <a:prstGeom prst="rect">
            <a:avLst/>
          </a:prstGeom>
          <a:noFill/>
        </p:spPr>
      </p:pic>
      <p:pic>
        <p:nvPicPr>
          <p:cNvPr id="5" name="Picture 4" descr="Ppt_Bg2.png"/>
          <p:cNvPicPr>
            <a:picLocks noChangeAspect="1"/>
          </p:cNvPicPr>
          <p:nvPr/>
        </p:nvPicPr>
        <p:blipFill>
          <a:blip r:embed="rId3"/>
          <a:srcRect/>
          <a:stretch>
            <a:fillRect/>
          </a:stretch>
        </p:blipFill>
        <p:spPr bwMode="auto">
          <a:xfrm>
            <a:off x="0" y="-76200"/>
            <a:ext cx="9144000" cy="6858000"/>
          </a:xfrm>
          <a:prstGeom prst="rect">
            <a:avLst/>
          </a:prstGeom>
          <a:noFill/>
          <a:ln w="9525">
            <a:noFill/>
            <a:miter lim="800000"/>
            <a:headEnd/>
            <a:tailEnd/>
          </a:ln>
        </p:spPr>
      </p:pic>
      <p:sp>
        <p:nvSpPr>
          <p:cNvPr id="6" name="TextBox 5"/>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err="1" smtClean="0">
                <a:latin typeface="Comic Sans MS" pitchFamily="66" charset="0"/>
              </a:rPr>
              <a:t>Uml</a:t>
            </a:r>
            <a:r>
              <a:rPr lang="en-US" sz="2400" dirty="0" smtClean="0">
                <a:latin typeface="Comic Sans MS" pitchFamily="66" charset="0"/>
              </a:rPr>
              <a:t> Notations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3600" u="sng" dirty="0">
                <a:latin typeface="Comic Sans MS" pitchFamily="66" charset="0"/>
              </a:rPr>
              <a:t>Why UML for Modeling</a:t>
            </a:r>
          </a:p>
        </p:txBody>
      </p:sp>
      <p:sp>
        <p:nvSpPr>
          <p:cNvPr id="49155" name="Rectangle 3"/>
          <p:cNvSpPr>
            <a:spLocks noGrp="1" noChangeArrowheads="1"/>
          </p:cNvSpPr>
          <p:nvPr>
            <p:ph idx="1"/>
          </p:nvPr>
        </p:nvSpPr>
        <p:spPr>
          <a:xfrm>
            <a:off x="0" y="1828800"/>
            <a:ext cx="8686800" cy="4495800"/>
          </a:xfrm>
        </p:spPr>
        <p:txBody>
          <a:bodyPr/>
          <a:lstStyle/>
          <a:p>
            <a:pPr>
              <a:buFont typeface="Wingdings" pitchFamily="2" charset="2"/>
              <a:buChar char="Ø"/>
            </a:pPr>
            <a:r>
              <a:rPr lang="en-US" sz="2400" dirty="0">
                <a:solidFill>
                  <a:schemeClr val="bg1"/>
                </a:solidFill>
                <a:latin typeface="Comic Sans MS" pitchFamily="66" charset="0"/>
              </a:rPr>
              <a:t>Use graphical notation  to communicate more clearly than natural language (imprecise) and code(too detailed).</a:t>
            </a:r>
          </a:p>
          <a:p>
            <a:pPr>
              <a:buFont typeface="Wingdings" pitchFamily="2" charset="2"/>
              <a:buChar char="Ø"/>
            </a:pPr>
            <a:endParaRPr lang="en-US" sz="2400" dirty="0">
              <a:solidFill>
                <a:schemeClr val="bg1"/>
              </a:solidFill>
              <a:latin typeface="Comic Sans MS" pitchFamily="66" charset="0"/>
            </a:endParaRPr>
          </a:p>
          <a:p>
            <a:pPr>
              <a:buFont typeface="Wingdings" pitchFamily="2" charset="2"/>
              <a:buChar char="Ø"/>
            </a:pPr>
            <a:r>
              <a:rPr lang="en-US" sz="2400" dirty="0">
                <a:solidFill>
                  <a:schemeClr val="bg1"/>
                </a:solidFill>
                <a:latin typeface="Comic Sans MS" pitchFamily="66" charset="0"/>
              </a:rPr>
              <a:t>Help acquire an overall view of a system.</a:t>
            </a:r>
          </a:p>
          <a:p>
            <a:pPr>
              <a:buFont typeface="Wingdings" pitchFamily="2" charset="2"/>
              <a:buChar char="Ø"/>
            </a:pPr>
            <a:endParaRPr lang="en-US" sz="2400" dirty="0">
              <a:solidFill>
                <a:schemeClr val="bg1"/>
              </a:solidFill>
              <a:latin typeface="Comic Sans MS" pitchFamily="66" charset="0"/>
            </a:endParaRPr>
          </a:p>
          <a:p>
            <a:pPr>
              <a:buFont typeface="Wingdings" pitchFamily="2" charset="2"/>
              <a:buChar char="Ø"/>
            </a:pPr>
            <a:r>
              <a:rPr lang="en-US" sz="2400" dirty="0">
                <a:solidFill>
                  <a:schemeClr val="bg1"/>
                </a:solidFill>
                <a:latin typeface="Comic Sans MS" pitchFamily="66" charset="0"/>
              </a:rPr>
              <a:t>UML is </a:t>
            </a:r>
            <a:r>
              <a:rPr lang="en-US" sz="2400" i="1" dirty="0">
                <a:solidFill>
                  <a:schemeClr val="bg1"/>
                </a:solidFill>
                <a:latin typeface="Comic Sans MS" pitchFamily="66" charset="0"/>
              </a:rPr>
              <a:t>not </a:t>
            </a:r>
            <a:r>
              <a:rPr lang="en-US" sz="2400" dirty="0">
                <a:solidFill>
                  <a:schemeClr val="bg1"/>
                </a:solidFill>
                <a:latin typeface="Comic Sans MS" pitchFamily="66" charset="0"/>
              </a:rPr>
              <a:t>dependent on any one language or technology.</a:t>
            </a:r>
          </a:p>
          <a:p>
            <a:pPr>
              <a:buFont typeface="Wingdings" pitchFamily="2" charset="2"/>
              <a:buChar char="Ø"/>
            </a:pPr>
            <a:endParaRPr lang="en-US" sz="2400" dirty="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The communication of the desired structure and </a:t>
            </a:r>
            <a:r>
              <a:rPr lang="en-US" sz="2400" dirty="0" err="1" smtClean="0">
                <a:solidFill>
                  <a:schemeClr val="bg1"/>
                </a:solidFill>
                <a:latin typeface="Comic Sans MS" pitchFamily="66" charset="0"/>
              </a:rPr>
              <a:t>behaviour</a:t>
            </a:r>
            <a:r>
              <a:rPr lang="en-US" sz="2400" dirty="0" smtClean="0">
                <a:solidFill>
                  <a:schemeClr val="bg1"/>
                </a:solidFill>
                <a:latin typeface="Comic Sans MS" pitchFamily="66" charset="0"/>
              </a:rPr>
              <a:t> of a system between analysts, architects, developers, stakeholders and users.</a:t>
            </a:r>
          </a:p>
          <a:p>
            <a:pPr>
              <a:buNone/>
            </a:pPr>
            <a:r>
              <a:rPr lang="en-US" sz="2400" b="1" i="1" dirty="0" smtClean="0">
                <a:solidFill>
                  <a:schemeClr val="bg1"/>
                </a:solidFill>
                <a:latin typeface="Comic Sans MS" pitchFamily="66" charset="0"/>
              </a:rPr>
              <a:t>.</a:t>
            </a:r>
            <a:endParaRPr lang="en-US" sz="2400" b="1" i="1" dirty="0">
              <a:solidFill>
                <a:schemeClr val="bg1"/>
              </a:solidFill>
              <a:latin typeface="Comic Sans MS" pitchFamily="66" charset="0"/>
            </a:endParaRPr>
          </a:p>
        </p:txBody>
      </p:sp>
      <p:pic>
        <p:nvPicPr>
          <p:cNvPr id="4" name="Picture 3" descr="Ppt_Bg2.png"/>
          <p:cNvPicPr>
            <a:picLocks noChangeAspect="1"/>
          </p:cNvPicPr>
          <p:nvPr/>
        </p:nvPicPr>
        <p:blipFill>
          <a:blip r:embed="rId3"/>
          <a:srcRect/>
          <a:stretch>
            <a:fillRect/>
          </a:stretch>
        </p:blipFill>
        <p:spPr bwMode="auto">
          <a:xfrm>
            <a:off x="0" y="-22860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81000"/>
            <a:ext cx="8229600" cy="1189038"/>
          </a:xfrm>
        </p:spPr>
        <p:txBody>
          <a:bodyPr/>
          <a:lstStyle/>
          <a:p>
            <a:pPr algn="ctr"/>
            <a:r>
              <a:rPr lang="en-US" sz="3600" b="1" dirty="0">
                <a:solidFill>
                  <a:schemeClr val="bg1"/>
                </a:solidFill>
                <a:latin typeface="Comic Sans MS" pitchFamily="66" charset="0"/>
              </a:rPr>
              <a:t/>
            </a:r>
            <a:br>
              <a:rPr lang="en-US" sz="3600" b="1" dirty="0">
                <a:solidFill>
                  <a:schemeClr val="bg1"/>
                </a:solidFill>
                <a:latin typeface="Comic Sans MS" pitchFamily="66" charset="0"/>
              </a:rPr>
            </a:br>
            <a:r>
              <a:rPr lang="en-US" sz="3200" b="1" dirty="0">
                <a:solidFill>
                  <a:schemeClr val="bg1"/>
                </a:solidFill>
                <a:latin typeface="Comic Sans MS" pitchFamily="66" charset="0"/>
              </a:rPr>
              <a:t>Types of UML Diagrams</a:t>
            </a:r>
            <a:r>
              <a:rPr lang="en-US" b="1" dirty="0">
                <a:solidFill>
                  <a:schemeClr val="bg1"/>
                </a:solidFill>
                <a:latin typeface="Comic Sans MS" pitchFamily="66" charset="0"/>
              </a:rPr>
              <a:t/>
            </a:r>
            <a:br>
              <a:rPr lang="en-US" b="1" dirty="0">
                <a:solidFill>
                  <a:schemeClr val="bg1"/>
                </a:solidFill>
                <a:latin typeface="Comic Sans MS" pitchFamily="66" charset="0"/>
              </a:rPr>
            </a:br>
            <a:endParaRPr lang="en-US" b="1" dirty="0">
              <a:solidFill>
                <a:schemeClr val="bg1"/>
              </a:solidFill>
              <a:latin typeface="Comic Sans MS" pitchFamily="66" charset="0"/>
            </a:endParaRPr>
          </a:p>
        </p:txBody>
      </p:sp>
      <p:sp>
        <p:nvSpPr>
          <p:cNvPr id="6147" name="Rectangle 3"/>
          <p:cNvSpPr>
            <a:spLocks noGrp="1" noChangeArrowheads="1"/>
          </p:cNvSpPr>
          <p:nvPr>
            <p:ph idx="1"/>
          </p:nvPr>
        </p:nvSpPr>
        <p:spPr>
          <a:xfrm>
            <a:off x="0" y="1371600"/>
            <a:ext cx="7620000" cy="5105400"/>
          </a:xfrm>
        </p:spPr>
        <p:txBody>
          <a:bodyPr/>
          <a:lstStyle/>
          <a:p>
            <a:pPr>
              <a:lnSpc>
                <a:spcPct val="80000"/>
              </a:lnSpc>
              <a:buNone/>
            </a:pPr>
            <a:r>
              <a:rPr lang="en-US" sz="2800" b="1" dirty="0" smtClean="0">
                <a:solidFill>
                  <a:schemeClr val="bg1"/>
                </a:solidFill>
                <a:latin typeface="Comic Sans MS" pitchFamily="66" charset="0"/>
              </a:rPr>
              <a:t>1) Structural Diagram</a:t>
            </a:r>
          </a:p>
          <a:p>
            <a:pPr>
              <a:lnSpc>
                <a:spcPct val="80000"/>
              </a:lnSpc>
              <a:buNone/>
            </a:pPr>
            <a:r>
              <a:rPr lang="en-US" sz="2800" b="1" dirty="0" smtClean="0">
                <a:solidFill>
                  <a:schemeClr val="bg1"/>
                </a:solidFill>
                <a:latin typeface="Comic Sans MS" pitchFamily="66" charset="0"/>
              </a:rPr>
              <a:t>				-Class Diagram</a:t>
            </a:r>
          </a:p>
          <a:p>
            <a:pPr>
              <a:lnSpc>
                <a:spcPct val="80000"/>
              </a:lnSpc>
              <a:buNone/>
            </a:pPr>
            <a:r>
              <a:rPr lang="en-US" sz="2800" b="1" dirty="0" smtClean="0">
                <a:solidFill>
                  <a:schemeClr val="bg1"/>
                </a:solidFill>
                <a:latin typeface="Comic Sans MS" pitchFamily="66" charset="0"/>
              </a:rPr>
              <a:t>				-Object Diagram</a:t>
            </a:r>
          </a:p>
          <a:p>
            <a:pPr>
              <a:lnSpc>
                <a:spcPct val="80000"/>
              </a:lnSpc>
              <a:buNone/>
            </a:pPr>
            <a:r>
              <a:rPr lang="en-US" sz="2800" b="1" dirty="0" smtClean="0">
                <a:solidFill>
                  <a:schemeClr val="bg1"/>
                </a:solidFill>
                <a:latin typeface="Comic Sans MS" pitchFamily="66" charset="0"/>
              </a:rPr>
              <a:t>				-Component Diagram</a:t>
            </a:r>
          </a:p>
          <a:p>
            <a:pPr>
              <a:lnSpc>
                <a:spcPct val="80000"/>
              </a:lnSpc>
              <a:buNone/>
            </a:pPr>
            <a:r>
              <a:rPr lang="en-US" sz="2800" b="1" dirty="0" smtClean="0">
                <a:solidFill>
                  <a:schemeClr val="bg1"/>
                </a:solidFill>
                <a:latin typeface="Comic Sans MS" pitchFamily="66" charset="0"/>
              </a:rPr>
              <a:t>				-Deployment Diagram</a:t>
            </a:r>
          </a:p>
          <a:p>
            <a:pPr>
              <a:lnSpc>
                <a:spcPct val="80000"/>
              </a:lnSpc>
              <a:buNone/>
            </a:pPr>
            <a:endParaRPr lang="en-US" sz="2800" b="1" dirty="0" smtClean="0">
              <a:solidFill>
                <a:schemeClr val="bg1"/>
              </a:solidFill>
              <a:latin typeface="Comic Sans MS" pitchFamily="66" charset="0"/>
            </a:endParaRPr>
          </a:p>
          <a:p>
            <a:pPr>
              <a:lnSpc>
                <a:spcPct val="80000"/>
              </a:lnSpc>
              <a:buNone/>
            </a:pPr>
            <a:r>
              <a:rPr lang="en-US" sz="2800" b="1" dirty="0" smtClean="0">
                <a:solidFill>
                  <a:schemeClr val="bg1"/>
                </a:solidFill>
                <a:latin typeface="Comic Sans MS" pitchFamily="66" charset="0"/>
              </a:rPr>
              <a:t>2) Behavioral Diagram</a:t>
            </a:r>
          </a:p>
          <a:p>
            <a:pPr>
              <a:lnSpc>
                <a:spcPct val="80000"/>
              </a:lnSpc>
              <a:buNone/>
            </a:pPr>
            <a:r>
              <a:rPr lang="en-US" sz="2800" b="1" dirty="0" smtClean="0">
                <a:solidFill>
                  <a:schemeClr val="bg1"/>
                </a:solidFill>
                <a:latin typeface="Comic Sans MS" pitchFamily="66" charset="0"/>
              </a:rPr>
              <a:t>				-Use case Diagram</a:t>
            </a:r>
          </a:p>
          <a:p>
            <a:pPr>
              <a:lnSpc>
                <a:spcPct val="80000"/>
              </a:lnSpc>
              <a:buNone/>
            </a:pPr>
            <a:r>
              <a:rPr lang="en-US" sz="2800" b="1" dirty="0" smtClean="0">
                <a:solidFill>
                  <a:schemeClr val="bg1"/>
                </a:solidFill>
                <a:latin typeface="Comic Sans MS" pitchFamily="66" charset="0"/>
              </a:rPr>
              <a:t>				-Sequence Diagram</a:t>
            </a:r>
          </a:p>
          <a:p>
            <a:pPr>
              <a:lnSpc>
                <a:spcPct val="80000"/>
              </a:lnSpc>
              <a:buNone/>
            </a:pPr>
            <a:r>
              <a:rPr lang="en-US" sz="2800" b="1" dirty="0" smtClean="0">
                <a:solidFill>
                  <a:schemeClr val="bg1"/>
                </a:solidFill>
                <a:latin typeface="Comic Sans MS" pitchFamily="66" charset="0"/>
              </a:rPr>
              <a:t>				-Interaction Diagram</a:t>
            </a:r>
          </a:p>
          <a:p>
            <a:pPr>
              <a:lnSpc>
                <a:spcPct val="80000"/>
              </a:lnSpc>
              <a:buNone/>
            </a:pPr>
            <a:r>
              <a:rPr lang="en-US" sz="2800" b="1" dirty="0" smtClean="0">
                <a:solidFill>
                  <a:schemeClr val="bg1"/>
                </a:solidFill>
                <a:latin typeface="Comic Sans MS" pitchFamily="66" charset="0"/>
              </a:rPr>
              <a:t>				-</a:t>
            </a:r>
            <a:r>
              <a:rPr lang="en-US" sz="2800" b="1" dirty="0" err="1" smtClean="0">
                <a:solidFill>
                  <a:schemeClr val="bg1"/>
                </a:solidFill>
                <a:latin typeface="Comic Sans MS" pitchFamily="66" charset="0"/>
              </a:rPr>
              <a:t>StatechartDiagram</a:t>
            </a:r>
            <a:endParaRPr lang="en-US" sz="2800" b="1" dirty="0" smtClean="0">
              <a:solidFill>
                <a:schemeClr val="bg1"/>
              </a:solidFill>
              <a:latin typeface="Comic Sans MS" pitchFamily="66" charset="0"/>
            </a:endParaRPr>
          </a:p>
          <a:p>
            <a:pPr>
              <a:lnSpc>
                <a:spcPct val="80000"/>
              </a:lnSpc>
              <a:buNone/>
            </a:pPr>
            <a:r>
              <a:rPr lang="en-US" sz="2800" b="1" dirty="0" smtClean="0">
                <a:solidFill>
                  <a:schemeClr val="bg1"/>
                </a:solidFill>
                <a:latin typeface="Comic Sans MS" pitchFamily="66" charset="0"/>
              </a:rPr>
              <a:t>				-Activity Diagram</a:t>
            </a:r>
            <a:endParaRPr lang="en-US" sz="2800" dirty="0">
              <a:solidFill>
                <a:schemeClr val="bg1"/>
              </a:solidFill>
              <a:latin typeface="Comic Sans MS" pitchFamily="66" charset="0"/>
            </a:endParaRPr>
          </a:p>
        </p:txBody>
      </p:sp>
      <p:pic>
        <p:nvPicPr>
          <p:cNvPr id="4" name="Picture 3"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371600" y="685800"/>
            <a:ext cx="7162800" cy="2971800"/>
          </a:xfrm>
        </p:spPr>
        <p:txBody>
          <a:bodyPr/>
          <a:lstStyle/>
          <a:p>
            <a:r>
              <a:rPr lang="en-US" dirty="0">
                <a:latin typeface="Comic Sans MS" pitchFamily="66" charset="0"/>
              </a:rPr>
              <a:t>Introduction to UML</a:t>
            </a:r>
            <a:r>
              <a:rPr lang="en-US" sz="3200" dirty="0">
                <a:latin typeface="Comic Sans MS" pitchFamily="66" charset="0"/>
              </a:rPr>
              <a:t/>
            </a:r>
            <a:br>
              <a:rPr lang="en-US" sz="3200" dirty="0">
                <a:latin typeface="Comic Sans MS" pitchFamily="66" charset="0"/>
              </a:rPr>
            </a:br>
            <a:endParaRPr lang="en-US" sz="3200" dirty="0">
              <a:latin typeface="Comic Sans MS" pitchFamily="66" charset="0"/>
            </a:endParaRPr>
          </a:p>
        </p:txBody>
      </p:sp>
      <p:pic>
        <p:nvPicPr>
          <p:cNvPr id="93185" name="Picture 1" descr="C:\Users\umr\Desktop\notatoons\uml daigram.png"/>
          <p:cNvPicPr>
            <a:picLocks noChangeAspect="1" noChangeArrowheads="1"/>
          </p:cNvPicPr>
          <p:nvPr/>
        </p:nvPicPr>
        <p:blipFill>
          <a:blip r:embed="rId3"/>
          <a:srcRect/>
          <a:stretch>
            <a:fillRect/>
          </a:stretch>
        </p:blipFill>
        <p:spPr bwMode="auto">
          <a:xfrm>
            <a:off x="1905000" y="2277428"/>
            <a:ext cx="6296319" cy="4580572"/>
          </a:xfrm>
          <a:prstGeom prst="rect">
            <a:avLst/>
          </a:prstGeom>
          <a:noFill/>
        </p:spPr>
      </p:pic>
      <p:pic>
        <p:nvPicPr>
          <p:cNvPr id="4" name="Picture 3"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5"/>
          <p:cNvSpPr txBox="1"/>
          <p:nvPr/>
        </p:nvSpPr>
        <p:spPr>
          <a:xfrm>
            <a:off x="6553200" y="0"/>
            <a:ext cx="25908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solidFill>
                  <a:schemeClr val="bg1"/>
                </a:solidFill>
                <a:latin typeface="Comic Sans MS" pitchFamily="66" charset="0"/>
              </a:rPr>
              <a:t>Introduction</a:t>
            </a:r>
            <a:endParaRPr lang="en-US" sz="2400" dirty="0">
              <a:solidFill>
                <a:schemeClr val="bg1"/>
              </a:solidFill>
              <a:latin typeface="Comic Sans MS"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381000"/>
            <a:ext cx="8229600" cy="1143000"/>
          </a:xfrm>
        </p:spPr>
        <p:txBody>
          <a:bodyPr/>
          <a:lstStyle/>
          <a:p>
            <a:r>
              <a:rPr lang="en-US" sz="3600" u="sng" dirty="0">
                <a:solidFill>
                  <a:schemeClr val="bg1"/>
                </a:solidFill>
                <a:latin typeface="Comic Sans MS" pitchFamily="66" charset="0"/>
              </a:rPr>
              <a:t>Class diagram</a:t>
            </a:r>
          </a:p>
        </p:txBody>
      </p:sp>
      <p:sp>
        <p:nvSpPr>
          <p:cNvPr id="71683" name="Rectangle 3"/>
          <p:cNvSpPr>
            <a:spLocks noGrp="1" noChangeArrowheads="1"/>
          </p:cNvSpPr>
          <p:nvPr>
            <p:ph idx="1"/>
          </p:nvPr>
        </p:nvSpPr>
        <p:spPr/>
        <p:txBody>
          <a:bodyPr/>
          <a:lstStyle/>
          <a:p>
            <a:pPr>
              <a:lnSpc>
                <a:spcPct val="150000"/>
              </a:lnSpc>
              <a:buFont typeface="Wingdings" pitchFamily="2" charset="2"/>
              <a:buChar char="Ø"/>
            </a:pPr>
            <a:r>
              <a:rPr lang="en-US" sz="2400" dirty="0" smtClean="0">
                <a:solidFill>
                  <a:schemeClr val="bg1"/>
                </a:solidFill>
                <a:latin typeface="Comic Sans MS" pitchFamily="66" charset="0"/>
              </a:rPr>
              <a:t>Class diagram is a static diagram. It represents the static view of an application. </a:t>
            </a:r>
            <a:endParaRPr lang="en-US" sz="2400" dirty="0" smtClean="0">
              <a:solidFill>
                <a:schemeClr val="bg1"/>
              </a:solidFill>
              <a:latin typeface="Comic Sans MS" pitchFamily="66" charset="0"/>
            </a:endParaRPr>
          </a:p>
          <a:p>
            <a:pPr>
              <a:lnSpc>
                <a:spcPct val="150000"/>
              </a:lnSpc>
              <a:buFont typeface="Wingdings" pitchFamily="2" charset="2"/>
              <a:buChar char="Ø"/>
            </a:pPr>
            <a:r>
              <a:rPr lang="en-US" sz="2400" dirty="0" smtClean="0">
                <a:solidFill>
                  <a:schemeClr val="bg1"/>
                </a:solidFill>
                <a:latin typeface="Comic Sans MS" pitchFamily="66" charset="0"/>
              </a:rPr>
              <a:t>Provide </a:t>
            </a:r>
            <a:r>
              <a:rPr lang="en-US" sz="2400" dirty="0">
                <a:solidFill>
                  <a:schemeClr val="bg1"/>
                </a:solidFill>
                <a:latin typeface="Comic Sans MS" pitchFamily="66" charset="0"/>
              </a:rPr>
              <a:t>a conceptual model of the system in terms of entities and their relationships</a:t>
            </a:r>
          </a:p>
          <a:p>
            <a:pPr>
              <a:lnSpc>
                <a:spcPct val="150000"/>
              </a:lnSpc>
              <a:buFont typeface="Wingdings" pitchFamily="2" charset="2"/>
              <a:buChar char="Ø"/>
            </a:pPr>
            <a:r>
              <a:rPr lang="en-US" sz="2400" dirty="0">
                <a:solidFill>
                  <a:schemeClr val="bg1"/>
                </a:solidFill>
                <a:latin typeface="Comic Sans MS" pitchFamily="66" charset="0"/>
              </a:rPr>
              <a:t>Used for requirement capture, end-user interaction</a:t>
            </a:r>
          </a:p>
          <a:p>
            <a:pPr>
              <a:lnSpc>
                <a:spcPct val="150000"/>
              </a:lnSpc>
              <a:buFont typeface="Wingdings" pitchFamily="2" charset="2"/>
              <a:buChar char="Ø"/>
            </a:pPr>
            <a:r>
              <a:rPr lang="en-US" sz="2400" dirty="0">
                <a:solidFill>
                  <a:schemeClr val="bg1"/>
                </a:solidFill>
                <a:latin typeface="Comic Sans MS" pitchFamily="66" charset="0"/>
              </a:rPr>
              <a:t>Detailed class diagrams are used for </a:t>
            </a:r>
            <a:r>
              <a:rPr lang="en-US" sz="2400" dirty="0" smtClean="0">
                <a:solidFill>
                  <a:schemeClr val="bg1"/>
                </a:solidFill>
                <a:latin typeface="Comic Sans MS" pitchFamily="66" charset="0"/>
              </a:rPr>
              <a:t>developers</a:t>
            </a:r>
          </a:p>
          <a:p>
            <a:pPr>
              <a:lnSpc>
                <a:spcPct val="150000"/>
              </a:lnSpc>
              <a:buFont typeface="Wingdings" pitchFamily="2" charset="2"/>
              <a:buChar char="Ø"/>
            </a:pPr>
            <a:r>
              <a:rPr lang="en-US" sz="2400" dirty="0" smtClean="0">
                <a:solidFill>
                  <a:schemeClr val="bg1"/>
                </a:solidFill>
                <a:latin typeface="Comic Sans MS" pitchFamily="66" charset="0"/>
              </a:rPr>
              <a:t>Class diagrams basically represent the object-oriented view of a system</a:t>
            </a:r>
            <a:endParaRPr lang="en-US" sz="2400" dirty="0">
              <a:solidFill>
                <a:schemeClr val="bg1"/>
              </a:solidFill>
              <a:latin typeface="Comic Sans MS" pitchFamily="66" charset="0"/>
            </a:endParaRPr>
          </a:p>
        </p:txBody>
      </p:sp>
      <p:pic>
        <p:nvPicPr>
          <p:cNvPr id="4" name="Picture 3"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3600" u="sng" dirty="0">
                <a:solidFill>
                  <a:schemeClr val="bg1"/>
                </a:solidFill>
                <a:latin typeface="Comic Sans MS" pitchFamily="66" charset="0"/>
              </a:rPr>
              <a:t>Class representation</a:t>
            </a:r>
          </a:p>
        </p:txBody>
      </p:sp>
      <p:sp>
        <p:nvSpPr>
          <p:cNvPr id="47107" name="Rectangle 3"/>
          <p:cNvSpPr>
            <a:spLocks noGrp="1" noChangeArrowheads="1"/>
          </p:cNvSpPr>
          <p:nvPr>
            <p:ph idx="1"/>
          </p:nvPr>
        </p:nvSpPr>
        <p:spPr>
          <a:xfrm>
            <a:off x="457200" y="1328737"/>
            <a:ext cx="8229600" cy="3700463"/>
          </a:xfrm>
        </p:spPr>
        <p:txBody>
          <a:bodyPr/>
          <a:lstStyle/>
          <a:p>
            <a:r>
              <a:rPr lang="en-US" sz="2400" dirty="0">
                <a:solidFill>
                  <a:schemeClr val="bg1"/>
                </a:solidFill>
                <a:latin typeface="Comic Sans MS" pitchFamily="66" charset="0"/>
              </a:rPr>
              <a:t>Each class is represented by a rectangle subdivided into three compartments</a:t>
            </a:r>
          </a:p>
          <a:p>
            <a:pPr lvl="1"/>
            <a:r>
              <a:rPr lang="en-US" sz="2000" dirty="0">
                <a:solidFill>
                  <a:schemeClr val="bg1"/>
                </a:solidFill>
                <a:latin typeface="Comic Sans MS" pitchFamily="66" charset="0"/>
              </a:rPr>
              <a:t>Name</a:t>
            </a:r>
          </a:p>
          <a:p>
            <a:pPr lvl="1"/>
            <a:r>
              <a:rPr lang="en-US" sz="2000" dirty="0">
                <a:solidFill>
                  <a:schemeClr val="bg1"/>
                </a:solidFill>
                <a:latin typeface="Comic Sans MS" pitchFamily="66" charset="0"/>
              </a:rPr>
              <a:t>Attributes</a:t>
            </a:r>
          </a:p>
          <a:p>
            <a:pPr lvl="1"/>
            <a:r>
              <a:rPr lang="en-US" sz="2000" dirty="0">
                <a:solidFill>
                  <a:schemeClr val="bg1"/>
                </a:solidFill>
                <a:latin typeface="Comic Sans MS" pitchFamily="66" charset="0"/>
              </a:rPr>
              <a:t>Operations</a:t>
            </a:r>
          </a:p>
          <a:p>
            <a:r>
              <a:rPr lang="en-US" sz="2400" dirty="0">
                <a:solidFill>
                  <a:schemeClr val="bg1"/>
                </a:solidFill>
                <a:latin typeface="Comic Sans MS" pitchFamily="66" charset="0"/>
              </a:rPr>
              <a:t>Modifiers are used to indicate visibility of attributes and operations.</a:t>
            </a:r>
          </a:p>
          <a:p>
            <a:pPr lvl="1"/>
            <a:r>
              <a:rPr lang="en-US" sz="2000" dirty="0">
                <a:solidFill>
                  <a:schemeClr val="bg1"/>
                </a:solidFill>
                <a:latin typeface="Comic Sans MS" pitchFamily="66" charset="0"/>
              </a:rPr>
              <a:t>‘+’   is used to denote </a:t>
            </a:r>
            <a:r>
              <a:rPr lang="en-US" sz="2400" i="1" dirty="0">
                <a:solidFill>
                  <a:schemeClr val="bg1"/>
                </a:solidFill>
                <a:latin typeface="Comic Sans MS" pitchFamily="66" charset="0"/>
              </a:rPr>
              <a:t>Public</a:t>
            </a:r>
            <a:r>
              <a:rPr lang="en-US" sz="2000" dirty="0">
                <a:solidFill>
                  <a:schemeClr val="bg1"/>
                </a:solidFill>
                <a:latin typeface="Comic Sans MS" pitchFamily="66" charset="0"/>
              </a:rPr>
              <a:t> visibility (everyone)</a:t>
            </a:r>
          </a:p>
          <a:p>
            <a:pPr lvl="1"/>
            <a:r>
              <a:rPr lang="en-US" sz="2000" dirty="0">
                <a:solidFill>
                  <a:schemeClr val="bg1"/>
                </a:solidFill>
                <a:latin typeface="Comic Sans MS" pitchFamily="66" charset="0"/>
              </a:rPr>
              <a:t>‘#’   is used to denote </a:t>
            </a:r>
            <a:r>
              <a:rPr lang="en-US" sz="2400" i="1" dirty="0">
                <a:solidFill>
                  <a:schemeClr val="bg1"/>
                </a:solidFill>
                <a:latin typeface="Comic Sans MS" pitchFamily="66" charset="0"/>
              </a:rPr>
              <a:t>Protected</a:t>
            </a:r>
            <a:r>
              <a:rPr lang="en-US" sz="2000" dirty="0">
                <a:solidFill>
                  <a:schemeClr val="bg1"/>
                </a:solidFill>
                <a:latin typeface="Comic Sans MS" pitchFamily="66" charset="0"/>
              </a:rPr>
              <a:t> visibility (friends and derived)</a:t>
            </a:r>
          </a:p>
          <a:p>
            <a:pPr lvl="1"/>
            <a:r>
              <a:rPr lang="en-US" sz="2000" dirty="0">
                <a:solidFill>
                  <a:schemeClr val="bg1"/>
                </a:solidFill>
                <a:latin typeface="Comic Sans MS" pitchFamily="66" charset="0"/>
              </a:rPr>
              <a:t>‘-’    is used to denote </a:t>
            </a:r>
            <a:r>
              <a:rPr lang="en-US" sz="2400" i="1" dirty="0">
                <a:solidFill>
                  <a:schemeClr val="bg1"/>
                </a:solidFill>
                <a:latin typeface="Comic Sans MS" pitchFamily="66" charset="0"/>
              </a:rPr>
              <a:t>Private</a:t>
            </a:r>
            <a:r>
              <a:rPr lang="en-US" sz="2000" dirty="0">
                <a:solidFill>
                  <a:schemeClr val="bg1"/>
                </a:solidFill>
                <a:latin typeface="Comic Sans MS" pitchFamily="66" charset="0"/>
              </a:rPr>
              <a:t> visibility (no one)</a:t>
            </a:r>
          </a:p>
          <a:p>
            <a:r>
              <a:rPr lang="en-US" sz="2400" dirty="0">
                <a:solidFill>
                  <a:schemeClr val="bg1"/>
                </a:solidFill>
                <a:latin typeface="Comic Sans MS" pitchFamily="66" charset="0"/>
              </a:rPr>
              <a:t>By default, attributes are hidden and operations are visible.</a:t>
            </a:r>
          </a:p>
          <a:p>
            <a:pPr>
              <a:lnSpc>
                <a:spcPct val="150000"/>
              </a:lnSpc>
            </a:pPr>
            <a:endParaRPr lang="en-US" sz="2800" dirty="0">
              <a:solidFill>
                <a:schemeClr val="bg1"/>
              </a:solidFill>
              <a:latin typeface="Comic Sans MS" pitchFamily="66" charset="0"/>
            </a:endParaRPr>
          </a:p>
        </p:txBody>
      </p:sp>
      <p:pic>
        <p:nvPicPr>
          <p:cNvPr id="4" name="Picture 3" descr="Ppt_Bg2.pn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5" name="TextBox 4"/>
          <p:cNvSpPr txBox="1"/>
          <p:nvPr/>
        </p:nvSpPr>
        <p:spPr>
          <a:xfrm>
            <a:off x="57150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Class Diagrams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2800" b="1" dirty="0">
                <a:solidFill>
                  <a:schemeClr val="bg1"/>
                </a:solidFill>
                <a:latin typeface="Comic Sans MS" pitchFamily="66" charset="0"/>
              </a:rPr>
              <a:t/>
            </a:r>
            <a:br>
              <a:rPr lang="en-US" sz="2800" b="1" dirty="0">
                <a:solidFill>
                  <a:schemeClr val="bg1"/>
                </a:solidFill>
                <a:latin typeface="Comic Sans MS" pitchFamily="66" charset="0"/>
              </a:rPr>
            </a:br>
            <a:r>
              <a:rPr lang="en-US" sz="2400" b="1" dirty="0">
                <a:solidFill>
                  <a:schemeClr val="bg1"/>
                </a:solidFill>
                <a:latin typeface="Comic Sans MS" pitchFamily="66" charset="0"/>
              </a:rPr>
              <a:t/>
            </a:r>
            <a:br>
              <a:rPr lang="en-US" sz="2400" b="1" dirty="0">
                <a:solidFill>
                  <a:schemeClr val="bg1"/>
                </a:solidFill>
                <a:latin typeface="Comic Sans MS" pitchFamily="66" charset="0"/>
              </a:rPr>
            </a:br>
            <a:r>
              <a:rPr lang="en-US" sz="2400" b="1" dirty="0">
                <a:solidFill>
                  <a:schemeClr val="bg1"/>
                </a:solidFill>
                <a:latin typeface="Comic Sans MS" pitchFamily="66" charset="0"/>
              </a:rPr>
              <a:t>An example of Class  </a:t>
            </a:r>
            <a:r>
              <a:rPr lang="en-US" sz="2800" b="1" dirty="0">
                <a:solidFill>
                  <a:schemeClr val="bg1"/>
                </a:solidFill>
                <a:latin typeface="Comic Sans MS" pitchFamily="66" charset="0"/>
              </a:rPr>
              <a:t/>
            </a:r>
            <a:br>
              <a:rPr lang="en-US" sz="2800" b="1" dirty="0">
                <a:solidFill>
                  <a:schemeClr val="bg1"/>
                </a:solidFill>
                <a:latin typeface="Comic Sans MS" pitchFamily="66" charset="0"/>
              </a:rPr>
            </a:br>
            <a:r>
              <a:rPr lang="en-US" sz="2800" b="1" dirty="0">
                <a:solidFill>
                  <a:schemeClr val="bg1"/>
                </a:solidFill>
                <a:latin typeface="Comic Sans MS" pitchFamily="66" charset="0"/>
              </a:rPr>
              <a:t> </a:t>
            </a:r>
            <a:r>
              <a:rPr lang="en-US" b="1" dirty="0">
                <a:solidFill>
                  <a:schemeClr val="bg1"/>
                </a:solidFill>
                <a:latin typeface="Comic Sans MS" pitchFamily="66" charset="0"/>
              </a:rPr>
              <a:t/>
            </a:r>
            <a:br>
              <a:rPr lang="en-US" b="1" dirty="0">
                <a:solidFill>
                  <a:schemeClr val="bg1"/>
                </a:solidFill>
                <a:latin typeface="Comic Sans MS" pitchFamily="66" charset="0"/>
              </a:rPr>
            </a:br>
            <a:endParaRPr lang="en-US" b="1" dirty="0">
              <a:solidFill>
                <a:schemeClr val="bg1"/>
              </a:solidFill>
              <a:latin typeface="Comic Sans MS" pitchFamily="66" charset="0"/>
            </a:endParaRPr>
          </a:p>
        </p:txBody>
      </p:sp>
      <p:sp>
        <p:nvSpPr>
          <p:cNvPr id="18" name="Rectangle 17"/>
          <p:cNvSpPr/>
          <p:nvPr/>
        </p:nvSpPr>
        <p:spPr>
          <a:xfrm>
            <a:off x="990600" y="1066800"/>
            <a:ext cx="2667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Car</a:t>
            </a:r>
            <a:endParaRPr lang="en-US" sz="1200" b="1" dirty="0">
              <a:solidFill>
                <a:schemeClr val="bg2">
                  <a:lumMod val="50000"/>
                </a:schemeClr>
              </a:solidFill>
            </a:endParaRPr>
          </a:p>
        </p:txBody>
      </p:sp>
      <p:sp>
        <p:nvSpPr>
          <p:cNvPr id="19" name="Rectangle 18"/>
          <p:cNvSpPr/>
          <p:nvPr/>
        </p:nvSpPr>
        <p:spPr>
          <a:xfrm>
            <a:off x="990600" y="1524000"/>
            <a:ext cx="2667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a:t>
            </a:r>
            <a:r>
              <a:rPr lang="en-US" sz="1200" b="1" dirty="0" err="1" smtClean="0">
                <a:solidFill>
                  <a:schemeClr val="bg2">
                    <a:lumMod val="50000"/>
                  </a:schemeClr>
                </a:solidFill>
              </a:rPr>
              <a:t>CarColor</a:t>
            </a:r>
            <a:r>
              <a:rPr lang="en-US" sz="1200" b="1" dirty="0" smtClean="0">
                <a:solidFill>
                  <a:schemeClr val="bg2">
                    <a:lumMod val="50000"/>
                  </a:schemeClr>
                </a:solidFill>
              </a:rPr>
              <a:t> : String</a:t>
            </a:r>
          </a:p>
          <a:p>
            <a:pPr algn="ctr"/>
            <a:r>
              <a:rPr lang="en-US" sz="1200" b="1" dirty="0" smtClean="0">
                <a:solidFill>
                  <a:schemeClr val="bg2">
                    <a:lumMod val="50000"/>
                  </a:schemeClr>
                </a:solidFill>
              </a:rPr>
              <a:t>-</a:t>
            </a:r>
            <a:r>
              <a:rPr lang="en-US" sz="1200" b="1" dirty="0" err="1" smtClean="0">
                <a:solidFill>
                  <a:schemeClr val="bg2">
                    <a:lumMod val="50000"/>
                  </a:schemeClr>
                </a:solidFill>
              </a:rPr>
              <a:t>CarPrice</a:t>
            </a:r>
            <a:r>
              <a:rPr lang="en-US" sz="1200" b="1" dirty="0" smtClean="0">
                <a:solidFill>
                  <a:schemeClr val="bg2">
                    <a:lumMod val="50000"/>
                  </a:schemeClr>
                </a:solidFill>
              </a:rPr>
              <a:t> : double=0.0</a:t>
            </a:r>
            <a:endParaRPr lang="en-US" sz="1200" b="1" dirty="0">
              <a:solidFill>
                <a:schemeClr val="bg2">
                  <a:lumMod val="50000"/>
                </a:schemeClr>
              </a:solidFill>
            </a:endParaRPr>
          </a:p>
        </p:txBody>
      </p:sp>
      <p:sp>
        <p:nvSpPr>
          <p:cNvPr id="20" name="Rectangle 19"/>
          <p:cNvSpPr/>
          <p:nvPr/>
        </p:nvSpPr>
        <p:spPr>
          <a:xfrm>
            <a:off x="990600" y="2057400"/>
            <a:ext cx="2667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a:t>
            </a:r>
            <a:r>
              <a:rPr lang="en-US" sz="1200" b="1" dirty="0" err="1" smtClean="0">
                <a:solidFill>
                  <a:schemeClr val="bg2">
                    <a:lumMod val="50000"/>
                  </a:schemeClr>
                </a:solidFill>
              </a:rPr>
              <a:t>getCarColor</a:t>
            </a:r>
            <a:r>
              <a:rPr lang="en-US" sz="1200" b="1" dirty="0" smtClean="0">
                <a:solidFill>
                  <a:schemeClr val="bg2">
                    <a:lumMod val="50000"/>
                  </a:schemeClr>
                </a:solidFill>
              </a:rPr>
              <a:t>(String): String</a:t>
            </a:r>
          </a:p>
          <a:p>
            <a:pPr algn="ctr"/>
            <a:r>
              <a:rPr lang="en-US" sz="1200" b="1" dirty="0" smtClean="0">
                <a:solidFill>
                  <a:schemeClr val="bg2">
                    <a:lumMod val="50000"/>
                  </a:schemeClr>
                </a:solidFill>
              </a:rPr>
              <a:t>+</a:t>
            </a:r>
            <a:r>
              <a:rPr lang="en-US" sz="1200" b="1" dirty="0" err="1" smtClean="0">
                <a:solidFill>
                  <a:schemeClr val="bg2">
                    <a:lumMod val="50000"/>
                  </a:schemeClr>
                </a:solidFill>
              </a:rPr>
              <a:t>getCarPrice</a:t>
            </a:r>
            <a:r>
              <a:rPr lang="en-US" sz="1200" b="1" dirty="0" smtClean="0">
                <a:solidFill>
                  <a:schemeClr val="bg2">
                    <a:lumMod val="50000"/>
                  </a:schemeClr>
                </a:solidFill>
              </a:rPr>
              <a:t>(String): double</a:t>
            </a:r>
          </a:p>
        </p:txBody>
      </p:sp>
      <p:sp>
        <p:nvSpPr>
          <p:cNvPr id="21" name="Rectangle 20"/>
          <p:cNvSpPr/>
          <p:nvPr/>
        </p:nvSpPr>
        <p:spPr>
          <a:xfrm>
            <a:off x="4800600" y="1143000"/>
            <a:ext cx="2667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Class Name</a:t>
            </a:r>
            <a:endParaRPr lang="en-US" sz="1200" b="1" dirty="0">
              <a:solidFill>
                <a:schemeClr val="bg2">
                  <a:lumMod val="50000"/>
                </a:schemeClr>
              </a:solidFill>
            </a:endParaRPr>
          </a:p>
        </p:txBody>
      </p:sp>
      <p:sp>
        <p:nvSpPr>
          <p:cNvPr id="22" name="Rectangle 21"/>
          <p:cNvSpPr/>
          <p:nvPr/>
        </p:nvSpPr>
        <p:spPr>
          <a:xfrm>
            <a:off x="4800600" y="1524000"/>
            <a:ext cx="2667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Attributes</a:t>
            </a:r>
            <a:endParaRPr lang="en-US" sz="1200" b="1" dirty="0">
              <a:solidFill>
                <a:schemeClr val="bg2">
                  <a:lumMod val="50000"/>
                </a:schemeClr>
              </a:solidFill>
            </a:endParaRPr>
          </a:p>
        </p:txBody>
      </p:sp>
      <p:sp>
        <p:nvSpPr>
          <p:cNvPr id="23" name="Rectangle 22"/>
          <p:cNvSpPr/>
          <p:nvPr/>
        </p:nvSpPr>
        <p:spPr>
          <a:xfrm>
            <a:off x="4800600" y="1828800"/>
            <a:ext cx="2667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Methods/ </a:t>
            </a:r>
            <a:r>
              <a:rPr lang="en-US" sz="1200" b="1" dirty="0" err="1" smtClean="0">
                <a:solidFill>
                  <a:schemeClr val="bg2">
                    <a:lumMod val="50000"/>
                  </a:schemeClr>
                </a:solidFill>
              </a:rPr>
              <a:t>Opearations</a:t>
            </a:r>
            <a:endParaRPr lang="en-US" sz="1200" b="1" dirty="0" smtClean="0">
              <a:solidFill>
                <a:schemeClr val="bg2">
                  <a:lumMod val="50000"/>
                </a:schemeClr>
              </a:solidFill>
            </a:endParaRPr>
          </a:p>
        </p:txBody>
      </p:sp>
      <p:sp>
        <p:nvSpPr>
          <p:cNvPr id="24" name="TextBox 23"/>
          <p:cNvSpPr txBox="1"/>
          <p:nvPr/>
        </p:nvSpPr>
        <p:spPr>
          <a:xfrm>
            <a:off x="381000" y="2743200"/>
            <a:ext cx="8458200" cy="5078313"/>
          </a:xfrm>
          <a:prstGeom prst="rect">
            <a:avLst/>
          </a:prstGeom>
          <a:noFill/>
        </p:spPr>
        <p:txBody>
          <a:bodyPr wrap="square" rtlCol="0">
            <a:spAutoFit/>
          </a:bodyPr>
          <a:lstStyle/>
          <a:p>
            <a:r>
              <a:rPr lang="en-US" sz="2400" dirty="0" smtClean="0">
                <a:solidFill>
                  <a:schemeClr val="bg1"/>
                </a:solidFill>
                <a:latin typeface="Comic Sans MS" pitchFamily="66" charset="0"/>
              </a:rPr>
              <a:t>public class Car</a:t>
            </a:r>
          </a:p>
          <a:p>
            <a:r>
              <a:rPr lang="en-US" sz="2400" dirty="0" smtClean="0">
                <a:solidFill>
                  <a:schemeClr val="bg1"/>
                </a:solidFill>
                <a:latin typeface="Comic Sans MS" pitchFamily="66" charset="0"/>
              </a:rPr>
              <a:t>{	private string </a:t>
            </a:r>
            <a:r>
              <a:rPr lang="en-US" sz="2400" dirty="0" err="1" smtClean="0">
                <a:solidFill>
                  <a:schemeClr val="bg1"/>
                </a:solidFill>
                <a:latin typeface="Comic Sans MS" pitchFamily="66" charset="0"/>
              </a:rPr>
              <a:t>CarColur</a:t>
            </a:r>
            <a:r>
              <a:rPr lang="en-US" sz="2400" dirty="0" smtClean="0">
                <a:solidFill>
                  <a:schemeClr val="bg1"/>
                </a:solidFill>
                <a:latin typeface="Comic Sans MS" pitchFamily="66" charset="0"/>
              </a:rPr>
              <a:t>;</a:t>
            </a:r>
          </a:p>
          <a:p>
            <a:r>
              <a:rPr lang="en-US" sz="2400" dirty="0" smtClean="0">
                <a:solidFill>
                  <a:schemeClr val="bg1"/>
                </a:solidFill>
                <a:latin typeface="Comic Sans MS" pitchFamily="66" charset="0"/>
              </a:rPr>
              <a:t>	private double </a:t>
            </a:r>
            <a:r>
              <a:rPr lang="en-US" sz="2400" dirty="0" err="1" smtClean="0">
                <a:solidFill>
                  <a:schemeClr val="bg1"/>
                </a:solidFill>
                <a:latin typeface="Comic Sans MS" pitchFamily="66" charset="0"/>
              </a:rPr>
              <a:t>CarPrice</a:t>
            </a:r>
            <a:r>
              <a:rPr lang="en-US" sz="2400" dirty="0" smtClean="0">
                <a:solidFill>
                  <a:schemeClr val="bg1"/>
                </a:solidFill>
                <a:latin typeface="Comic Sans MS" pitchFamily="66" charset="0"/>
              </a:rPr>
              <a:t>=0.0;</a:t>
            </a:r>
          </a:p>
          <a:p>
            <a:r>
              <a:rPr lang="en-US" sz="2400" dirty="0" smtClean="0">
                <a:solidFill>
                  <a:schemeClr val="bg1"/>
                </a:solidFill>
                <a:latin typeface="Comic Sans MS" pitchFamily="66" charset="0"/>
              </a:rPr>
              <a:t>public string </a:t>
            </a:r>
            <a:r>
              <a:rPr lang="en-US" sz="2400" dirty="0" err="1" smtClean="0">
                <a:solidFill>
                  <a:schemeClr val="bg1"/>
                </a:solidFill>
                <a:latin typeface="Comic Sans MS" pitchFamily="66" charset="0"/>
              </a:rPr>
              <a:t>getCarColor</a:t>
            </a:r>
            <a:r>
              <a:rPr lang="en-US" sz="2400" dirty="0" smtClean="0">
                <a:solidFill>
                  <a:schemeClr val="bg1"/>
                </a:solidFill>
                <a:latin typeface="Comic Sans MS" pitchFamily="66" charset="0"/>
              </a:rPr>
              <a:t>(String model)</a:t>
            </a:r>
          </a:p>
          <a:p>
            <a:r>
              <a:rPr lang="en-US" sz="2400" dirty="0" smtClean="0">
                <a:solidFill>
                  <a:schemeClr val="bg1"/>
                </a:solidFill>
                <a:latin typeface="Comic Sans MS" pitchFamily="66" charset="0"/>
              </a:rPr>
              <a:t>	{</a:t>
            </a:r>
          </a:p>
          <a:p>
            <a:r>
              <a:rPr lang="en-US" sz="2400" dirty="0" smtClean="0">
                <a:solidFill>
                  <a:schemeClr val="bg1"/>
                </a:solidFill>
                <a:latin typeface="Comic Sans MS" pitchFamily="66" charset="0"/>
              </a:rPr>
              <a:t>	return </a:t>
            </a:r>
            <a:r>
              <a:rPr lang="en-US" sz="2400" dirty="0" err="1" smtClean="0">
                <a:solidFill>
                  <a:schemeClr val="bg1"/>
                </a:solidFill>
                <a:latin typeface="Comic Sans MS" pitchFamily="66" charset="0"/>
              </a:rPr>
              <a:t>CarColor</a:t>
            </a:r>
            <a:r>
              <a:rPr lang="en-US" sz="2400" dirty="0" smtClean="0">
                <a:solidFill>
                  <a:schemeClr val="bg1"/>
                </a:solidFill>
                <a:latin typeface="Comic Sans MS" pitchFamily="66" charset="0"/>
              </a:rPr>
              <a:t>; </a:t>
            </a:r>
          </a:p>
          <a:p>
            <a:r>
              <a:rPr lang="en-US" sz="2400" dirty="0" smtClean="0">
                <a:solidFill>
                  <a:schemeClr val="bg1"/>
                </a:solidFill>
                <a:latin typeface="Comic Sans MS" pitchFamily="66" charset="0"/>
              </a:rPr>
              <a:t>	}</a:t>
            </a:r>
          </a:p>
          <a:p>
            <a:r>
              <a:rPr lang="en-US" sz="2400" dirty="0" smtClean="0">
                <a:solidFill>
                  <a:schemeClr val="bg1"/>
                </a:solidFill>
                <a:latin typeface="Comic Sans MS" pitchFamily="66" charset="0"/>
              </a:rPr>
              <a:t>public string </a:t>
            </a:r>
            <a:r>
              <a:rPr lang="en-US" sz="2400" dirty="0" err="1" smtClean="0">
                <a:solidFill>
                  <a:schemeClr val="bg1"/>
                </a:solidFill>
                <a:latin typeface="Comic Sans MS" pitchFamily="66" charset="0"/>
              </a:rPr>
              <a:t>getCarPrice</a:t>
            </a:r>
            <a:r>
              <a:rPr lang="en-US" sz="2400" dirty="0" smtClean="0">
                <a:solidFill>
                  <a:schemeClr val="bg1"/>
                </a:solidFill>
                <a:latin typeface="Comic Sans MS" pitchFamily="66" charset="0"/>
              </a:rPr>
              <a:t> (String model)</a:t>
            </a:r>
          </a:p>
          <a:p>
            <a:r>
              <a:rPr lang="en-US" sz="2400" dirty="0" smtClean="0">
                <a:solidFill>
                  <a:schemeClr val="bg1"/>
                </a:solidFill>
                <a:latin typeface="Comic Sans MS" pitchFamily="66" charset="0"/>
              </a:rPr>
              <a:t>	{</a:t>
            </a:r>
          </a:p>
          <a:p>
            <a:r>
              <a:rPr lang="en-US" sz="2400" dirty="0" smtClean="0">
                <a:solidFill>
                  <a:schemeClr val="bg1"/>
                </a:solidFill>
                <a:latin typeface="Comic Sans MS" pitchFamily="66" charset="0"/>
              </a:rPr>
              <a:t>	return </a:t>
            </a:r>
            <a:r>
              <a:rPr lang="en-US" sz="2400" dirty="0" err="1" smtClean="0">
                <a:solidFill>
                  <a:schemeClr val="bg1"/>
                </a:solidFill>
                <a:latin typeface="Comic Sans MS" pitchFamily="66" charset="0"/>
              </a:rPr>
              <a:t>CarPrice</a:t>
            </a:r>
            <a:r>
              <a:rPr lang="en-US" sz="2400" dirty="0" smtClean="0">
                <a:solidFill>
                  <a:schemeClr val="bg1"/>
                </a:solidFill>
                <a:latin typeface="Comic Sans MS" pitchFamily="66" charset="0"/>
              </a:rPr>
              <a:t>; </a:t>
            </a:r>
          </a:p>
          <a:p>
            <a:r>
              <a:rPr lang="en-US" sz="2400" dirty="0" smtClean="0">
                <a:solidFill>
                  <a:schemeClr val="bg1"/>
                </a:solidFill>
                <a:latin typeface="Comic Sans MS" pitchFamily="66" charset="0"/>
              </a:rPr>
              <a:t>	}</a:t>
            </a:r>
          </a:p>
          <a:p>
            <a:r>
              <a:rPr lang="en-US" sz="2400" dirty="0" smtClean="0">
                <a:solidFill>
                  <a:schemeClr val="bg1"/>
                </a:solidFill>
                <a:latin typeface="Comic Sans MS" pitchFamily="66" charset="0"/>
              </a:rPr>
              <a:t>}</a:t>
            </a:r>
          </a:p>
          <a:p>
            <a:endParaRPr lang="en-US" dirty="0" smtClean="0">
              <a:solidFill>
                <a:schemeClr val="bg1"/>
              </a:solidFill>
            </a:endParaRPr>
          </a:p>
          <a:p>
            <a:endParaRPr lang="en-US" dirty="0">
              <a:solidFill>
                <a:schemeClr val="bg1"/>
              </a:solidFill>
            </a:endParaRPr>
          </a:p>
        </p:txBody>
      </p:sp>
      <p:pic>
        <p:nvPicPr>
          <p:cNvPr id="10" name="Picture 9" descr="Ppt_Bg2.png"/>
          <p:cNvPicPr>
            <a:picLocks noChangeAspect="1"/>
          </p:cNvPicPr>
          <p:nvPr/>
        </p:nvPicPr>
        <p:blipFill>
          <a:blip r:embed="rId2"/>
          <a:srcRect/>
          <a:stretch>
            <a:fillRect/>
          </a:stretch>
        </p:blipFill>
        <p:spPr bwMode="auto">
          <a:xfrm>
            <a:off x="0" y="0"/>
            <a:ext cx="9144000" cy="7162800"/>
          </a:xfrm>
          <a:prstGeom prst="rect">
            <a:avLst/>
          </a:prstGeom>
          <a:noFill/>
          <a:ln w="9525">
            <a:noFill/>
            <a:miter lim="800000"/>
            <a:headEnd/>
            <a:tailEnd/>
          </a:ln>
        </p:spPr>
      </p:pic>
      <p:sp>
        <p:nvSpPr>
          <p:cNvPr id="11" name="TextBox 10"/>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Class Diagrams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3700463"/>
          </a:xfrm>
        </p:spPr>
        <p:txBody>
          <a:bodyPr/>
          <a:lstStyle/>
          <a:p>
            <a:pPr>
              <a:buNone/>
            </a:pPr>
            <a:r>
              <a:rPr lang="en-US" sz="2000" dirty="0" smtClean="0">
                <a:solidFill>
                  <a:schemeClr val="bg1"/>
                </a:solidFill>
                <a:latin typeface="Comic Sans MS" pitchFamily="66" charset="0"/>
              </a:rPr>
              <a:t>The return type of the </a:t>
            </a:r>
            <a:r>
              <a:rPr lang="en-US" sz="2000" b="1" dirty="0" smtClean="0">
                <a:solidFill>
                  <a:schemeClr val="bg1"/>
                </a:solidFill>
                <a:latin typeface="Comic Sans MS" pitchFamily="66" charset="0"/>
              </a:rPr>
              <a:t>instance</a:t>
            </a:r>
            <a:r>
              <a:rPr lang="en-US" sz="2000" dirty="0" smtClean="0">
                <a:solidFill>
                  <a:schemeClr val="bg1"/>
                </a:solidFill>
                <a:latin typeface="Comic Sans MS" pitchFamily="66" charset="0"/>
              </a:rPr>
              <a:t> variables or the methods are represented next to the colon (:) sign.</a:t>
            </a:r>
          </a:p>
          <a:p>
            <a:pPr>
              <a:buNone/>
            </a:pPr>
            <a:r>
              <a:rPr lang="en-US" sz="2000" b="1" dirty="0" smtClean="0">
                <a:solidFill>
                  <a:schemeClr val="bg1"/>
                </a:solidFill>
                <a:latin typeface="Comic Sans MS" pitchFamily="66" charset="0"/>
              </a:rPr>
              <a:t>	</a:t>
            </a:r>
            <a:r>
              <a:rPr lang="en-US" sz="2000" b="1" u="sng" dirty="0" smtClean="0">
                <a:solidFill>
                  <a:schemeClr val="bg1"/>
                </a:solidFill>
                <a:latin typeface="Comic Sans MS" pitchFamily="66" charset="0"/>
              </a:rPr>
              <a:t>Structure</a:t>
            </a:r>
            <a:endParaRPr lang="en-US" sz="2000" u="sng" dirty="0" smtClean="0">
              <a:solidFill>
                <a:schemeClr val="bg1"/>
              </a:solidFill>
              <a:latin typeface="Comic Sans MS" pitchFamily="66" charset="0"/>
            </a:endParaRPr>
          </a:p>
          <a:p>
            <a:pPr>
              <a:buNone/>
            </a:pPr>
            <a:r>
              <a:rPr lang="en-US" sz="2000" dirty="0" smtClean="0">
                <a:solidFill>
                  <a:schemeClr val="bg1"/>
                </a:solidFill>
                <a:latin typeface="Comic Sans MS" pitchFamily="66" charset="0"/>
              </a:rPr>
              <a:t>	[visibility] [multiplicity] [:type [=default value]] {property string}</a:t>
            </a:r>
            <a:br>
              <a:rPr lang="en-US" sz="2000" dirty="0" smtClean="0">
                <a:solidFill>
                  <a:schemeClr val="bg1"/>
                </a:solidFill>
                <a:latin typeface="Comic Sans MS" pitchFamily="66" charset="0"/>
              </a:rPr>
            </a:br>
            <a:r>
              <a:rPr lang="en-US" sz="2000" dirty="0" smtClean="0">
                <a:solidFill>
                  <a:schemeClr val="bg1"/>
                </a:solidFill>
                <a:latin typeface="Comic Sans MS" pitchFamily="66" charset="0"/>
              </a:rPr>
              <a:t>Example: </a:t>
            </a:r>
            <a:r>
              <a:rPr lang="en-US" sz="2000" dirty="0" err="1" smtClean="0">
                <a:solidFill>
                  <a:schemeClr val="bg1"/>
                </a:solidFill>
                <a:latin typeface="Comic Sans MS" pitchFamily="66" charset="0"/>
              </a:rPr>
              <a:t>carPrice</a:t>
            </a:r>
            <a:r>
              <a:rPr lang="en-US" sz="2000" dirty="0" smtClean="0">
                <a:solidFill>
                  <a:schemeClr val="bg1"/>
                </a:solidFill>
                <a:latin typeface="Comic Sans MS" pitchFamily="66" charset="0"/>
              </a:rPr>
              <a:t> : double = 0.0</a:t>
            </a:r>
          </a:p>
          <a:p>
            <a:pPr>
              <a:buNone/>
            </a:pPr>
            <a:endParaRPr lang="en-US" sz="2000" dirty="0" smtClean="0">
              <a:solidFill>
                <a:schemeClr val="bg1"/>
              </a:solidFill>
              <a:latin typeface="Comic Sans MS" pitchFamily="66" charset="0"/>
            </a:endParaRPr>
          </a:p>
          <a:p>
            <a:pPr>
              <a:buNone/>
            </a:pPr>
            <a:r>
              <a:rPr lang="en-US" sz="2000" b="1" u="sng" dirty="0" smtClean="0">
                <a:solidFill>
                  <a:schemeClr val="bg1"/>
                </a:solidFill>
                <a:latin typeface="Comic Sans MS" pitchFamily="66" charset="0"/>
              </a:rPr>
              <a:t>Representing Static variable or static operation:</a:t>
            </a:r>
            <a:r>
              <a:rPr lang="en-US" sz="2000" dirty="0" smtClean="0">
                <a:solidFill>
                  <a:schemeClr val="bg1"/>
                </a:solidFill>
                <a:latin typeface="Comic Sans MS" pitchFamily="66" charset="0"/>
              </a:rPr>
              <a:t/>
            </a:r>
            <a:br>
              <a:rPr lang="en-US" sz="2000" dirty="0" smtClean="0">
                <a:solidFill>
                  <a:schemeClr val="bg1"/>
                </a:solidFill>
                <a:latin typeface="Comic Sans MS" pitchFamily="66" charset="0"/>
              </a:rPr>
            </a:br>
            <a:r>
              <a:rPr lang="en-US" sz="2000" dirty="0" smtClean="0">
                <a:solidFill>
                  <a:schemeClr val="bg1"/>
                </a:solidFill>
                <a:latin typeface="Comic Sans MS" pitchFamily="66" charset="0"/>
              </a:rPr>
              <a:t>The static data is represented with an underline. Let’s take the below example.</a:t>
            </a:r>
            <a:endParaRPr lang="en-US" sz="2000" dirty="0">
              <a:solidFill>
                <a:schemeClr val="bg1"/>
              </a:solidFill>
              <a:latin typeface="Comic Sans MS" pitchFamily="66" charset="0"/>
            </a:endParaRPr>
          </a:p>
        </p:txBody>
      </p:sp>
      <p:sp>
        <p:nvSpPr>
          <p:cNvPr id="6" name="Rectangle 5"/>
          <p:cNvSpPr/>
          <p:nvPr/>
        </p:nvSpPr>
        <p:spPr>
          <a:xfrm>
            <a:off x="2133600" y="3581400"/>
            <a:ext cx="441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75000"/>
                  </a:schemeClr>
                </a:solidFill>
                <a:latin typeface="Comic Sans MS" pitchFamily="66" charset="0"/>
              </a:rPr>
              <a:t>Classdiagram</a:t>
            </a:r>
            <a:r>
              <a:rPr lang="en-US" dirty="0" smtClean="0">
                <a:solidFill>
                  <a:schemeClr val="bg2">
                    <a:lumMod val="75000"/>
                  </a:schemeClr>
                </a:solidFill>
                <a:latin typeface="Comic Sans MS" pitchFamily="66" charset="0"/>
              </a:rPr>
              <a:t> : : Employee</a:t>
            </a:r>
            <a:endParaRPr lang="en-US" dirty="0">
              <a:solidFill>
                <a:schemeClr val="bg2">
                  <a:lumMod val="75000"/>
                </a:schemeClr>
              </a:solidFill>
              <a:latin typeface="Comic Sans MS" pitchFamily="66" charset="0"/>
            </a:endParaRPr>
          </a:p>
        </p:txBody>
      </p:sp>
      <p:sp>
        <p:nvSpPr>
          <p:cNvPr id="7" name="Rectangle 6"/>
          <p:cNvSpPr/>
          <p:nvPr/>
        </p:nvSpPr>
        <p:spPr>
          <a:xfrm>
            <a:off x="2133600" y="4038600"/>
            <a:ext cx="4419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75000"/>
                  </a:schemeClr>
                </a:solidFill>
                <a:latin typeface="Comic Sans MS" pitchFamily="66" charset="0"/>
              </a:rPr>
              <a:t>-</a:t>
            </a:r>
            <a:r>
              <a:rPr lang="en-US" u="sng" dirty="0" smtClean="0">
                <a:solidFill>
                  <a:schemeClr val="bg2">
                    <a:lumMod val="75000"/>
                  </a:schemeClr>
                </a:solidFill>
                <a:latin typeface="Comic Sans MS" pitchFamily="66" charset="0"/>
              </a:rPr>
              <a:t>department : String=“Snipe IT”</a:t>
            </a:r>
          </a:p>
          <a:p>
            <a:pPr algn="ctr"/>
            <a:r>
              <a:rPr lang="en-US" dirty="0" smtClean="0">
                <a:solidFill>
                  <a:schemeClr val="bg2">
                    <a:lumMod val="75000"/>
                  </a:schemeClr>
                </a:solidFill>
                <a:latin typeface="Comic Sans MS" pitchFamily="66" charset="0"/>
              </a:rPr>
              <a:t>-</a:t>
            </a:r>
            <a:r>
              <a:rPr lang="en-US" dirty="0" err="1" smtClean="0">
                <a:solidFill>
                  <a:schemeClr val="bg2">
                    <a:lumMod val="75000"/>
                  </a:schemeClr>
                </a:solidFill>
                <a:latin typeface="Comic Sans MS" pitchFamily="66" charset="0"/>
              </a:rPr>
              <a:t>empId</a:t>
            </a:r>
            <a:r>
              <a:rPr lang="en-US" dirty="0" smtClean="0">
                <a:solidFill>
                  <a:schemeClr val="bg2">
                    <a:lumMod val="75000"/>
                  </a:schemeClr>
                </a:solidFill>
                <a:latin typeface="Comic Sans MS" pitchFamily="66" charset="0"/>
              </a:rPr>
              <a:t> : </a:t>
            </a:r>
            <a:r>
              <a:rPr lang="en-US" dirty="0" err="1" smtClean="0">
                <a:solidFill>
                  <a:schemeClr val="bg2">
                    <a:lumMod val="75000"/>
                  </a:schemeClr>
                </a:solidFill>
                <a:latin typeface="Comic Sans MS" pitchFamily="66" charset="0"/>
              </a:rPr>
              <a:t>int</a:t>
            </a:r>
            <a:endParaRPr lang="en-US" dirty="0">
              <a:solidFill>
                <a:schemeClr val="bg2">
                  <a:lumMod val="75000"/>
                </a:schemeClr>
              </a:solidFill>
              <a:latin typeface="Comic Sans MS" pitchFamily="66" charset="0"/>
            </a:endParaRPr>
          </a:p>
        </p:txBody>
      </p:sp>
      <p:sp>
        <p:nvSpPr>
          <p:cNvPr id="8" name="Rectangle 7"/>
          <p:cNvSpPr/>
          <p:nvPr/>
        </p:nvSpPr>
        <p:spPr>
          <a:xfrm>
            <a:off x="2133600" y="5029200"/>
            <a:ext cx="4419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75000"/>
                  </a:schemeClr>
                </a:solidFill>
                <a:latin typeface="Comic Sans MS" pitchFamily="66" charset="0"/>
              </a:rPr>
              <a:t>-Employee(</a:t>
            </a:r>
            <a:r>
              <a:rPr lang="en-US" dirty="0" err="1" smtClean="0">
                <a:solidFill>
                  <a:schemeClr val="bg2">
                    <a:lumMod val="75000"/>
                  </a:schemeClr>
                </a:solidFill>
                <a:latin typeface="Comic Sans MS" pitchFamily="66" charset="0"/>
              </a:rPr>
              <a:t>int</a:t>
            </a:r>
            <a:r>
              <a:rPr lang="en-US" dirty="0" smtClean="0">
                <a:solidFill>
                  <a:schemeClr val="bg2">
                    <a:lumMod val="75000"/>
                  </a:schemeClr>
                </a:solidFill>
                <a:latin typeface="Comic Sans MS" pitchFamily="66" charset="0"/>
              </a:rPr>
              <a:t>)</a:t>
            </a:r>
          </a:p>
          <a:p>
            <a:pPr algn="ctr"/>
            <a:r>
              <a:rPr lang="en-US" dirty="0" smtClean="0">
                <a:solidFill>
                  <a:schemeClr val="bg2">
                    <a:lumMod val="75000"/>
                  </a:schemeClr>
                </a:solidFill>
                <a:latin typeface="Comic Sans MS" pitchFamily="66" charset="0"/>
              </a:rPr>
              <a:t>+</a:t>
            </a:r>
            <a:r>
              <a:rPr lang="en-US" dirty="0" err="1" smtClean="0">
                <a:solidFill>
                  <a:schemeClr val="bg2">
                    <a:lumMod val="75000"/>
                  </a:schemeClr>
                </a:solidFill>
                <a:latin typeface="Comic Sans MS" pitchFamily="66" charset="0"/>
              </a:rPr>
              <a:t>getDepartment</a:t>
            </a:r>
            <a:r>
              <a:rPr lang="en-US" dirty="0" smtClean="0">
                <a:solidFill>
                  <a:schemeClr val="bg2">
                    <a:lumMod val="75000"/>
                  </a:schemeClr>
                </a:solidFill>
                <a:latin typeface="Comic Sans MS" pitchFamily="66" charset="0"/>
              </a:rPr>
              <a:t>() : String</a:t>
            </a:r>
          </a:p>
          <a:p>
            <a:pPr algn="ctr"/>
            <a:r>
              <a:rPr lang="en-US" dirty="0" smtClean="0">
                <a:solidFill>
                  <a:schemeClr val="bg2">
                    <a:lumMod val="75000"/>
                  </a:schemeClr>
                </a:solidFill>
                <a:latin typeface="Comic Sans MS" pitchFamily="66" charset="0"/>
              </a:rPr>
              <a:t>+</a:t>
            </a:r>
            <a:r>
              <a:rPr lang="en-US" dirty="0" err="1" smtClean="0">
                <a:solidFill>
                  <a:schemeClr val="bg2">
                    <a:lumMod val="75000"/>
                  </a:schemeClr>
                </a:solidFill>
                <a:latin typeface="Comic Sans MS" pitchFamily="66" charset="0"/>
              </a:rPr>
              <a:t>getEmployee</a:t>
            </a:r>
            <a:r>
              <a:rPr lang="en-US" dirty="0" smtClean="0">
                <a:solidFill>
                  <a:schemeClr val="bg2">
                    <a:lumMod val="75000"/>
                  </a:schemeClr>
                </a:solidFill>
                <a:latin typeface="Comic Sans MS" pitchFamily="66" charset="0"/>
              </a:rPr>
              <a:t>(</a:t>
            </a:r>
            <a:r>
              <a:rPr lang="en-US" dirty="0" err="1" smtClean="0">
                <a:solidFill>
                  <a:schemeClr val="bg2">
                    <a:lumMod val="75000"/>
                  </a:schemeClr>
                </a:solidFill>
                <a:latin typeface="Comic Sans MS" pitchFamily="66" charset="0"/>
              </a:rPr>
              <a:t>int</a:t>
            </a:r>
            <a:r>
              <a:rPr lang="en-US" dirty="0" smtClean="0">
                <a:solidFill>
                  <a:schemeClr val="bg2">
                    <a:lumMod val="75000"/>
                  </a:schemeClr>
                </a:solidFill>
                <a:latin typeface="Comic Sans MS" pitchFamily="66" charset="0"/>
              </a:rPr>
              <a:t>) : String</a:t>
            </a:r>
          </a:p>
        </p:txBody>
      </p:sp>
      <p:pic>
        <p:nvPicPr>
          <p:cNvPr id="9" name="Picture 8" descr="Ppt_Bg2.png"/>
          <p:cNvPicPr>
            <a:picLocks noChangeAspect="1"/>
          </p:cNvPicPr>
          <p:nvPr/>
        </p:nvPicPr>
        <p:blipFill>
          <a:blip r:embed="rId2"/>
          <a:srcRect/>
          <a:stretch>
            <a:fillRect/>
          </a:stretch>
        </p:blipFill>
        <p:spPr bwMode="auto">
          <a:xfrm>
            <a:off x="0" y="-304800"/>
            <a:ext cx="9144000" cy="6858000"/>
          </a:xfrm>
          <a:prstGeom prst="rect">
            <a:avLst/>
          </a:prstGeom>
          <a:noFill/>
          <a:ln w="9525">
            <a:noFill/>
            <a:miter lim="800000"/>
            <a:headEnd/>
            <a:tailEnd/>
          </a:ln>
        </p:spPr>
      </p:pic>
      <p:sp>
        <p:nvSpPr>
          <p:cNvPr id="10" name="TextBox 9"/>
          <p:cNvSpPr txBox="1"/>
          <p:nvPr/>
        </p:nvSpPr>
        <p:spPr>
          <a:xfrm>
            <a:off x="5943600" y="-3092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Class Diagrams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457200"/>
            <a:ext cx="8077200" cy="461665"/>
          </a:xfrm>
          <a:prstGeom prst="rect">
            <a:avLst/>
          </a:prstGeom>
          <a:noFill/>
        </p:spPr>
        <p:txBody>
          <a:bodyPr wrap="square" rtlCol="0">
            <a:spAutoFit/>
          </a:bodyPr>
          <a:lstStyle/>
          <a:p>
            <a:r>
              <a:rPr lang="en-US" sz="2400" dirty="0" smtClean="0">
                <a:solidFill>
                  <a:schemeClr val="bg1"/>
                </a:solidFill>
                <a:latin typeface="Comic Sans MS" pitchFamily="66" charset="0"/>
              </a:rPr>
              <a:t>Code:</a:t>
            </a:r>
            <a:endParaRPr lang="en-US" dirty="0">
              <a:solidFill>
                <a:schemeClr val="bg1"/>
              </a:solidFill>
              <a:latin typeface="Comic Sans MS" pitchFamily="66" charset="0"/>
            </a:endParaRPr>
          </a:p>
        </p:txBody>
      </p:sp>
      <p:sp>
        <p:nvSpPr>
          <p:cNvPr id="6" name="TextBox 5"/>
          <p:cNvSpPr txBox="1"/>
          <p:nvPr/>
        </p:nvSpPr>
        <p:spPr>
          <a:xfrm>
            <a:off x="457200" y="1143000"/>
            <a:ext cx="8686800" cy="5940088"/>
          </a:xfrm>
          <a:prstGeom prst="rect">
            <a:avLst/>
          </a:prstGeom>
          <a:noFill/>
        </p:spPr>
        <p:txBody>
          <a:bodyPr wrap="square" rtlCol="0">
            <a:spAutoFit/>
          </a:bodyPr>
          <a:lstStyle/>
          <a:p>
            <a:r>
              <a:rPr lang="en-US" sz="2000" b="1" dirty="0" smtClean="0">
                <a:solidFill>
                  <a:schemeClr val="bg1"/>
                </a:solidFill>
                <a:latin typeface="Comic Sans MS" pitchFamily="66" charset="0"/>
              </a:rPr>
              <a:t>public class Employee</a:t>
            </a:r>
          </a:p>
          <a:p>
            <a:r>
              <a:rPr lang="en-US" sz="2000" b="1" dirty="0" smtClean="0">
                <a:solidFill>
                  <a:schemeClr val="bg1"/>
                </a:solidFill>
                <a:latin typeface="Comic Sans MS" pitchFamily="66" charset="0"/>
              </a:rPr>
              <a:t> {</a:t>
            </a:r>
          </a:p>
          <a:p>
            <a:r>
              <a:rPr lang="en-US" sz="2000" b="1" dirty="0" smtClean="0">
                <a:solidFill>
                  <a:schemeClr val="bg1"/>
                </a:solidFill>
                <a:latin typeface="Comic Sans MS" pitchFamily="66" charset="0"/>
              </a:rPr>
              <a:t>private static String department = “Snipe IT";</a:t>
            </a:r>
          </a:p>
          <a:p>
            <a:r>
              <a:rPr lang="en-US" sz="2000" b="1" dirty="0" smtClean="0">
                <a:solidFill>
                  <a:schemeClr val="bg1"/>
                </a:solidFill>
                <a:latin typeface="Comic Sans MS" pitchFamily="66" charset="0"/>
              </a:rPr>
              <a:t>private </a:t>
            </a:r>
            <a:r>
              <a:rPr lang="en-US" sz="2000" b="1" dirty="0" err="1" smtClean="0">
                <a:solidFill>
                  <a:schemeClr val="bg1"/>
                </a:solidFill>
                <a:latin typeface="Comic Sans MS" pitchFamily="66" charset="0"/>
              </a:rPr>
              <a:t>int</a:t>
            </a:r>
            <a:r>
              <a:rPr lang="en-US" sz="2000" b="1" dirty="0" smtClean="0">
                <a:solidFill>
                  <a:schemeClr val="bg1"/>
                </a:solidFill>
                <a:latin typeface="Comic Sans MS" pitchFamily="66" charset="0"/>
              </a:rPr>
              <a:t> </a:t>
            </a:r>
            <a:r>
              <a:rPr lang="en-US" sz="2000" b="1" dirty="0" err="1" smtClean="0">
                <a:solidFill>
                  <a:schemeClr val="bg1"/>
                </a:solidFill>
                <a:latin typeface="Comic Sans MS" pitchFamily="66" charset="0"/>
              </a:rPr>
              <a:t>empId</a:t>
            </a:r>
            <a:r>
              <a:rPr lang="en-US" sz="2000" b="1" dirty="0" smtClean="0">
                <a:solidFill>
                  <a:schemeClr val="bg1"/>
                </a:solidFill>
                <a:latin typeface="Comic Sans MS" pitchFamily="66" charset="0"/>
              </a:rPr>
              <a:t>;</a:t>
            </a:r>
          </a:p>
          <a:p>
            <a:r>
              <a:rPr lang="en-US" sz="2000" b="1" dirty="0" smtClean="0">
                <a:solidFill>
                  <a:schemeClr val="bg1"/>
                </a:solidFill>
                <a:latin typeface="Comic Sans MS" pitchFamily="66" charset="0"/>
              </a:rPr>
              <a:t>private Employee(</a:t>
            </a:r>
            <a:r>
              <a:rPr lang="en-US" sz="2000" b="1" dirty="0" err="1" smtClean="0">
                <a:solidFill>
                  <a:schemeClr val="bg1"/>
                </a:solidFill>
                <a:latin typeface="Comic Sans MS" pitchFamily="66" charset="0"/>
              </a:rPr>
              <a:t>int</a:t>
            </a:r>
            <a:r>
              <a:rPr lang="en-US" sz="2000" b="1" dirty="0" smtClean="0">
                <a:solidFill>
                  <a:schemeClr val="bg1"/>
                </a:solidFill>
                <a:latin typeface="Comic Sans MS" pitchFamily="66" charset="0"/>
              </a:rPr>
              <a:t> </a:t>
            </a:r>
            <a:r>
              <a:rPr lang="en-US" sz="2000" b="1" dirty="0" err="1" smtClean="0">
                <a:solidFill>
                  <a:schemeClr val="bg1"/>
                </a:solidFill>
                <a:latin typeface="Comic Sans MS" pitchFamily="66" charset="0"/>
              </a:rPr>
              <a:t>employeeId</a:t>
            </a:r>
            <a:r>
              <a:rPr lang="en-US" sz="2000" b="1" dirty="0" smtClean="0">
                <a:solidFill>
                  <a:schemeClr val="bg1"/>
                </a:solidFill>
                <a:latin typeface="Comic Sans MS" pitchFamily="66" charset="0"/>
              </a:rPr>
              <a:t>) </a:t>
            </a:r>
          </a:p>
          <a:p>
            <a:r>
              <a:rPr lang="en-US" sz="2000" b="1" dirty="0" smtClean="0">
                <a:solidFill>
                  <a:schemeClr val="bg1"/>
                </a:solidFill>
                <a:latin typeface="Comic Sans MS" pitchFamily="66" charset="0"/>
              </a:rPr>
              <a:t>{</a:t>
            </a:r>
          </a:p>
          <a:p>
            <a:r>
              <a:rPr lang="en-US" sz="2000" b="1" dirty="0" err="1" smtClean="0">
                <a:solidFill>
                  <a:schemeClr val="bg1"/>
                </a:solidFill>
                <a:latin typeface="Comic Sans MS" pitchFamily="66" charset="0"/>
              </a:rPr>
              <a:t>this.empId</a:t>
            </a:r>
            <a:r>
              <a:rPr lang="en-US" sz="2000" b="1" dirty="0" smtClean="0">
                <a:solidFill>
                  <a:schemeClr val="bg1"/>
                </a:solidFill>
                <a:latin typeface="Comic Sans MS" pitchFamily="66" charset="0"/>
              </a:rPr>
              <a:t> = </a:t>
            </a:r>
            <a:r>
              <a:rPr lang="en-US" sz="2000" b="1" dirty="0" err="1" smtClean="0">
                <a:solidFill>
                  <a:schemeClr val="bg1"/>
                </a:solidFill>
                <a:latin typeface="Comic Sans MS" pitchFamily="66" charset="0"/>
              </a:rPr>
              <a:t>employeeId</a:t>
            </a:r>
            <a:r>
              <a:rPr lang="en-US" sz="2000" b="1" dirty="0" smtClean="0">
                <a:solidFill>
                  <a:schemeClr val="bg1"/>
                </a:solidFill>
                <a:latin typeface="Comic Sans MS" pitchFamily="66" charset="0"/>
              </a:rPr>
              <a:t>;</a:t>
            </a:r>
          </a:p>
          <a:p>
            <a:r>
              <a:rPr lang="en-US" sz="2000" b="1" dirty="0" smtClean="0">
                <a:solidFill>
                  <a:schemeClr val="bg1"/>
                </a:solidFill>
                <a:latin typeface="Comic Sans MS" pitchFamily="66" charset="0"/>
              </a:rPr>
              <a:t>}</a:t>
            </a:r>
          </a:p>
          <a:p>
            <a:r>
              <a:rPr lang="en-US" sz="2000" b="1" dirty="0" smtClean="0">
                <a:solidFill>
                  <a:schemeClr val="bg1"/>
                </a:solidFill>
                <a:latin typeface="Comic Sans MS" pitchFamily="66" charset="0"/>
              </a:rPr>
              <a:t>public static String </a:t>
            </a:r>
            <a:r>
              <a:rPr lang="en-US" sz="2000" b="1" dirty="0" err="1" smtClean="0">
                <a:solidFill>
                  <a:schemeClr val="bg1"/>
                </a:solidFill>
                <a:latin typeface="Comic Sans MS" pitchFamily="66" charset="0"/>
              </a:rPr>
              <a:t>getEmployee</a:t>
            </a:r>
            <a:r>
              <a:rPr lang="en-US" sz="2000" b="1" dirty="0" smtClean="0">
                <a:solidFill>
                  <a:schemeClr val="bg1"/>
                </a:solidFill>
                <a:latin typeface="Comic Sans MS" pitchFamily="66" charset="0"/>
              </a:rPr>
              <a:t>(</a:t>
            </a:r>
            <a:r>
              <a:rPr lang="en-US" sz="2000" b="1" dirty="0" err="1" smtClean="0">
                <a:solidFill>
                  <a:schemeClr val="bg1"/>
                </a:solidFill>
                <a:latin typeface="Comic Sans MS" pitchFamily="66" charset="0"/>
              </a:rPr>
              <a:t>int</a:t>
            </a:r>
            <a:r>
              <a:rPr lang="en-US" sz="2000" b="1" dirty="0" smtClean="0">
                <a:solidFill>
                  <a:schemeClr val="bg1"/>
                </a:solidFill>
                <a:latin typeface="Comic Sans MS" pitchFamily="66" charset="0"/>
              </a:rPr>
              <a:t> </a:t>
            </a:r>
            <a:r>
              <a:rPr lang="en-US" sz="2000" b="1" dirty="0" err="1" smtClean="0">
                <a:solidFill>
                  <a:schemeClr val="bg1"/>
                </a:solidFill>
                <a:latin typeface="Comic Sans MS" pitchFamily="66" charset="0"/>
              </a:rPr>
              <a:t>emplId</a:t>
            </a:r>
            <a:r>
              <a:rPr lang="en-US" sz="2000" b="1" dirty="0" smtClean="0">
                <a:solidFill>
                  <a:schemeClr val="bg1"/>
                </a:solidFill>
                <a:latin typeface="Comic Sans MS" pitchFamily="66" charset="0"/>
              </a:rPr>
              <a:t>) {</a:t>
            </a:r>
          </a:p>
          <a:p>
            <a:r>
              <a:rPr lang="en-US" sz="2000" b="1" dirty="0" smtClean="0">
                <a:solidFill>
                  <a:schemeClr val="bg1"/>
                </a:solidFill>
                <a:latin typeface="Comic Sans MS" pitchFamily="66" charset="0"/>
              </a:rPr>
              <a:t>if (</a:t>
            </a:r>
            <a:r>
              <a:rPr lang="en-US" sz="2000" b="1" dirty="0" err="1" smtClean="0">
                <a:solidFill>
                  <a:schemeClr val="bg1"/>
                </a:solidFill>
                <a:latin typeface="Comic Sans MS" pitchFamily="66" charset="0"/>
              </a:rPr>
              <a:t>emplId</a:t>
            </a:r>
            <a:r>
              <a:rPr lang="en-US" sz="2000" b="1" dirty="0" smtClean="0">
                <a:solidFill>
                  <a:schemeClr val="bg1"/>
                </a:solidFill>
                <a:latin typeface="Comic Sans MS" pitchFamily="66" charset="0"/>
              </a:rPr>
              <a:t> == 1) {</a:t>
            </a:r>
          </a:p>
          <a:p>
            <a:r>
              <a:rPr lang="en-US" sz="2000" b="1" dirty="0" smtClean="0">
                <a:solidFill>
                  <a:schemeClr val="bg1"/>
                </a:solidFill>
                <a:latin typeface="Comic Sans MS" pitchFamily="66" charset="0"/>
              </a:rPr>
              <a:t>return </a:t>
            </a:r>
            <a:r>
              <a:rPr lang="en-US" sz="2000" b="1" dirty="0" smtClean="0">
                <a:solidFill>
                  <a:schemeClr val="bg1"/>
                </a:solidFill>
                <a:latin typeface="Comic Sans MS" pitchFamily="66" charset="0"/>
              </a:rPr>
              <a:t>“</a:t>
            </a:r>
            <a:r>
              <a:rPr lang="en-US" sz="2000" b="1" dirty="0" err="1" smtClean="0">
                <a:solidFill>
                  <a:schemeClr val="bg1"/>
                </a:solidFill>
                <a:latin typeface="Comic Sans MS" pitchFamily="66" charset="0"/>
              </a:rPr>
              <a:t>snipeemployee</a:t>
            </a:r>
            <a:r>
              <a:rPr lang="en-US" sz="2000" b="1" dirty="0" smtClean="0">
                <a:solidFill>
                  <a:schemeClr val="bg1"/>
                </a:solidFill>
                <a:latin typeface="Comic Sans MS" pitchFamily="66" charset="0"/>
              </a:rPr>
              <a:t>";</a:t>
            </a:r>
            <a:endParaRPr lang="en-US" sz="2000" b="1" dirty="0" smtClean="0">
              <a:solidFill>
                <a:schemeClr val="bg1"/>
              </a:solidFill>
              <a:latin typeface="Comic Sans MS" pitchFamily="66" charset="0"/>
            </a:endParaRPr>
          </a:p>
          <a:p>
            <a:r>
              <a:rPr lang="en-US" sz="2000" b="1" dirty="0" smtClean="0">
                <a:solidFill>
                  <a:schemeClr val="bg1"/>
                </a:solidFill>
                <a:latin typeface="Comic Sans MS" pitchFamily="66" charset="0"/>
              </a:rPr>
              <a:t>} else {</a:t>
            </a:r>
          </a:p>
          <a:p>
            <a:r>
              <a:rPr lang="en-US" sz="2000" b="1" dirty="0" smtClean="0">
                <a:solidFill>
                  <a:schemeClr val="bg1"/>
                </a:solidFill>
                <a:latin typeface="Comic Sans MS" pitchFamily="66" charset="0"/>
              </a:rPr>
              <a:t>return "Employee not found";</a:t>
            </a:r>
          </a:p>
          <a:p>
            <a:r>
              <a:rPr lang="en-US" sz="2000" b="1" dirty="0" smtClean="0">
                <a:solidFill>
                  <a:schemeClr val="bg1"/>
                </a:solidFill>
                <a:latin typeface="Comic Sans MS" pitchFamily="66" charset="0"/>
              </a:rPr>
              <a:t>}</a:t>
            </a:r>
          </a:p>
          <a:p>
            <a:r>
              <a:rPr lang="en-US" sz="2000" b="1" dirty="0" smtClean="0">
                <a:solidFill>
                  <a:schemeClr val="bg1"/>
                </a:solidFill>
                <a:latin typeface="Comic Sans MS" pitchFamily="66" charset="0"/>
              </a:rPr>
              <a:t>}</a:t>
            </a:r>
          </a:p>
          <a:p>
            <a:r>
              <a:rPr lang="en-US" sz="2000" b="1" dirty="0" smtClean="0">
                <a:solidFill>
                  <a:schemeClr val="bg1"/>
                </a:solidFill>
                <a:latin typeface="Comic Sans MS" pitchFamily="66" charset="0"/>
              </a:rPr>
              <a:t>public static String </a:t>
            </a:r>
            <a:r>
              <a:rPr lang="en-US" sz="2000" b="1" dirty="0" err="1" smtClean="0">
                <a:solidFill>
                  <a:schemeClr val="bg1"/>
                </a:solidFill>
                <a:latin typeface="Comic Sans MS" pitchFamily="66" charset="0"/>
              </a:rPr>
              <a:t>getDepartment</a:t>
            </a:r>
            <a:r>
              <a:rPr lang="en-US" sz="2000" b="1" dirty="0" smtClean="0">
                <a:solidFill>
                  <a:schemeClr val="bg1"/>
                </a:solidFill>
                <a:latin typeface="Comic Sans MS" pitchFamily="66" charset="0"/>
              </a:rPr>
              <a:t>() {</a:t>
            </a:r>
          </a:p>
          <a:p>
            <a:r>
              <a:rPr lang="en-US" sz="2000" b="1" dirty="0" smtClean="0">
                <a:solidFill>
                  <a:schemeClr val="bg1"/>
                </a:solidFill>
                <a:latin typeface="Comic Sans MS" pitchFamily="66" charset="0"/>
              </a:rPr>
              <a:t>return department;</a:t>
            </a:r>
          </a:p>
          <a:p>
            <a:r>
              <a:rPr lang="en-US" sz="2000" b="1" dirty="0" smtClean="0">
                <a:solidFill>
                  <a:schemeClr val="bg1"/>
                </a:solidFill>
                <a:latin typeface="Comic Sans MS" pitchFamily="66" charset="0"/>
              </a:rPr>
              <a:t>}</a:t>
            </a:r>
          </a:p>
          <a:p>
            <a:r>
              <a:rPr lang="en-US" sz="2000" b="1" dirty="0" smtClean="0">
                <a:solidFill>
                  <a:schemeClr val="bg1"/>
                </a:solidFill>
                <a:latin typeface="Comic Sans MS" pitchFamily="66" charset="0"/>
              </a:rPr>
              <a:t>}</a:t>
            </a:r>
          </a:p>
        </p:txBody>
      </p:sp>
      <p:pic>
        <p:nvPicPr>
          <p:cNvPr id="4" name="Picture 3" descr="Ppt_Bg2.png"/>
          <p:cNvPicPr>
            <a:picLocks noChangeAspect="1"/>
          </p:cNvPicPr>
          <p:nvPr/>
        </p:nvPicPr>
        <p:blipFill>
          <a:blip r:embed="rId2"/>
          <a:srcRect/>
          <a:stretch>
            <a:fillRect/>
          </a:stretch>
        </p:blipFill>
        <p:spPr bwMode="auto">
          <a:xfrm>
            <a:off x="0" y="0"/>
            <a:ext cx="9144000" cy="7239000"/>
          </a:xfrm>
          <a:prstGeom prst="rect">
            <a:avLst/>
          </a:prstGeom>
          <a:noFill/>
          <a:ln w="9525">
            <a:noFill/>
            <a:miter lim="800000"/>
            <a:headEnd/>
            <a:tailEnd/>
          </a:ln>
        </p:spPr>
      </p:pic>
      <p:sp>
        <p:nvSpPr>
          <p:cNvPr id="7" name="TextBox 6"/>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Class Diagrams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latin typeface="Comic Sans MS" pitchFamily="66" charset="0"/>
              </a:rPr>
              <a:t>Association</a:t>
            </a:r>
            <a:endParaRPr lang="en-US" sz="3600" u="sng" dirty="0">
              <a:latin typeface="Comic Sans MS" pitchFamily="66" charset="0"/>
            </a:endParaRPr>
          </a:p>
        </p:txBody>
      </p:sp>
      <p:sp>
        <p:nvSpPr>
          <p:cNvPr id="3" name="Content Placeholder 2"/>
          <p:cNvSpPr>
            <a:spLocks noGrp="1"/>
          </p:cNvSpPr>
          <p:nvPr>
            <p:ph idx="1"/>
          </p:nvPr>
        </p:nvSpPr>
        <p:spPr/>
        <p:txBody>
          <a:bodyPr/>
          <a:lstStyle/>
          <a:p>
            <a:pPr algn="just"/>
            <a:r>
              <a:rPr lang="en-US" sz="2400" dirty="0" smtClean="0">
                <a:solidFill>
                  <a:schemeClr val="bg1"/>
                </a:solidFill>
                <a:latin typeface="Comic Sans MS" pitchFamily="66" charset="0"/>
              </a:rPr>
              <a:t>The association represents the static relationship between two classes along with the multiplicity. E.g. an </a:t>
            </a:r>
            <a:r>
              <a:rPr lang="en-US" sz="2400" dirty="0" smtClean="0">
                <a:solidFill>
                  <a:schemeClr val="bg1"/>
                </a:solidFill>
                <a:latin typeface="Comic Sans MS" pitchFamily="66" charset="0"/>
              </a:rPr>
              <a:t>customer</a:t>
            </a:r>
            <a:r>
              <a:rPr lang="en-US" sz="2400" dirty="0" smtClean="0">
                <a:solidFill>
                  <a:schemeClr val="bg1"/>
                </a:solidFill>
                <a:latin typeface="Comic Sans MS" pitchFamily="66" charset="0"/>
              </a:rPr>
              <a:t> </a:t>
            </a:r>
            <a:r>
              <a:rPr lang="en-US" sz="2400" dirty="0" smtClean="0">
                <a:solidFill>
                  <a:schemeClr val="bg1"/>
                </a:solidFill>
                <a:latin typeface="Comic Sans MS" pitchFamily="66" charset="0"/>
              </a:rPr>
              <a:t>can have one primary address associated with it but can have multiple mobile numbers.</a:t>
            </a:r>
            <a:endParaRPr lang="en-US" sz="2400" dirty="0">
              <a:solidFill>
                <a:schemeClr val="bg1"/>
              </a:solidFill>
              <a:latin typeface="Comic Sans MS" pitchFamily="66" charset="0"/>
            </a:endParaRPr>
          </a:p>
        </p:txBody>
      </p:sp>
      <p:sp>
        <p:nvSpPr>
          <p:cNvPr id="4" name="Rectangle 3"/>
          <p:cNvSpPr/>
          <p:nvPr/>
        </p:nvSpPr>
        <p:spPr>
          <a:xfrm>
            <a:off x="304800" y="41910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car</a:t>
            </a:r>
            <a:endParaRPr lang="en-US" dirty="0">
              <a:solidFill>
                <a:schemeClr val="bg2"/>
              </a:solidFill>
            </a:endParaRPr>
          </a:p>
        </p:txBody>
      </p:sp>
      <p:sp>
        <p:nvSpPr>
          <p:cNvPr id="5" name="Rectangle 4"/>
          <p:cNvSpPr/>
          <p:nvPr/>
        </p:nvSpPr>
        <p:spPr>
          <a:xfrm>
            <a:off x="304800" y="4648200"/>
            <a:ext cx="3505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a:t>
            </a:r>
            <a:r>
              <a:rPr lang="en-US" dirty="0" err="1" smtClean="0">
                <a:solidFill>
                  <a:schemeClr val="bg2"/>
                </a:solidFill>
              </a:rPr>
              <a:t>modelNumber</a:t>
            </a:r>
            <a:r>
              <a:rPr lang="en-US" dirty="0" smtClean="0">
                <a:solidFill>
                  <a:schemeClr val="bg2"/>
                </a:solidFill>
              </a:rPr>
              <a:t> : String</a:t>
            </a:r>
          </a:p>
          <a:p>
            <a:pPr algn="ctr"/>
            <a:r>
              <a:rPr lang="en-US" dirty="0" smtClean="0">
                <a:solidFill>
                  <a:schemeClr val="bg2"/>
                </a:solidFill>
              </a:rPr>
              <a:t>-owner : Customer</a:t>
            </a:r>
            <a:endParaRPr lang="en-US" dirty="0">
              <a:solidFill>
                <a:schemeClr val="bg2"/>
              </a:solidFill>
            </a:endParaRPr>
          </a:p>
        </p:txBody>
      </p:sp>
      <p:sp>
        <p:nvSpPr>
          <p:cNvPr id="6" name="Rectangle 5"/>
          <p:cNvSpPr/>
          <p:nvPr/>
        </p:nvSpPr>
        <p:spPr>
          <a:xfrm>
            <a:off x="5638800" y="41910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Customer</a:t>
            </a:r>
            <a:endParaRPr lang="en-US" dirty="0">
              <a:solidFill>
                <a:schemeClr val="bg2"/>
              </a:solidFill>
            </a:endParaRPr>
          </a:p>
        </p:txBody>
      </p:sp>
      <p:sp>
        <p:nvSpPr>
          <p:cNvPr id="7" name="Rectangle 6"/>
          <p:cNvSpPr/>
          <p:nvPr/>
        </p:nvSpPr>
        <p:spPr>
          <a:xfrm>
            <a:off x="5638800" y="4648200"/>
            <a:ext cx="3505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-address : String</a:t>
            </a:r>
          </a:p>
          <a:p>
            <a:pPr algn="ctr"/>
            <a:r>
              <a:rPr lang="en-US" dirty="0" smtClean="0">
                <a:solidFill>
                  <a:schemeClr val="bg2"/>
                </a:solidFill>
              </a:rPr>
              <a:t>-</a:t>
            </a:r>
            <a:r>
              <a:rPr lang="en-US" dirty="0" err="1" smtClean="0">
                <a:solidFill>
                  <a:schemeClr val="bg2"/>
                </a:solidFill>
              </a:rPr>
              <a:t>contactNumber</a:t>
            </a:r>
            <a:r>
              <a:rPr lang="en-US" dirty="0" smtClean="0">
                <a:solidFill>
                  <a:schemeClr val="bg2"/>
                </a:solidFill>
              </a:rPr>
              <a:t> : String</a:t>
            </a:r>
          </a:p>
          <a:p>
            <a:pPr algn="ctr"/>
            <a:r>
              <a:rPr lang="en-US" dirty="0" smtClean="0">
                <a:solidFill>
                  <a:schemeClr val="bg2"/>
                </a:solidFill>
              </a:rPr>
              <a:t>-name : String</a:t>
            </a:r>
          </a:p>
        </p:txBody>
      </p:sp>
      <p:cxnSp>
        <p:nvCxnSpPr>
          <p:cNvPr id="9" name="Straight Arrow Connector 8"/>
          <p:cNvCxnSpPr/>
          <p:nvPr/>
        </p:nvCxnSpPr>
        <p:spPr>
          <a:xfrm>
            <a:off x="3886200" y="4953000"/>
            <a:ext cx="1676400" cy="1588"/>
          </a:xfrm>
          <a:prstGeom prst="straightConnector1">
            <a:avLst/>
          </a:prstGeom>
          <a:ln>
            <a:solidFill>
              <a:schemeClr val="accent5"/>
            </a:solidFill>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4648200" y="4648200"/>
            <a:ext cx="914400" cy="369332"/>
          </a:xfrm>
          <a:prstGeom prst="rect">
            <a:avLst/>
          </a:prstGeom>
          <a:noFill/>
        </p:spPr>
        <p:txBody>
          <a:bodyPr wrap="square" rtlCol="0">
            <a:spAutoFit/>
          </a:bodyPr>
          <a:lstStyle/>
          <a:p>
            <a:r>
              <a:rPr lang="en-US" dirty="0" smtClean="0">
                <a:solidFill>
                  <a:schemeClr val="bg1"/>
                </a:solidFill>
              </a:rPr>
              <a:t>-owner</a:t>
            </a:r>
            <a:endParaRPr lang="en-US" dirty="0">
              <a:solidFill>
                <a:schemeClr val="bg1"/>
              </a:solidFill>
            </a:endParaRPr>
          </a:p>
        </p:txBody>
      </p:sp>
      <p:pic>
        <p:nvPicPr>
          <p:cNvPr id="11" name="Picture 10"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2" name="TextBox 11"/>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Class Diagrams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omic Sans MS" pitchFamily="66" charset="0"/>
              </a:rPr>
              <a:t>Code for Association</a:t>
            </a:r>
            <a:endParaRPr lang="en-US" sz="3600" dirty="0">
              <a:latin typeface="Comic Sans MS" pitchFamily="66" charset="0"/>
            </a:endParaRPr>
          </a:p>
        </p:txBody>
      </p:sp>
      <p:sp>
        <p:nvSpPr>
          <p:cNvPr id="3" name="Content Placeholder 2"/>
          <p:cNvSpPr>
            <a:spLocks noGrp="1"/>
          </p:cNvSpPr>
          <p:nvPr>
            <p:ph idx="1"/>
          </p:nvPr>
        </p:nvSpPr>
        <p:spPr/>
        <p:txBody>
          <a:bodyPr/>
          <a:lstStyle/>
          <a:p>
            <a:pPr>
              <a:buNone/>
            </a:pPr>
            <a:r>
              <a:rPr lang="en-US" sz="2400" dirty="0" smtClean="0">
                <a:solidFill>
                  <a:schemeClr val="bg1"/>
                </a:solidFill>
                <a:latin typeface="Comic Sans MS" pitchFamily="66" charset="0"/>
              </a:rPr>
              <a:t>public class Customer </a:t>
            </a:r>
          </a:p>
          <a:p>
            <a:pPr>
              <a:buNone/>
            </a:pP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		private String name;</a:t>
            </a:r>
          </a:p>
          <a:p>
            <a:pPr>
              <a:buNone/>
            </a:pPr>
            <a:r>
              <a:rPr lang="en-US" sz="2400" dirty="0" smtClean="0">
                <a:solidFill>
                  <a:schemeClr val="bg1"/>
                </a:solidFill>
                <a:latin typeface="Comic Sans MS" pitchFamily="66" charset="0"/>
              </a:rPr>
              <a:t>		private String address;</a:t>
            </a:r>
          </a:p>
          <a:p>
            <a:pPr>
              <a:buNone/>
            </a:pPr>
            <a:r>
              <a:rPr lang="en-US" sz="2400" dirty="0" smtClean="0">
                <a:solidFill>
                  <a:schemeClr val="bg1"/>
                </a:solidFill>
                <a:latin typeface="Comic Sans MS" pitchFamily="66" charset="0"/>
              </a:rPr>
              <a:t>		private String </a:t>
            </a:r>
            <a:r>
              <a:rPr lang="en-US" sz="2400" dirty="0" err="1" smtClean="0">
                <a:solidFill>
                  <a:schemeClr val="bg1"/>
                </a:solidFill>
                <a:latin typeface="Comic Sans MS" pitchFamily="66" charset="0"/>
              </a:rPr>
              <a:t>contactNumber</a:t>
            </a: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public class Car </a:t>
            </a:r>
          </a:p>
          <a:p>
            <a:pPr>
              <a:buNone/>
            </a:pP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		private String </a:t>
            </a:r>
            <a:r>
              <a:rPr lang="en-US" sz="2400" dirty="0" err="1" smtClean="0">
                <a:solidFill>
                  <a:schemeClr val="bg1"/>
                </a:solidFill>
                <a:latin typeface="Comic Sans MS" pitchFamily="66" charset="0"/>
              </a:rPr>
              <a:t>modelNumber</a:t>
            </a: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		private Customer owner;</a:t>
            </a:r>
          </a:p>
          <a:p>
            <a:pPr>
              <a:buNone/>
            </a:pPr>
            <a:r>
              <a:rPr lang="en-US" sz="2400" dirty="0" smtClean="0">
                <a:solidFill>
                  <a:schemeClr val="bg1"/>
                </a:solidFill>
                <a:latin typeface="Comic Sans MS" pitchFamily="66" charset="0"/>
              </a:rPr>
              <a:t>}</a:t>
            </a:r>
          </a:p>
          <a:p>
            <a:pPr>
              <a:buNone/>
            </a:pPr>
            <a:endParaRPr lang="en-US" sz="2400" dirty="0">
              <a:solidFill>
                <a:schemeClr val="bg1"/>
              </a:solidFill>
              <a:latin typeface="Comic Sans MS" pitchFamily="66" charset="0"/>
            </a:endParaRPr>
          </a:p>
        </p:txBody>
      </p:sp>
      <p:pic>
        <p:nvPicPr>
          <p:cNvPr id="4" name="Picture 3"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extBox 4"/>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Class Diagrams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latin typeface="Comic Sans MS" pitchFamily="66" charset="0"/>
              </a:rPr>
              <a:t>Bidirectional</a:t>
            </a:r>
            <a:endParaRPr lang="en-US" sz="3600" u="sng" dirty="0">
              <a:latin typeface="Comic Sans MS" pitchFamily="66" charset="0"/>
            </a:endParaRPr>
          </a:p>
        </p:txBody>
      </p:sp>
      <p:sp>
        <p:nvSpPr>
          <p:cNvPr id="3" name="Content Placeholder 2"/>
          <p:cNvSpPr>
            <a:spLocks noGrp="1"/>
          </p:cNvSpPr>
          <p:nvPr>
            <p:ph idx="1"/>
          </p:nvPr>
        </p:nvSpPr>
        <p:spPr>
          <a:xfrm>
            <a:off x="457200" y="1371600"/>
            <a:ext cx="8229600" cy="3700463"/>
          </a:xfrm>
        </p:spPr>
        <p:txBody>
          <a:bodyPr/>
          <a:lstStyle/>
          <a:p>
            <a:pPr>
              <a:lnSpc>
                <a:spcPct val="150000"/>
              </a:lnSpc>
              <a:buFont typeface="Wingdings" pitchFamily="2" charset="2"/>
              <a:buChar char="Ø"/>
            </a:pPr>
            <a:r>
              <a:rPr lang="en-US" sz="2400" dirty="0" smtClean="0">
                <a:solidFill>
                  <a:schemeClr val="bg1"/>
                </a:solidFill>
                <a:latin typeface="Comic Sans MS" pitchFamily="66" charset="0"/>
              </a:rPr>
              <a:t>The </a:t>
            </a:r>
            <a:r>
              <a:rPr lang="en-US" sz="2400" dirty="0" smtClean="0">
                <a:solidFill>
                  <a:schemeClr val="bg1"/>
                </a:solidFill>
                <a:latin typeface="Comic Sans MS" pitchFamily="66" charset="0"/>
              </a:rPr>
              <a:t>bidirectional </a:t>
            </a:r>
            <a:r>
              <a:rPr lang="en-US" sz="2400" dirty="0" smtClean="0">
                <a:solidFill>
                  <a:schemeClr val="bg1"/>
                </a:solidFill>
                <a:latin typeface="Comic Sans MS" pitchFamily="66" charset="0"/>
              </a:rPr>
              <a:t>relationship shows that the source object can invoke methods of the destination class. </a:t>
            </a:r>
          </a:p>
          <a:p>
            <a:pPr>
              <a:lnSpc>
                <a:spcPct val="150000"/>
              </a:lnSpc>
              <a:buFont typeface="Wingdings" pitchFamily="2" charset="2"/>
              <a:buChar char="Ø"/>
            </a:pPr>
            <a:r>
              <a:rPr lang="en-US" sz="2400" dirty="0" smtClean="0">
                <a:solidFill>
                  <a:schemeClr val="bg1"/>
                </a:solidFill>
                <a:latin typeface="Comic Sans MS" pitchFamily="66" charset="0"/>
              </a:rPr>
              <a:t>In Java a possible example can be the instance variable of source class referencing the destination class.</a:t>
            </a:r>
            <a:endParaRPr lang="en-US" sz="2400" dirty="0">
              <a:solidFill>
                <a:schemeClr val="bg1"/>
              </a:solidFill>
              <a:latin typeface="Comic Sans MS" pitchFamily="66" charset="0"/>
            </a:endParaRPr>
          </a:p>
        </p:txBody>
      </p:sp>
      <p:sp>
        <p:nvSpPr>
          <p:cNvPr id="4" name="Rectangle 3"/>
          <p:cNvSpPr/>
          <p:nvPr/>
        </p:nvSpPr>
        <p:spPr>
          <a:xfrm>
            <a:off x="304800" y="42672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car</a:t>
            </a:r>
            <a:endParaRPr lang="en-US" dirty="0">
              <a:solidFill>
                <a:schemeClr val="bg2"/>
              </a:solidFill>
            </a:endParaRPr>
          </a:p>
        </p:txBody>
      </p:sp>
      <p:sp>
        <p:nvSpPr>
          <p:cNvPr id="5" name="Rectangle 4"/>
          <p:cNvSpPr/>
          <p:nvPr/>
        </p:nvSpPr>
        <p:spPr>
          <a:xfrm>
            <a:off x="304800" y="4724400"/>
            <a:ext cx="3505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a:t>
            </a:r>
            <a:r>
              <a:rPr lang="en-US" dirty="0" err="1" smtClean="0">
                <a:solidFill>
                  <a:schemeClr val="bg2"/>
                </a:solidFill>
              </a:rPr>
              <a:t>modelNumber</a:t>
            </a:r>
            <a:r>
              <a:rPr lang="en-US" dirty="0" smtClean="0">
                <a:solidFill>
                  <a:schemeClr val="bg2"/>
                </a:solidFill>
              </a:rPr>
              <a:t> : String</a:t>
            </a:r>
          </a:p>
          <a:p>
            <a:pPr algn="ctr"/>
            <a:r>
              <a:rPr lang="en-US" dirty="0" smtClean="0">
                <a:solidFill>
                  <a:schemeClr val="bg2"/>
                </a:solidFill>
              </a:rPr>
              <a:t>-owner : Customer</a:t>
            </a:r>
            <a:endParaRPr lang="en-US" dirty="0">
              <a:solidFill>
                <a:schemeClr val="bg2"/>
              </a:solidFill>
            </a:endParaRPr>
          </a:p>
        </p:txBody>
      </p:sp>
      <p:sp>
        <p:nvSpPr>
          <p:cNvPr id="6" name="Rectangle 5"/>
          <p:cNvSpPr/>
          <p:nvPr/>
        </p:nvSpPr>
        <p:spPr>
          <a:xfrm>
            <a:off x="5638800" y="42672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Customer</a:t>
            </a:r>
            <a:endParaRPr lang="en-US" dirty="0">
              <a:solidFill>
                <a:schemeClr val="bg2"/>
              </a:solidFill>
            </a:endParaRPr>
          </a:p>
        </p:txBody>
      </p:sp>
      <p:sp>
        <p:nvSpPr>
          <p:cNvPr id="7" name="Rectangle 6"/>
          <p:cNvSpPr/>
          <p:nvPr/>
        </p:nvSpPr>
        <p:spPr>
          <a:xfrm>
            <a:off x="5638800" y="4724400"/>
            <a:ext cx="3505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-address : String</a:t>
            </a:r>
          </a:p>
          <a:p>
            <a:pPr algn="ctr"/>
            <a:r>
              <a:rPr lang="en-US" dirty="0" smtClean="0">
                <a:solidFill>
                  <a:schemeClr val="bg2"/>
                </a:solidFill>
              </a:rPr>
              <a:t>-car : Car</a:t>
            </a:r>
          </a:p>
          <a:p>
            <a:pPr algn="ctr"/>
            <a:r>
              <a:rPr lang="en-US" dirty="0" smtClean="0">
                <a:solidFill>
                  <a:schemeClr val="bg2"/>
                </a:solidFill>
              </a:rPr>
              <a:t>-</a:t>
            </a:r>
            <a:r>
              <a:rPr lang="en-US" dirty="0" err="1" smtClean="0">
                <a:solidFill>
                  <a:schemeClr val="bg2"/>
                </a:solidFill>
              </a:rPr>
              <a:t>contactNumber</a:t>
            </a:r>
            <a:r>
              <a:rPr lang="en-US" dirty="0" smtClean="0">
                <a:solidFill>
                  <a:schemeClr val="bg2"/>
                </a:solidFill>
              </a:rPr>
              <a:t> : String</a:t>
            </a:r>
          </a:p>
          <a:p>
            <a:pPr algn="ctr"/>
            <a:r>
              <a:rPr lang="en-US" dirty="0" smtClean="0">
                <a:solidFill>
                  <a:schemeClr val="bg2"/>
                </a:solidFill>
              </a:rPr>
              <a:t>-name : String</a:t>
            </a:r>
          </a:p>
        </p:txBody>
      </p:sp>
      <p:sp>
        <p:nvSpPr>
          <p:cNvPr id="9" name="TextBox 8"/>
          <p:cNvSpPr txBox="1"/>
          <p:nvPr/>
        </p:nvSpPr>
        <p:spPr>
          <a:xfrm>
            <a:off x="4724400" y="4724400"/>
            <a:ext cx="914400" cy="369332"/>
          </a:xfrm>
          <a:prstGeom prst="rect">
            <a:avLst/>
          </a:prstGeom>
          <a:noFill/>
        </p:spPr>
        <p:txBody>
          <a:bodyPr wrap="square" rtlCol="0">
            <a:spAutoFit/>
          </a:bodyPr>
          <a:lstStyle/>
          <a:p>
            <a:r>
              <a:rPr lang="en-US" dirty="0" smtClean="0">
                <a:solidFill>
                  <a:schemeClr val="bg1"/>
                </a:solidFill>
              </a:rPr>
              <a:t>-owner</a:t>
            </a:r>
            <a:endParaRPr lang="en-US" dirty="0">
              <a:solidFill>
                <a:schemeClr val="bg1"/>
              </a:solidFill>
            </a:endParaRPr>
          </a:p>
        </p:txBody>
      </p:sp>
      <p:cxnSp>
        <p:nvCxnSpPr>
          <p:cNvPr id="11" name="Straight Arrow Connector 10"/>
          <p:cNvCxnSpPr/>
          <p:nvPr/>
        </p:nvCxnSpPr>
        <p:spPr>
          <a:xfrm>
            <a:off x="3886200" y="5105400"/>
            <a:ext cx="1676400" cy="1588"/>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2" name="TextBox 11"/>
          <p:cNvSpPr txBox="1"/>
          <p:nvPr/>
        </p:nvSpPr>
        <p:spPr>
          <a:xfrm>
            <a:off x="3886200" y="4724400"/>
            <a:ext cx="685800" cy="369332"/>
          </a:xfrm>
          <a:prstGeom prst="rect">
            <a:avLst/>
          </a:prstGeom>
          <a:noFill/>
        </p:spPr>
        <p:txBody>
          <a:bodyPr wrap="square" rtlCol="0">
            <a:spAutoFit/>
          </a:bodyPr>
          <a:lstStyle/>
          <a:p>
            <a:r>
              <a:rPr lang="en-US" dirty="0" smtClean="0">
                <a:solidFill>
                  <a:schemeClr val="bg1"/>
                </a:solidFill>
              </a:rPr>
              <a:t>-car</a:t>
            </a:r>
            <a:endParaRPr lang="en-US" dirty="0">
              <a:solidFill>
                <a:schemeClr val="bg1"/>
              </a:solidFill>
            </a:endParaRPr>
          </a:p>
        </p:txBody>
      </p:sp>
      <p:pic>
        <p:nvPicPr>
          <p:cNvPr id="13" name="Picture 12"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4" name="TextBox 13"/>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Class Diagrams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latin typeface="Comic Sans MS" pitchFamily="66" charset="0"/>
              </a:rPr>
              <a:t>Code for Bidirectional</a:t>
            </a:r>
            <a:endParaRPr lang="en-US" sz="3600" u="sng" dirty="0">
              <a:latin typeface="Comic Sans MS" pitchFamily="66" charset="0"/>
            </a:endParaRPr>
          </a:p>
        </p:txBody>
      </p:sp>
      <p:sp>
        <p:nvSpPr>
          <p:cNvPr id="3" name="Content Placeholder 2"/>
          <p:cNvSpPr>
            <a:spLocks noGrp="1"/>
          </p:cNvSpPr>
          <p:nvPr>
            <p:ph idx="1"/>
          </p:nvPr>
        </p:nvSpPr>
        <p:spPr/>
        <p:txBody>
          <a:bodyPr/>
          <a:lstStyle/>
          <a:p>
            <a:pPr>
              <a:buNone/>
            </a:pPr>
            <a:r>
              <a:rPr lang="en-US" sz="2200" dirty="0" smtClean="0">
                <a:solidFill>
                  <a:schemeClr val="bg1"/>
                </a:solidFill>
                <a:latin typeface="Comic Sans MS" pitchFamily="66" charset="0"/>
              </a:rPr>
              <a:t>public class Customer </a:t>
            </a:r>
          </a:p>
          <a:p>
            <a:pPr>
              <a:buNone/>
            </a:pPr>
            <a:r>
              <a:rPr lang="en-US" sz="2200" dirty="0" smtClean="0">
                <a:solidFill>
                  <a:schemeClr val="bg1"/>
                </a:solidFill>
                <a:latin typeface="Comic Sans MS" pitchFamily="66" charset="0"/>
              </a:rPr>
              <a:t>{</a:t>
            </a:r>
          </a:p>
          <a:p>
            <a:pPr>
              <a:buNone/>
            </a:pPr>
            <a:r>
              <a:rPr lang="en-US" sz="2200" dirty="0" smtClean="0">
                <a:solidFill>
                  <a:schemeClr val="bg1"/>
                </a:solidFill>
                <a:latin typeface="Comic Sans MS" pitchFamily="66" charset="0"/>
              </a:rPr>
              <a:t>	private String name;</a:t>
            </a:r>
          </a:p>
          <a:p>
            <a:pPr>
              <a:buNone/>
            </a:pPr>
            <a:r>
              <a:rPr lang="en-US" sz="2200" dirty="0" smtClean="0">
                <a:solidFill>
                  <a:schemeClr val="bg1"/>
                </a:solidFill>
                <a:latin typeface="Comic Sans MS" pitchFamily="66" charset="0"/>
              </a:rPr>
              <a:t>	private String address;</a:t>
            </a:r>
          </a:p>
          <a:p>
            <a:pPr>
              <a:buNone/>
            </a:pPr>
            <a:r>
              <a:rPr lang="en-US" sz="2200" dirty="0" smtClean="0">
                <a:solidFill>
                  <a:schemeClr val="bg1"/>
                </a:solidFill>
                <a:latin typeface="Comic Sans MS" pitchFamily="66" charset="0"/>
              </a:rPr>
              <a:t>	private String </a:t>
            </a:r>
            <a:r>
              <a:rPr lang="en-US" sz="2200" dirty="0" err="1" smtClean="0">
                <a:solidFill>
                  <a:schemeClr val="bg1"/>
                </a:solidFill>
                <a:latin typeface="Comic Sans MS" pitchFamily="66" charset="0"/>
              </a:rPr>
              <a:t>contactNumber</a:t>
            </a:r>
            <a:r>
              <a:rPr lang="en-US" sz="2200" dirty="0" smtClean="0">
                <a:solidFill>
                  <a:schemeClr val="bg1"/>
                </a:solidFill>
                <a:latin typeface="Comic Sans MS" pitchFamily="66" charset="0"/>
              </a:rPr>
              <a:t>;</a:t>
            </a:r>
          </a:p>
          <a:p>
            <a:pPr>
              <a:buNone/>
            </a:pPr>
            <a:r>
              <a:rPr lang="en-US" sz="2200" dirty="0" smtClean="0">
                <a:solidFill>
                  <a:schemeClr val="bg1"/>
                </a:solidFill>
                <a:latin typeface="Comic Sans MS" pitchFamily="66" charset="0"/>
              </a:rPr>
              <a:t>	private Car </a:t>
            </a:r>
            <a:r>
              <a:rPr lang="en-US" sz="2200" dirty="0" err="1" smtClean="0">
                <a:solidFill>
                  <a:schemeClr val="bg1"/>
                </a:solidFill>
                <a:latin typeface="Comic Sans MS" pitchFamily="66" charset="0"/>
              </a:rPr>
              <a:t>car</a:t>
            </a:r>
            <a:r>
              <a:rPr lang="en-US" sz="2200" dirty="0" smtClean="0">
                <a:solidFill>
                  <a:schemeClr val="bg1"/>
                </a:solidFill>
                <a:latin typeface="Comic Sans MS" pitchFamily="66" charset="0"/>
              </a:rPr>
              <a:t>;</a:t>
            </a:r>
          </a:p>
          <a:p>
            <a:pPr>
              <a:buNone/>
            </a:pPr>
            <a:r>
              <a:rPr lang="en-US" sz="2200" dirty="0" smtClean="0">
                <a:solidFill>
                  <a:schemeClr val="bg1"/>
                </a:solidFill>
                <a:latin typeface="Comic Sans MS" pitchFamily="66" charset="0"/>
              </a:rPr>
              <a:t>}</a:t>
            </a:r>
          </a:p>
          <a:p>
            <a:pPr>
              <a:buNone/>
            </a:pPr>
            <a:r>
              <a:rPr lang="en-US" sz="2200" dirty="0" smtClean="0">
                <a:solidFill>
                  <a:schemeClr val="bg1"/>
                </a:solidFill>
                <a:latin typeface="Comic Sans MS" pitchFamily="66" charset="0"/>
              </a:rPr>
              <a:t>public class Car</a:t>
            </a:r>
          </a:p>
          <a:p>
            <a:pPr>
              <a:buNone/>
            </a:pPr>
            <a:r>
              <a:rPr lang="en-US" sz="2200" dirty="0" smtClean="0">
                <a:solidFill>
                  <a:schemeClr val="bg1"/>
                </a:solidFill>
                <a:latin typeface="Comic Sans MS" pitchFamily="66" charset="0"/>
              </a:rPr>
              <a:t> {</a:t>
            </a:r>
          </a:p>
          <a:p>
            <a:pPr>
              <a:buNone/>
            </a:pPr>
            <a:r>
              <a:rPr lang="en-US" sz="2200" dirty="0" smtClean="0">
                <a:solidFill>
                  <a:schemeClr val="bg1"/>
                </a:solidFill>
                <a:latin typeface="Comic Sans MS" pitchFamily="66" charset="0"/>
              </a:rPr>
              <a:t>	private String </a:t>
            </a:r>
            <a:r>
              <a:rPr lang="en-US" sz="2200" dirty="0" err="1" smtClean="0">
                <a:solidFill>
                  <a:schemeClr val="bg1"/>
                </a:solidFill>
                <a:latin typeface="Comic Sans MS" pitchFamily="66" charset="0"/>
              </a:rPr>
              <a:t>modelNumber</a:t>
            </a:r>
            <a:r>
              <a:rPr lang="en-US" sz="2200" dirty="0" smtClean="0">
                <a:solidFill>
                  <a:schemeClr val="bg1"/>
                </a:solidFill>
                <a:latin typeface="Comic Sans MS" pitchFamily="66" charset="0"/>
              </a:rPr>
              <a:t>;</a:t>
            </a:r>
          </a:p>
          <a:p>
            <a:pPr>
              <a:buNone/>
            </a:pPr>
            <a:r>
              <a:rPr lang="en-US" sz="2200" dirty="0" smtClean="0">
                <a:solidFill>
                  <a:schemeClr val="bg1"/>
                </a:solidFill>
                <a:latin typeface="Comic Sans MS" pitchFamily="66" charset="0"/>
              </a:rPr>
              <a:t>	private Customer owner;</a:t>
            </a:r>
          </a:p>
          <a:p>
            <a:pPr>
              <a:buNone/>
            </a:pPr>
            <a:r>
              <a:rPr lang="en-US" sz="2200" dirty="0" smtClean="0">
                <a:solidFill>
                  <a:schemeClr val="bg1"/>
                </a:solidFill>
                <a:latin typeface="Comic Sans MS" pitchFamily="66" charset="0"/>
              </a:rPr>
              <a:t>}</a:t>
            </a:r>
          </a:p>
          <a:p>
            <a:pPr>
              <a:buNone/>
            </a:pPr>
            <a:endParaRPr lang="en-US" sz="2200" dirty="0">
              <a:solidFill>
                <a:schemeClr val="bg1"/>
              </a:solidFill>
              <a:latin typeface="Comic Sans MS" pitchFamily="66" charset="0"/>
            </a:endParaRPr>
          </a:p>
        </p:txBody>
      </p:sp>
      <p:pic>
        <p:nvPicPr>
          <p:cNvPr id="4" name="Picture 3"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extBox 4"/>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Class Diagrams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omic Sans MS" pitchFamily="66" charset="0"/>
              </a:rPr>
              <a:t>Multiplicity</a:t>
            </a:r>
            <a:endParaRPr lang="en-US" sz="3600" dirty="0">
              <a:latin typeface="Comic Sans MS" pitchFamily="66" charset="0"/>
            </a:endParaRPr>
          </a:p>
        </p:txBody>
      </p:sp>
      <p:sp>
        <p:nvSpPr>
          <p:cNvPr id="3" name="Content Placeholder 2"/>
          <p:cNvSpPr>
            <a:spLocks noGrp="1"/>
          </p:cNvSpPr>
          <p:nvPr>
            <p:ph idx="1"/>
          </p:nvPr>
        </p:nvSpPr>
        <p:spPr>
          <a:xfrm>
            <a:off x="457200" y="1219200"/>
            <a:ext cx="8229600" cy="3700463"/>
          </a:xfrm>
        </p:spPr>
        <p:txBody>
          <a:bodyPr/>
          <a:lstStyle/>
          <a:p>
            <a:r>
              <a:rPr lang="en-US" sz="2200" dirty="0" smtClean="0">
                <a:solidFill>
                  <a:schemeClr val="bg1"/>
                </a:solidFill>
                <a:latin typeface="Comic Sans MS" pitchFamily="66" charset="0"/>
              </a:rPr>
              <a:t>Assume a scenario where a customer has multiple cars. How do we represent this situation in Java and UML?</a:t>
            </a:r>
            <a:endParaRPr lang="en-US" sz="2200" dirty="0">
              <a:solidFill>
                <a:schemeClr val="bg1"/>
              </a:solidFill>
              <a:latin typeface="Comic Sans MS" pitchFamily="66" charset="0"/>
            </a:endParaRPr>
          </a:p>
        </p:txBody>
      </p:sp>
      <p:pic>
        <p:nvPicPr>
          <p:cNvPr id="107522" name="Picture 2" descr="C:\Users\umr\Desktop\notatoons\Multiplicity.jpg"/>
          <p:cNvPicPr>
            <a:picLocks noChangeAspect="1" noChangeArrowheads="1"/>
          </p:cNvPicPr>
          <p:nvPr/>
        </p:nvPicPr>
        <p:blipFill>
          <a:blip r:embed="rId2"/>
          <a:srcRect/>
          <a:stretch>
            <a:fillRect/>
          </a:stretch>
        </p:blipFill>
        <p:spPr bwMode="auto">
          <a:xfrm>
            <a:off x="533400" y="1981200"/>
            <a:ext cx="8153400" cy="2124774"/>
          </a:xfrm>
          <a:prstGeom prst="rect">
            <a:avLst/>
          </a:prstGeom>
          <a:noFill/>
        </p:spPr>
      </p:pic>
      <p:sp>
        <p:nvSpPr>
          <p:cNvPr id="5" name="TextBox 4"/>
          <p:cNvSpPr txBox="1"/>
          <p:nvPr/>
        </p:nvSpPr>
        <p:spPr>
          <a:xfrm>
            <a:off x="457200" y="4343400"/>
            <a:ext cx="5867400" cy="584775"/>
          </a:xfrm>
          <a:prstGeom prst="rect">
            <a:avLst/>
          </a:prstGeom>
          <a:noFill/>
        </p:spPr>
        <p:txBody>
          <a:bodyPr wrap="square" rtlCol="0">
            <a:spAutoFit/>
          </a:bodyPr>
          <a:lstStyle/>
          <a:p>
            <a:r>
              <a:rPr lang="en-US" sz="3200" dirty="0" smtClean="0">
                <a:solidFill>
                  <a:schemeClr val="bg1"/>
                </a:solidFill>
                <a:latin typeface="Comic Sans MS" pitchFamily="66" charset="0"/>
              </a:rPr>
              <a:t>Multiplicity in association</a:t>
            </a:r>
            <a:endParaRPr lang="en-US" sz="3200" dirty="0">
              <a:solidFill>
                <a:schemeClr val="bg1"/>
              </a:solidFill>
              <a:latin typeface="Comic Sans MS" pitchFamily="66" charset="0"/>
            </a:endParaRPr>
          </a:p>
        </p:txBody>
      </p:sp>
      <p:sp>
        <p:nvSpPr>
          <p:cNvPr id="6" name="TextBox 5"/>
          <p:cNvSpPr txBox="1"/>
          <p:nvPr/>
        </p:nvSpPr>
        <p:spPr>
          <a:xfrm>
            <a:off x="457200" y="5105400"/>
            <a:ext cx="8305800" cy="1107996"/>
          </a:xfrm>
          <a:prstGeom prst="rect">
            <a:avLst/>
          </a:prstGeom>
          <a:noFill/>
        </p:spPr>
        <p:txBody>
          <a:bodyPr wrap="square" rtlCol="0">
            <a:spAutoFit/>
          </a:bodyPr>
          <a:lstStyle/>
          <a:p>
            <a:r>
              <a:rPr lang="en-US" sz="2200" dirty="0" smtClean="0">
                <a:solidFill>
                  <a:schemeClr val="bg1"/>
                </a:solidFill>
                <a:latin typeface="Comic Sans MS" pitchFamily="66" charset="0"/>
              </a:rPr>
              <a:t>The above diagram explains a unidirectional association with a one to may relationship. Both use of </a:t>
            </a:r>
            <a:r>
              <a:rPr lang="en-US" sz="2200" dirty="0" err="1" smtClean="0">
                <a:solidFill>
                  <a:schemeClr val="bg1"/>
                </a:solidFill>
                <a:latin typeface="Comic Sans MS" pitchFamily="66" charset="0"/>
              </a:rPr>
              <a:t>ArrayList</a:t>
            </a:r>
            <a:r>
              <a:rPr lang="en-US" sz="2200" dirty="0" smtClean="0">
                <a:solidFill>
                  <a:schemeClr val="bg1"/>
                </a:solidFill>
                <a:latin typeface="Comic Sans MS" pitchFamily="66" charset="0"/>
              </a:rPr>
              <a:t> and Array is for illustration purposes only.</a:t>
            </a:r>
            <a:endParaRPr lang="en-US" sz="2200" dirty="0">
              <a:solidFill>
                <a:schemeClr val="bg1"/>
              </a:solidFill>
              <a:latin typeface="Comic Sans MS" pitchFamily="66" charset="0"/>
            </a:endParaRPr>
          </a:p>
        </p:txBody>
      </p:sp>
      <p:pic>
        <p:nvPicPr>
          <p:cNvPr id="7" name="Picture 6" descr="Ppt_Bg2.pn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8" name="TextBox 7"/>
          <p:cNvSpPr txBox="1"/>
          <p:nvPr/>
        </p:nvSpPr>
        <p:spPr>
          <a:xfrm>
            <a:off x="5943600" y="7173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Class Diagrams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838200"/>
            <a:ext cx="8229600" cy="1143000"/>
          </a:xfrm>
        </p:spPr>
        <p:txBody>
          <a:bodyPr/>
          <a:lstStyle/>
          <a:p>
            <a:r>
              <a:rPr lang="en-US" dirty="0">
                <a:solidFill>
                  <a:schemeClr val="bg1"/>
                </a:solidFill>
                <a:latin typeface="Comic Sans MS" pitchFamily="66" charset="0"/>
              </a:rPr>
              <a:t>Overview</a:t>
            </a:r>
          </a:p>
        </p:txBody>
      </p:sp>
      <p:sp>
        <p:nvSpPr>
          <p:cNvPr id="32771" name="Rectangle 3"/>
          <p:cNvSpPr>
            <a:spLocks noGrp="1" noChangeArrowheads="1"/>
          </p:cNvSpPr>
          <p:nvPr>
            <p:ph idx="1"/>
          </p:nvPr>
        </p:nvSpPr>
        <p:spPr>
          <a:xfrm>
            <a:off x="457200" y="2590800"/>
            <a:ext cx="8229600" cy="3700463"/>
          </a:xfrm>
        </p:spPr>
        <p:txBody>
          <a:bodyPr/>
          <a:lstStyle/>
          <a:p>
            <a:r>
              <a:rPr lang="en-US" sz="2800" dirty="0" smtClean="0">
                <a:solidFill>
                  <a:schemeClr val="bg1"/>
                </a:solidFill>
                <a:latin typeface="Comic Sans MS" pitchFamily="66" charset="0"/>
              </a:rPr>
              <a:t>What </a:t>
            </a:r>
            <a:r>
              <a:rPr lang="en-US" sz="2800" dirty="0">
                <a:solidFill>
                  <a:schemeClr val="bg1"/>
                </a:solidFill>
                <a:latin typeface="Comic Sans MS" pitchFamily="66" charset="0"/>
              </a:rPr>
              <a:t>is UML?</a:t>
            </a:r>
          </a:p>
          <a:p>
            <a:r>
              <a:rPr lang="en-US" sz="2800" dirty="0">
                <a:solidFill>
                  <a:schemeClr val="bg1"/>
                </a:solidFill>
                <a:latin typeface="Comic Sans MS" pitchFamily="66" charset="0"/>
              </a:rPr>
              <a:t>A brief history of UML</a:t>
            </a:r>
          </a:p>
          <a:p>
            <a:r>
              <a:rPr lang="en-US" sz="2800" dirty="0" smtClean="0">
                <a:solidFill>
                  <a:schemeClr val="bg1"/>
                </a:solidFill>
                <a:latin typeface="Comic Sans MS" pitchFamily="66" charset="0"/>
              </a:rPr>
              <a:t>UML-Basic Notations</a:t>
            </a:r>
          </a:p>
          <a:p>
            <a:r>
              <a:rPr lang="en-US" sz="2800" dirty="0" smtClean="0">
                <a:solidFill>
                  <a:schemeClr val="bg1"/>
                </a:solidFill>
                <a:latin typeface="Comic Sans MS" pitchFamily="66" charset="0"/>
              </a:rPr>
              <a:t>Why UML for Modeling</a:t>
            </a:r>
            <a:endParaRPr lang="en-US" sz="2800" dirty="0">
              <a:solidFill>
                <a:schemeClr val="bg1"/>
              </a:solidFill>
              <a:latin typeface="Comic Sans MS" pitchFamily="66" charset="0"/>
            </a:endParaRPr>
          </a:p>
          <a:p>
            <a:r>
              <a:rPr lang="en-US" sz="2800" dirty="0">
                <a:solidFill>
                  <a:schemeClr val="bg1"/>
                </a:solidFill>
                <a:latin typeface="Comic Sans MS" pitchFamily="66" charset="0"/>
              </a:rPr>
              <a:t>UML </a:t>
            </a:r>
            <a:r>
              <a:rPr lang="en-US" sz="2800" dirty="0" smtClean="0">
                <a:solidFill>
                  <a:schemeClr val="bg1"/>
                </a:solidFill>
                <a:latin typeface="Comic Sans MS" pitchFamily="66" charset="0"/>
              </a:rPr>
              <a:t>diagrams with Examples and Code </a:t>
            </a:r>
            <a:endParaRPr lang="en-US" sz="2800" dirty="0">
              <a:solidFill>
                <a:schemeClr val="bg1"/>
              </a:solidFill>
              <a:latin typeface="Comic Sans MS" pitchFamily="66" charset="0"/>
            </a:endParaRPr>
          </a:p>
          <a:p>
            <a:pPr>
              <a:buFont typeface="Wingdings" pitchFamily="2" charset="2"/>
              <a:buNone/>
            </a:pPr>
            <a:endParaRPr lang="en-US" sz="2800" dirty="0">
              <a:solidFill>
                <a:schemeClr val="bg1"/>
              </a:solidFill>
              <a:latin typeface="Comic Sans MS" pitchFamily="66" charset="0"/>
            </a:endParaRPr>
          </a:p>
        </p:txBody>
      </p:sp>
      <p:pic>
        <p:nvPicPr>
          <p:cNvPr id="4" name="Picture 3"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990600"/>
            <a:ext cx="8839200" cy="6247864"/>
          </a:xfrm>
          <a:prstGeom prst="rect">
            <a:avLst/>
          </a:prstGeom>
          <a:noFill/>
        </p:spPr>
        <p:txBody>
          <a:bodyPr wrap="square" rtlCol="0">
            <a:spAutoFit/>
          </a:bodyPr>
          <a:lstStyle/>
          <a:p>
            <a:r>
              <a:rPr lang="en-US" sz="2000" dirty="0" smtClean="0">
                <a:solidFill>
                  <a:schemeClr val="bg1"/>
                </a:solidFill>
                <a:latin typeface="Comic Sans MS" pitchFamily="66" charset="0"/>
              </a:rPr>
              <a:t>public class Car</a:t>
            </a:r>
          </a:p>
          <a:p>
            <a:r>
              <a:rPr lang="en-US" sz="2000" dirty="0" smtClean="0">
                <a:solidFill>
                  <a:schemeClr val="bg1"/>
                </a:solidFill>
                <a:latin typeface="Comic Sans MS" pitchFamily="66" charset="0"/>
              </a:rPr>
              <a:t> {</a:t>
            </a:r>
          </a:p>
          <a:p>
            <a:r>
              <a:rPr lang="en-US" sz="2000" dirty="0" smtClean="0">
                <a:solidFill>
                  <a:schemeClr val="bg1"/>
                </a:solidFill>
                <a:latin typeface="Comic Sans MS" pitchFamily="66" charset="0"/>
              </a:rPr>
              <a:t>	private String brand;</a:t>
            </a:r>
          </a:p>
          <a:p>
            <a:r>
              <a:rPr lang="en-US" sz="2000" dirty="0" smtClean="0">
                <a:solidFill>
                  <a:schemeClr val="bg1"/>
                </a:solidFill>
                <a:latin typeface="Comic Sans MS" pitchFamily="66" charset="0"/>
              </a:rPr>
              <a:t>	public Car(String brands)</a:t>
            </a:r>
          </a:p>
          <a:p>
            <a:r>
              <a:rPr lang="en-US" sz="2000" dirty="0" smtClean="0">
                <a:solidFill>
                  <a:schemeClr val="bg1"/>
                </a:solidFill>
                <a:latin typeface="Comic Sans MS" pitchFamily="66" charset="0"/>
              </a:rPr>
              <a:t>{</a:t>
            </a:r>
          </a:p>
          <a:p>
            <a:r>
              <a:rPr lang="en-US" sz="2000" dirty="0" smtClean="0">
                <a:solidFill>
                  <a:schemeClr val="bg1"/>
                </a:solidFill>
                <a:latin typeface="Comic Sans MS" pitchFamily="66" charset="0"/>
              </a:rPr>
              <a:t>	</a:t>
            </a:r>
            <a:r>
              <a:rPr lang="en-US" sz="2000" dirty="0" err="1" smtClean="0">
                <a:solidFill>
                  <a:schemeClr val="bg1"/>
                </a:solidFill>
                <a:latin typeface="Comic Sans MS" pitchFamily="66" charset="0"/>
              </a:rPr>
              <a:t>this.brand</a:t>
            </a:r>
            <a:r>
              <a:rPr lang="en-US" sz="2000" dirty="0" smtClean="0">
                <a:solidFill>
                  <a:schemeClr val="bg1"/>
                </a:solidFill>
                <a:latin typeface="Comic Sans MS" pitchFamily="66" charset="0"/>
              </a:rPr>
              <a:t> = brands;</a:t>
            </a:r>
          </a:p>
          <a:p>
            <a:r>
              <a:rPr lang="en-US" sz="2000" dirty="0" smtClean="0">
                <a:solidFill>
                  <a:schemeClr val="bg1"/>
                </a:solidFill>
                <a:latin typeface="Comic Sans MS" pitchFamily="66" charset="0"/>
              </a:rPr>
              <a:t>}</a:t>
            </a:r>
          </a:p>
          <a:p>
            <a:r>
              <a:rPr lang="en-US" sz="2000" dirty="0" smtClean="0">
                <a:solidFill>
                  <a:schemeClr val="bg1"/>
                </a:solidFill>
                <a:latin typeface="Comic Sans MS" pitchFamily="66" charset="0"/>
              </a:rPr>
              <a:t>public Car() </a:t>
            </a:r>
          </a:p>
          <a:p>
            <a:r>
              <a:rPr lang="en-US" sz="2000" dirty="0" smtClean="0">
                <a:solidFill>
                  <a:schemeClr val="bg1"/>
                </a:solidFill>
                <a:latin typeface="Comic Sans MS" pitchFamily="66" charset="0"/>
              </a:rPr>
              <a:t>{</a:t>
            </a:r>
          </a:p>
          <a:p>
            <a:r>
              <a:rPr lang="en-US" sz="2000" dirty="0" smtClean="0">
                <a:solidFill>
                  <a:schemeClr val="bg1"/>
                </a:solidFill>
                <a:latin typeface="Comic Sans MS" pitchFamily="66" charset="0"/>
              </a:rPr>
              <a:t>}</a:t>
            </a:r>
          </a:p>
          <a:p>
            <a:r>
              <a:rPr lang="en-US" sz="2000" dirty="0" smtClean="0">
                <a:solidFill>
                  <a:schemeClr val="bg1"/>
                </a:solidFill>
                <a:latin typeface="Comic Sans MS" pitchFamily="66" charset="0"/>
              </a:rPr>
              <a:t>public String </a:t>
            </a:r>
            <a:r>
              <a:rPr lang="en-US" sz="2000" dirty="0" err="1" smtClean="0">
                <a:solidFill>
                  <a:schemeClr val="bg1"/>
                </a:solidFill>
                <a:latin typeface="Comic Sans MS" pitchFamily="66" charset="0"/>
              </a:rPr>
              <a:t>getBrand</a:t>
            </a:r>
            <a:r>
              <a:rPr lang="en-US" sz="2000" dirty="0" smtClean="0">
                <a:solidFill>
                  <a:schemeClr val="bg1"/>
                </a:solidFill>
                <a:latin typeface="Comic Sans MS" pitchFamily="66" charset="0"/>
              </a:rPr>
              <a:t>()</a:t>
            </a:r>
          </a:p>
          <a:p>
            <a:r>
              <a:rPr lang="en-US" sz="2000" dirty="0" smtClean="0">
                <a:solidFill>
                  <a:schemeClr val="bg1"/>
                </a:solidFill>
                <a:latin typeface="Comic Sans MS" pitchFamily="66" charset="0"/>
              </a:rPr>
              <a:t> {</a:t>
            </a:r>
          </a:p>
          <a:p>
            <a:r>
              <a:rPr lang="en-US" sz="2000" dirty="0" smtClean="0">
                <a:solidFill>
                  <a:schemeClr val="bg1"/>
                </a:solidFill>
                <a:latin typeface="Comic Sans MS" pitchFamily="66" charset="0"/>
              </a:rPr>
              <a:t>	return brand;</a:t>
            </a:r>
          </a:p>
          <a:p>
            <a:r>
              <a:rPr lang="en-US" sz="2000" dirty="0" smtClean="0">
                <a:solidFill>
                  <a:schemeClr val="bg1"/>
                </a:solidFill>
                <a:latin typeface="Comic Sans MS" pitchFamily="66" charset="0"/>
              </a:rPr>
              <a:t>}</a:t>
            </a:r>
          </a:p>
          <a:p>
            <a:r>
              <a:rPr lang="en-US" sz="2000" dirty="0" smtClean="0">
                <a:solidFill>
                  <a:schemeClr val="bg1"/>
                </a:solidFill>
                <a:latin typeface="Comic Sans MS" pitchFamily="66" charset="0"/>
              </a:rPr>
              <a:t>public void </a:t>
            </a:r>
            <a:r>
              <a:rPr lang="en-US" sz="2000" dirty="0" err="1" smtClean="0">
                <a:solidFill>
                  <a:schemeClr val="bg1"/>
                </a:solidFill>
                <a:latin typeface="Comic Sans MS" pitchFamily="66" charset="0"/>
              </a:rPr>
              <a:t>setBrand</a:t>
            </a:r>
            <a:r>
              <a:rPr lang="en-US" sz="2000" dirty="0" smtClean="0">
                <a:solidFill>
                  <a:schemeClr val="bg1"/>
                </a:solidFill>
                <a:latin typeface="Comic Sans MS" pitchFamily="66" charset="0"/>
              </a:rPr>
              <a:t>(String brand)</a:t>
            </a:r>
          </a:p>
          <a:p>
            <a:r>
              <a:rPr lang="en-US" sz="2000" dirty="0" smtClean="0">
                <a:solidFill>
                  <a:schemeClr val="bg1"/>
                </a:solidFill>
                <a:latin typeface="Comic Sans MS" pitchFamily="66" charset="0"/>
              </a:rPr>
              <a:t> {</a:t>
            </a:r>
          </a:p>
          <a:p>
            <a:r>
              <a:rPr lang="en-US" sz="2000" dirty="0" err="1" smtClean="0">
                <a:solidFill>
                  <a:schemeClr val="bg1"/>
                </a:solidFill>
                <a:latin typeface="Comic Sans MS" pitchFamily="66" charset="0"/>
              </a:rPr>
              <a:t>this.brand</a:t>
            </a:r>
            <a:r>
              <a:rPr lang="en-US" sz="2000" dirty="0" smtClean="0">
                <a:solidFill>
                  <a:schemeClr val="bg1"/>
                </a:solidFill>
                <a:latin typeface="Comic Sans MS" pitchFamily="66" charset="0"/>
              </a:rPr>
              <a:t> = brand;</a:t>
            </a:r>
          </a:p>
          <a:p>
            <a:r>
              <a:rPr lang="en-US" sz="2000" dirty="0" smtClean="0">
                <a:solidFill>
                  <a:schemeClr val="bg1"/>
                </a:solidFill>
                <a:latin typeface="Comic Sans MS" pitchFamily="66" charset="0"/>
              </a:rPr>
              <a:t>}</a:t>
            </a:r>
          </a:p>
          <a:p>
            <a:r>
              <a:rPr lang="en-US" sz="2000" dirty="0" smtClean="0">
                <a:solidFill>
                  <a:schemeClr val="bg1"/>
                </a:solidFill>
                <a:latin typeface="Comic Sans MS" pitchFamily="66" charset="0"/>
              </a:rPr>
              <a:t>}</a:t>
            </a:r>
          </a:p>
          <a:p>
            <a:endParaRPr lang="en-US" sz="2000" dirty="0">
              <a:solidFill>
                <a:schemeClr val="bg1"/>
              </a:solidFill>
              <a:latin typeface="Comic Sans MS" pitchFamily="66" charset="0"/>
            </a:endParaRPr>
          </a:p>
        </p:txBody>
      </p:sp>
      <p:sp>
        <p:nvSpPr>
          <p:cNvPr id="6" name="TextBox 5"/>
          <p:cNvSpPr txBox="1"/>
          <p:nvPr/>
        </p:nvSpPr>
        <p:spPr>
          <a:xfrm>
            <a:off x="533400" y="304800"/>
            <a:ext cx="4038600" cy="523220"/>
          </a:xfrm>
          <a:prstGeom prst="rect">
            <a:avLst/>
          </a:prstGeom>
          <a:noFill/>
        </p:spPr>
        <p:txBody>
          <a:bodyPr wrap="square" rtlCol="0">
            <a:spAutoFit/>
          </a:bodyPr>
          <a:lstStyle/>
          <a:p>
            <a:r>
              <a:rPr lang="en-US" sz="2800" b="1" dirty="0" smtClean="0">
                <a:solidFill>
                  <a:schemeClr val="bg1"/>
                </a:solidFill>
                <a:latin typeface="Comic Sans MS" pitchFamily="66" charset="0"/>
              </a:rPr>
              <a:t>Code for Car.java</a:t>
            </a:r>
            <a:endParaRPr lang="en-US" sz="2000" b="1" dirty="0">
              <a:solidFill>
                <a:schemeClr val="bg1"/>
              </a:solidFill>
              <a:latin typeface="Comic Sans MS" pitchFamily="66" charset="0"/>
            </a:endParaRPr>
          </a:p>
        </p:txBody>
      </p:sp>
      <p:pic>
        <p:nvPicPr>
          <p:cNvPr id="4" name="Picture 3" descr="Ppt_Bg2.png"/>
          <p:cNvPicPr>
            <a:picLocks noChangeAspect="1"/>
          </p:cNvPicPr>
          <p:nvPr/>
        </p:nvPicPr>
        <p:blipFill>
          <a:blip r:embed="rId2"/>
          <a:srcRect/>
          <a:stretch>
            <a:fillRect/>
          </a:stretch>
        </p:blipFill>
        <p:spPr bwMode="auto">
          <a:xfrm>
            <a:off x="0" y="-381000"/>
            <a:ext cx="9144000" cy="7620000"/>
          </a:xfrm>
          <a:prstGeom prst="rect">
            <a:avLst/>
          </a:prstGeom>
          <a:noFill/>
          <a:ln w="9525">
            <a:noFill/>
            <a:miter lim="800000"/>
            <a:headEnd/>
            <a:tailEnd/>
          </a:ln>
        </p:spPr>
      </p:pic>
      <p:sp>
        <p:nvSpPr>
          <p:cNvPr id="7" name="TextBox 6"/>
          <p:cNvSpPr txBox="1"/>
          <p:nvPr/>
        </p:nvSpPr>
        <p:spPr>
          <a:xfrm>
            <a:off x="5943600" y="-385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Class Diagrams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7086600" cy="715962"/>
          </a:xfrm>
        </p:spPr>
        <p:txBody>
          <a:bodyPr/>
          <a:lstStyle/>
          <a:p>
            <a:r>
              <a:rPr lang="en-US" sz="3600" b="1" u="sng" dirty="0" smtClean="0">
                <a:solidFill>
                  <a:schemeClr val="bg1"/>
                </a:solidFill>
                <a:latin typeface="Comic Sans MS" pitchFamily="66" charset="0"/>
              </a:rPr>
              <a:t>Code for Customer.java</a:t>
            </a:r>
            <a:endParaRPr lang="en-US" sz="3600" u="sng" dirty="0">
              <a:latin typeface="Comic Sans MS" pitchFamily="66" charset="0"/>
            </a:endParaRPr>
          </a:p>
        </p:txBody>
      </p:sp>
      <p:sp>
        <p:nvSpPr>
          <p:cNvPr id="3" name="TextBox 2"/>
          <p:cNvSpPr txBox="1"/>
          <p:nvPr/>
        </p:nvSpPr>
        <p:spPr>
          <a:xfrm>
            <a:off x="457200" y="1600200"/>
            <a:ext cx="9067800" cy="5262979"/>
          </a:xfrm>
          <a:prstGeom prst="rect">
            <a:avLst/>
          </a:prstGeom>
          <a:noFill/>
        </p:spPr>
        <p:txBody>
          <a:bodyPr wrap="square" rtlCol="0">
            <a:spAutoFit/>
          </a:bodyPr>
          <a:lstStyle/>
          <a:p>
            <a:r>
              <a:rPr lang="en-US" sz="2400" dirty="0" smtClean="0">
                <a:solidFill>
                  <a:schemeClr val="bg1"/>
                </a:solidFill>
              </a:rPr>
              <a:t>public class Customer</a:t>
            </a:r>
          </a:p>
          <a:p>
            <a:r>
              <a:rPr lang="en-US" sz="2400" dirty="0" smtClean="0">
                <a:solidFill>
                  <a:schemeClr val="bg1"/>
                </a:solidFill>
              </a:rPr>
              <a:t> {</a:t>
            </a:r>
          </a:p>
          <a:p>
            <a:r>
              <a:rPr lang="en-US" sz="2400" dirty="0" smtClean="0">
                <a:solidFill>
                  <a:schemeClr val="bg1"/>
                </a:solidFill>
              </a:rPr>
              <a:t>	private Car[] vehicles;</a:t>
            </a:r>
          </a:p>
          <a:p>
            <a:r>
              <a:rPr lang="en-US" sz="2400" dirty="0" smtClean="0">
                <a:solidFill>
                  <a:schemeClr val="bg1"/>
                </a:solidFill>
              </a:rPr>
              <a:t>	</a:t>
            </a:r>
            <a:r>
              <a:rPr lang="en-US" sz="2400" dirty="0" err="1" smtClean="0">
                <a:solidFill>
                  <a:schemeClr val="bg1"/>
                </a:solidFill>
              </a:rPr>
              <a:t>ArrayList</a:t>
            </a:r>
            <a:r>
              <a:rPr lang="en-US" sz="2400" dirty="0" smtClean="0">
                <a:solidFill>
                  <a:schemeClr val="bg1"/>
                </a:solidFill>
              </a:rPr>
              <a:t>&lt;Car&gt; </a:t>
            </a:r>
            <a:r>
              <a:rPr lang="en-US" sz="2400" dirty="0" err="1" smtClean="0">
                <a:solidFill>
                  <a:schemeClr val="bg1"/>
                </a:solidFill>
              </a:rPr>
              <a:t>carList</a:t>
            </a:r>
            <a:r>
              <a:rPr lang="en-US" sz="2400" dirty="0" smtClean="0">
                <a:solidFill>
                  <a:schemeClr val="bg1"/>
                </a:solidFill>
              </a:rPr>
              <a:t> = new </a:t>
            </a:r>
            <a:r>
              <a:rPr lang="en-US" sz="2400" dirty="0" err="1" smtClean="0">
                <a:solidFill>
                  <a:schemeClr val="bg1"/>
                </a:solidFill>
              </a:rPr>
              <a:t>ArrayList</a:t>
            </a:r>
            <a:r>
              <a:rPr lang="en-US" sz="2400" dirty="0" smtClean="0">
                <a:solidFill>
                  <a:schemeClr val="bg1"/>
                </a:solidFill>
              </a:rPr>
              <a:t>&lt;Car&gt;();</a:t>
            </a:r>
          </a:p>
          <a:p>
            <a:r>
              <a:rPr lang="en-US" sz="2400" dirty="0" smtClean="0">
                <a:solidFill>
                  <a:schemeClr val="bg1"/>
                </a:solidFill>
              </a:rPr>
              <a:t>public Customer()</a:t>
            </a:r>
          </a:p>
          <a:p>
            <a:r>
              <a:rPr lang="en-US" sz="2400" dirty="0" smtClean="0">
                <a:solidFill>
                  <a:schemeClr val="bg1"/>
                </a:solidFill>
              </a:rPr>
              <a:t>	{</a:t>
            </a:r>
          </a:p>
          <a:p>
            <a:r>
              <a:rPr lang="en-US" sz="2400" dirty="0" smtClean="0">
                <a:solidFill>
                  <a:schemeClr val="bg1"/>
                </a:solidFill>
              </a:rPr>
              <a:t>	vehicles = new Car[2];</a:t>
            </a:r>
          </a:p>
          <a:p>
            <a:r>
              <a:rPr lang="en-US" sz="2400" dirty="0" smtClean="0">
                <a:solidFill>
                  <a:schemeClr val="bg1"/>
                </a:solidFill>
              </a:rPr>
              <a:t>	vehicles[0] = new Car("Audi");</a:t>
            </a:r>
          </a:p>
          <a:p>
            <a:r>
              <a:rPr lang="en-US" sz="2400" dirty="0" smtClean="0">
                <a:solidFill>
                  <a:schemeClr val="bg1"/>
                </a:solidFill>
              </a:rPr>
              <a:t>	vehicles[1] = new Car("Mercedes");</a:t>
            </a:r>
          </a:p>
          <a:p>
            <a:r>
              <a:rPr lang="en-US" sz="2400" dirty="0" smtClean="0">
                <a:solidFill>
                  <a:schemeClr val="bg1"/>
                </a:solidFill>
              </a:rPr>
              <a:t>	</a:t>
            </a:r>
            <a:r>
              <a:rPr lang="en-US" sz="2400" dirty="0" err="1" smtClean="0">
                <a:solidFill>
                  <a:schemeClr val="bg1"/>
                </a:solidFill>
              </a:rPr>
              <a:t>carList.add</a:t>
            </a:r>
            <a:r>
              <a:rPr lang="en-US" sz="2400" dirty="0" smtClean="0">
                <a:solidFill>
                  <a:schemeClr val="bg1"/>
                </a:solidFill>
              </a:rPr>
              <a:t>(new Car("BMW"));</a:t>
            </a:r>
          </a:p>
          <a:p>
            <a:r>
              <a:rPr lang="en-US" sz="2400" dirty="0" smtClean="0">
                <a:solidFill>
                  <a:schemeClr val="bg1"/>
                </a:solidFill>
              </a:rPr>
              <a:t>	carList.add(new Car("Chevy"));</a:t>
            </a:r>
          </a:p>
          <a:p>
            <a:r>
              <a:rPr lang="en-US" sz="2400" dirty="0" smtClean="0">
                <a:solidFill>
                  <a:schemeClr val="bg1"/>
                </a:solidFill>
              </a:rPr>
              <a:t>	}</a:t>
            </a:r>
          </a:p>
          <a:p>
            <a:r>
              <a:rPr lang="en-US" sz="2400" dirty="0" smtClean="0">
                <a:solidFill>
                  <a:schemeClr val="bg1"/>
                </a:solidFill>
              </a:rPr>
              <a:t>}</a:t>
            </a:r>
          </a:p>
          <a:p>
            <a:endParaRPr lang="en-US" sz="2400" dirty="0">
              <a:solidFill>
                <a:schemeClr val="bg1"/>
              </a:solidFill>
            </a:endParaRPr>
          </a:p>
        </p:txBody>
      </p:sp>
      <p:pic>
        <p:nvPicPr>
          <p:cNvPr id="4" name="Picture 3"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extBox 4"/>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Class Diagrams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381000"/>
            <a:ext cx="8229600" cy="579438"/>
          </a:xfrm>
          <a:noFill/>
          <a:ln/>
        </p:spPr>
        <p:txBody>
          <a:bodyPr anchor="t">
            <a:spAutoFit/>
          </a:bodyPr>
          <a:lstStyle/>
          <a:p>
            <a:pPr>
              <a:spcBef>
                <a:spcPct val="50000"/>
              </a:spcBef>
            </a:pPr>
            <a:r>
              <a:rPr lang="en-US" sz="3200">
                <a:solidFill>
                  <a:schemeClr val="bg1"/>
                </a:solidFill>
                <a:effectLst/>
                <a:latin typeface="Comic Sans MS" pitchFamily="66" charset="0"/>
              </a:rPr>
              <a:t>OO Relationships</a:t>
            </a:r>
            <a:endParaRPr lang="en-US" sz="3200" b="1">
              <a:solidFill>
                <a:schemeClr val="bg1"/>
              </a:solidFill>
              <a:effectLst/>
              <a:latin typeface="Comic Sans MS" pitchFamily="66" charset="0"/>
            </a:endParaRPr>
          </a:p>
        </p:txBody>
      </p:sp>
      <p:sp>
        <p:nvSpPr>
          <p:cNvPr id="83971" name="Rectangle 3"/>
          <p:cNvSpPr>
            <a:spLocks noGrp="1" noChangeArrowheads="1"/>
          </p:cNvSpPr>
          <p:nvPr>
            <p:ph idx="1"/>
          </p:nvPr>
        </p:nvSpPr>
        <p:spPr/>
        <p:txBody>
          <a:bodyPr/>
          <a:lstStyle/>
          <a:p>
            <a:r>
              <a:rPr lang="en-US">
                <a:solidFill>
                  <a:schemeClr val="bg1"/>
                </a:solidFill>
                <a:latin typeface="Comic Sans MS" pitchFamily="66" charset="0"/>
              </a:rPr>
              <a:t>There are two kinds of Relationships</a:t>
            </a:r>
          </a:p>
          <a:p>
            <a:pPr lvl="1"/>
            <a:r>
              <a:rPr lang="en-US">
                <a:solidFill>
                  <a:schemeClr val="bg1"/>
                </a:solidFill>
                <a:latin typeface="Comic Sans MS" pitchFamily="66" charset="0"/>
              </a:rPr>
              <a:t>Generalization (parent-child relationship)</a:t>
            </a:r>
          </a:p>
          <a:p>
            <a:pPr lvl="1"/>
            <a:r>
              <a:rPr lang="en-US">
                <a:solidFill>
                  <a:schemeClr val="bg1"/>
                </a:solidFill>
                <a:latin typeface="Comic Sans MS" pitchFamily="66" charset="0"/>
              </a:rPr>
              <a:t>Association (student enrolls in course)</a:t>
            </a:r>
          </a:p>
          <a:p>
            <a:r>
              <a:rPr lang="en-US">
                <a:solidFill>
                  <a:schemeClr val="bg1"/>
                </a:solidFill>
                <a:latin typeface="Comic Sans MS" pitchFamily="66" charset="0"/>
              </a:rPr>
              <a:t>Associations can be further classified as</a:t>
            </a:r>
          </a:p>
          <a:p>
            <a:pPr lvl="1"/>
            <a:r>
              <a:rPr lang="en-US">
                <a:solidFill>
                  <a:schemeClr val="bg1"/>
                </a:solidFill>
                <a:latin typeface="Comic Sans MS" pitchFamily="66" charset="0"/>
              </a:rPr>
              <a:t>Aggregation</a:t>
            </a:r>
          </a:p>
          <a:p>
            <a:pPr lvl="1"/>
            <a:r>
              <a:rPr lang="en-US">
                <a:solidFill>
                  <a:schemeClr val="bg1"/>
                </a:solidFill>
                <a:latin typeface="Comic Sans MS" pitchFamily="66" charset="0"/>
              </a:rPr>
              <a:t>Composition</a:t>
            </a:r>
          </a:p>
        </p:txBody>
      </p:sp>
      <p:pic>
        <p:nvPicPr>
          <p:cNvPr id="4" name="Picture 3" descr="Ppt_Bg2.png"/>
          <p:cNvPicPr>
            <a:picLocks noChangeAspect="1"/>
          </p:cNvPicPr>
          <p:nvPr/>
        </p:nvPicPr>
        <p:blipFill>
          <a:blip r:embed="rId2"/>
          <a:srcRect/>
          <a:stretch>
            <a:fillRect/>
          </a:stretch>
        </p:blipFill>
        <p:spPr bwMode="auto">
          <a:xfrm>
            <a:off x="0" y="-15240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AutoShape 1029"/>
          <p:cNvSpPr>
            <a:spLocks noChangeArrowheads="1"/>
          </p:cNvSpPr>
          <p:nvPr/>
        </p:nvSpPr>
        <p:spPr bwMode="auto">
          <a:xfrm>
            <a:off x="2616200" y="2222500"/>
            <a:ext cx="381000" cy="457200"/>
          </a:xfrm>
          <a:prstGeom prst="triangle">
            <a:avLst>
              <a:gd name="adj" fmla="val 50000"/>
            </a:avLst>
          </a:prstGeom>
          <a:noFill/>
          <a:ln w="12700" cap="sq">
            <a:solidFill>
              <a:schemeClr val="tx1"/>
            </a:solidFill>
            <a:miter lim="800000"/>
            <a:headEnd type="none" w="sm" len="sm"/>
            <a:tailEnd type="none" w="sm" len="sm"/>
          </a:ln>
          <a:effectLst/>
        </p:spPr>
        <p:txBody>
          <a:bodyPr wrap="none" anchor="ctr"/>
          <a:lstStyle/>
          <a:p>
            <a:endParaRPr lang="en-US">
              <a:solidFill>
                <a:schemeClr val="bg1"/>
              </a:solidFill>
              <a:latin typeface="Comic Sans MS" pitchFamily="66" charset="0"/>
            </a:endParaRPr>
          </a:p>
        </p:txBody>
      </p:sp>
      <p:sp>
        <p:nvSpPr>
          <p:cNvPr id="19462" name="Rectangle 1030"/>
          <p:cNvSpPr>
            <a:spLocks noChangeArrowheads="1"/>
          </p:cNvSpPr>
          <p:nvPr/>
        </p:nvSpPr>
        <p:spPr bwMode="auto">
          <a:xfrm>
            <a:off x="2044700" y="1739900"/>
            <a:ext cx="1752600" cy="457200"/>
          </a:xfrm>
          <a:prstGeom prst="rect">
            <a:avLst/>
          </a:prstGeom>
          <a:noFill/>
          <a:ln w="12700" cap="sq">
            <a:solidFill>
              <a:schemeClr val="tx1"/>
            </a:solidFill>
            <a:miter lim="800000"/>
            <a:headEnd type="none" w="sm" len="sm"/>
            <a:tailEnd type="none" w="sm" len="sm"/>
          </a:ln>
          <a:effectLst/>
        </p:spPr>
        <p:txBody>
          <a:bodyPr wrap="none" anchor="ctr"/>
          <a:lstStyle/>
          <a:p>
            <a:endParaRPr lang="en-US">
              <a:solidFill>
                <a:schemeClr val="bg1"/>
              </a:solidFill>
              <a:latin typeface="Comic Sans MS" pitchFamily="66" charset="0"/>
            </a:endParaRPr>
          </a:p>
        </p:txBody>
      </p:sp>
      <p:sp>
        <p:nvSpPr>
          <p:cNvPr id="19464" name="Line 1032"/>
          <p:cNvSpPr>
            <a:spLocks noChangeShapeType="1"/>
          </p:cNvSpPr>
          <p:nvPr/>
        </p:nvSpPr>
        <p:spPr bwMode="auto">
          <a:xfrm>
            <a:off x="2044700" y="3263900"/>
            <a:ext cx="1752600" cy="0"/>
          </a:xfrm>
          <a:prstGeom prst="line">
            <a:avLst/>
          </a:prstGeom>
          <a:noFill/>
          <a:ln w="12700" cap="sq">
            <a:solidFill>
              <a:schemeClr val="tx1"/>
            </a:solidFill>
            <a:round/>
            <a:headEnd type="none" w="sm" len="sm"/>
            <a:tailEnd type="none" w="sm" len="sm"/>
          </a:ln>
          <a:effectLst/>
        </p:spPr>
        <p:txBody>
          <a:bodyPr wrap="none"/>
          <a:lstStyle/>
          <a:p>
            <a:endParaRPr lang="en-US">
              <a:solidFill>
                <a:schemeClr val="bg1"/>
              </a:solidFill>
              <a:latin typeface="Comic Sans MS" pitchFamily="66" charset="0"/>
            </a:endParaRPr>
          </a:p>
        </p:txBody>
      </p:sp>
      <p:sp>
        <p:nvSpPr>
          <p:cNvPr id="19465" name="Line 1033"/>
          <p:cNvSpPr>
            <a:spLocks noChangeShapeType="1"/>
          </p:cNvSpPr>
          <p:nvPr/>
        </p:nvSpPr>
        <p:spPr bwMode="auto">
          <a:xfrm>
            <a:off x="2044700" y="3263900"/>
            <a:ext cx="12700" cy="685800"/>
          </a:xfrm>
          <a:prstGeom prst="line">
            <a:avLst/>
          </a:prstGeom>
          <a:noFill/>
          <a:ln w="12700" cap="sq">
            <a:solidFill>
              <a:schemeClr val="tx1"/>
            </a:solidFill>
            <a:round/>
            <a:headEnd type="none" w="sm" len="sm"/>
            <a:tailEnd type="none" w="sm" len="sm"/>
          </a:ln>
          <a:effectLst/>
        </p:spPr>
        <p:txBody>
          <a:bodyPr wrap="none"/>
          <a:lstStyle/>
          <a:p>
            <a:endParaRPr lang="en-US">
              <a:solidFill>
                <a:schemeClr val="bg1"/>
              </a:solidFill>
              <a:latin typeface="Comic Sans MS" pitchFamily="66" charset="0"/>
            </a:endParaRPr>
          </a:p>
        </p:txBody>
      </p:sp>
      <p:sp>
        <p:nvSpPr>
          <p:cNvPr id="19466" name="Rectangle 1034"/>
          <p:cNvSpPr>
            <a:spLocks noChangeArrowheads="1"/>
          </p:cNvSpPr>
          <p:nvPr/>
        </p:nvSpPr>
        <p:spPr bwMode="auto">
          <a:xfrm>
            <a:off x="1435100" y="3949700"/>
            <a:ext cx="1371600" cy="533400"/>
          </a:xfrm>
          <a:prstGeom prst="rect">
            <a:avLst/>
          </a:prstGeom>
          <a:noFill/>
          <a:ln w="12700" cap="sq">
            <a:solidFill>
              <a:schemeClr val="tx1"/>
            </a:solidFill>
            <a:miter lim="800000"/>
            <a:headEnd type="none" w="sm" len="sm"/>
            <a:tailEnd type="none" w="sm" len="sm"/>
          </a:ln>
          <a:effectLst/>
        </p:spPr>
        <p:txBody>
          <a:bodyPr wrap="none" anchor="ctr"/>
          <a:lstStyle/>
          <a:p>
            <a:endParaRPr lang="en-US">
              <a:solidFill>
                <a:schemeClr val="bg1"/>
              </a:solidFill>
              <a:latin typeface="Comic Sans MS" pitchFamily="66" charset="0"/>
            </a:endParaRPr>
          </a:p>
        </p:txBody>
      </p:sp>
      <p:sp>
        <p:nvSpPr>
          <p:cNvPr id="19467" name="Rectangle 1035"/>
          <p:cNvSpPr>
            <a:spLocks noChangeArrowheads="1"/>
          </p:cNvSpPr>
          <p:nvPr/>
        </p:nvSpPr>
        <p:spPr bwMode="auto">
          <a:xfrm>
            <a:off x="3124200" y="3937000"/>
            <a:ext cx="1524000" cy="533400"/>
          </a:xfrm>
          <a:prstGeom prst="rect">
            <a:avLst/>
          </a:prstGeom>
          <a:noFill/>
          <a:ln w="12700" cap="sq">
            <a:solidFill>
              <a:schemeClr val="tx1"/>
            </a:solidFill>
            <a:miter lim="800000"/>
            <a:headEnd type="none" w="sm" len="sm"/>
            <a:tailEnd type="none" w="sm" len="sm"/>
          </a:ln>
          <a:effectLst/>
        </p:spPr>
        <p:txBody>
          <a:bodyPr wrap="none" anchor="ctr"/>
          <a:lstStyle/>
          <a:p>
            <a:pPr algn="ctr" eaLnBrk="1" hangingPunct="1"/>
            <a:r>
              <a:rPr lang="en-US" sz="2400">
                <a:solidFill>
                  <a:schemeClr val="bg1"/>
                </a:solidFill>
                <a:latin typeface="Comic Sans MS" pitchFamily="66" charset="0"/>
              </a:rPr>
              <a:t>Subtype2</a:t>
            </a:r>
          </a:p>
        </p:txBody>
      </p:sp>
      <p:sp>
        <p:nvSpPr>
          <p:cNvPr id="19469" name="Text Box 1037"/>
          <p:cNvSpPr txBox="1">
            <a:spLocks noChangeArrowheads="1"/>
          </p:cNvSpPr>
          <p:nvPr/>
        </p:nvSpPr>
        <p:spPr bwMode="auto">
          <a:xfrm>
            <a:off x="2197100" y="1727200"/>
            <a:ext cx="1752600" cy="45720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pPr>
            <a:r>
              <a:rPr lang="en-US" sz="2400">
                <a:solidFill>
                  <a:schemeClr val="bg1"/>
                </a:solidFill>
                <a:latin typeface="Comic Sans MS" pitchFamily="66" charset="0"/>
              </a:rPr>
              <a:t>Supertype</a:t>
            </a:r>
          </a:p>
        </p:txBody>
      </p:sp>
      <p:sp>
        <p:nvSpPr>
          <p:cNvPr id="19470" name="Text Box 1038"/>
          <p:cNvSpPr txBox="1">
            <a:spLocks noChangeArrowheads="1"/>
          </p:cNvSpPr>
          <p:nvPr/>
        </p:nvSpPr>
        <p:spPr bwMode="auto">
          <a:xfrm>
            <a:off x="1435100" y="3949700"/>
            <a:ext cx="1371600" cy="830997"/>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pPr>
            <a:r>
              <a:rPr lang="en-US" sz="2400">
                <a:solidFill>
                  <a:schemeClr val="bg1"/>
                </a:solidFill>
                <a:latin typeface="Comic Sans MS" pitchFamily="66" charset="0"/>
              </a:rPr>
              <a:t>Subtype1</a:t>
            </a:r>
          </a:p>
        </p:txBody>
      </p:sp>
      <p:sp>
        <p:nvSpPr>
          <p:cNvPr id="19473" name="Rectangle 1041"/>
          <p:cNvSpPr>
            <a:spLocks noChangeArrowheads="1"/>
          </p:cNvSpPr>
          <p:nvPr/>
        </p:nvSpPr>
        <p:spPr bwMode="auto">
          <a:xfrm>
            <a:off x="1828800" y="511175"/>
            <a:ext cx="6224588" cy="57943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pPr>
            <a:r>
              <a:rPr lang="en-US" sz="2400">
                <a:solidFill>
                  <a:schemeClr val="bg1"/>
                </a:solidFill>
                <a:latin typeface="Comic Sans MS" pitchFamily="66" charset="0"/>
              </a:rPr>
              <a:t> </a:t>
            </a:r>
            <a:r>
              <a:rPr lang="en-US" sz="2800">
                <a:solidFill>
                  <a:schemeClr val="bg1"/>
                </a:solidFill>
                <a:latin typeface="Comic Sans MS" pitchFamily="66" charset="0"/>
              </a:rPr>
              <a:t>OO Relationships:</a:t>
            </a:r>
            <a:r>
              <a:rPr lang="en-US" sz="3200">
                <a:solidFill>
                  <a:schemeClr val="bg1"/>
                </a:solidFill>
                <a:latin typeface="Comic Sans MS" pitchFamily="66" charset="0"/>
              </a:rPr>
              <a:t> </a:t>
            </a:r>
            <a:r>
              <a:rPr lang="en-US" sz="3200" b="1">
                <a:solidFill>
                  <a:schemeClr val="bg1"/>
                </a:solidFill>
                <a:latin typeface="Comic Sans MS" pitchFamily="66" charset="0"/>
              </a:rPr>
              <a:t>Generalization</a:t>
            </a:r>
          </a:p>
        </p:txBody>
      </p:sp>
      <p:sp>
        <p:nvSpPr>
          <p:cNvPr id="19474" name="Rectangle 1042"/>
          <p:cNvSpPr>
            <a:spLocks noChangeArrowheads="1"/>
          </p:cNvSpPr>
          <p:nvPr/>
        </p:nvSpPr>
        <p:spPr bwMode="auto">
          <a:xfrm>
            <a:off x="304800" y="4724400"/>
            <a:ext cx="4191000" cy="17684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000">
                <a:solidFill>
                  <a:schemeClr val="bg1"/>
                </a:solidFill>
                <a:latin typeface="Comic Sans MS" pitchFamily="66" charset="0"/>
              </a:rPr>
              <a:t>- Generalization expresses a parent/child relationship among related classes.  </a:t>
            </a:r>
          </a:p>
          <a:p>
            <a:pPr>
              <a:spcBef>
                <a:spcPct val="50000"/>
              </a:spcBef>
            </a:pPr>
            <a:r>
              <a:rPr lang="en-US" sz="2000">
                <a:solidFill>
                  <a:schemeClr val="bg1"/>
                </a:solidFill>
                <a:latin typeface="Comic Sans MS" pitchFamily="66" charset="0"/>
              </a:rPr>
              <a:t>- Used for abstracting details in several layers</a:t>
            </a:r>
          </a:p>
        </p:txBody>
      </p:sp>
      <p:sp>
        <p:nvSpPr>
          <p:cNvPr id="19486" name="AutoShape 1054"/>
          <p:cNvSpPr>
            <a:spLocks noChangeArrowheads="1"/>
          </p:cNvSpPr>
          <p:nvPr/>
        </p:nvSpPr>
        <p:spPr bwMode="auto">
          <a:xfrm>
            <a:off x="6781800" y="2171700"/>
            <a:ext cx="228600" cy="304800"/>
          </a:xfrm>
          <a:prstGeom prst="triangle">
            <a:avLst>
              <a:gd name="adj" fmla="val 50000"/>
            </a:avLst>
          </a:prstGeom>
          <a:noFill/>
          <a:ln w="12700" cap="sq">
            <a:solidFill>
              <a:schemeClr val="tx1"/>
            </a:solidFill>
            <a:miter lim="800000"/>
            <a:headEnd type="none" w="sm" len="sm"/>
            <a:tailEnd type="none" w="sm" len="sm"/>
          </a:ln>
          <a:effectLst/>
        </p:spPr>
        <p:txBody>
          <a:bodyPr wrap="none" anchor="ctr"/>
          <a:lstStyle/>
          <a:p>
            <a:endParaRPr lang="en-US">
              <a:solidFill>
                <a:schemeClr val="bg1"/>
              </a:solidFill>
              <a:latin typeface="Comic Sans MS" pitchFamily="66" charset="0"/>
            </a:endParaRPr>
          </a:p>
        </p:txBody>
      </p:sp>
      <p:sp>
        <p:nvSpPr>
          <p:cNvPr id="19487" name="Rectangle 1055"/>
          <p:cNvSpPr>
            <a:spLocks noChangeArrowheads="1"/>
          </p:cNvSpPr>
          <p:nvPr/>
        </p:nvSpPr>
        <p:spPr bwMode="auto">
          <a:xfrm>
            <a:off x="6083300" y="1752600"/>
            <a:ext cx="1536700" cy="381000"/>
          </a:xfrm>
          <a:prstGeom prst="rect">
            <a:avLst/>
          </a:prstGeom>
          <a:noFill/>
          <a:ln w="12700" cap="sq">
            <a:solidFill>
              <a:schemeClr val="tx1"/>
            </a:solidFill>
            <a:miter lim="800000"/>
            <a:headEnd type="none" w="sm" len="sm"/>
            <a:tailEnd type="none" w="sm" len="sm"/>
          </a:ln>
          <a:effectLst/>
        </p:spPr>
        <p:txBody>
          <a:bodyPr wrap="none" anchor="ctr"/>
          <a:lstStyle/>
          <a:p>
            <a:endParaRPr lang="en-US">
              <a:solidFill>
                <a:schemeClr val="bg1"/>
              </a:solidFill>
              <a:latin typeface="Comic Sans MS" pitchFamily="66" charset="0"/>
            </a:endParaRPr>
          </a:p>
        </p:txBody>
      </p:sp>
      <p:sp>
        <p:nvSpPr>
          <p:cNvPr id="19488" name="Line 1056"/>
          <p:cNvSpPr>
            <a:spLocks noChangeShapeType="1"/>
          </p:cNvSpPr>
          <p:nvPr/>
        </p:nvSpPr>
        <p:spPr bwMode="auto">
          <a:xfrm>
            <a:off x="6896100" y="2501900"/>
            <a:ext cx="0" cy="304800"/>
          </a:xfrm>
          <a:prstGeom prst="line">
            <a:avLst/>
          </a:prstGeom>
          <a:noFill/>
          <a:ln w="12700" cap="sq">
            <a:solidFill>
              <a:schemeClr val="tx1"/>
            </a:solidFill>
            <a:round/>
            <a:headEnd type="none" w="sm" len="sm"/>
            <a:tailEnd type="none" w="sm" len="sm"/>
          </a:ln>
          <a:effectLst/>
        </p:spPr>
        <p:txBody>
          <a:bodyPr wrap="none"/>
          <a:lstStyle/>
          <a:p>
            <a:endParaRPr lang="en-US">
              <a:solidFill>
                <a:schemeClr val="bg1"/>
              </a:solidFill>
              <a:latin typeface="Comic Sans MS" pitchFamily="66" charset="0"/>
            </a:endParaRPr>
          </a:p>
        </p:txBody>
      </p:sp>
      <p:sp>
        <p:nvSpPr>
          <p:cNvPr id="19489" name="Line 1057"/>
          <p:cNvSpPr>
            <a:spLocks noChangeShapeType="1"/>
          </p:cNvSpPr>
          <p:nvPr/>
        </p:nvSpPr>
        <p:spPr bwMode="auto">
          <a:xfrm>
            <a:off x="5791200" y="2819400"/>
            <a:ext cx="2057400" cy="0"/>
          </a:xfrm>
          <a:prstGeom prst="line">
            <a:avLst/>
          </a:prstGeom>
          <a:noFill/>
          <a:ln w="12700" cap="sq">
            <a:solidFill>
              <a:schemeClr val="tx1"/>
            </a:solidFill>
            <a:round/>
            <a:headEnd type="none" w="sm" len="sm"/>
            <a:tailEnd type="none" w="sm" len="sm"/>
          </a:ln>
          <a:effectLst/>
        </p:spPr>
        <p:txBody>
          <a:bodyPr wrap="none"/>
          <a:lstStyle/>
          <a:p>
            <a:endParaRPr lang="en-US">
              <a:solidFill>
                <a:schemeClr val="bg1"/>
              </a:solidFill>
              <a:latin typeface="Comic Sans MS" pitchFamily="66" charset="0"/>
            </a:endParaRPr>
          </a:p>
        </p:txBody>
      </p:sp>
      <p:sp>
        <p:nvSpPr>
          <p:cNvPr id="19491" name="Rectangle 1059"/>
          <p:cNvSpPr>
            <a:spLocks noChangeArrowheads="1"/>
          </p:cNvSpPr>
          <p:nvPr/>
        </p:nvSpPr>
        <p:spPr bwMode="auto">
          <a:xfrm>
            <a:off x="5130800" y="3302000"/>
            <a:ext cx="1447800" cy="508000"/>
          </a:xfrm>
          <a:prstGeom prst="rect">
            <a:avLst/>
          </a:prstGeom>
          <a:noFill/>
          <a:ln w="12700" cap="sq">
            <a:solidFill>
              <a:schemeClr val="tx1"/>
            </a:solidFill>
            <a:miter lim="800000"/>
            <a:headEnd type="none" w="sm" len="sm"/>
            <a:tailEnd type="none" w="sm" len="sm"/>
          </a:ln>
          <a:effectLst/>
        </p:spPr>
        <p:txBody>
          <a:bodyPr wrap="none" anchor="ctr"/>
          <a:lstStyle/>
          <a:p>
            <a:pPr algn="ctr" eaLnBrk="1" hangingPunct="1"/>
            <a:r>
              <a:rPr lang="en-US" sz="1600">
                <a:solidFill>
                  <a:schemeClr val="bg1"/>
                </a:solidFill>
                <a:latin typeface="Comic Sans MS" pitchFamily="66" charset="0"/>
              </a:rPr>
              <a:t>Regular </a:t>
            </a:r>
          </a:p>
          <a:p>
            <a:pPr algn="ctr" eaLnBrk="1" hangingPunct="1"/>
            <a:r>
              <a:rPr lang="en-US" sz="1600">
                <a:solidFill>
                  <a:schemeClr val="bg1"/>
                </a:solidFill>
                <a:latin typeface="Comic Sans MS" pitchFamily="66" charset="0"/>
              </a:rPr>
              <a:t>Customer</a:t>
            </a:r>
          </a:p>
        </p:txBody>
      </p:sp>
      <p:sp>
        <p:nvSpPr>
          <p:cNvPr id="19492" name="Rectangle 1060"/>
          <p:cNvSpPr>
            <a:spLocks noChangeArrowheads="1"/>
          </p:cNvSpPr>
          <p:nvPr/>
        </p:nvSpPr>
        <p:spPr bwMode="auto">
          <a:xfrm>
            <a:off x="7162800" y="3314700"/>
            <a:ext cx="1524000" cy="495300"/>
          </a:xfrm>
          <a:prstGeom prst="rect">
            <a:avLst/>
          </a:prstGeom>
          <a:noFill/>
          <a:ln w="12700" cap="sq">
            <a:solidFill>
              <a:schemeClr val="tx1"/>
            </a:solidFill>
            <a:miter lim="800000"/>
            <a:headEnd type="none" w="sm" len="sm"/>
            <a:tailEnd type="none" w="sm" len="sm"/>
          </a:ln>
          <a:effectLst/>
        </p:spPr>
        <p:txBody>
          <a:bodyPr wrap="none" anchor="ctr"/>
          <a:lstStyle/>
          <a:p>
            <a:pPr algn="ctr" eaLnBrk="1" hangingPunct="1"/>
            <a:r>
              <a:rPr lang="en-US" sz="1600">
                <a:solidFill>
                  <a:schemeClr val="bg1"/>
                </a:solidFill>
                <a:latin typeface="Comic Sans MS" pitchFamily="66" charset="0"/>
              </a:rPr>
              <a:t>Loyalty</a:t>
            </a:r>
          </a:p>
          <a:p>
            <a:pPr algn="ctr" eaLnBrk="1" hangingPunct="1"/>
            <a:r>
              <a:rPr lang="en-US" sz="1600">
                <a:solidFill>
                  <a:schemeClr val="bg1"/>
                </a:solidFill>
                <a:latin typeface="Comic Sans MS" pitchFamily="66" charset="0"/>
              </a:rPr>
              <a:t> Customer</a:t>
            </a:r>
          </a:p>
        </p:txBody>
      </p:sp>
      <p:sp>
        <p:nvSpPr>
          <p:cNvPr id="19494" name="Text Box 1062"/>
          <p:cNvSpPr txBox="1">
            <a:spLocks noChangeArrowheads="1"/>
          </p:cNvSpPr>
          <p:nvPr/>
        </p:nvSpPr>
        <p:spPr bwMode="auto">
          <a:xfrm>
            <a:off x="6235700" y="1752600"/>
            <a:ext cx="1752600" cy="396875"/>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pPr>
            <a:r>
              <a:rPr lang="en-US" sz="2000">
                <a:solidFill>
                  <a:schemeClr val="bg1"/>
                </a:solidFill>
                <a:latin typeface="Comic Sans MS" pitchFamily="66" charset="0"/>
              </a:rPr>
              <a:t>Customer</a:t>
            </a:r>
          </a:p>
        </p:txBody>
      </p:sp>
      <p:sp>
        <p:nvSpPr>
          <p:cNvPr id="19497" name="Text Box 1065"/>
          <p:cNvSpPr txBox="1">
            <a:spLocks noChangeArrowheads="1"/>
          </p:cNvSpPr>
          <p:nvPr/>
        </p:nvSpPr>
        <p:spPr bwMode="auto">
          <a:xfrm>
            <a:off x="4800600" y="1739900"/>
            <a:ext cx="1143000" cy="584775"/>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pPr>
            <a:r>
              <a:rPr lang="en-US" sz="1600">
                <a:solidFill>
                  <a:schemeClr val="bg1"/>
                </a:solidFill>
                <a:latin typeface="Comic Sans MS" pitchFamily="66" charset="0"/>
              </a:rPr>
              <a:t>  Example:</a:t>
            </a:r>
          </a:p>
        </p:txBody>
      </p:sp>
      <p:sp>
        <p:nvSpPr>
          <p:cNvPr id="19498" name="Line 1066"/>
          <p:cNvSpPr>
            <a:spLocks noChangeShapeType="1"/>
          </p:cNvSpPr>
          <p:nvPr/>
        </p:nvSpPr>
        <p:spPr bwMode="auto">
          <a:xfrm>
            <a:off x="3810000" y="3263900"/>
            <a:ext cx="0" cy="685800"/>
          </a:xfrm>
          <a:prstGeom prst="line">
            <a:avLst/>
          </a:prstGeom>
          <a:noFill/>
          <a:ln w="12700" cap="sq">
            <a:solidFill>
              <a:schemeClr val="tx1"/>
            </a:solidFill>
            <a:round/>
            <a:headEnd type="none" w="sm" len="sm"/>
            <a:tailEnd type="none" w="sm" len="sm"/>
          </a:ln>
          <a:effectLst/>
        </p:spPr>
        <p:txBody>
          <a:bodyPr wrap="none"/>
          <a:lstStyle/>
          <a:p>
            <a:endParaRPr lang="en-US">
              <a:solidFill>
                <a:schemeClr val="bg1"/>
              </a:solidFill>
              <a:latin typeface="Comic Sans MS" pitchFamily="66" charset="0"/>
            </a:endParaRPr>
          </a:p>
        </p:txBody>
      </p:sp>
      <p:sp>
        <p:nvSpPr>
          <p:cNvPr id="19509" name="Line 1077"/>
          <p:cNvSpPr>
            <a:spLocks noChangeShapeType="1"/>
          </p:cNvSpPr>
          <p:nvPr/>
        </p:nvSpPr>
        <p:spPr bwMode="auto">
          <a:xfrm>
            <a:off x="5791200" y="2819400"/>
            <a:ext cx="0" cy="457200"/>
          </a:xfrm>
          <a:prstGeom prst="line">
            <a:avLst/>
          </a:prstGeom>
          <a:noFill/>
          <a:ln w="9525">
            <a:solidFill>
              <a:schemeClr val="tx1"/>
            </a:solidFill>
            <a:miter lim="800000"/>
            <a:headEnd/>
            <a:tailEnd/>
          </a:ln>
          <a:effectLst/>
        </p:spPr>
        <p:txBody>
          <a:bodyPr wrap="none"/>
          <a:lstStyle/>
          <a:p>
            <a:endParaRPr lang="en-US">
              <a:solidFill>
                <a:schemeClr val="bg1"/>
              </a:solidFill>
              <a:latin typeface="Comic Sans MS" pitchFamily="66" charset="0"/>
            </a:endParaRPr>
          </a:p>
        </p:txBody>
      </p:sp>
      <p:sp>
        <p:nvSpPr>
          <p:cNvPr id="19510" name="Line 1078"/>
          <p:cNvSpPr>
            <a:spLocks noChangeShapeType="1"/>
          </p:cNvSpPr>
          <p:nvPr/>
        </p:nvSpPr>
        <p:spPr bwMode="auto">
          <a:xfrm>
            <a:off x="7848600" y="2819400"/>
            <a:ext cx="0" cy="533400"/>
          </a:xfrm>
          <a:prstGeom prst="line">
            <a:avLst/>
          </a:prstGeom>
          <a:noFill/>
          <a:ln w="9525">
            <a:solidFill>
              <a:schemeClr val="tx1"/>
            </a:solidFill>
            <a:miter lim="800000"/>
            <a:headEnd/>
            <a:tailEnd/>
          </a:ln>
          <a:effectLst/>
        </p:spPr>
        <p:txBody>
          <a:bodyPr wrap="none"/>
          <a:lstStyle/>
          <a:p>
            <a:endParaRPr lang="en-US">
              <a:solidFill>
                <a:schemeClr val="bg1"/>
              </a:solidFill>
              <a:latin typeface="Comic Sans MS" pitchFamily="66" charset="0"/>
            </a:endParaRPr>
          </a:p>
        </p:txBody>
      </p:sp>
      <p:sp>
        <p:nvSpPr>
          <p:cNvPr id="19514" name="Line 1082"/>
          <p:cNvSpPr>
            <a:spLocks noChangeShapeType="1"/>
          </p:cNvSpPr>
          <p:nvPr/>
        </p:nvSpPr>
        <p:spPr bwMode="auto">
          <a:xfrm flipV="1">
            <a:off x="2819400" y="2667000"/>
            <a:ext cx="0" cy="609600"/>
          </a:xfrm>
          <a:prstGeom prst="line">
            <a:avLst/>
          </a:prstGeom>
          <a:noFill/>
          <a:ln w="9525">
            <a:solidFill>
              <a:schemeClr val="tx1"/>
            </a:solidFill>
            <a:miter lim="800000"/>
            <a:headEnd/>
            <a:tailEnd/>
          </a:ln>
          <a:effectLst/>
        </p:spPr>
        <p:txBody>
          <a:bodyPr wrap="none"/>
          <a:lstStyle/>
          <a:p>
            <a:endParaRPr lang="en-US">
              <a:solidFill>
                <a:schemeClr val="bg1"/>
              </a:solidFill>
              <a:latin typeface="Comic Sans MS" pitchFamily="66" charset="0"/>
            </a:endParaRPr>
          </a:p>
        </p:txBody>
      </p:sp>
      <p:sp>
        <p:nvSpPr>
          <p:cNvPr id="19517" name="Rectangle 1085"/>
          <p:cNvSpPr>
            <a:spLocks noChangeArrowheads="1"/>
          </p:cNvSpPr>
          <p:nvPr/>
        </p:nvSpPr>
        <p:spPr bwMode="auto">
          <a:xfrm>
            <a:off x="6172200" y="4343400"/>
            <a:ext cx="1536700" cy="381000"/>
          </a:xfrm>
          <a:prstGeom prst="rect">
            <a:avLst/>
          </a:prstGeom>
          <a:noFill/>
          <a:ln w="12700" cap="sq">
            <a:solidFill>
              <a:schemeClr val="tx1"/>
            </a:solidFill>
            <a:miter lim="800000"/>
            <a:headEnd type="none" w="sm" len="sm"/>
            <a:tailEnd type="none" w="sm" len="sm"/>
          </a:ln>
          <a:effectLst/>
        </p:spPr>
        <p:txBody>
          <a:bodyPr wrap="none" anchor="ctr"/>
          <a:lstStyle/>
          <a:p>
            <a:endParaRPr lang="en-US">
              <a:solidFill>
                <a:schemeClr val="bg1"/>
              </a:solidFill>
              <a:latin typeface="Comic Sans MS" pitchFamily="66" charset="0"/>
            </a:endParaRPr>
          </a:p>
        </p:txBody>
      </p:sp>
      <p:sp>
        <p:nvSpPr>
          <p:cNvPr id="19520" name="Rectangle 1088"/>
          <p:cNvSpPr>
            <a:spLocks noChangeArrowheads="1"/>
          </p:cNvSpPr>
          <p:nvPr/>
        </p:nvSpPr>
        <p:spPr bwMode="auto">
          <a:xfrm>
            <a:off x="5219700" y="5892800"/>
            <a:ext cx="1447800" cy="508000"/>
          </a:xfrm>
          <a:prstGeom prst="rect">
            <a:avLst/>
          </a:prstGeom>
          <a:noFill/>
          <a:ln w="12700" cap="sq">
            <a:solidFill>
              <a:schemeClr val="tx1"/>
            </a:solidFill>
            <a:miter lim="800000"/>
            <a:headEnd type="none" w="sm" len="sm"/>
            <a:tailEnd type="none" w="sm" len="sm"/>
          </a:ln>
          <a:effectLst/>
        </p:spPr>
        <p:txBody>
          <a:bodyPr wrap="none" anchor="ctr"/>
          <a:lstStyle/>
          <a:p>
            <a:pPr algn="ctr" eaLnBrk="1" hangingPunct="1"/>
            <a:r>
              <a:rPr lang="en-US" sz="1600">
                <a:solidFill>
                  <a:schemeClr val="bg1"/>
                </a:solidFill>
                <a:latin typeface="Comic Sans MS" pitchFamily="66" charset="0"/>
              </a:rPr>
              <a:t>Regular </a:t>
            </a:r>
          </a:p>
          <a:p>
            <a:pPr algn="ctr" eaLnBrk="1" hangingPunct="1"/>
            <a:r>
              <a:rPr lang="en-US" sz="1600">
                <a:solidFill>
                  <a:schemeClr val="bg1"/>
                </a:solidFill>
                <a:latin typeface="Comic Sans MS" pitchFamily="66" charset="0"/>
              </a:rPr>
              <a:t>Customer</a:t>
            </a:r>
          </a:p>
        </p:txBody>
      </p:sp>
      <p:sp>
        <p:nvSpPr>
          <p:cNvPr id="19521" name="Rectangle 1089"/>
          <p:cNvSpPr>
            <a:spLocks noChangeArrowheads="1"/>
          </p:cNvSpPr>
          <p:nvPr/>
        </p:nvSpPr>
        <p:spPr bwMode="auto">
          <a:xfrm>
            <a:off x="7251700" y="5905500"/>
            <a:ext cx="1524000" cy="495300"/>
          </a:xfrm>
          <a:prstGeom prst="rect">
            <a:avLst/>
          </a:prstGeom>
          <a:noFill/>
          <a:ln w="12700" cap="sq">
            <a:solidFill>
              <a:schemeClr val="tx1"/>
            </a:solidFill>
            <a:miter lim="800000"/>
            <a:headEnd type="none" w="sm" len="sm"/>
            <a:tailEnd type="none" w="sm" len="sm"/>
          </a:ln>
          <a:effectLst/>
        </p:spPr>
        <p:txBody>
          <a:bodyPr wrap="none" anchor="ctr"/>
          <a:lstStyle/>
          <a:p>
            <a:pPr algn="ctr" eaLnBrk="1" hangingPunct="1"/>
            <a:r>
              <a:rPr lang="en-US" sz="1600">
                <a:solidFill>
                  <a:schemeClr val="bg1"/>
                </a:solidFill>
                <a:latin typeface="Comic Sans MS" pitchFamily="66" charset="0"/>
              </a:rPr>
              <a:t>Loyalty</a:t>
            </a:r>
          </a:p>
          <a:p>
            <a:pPr algn="ctr" eaLnBrk="1" hangingPunct="1"/>
            <a:r>
              <a:rPr lang="en-US" sz="1600">
                <a:solidFill>
                  <a:schemeClr val="bg1"/>
                </a:solidFill>
                <a:latin typeface="Comic Sans MS" pitchFamily="66" charset="0"/>
              </a:rPr>
              <a:t> Customer</a:t>
            </a:r>
          </a:p>
        </p:txBody>
      </p:sp>
      <p:sp>
        <p:nvSpPr>
          <p:cNvPr id="19522" name="Text Box 1090"/>
          <p:cNvSpPr txBox="1">
            <a:spLocks noChangeArrowheads="1"/>
          </p:cNvSpPr>
          <p:nvPr/>
        </p:nvSpPr>
        <p:spPr bwMode="auto">
          <a:xfrm>
            <a:off x="6324600" y="4343400"/>
            <a:ext cx="1752600" cy="396875"/>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pPr>
            <a:r>
              <a:rPr lang="en-US" sz="2000">
                <a:solidFill>
                  <a:schemeClr val="bg1"/>
                </a:solidFill>
                <a:latin typeface="Comic Sans MS" pitchFamily="66" charset="0"/>
              </a:rPr>
              <a:t>Customer</a:t>
            </a:r>
          </a:p>
        </p:txBody>
      </p:sp>
      <p:sp>
        <p:nvSpPr>
          <p:cNvPr id="19523" name="Text Box 1091"/>
          <p:cNvSpPr txBox="1">
            <a:spLocks noChangeArrowheads="1"/>
          </p:cNvSpPr>
          <p:nvPr/>
        </p:nvSpPr>
        <p:spPr bwMode="auto">
          <a:xfrm>
            <a:off x="4889500" y="4330700"/>
            <a:ext cx="1143000" cy="3365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pPr>
            <a:r>
              <a:rPr lang="en-US" sz="1600">
                <a:solidFill>
                  <a:schemeClr val="bg1"/>
                </a:solidFill>
                <a:latin typeface="Comic Sans MS" pitchFamily="66" charset="0"/>
              </a:rPr>
              <a:t>  or:</a:t>
            </a:r>
          </a:p>
        </p:txBody>
      </p:sp>
      <p:sp>
        <p:nvSpPr>
          <p:cNvPr id="19526" name="Line 1094"/>
          <p:cNvSpPr>
            <a:spLocks noChangeShapeType="1"/>
          </p:cNvSpPr>
          <p:nvPr/>
        </p:nvSpPr>
        <p:spPr bwMode="auto">
          <a:xfrm flipV="1">
            <a:off x="5905500" y="4953000"/>
            <a:ext cx="609600" cy="914400"/>
          </a:xfrm>
          <a:prstGeom prst="line">
            <a:avLst/>
          </a:prstGeom>
          <a:noFill/>
          <a:ln w="9525">
            <a:solidFill>
              <a:schemeClr val="tx1"/>
            </a:solidFill>
            <a:miter lim="800000"/>
            <a:headEnd/>
            <a:tailEnd/>
          </a:ln>
          <a:effectLst/>
        </p:spPr>
        <p:txBody>
          <a:bodyPr wrap="none"/>
          <a:lstStyle/>
          <a:p>
            <a:endParaRPr lang="en-US">
              <a:solidFill>
                <a:schemeClr val="bg1"/>
              </a:solidFill>
              <a:latin typeface="Comic Sans MS" pitchFamily="66" charset="0"/>
            </a:endParaRPr>
          </a:p>
        </p:txBody>
      </p:sp>
      <p:sp>
        <p:nvSpPr>
          <p:cNvPr id="19527" name="Line 1095"/>
          <p:cNvSpPr>
            <a:spLocks noChangeShapeType="1"/>
          </p:cNvSpPr>
          <p:nvPr/>
        </p:nvSpPr>
        <p:spPr bwMode="auto">
          <a:xfrm>
            <a:off x="6400800" y="4876800"/>
            <a:ext cx="228600" cy="152400"/>
          </a:xfrm>
          <a:prstGeom prst="line">
            <a:avLst/>
          </a:prstGeom>
          <a:noFill/>
          <a:ln w="9525">
            <a:solidFill>
              <a:schemeClr val="tx1"/>
            </a:solidFill>
            <a:miter lim="800000"/>
            <a:headEnd/>
            <a:tailEnd/>
          </a:ln>
          <a:effectLst/>
        </p:spPr>
        <p:txBody>
          <a:bodyPr wrap="none"/>
          <a:lstStyle/>
          <a:p>
            <a:endParaRPr lang="en-US">
              <a:solidFill>
                <a:schemeClr val="bg1"/>
              </a:solidFill>
              <a:latin typeface="Comic Sans MS" pitchFamily="66" charset="0"/>
            </a:endParaRPr>
          </a:p>
        </p:txBody>
      </p:sp>
      <p:sp>
        <p:nvSpPr>
          <p:cNvPr id="19528" name="Line 1096"/>
          <p:cNvSpPr>
            <a:spLocks noChangeShapeType="1"/>
          </p:cNvSpPr>
          <p:nvPr/>
        </p:nvSpPr>
        <p:spPr bwMode="auto">
          <a:xfrm flipV="1">
            <a:off x="6400800" y="4724400"/>
            <a:ext cx="304800" cy="152400"/>
          </a:xfrm>
          <a:prstGeom prst="line">
            <a:avLst/>
          </a:prstGeom>
          <a:noFill/>
          <a:ln w="9525">
            <a:solidFill>
              <a:schemeClr val="tx1"/>
            </a:solidFill>
            <a:miter lim="800000"/>
            <a:headEnd/>
            <a:tailEnd/>
          </a:ln>
          <a:effectLst/>
        </p:spPr>
        <p:txBody>
          <a:bodyPr wrap="none"/>
          <a:lstStyle/>
          <a:p>
            <a:endParaRPr lang="en-US">
              <a:solidFill>
                <a:schemeClr val="bg1"/>
              </a:solidFill>
              <a:latin typeface="Comic Sans MS" pitchFamily="66" charset="0"/>
            </a:endParaRPr>
          </a:p>
        </p:txBody>
      </p:sp>
      <p:sp>
        <p:nvSpPr>
          <p:cNvPr id="19529" name="Line 1097"/>
          <p:cNvSpPr>
            <a:spLocks noChangeShapeType="1"/>
          </p:cNvSpPr>
          <p:nvPr/>
        </p:nvSpPr>
        <p:spPr bwMode="auto">
          <a:xfrm flipH="1">
            <a:off x="6629400" y="4724400"/>
            <a:ext cx="76200" cy="304800"/>
          </a:xfrm>
          <a:prstGeom prst="line">
            <a:avLst/>
          </a:prstGeom>
          <a:noFill/>
          <a:ln w="9525">
            <a:solidFill>
              <a:schemeClr val="tx1"/>
            </a:solidFill>
            <a:miter lim="800000"/>
            <a:headEnd/>
            <a:tailEnd/>
          </a:ln>
          <a:effectLst/>
        </p:spPr>
        <p:txBody>
          <a:bodyPr wrap="none"/>
          <a:lstStyle/>
          <a:p>
            <a:endParaRPr lang="en-US">
              <a:solidFill>
                <a:schemeClr val="bg1"/>
              </a:solidFill>
              <a:latin typeface="Comic Sans MS" pitchFamily="66" charset="0"/>
            </a:endParaRPr>
          </a:p>
        </p:txBody>
      </p:sp>
      <p:sp>
        <p:nvSpPr>
          <p:cNvPr id="19530" name="Line 1098"/>
          <p:cNvSpPr>
            <a:spLocks noChangeShapeType="1"/>
          </p:cNvSpPr>
          <p:nvPr/>
        </p:nvSpPr>
        <p:spPr bwMode="auto">
          <a:xfrm flipH="1" flipV="1">
            <a:off x="7086600" y="4953000"/>
            <a:ext cx="914400" cy="914400"/>
          </a:xfrm>
          <a:prstGeom prst="line">
            <a:avLst/>
          </a:prstGeom>
          <a:noFill/>
          <a:ln w="9525">
            <a:solidFill>
              <a:schemeClr val="tx1"/>
            </a:solidFill>
            <a:miter lim="800000"/>
            <a:headEnd/>
            <a:tailEnd/>
          </a:ln>
          <a:effectLst/>
        </p:spPr>
        <p:txBody>
          <a:bodyPr wrap="none"/>
          <a:lstStyle/>
          <a:p>
            <a:endParaRPr lang="en-US">
              <a:solidFill>
                <a:schemeClr val="bg1"/>
              </a:solidFill>
              <a:latin typeface="Comic Sans MS" pitchFamily="66" charset="0"/>
            </a:endParaRPr>
          </a:p>
        </p:txBody>
      </p:sp>
      <p:sp>
        <p:nvSpPr>
          <p:cNvPr id="19534" name="Line 1102"/>
          <p:cNvSpPr>
            <a:spLocks noChangeShapeType="1"/>
          </p:cNvSpPr>
          <p:nvPr/>
        </p:nvSpPr>
        <p:spPr bwMode="auto">
          <a:xfrm>
            <a:off x="6858000" y="4724400"/>
            <a:ext cx="76200" cy="304800"/>
          </a:xfrm>
          <a:prstGeom prst="line">
            <a:avLst/>
          </a:prstGeom>
          <a:noFill/>
          <a:ln w="9525">
            <a:solidFill>
              <a:schemeClr val="tx1"/>
            </a:solidFill>
            <a:miter lim="800000"/>
            <a:headEnd/>
            <a:tailEnd/>
          </a:ln>
          <a:effectLst/>
        </p:spPr>
        <p:txBody>
          <a:bodyPr wrap="none"/>
          <a:lstStyle/>
          <a:p>
            <a:endParaRPr lang="en-US">
              <a:solidFill>
                <a:schemeClr val="bg1"/>
              </a:solidFill>
              <a:latin typeface="Comic Sans MS" pitchFamily="66" charset="0"/>
            </a:endParaRPr>
          </a:p>
        </p:txBody>
      </p:sp>
      <p:sp>
        <p:nvSpPr>
          <p:cNvPr id="19535" name="Line 1103"/>
          <p:cNvSpPr>
            <a:spLocks noChangeShapeType="1"/>
          </p:cNvSpPr>
          <p:nvPr/>
        </p:nvSpPr>
        <p:spPr bwMode="auto">
          <a:xfrm flipV="1">
            <a:off x="6934200" y="4876800"/>
            <a:ext cx="228600" cy="152400"/>
          </a:xfrm>
          <a:prstGeom prst="line">
            <a:avLst/>
          </a:prstGeom>
          <a:noFill/>
          <a:ln w="9525">
            <a:solidFill>
              <a:schemeClr val="tx1"/>
            </a:solidFill>
            <a:miter lim="800000"/>
            <a:headEnd/>
            <a:tailEnd/>
          </a:ln>
          <a:effectLst/>
        </p:spPr>
        <p:txBody>
          <a:bodyPr wrap="none"/>
          <a:lstStyle/>
          <a:p>
            <a:endParaRPr lang="en-US">
              <a:solidFill>
                <a:schemeClr val="bg1"/>
              </a:solidFill>
              <a:latin typeface="Comic Sans MS" pitchFamily="66" charset="0"/>
            </a:endParaRPr>
          </a:p>
        </p:txBody>
      </p:sp>
      <p:sp>
        <p:nvSpPr>
          <p:cNvPr id="19536" name="Line 1104"/>
          <p:cNvSpPr>
            <a:spLocks noChangeShapeType="1"/>
          </p:cNvSpPr>
          <p:nvPr/>
        </p:nvSpPr>
        <p:spPr bwMode="auto">
          <a:xfrm>
            <a:off x="6858000" y="4724400"/>
            <a:ext cx="304800" cy="152400"/>
          </a:xfrm>
          <a:prstGeom prst="line">
            <a:avLst/>
          </a:prstGeom>
          <a:noFill/>
          <a:ln w="9525">
            <a:solidFill>
              <a:schemeClr val="tx1"/>
            </a:solidFill>
            <a:miter lim="800000"/>
            <a:headEnd/>
            <a:tailEnd/>
          </a:ln>
          <a:effectLst/>
        </p:spPr>
        <p:txBody>
          <a:bodyPr wrap="none"/>
          <a:lstStyle/>
          <a:p>
            <a:endParaRPr lang="en-US">
              <a:solidFill>
                <a:schemeClr val="bg1"/>
              </a:solidFill>
              <a:latin typeface="Comic Sans MS" pitchFamily="66" charset="0"/>
            </a:endParaRPr>
          </a:p>
        </p:txBody>
      </p:sp>
      <p:pic>
        <p:nvPicPr>
          <p:cNvPr id="37" name="Picture 36" descr="Ppt_Bg2.png"/>
          <p:cNvPicPr>
            <a:picLocks noChangeAspect="1"/>
          </p:cNvPicPr>
          <p:nvPr/>
        </p:nvPicPr>
        <p:blipFill>
          <a:blip r:embed="rId2"/>
          <a:srcRect/>
          <a:stretch>
            <a:fillRect/>
          </a:stretch>
        </p:blipFill>
        <p:spPr bwMode="auto">
          <a:xfrm>
            <a:off x="0" y="-152400"/>
            <a:ext cx="9144000"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3716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car</a:t>
            </a:r>
            <a:endParaRPr lang="en-US" dirty="0">
              <a:solidFill>
                <a:schemeClr val="bg2"/>
              </a:solidFill>
            </a:endParaRPr>
          </a:p>
        </p:txBody>
      </p:sp>
      <p:sp>
        <p:nvSpPr>
          <p:cNvPr id="5" name="Rectangle 4"/>
          <p:cNvSpPr/>
          <p:nvPr/>
        </p:nvSpPr>
        <p:spPr>
          <a:xfrm>
            <a:off x="457200" y="18288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-model : String</a:t>
            </a:r>
            <a:endParaRPr lang="en-US" dirty="0">
              <a:solidFill>
                <a:schemeClr val="bg2"/>
              </a:solidFill>
            </a:endParaRPr>
          </a:p>
        </p:txBody>
      </p:sp>
      <p:sp>
        <p:nvSpPr>
          <p:cNvPr id="6" name="Rectangle 5"/>
          <p:cNvSpPr/>
          <p:nvPr/>
        </p:nvSpPr>
        <p:spPr>
          <a:xfrm>
            <a:off x="457200" y="47244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-model : String</a:t>
            </a:r>
            <a:endParaRPr lang="en-US" dirty="0">
              <a:solidFill>
                <a:schemeClr val="bg2"/>
              </a:solidFill>
            </a:endParaRPr>
          </a:p>
        </p:txBody>
      </p:sp>
      <p:sp>
        <p:nvSpPr>
          <p:cNvPr id="7" name="Rectangle 6"/>
          <p:cNvSpPr/>
          <p:nvPr/>
        </p:nvSpPr>
        <p:spPr>
          <a:xfrm>
            <a:off x="457200" y="5181600"/>
            <a:ext cx="3505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a:t>
            </a:r>
            <a:r>
              <a:rPr lang="en-US" dirty="0" err="1" smtClean="0">
                <a:solidFill>
                  <a:schemeClr val="bg2"/>
                </a:solidFill>
              </a:rPr>
              <a:t>getModel</a:t>
            </a:r>
            <a:r>
              <a:rPr lang="en-US" dirty="0" smtClean="0">
                <a:solidFill>
                  <a:schemeClr val="bg2"/>
                </a:solidFill>
              </a:rPr>
              <a:t>() : String</a:t>
            </a:r>
          </a:p>
          <a:p>
            <a:pPr algn="ctr"/>
            <a:r>
              <a:rPr lang="en-US" dirty="0" smtClean="0">
                <a:solidFill>
                  <a:schemeClr val="bg2"/>
                </a:solidFill>
              </a:rPr>
              <a:t>+</a:t>
            </a:r>
            <a:r>
              <a:rPr lang="en-US" dirty="0" err="1" smtClean="0">
                <a:solidFill>
                  <a:schemeClr val="bg2"/>
                </a:solidFill>
              </a:rPr>
              <a:t>PrintPrice</a:t>
            </a:r>
            <a:r>
              <a:rPr lang="en-US" dirty="0" smtClean="0">
                <a:solidFill>
                  <a:schemeClr val="bg2"/>
                </a:solidFill>
              </a:rPr>
              <a:t> () : void</a:t>
            </a:r>
          </a:p>
          <a:p>
            <a:pPr algn="ctr"/>
            <a:r>
              <a:rPr lang="en-US" dirty="0" smtClean="0">
                <a:solidFill>
                  <a:schemeClr val="bg2"/>
                </a:solidFill>
              </a:rPr>
              <a:t>+</a:t>
            </a:r>
            <a:r>
              <a:rPr lang="en-US" dirty="0" err="1" smtClean="0">
                <a:solidFill>
                  <a:schemeClr val="bg2"/>
                </a:solidFill>
              </a:rPr>
              <a:t>getModel</a:t>
            </a:r>
            <a:r>
              <a:rPr lang="en-US" dirty="0" smtClean="0">
                <a:solidFill>
                  <a:schemeClr val="bg2"/>
                </a:solidFill>
              </a:rPr>
              <a:t> (String) : void</a:t>
            </a:r>
          </a:p>
        </p:txBody>
      </p:sp>
      <p:cxnSp>
        <p:nvCxnSpPr>
          <p:cNvPr id="12" name="Straight Arrow Connector 11"/>
          <p:cNvCxnSpPr/>
          <p:nvPr/>
        </p:nvCxnSpPr>
        <p:spPr>
          <a:xfrm rot="5400000" flipH="1" flipV="1">
            <a:off x="1905794" y="3733800"/>
            <a:ext cx="913606" cy="79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3" name="Rectangle 12"/>
          <p:cNvSpPr/>
          <p:nvPr/>
        </p:nvSpPr>
        <p:spPr>
          <a:xfrm>
            <a:off x="457200" y="2286000"/>
            <a:ext cx="350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a:t>
            </a:r>
            <a:r>
              <a:rPr lang="en-US" dirty="0" err="1" smtClean="0">
                <a:solidFill>
                  <a:schemeClr val="bg2"/>
                </a:solidFill>
              </a:rPr>
              <a:t>getModel</a:t>
            </a:r>
            <a:r>
              <a:rPr lang="en-US" dirty="0" smtClean="0">
                <a:solidFill>
                  <a:schemeClr val="bg2"/>
                </a:solidFill>
              </a:rPr>
              <a:t>() : String</a:t>
            </a:r>
          </a:p>
          <a:p>
            <a:pPr algn="ctr"/>
            <a:r>
              <a:rPr lang="en-US" dirty="0" smtClean="0">
                <a:solidFill>
                  <a:schemeClr val="bg2"/>
                </a:solidFill>
              </a:rPr>
              <a:t>+</a:t>
            </a:r>
            <a:r>
              <a:rPr lang="en-US" dirty="0" err="1" smtClean="0">
                <a:solidFill>
                  <a:schemeClr val="bg2"/>
                </a:solidFill>
              </a:rPr>
              <a:t>PrintPrice</a:t>
            </a:r>
            <a:r>
              <a:rPr lang="en-US" dirty="0" smtClean="0">
                <a:solidFill>
                  <a:schemeClr val="bg2"/>
                </a:solidFill>
              </a:rPr>
              <a:t> () : void</a:t>
            </a:r>
          </a:p>
          <a:p>
            <a:pPr algn="ctr"/>
            <a:r>
              <a:rPr lang="en-US" dirty="0" smtClean="0">
                <a:solidFill>
                  <a:schemeClr val="bg2"/>
                </a:solidFill>
              </a:rPr>
              <a:t>+</a:t>
            </a:r>
            <a:r>
              <a:rPr lang="en-US" dirty="0" err="1" smtClean="0">
                <a:solidFill>
                  <a:schemeClr val="bg2"/>
                </a:solidFill>
              </a:rPr>
              <a:t>getModel</a:t>
            </a:r>
            <a:r>
              <a:rPr lang="en-US" dirty="0" smtClean="0">
                <a:solidFill>
                  <a:schemeClr val="bg2"/>
                </a:solidFill>
              </a:rPr>
              <a:t> (String) : void</a:t>
            </a:r>
            <a:endParaRPr lang="en-US" dirty="0">
              <a:solidFill>
                <a:schemeClr val="bg2"/>
              </a:solidFill>
            </a:endParaRPr>
          </a:p>
        </p:txBody>
      </p:sp>
      <p:sp>
        <p:nvSpPr>
          <p:cNvPr id="15" name="Rectangle 14"/>
          <p:cNvSpPr/>
          <p:nvPr/>
        </p:nvSpPr>
        <p:spPr>
          <a:xfrm>
            <a:off x="457200" y="42672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hatch back</a:t>
            </a:r>
            <a:endParaRPr lang="en-US" dirty="0">
              <a:solidFill>
                <a:schemeClr val="bg2"/>
              </a:solidFill>
            </a:endParaRPr>
          </a:p>
        </p:txBody>
      </p:sp>
      <p:sp>
        <p:nvSpPr>
          <p:cNvPr id="18" name="TextBox 17"/>
          <p:cNvSpPr txBox="1"/>
          <p:nvPr/>
        </p:nvSpPr>
        <p:spPr>
          <a:xfrm>
            <a:off x="3733800" y="2057400"/>
            <a:ext cx="5715000" cy="2308324"/>
          </a:xfrm>
          <a:prstGeom prst="rect">
            <a:avLst/>
          </a:prstGeom>
          <a:noFill/>
        </p:spPr>
        <p:txBody>
          <a:bodyPr wrap="square" rtlCol="0">
            <a:spAutoFit/>
          </a:bodyPr>
          <a:lstStyle/>
          <a:p>
            <a:pPr lvl="1"/>
            <a:r>
              <a:rPr lang="en-US" sz="2400" dirty="0" smtClean="0">
                <a:solidFill>
                  <a:schemeClr val="bg1"/>
                </a:solidFill>
                <a:latin typeface="Comic Sans MS" pitchFamily="66" charset="0"/>
              </a:rPr>
              <a:t>public class Car </a:t>
            </a:r>
          </a:p>
          <a:p>
            <a:pPr lvl="1"/>
            <a:r>
              <a:rPr lang="en-US" sz="2400" dirty="0" smtClean="0">
                <a:solidFill>
                  <a:schemeClr val="bg1"/>
                </a:solidFill>
                <a:latin typeface="Comic Sans MS" pitchFamily="66" charset="0"/>
              </a:rPr>
              <a:t>{</a:t>
            </a:r>
          </a:p>
          <a:p>
            <a:pPr lvl="1"/>
            <a:r>
              <a:rPr lang="en-US" sz="2400" dirty="0" smtClean="0">
                <a:solidFill>
                  <a:schemeClr val="bg1"/>
                </a:solidFill>
                <a:latin typeface="Comic Sans MS" pitchFamily="66" charset="0"/>
              </a:rPr>
              <a:t>}</a:t>
            </a:r>
          </a:p>
          <a:p>
            <a:pPr lvl="1"/>
            <a:r>
              <a:rPr lang="en-US" sz="2400" dirty="0" smtClean="0">
                <a:solidFill>
                  <a:schemeClr val="bg1"/>
                </a:solidFill>
              </a:rPr>
              <a:t>public class hatchback extends Car </a:t>
            </a:r>
          </a:p>
          <a:p>
            <a:pPr lvl="1"/>
            <a:r>
              <a:rPr lang="en-US" sz="2400" dirty="0" smtClean="0">
                <a:solidFill>
                  <a:schemeClr val="bg1"/>
                </a:solidFill>
              </a:rPr>
              <a:t>{</a:t>
            </a:r>
          </a:p>
          <a:p>
            <a:pPr lvl="1"/>
            <a:r>
              <a:rPr lang="en-US" sz="2400" dirty="0" smtClean="0">
                <a:solidFill>
                  <a:schemeClr val="bg1"/>
                </a:solidFill>
                <a:latin typeface="Comic Sans MS" pitchFamily="66" charset="0"/>
              </a:rPr>
              <a:t>}</a:t>
            </a:r>
            <a:endParaRPr lang="en-US" sz="2400" dirty="0">
              <a:solidFill>
                <a:schemeClr val="bg1"/>
              </a:solidFill>
              <a:latin typeface="Comic Sans MS" pitchFamily="66" charset="0"/>
            </a:endParaRPr>
          </a:p>
        </p:txBody>
      </p:sp>
      <p:pic>
        <p:nvPicPr>
          <p:cNvPr id="10" name="Picture 9"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latin typeface="Comic Sans MS" pitchFamily="66" charset="0"/>
              </a:rPr>
              <a:t>Realization</a:t>
            </a:r>
            <a:endParaRPr lang="en-US" sz="3600" u="sng" dirty="0">
              <a:latin typeface="Comic Sans MS" pitchFamily="66" charset="0"/>
            </a:endParaRPr>
          </a:p>
        </p:txBody>
      </p:sp>
      <p:sp>
        <p:nvSpPr>
          <p:cNvPr id="3" name="Content Placeholder 2"/>
          <p:cNvSpPr>
            <a:spLocks noGrp="1"/>
          </p:cNvSpPr>
          <p:nvPr>
            <p:ph idx="1"/>
          </p:nvPr>
        </p:nvSpPr>
        <p:spPr>
          <a:xfrm>
            <a:off x="381000" y="1295400"/>
            <a:ext cx="8229600" cy="3700463"/>
          </a:xfrm>
        </p:spPr>
        <p:txBody>
          <a:bodyPr/>
          <a:lstStyle/>
          <a:p>
            <a:r>
              <a:rPr lang="en-US" sz="2400" dirty="0" smtClean="0">
                <a:solidFill>
                  <a:schemeClr val="bg1"/>
                </a:solidFill>
                <a:latin typeface="Comic Sans MS" pitchFamily="66" charset="0"/>
              </a:rPr>
              <a:t>This is related to the relationship between the class and the interface. </a:t>
            </a:r>
          </a:p>
          <a:p>
            <a:r>
              <a:rPr lang="en-US" sz="2400" dirty="0" smtClean="0">
                <a:solidFill>
                  <a:schemeClr val="bg1"/>
                </a:solidFill>
                <a:latin typeface="Comic Sans MS" pitchFamily="66" charset="0"/>
              </a:rPr>
              <a:t>The realization is equivalent to the “</a:t>
            </a:r>
            <a:r>
              <a:rPr lang="en-US" sz="2400" i="1" dirty="0" smtClean="0">
                <a:solidFill>
                  <a:schemeClr val="bg1"/>
                </a:solidFill>
                <a:latin typeface="Comic Sans MS" pitchFamily="66" charset="0"/>
              </a:rPr>
              <a:t>implements</a:t>
            </a:r>
            <a:r>
              <a:rPr lang="en-US" sz="2400" dirty="0" smtClean="0">
                <a:solidFill>
                  <a:schemeClr val="bg1"/>
                </a:solidFill>
                <a:latin typeface="Comic Sans MS" pitchFamily="66" charset="0"/>
              </a:rPr>
              <a:t>” keyword in Java.</a:t>
            </a:r>
          </a:p>
          <a:p>
            <a:r>
              <a:rPr lang="en-US" sz="2400" dirty="0" smtClean="0">
                <a:solidFill>
                  <a:schemeClr val="bg1"/>
                </a:solidFill>
                <a:latin typeface="Comic Sans MS" pitchFamily="66" charset="0"/>
              </a:rPr>
              <a:t>This is very straight forward implementation so hopefully there will be </a:t>
            </a:r>
            <a:r>
              <a:rPr lang="en-US" sz="2400" b="1" dirty="0" smtClean="0">
                <a:solidFill>
                  <a:schemeClr val="bg1"/>
                </a:solidFill>
                <a:latin typeface="Comic Sans MS" pitchFamily="66" charset="0"/>
              </a:rPr>
              <a:t>no code </a:t>
            </a:r>
            <a:r>
              <a:rPr lang="en-US" sz="2400" dirty="0" smtClean="0">
                <a:solidFill>
                  <a:schemeClr val="bg1"/>
                </a:solidFill>
                <a:latin typeface="Comic Sans MS" pitchFamily="66" charset="0"/>
              </a:rPr>
              <a:t>provided unlike Generalization.</a:t>
            </a:r>
          </a:p>
          <a:p>
            <a:endParaRPr lang="en-US" sz="2400" dirty="0">
              <a:solidFill>
                <a:schemeClr val="bg1"/>
              </a:solidFill>
              <a:latin typeface="Comic Sans MS" pitchFamily="66" charset="0"/>
            </a:endParaRPr>
          </a:p>
        </p:txBody>
      </p:sp>
      <p:sp>
        <p:nvSpPr>
          <p:cNvPr id="4" name="Rectangle 3"/>
          <p:cNvSpPr/>
          <p:nvPr/>
        </p:nvSpPr>
        <p:spPr>
          <a:xfrm>
            <a:off x="5676900" y="5257800"/>
            <a:ext cx="2209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5676900" y="5865812"/>
            <a:ext cx="2286000" cy="15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676900" y="6551612"/>
            <a:ext cx="2286000" cy="15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81700" y="5334000"/>
            <a:ext cx="1905000" cy="400110"/>
          </a:xfrm>
          <a:prstGeom prst="rect">
            <a:avLst/>
          </a:prstGeom>
          <a:noFill/>
        </p:spPr>
        <p:txBody>
          <a:bodyPr wrap="square" rtlCol="0">
            <a:spAutoFit/>
          </a:bodyPr>
          <a:lstStyle/>
          <a:p>
            <a:r>
              <a:rPr lang="en-US" sz="2000" b="1" dirty="0" err="1" smtClean="0">
                <a:solidFill>
                  <a:schemeClr val="bg2">
                    <a:lumMod val="50000"/>
                  </a:schemeClr>
                </a:solidFill>
              </a:rPr>
              <a:t>ArrayList</a:t>
            </a:r>
            <a:endParaRPr lang="en-US" b="1" dirty="0">
              <a:solidFill>
                <a:schemeClr val="bg2">
                  <a:lumMod val="50000"/>
                </a:schemeClr>
              </a:solidFill>
            </a:endParaRPr>
          </a:p>
        </p:txBody>
      </p:sp>
      <p:sp>
        <p:nvSpPr>
          <p:cNvPr id="10" name="Flowchart: Connector 9"/>
          <p:cNvSpPr/>
          <p:nvPr/>
        </p:nvSpPr>
        <p:spPr>
          <a:xfrm>
            <a:off x="6438900" y="3810000"/>
            <a:ext cx="2286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4"/>
          </p:cNvCxnSpPr>
          <p:nvPr/>
        </p:nvCxnSpPr>
        <p:spPr>
          <a:xfrm rot="16200000" flipH="1">
            <a:off x="5924550" y="4591050"/>
            <a:ext cx="1295400" cy="38100"/>
          </a:xfrm>
          <a:prstGeom prst="line">
            <a:avLst/>
          </a:prstGeom>
        </p:spPr>
        <p:style>
          <a:lnRef idx="2">
            <a:schemeClr val="accent2"/>
          </a:lnRef>
          <a:fillRef idx="0">
            <a:schemeClr val="accent2"/>
          </a:fillRef>
          <a:effectRef idx="1">
            <a:schemeClr val="accent2"/>
          </a:effectRef>
          <a:fontRef idx="minor">
            <a:schemeClr val="tx1"/>
          </a:fontRef>
        </p:style>
      </p:cxnSp>
      <p:pic>
        <p:nvPicPr>
          <p:cNvPr id="108546" name="Picture 2" descr="C:\Users\umr\Desktop\notatoons\realization.jpg"/>
          <p:cNvPicPr>
            <a:picLocks noChangeAspect="1" noChangeArrowheads="1"/>
          </p:cNvPicPr>
          <p:nvPr/>
        </p:nvPicPr>
        <p:blipFill>
          <a:blip r:embed="rId2"/>
          <a:srcRect/>
          <a:stretch>
            <a:fillRect/>
          </a:stretch>
        </p:blipFill>
        <p:spPr bwMode="auto">
          <a:xfrm>
            <a:off x="914400" y="4267200"/>
            <a:ext cx="1290637" cy="3084541"/>
          </a:xfrm>
          <a:prstGeom prst="rect">
            <a:avLst/>
          </a:prstGeom>
          <a:noFill/>
        </p:spPr>
      </p:pic>
      <p:pic>
        <p:nvPicPr>
          <p:cNvPr id="11" name="Picture 10" descr="Ppt_Bg2.png"/>
          <p:cNvPicPr>
            <a:picLocks noChangeAspect="1"/>
          </p:cNvPicPr>
          <p:nvPr/>
        </p:nvPicPr>
        <p:blipFill>
          <a:blip r:embed="rId3"/>
          <a:srcRect/>
          <a:stretch>
            <a:fillRect/>
          </a:stretch>
        </p:blipFill>
        <p:spPr bwMode="auto">
          <a:xfrm>
            <a:off x="0" y="0"/>
            <a:ext cx="9144000" cy="769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latin typeface="Comic Sans MS" pitchFamily="66" charset="0"/>
              </a:rPr>
              <a:t>Dependency</a:t>
            </a:r>
            <a:endParaRPr lang="en-US" sz="3600" u="sng" dirty="0">
              <a:latin typeface="Comic Sans MS" pitchFamily="66" charset="0"/>
            </a:endParaRPr>
          </a:p>
        </p:txBody>
      </p:sp>
      <p:sp>
        <p:nvSpPr>
          <p:cNvPr id="3" name="Content Placeholder 2"/>
          <p:cNvSpPr>
            <a:spLocks noGrp="1"/>
          </p:cNvSpPr>
          <p:nvPr>
            <p:ph idx="1"/>
          </p:nvPr>
        </p:nvSpPr>
        <p:spPr/>
        <p:txBody>
          <a:bodyPr/>
          <a:lstStyle/>
          <a:p>
            <a:pPr lvl="1" algn="just">
              <a:buNone/>
            </a:pPr>
            <a:r>
              <a:rPr lang="en-US" sz="2400" dirty="0" smtClean="0">
                <a:solidFill>
                  <a:schemeClr val="bg1"/>
                </a:solidFill>
                <a:latin typeface="Comic Sans MS" pitchFamily="66" charset="0"/>
              </a:rPr>
              <a:t>Dependency is a relationship that shows that a class is dependent on another class for its existence or</a:t>
            </a:r>
          </a:p>
          <a:p>
            <a:pPr lvl="1" algn="just">
              <a:buNone/>
            </a:pPr>
            <a:r>
              <a:rPr lang="en-US" sz="2400" dirty="0" smtClean="0">
                <a:solidFill>
                  <a:schemeClr val="bg1"/>
                </a:solidFill>
                <a:latin typeface="Comic Sans MS" pitchFamily="66" charset="0"/>
              </a:rPr>
              <a:t>	implementation.</a:t>
            </a:r>
            <a:endParaRPr lang="en-US" sz="2400" dirty="0">
              <a:solidFill>
                <a:schemeClr val="bg1"/>
              </a:solidFill>
              <a:latin typeface="Comic Sans MS" pitchFamily="66" charset="0"/>
            </a:endParaRPr>
          </a:p>
        </p:txBody>
      </p:sp>
      <p:pic>
        <p:nvPicPr>
          <p:cNvPr id="109570" name="Picture 2" descr="C:\Users\umr\Desktop\notatoons\dependeency.jpg"/>
          <p:cNvPicPr>
            <a:picLocks noChangeAspect="1" noChangeArrowheads="1"/>
          </p:cNvPicPr>
          <p:nvPr/>
        </p:nvPicPr>
        <p:blipFill>
          <a:blip r:embed="rId2"/>
          <a:srcRect/>
          <a:stretch>
            <a:fillRect/>
          </a:stretch>
        </p:blipFill>
        <p:spPr bwMode="auto">
          <a:xfrm>
            <a:off x="990600" y="2895600"/>
            <a:ext cx="7267575" cy="1181100"/>
          </a:xfrm>
          <a:prstGeom prst="rect">
            <a:avLst/>
          </a:prstGeom>
          <a:noFill/>
        </p:spPr>
      </p:pic>
      <p:sp>
        <p:nvSpPr>
          <p:cNvPr id="5" name="TextBox 4"/>
          <p:cNvSpPr txBox="1"/>
          <p:nvPr/>
        </p:nvSpPr>
        <p:spPr>
          <a:xfrm>
            <a:off x="914400" y="4343400"/>
            <a:ext cx="6858000" cy="2246769"/>
          </a:xfrm>
          <a:prstGeom prst="rect">
            <a:avLst/>
          </a:prstGeom>
          <a:noFill/>
        </p:spPr>
        <p:txBody>
          <a:bodyPr wrap="square" rtlCol="0">
            <a:spAutoFit/>
          </a:bodyPr>
          <a:lstStyle/>
          <a:p>
            <a:pPr lvl="1"/>
            <a:r>
              <a:rPr lang="en-US" sz="2000" dirty="0" smtClean="0">
                <a:solidFill>
                  <a:schemeClr val="bg1"/>
                </a:solidFill>
                <a:latin typeface="Comic Sans MS" pitchFamily="66" charset="0"/>
              </a:rPr>
              <a:t>public class </a:t>
            </a:r>
            <a:r>
              <a:rPr lang="en-US" sz="2000" dirty="0" err="1" smtClean="0">
                <a:solidFill>
                  <a:schemeClr val="bg1"/>
                </a:solidFill>
                <a:latin typeface="Comic Sans MS" pitchFamily="66" charset="0"/>
              </a:rPr>
              <a:t>PaymentSystem</a:t>
            </a:r>
            <a:r>
              <a:rPr lang="en-US" sz="2000" dirty="0" smtClean="0">
                <a:solidFill>
                  <a:schemeClr val="bg1"/>
                </a:solidFill>
                <a:latin typeface="Comic Sans MS" pitchFamily="66" charset="0"/>
              </a:rPr>
              <a:t> {</a:t>
            </a:r>
          </a:p>
          <a:p>
            <a:pPr lvl="1"/>
            <a:r>
              <a:rPr lang="en-US" sz="2000" dirty="0" smtClean="0">
                <a:solidFill>
                  <a:schemeClr val="bg1"/>
                </a:solidFill>
                <a:latin typeface="Comic Sans MS" pitchFamily="66" charset="0"/>
              </a:rPr>
              <a:t>}</a:t>
            </a:r>
          </a:p>
          <a:p>
            <a:pPr lvl="1"/>
            <a:r>
              <a:rPr lang="en-US" sz="2000" dirty="0" smtClean="0">
                <a:solidFill>
                  <a:schemeClr val="bg1"/>
                </a:solidFill>
                <a:latin typeface="Comic Sans MS" pitchFamily="66" charset="0"/>
              </a:rPr>
              <a:t>public class Order {</a:t>
            </a:r>
          </a:p>
          <a:p>
            <a:pPr lvl="1"/>
            <a:r>
              <a:rPr lang="en-US" sz="2000" dirty="0" smtClean="0">
                <a:solidFill>
                  <a:schemeClr val="bg1"/>
                </a:solidFill>
                <a:latin typeface="Comic Sans MS" pitchFamily="66" charset="0"/>
              </a:rPr>
              <a:t>public void </a:t>
            </a:r>
            <a:r>
              <a:rPr lang="en-US" sz="2000" dirty="0" err="1" smtClean="0">
                <a:solidFill>
                  <a:schemeClr val="bg1"/>
                </a:solidFill>
                <a:latin typeface="Comic Sans MS" pitchFamily="66" charset="0"/>
              </a:rPr>
              <a:t>processPayment</a:t>
            </a:r>
            <a:r>
              <a:rPr lang="en-US" sz="2000" dirty="0" smtClean="0">
                <a:solidFill>
                  <a:schemeClr val="bg1"/>
                </a:solidFill>
                <a:latin typeface="Comic Sans MS" pitchFamily="66" charset="0"/>
              </a:rPr>
              <a:t>(</a:t>
            </a:r>
            <a:r>
              <a:rPr lang="en-US" sz="2000" dirty="0" err="1" smtClean="0">
                <a:solidFill>
                  <a:schemeClr val="bg1"/>
                </a:solidFill>
                <a:latin typeface="Comic Sans MS" pitchFamily="66" charset="0"/>
              </a:rPr>
              <a:t>PaymentSystem</a:t>
            </a:r>
            <a:r>
              <a:rPr lang="en-US" sz="2000" dirty="0" smtClean="0">
                <a:solidFill>
                  <a:schemeClr val="bg1"/>
                </a:solidFill>
                <a:latin typeface="Comic Sans MS" pitchFamily="66" charset="0"/>
              </a:rPr>
              <a:t> </a:t>
            </a:r>
            <a:r>
              <a:rPr lang="en-US" sz="2000" dirty="0" err="1" smtClean="0">
                <a:solidFill>
                  <a:schemeClr val="bg1"/>
                </a:solidFill>
                <a:latin typeface="Comic Sans MS" pitchFamily="66" charset="0"/>
              </a:rPr>
              <a:t>ps</a:t>
            </a:r>
            <a:r>
              <a:rPr lang="en-US" sz="2000" dirty="0" smtClean="0">
                <a:solidFill>
                  <a:schemeClr val="bg1"/>
                </a:solidFill>
                <a:latin typeface="Comic Sans MS" pitchFamily="66" charset="0"/>
              </a:rPr>
              <a:t>){</a:t>
            </a:r>
          </a:p>
          <a:p>
            <a:pPr lvl="1"/>
            <a:r>
              <a:rPr lang="en-US" sz="2000" dirty="0" smtClean="0">
                <a:solidFill>
                  <a:schemeClr val="bg1"/>
                </a:solidFill>
                <a:latin typeface="Comic Sans MS" pitchFamily="66" charset="0"/>
              </a:rPr>
              <a:t>}</a:t>
            </a:r>
          </a:p>
          <a:p>
            <a:pPr lvl="1"/>
            <a:r>
              <a:rPr lang="en-US" sz="2000" dirty="0" smtClean="0">
                <a:solidFill>
                  <a:schemeClr val="bg1"/>
                </a:solidFill>
                <a:latin typeface="Comic Sans MS" pitchFamily="66" charset="0"/>
              </a:rPr>
              <a:t>}</a:t>
            </a:r>
          </a:p>
          <a:p>
            <a:pPr lvl="1"/>
            <a:endParaRPr lang="en-US" sz="2000" dirty="0">
              <a:solidFill>
                <a:schemeClr val="bg1"/>
              </a:solidFill>
              <a:latin typeface="Comic Sans MS" pitchFamily="66" charset="0"/>
            </a:endParaRPr>
          </a:p>
        </p:txBody>
      </p:sp>
      <p:pic>
        <p:nvPicPr>
          <p:cNvPr id="6" name="Picture 5" descr="Ppt_Bg2.pn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latin typeface="Comic Sans MS" pitchFamily="66" charset="0"/>
              </a:rPr>
              <a:t>Aggregation</a:t>
            </a:r>
            <a:endParaRPr lang="en-US" u="sng" dirty="0">
              <a:latin typeface="Comic Sans MS" pitchFamily="66" charset="0"/>
            </a:endParaRPr>
          </a:p>
        </p:txBody>
      </p:sp>
      <p:sp>
        <p:nvSpPr>
          <p:cNvPr id="3" name="Content Placeholder 2"/>
          <p:cNvSpPr>
            <a:spLocks noGrp="1"/>
          </p:cNvSpPr>
          <p:nvPr>
            <p:ph idx="1"/>
          </p:nvPr>
        </p:nvSpPr>
        <p:spPr/>
        <p:txBody>
          <a:bodyPr/>
          <a:lstStyle/>
          <a:p>
            <a:pPr>
              <a:buFont typeface="Wingdings" pitchFamily="2" charset="2"/>
              <a:buChar char="Ø"/>
            </a:pPr>
            <a:r>
              <a:rPr lang="en-US" sz="2400" dirty="0" smtClean="0">
                <a:solidFill>
                  <a:schemeClr val="bg1"/>
                </a:solidFill>
                <a:latin typeface="Comic Sans MS" pitchFamily="66" charset="0"/>
              </a:rPr>
              <a:t>This shows “has a” relationship. It is a form of association relationship. </a:t>
            </a:r>
          </a:p>
          <a:p>
            <a:pPr>
              <a:buFont typeface="Wingdings" pitchFamily="2" charset="2"/>
              <a:buChar char="Ø"/>
            </a:pPr>
            <a:r>
              <a:rPr lang="en-US" sz="2400" dirty="0" smtClean="0">
                <a:solidFill>
                  <a:schemeClr val="bg1"/>
                </a:solidFill>
                <a:latin typeface="Comic Sans MS" pitchFamily="66" charset="0"/>
              </a:rPr>
              <a:t>This relationship highlights that a whole is made of its parts. So if a whole is destroyed the part still remains.</a:t>
            </a:r>
          </a:p>
          <a:p>
            <a:pPr>
              <a:buFont typeface="Wingdings" pitchFamily="2" charset="2"/>
              <a:buChar char="Ø"/>
            </a:pPr>
            <a:r>
              <a:rPr lang="en-US" sz="2400" dirty="0" smtClean="0">
                <a:solidFill>
                  <a:schemeClr val="bg1"/>
                </a:solidFill>
                <a:latin typeface="Comic Sans MS" pitchFamily="66" charset="0"/>
              </a:rPr>
              <a:t>It is represented through the instance variables of a class.</a:t>
            </a:r>
            <a:endParaRPr lang="en-US" sz="2400" dirty="0">
              <a:solidFill>
                <a:schemeClr val="bg1"/>
              </a:solidFill>
              <a:latin typeface="Comic Sans MS" pitchFamily="66" charset="0"/>
            </a:endParaRPr>
          </a:p>
        </p:txBody>
      </p:sp>
      <p:sp>
        <p:nvSpPr>
          <p:cNvPr id="4" name="Rectangle 3"/>
          <p:cNvSpPr/>
          <p:nvPr/>
        </p:nvSpPr>
        <p:spPr>
          <a:xfrm>
            <a:off x="152400" y="46482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School</a:t>
            </a:r>
            <a:endParaRPr lang="en-US" dirty="0">
              <a:solidFill>
                <a:schemeClr val="bg2"/>
              </a:solidFill>
            </a:endParaRPr>
          </a:p>
        </p:txBody>
      </p:sp>
      <p:sp>
        <p:nvSpPr>
          <p:cNvPr id="5" name="Rectangle 4"/>
          <p:cNvSpPr/>
          <p:nvPr/>
        </p:nvSpPr>
        <p:spPr>
          <a:xfrm>
            <a:off x="152400" y="5105400"/>
            <a:ext cx="3505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-Student : student</a:t>
            </a:r>
          </a:p>
        </p:txBody>
      </p:sp>
      <p:sp>
        <p:nvSpPr>
          <p:cNvPr id="6" name="Rectangle 5"/>
          <p:cNvSpPr/>
          <p:nvPr/>
        </p:nvSpPr>
        <p:spPr>
          <a:xfrm>
            <a:off x="5486400" y="46482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Student</a:t>
            </a:r>
            <a:endParaRPr lang="en-US" dirty="0">
              <a:solidFill>
                <a:schemeClr val="bg2"/>
              </a:solidFill>
            </a:endParaRPr>
          </a:p>
        </p:txBody>
      </p:sp>
      <p:sp>
        <p:nvSpPr>
          <p:cNvPr id="7" name="Rectangle 6"/>
          <p:cNvSpPr/>
          <p:nvPr/>
        </p:nvSpPr>
        <p:spPr>
          <a:xfrm>
            <a:off x="5486400" y="5105400"/>
            <a:ext cx="3505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endParaRPr>
          </a:p>
        </p:txBody>
      </p:sp>
      <p:sp>
        <p:nvSpPr>
          <p:cNvPr id="11" name="Flowchart: Sort 10"/>
          <p:cNvSpPr/>
          <p:nvPr/>
        </p:nvSpPr>
        <p:spPr>
          <a:xfrm>
            <a:off x="3657600" y="5334000"/>
            <a:ext cx="381000" cy="304800"/>
          </a:xfrm>
          <a:prstGeom prst="flowChartSo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1" idx="3"/>
          </p:cNvCxnSpPr>
          <p:nvPr/>
        </p:nvCxnSpPr>
        <p:spPr>
          <a:xfrm>
            <a:off x="4038600" y="5486400"/>
            <a:ext cx="14478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3733800" y="5638800"/>
            <a:ext cx="1688283" cy="400110"/>
          </a:xfrm>
          <a:prstGeom prst="rect">
            <a:avLst/>
          </a:prstGeom>
          <a:noFill/>
        </p:spPr>
        <p:txBody>
          <a:bodyPr wrap="none" rtlCol="0">
            <a:spAutoFit/>
          </a:bodyPr>
          <a:lstStyle/>
          <a:p>
            <a:r>
              <a:rPr lang="en-US" sz="2000" dirty="0" smtClean="0">
                <a:solidFill>
                  <a:schemeClr val="bg1"/>
                </a:solidFill>
              </a:rPr>
              <a:t>1         0…..*</a:t>
            </a:r>
            <a:endParaRPr lang="en-US" dirty="0">
              <a:solidFill>
                <a:schemeClr val="bg1"/>
              </a:solidFill>
            </a:endParaRPr>
          </a:p>
        </p:txBody>
      </p:sp>
      <p:pic>
        <p:nvPicPr>
          <p:cNvPr id="12" name="Picture 11"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3700463"/>
          </a:xfrm>
        </p:spPr>
        <p:txBody>
          <a:bodyPr/>
          <a:lstStyle/>
          <a:p>
            <a:pPr>
              <a:buNone/>
            </a:pPr>
            <a:endParaRPr lang="en-US" sz="2400" dirty="0" smtClean="0">
              <a:solidFill>
                <a:schemeClr val="bg1"/>
              </a:solidFill>
              <a:latin typeface="Comic Sans MS" pitchFamily="66" charset="0"/>
            </a:endParaRPr>
          </a:p>
          <a:p>
            <a:pPr>
              <a:buNone/>
            </a:pPr>
            <a:r>
              <a:rPr lang="en-US" sz="2400" b="1" u="sng" dirty="0" smtClean="0">
                <a:solidFill>
                  <a:schemeClr val="bg1"/>
                </a:solidFill>
                <a:latin typeface="Comic Sans MS" pitchFamily="66" charset="0"/>
              </a:rPr>
              <a:t>Code:</a:t>
            </a:r>
          </a:p>
          <a:p>
            <a:pPr>
              <a:buNone/>
            </a:pPr>
            <a:endParaRPr lang="en-US" sz="2400" b="1" u="sng"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public class Student {</a:t>
            </a:r>
          </a:p>
          <a:p>
            <a:pPr>
              <a:buNone/>
            </a:pP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public class School {</a:t>
            </a:r>
          </a:p>
          <a:p>
            <a:pPr>
              <a:buNone/>
            </a:pPr>
            <a:r>
              <a:rPr lang="en-US" sz="2400" dirty="0" smtClean="0">
                <a:solidFill>
                  <a:schemeClr val="bg1"/>
                </a:solidFill>
                <a:latin typeface="Comic Sans MS" pitchFamily="66" charset="0"/>
              </a:rPr>
              <a:t>private Student </a:t>
            </a:r>
            <a:r>
              <a:rPr lang="en-US" sz="2400" dirty="0" err="1" smtClean="0">
                <a:solidFill>
                  <a:schemeClr val="bg1"/>
                </a:solidFill>
                <a:latin typeface="Comic Sans MS" pitchFamily="66" charset="0"/>
              </a:rPr>
              <a:t>student</a:t>
            </a: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a:t>
            </a:r>
          </a:p>
          <a:p>
            <a:pPr>
              <a:buNone/>
            </a:pPr>
            <a:endParaRPr lang="en-US" sz="2400" dirty="0" smtClean="0">
              <a:solidFill>
                <a:schemeClr val="bg1"/>
              </a:solidFill>
              <a:latin typeface="Comic Sans MS" pitchFamily="66" charset="0"/>
            </a:endParaRPr>
          </a:p>
          <a:p>
            <a:pPr>
              <a:buNone/>
            </a:pPr>
            <a:endParaRPr lang="en-US" sz="2400" dirty="0" smtClean="0">
              <a:solidFill>
                <a:schemeClr val="bg1"/>
              </a:solidFill>
              <a:latin typeface="Comic Sans MS" pitchFamily="66" charset="0"/>
            </a:endParaRP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	In this case a student is a part of the School. However during design it is preferred to use association instead of aggregation as it is not a recommended option.</a:t>
            </a:r>
          </a:p>
          <a:p>
            <a:pPr>
              <a:buNone/>
            </a:pPr>
            <a:endParaRPr lang="en-US" sz="2400" dirty="0">
              <a:solidFill>
                <a:schemeClr val="bg1"/>
              </a:solidFill>
              <a:latin typeface="Comic Sans MS" pitchFamily="66" charset="0"/>
            </a:endParaRPr>
          </a:p>
        </p:txBody>
      </p:sp>
      <p:pic>
        <p:nvPicPr>
          <p:cNvPr id="4" name="Picture 3"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extBox 4"/>
          <p:cNvSpPr txBox="1"/>
          <p:nvPr/>
        </p:nvSpPr>
        <p:spPr>
          <a:xfrm>
            <a:off x="5105400" y="-4465"/>
            <a:ext cx="44196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Aggregation Diagram Cont…</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latin typeface="Comic Sans MS" pitchFamily="66" charset="0"/>
              </a:rPr>
              <a:t>Composition</a:t>
            </a:r>
            <a:r>
              <a:rPr lang="en-US" sz="3600" u="sng" dirty="0" smtClean="0">
                <a:latin typeface="Comic Sans MS" pitchFamily="66" charset="0"/>
              </a:rPr>
              <a:t>:</a:t>
            </a:r>
            <a:endParaRPr lang="en-US" sz="3600" u="sng" dirty="0">
              <a:latin typeface="Comic Sans MS" pitchFamily="66" charset="0"/>
            </a:endParaRPr>
          </a:p>
        </p:txBody>
      </p:sp>
      <p:sp>
        <p:nvSpPr>
          <p:cNvPr id="3" name="Content Placeholder 2"/>
          <p:cNvSpPr>
            <a:spLocks noGrp="1"/>
          </p:cNvSpPr>
          <p:nvPr>
            <p:ph idx="1"/>
          </p:nvPr>
        </p:nvSpPr>
        <p:spPr/>
        <p:txBody>
          <a:bodyPr/>
          <a:lstStyle/>
          <a:p>
            <a:r>
              <a:rPr lang="en-US" sz="2400" dirty="0" smtClean="0">
                <a:solidFill>
                  <a:schemeClr val="bg1"/>
                </a:solidFill>
                <a:latin typeface="Comic Sans MS" pitchFamily="66" charset="0"/>
              </a:rPr>
              <a:t>The composition is represented as a filled diamond with data flowing in single direction from the whole to the part.</a:t>
            </a:r>
          </a:p>
          <a:p>
            <a:r>
              <a:rPr lang="en-US" sz="2400" dirty="0" smtClean="0">
                <a:solidFill>
                  <a:schemeClr val="bg1"/>
                </a:solidFill>
                <a:latin typeface="Comic Sans MS" pitchFamily="66" charset="0"/>
              </a:rPr>
              <a:t>The composition in Java is represented in the same form as aggregation with help of instance variables.</a:t>
            </a:r>
          </a:p>
          <a:p>
            <a:endParaRPr lang="en-US" sz="2400" dirty="0" smtClean="0">
              <a:solidFill>
                <a:schemeClr val="bg1"/>
              </a:solidFill>
              <a:latin typeface="Comic Sans MS" pitchFamily="66" charset="0"/>
            </a:endParaRPr>
          </a:p>
          <a:p>
            <a:endParaRPr lang="en-US" sz="2400" dirty="0" smtClean="0">
              <a:solidFill>
                <a:schemeClr val="bg1"/>
              </a:solidFill>
              <a:latin typeface="Comic Sans MS" pitchFamily="66" charset="0"/>
            </a:endParaRPr>
          </a:p>
          <a:p>
            <a:endParaRPr lang="en-US" sz="2400" dirty="0" smtClean="0">
              <a:solidFill>
                <a:schemeClr val="bg1"/>
              </a:solidFill>
              <a:latin typeface="Comic Sans MS" pitchFamily="66" charset="0"/>
            </a:endParaRPr>
          </a:p>
          <a:p>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public class Employee {</a:t>
            </a:r>
          </a:p>
          <a:p>
            <a:pPr>
              <a:buNone/>
            </a:pP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public class Company {</a:t>
            </a:r>
          </a:p>
          <a:p>
            <a:pPr>
              <a:buNone/>
            </a:pPr>
            <a:r>
              <a:rPr lang="en-US" sz="2400" dirty="0" smtClean="0">
                <a:solidFill>
                  <a:schemeClr val="bg1"/>
                </a:solidFill>
                <a:latin typeface="Comic Sans MS" pitchFamily="66" charset="0"/>
              </a:rPr>
              <a:t>private Employee[] employee;</a:t>
            </a:r>
          </a:p>
          <a:p>
            <a:pPr>
              <a:buNone/>
            </a:pPr>
            <a:r>
              <a:rPr lang="en-US" sz="2400" dirty="0" smtClean="0">
                <a:solidFill>
                  <a:schemeClr val="bg1"/>
                </a:solidFill>
                <a:latin typeface="Comic Sans MS" pitchFamily="66" charset="0"/>
              </a:rPr>
              <a:t>}</a:t>
            </a:r>
          </a:p>
          <a:p>
            <a:endParaRPr lang="en-US" sz="2400" dirty="0">
              <a:solidFill>
                <a:schemeClr val="bg1"/>
              </a:solidFill>
              <a:latin typeface="Comic Sans MS" pitchFamily="66" charset="0"/>
            </a:endParaRPr>
          </a:p>
        </p:txBody>
      </p:sp>
      <p:pic>
        <p:nvPicPr>
          <p:cNvPr id="110594" name="Picture 2" descr="C:\Users\umr\Desktop\notatoons\Composition.jpg"/>
          <p:cNvPicPr>
            <a:picLocks noChangeAspect="1" noChangeArrowheads="1"/>
          </p:cNvPicPr>
          <p:nvPr/>
        </p:nvPicPr>
        <p:blipFill>
          <a:blip r:embed="rId2"/>
          <a:srcRect/>
          <a:stretch>
            <a:fillRect/>
          </a:stretch>
        </p:blipFill>
        <p:spPr bwMode="auto">
          <a:xfrm>
            <a:off x="762000" y="3657600"/>
            <a:ext cx="7391400" cy="1410662"/>
          </a:xfrm>
          <a:prstGeom prst="rect">
            <a:avLst/>
          </a:prstGeom>
          <a:noFill/>
        </p:spPr>
      </p:pic>
      <p:pic>
        <p:nvPicPr>
          <p:cNvPr id="5" name="Picture 4" descr="Ppt_Bg2.png"/>
          <p:cNvPicPr>
            <a:picLocks noChangeAspect="1"/>
          </p:cNvPicPr>
          <p:nvPr/>
        </p:nvPicPr>
        <p:blipFill>
          <a:blip r:embed="rId3"/>
          <a:srcRect/>
          <a:stretch>
            <a:fillRect/>
          </a:stretch>
        </p:blipFill>
        <p:spPr bwMode="auto">
          <a:xfrm>
            <a:off x="0" y="0"/>
            <a:ext cx="9144000" cy="784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457200" y="685800"/>
            <a:ext cx="8229600" cy="914400"/>
          </a:xfrm>
        </p:spPr>
        <p:txBody>
          <a:bodyPr/>
          <a:lstStyle/>
          <a:p>
            <a:r>
              <a:rPr lang="en-US" dirty="0">
                <a:latin typeface="Comic Sans MS" pitchFamily="66" charset="0"/>
              </a:rPr>
              <a:t>What is UML?</a:t>
            </a:r>
            <a:endParaRPr lang="en-US" b="1" dirty="0">
              <a:solidFill>
                <a:schemeClr val="tx1"/>
              </a:solidFill>
              <a:latin typeface="Comic Sans MS" pitchFamily="66" charset="0"/>
            </a:endParaRPr>
          </a:p>
        </p:txBody>
      </p:sp>
      <p:sp>
        <p:nvSpPr>
          <p:cNvPr id="1027" name="Rectangle 3"/>
          <p:cNvSpPr>
            <a:spLocks noGrp="1" noChangeArrowheads="1"/>
          </p:cNvSpPr>
          <p:nvPr>
            <p:ph idx="1"/>
          </p:nvPr>
        </p:nvSpPr>
        <p:spPr>
          <a:xfrm>
            <a:off x="609600" y="1447800"/>
            <a:ext cx="8534400" cy="5029200"/>
          </a:xfrm>
        </p:spPr>
        <p:txBody>
          <a:bodyPr/>
          <a:lstStyle/>
          <a:p>
            <a:pPr>
              <a:lnSpc>
                <a:spcPct val="90000"/>
              </a:lnSpc>
              <a:buNone/>
            </a:pPr>
            <a:r>
              <a:rPr lang="en-US" sz="2400" dirty="0">
                <a:solidFill>
                  <a:schemeClr val="bg1"/>
                </a:solidFill>
                <a:latin typeface="Comic Sans MS" pitchFamily="66" charset="0"/>
              </a:rPr>
              <a:t>    </a:t>
            </a:r>
          </a:p>
          <a:p>
            <a:pPr>
              <a:lnSpc>
                <a:spcPct val="90000"/>
              </a:lnSpc>
              <a:buNone/>
            </a:pPr>
            <a:r>
              <a:rPr lang="en-US" sz="2400" dirty="0">
                <a:solidFill>
                  <a:schemeClr val="bg1"/>
                </a:solidFill>
                <a:latin typeface="Comic Sans MS" pitchFamily="66" charset="0"/>
              </a:rPr>
              <a:t>UML stands for “Unified Modeling Language”</a:t>
            </a:r>
          </a:p>
          <a:p>
            <a:pPr>
              <a:lnSpc>
                <a:spcPct val="90000"/>
              </a:lnSpc>
              <a:buFont typeface="Wingdings" pitchFamily="2" charset="2"/>
              <a:buChar char="Ø"/>
            </a:pPr>
            <a:endParaRPr lang="en-US" sz="2400" dirty="0">
              <a:solidFill>
                <a:schemeClr val="bg1"/>
              </a:solidFill>
              <a:latin typeface="Comic Sans MS" pitchFamily="66" charset="0"/>
            </a:endParaRPr>
          </a:p>
          <a:p>
            <a:pPr>
              <a:lnSpc>
                <a:spcPct val="90000"/>
              </a:lnSpc>
              <a:buFont typeface="Wingdings" pitchFamily="2" charset="2"/>
              <a:buChar char="Ø"/>
            </a:pPr>
            <a:r>
              <a:rPr lang="en-US" sz="2400" dirty="0">
                <a:solidFill>
                  <a:schemeClr val="bg1"/>
                </a:solidFill>
                <a:latin typeface="Comic Sans MS" pitchFamily="66" charset="0"/>
              </a:rPr>
              <a:t>It is a industry-standard graphical language for specifying, visualizing, constructing, and documenting the artifacts of software systems</a:t>
            </a:r>
          </a:p>
          <a:p>
            <a:pPr>
              <a:lnSpc>
                <a:spcPct val="90000"/>
              </a:lnSpc>
              <a:buFont typeface="Wingdings" pitchFamily="2" charset="2"/>
              <a:buChar char="Ø"/>
            </a:pPr>
            <a:endParaRPr lang="en-US" sz="2400" dirty="0">
              <a:solidFill>
                <a:schemeClr val="bg1"/>
              </a:solidFill>
              <a:latin typeface="Comic Sans MS" pitchFamily="66" charset="0"/>
            </a:endParaRPr>
          </a:p>
          <a:p>
            <a:pPr>
              <a:lnSpc>
                <a:spcPct val="90000"/>
              </a:lnSpc>
              <a:buFont typeface="Wingdings" pitchFamily="2" charset="2"/>
              <a:buChar char="Ø"/>
            </a:pPr>
            <a:r>
              <a:rPr lang="en-US" sz="2400" dirty="0">
                <a:solidFill>
                  <a:schemeClr val="bg1"/>
                </a:solidFill>
                <a:latin typeface="Comic Sans MS" pitchFamily="66" charset="0"/>
              </a:rPr>
              <a:t>The UML uses mostly graphical notations to express the OO analysis and design of software projects.  </a:t>
            </a:r>
          </a:p>
          <a:p>
            <a:pPr>
              <a:lnSpc>
                <a:spcPct val="90000"/>
              </a:lnSpc>
              <a:buFont typeface="Wingdings" pitchFamily="2" charset="2"/>
              <a:buChar char="Ø"/>
            </a:pPr>
            <a:endParaRPr lang="en-US" sz="2400" dirty="0">
              <a:solidFill>
                <a:schemeClr val="bg1"/>
              </a:solidFill>
              <a:latin typeface="Comic Sans MS" pitchFamily="66" charset="0"/>
            </a:endParaRPr>
          </a:p>
          <a:p>
            <a:pPr>
              <a:lnSpc>
                <a:spcPct val="90000"/>
              </a:lnSpc>
              <a:buFont typeface="Wingdings" pitchFamily="2" charset="2"/>
              <a:buChar char="Ø"/>
            </a:pPr>
            <a:r>
              <a:rPr lang="en-US" sz="2400" dirty="0" smtClean="0">
                <a:solidFill>
                  <a:schemeClr val="bg1"/>
                </a:solidFill>
                <a:latin typeface="Comic Sans MS" pitchFamily="66" charset="0"/>
              </a:rPr>
              <a:t>It is direct relation with object-oriented analysis and design </a:t>
            </a:r>
            <a:endParaRPr lang="en-US" sz="2400" dirty="0">
              <a:solidFill>
                <a:schemeClr val="bg1"/>
              </a:solidFill>
              <a:latin typeface="Comic Sans MS" pitchFamily="66" charset="0"/>
            </a:endParaRPr>
          </a:p>
          <a:p>
            <a:pPr>
              <a:lnSpc>
                <a:spcPct val="90000"/>
              </a:lnSpc>
              <a:buNone/>
            </a:pPr>
            <a:endParaRPr lang="en-US" sz="2400" dirty="0">
              <a:solidFill>
                <a:schemeClr val="bg1"/>
              </a:solidFill>
              <a:latin typeface="Comic Sans MS" pitchFamily="66" charset="0"/>
            </a:endParaRPr>
          </a:p>
          <a:p>
            <a:pPr>
              <a:lnSpc>
                <a:spcPct val="90000"/>
              </a:lnSpc>
              <a:buNone/>
            </a:pPr>
            <a:endParaRPr lang="en-US" sz="2000" dirty="0">
              <a:solidFill>
                <a:schemeClr val="bg1"/>
              </a:solidFill>
              <a:latin typeface="Comic Sans MS" pitchFamily="66" charset="0"/>
            </a:endParaRPr>
          </a:p>
        </p:txBody>
      </p:sp>
      <p:pic>
        <p:nvPicPr>
          <p:cNvPr id="4" name="Picture 3" descr="Ppt_Bg2.pn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5" name="TextBox 5"/>
          <p:cNvSpPr txBox="1"/>
          <p:nvPr/>
        </p:nvSpPr>
        <p:spPr>
          <a:xfrm>
            <a:off x="7010400" y="71735"/>
            <a:ext cx="25908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UML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372600" cy="6324600"/>
          </a:xfrm>
        </p:spPr>
        <p:txBody>
          <a:bodyPr/>
          <a:lstStyle/>
          <a:p>
            <a:pPr>
              <a:buNone/>
            </a:pPr>
            <a:endParaRPr lang="en-US" sz="2000" dirty="0" smtClean="0">
              <a:solidFill>
                <a:schemeClr val="bg1"/>
              </a:solidFill>
              <a:latin typeface="Comic Sans MS" pitchFamily="66" charset="0"/>
            </a:endParaRPr>
          </a:p>
          <a:p>
            <a:pPr>
              <a:buNone/>
            </a:pPr>
            <a:r>
              <a:rPr lang="en-US" sz="2000" dirty="0" smtClean="0">
                <a:solidFill>
                  <a:schemeClr val="bg1"/>
                </a:solidFill>
                <a:latin typeface="Comic Sans MS" pitchFamily="66" charset="0"/>
              </a:rPr>
              <a:t>                     </a:t>
            </a:r>
            <a:r>
              <a:rPr lang="en-US" sz="2000" b="1" u="sng" dirty="0" smtClean="0">
                <a:solidFill>
                  <a:schemeClr val="bg1"/>
                </a:solidFill>
                <a:latin typeface="Comic Sans MS" pitchFamily="66" charset="0"/>
              </a:rPr>
              <a:t> Inheritance </a:t>
            </a:r>
            <a:r>
              <a:rPr lang="en-US" sz="2000" dirty="0" smtClean="0">
                <a:solidFill>
                  <a:schemeClr val="bg1"/>
                </a:solidFill>
                <a:latin typeface="Comic Sans MS" pitchFamily="66" charset="0"/>
              </a:rPr>
              <a:t>: Implements or Extends “Is a”</a:t>
            </a:r>
          </a:p>
          <a:p>
            <a:pPr>
              <a:buNone/>
            </a:pPr>
            <a:endParaRPr lang="en-US" sz="2000" dirty="0" smtClean="0">
              <a:solidFill>
                <a:schemeClr val="bg1"/>
              </a:solidFill>
              <a:latin typeface="Comic Sans MS" pitchFamily="66" charset="0"/>
            </a:endParaRPr>
          </a:p>
          <a:p>
            <a:pPr>
              <a:buNone/>
            </a:pPr>
            <a:r>
              <a:rPr lang="en-US" sz="2000" dirty="0" smtClean="0">
                <a:solidFill>
                  <a:schemeClr val="bg1"/>
                </a:solidFill>
                <a:latin typeface="Comic Sans MS" pitchFamily="66" charset="0"/>
                <a:sym typeface="Wingdings" pitchFamily="2" charset="2"/>
              </a:rPr>
              <a:t>      </a:t>
            </a:r>
            <a:r>
              <a:rPr lang="en-US" dirty="0" smtClean="0">
                <a:solidFill>
                  <a:schemeClr val="bg1"/>
                </a:solidFill>
                <a:latin typeface="Comic Sans MS" pitchFamily="66" charset="0"/>
                <a:sym typeface="Wingdings" pitchFamily="2" charset="2"/>
              </a:rPr>
              <a:t>------</a:t>
            </a:r>
            <a:r>
              <a:rPr lang="en-US" sz="2000" dirty="0" smtClean="0">
                <a:solidFill>
                  <a:schemeClr val="bg1"/>
                </a:solidFill>
                <a:latin typeface="Comic Sans MS" pitchFamily="66" charset="0"/>
                <a:sym typeface="Wingdings" pitchFamily="2" charset="2"/>
              </a:rPr>
              <a:t> </a:t>
            </a:r>
            <a:r>
              <a:rPr lang="en-US" sz="2000" b="1" u="sng" dirty="0" smtClean="0">
                <a:solidFill>
                  <a:schemeClr val="bg1"/>
                </a:solidFill>
                <a:latin typeface="Comic Sans MS" pitchFamily="66" charset="0"/>
                <a:sym typeface="Wingdings" pitchFamily="2" charset="2"/>
              </a:rPr>
              <a:t>Dependence : </a:t>
            </a:r>
            <a:r>
              <a:rPr lang="en-US" sz="2000" dirty="0" smtClean="0">
                <a:solidFill>
                  <a:schemeClr val="bg1"/>
                </a:solidFill>
                <a:latin typeface="Comic Sans MS" pitchFamily="66" charset="0"/>
                <a:sym typeface="Wingdings" pitchFamily="2" charset="2"/>
              </a:rPr>
              <a:t>Class Depends on something but it is</a:t>
            </a:r>
          </a:p>
          <a:p>
            <a:pPr>
              <a:buNone/>
            </a:pPr>
            <a:r>
              <a:rPr lang="en-US" sz="2000" dirty="0" smtClean="0">
                <a:solidFill>
                  <a:schemeClr val="bg1"/>
                </a:solidFill>
                <a:latin typeface="Comic Sans MS" pitchFamily="66" charset="0"/>
                <a:sym typeface="Wingdings" pitchFamily="2" charset="2"/>
              </a:rPr>
              <a:t>                      not  a member  or class  “uses a”</a:t>
            </a:r>
          </a:p>
          <a:p>
            <a:pPr>
              <a:buNone/>
            </a:pPr>
            <a:endParaRPr lang="en-US" sz="2000" dirty="0" smtClean="0">
              <a:solidFill>
                <a:schemeClr val="bg1"/>
              </a:solidFill>
              <a:latin typeface="Comic Sans MS" pitchFamily="66" charset="0"/>
              <a:sym typeface="Wingdings" pitchFamily="2" charset="2"/>
            </a:endParaRPr>
          </a:p>
          <a:p>
            <a:pPr>
              <a:buNone/>
            </a:pPr>
            <a:r>
              <a:rPr lang="en-US" sz="2000" dirty="0" smtClean="0">
                <a:solidFill>
                  <a:schemeClr val="bg1"/>
                </a:solidFill>
                <a:latin typeface="Comic Sans MS" pitchFamily="66" charset="0"/>
                <a:sym typeface="Wingdings" pitchFamily="2" charset="2"/>
              </a:rPr>
              <a:t>                       </a:t>
            </a:r>
            <a:r>
              <a:rPr lang="en-US" sz="2000" b="1" u="sng" dirty="0" smtClean="0">
                <a:solidFill>
                  <a:schemeClr val="bg1"/>
                </a:solidFill>
                <a:latin typeface="Comic Sans MS" pitchFamily="66" charset="0"/>
                <a:sym typeface="Wingdings" pitchFamily="2" charset="2"/>
              </a:rPr>
              <a:t>Association :</a:t>
            </a:r>
            <a:r>
              <a:rPr lang="en-US" sz="2000" dirty="0" smtClean="0">
                <a:solidFill>
                  <a:schemeClr val="bg1"/>
                </a:solidFill>
                <a:latin typeface="Comic Sans MS" pitchFamily="66" charset="0"/>
                <a:sym typeface="Wingdings" pitchFamily="2" charset="2"/>
              </a:rPr>
              <a:t> class contain a reference to another class</a:t>
            </a:r>
          </a:p>
          <a:p>
            <a:pPr>
              <a:buNone/>
            </a:pPr>
            <a:r>
              <a:rPr lang="en-US" sz="2000" dirty="0" smtClean="0">
                <a:solidFill>
                  <a:schemeClr val="bg1"/>
                </a:solidFill>
                <a:latin typeface="Comic Sans MS" pitchFamily="66" charset="0"/>
                <a:sym typeface="Wingdings" pitchFamily="2" charset="2"/>
              </a:rPr>
              <a:t>				      “Has a”</a:t>
            </a:r>
          </a:p>
          <a:p>
            <a:pPr>
              <a:buNone/>
            </a:pPr>
            <a:endParaRPr lang="en-US" sz="2000" dirty="0" smtClean="0">
              <a:solidFill>
                <a:schemeClr val="bg1"/>
              </a:solidFill>
              <a:latin typeface="Comic Sans MS" pitchFamily="66" charset="0"/>
              <a:sym typeface="Wingdings" pitchFamily="2" charset="2"/>
            </a:endParaRPr>
          </a:p>
          <a:p>
            <a:pPr>
              <a:buNone/>
            </a:pPr>
            <a:r>
              <a:rPr lang="en-US" sz="2000" dirty="0" smtClean="0">
                <a:solidFill>
                  <a:schemeClr val="bg1"/>
                </a:solidFill>
                <a:latin typeface="Comic Sans MS" pitchFamily="66" charset="0"/>
                <a:sym typeface="Wingdings" pitchFamily="2" charset="2"/>
              </a:rPr>
              <a:t>	                 </a:t>
            </a:r>
            <a:r>
              <a:rPr lang="en-US" sz="2000" b="1" u="sng" dirty="0" smtClean="0">
                <a:solidFill>
                  <a:schemeClr val="bg1"/>
                </a:solidFill>
                <a:latin typeface="Comic Sans MS" pitchFamily="66" charset="0"/>
                <a:sym typeface="Wingdings" pitchFamily="2" charset="2"/>
              </a:rPr>
              <a:t>Aggregation</a:t>
            </a:r>
            <a:r>
              <a:rPr lang="en-US" sz="2000" dirty="0" smtClean="0">
                <a:solidFill>
                  <a:schemeClr val="bg1"/>
                </a:solidFill>
                <a:latin typeface="Comic Sans MS" pitchFamily="66" charset="0"/>
                <a:sym typeface="Wingdings" pitchFamily="2" charset="2"/>
              </a:rPr>
              <a:t> : class is a container for other classes but if the </a:t>
            </a:r>
          </a:p>
          <a:p>
            <a:pPr>
              <a:buNone/>
            </a:pPr>
            <a:r>
              <a:rPr lang="en-US" sz="2000" dirty="0" smtClean="0">
                <a:solidFill>
                  <a:schemeClr val="bg1"/>
                </a:solidFill>
                <a:latin typeface="Comic Sans MS" pitchFamily="66" charset="0"/>
                <a:sym typeface="Wingdings" pitchFamily="2" charset="2"/>
              </a:rPr>
              <a:t>                                            container is destroyed is not “owns a”</a:t>
            </a:r>
          </a:p>
          <a:p>
            <a:pPr>
              <a:buNone/>
            </a:pPr>
            <a:endParaRPr lang="en-US" sz="2000" dirty="0" smtClean="0">
              <a:solidFill>
                <a:schemeClr val="bg1"/>
              </a:solidFill>
              <a:latin typeface="Comic Sans MS" pitchFamily="66" charset="0"/>
              <a:sym typeface="Wingdings" pitchFamily="2" charset="2"/>
            </a:endParaRPr>
          </a:p>
          <a:p>
            <a:pPr>
              <a:buNone/>
            </a:pPr>
            <a:r>
              <a:rPr lang="en-US" sz="2000" dirty="0" smtClean="0">
                <a:solidFill>
                  <a:schemeClr val="bg1"/>
                </a:solidFill>
                <a:latin typeface="Comic Sans MS" pitchFamily="66" charset="0"/>
                <a:sym typeface="Wingdings" pitchFamily="2" charset="2"/>
              </a:rPr>
              <a:t>                       </a:t>
            </a:r>
            <a:r>
              <a:rPr lang="en-US" sz="2000" b="1" u="sng" dirty="0" smtClean="0">
                <a:solidFill>
                  <a:schemeClr val="bg1"/>
                </a:solidFill>
                <a:latin typeface="Comic Sans MS" pitchFamily="66" charset="0"/>
                <a:sym typeface="Wingdings" pitchFamily="2" charset="2"/>
              </a:rPr>
              <a:t>Composition : </a:t>
            </a:r>
            <a:r>
              <a:rPr lang="en-US" sz="2000" dirty="0" smtClean="0">
                <a:solidFill>
                  <a:schemeClr val="bg1"/>
                </a:solidFill>
                <a:latin typeface="Comic Sans MS" pitchFamily="66" charset="0"/>
                <a:sym typeface="Wingdings" pitchFamily="2" charset="2"/>
              </a:rPr>
              <a:t>class is a container for other classes and  if</a:t>
            </a:r>
          </a:p>
          <a:p>
            <a:pPr>
              <a:buNone/>
            </a:pPr>
            <a:r>
              <a:rPr lang="en-US" sz="2000" dirty="0" smtClean="0">
                <a:solidFill>
                  <a:schemeClr val="bg1"/>
                </a:solidFill>
                <a:latin typeface="Comic Sans MS" pitchFamily="66" charset="0"/>
                <a:sym typeface="Wingdings" pitchFamily="2" charset="2"/>
              </a:rPr>
              <a:t>				   the container is destroyed the contained is also 			              “Part of”</a:t>
            </a:r>
          </a:p>
          <a:p>
            <a:pPr>
              <a:buNone/>
            </a:pPr>
            <a:endParaRPr lang="en-US" sz="2000" dirty="0" smtClean="0">
              <a:solidFill>
                <a:schemeClr val="bg1"/>
              </a:solidFill>
              <a:latin typeface="Comic Sans MS" pitchFamily="66" charset="0"/>
              <a:sym typeface="Wingdings" pitchFamily="2" charset="2"/>
            </a:endParaRPr>
          </a:p>
          <a:p>
            <a:pPr>
              <a:buNone/>
            </a:pPr>
            <a:endParaRPr lang="en-US" sz="2000" dirty="0" smtClean="0">
              <a:solidFill>
                <a:schemeClr val="bg1"/>
              </a:solidFill>
              <a:latin typeface="Comic Sans MS" pitchFamily="66" charset="0"/>
              <a:sym typeface="Wingdings" pitchFamily="2" charset="2"/>
            </a:endParaRPr>
          </a:p>
          <a:p>
            <a:pPr>
              <a:buNone/>
            </a:pPr>
            <a:endParaRPr lang="en-US" sz="2000" dirty="0" smtClean="0">
              <a:solidFill>
                <a:schemeClr val="bg1"/>
              </a:solidFill>
              <a:latin typeface="Comic Sans MS" pitchFamily="66" charset="0"/>
              <a:sym typeface="Wingdings" pitchFamily="2" charset="2"/>
            </a:endParaRPr>
          </a:p>
          <a:p>
            <a:pPr>
              <a:buNone/>
            </a:pPr>
            <a:endParaRPr lang="en-US" sz="2000" dirty="0" smtClean="0">
              <a:solidFill>
                <a:schemeClr val="bg1"/>
              </a:solidFill>
              <a:latin typeface="Comic Sans MS" pitchFamily="66" charset="0"/>
              <a:sym typeface="Wingdings" pitchFamily="2" charset="2"/>
            </a:endParaRPr>
          </a:p>
          <a:p>
            <a:pPr>
              <a:buNone/>
            </a:pPr>
            <a:endParaRPr lang="en-US" sz="2000" dirty="0" smtClean="0">
              <a:solidFill>
                <a:schemeClr val="bg1"/>
              </a:solidFill>
              <a:latin typeface="Comic Sans MS" pitchFamily="66" charset="0"/>
              <a:sym typeface="Wingdings" pitchFamily="2" charset="2"/>
            </a:endParaRPr>
          </a:p>
          <a:p>
            <a:pPr>
              <a:buNone/>
            </a:pPr>
            <a:endParaRPr lang="en-US" sz="2000" dirty="0" smtClean="0">
              <a:solidFill>
                <a:schemeClr val="bg1"/>
              </a:solidFill>
              <a:latin typeface="Comic Sans MS" pitchFamily="66" charset="0"/>
              <a:sym typeface="Wingdings" pitchFamily="2" charset="2"/>
            </a:endParaRPr>
          </a:p>
          <a:p>
            <a:pPr>
              <a:buNone/>
            </a:pPr>
            <a:r>
              <a:rPr lang="en-US" sz="2000" dirty="0" smtClean="0">
                <a:solidFill>
                  <a:schemeClr val="bg1"/>
                </a:solidFill>
                <a:latin typeface="Comic Sans MS" pitchFamily="66" charset="0"/>
                <a:sym typeface="Wingdings" pitchFamily="2" charset="2"/>
              </a:rPr>
              <a:t> </a:t>
            </a:r>
          </a:p>
          <a:p>
            <a:pPr>
              <a:buNone/>
            </a:pPr>
            <a:endParaRPr lang="en-US" sz="2000" dirty="0" smtClean="0">
              <a:solidFill>
                <a:schemeClr val="bg1"/>
              </a:solidFill>
              <a:latin typeface="Comic Sans MS" pitchFamily="66" charset="0"/>
              <a:sym typeface="Wingdings" pitchFamily="2" charset="2"/>
            </a:endParaRPr>
          </a:p>
          <a:p>
            <a:pPr>
              <a:buNone/>
            </a:pPr>
            <a:r>
              <a:rPr lang="en-US" sz="2000" dirty="0" smtClean="0">
                <a:solidFill>
                  <a:schemeClr val="bg1"/>
                </a:solidFill>
                <a:latin typeface="Comic Sans MS" pitchFamily="66" charset="0"/>
                <a:sym typeface="Wingdings" pitchFamily="2" charset="2"/>
              </a:rPr>
              <a:t> </a:t>
            </a:r>
          </a:p>
          <a:p>
            <a:pPr>
              <a:buNone/>
            </a:pPr>
            <a:r>
              <a:rPr lang="en-US" sz="2000" dirty="0" smtClean="0">
                <a:solidFill>
                  <a:schemeClr val="bg1"/>
                </a:solidFill>
                <a:latin typeface="Comic Sans MS" pitchFamily="66" charset="0"/>
                <a:sym typeface="Wingdings" pitchFamily="2" charset="2"/>
              </a:rPr>
              <a:t>	 			        </a:t>
            </a:r>
            <a:endParaRPr lang="en-US" sz="2000" dirty="0">
              <a:solidFill>
                <a:schemeClr val="bg1"/>
              </a:solidFill>
              <a:latin typeface="Comic Sans MS" pitchFamily="66" charset="0"/>
            </a:endParaRPr>
          </a:p>
        </p:txBody>
      </p:sp>
      <p:cxnSp>
        <p:nvCxnSpPr>
          <p:cNvPr id="5" name="Straight Arrow Connector 4"/>
          <p:cNvCxnSpPr/>
          <p:nvPr/>
        </p:nvCxnSpPr>
        <p:spPr>
          <a:xfrm rot="10800000">
            <a:off x="533400" y="912811"/>
            <a:ext cx="914400"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rot="5400000">
            <a:off x="609600" y="914400"/>
            <a:ext cx="1524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rot="5400000">
            <a:off x="610394" y="913606"/>
            <a:ext cx="1524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rot="5400000">
            <a:off x="610394" y="914400"/>
            <a:ext cx="1524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rot="5400000">
            <a:off x="608806" y="913606"/>
            <a:ext cx="1524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rot="10800000">
            <a:off x="228600" y="2970212"/>
            <a:ext cx="1447800" cy="1588"/>
          </a:xfrm>
          <a:prstGeom prst="straightConnector1">
            <a:avLst/>
          </a:prstGeom>
          <a:ln>
            <a:solidFill>
              <a:schemeClr val="bg1"/>
            </a:solidFill>
            <a:tailEnd type="arrow"/>
          </a:ln>
        </p:spPr>
        <p:style>
          <a:lnRef idx="3">
            <a:schemeClr val="accent6"/>
          </a:lnRef>
          <a:fillRef idx="0">
            <a:schemeClr val="accent6"/>
          </a:fillRef>
          <a:effectRef idx="2">
            <a:schemeClr val="accent6"/>
          </a:effectRef>
          <a:fontRef idx="minor">
            <a:schemeClr val="tx1"/>
          </a:fontRef>
        </p:style>
      </p:cxnSp>
      <p:sp>
        <p:nvSpPr>
          <p:cNvPr id="16" name="Diamond 15"/>
          <p:cNvSpPr/>
          <p:nvPr/>
        </p:nvSpPr>
        <p:spPr>
          <a:xfrm>
            <a:off x="228600" y="3886200"/>
            <a:ext cx="381000" cy="228600"/>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8" name="Straight Connector 17"/>
          <p:cNvCxnSpPr>
            <a:stCxn id="16" idx="3"/>
          </p:cNvCxnSpPr>
          <p:nvPr/>
        </p:nvCxnSpPr>
        <p:spPr>
          <a:xfrm>
            <a:off x="609600" y="4000500"/>
            <a:ext cx="990600" cy="38100"/>
          </a:xfrm>
          <a:prstGeom prst="line">
            <a:avLst/>
          </a:prstGeom>
        </p:spPr>
        <p:style>
          <a:lnRef idx="3">
            <a:schemeClr val="accent6"/>
          </a:lnRef>
          <a:fillRef idx="0">
            <a:schemeClr val="accent6"/>
          </a:fillRef>
          <a:effectRef idx="2">
            <a:schemeClr val="accent6"/>
          </a:effectRef>
          <a:fontRef idx="minor">
            <a:schemeClr val="tx1"/>
          </a:fontRef>
        </p:style>
      </p:cxnSp>
      <p:sp>
        <p:nvSpPr>
          <p:cNvPr id="19" name="Diamond 18"/>
          <p:cNvSpPr/>
          <p:nvPr/>
        </p:nvSpPr>
        <p:spPr>
          <a:xfrm>
            <a:off x="304800" y="5219700"/>
            <a:ext cx="381000" cy="228600"/>
          </a:xfrm>
          <a:prstGeom prst="diamond">
            <a:avLst/>
          </a:prstGeom>
          <a:solidFill>
            <a:schemeClr val="bg2">
              <a:lumMod val="50000"/>
            </a:schemeClr>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0" name="Straight Connector 19"/>
          <p:cNvCxnSpPr>
            <a:stCxn id="19" idx="3"/>
          </p:cNvCxnSpPr>
          <p:nvPr/>
        </p:nvCxnSpPr>
        <p:spPr>
          <a:xfrm>
            <a:off x="685800" y="5334000"/>
            <a:ext cx="990600" cy="38100"/>
          </a:xfrm>
          <a:prstGeom prst="line">
            <a:avLst/>
          </a:prstGeom>
        </p:spPr>
        <p:style>
          <a:lnRef idx="3">
            <a:schemeClr val="accent6"/>
          </a:lnRef>
          <a:fillRef idx="0">
            <a:schemeClr val="accent6"/>
          </a:fillRef>
          <a:effectRef idx="2">
            <a:schemeClr val="accent6"/>
          </a:effectRef>
          <a:fontRef idx="minor">
            <a:schemeClr val="tx1"/>
          </a:fontRef>
        </p:style>
      </p:cxnSp>
      <p:pic>
        <p:nvPicPr>
          <p:cNvPr id="14" name="Picture 13"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latin typeface="Comic Sans MS" pitchFamily="66" charset="0"/>
              </a:rPr>
              <a:t>Object Diagrams</a:t>
            </a:r>
            <a:endParaRPr lang="en-US" sz="3600" u="sng" dirty="0">
              <a:latin typeface="Comic Sans MS" pitchFamily="66" charset="0"/>
            </a:endParaRPr>
          </a:p>
        </p:txBody>
      </p:sp>
      <p:sp>
        <p:nvSpPr>
          <p:cNvPr id="3" name="Content Placeholder 2"/>
          <p:cNvSpPr>
            <a:spLocks noGrp="1"/>
          </p:cNvSpPr>
          <p:nvPr>
            <p:ph idx="1"/>
          </p:nvPr>
        </p:nvSpPr>
        <p:spPr/>
        <p:txBody>
          <a:bodyPr/>
          <a:lstStyle/>
          <a:p>
            <a:r>
              <a:rPr lang="en-US" sz="2400" dirty="0" smtClean="0">
                <a:solidFill>
                  <a:schemeClr val="bg1"/>
                </a:solidFill>
                <a:latin typeface="Comic Sans MS" pitchFamily="66" charset="0"/>
              </a:rPr>
              <a:t>Object diagrams are derived from class diagrams so object diagrams are dependent upon class diagrams.</a:t>
            </a:r>
          </a:p>
          <a:p>
            <a:endParaRPr lang="en-US" sz="2400" dirty="0" smtClean="0">
              <a:solidFill>
                <a:schemeClr val="bg1"/>
              </a:solidFill>
              <a:latin typeface="Comic Sans MS" pitchFamily="66" charset="0"/>
            </a:endParaRPr>
          </a:p>
          <a:p>
            <a:r>
              <a:rPr lang="en-US" sz="2400" dirty="0" smtClean="0">
                <a:solidFill>
                  <a:schemeClr val="bg1"/>
                </a:solidFill>
                <a:latin typeface="Comic Sans MS" pitchFamily="66" charset="0"/>
              </a:rPr>
              <a:t>Object diagrams represent an instance of a class diagram. The basic concepts are similar for class diagrams and object diagrams.</a:t>
            </a:r>
          </a:p>
          <a:p>
            <a:endParaRPr lang="en-US" sz="2400" dirty="0" smtClean="0">
              <a:solidFill>
                <a:schemeClr val="bg1"/>
              </a:solidFill>
              <a:latin typeface="Comic Sans MS" pitchFamily="66" charset="0"/>
            </a:endParaRPr>
          </a:p>
          <a:p>
            <a:r>
              <a:rPr lang="en-US" sz="2400" dirty="0" smtClean="0">
                <a:solidFill>
                  <a:schemeClr val="bg1"/>
                </a:solidFill>
                <a:latin typeface="Comic Sans MS" pitchFamily="66" charset="0"/>
              </a:rPr>
              <a:t>Object diagrams are used to render a set of objects and their relationships as an instance.</a:t>
            </a:r>
            <a:endParaRPr lang="en-US" sz="2400" dirty="0">
              <a:solidFill>
                <a:schemeClr val="bg1"/>
              </a:solidFill>
              <a:latin typeface="Comic Sans MS" pitchFamily="66" charset="0"/>
            </a:endParaRPr>
          </a:p>
        </p:txBody>
      </p:sp>
      <p:pic>
        <p:nvPicPr>
          <p:cNvPr id="4" name="Picture 3" descr="Ppt_Bg2.png"/>
          <p:cNvPicPr>
            <a:picLocks noChangeAspect="1"/>
          </p:cNvPicPr>
          <p:nvPr/>
        </p:nvPicPr>
        <p:blipFill>
          <a:blip r:embed="rId2"/>
          <a:srcRect/>
          <a:stretch>
            <a:fillRect/>
          </a:stretch>
        </p:blipFill>
        <p:spPr bwMode="auto">
          <a:xfrm>
            <a:off x="0" y="-76200"/>
            <a:ext cx="9144000" cy="6858000"/>
          </a:xfrm>
          <a:prstGeom prst="rect">
            <a:avLst/>
          </a:prstGeom>
          <a:noFill/>
          <a:ln w="9525">
            <a:noFill/>
            <a:miter lim="800000"/>
            <a:headEnd/>
            <a:tailEnd/>
          </a:ln>
        </p:spPr>
      </p:pic>
      <p:sp>
        <p:nvSpPr>
          <p:cNvPr id="5" name="TextBox 4"/>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Object Diagrams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9570" name="Picture 2" descr="C:\Users\umr\Desktop\notatoons\Object diagram copy.jpg"/>
          <p:cNvPicPr>
            <a:picLocks noChangeAspect="1" noChangeArrowheads="1"/>
          </p:cNvPicPr>
          <p:nvPr/>
        </p:nvPicPr>
        <p:blipFill>
          <a:blip r:embed="rId2"/>
          <a:srcRect/>
          <a:stretch>
            <a:fillRect/>
          </a:stretch>
        </p:blipFill>
        <p:spPr bwMode="auto">
          <a:xfrm>
            <a:off x="-1" y="685800"/>
            <a:ext cx="9153433" cy="6172200"/>
          </a:xfrm>
          <a:prstGeom prst="rect">
            <a:avLst/>
          </a:prstGeom>
          <a:noFill/>
        </p:spPr>
      </p:pic>
      <p:pic>
        <p:nvPicPr>
          <p:cNvPr id="4" name="Picture 3" descr="Ppt_Bg2.png"/>
          <p:cNvPicPr>
            <a:picLocks noChangeAspect="1"/>
          </p:cNvPicPr>
          <p:nvPr/>
        </p:nvPicPr>
        <p:blipFill>
          <a:blip r:embed="rId3"/>
          <a:srcRect/>
          <a:stretch>
            <a:fillRect/>
          </a:stretch>
        </p:blipFill>
        <p:spPr bwMode="auto">
          <a:xfrm>
            <a:off x="0" y="-228600"/>
            <a:ext cx="9144000" cy="7239000"/>
          </a:xfrm>
          <a:prstGeom prst="rect">
            <a:avLst/>
          </a:prstGeom>
          <a:noFill/>
          <a:ln w="9525">
            <a:noFill/>
            <a:miter lim="800000"/>
            <a:headEnd/>
            <a:tailEnd/>
          </a:ln>
        </p:spPr>
      </p:pic>
      <p:sp>
        <p:nvSpPr>
          <p:cNvPr id="5" name="TextBox 4"/>
          <p:cNvSpPr txBox="1"/>
          <p:nvPr/>
        </p:nvSpPr>
        <p:spPr>
          <a:xfrm>
            <a:off x="57150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Object Diagrams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latin typeface="Comic Sans MS" pitchFamily="66" charset="0"/>
              </a:rPr>
              <a:t>Component Diagrams</a:t>
            </a:r>
            <a:endParaRPr lang="en-US" sz="3600" u="sng" dirty="0">
              <a:latin typeface="Comic Sans MS" pitchFamily="66" charset="0"/>
            </a:endParaRPr>
          </a:p>
        </p:txBody>
      </p:sp>
      <p:sp>
        <p:nvSpPr>
          <p:cNvPr id="3" name="Content Placeholder 2"/>
          <p:cNvSpPr>
            <a:spLocks noGrp="1"/>
          </p:cNvSpPr>
          <p:nvPr>
            <p:ph idx="1"/>
          </p:nvPr>
        </p:nvSpPr>
        <p:spPr>
          <a:xfrm>
            <a:off x="76200" y="1600202"/>
            <a:ext cx="8229600" cy="3700463"/>
          </a:xfrm>
        </p:spPr>
        <p:txBody>
          <a:bodyPr/>
          <a:lstStyle/>
          <a:p>
            <a:r>
              <a:rPr lang="en-US" sz="2400" dirty="0" smtClean="0">
                <a:solidFill>
                  <a:schemeClr val="bg1"/>
                </a:solidFill>
                <a:latin typeface="Comic Sans MS" pitchFamily="66" charset="0"/>
              </a:rPr>
              <a:t>Component diagrams are used to model the physical aspects of a system.</a:t>
            </a:r>
          </a:p>
          <a:p>
            <a:endParaRPr lang="en-US" sz="2400" dirty="0" smtClean="0">
              <a:solidFill>
                <a:schemeClr val="bg1"/>
              </a:solidFill>
              <a:latin typeface="Comic Sans MS" pitchFamily="66" charset="0"/>
            </a:endParaRPr>
          </a:p>
          <a:p>
            <a:r>
              <a:rPr lang="en-US" sz="2400" dirty="0" smtClean="0">
                <a:solidFill>
                  <a:schemeClr val="bg1"/>
                </a:solidFill>
                <a:latin typeface="Comic Sans MS" pitchFamily="66" charset="0"/>
              </a:rPr>
              <a:t>Physical aspects are the elements  such as  executables, libraries, files, documents, etc. which reside in a node.</a:t>
            </a:r>
            <a:endParaRPr lang="en-US" sz="2400" dirty="0">
              <a:solidFill>
                <a:schemeClr val="bg1"/>
              </a:solidFill>
              <a:latin typeface="Comic Sans MS" pitchFamily="66" charset="0"/>
            </a:endParaRPr>
          </a:p>
        </p:txBody>
      </p:sp>
      <p:sp>
        <p:nvSpPr>
          <p:cNvPr id="5" name="TextBox 4"/>
          <p:cNvSpPr txBox="1"/>
          <p:nvPr/>
        </p:nvSpPr>
        <p:spPr>
          <a:xfrm>
            <a:off x="609600" y="4154269"/>
            <a:ext cx="8001000" cy="646331"/>
          </a:xfrm>
          <a:prstGeom prst="rect">
            <a:avLst/>
          </a:prstGeom>
          <a:noFill/>
        </p:spPr>
        <p:txBody>
          <a:bodyPr wrap="square" rtlCol="0">
            <a:spAutoFit/>
          </a:bodyPr>
          <a:lstStyle/>
          <a:p>
            <a:r>
              <a:rPr lang="en-US" sz="3600" u="sng" dirty="0" smtClean="0">
                <a:solidFill>
                  <a:schemeClr val="bg1"/>
                </a:solidFill>
                <a:latin typeface="Comic Sans MS" pitchFamily="66" charset="0"/>
              </a:rPr>
              <a:t>Purpose   of Component Diagrams</a:t>
            </a:r>
            <a:endParaRPr lang="en-US" sz="3600" u="sng" dirty="0">
              <a:solidFill>
                <a:schemeClr val="bg1"/>
              </a:solidFill>
              <a:latin typeface="Comic Sans MS" pitchFamily="66" charset="0"/>
            </a:endParaRPr>
          </a:p>
        </p:txBody>
      </p:sp>
      <p:sp>
        <p:nvSpPr>
          <p:cNvPr id="6" name="TextBox 5"/>
          <p:cNvSpPr txBox="1"/>
          <p:nvPr/>
        </p:nvSpPr>
        <p:spPr>
          <a:xfrm>
            <a:off x="304800" y="4953000"/>
            <a:ext cx="8534400" cy="1938992"/>
          </a:xfrm>
          <a:prstGeom prst="rect">
            <a:avLst/>
          </a:prstGeom>
          <a:noFill/>
        </p:spPr>
        <p:txBody>
          <a:bodyPr wrap="square" rtlCol="0">
            <a:spAutoFit/>
          </a:bodyPr>
          <a:lstStyle/>
          <a:p>
            <a:pPr algn="just"/>
            <a:r>
              <a:rPr lang="en-US" sz="2400" dirty="0" smtClean="0">
                <a:solidFill>
                  <a:schemeClr val="bg1"/>
                </a:solidFill>
                <a:latin typeface="Comic Sans MS" pitchFamily="66" charset="0"/>
              </a:rPr>
              <a:t>Component diagram is  a special kind of diagram in UML. </a:t>
            </a:r>
          </a:p>
          <a:p>
            <a:pPr algn="just"/>
            <a:r>
              <a:rPr lang="en-US" sz="2400" dirty="0" smtClean="0">
                <a:solidFill>
                  <a:schemeClr val="bg1"/>
                </a:solidFill>
                <a:latin typeface="Comic Sans MS" pitchFamily="66" charset="0"/>
              </a:rPr>
              <a:t>The purpose is also different from all other diagrams discussed so far. It does not describe the functionality of the system but it describes the components used to make those functionalities.</a:t>
            </a:r>
            <a:endParaRPr lang="en-US" sz="2400" dirty="0">
              <a:solidFill>
                <a:schemeClr val="bg1"/>
              </a:solidFill>
              <a:latin typeface="Comic Sans MS" pitchFamily="66" charset="0"/>
            </a:endParaRPr>
          </a:p>
        </p:txBody>
      </p:sp>
      <p:pic>
        <p:nvPicPr>
          <p:cNvPr id="7" name="Picture 6" descr="Ppt_Bg2.png"/>
          <p:cNvPicPr>
            <a:picLocks noChangeAspect="1"/>
          </p:cNvPicPr>
          <p:nvPr/>
        </p:nvPicPr>
        <p:blipFill>
          <a:blip r:embed="rId2"/>
          <a:srcRect/>
          <a:stretch>
            <a:fillRect/>
          </a:stretch>
        </p:blipFill>
        <p:spPr bwMode="auto">
          <a:xfrm>
            <a:off x="0" y="0"/>
            <a:ext cx="9144000" cy="731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bg1"/>
                </a:solidFill>
                <a:latin typeface="Comic Sans MS" pitchFamily="66" charset="0"/>
              </a:rPr>
              <a:t>Example for Component Diagram</a:t>
            </a:r>
            <a:endParaRPr lang="en-US" sz="3200" dirty="0">
              <a:solidFill>
                <a:schemeClr val="bg1"/>
              </a:solidFill>
              <a:latin typeface="Comic Sans MS" pitchFamily="66" charset="0"/>
            </a:endParaRPr>
          </a:p>
        </p:txBody>
      </p:sp>
      <p:pic>
        <p:nvPicPr>
          <p:cNvPr id="111618" name="Picture 2" descr="C:\Users\umr\Desktop\notatoons\Component DDDDDDDDDDDDDDDDD.jpg"/>
          <p:cNvPicPr>
            <a:picLocks noChangeAspect="1" noChangeArrowheads="1"/>
          </p:cNvPicPr>
          <p:nvPr/>
        </p:nvPicPr>
        <p:blipFill>
          <a:blip r:embed="rId2"/>
          <a:srcRect/>
          <a:stretch>
            <a:fillRect/>
          </a:stretch>
        </p:blipFill>
        <p:spPr bwMode="auto">
          <a:xfrm>
            <a:off x="1" y="1219200"/>
            <a:ext cx="9144000" cy="5638800"/>
          </a:xfrm>
          <a:prstGeom prst="rect">
            <a:avLst/>
          </a:prstGeom>
          <a:noFill/>
        </p:spPr>
      </p:pic>
      <p:pic>
        <p:nvPicPr>
          <p:cNvPr id="4" name="Picture 3" descr="Ppt_Bg2.png"/>
          <p:cNvPicPr>
            <a:picLocks noChangeAspect="1"/>
          </p:cNvPicPr>
          <p:nvPr/>
        </p:nvPicPr>
        <p:blipFill>
          <a:blip r:embed="rId3"/>
          <a:srcRect/>
          <a:stretch>
            <a:fillRect/>
          </a:stretch>
        </p:blipFill>
        <p:spPr bwMode="auto">
          <a:xfrm>
            <a:off x="0" y="0"/>
            <a:ext cx="9144000" cy="7162800"/>
          </a:xfrm>
          <a:prstGeom prst="rect">
            <a:avLst/>
          </a:prstGeom>
          <a:noFill/>
          <a:ln w="9525">
            <a:noFill/>
            <a:miter lim="800000"/>
            <a:headEnd/>
            <a:tailEnd/>
          </a:ln>
        </p:spPr>
      </p:pic>
      <p:sp>
        <p:nvSpPr>
          <p:cNvPr id="5" name="TextBox 4"/>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Component Diagrams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latin typeface="Comic Sans MS" pitchFamily="66" charset="0"/>
              </a:rPr>
              <a:t>Deployment Diagram</a:t>
            </a:r>
            <a:endParaRPr lang="en-US" sz="3600" u="sng" dirty="0">
              <a:latin typeface="Comic Sans MS" pitchFamily="66" charset="0"/>
            </a:endParaRPr>
          </a:p>
        </p:txBody>
      </p:sp>
      <p:sp>
        <p:nvSpPr>
          <p:cNvPr id="3" name="Content Placeholder 2"/>
          <p:cNvSpPr>
            <a:spLocks noGrp="1"/>
          </p:cNvSpPr>
          <p:nvPr>
            <p:ph idx="1"/>
          </p:nvPr>
        </p:nvSpPr>
        <p:spPr/>
        <p:txBody>
          <a:bodyPr/>
          <a:lstStyle/>
          <a:p>
            <a:pPr algn="just"/>
            <a:r>
              <a:rPr lang="en-US" sz="2400" dirty="0" smtClean="0">
                <a:solidFill>
                  <a:schemeClr val="bg1"/>
                </a:solidFill>
                <a:latin typeface="Comic Sans MS" pitchFamily="66" charset="0"/>
              </a:rPr>
              <a:t>Deployment diagrams are used to visualize the topology of the physical components of a system, where the software components are deployed.</a:t>
            </a:r>
            <a:endParaRPr lang="en-US" sz="2400" dirty="0">
              <a:solidFill>
                <a:schemeClr val="bg1"/>
              </a:solidFill>
              <a:latin typeface="Comic Sans MS" pitchFamily="66" charset="0"/>
            </a:endParaRPr>
          </a:p>
        </p:txBody>
      </p:sp>
      <p:pic>
        <p:nvPicPr>
          <p:cNvPr id="109570" name="Picture 2" descr="C:\Users\umr\Desktop\notatoons\Deployment_diagram.jpg"/>
          <p:cNvPicPr>
            <a:picLocks noChangeAspect="1" noChangeArrowheads="1"/>
          </p:cNvPicPr>
          <p:nvPr/>
        </p:nvPicPr>
        <p:blipFill>
          <a:blip r:embed="rId2"/>
          <a:srcRect/>
          <a:stretch>
            <a:fillRect/>
          </a:stretch>
        </p:blipFill>
        <p:spPr bwMode="auto">
          <a:xfrm>
            <a:off x="914400" y="2886075"/>
            <a:ext cx="7239000" cy="3971925"/>
          </a:xfrm>
          <a:prstGeom prst="rect">
            <a:avLst/>
          </a:prstGeom>
          <a:noFill/>
        </p:spPr>
      </p:pic>
      <p:pic>
        <p:nvPicPr>
          <p:cNvPr id="5" name="Picture 4" descr="Ppt_Bg2.png"/>
          <p:cNvPicPr>
            <a:picLocks noChangeAspect="1"/>
          </p:cNvPicPr>
          <p:nvPr/>
        </p:nvPicPr>
        <p:blipFill>
          <a:blip r:embed="rId3"/>
          <a:srcRect/>
          <a:stretch>
            <a:fillRect/>
          </a:stretch>
        </p:blipFill>
        <p:spPr bwMode="auto">
          <a:xfrm>
            <a:off x="0" y="0"/>
            <a:ext cx="9144000"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solidFill>
                  <a:schemeClr val="bg1"/>
                </a:solidFill>
                <a:latin typeface="Comic Sans MS" pitchFamily="66" charset="0"/>
              </a:rPr>
              <a:t>Use Case Diagram</a:t>
            </a:r>
          </a:p>
        </p:txBody>
      </p:sp>
      <p:sp>
        <p:nvSpPr>
          <p:cNvPr id="70659" name="Rectangle 3"/>
          <p:cNvSpPr>
            <a:spLocks noGrp="1" noChangeArrowheads="1"/>
          </p:cNvSpPr>
          <p:nvPr>
            <p:ph idx="1"/>
          </p:nvPr>
        </p:nvSpPr>
        <p:spPr/>
        <p:txBody>
          <a:bodyPr/>
          <a:lstStyle/>
          <a:p>
            <a:r>
              <a:rPr lang="en-US" dirty="0">
                <a:solidFill>
                  <a:schemeClr val="bg1"/>
                </a:solidFill>
                <a:effectLst/>
                <a:latin typeface="Comic Sans MS" pitchFamily="66" charset="0"/>
              </a:rPr>
              <a:t>Used for describing a set of user </a:t>
            </a:r>
            <a:r>
              <a:rPr lang="en-US" b="1" dirty="0">
                <a:solidFill>
                  <a:schemeClr val="bg1"/>
                </a:solidFill>
                <a:effectLst/>
                <a:latin typeface="Comic Sans MS" pitchFamily="66" charset="0"/>
              </a:rPr>
              <a:t>scenarios</a:t>
            </a:r>
          </a:p>
          <a:p>
            <a:r>
              <a:rPr lang="en-US" dirty="0">
                <a:solidFill>
                  <a:schemeClr val="bg1"/>
                </a:solidFill>
                <a:effectLst/>
                <a:latin typeface="Comic Sans MS" pitchFamily="66" charset="0"/>
              </a:rPr>
              <a:t>Mainly used for capturing user requirements</a:t>
            </a:r>
          </a:p>
          <a:p>
            <a:r>
              <a:rPr lang="en-US" dirty="0">
                <a:solidFill>
                  <a:schemeClr val="bg1"/>
                </a:solidFill>
                <a:effectLst/>
                <a:latin typeface="Comic Sans MS" pitchFamily="66" charset="0"/>
              </a:rPr>
              <a:t>Work like a </a:t>
            </a:r>
            <a:r>
              <a:rPr lang="en-US" b="1" dirty="0">
                <a:solidFill>
                  <a:schemeClr val="bg1"/>
                </a:solidFill>
                <a:effectLst/>
                <a:latin typeface="Comic Sans MS" pitchFamily="66" charset="0"/>
              </a:rPr>
              <a:t>contract</a:t>
            </a:r>
            <a:r>
              <a:rPr lang="en-US" dirty="0">
                <a:solidFill>
                  <a:schemeClr val="bg1"/>
                </a:solidFill>
                <a:effectLst/>
                <a:latin typeface="Comic Sans MS" pitchFamily="66" charset="0"/>
              </a:rPr>
              <a:t> between end user and software developers</a:t>
            </a:r>
          </a:p>
        </p:txBody>
      </p:sp>
      <p:pic>
        <p:nvPicPr>
          <p:cNvPr id="4" name="Picture 3"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Text Box 6"/>
          <p:cNvSpPr txBox="1">
            <a:spLocks noChangeArrowheads="1"/>
          </p:cNvSpPr>
          <p:nvPr/>
        </p:nvSpPr>
        <p:spPr bwMode="auto">
          <a:xfrm>
            <a:off x="1524000" y="152400"/>
            <a:ext cx="5410200" cy="45720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pPr>
            <a:endParaRPr lang="en-US" sz="2400">
              <a:solidFill>
                <a:schemeClr val="bg1"/>
              </a:solidFill>
              <a:latin typeface="Comic Sans MS" pitchFamily="66" charset="0"/>
            </a:endParaRPr>
          </a:p>
        </p:txBody>
      </p:sp>
      <p:sp>
        <p:nvSpPr>
          <p:cNvPr id="21511" name="Text Box 7"/>
          <p:cNvSpPr txBox="1">
            <a:spLocks noChangeArrowheads="1"/>
          </p:cNvSpPr>
          <p:nvPr/>
        </p:nvSpPr>
        <p:spPr bwMode="auto">
          <a:xfrm>
            <a:off x="457200" y="609600"/>
            <a:ext cx="8077200" cy="2985433"/>
          </a:xfrm>
          <a:prstGeom prst="rect">
            <a:avLst/>
          </a:prstGeom>
          <a:noFill/>
          <a:ln w="12700" cap="sq">
            <a:noFill/>
            <a:miter lim="800000"/>
            <a:headEnd type="none" w="sm" len="sm"/>
            <a:tailEnd type="none" w="sm" len="sm"/>
          </a:ln>
          <a:effectLst/>
        </p:spPr>
        <p:txBody>
          <a:bodyPr>
            <a:spAutoFit/>
          </a:bodyPr>
          <a:lstStyle/>
          <a:p>
            <a:pPr algn="ctr" eaLnBrk="1" hangingPunct="1">
              <a:spcBef>
                <a:spcPct val="50000"/>
              </a:spcBef>
            </a:pPr>
            <a:r>
              <a:rPr lang="en-US" sz="2400" b="1" dirty="0">
                <a:solidFill>
                  <a:schemeClr val="bg1"/>
                </a:solidFill>
                <a:latin typeface="Comic Sans MS" pitchFamily="66" charset="0"/>
                <a:cs typeface="Arial" charset="0"/>
              </a:rPr>
              <a:t>  </a:t>
            </a:r>
            <a:r>
              <a:rPr lang="en-US" sz="2400" b="1" dirty="0" smtClean="0">
                <a:solidFill>
                  <a:schemeClr val="bg1"/>
                </a:solidFill>
                <a:latin typeface="Comic Sans MS" pitchFamily="66" charset="0"/>
                <a:cs typeface="Arial" charset="0"/>
              </a:rPr>
              <a:t> </a:t>
            </a:r>
            <a:r>
              <a:rPr lang="en-US" sz="3200" b="1" dirty="0">
                <a:solidFill>
                  <a:schemeClr val="bg1"/>
                </a:solidFill>
                <a:latin typeface="Comic Sans MS" pitchFamily="66" charset="0"/>
                <a:cs typeface="Arial" charset="0"/>
              </a:rPr>
              <a:t>Use Case </a:t>
            </a:r>
            <a:r>
              <a:rPr lang="en-US" sz="3200" b="1" dirty="0" smtClean="0">
                <a:solidFill>
                  <a:schemeClr val="bg1"/>
                </a:solidFill>
                <a:latin typeface="Comic Sans MS" pitchFamily="66" charset="0"/>
                <a:cs typeface="Arial" charset="0"/>
              </a:rPr>
              <a:t>Diagram </a:t>
            </a:r>
            <a:r>
              <a:rPr lang="en-US" sz="3200" b="1" dirty="0">
                <a:solidFill>
                  <a:schemeClr val="bg1"/>
                </a:solidFill>
                <a:latin typeface="Comic Sans MS" pitchFamily="66" charset="0"/>
                <a:cs typeface="Arial" charset="0"/>
              </a:rPr>
              <a:t>(core components</a:t>
            </a:r>
            <a:r>
              <a:rPr lang="en-US" sz="3200" b="1" dirty="0" smtClean="0">
                <a:solidFill>
                  <a:schemeClr val="bg1"/>
                </a:solidFill>
                <a:latin typeface="Comic Sans MS" pitchFamily="66" charset="0"/>
                <a:cs typeface="Arial" charset="0"/>
              </a:rPr>
              <a:t>)</a:t>
            </a:r>
            <a:endParaRPr lang="en-US" sz="2400" b="1" dirty="0">
              <a:solidFill>
                <a:schemeClr val="bg1"/>
              </a:solidFill>
              <a:latin typeface="Comic Sans MS" pitchFamily="66" charset="0"/>
            </a:endParaRPr>
          </a:p>
          <a:p>
            <a:pPr eaLnBrk="1" hangingPunct="1">
              <a:spcBef>
                <a:spcPct val="50000"/>
              </a:spcBef>
            </a:pPr>
            <a:r>
              <a:rPr lang="en-US" sz="2400" b="1" u="sng" dirty="0">
                <a:solidFill>
                  <a:schemeClr val="bg1"/>
                </a:solidFill>
                <a:latin typeface="Comic Sans MS" pitchFamily="66" charset="0"/>
              </a:rPr>
              <a:t>Actors:</a:t>
            </a:r>
            <a:r>
              <a:rPr lang="en-US" sz="2400" dirty="0">
                <a:solidFill>
                  <a:schemeClr val="bg1"/>
                </a:solidFill>
                <a:latin typeface="Comic Sans MS" pitchFamily="66" charset="0"/>
              </a:rPr>
              <a:t>  </a:t>
            </a:r>
            <a:r>
              <a:rPr lang="en-US" sz="2000" dirty="0">
                <a:solidFill>
                  <a:schemeClr val="bg1"/>
                </a:solidFill>
                <a:latin typeface="Comic Sans MS" pitchFamily="66" charset="0"/>
              </a:rPr>
              <a:t>A role that a user plays with respect to the </a:t>
            </a:r>
            <a:r>
              <a:rPr lang="en-US" sz="2000" dirty="0" err="1">
                <a:solidFill>
                  <a:schemeClr val="bg1"/>
                </a:solidFill>
                <a:latin typeface="Comic Sans MS" pitchFamily="66" charset="0"/>
              </a:rPr>
              <a:t>system,including</a:t>
            </a:r>
            <a:r>
              <a:rPr lang="en-US" sz="2000" dirty="0">
                <a:solidFill>
                  <a:schemeClr val="bg1"/>
                </a:solidFill>
                <a:latin typeface="Comic Sans MS" pitchFamily="66" charset="0"/>
              </a:rPr>
              <a:t> human users and other systems. </a:t>
            </a:r>
            <a:r>
              <a:rPr lang="en-US" sz="2000" dirty="0" err="1">
                <a:solidFill>
                  <a:schemeClr val="bg1"/>
                </a:solidFill>
                <a:latin typeface="Comic Sans MS" pitchFamily="66" charset="0"/>
              </a:rPr>
              <a:t>e.g.,inanimate</a:t>
            </a:r>
            <a:r>
              <a:rPr lang="en-US" sz="2000" dirty="0">
                <a:solidFill>
                  <a:schemeClr val="bg1"/>
                </a:solidFill>
                <a:latin typeface="Comic Sans MS" pitchFamily="66" charset="0"/>
              </a:rPr>
              <a:t> physical objects (e.g. robot); an external system that needs some information from the current system.</a:t>
            </a:r>
          </a:p>
          <a:p>
            <a:pPr eaLnBrk="1" hangingPunct="1">
              <a:spcBef>
                <a:spcPct val="50000"/>
              </a:spcBef>
            </a:pPr>
            <a:r>
              <a:rPr lang="en-US" sz="2400" b="1" u="sng" dirty="0">
                <a:solidFill>
                  <a:schemeClr val="bg1"/>
                </a:solidFill>
                <a:latin typeface="Comic Sans MS" pitchFamily="66" charset="0"/>
              </a:rPr>
              <a:t>Use case:</a:t>
            </a:r>
            <a:r>
              <a:rPr lang="en-US" sz="2400" dirty="0">
                <a:solidFill>
                  <a:schemeClr val="bg1"/>
                </a:solidFill>
                <a:latin typeface="Comic Sans MS" pitchFamily="66" charset="0"/>
                <a:cs typeface="Arial" charset="0"/>
              </a:rPr>
              <a:t> </a:t>
            </a:r>
            <a:r>
              <a:rPr lang="en-US" sz="2000" dirty="0">
                <a:solidFill>
                  <a:schemeClr val="bg1"/>
                </a:solidFill>
                <a:latin typeface="Comic Sans MS" pitchFamily="66" charset="0"/>
                <a:cs typeface="Arial" charset="0"/>
              </a:rPr>
              <a:t>A set of scenarios that describing an interaction  between a user and a system, including alternatives.</a:t>
            </a:r>
            <a:r>
              <a:rPr lang="en-US" sz="2400" dirty="0">
                <a:solidFill>
                  <a:schemeClr val="bg1"/>
                </a:solidFill>
                <a:latin typeface="Comic Sans MS" pitchFamily="66" charset="0"/>
              </a:rPr>
              <a:t> </a:t>
            </a:r>
          </a:p>
        </p:txBody>
      </p:sp>
      <p:pic>
        <p:nvPicPr>
          <p:cNvPr id="21512" name="Picture 8" descr="actor"/>
          <p:cNvPicPr>
            <a:picLocks noChangeAspect="1" noChangeArrowheads="1"/>
          </p:cNvPicPr>
          <p:nvPr/>
        </p:nvPicPr>
        <p:blipFill>
          <a:blip r:embed="rId2"/>
          <a:srcRect/>
          <a:stretch>
            <a:fillRect/>
          </a:stretch>
        </p:blipFill>
        <p:spPr bwMode="auto">
          <a:xfrm>
            <a:off x="1524000" y="4114800"/>
            <a:ext cx="6096000" cy="1295400"/>
          </a:xfrm>
          <a:prstGeom prst="rect">
            <a:avLst/>
          </a:prstGeom>
          <a:noFill/>
        </p:spPr>
      </p:pic>
      <p:sp>
        <p:nvSpPr>
          <p:cNvPr id="21519" name="Rectangle 15"/>
          <p:cNvSpPr>
            <a:spLocks noChangeArrowheads="1"/>
          </p:cNvSpPr>
          <p:nvPr/>
        </p:nvSpPr>
        <p:spPr bwMode="auto">
          <a:xfrm>
            <a:off x="457200" y="5562600"/>
            <a:ext cx="8077200" cy="76200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pPr>
            <a:r>
              <a:rPr lang="en-US" sz="2400" b="1" u="sng">
                <a:solidFill>
                  <a:schemeClr val="bg1"/>
                </a:solidFill>
                <a:latin typeface="Comic Sans MS" pitchFamily="66" charset="0"/>
              </a:rPr>
              <a:t>System boundary</a:t>
            </a:r>
            <a:r>
              <a:rPr lang="en-US" sz="2400">
                <a:solidFill>
                  <a:schemeClr val="bg1"/>
                </a:solidFill>
                <a:latin typeface="Comic Sans MS" pitchFamily="66" charset="0"/>
              </a:rPr>
              <a:t>: </a:t>
            </a:r>
            <a:r>
              <a:rPr lang="en-US" sz="2000">
                <a:solidFill>
                  <a:schemeClr val="bg1"/>
                </a:solidFill>
                <a:latin typeface="Comic Sans MS" pitchFamily="66" charset="0"/>
              </a:rPr>
              <a:t>rectangle diagram representing the boundary between the actors and the system.</a:t>
            </a:r>
            <a:endParaRPr lang="en-US" sz="2000" b="1">
              <a:solidFill>
                <a:schemeClr val="bg1"/>
              </a:solidFill>
              <a:latin typeface="Comic Sans MS" pitchFamily="66" charset="0"/>
            </a:endParaRPr>
          </a:p>
        </p:txBody>
      </p:sp>
      <p:pic>
        <p:nvPicPr>
          <p:cNvPr id="6" name="Picture 5" descr="Ppt_Bg2.pn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z="2400" b="1" dirty="0">
                <a:solidFill>
                  <a:schemeClr val="bg1"/>
                </a:solidFill>
                <a:effectLst/>
                <a:latin typeface="Comic Sans MS" pitchFamily="66" charset="0"/>
                <a:cs typeface="Arial" charset="0"/>
              </a:rPr>
              <a:t>Use Case Diagram(core relationship)</a:t>
            </a:r>
            <a:br>
              <a:rPr lang="en-US" sz="2400" b="1" dirty="0">
                <a:solidFill>
                  <a:schemeClr val="bg1"/>
                </a:solidFill>
                <a:effectLst/>
                <a:latin typeface="Comic Sans MS" pitchFamily="66" charset="0"/>
                <a:cs typeface="Arial" charset="0"/>
              </a:rPr>
            </a:br>
            <a:endParaRPr lang="en-US" sz="2400" b="1" dirty="0">
              <a:solidFill>
                <a:schemeClr val="bg1"/>
              </a:solidFill>
              <a:effectLst/>
              <a:latin typeface="Comic Sans MS" pitchFamily="66" charset="0"/>
              <a:cs typeface="Arial" charset="0"/>
            </a:endParaRPr>
          </a:p>
        </p:txBody>
      </p:sp>
      <p:sp>
        <p:nvSpPr>
          <p:cNvPr id="53252" name="Text Box 4"/>
          <p:cNvSpPr txBox="1">
            <a:spLocks noChangeArrowheads="1"/>
          </p:cNvSpPr>
          <p:nvPr/>
        </p:nvSpPr>
        <p:spPr bwMode="auto">
          <a:xfrm>
            <a:off x="914400" y="1371600"/>
            <a:ext cx="6569075" cy="4154984"/>
          </a:xfrm>
          <a:prstGeom prst="rect">
            <a:avLst/>
          </a:prstGeom>
          <a:noFill/>
          <a:ln w="9525">
            <a:noFill/>
            <a:miter lim="800000"/>
            <a:headEnd/>
            <a:tailEnd/>
          </a:ln>
          <a:effectLst/>
        </p:spPr>
        <p:txBody>
          <a:bodyPr>
            <a:spAutoFit/>
          </a:bodyPr>
          <a:lstStyle/>
          <a:p>
            <a:pPr eaLnBrk="1" hangingPunct="1"/>
            <a:r>
              <a:rPr lang="en-US" sz="2400" u="sng" dirty="0">
                <a:solidFill>
                  <a:schemeClr val="bg1"/>
                </a:solidFill>
                <a:latin typeface="Comic Sans MS" pitchFamily="66" charset="0"/>
              </a:rPr>
              <a:t>Association:</a:t>
            </a:r>
            <a:r>
              <a:rPr lang="en-US" sz="2400" dirty="0">
                <a:solidFill>
                  <a:schemeClr val="bg1"/>
                </a:solidFill>
                <a:latin typeface="Comic Sans MS" pitchFamily="66" charset="0"/>
              </a:rPr>
              <a:t>  communication between an actor and a use case; Represented by a solid line.  </a:t>
            </a:r>
          </a:p>
          <a:p>
            <a:pPr eaLnBrk="1" hangingPunct="1"/>
            <a:endParaRPr lang="en-US" sz="2400" u="sng" dirty="0">
              <a:solidFill>
                <a:schemeClr val="bg1"/>
              </a:solidFill>
              <a:latin typeface="Comic Sans MS" pitchFamily="66" charset="0"/>
            </a:endParaRPr>
          </a:p>
          <a:p>
            <a:pPr eaLnBrk="1" hangingPunct="1"/>
            <a:r>
              <a:rPr lang="en-US" sz="2400" u="sng" dirty="0">
                <a:solidFill>
                  <a:schemeClr val="bg1"/>
                </a:solidFill>
                <a:latin typeface="Comic Sans MS" pitchFamily="66" charset="0"/>
              </a:rPr>
              <a:t>Generalization</a:t>
            </a:r>
            <a:r>
              <a:rPr lang="en-US" sz="2400" dirty="0">
                <a:solidFill>
                  <a:schemeClr val="bg1"/>
                </a:solidFill>
                <a:latin typeface="Comic Sans MS" pitchFamily="66" charset="0"/>
              </a:rPr>
              <a:t>: relationship between one general use case and a special use case (used for defining special alternatives)</a:t>
            </a:r>
          </a:p>
          <a:p>
            <a:pPr eaLnBrk="1" hangingPunct="1"/>
            <a:r>
              <a:rPr lang="en-US" sz="2400" dirty="0">
                <a:solidFill>
                  <a:schemeClr val="bg1"/>
                </a:solidFill>
                <a:latin typeface="Comic Sans MS" pitchFamily="66" charset="0"/>
              </a:rPr>
              <a:t>Represented by a line with a triangular arrow head toward the parent use case.</a:t>
            </a:r>
          </a:p>
          <a:p>
            <a:pPr eaLnBrk="1" hangingPunct="1"/>
            <a:endParaRPr lang="en-US" sz="2400" dirty="0">
              <a:solidFill>
                <a:schemeClr val="bg1"/>
              </a:solidFill>
              <a:latin typeface="Comic Sans MS" pitchFamily="66" charset="0"/>
            </a:endParaRPr>
          </a:p>
          <a:p>
            <a:pPr eaLnBrk="1" hangingPunct="1"/>
            <a:endParaRPr lang="en-US" sz="2400" dirty="0">
              <a:solidFill>
                <a:schemeClr val="bg1"/>
              </a:solidFill>
              <a:latin typeface="Comic Sans MS" pitchFamily="66" charset="0"/>
            </a:endParaRPr>
          </a:p>
        </p:txBody>
      </p:sp>
      <p:sp>
        <p:nvSpPr>
          <p:cNvPr id="53254" name="Line 6"/>
          <p:cNvSpPr>
            <a:spLocks noChangeShapeType="1"/>
          </p:cNvSpPr>
          <p:nvPr/>
        </p:nvSpPr>
        <p:spPr bwMode="auto">
          <a:xfrm>
            <a:off x="2590800" y="5105400"/>
            <a:ext cx="1143000" cy="0"/>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wrap="none"/>
          <a:lstStyle/>
          <a:p>
            <a:endParaRPr lang="en-US">
              <a:solidFill>
                <a:schemeClr val="bg1"/>
              </a:solidFill>
            </a:endParaRPr>
          </a:p>
        </p:txBody>
      </p:sp>
      <p:sp>
        <p:nvSpPr>
          <p:cNvPr id="53255" name="Line 7"/>
          <p:cNvSpPr>
            <a:spLocks noChangeShapeType="1"/>
          </p:cNvSpPr>
          <p:nvPr/>
        </p:nvSpPr>
        <p:spPr bwMode="auto">
          <a:xfrm>
            <a:off x="3733800" y="4953000"/>
            <a:ext cx="0" cy="304800"/>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wrap="none"/>
          <a:lstStyle/>
          <a:p>
            <a:endParaRPr lang="en-US">
              <a:solidFill>
                <a:schemeClr val="bg1"/>
              </a:solidFill>
            </a:endParaRPr>
          </a:p>
        </p:txBody>
      </p:sp>
      <p:sp>
        <p:nvSpPr>
          <p:cNvPr id="53256" name="Line 8"/>
          <p:cNvSpPr>
            <a:spLocks noChangeShapeType="1"/>
          </p:cNvSpPr>
          <p:nvPr/>
        </p:nvSpPr>
        <p:spPr bwMode="auto">
          <a:xfrm>
            <a:off x="3733800" y="4953000"/>
            <a:ext cx="381000" cy="152400"/>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wrap="none"/>
          <a:lstStyle/>
          <a:p>
            <a:endParaRPr lang="en-US">
              <a:solidFill>
                <a:schemeClr val="bg1"/>
              </a:solidFill>
            </a:endParaRPr>
          </a:p>
        </p:txBody>
      </p:sp>
      <p:sp>
        <p:nvSpPr>
          <p:cNvPr id="53257" name="Line 9"/>
          <p:cNvSpPr>
            <a:spLocks noChangeShapeType="1"/>
          </p:cNvSpPr>
          <p:nvPr/>
        </p:nvSpPr>
        <p:spPr bwMode="auto">
          <a:xfrm flipV="1">
            <a:off x="3733800" y="5105400"/>
            <a:ext cx="381000" cy="152400"/>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wrap="none"/>
          <a:lstStyle/>
          <a:p>
            <a:endParaRPr lang="en-US">
              <a:solidFill>
                <a:schemeClr val="bg1"/>
              </a:solidFill>
            </a:endParaRPr>
          </a:p>
        </p:txBody>
      </p:sp>
      <p:sp>
        <p:nvSpPr>
          <p:cNvPr id="53258" name="Line 10"/>
          <p:cNvSpPr>
            <a:spLocks noChangeShapeType="1"/>
          </p:cNvSpPr>
          <p:nvPr/>
        </p:nvSpPr>
        <p:spPr bwMode="auto">
          <a:xfrm>
            <a:off x="2895600" y="2590800"/>
            <a:ext cx="1600200" cy="0"/>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wrap="none"/>
          <a:lstStyle/>
          <a:p>
            <a:endParaRPr lang="en-US">
              <a:solidFill>
                <a:schemeClr val="bg1"/>
              </a:solidFill>
            </a:endParaRPr>
          </a:p>
        </p:txBody>
      </p:sp>
      <p:pic>
        <p:nvPicPr>
          <p:cNvPr id="9" name="Picture 8"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3600" b="1" u="sng" dirty="0">
                <a:solidFill>
                  <a:schemeClr val="bg1"/>
                </a:solidFill>
                <a:effectLst/>
                <a:latin typeface="Comic Sans MS" pitchFamily="66" charset="0"/>
                <a:cs typeface="Arial" charset="0"/>
              </a:rPr>
              <a:t>Use Case Diagram(core relationship)</a:t>
            </a:r>
            <a:r>
              <a:rPr lang="en-US" sz="2400" b="1" u="sng" dirty="0">
                <a:solidFill>
                  <a:schemeClr val="tx1"/>
                </a:solidFill>
                <a:latin typeface="Comic Sans MS" pitchFamily="66" charset="0"/>
              </a:rPr>
              <a:t/>
            </a:r>
            <a:br>
              <a:rPr lang="en-US" sz="2400" b="1" u="sng" dirty="0">
                <a:solidFill>
                  <a:schemeClr val="tx1"/>
                </a:solidFill>
                <a:latin typeface="Comic Sans MS" pitchFamily="66" charset="0"/>
              </a:rPr>
            </a:br>
            <a:endParaRPr lang="en-US" sz="2400" b="1" u="sng" dirty="0">
              <a:solidFill>
                <a:schemeClr val="tx1"/>
              </a:solidFill>
              <a:latin typeface="Comic Sans MS" pitchFamily="66" charset="0"/>
            </a:endParaRPr>
          </a:p>
        </p:txBody>
      </p:sp>
      <p:sp>
        <p:nvSpPr>
          <p:cNvPr id="54276" name="Rectangle 4"/>
          <p:cNvSpPr>
            <a:spLocks noChangeArrowheads="1"/>
          </p:cNvSpPr>
          <p:nvPr/>
        </p:nvSpPr>
        <p:spPr bwMode="auto">
          <a:xfrm>
            <a:off x="1676400" y="3200400"/>
            <a:ext cx="6781800" cy="3785652"/>
          </a:xfrm>
          <a:prstGeom prst="rect">
            <a:avLst/>
          </a:prstGeom>
          <a:noFill/>
          <a:ln w="9525">
            <a:noFill/>
            <a:miter lim="800000"/>
            <a:headEnd/>
            <a:tailEnd/>
          </a:ln>
          <a:effectLst/>
        </p:spPr>
        <p:txBody>
          <a:bodyPr>
            <a:spAutoFit/>
          </a:bodyPr>
          <a:lstStyle/>
          <a:p>
            <a:pPr eaLnBrk="1" hangingPunct="1">
              <a:spcBef>
                <a:spcPct val="50000"/>
              </a:spcBef>
            </a:pPr>
            <a:endParaRPr lang="en-US" sz="1600" dirty="0">
              <a:solidFill>
                <a:schemeClr val="bg1"/>
              </a:solidFill>
              <a:latin typeface="Comic Sans MS" pitchFamily="66" charset="0"/>
            </a:endParaRPr>
          </a:p>
          <a:p>
            <a:pPr eaLnBrk="1" hangingPunct="1">
              <a:spcBef>
                <a:spcPct val="50000"/>
              </a:spcBef>
            </a:pPr>
            <a:endParaRPr lang="en-US" sz="1600" dirty="0">
              <a:solidFill>
                <a:schemeClr val="bg1"/>
              </a:solidFill>
              <a:latin typeface="Comic Sans MS" pitchFamily="66" charset="0"/>
            </a:endParaRPr>
          </a:p>
          <a:p>
            <a:pPr eaLnBrk="1" hangingPunct="1">
              <a:spcBef>
                <a:spcPct val="50000"/>
              </a:spcBef>
            </a:pPr>
            <a:endParaRPr lang="en-US" sz="1600" dirty="0">
              <a:solidFill>
                <a:schemeClr val="bg1"/>
              </a:solidFill>
              <a:latin typeface="Comic Sans MS" pitchFamily="66" charset="0"/>
            </a:endParaRPr>
          </a:p>
          <a:p>
            <a:pPr eaLnBrk="1" hangingPunct="1">
              <a:spcBef>
                <a:spcPct val="50000"/>
              </a:spcBef>
            </a:pPr>
            <a:r>
              <a:rPr lang="en-US" sz="2400" u="sng" dirty="0">
                <a:solidFill>
                  <a:schemeClr val="bg1"/>
                </a:solidFill>
                <a:latin typeface="Comic Sans MS" pitchFamily="66" charset="0"/>
              </a:rPr>
              <a:t>Extend</a:t>
            </a:r>
            <a:r>
              <a:rPr lang="en-US" sz="2400" dirty="0">
                <a:solidFill>
                  <a:schemeClr val="bg1"/>
                </a:solidFill>
                <a:latin typeface="Comic Sans MS" pitchFamily="66" charset="0"/>
              </a:rPr>
              <a:t>: </a:t>
            </a:r>
            <a:r>
              <a:rPr lang="en-US" sz="2000" dirty="0">
                <a:solidFill>
                  <a:schemeClr val="bg1"/>
                </a:solidFill>
                <a:latin typeface="Comic Sans MS" pitchFamily="66" charset="0"/>
              </a:rPr>
              <a:t>a dotted line labeled &lt;&lt;extend&gt;&gt;  with an arrow toward the base case. T</a:t>
            </a:r>
            <a:r>
              <a:rPr lang="en-US" dirty="0">
                <a:solidFill>
                  <a:schemeClr val="bg1"/>
                </a:solidFill>
                <a:latin typeface="Comic Sans MS" pitchFamily="66" charset="0"/>
              </a:rPr>
              <a:t>he extending use case may add behavior to the base use case. The base class declares “extension points”.</a:t>
            </a:r>
          </a:p>
          <a:p>
            <a:pPr eaLnBrk="1" hangingPunct="1">
              <a:spcBef>
                <a:spcPct val="50000"/>
              </a:spcBef>
            </a:pPr>
            <a:r>
              <a:rPr lang="en-US" sz="1600" dirty="0">
                <a:solidFill>
                  <a:schemeClr val="bg1"/>
                </a:solidFill>
                <a:latin typeface="Comic Sans MS" pitchFamily="66" charset="0"/>
              </a:rPr>
              <a:t> </a:t>
            </a:r>
            <a:endParaRPr lang="en-US" sz="1200" dirty="0">
              <a:solidFill>
                <a:schemeClr val="bg1"/>
              </a:solidFill>
              <a:latin typeface="Comic Sans MS" pitchFamily="66" charset="0"/>
            </a:endParaRPr>
          </a:p>
          <a:p>
            <a:pPr eaLnBrk="1" hangingPunct="1">
              <a:spcBef>
                <a:spcPct val="50000"/>
              </a:spcBef>
            </a:pPr>
            <a:r>
              <a:rPr lang="en-US" sz="1600" dirty="0">
                <a:solidFill>
                  <a:schemeClr val="bg1"/>
                </a:solidFill>
                <a:latin typeface="Comic Sans MS" pitchFamily="66" charset="0"/>
              </a:rPr>
              <a:t>             </a:t>
            </a:r>
            <a:r>
              <a:rPr lang="en-US" sz="1600" dirty="0" smtClean="0">
                <a:solidFill>
                  <a:schemeClr val="bg1"/>
                </a:solidFill>
                <a:latin typeface="Comic Sans MS" pitchFamily="66" charset="0"/>
              </a:rPr>
              <a:t>            </a:t>
            </a:r>
            <a:r>
              <a:rPr lang="en-US" sz="1600" dirty="0">
                <a:solidFill>
                  <a:schemeClr val="bg1"/>
                </a:solidFill>
                <a:latin typeface="Comic Sans MS" pitchFamily="66" charset="0"/>
              </a:rPr>
              <a:t>&lt;&lt;extend&gt;&gt; </a:t>
            </a:r>
          </a:p>
          <a:p>
            <a:pPr eaLnBrk="1" hangingPunct="1">
              <a:spcBef>
                <a:spcPct val="50000"/>
              </a:spcBef>
            </a:pPr>
            <a:r>
              <a:rPr lang="en-US" sz="2400" dirty="0">
                <a:solidFill>
                  <a:schemeClr val="bg1"/>
                </a:solidFill>
                <a:latin typeface="Comic Sans MS" pitchFamily="66" charset="0"/>
              </a:rPr>
              <a:t> </a:t>
            </a:r>
          </a:p>
        </p:txBody>
      </p:sp>
      <p:sp>
        <p:nvSpPr>
          <p:cNvPr id="54278" name="Rectangle 6"/>
          <p:cNvSpPr>
            <a:spLocks noChangeArrowheads="1"/>
          </p:cNvSpPr>
          <p:nvPr/>
        </p:nvSpPr>
        <p:spPr bwMode="auto">
          <a:xfrm>
            <a:off x="1524000" y="990600"/>
            <a:ext cx="6553200" cy="3293209"/>
          </a:xfrm>
          <a:prstGeom prst="rect">
            <a:avLst/>
          </a:prstGeom>
          <a:noFill/>
          <a:ln w="9525">
            <a:noFill/>
            <a:miter lim="800000"/>
            <a:headEnd/>
            <a:tailEnd/>
          </a:ln>
          <a:effectLst/>
        </p:spPr>
        <p:txBody>
          <a:bodyPr>
            <a:spAutoFit/>
          </a:bodyPr>
          <a:lstStyle/>
          <a:p>
            <a:pPr eaLnBrk="1" hangingPunct="1">
              <a:spcBef>
                <a:spcPct val="50000"/>
              </a:spcBef>
            </a:pPr>
            <a:endParaRPr lang="en-US" sz="2400" dirty="0">
              <a:solidFill>
                <a:schemeClr val="bg1"/>
              </a:solidFill>
              <a:latin typeface="Comic Sans MS" pitchFamily="66" charset="0"/>
            </a:endParaRPr>
          </a:p>
          <a:p>
            <a:pPr eaLnBrk="1" hangingPunct="1">
              <a:spcBef>
                <a:spcPct val="50000"/>
              </a:spcBef>
            </a:pPr>
            <a:r>
              <a:rPr lang="en-US" sz="2400" u="sng" dirty="0">
                <a:solidFill>
                  <a:schemeClr val="bg1"/>
                </a:solidFill>
                <a:latin typeface="Comic Sans MS" pitchFamily="66" charset="0"/>
              </a:rPr>
              <a:t>Include</a:t>
            </a:r>
            <a:r>
              <a:rPr lang="en-US" sz="2400" dirty="0">
                <a:solidFill>
                  <a:schemeClr val="bg1"/>
                </a:solidFill>
                <a:latin typeface="Comic Sans MS" pitchFamily="66" charset="0"/>
              </a:rPr>
              <a:t>: </a:t>
            </a:r>
            <a:r>
              <a:rPr lang="en-US" sz="2000" dirty="0">
                <a:solidFill>
                  <a:schemeClr val="bg1"/>
                </a:solidFill>
                <a:latin typeface="Comic Sans MS" pitchFamily="66" charset="0"/>
              </a:rPr>
              <a:t>a dotted line labeled &lt;&lt;include&gt;&gt; beginning at base use case and ending with an arrows pointing to the include use case.  The include relationship occurs when a chunk of behavior is similar across more than one use case. Use “include” in stead of copying the description of that behavior.  </a:t>
            </a:r>
          </a:p>
          <a:p>
            <a:pPr eaLnBrk="1" hangingPunct="1">
              <a:spcBef>
                <a:spcPct val="50000"/>
              </a:spcBef>
            </a:pPr>
            <a:r>
              <a:rPr lang="en-US" sz="1600" dirty="0">
                <a:solidFill>
                  <a:schemeClr val="bg1"/>
                </a:solidFill>
                <a:latin typeface="Comic Sans MS" pitchFamily="66" charset="0"/>
              </a:rPr>
              <a:t>           </a:t>
            </a:r>
            <a:r>
              <a:rPr lang="en-US" sz="1600" dirty="0" smtClean="0">
                <a:solidFill>
                  <a:schemeClr val="bg1"/>
                </a:solidFill>
                <a:latin typeface="Comic Sans MS" pitchFamily="66" charset="0"/>
              </a:rPr>
              <a:t>        </a:t>
            </a:r>
            <a:r>
              <a:rPr lang="en-US" sz="1600" dirty="0">
                <a:solidFill>
                  <a:schemeClr val="bg1"/>
                </a:solidFill>
                <a:latin typeface="Comic Sans MS" pitchFamily="66" charset="0"/>
              </a:rPr>
              <a:t>&lt;&lt;include&gt;&gt;</a:t>
            </a:r>
            <a:endParaRPr lang="en-US" sz="2400" dirty="0">
              <a:solidFill>
                <a:schemeClr val="bg1"/>
              </a:solidFill>
              <a:latin typeface="Comic Sans MS" pitchFamily="66" charset="0"/>
            </a:endParaRPr>
          </a:p>
          <a:p>
            <a:pPr eaLnBrk="1" hangingPunct="1">
              <a:spcBef>
                <a:spcPct val="50000"/>
              </a:spcBef>
            </a:pPr>
            <a:endParaRPr lang="en-US" sz="1600" dirty="0">
              <a:solidFill>
                <a:schemeClr val="bg1"/>
              </a:solidFill>
              <a:latin typeface="Comic Sans MS" pitchFamily="66" charset="0"/>
            </a:endParaRPr>
          </a:p>
        </p:txBody>
      </p:sp>
      <p:sp>
        <p:nvSpPr>
          <p:cNvPr id="54279" name="Line 7"/>
          <p:cNvSpPr>
            <a:spLocks noChangeShapeType="1"/>
          </p:cNvSpPr>
          <p:nvPr/>
        </p:nvSpPr>
        <p:spPr bwMode="auto">
          <a:xfrm>
            <a:off x="2438400" y="3962400"/>
            <a:ext cx="17526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wrap="none"/>
          <a:lstStyle/>
          <a:p>
            <a:endParaRPr lang="en-US"/>
          </a:p>
        </p:txBody>
      </p:sp>
      <p:sp>
        <p:nvSpPr>
          <p:cNvPr id="54280" name="Line 8"/>
          <p:cNvSpPr>
            <a:spLocks noChangeShapeType="1"/>
          </p:cNvSpPr>
          <p:nvPr/>
        </p:nvSpPr>
        <p:spPr bwMode="auto">
          <a:xfrm>
            <a:off x="2971800" y="5943600"/>
            <a:ext cx="1905000" cy="0"/>
          </a:xfrm>
          <a:prstGeom prst="line">
            <a:avLst/>
          </a:prstGeom>
          <a:noFill/>
          <a:ln w="9525">
            <a:solidFill>
              <a:srgbClr val="FF0000"/>
            </a:solidFill>
            <a:prstDash val="dash"/>
            <a:miter lim="800000"/>
            <a:headEnd/>
            <a:tailEnd type="triangle" w="med" len="med"/>
          </a:ln>
          <a:effectLst/>
        </p:spPr>
        <p:txBody>
          <a:bodyPr wrap="none"/>
          <a:lstStyle/>
          <a:p>
            <a:endParaRPr lang="en-US"/>
          </a:p>
        </p:txBody>
      </p:sp>
      <p:pic>
        <p:nvPicPr>
          <p:cNvPr id="7" name="Picture 6" descr="Ppt_Bg2.png"/>
          <p:cNvPicPr>
            <a:picLocks noChangeAspect="1"/>
          </p:cNvPicPr>
          <p:nvPr/>
        </p:nvPicPr>
        <p:blipFill>
          <a:blip r:embed="rId2"/>
          <a:srcRect/>
          <a:stretch>
            <a:fillRect/>
          </a:stretch>
        </p:blipFill>
        <p:spPr bwMode="auto">
          <a:xfrm>
            <a:off x="0" y="-15240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33400" y="228600"/>
            <a:ext cx="8229600" cy="838200"/>
          </a:xfrm>
        </p:spPr>
        <p:txBody>
          <a:bodyPr/>
          <a:lstStyle/>
          <a:p>
            <a:r>
              <a:rPr lang="en-US" sz="3200" dirty="0">
                <a:latin typeface="Comic Sans MS" pitchFamily="66" charset="0"/>
              </a:rPr>
              <a:t>History of UML</a:t>
            </a:r>
          </a:p>
        </p:txBody>
      </p:sp>
      <p:graphicFrame>
        <p:nvGraphicFramePr>
          <p:cNvPr id="42054" name="Object 70"/>
          <p:cNvGraphicFramePr>
            <a:graphicFrameLocks noChangeAspect="1"/>
          </p:cNvGraphicFramePr>
          <p:nvPr>
            <p:ph idx="1"/>
          </p:nvPr>
        </p:nvGraphicFramePr>
        <p:xfrm>
          <a:off x="990600" y="1371600"/>
          <a:ext cx="7010400" cy="5295900"/>
        </p:xfrm>
        <a:graphic>
          <a:graphicData uri="http://schemas.openxmlformats.org/presentationml/2006/ole">
            <p:oleObj spid="_x0000_s87042" name="Bitmap Image" r:id="rId4" imgW="5609524" imgH="4238095" progId="PBrush">
              <p:embed/>
            </p:oleObj>
          </a:graphicData>
        </a:graphic>
      </p:graphicFrame>
      <p:pic>
        <p:nvPicPr>
          <p:cNvPr id="4" name="Picture 3" descr="Ppt_Bg2.png"/>
          <p:cNvPicPr>
            <a:picLocks noChangeAspect="1"/>
          </p:cNvPicPr>
          <p:nvPr/>
        </p:nvPicPr>
        <p:blipFill>
          <a:blip r:embed="rId5"/>
          <a:srcRect/>
          <a:stretch>
            <a:fillRect/>
          </a:stretch>
        </p:blipFill>
        <p:spPr bwMode="auto">
          <a:xfrm>
            <a:off x="0" y="-152400"/>
            <a:ext cx="9144000" cy="6858000"/>
          </a:xfrm>
          <a:prstGeom prst="rect">
            <a:avLst/>
          </a:prstGeom>
          <a:noFill/>
          <a:ln w="9525">
            <a:noFill/>
            <a:miter lim="800000"/>
            <a:headEnd/>
            <a:tailEnd/>
          </a:ln>
        </p:spPr>
      </p:pic>
      <p:sp>
        <p:nvSpPr>
          <p:cNvPr id="5" name="TextBox 5"/>
          <p:cNvSpPr txBox="1"/>
          <p:nvPr/>
        </p:nvSpPr>
        <p:spPr>
          <a:xfrm>
            <a:off x="7315200" y="-76200"/>
            <a:ext cx="25908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History</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55638"/>
            <a:ext cx="8229600" cy="914400"/>
          </a:xfrm>
        </p:spPr>
        <p:txBody>
          <a:bodyPr/>
          <a:lstStyle/>
          <a:p>
            <a:r>
              <a:rPr lang="en-US" sz="3200" b="1" dirty="0">
                <a:solidFill>
                  <a:schemeClr val="bg1"/>
                </a:solidFill>
                <a:latin typeface="Comic Sans MS" pitchFamily="66" charset="0"/>
              </a:rPr>
              <a:t>Use Case Diagrams</a:t>
            </a:r>
            <a:r>
              <a:rPr lang="en-US" sz="3600" b="1" dirty="0">
                <a:solidFill>
                  <a:schemeClr val="bg1"/>
                </a:solidFill>
                <a:latin typeface="Comic Sans MS" pitchFamily="66" charset="0"/>
              </a:rPr>
              <a:t/>
            </a:r>
            <a:br>
              <a:rPr lang="en-US" sz="3600" b="1" dirty="0">
                <a:solidFill>
                  <a:schemeClr val="bg1"/>
                </a:solidFill>
                <a:latin typeface="Comic Sans MS" pitchFamily="66" charset="0"/>
              </a:rPr>
            </a:br>
            <a:endParaRPr lang="en-US" sz="3600" b="1" dirty="0">
              <a:solidFill>
                <a:schemeClr val="bg1"/>
              </a:solidFill>
              <a:latin typeface="Comic Sans MS" pitchFamily="66" charset="0"/>
            </a:endParaRPr>
          </a:p>
        </p:txBody>
      </p:sp>
      <p:pic>
        <p:nvPicPr>
          <p:cNvPr id="96258" name="Picture 2" descr="C:\Users\umr\Desktop\1use vase.jpg"/>
          <p:cNvPicPr>
            <a:picLocks noChangeAspect="1" noChangeArrowheads="1"/>
          </p:cNvPicPr>
          <p:nvPr/>
        </p:nvPicPr>
        <p:blipFill>
          <a:blip r:embed="rId2"/>
          <a:srcRect/>
          <a:stretch>
            <a:fillRect/>
          </a:stretch>
        </p:blipFill>
        <p:spPr bwMode="auto">
          <a:xfrm>
            <a:off x="555625" y="1219200"/>
            <a:ext cx="8317309" cy="5410200"/>
          </a:xfrm>
          <a:prstGeom prst="rect">
            <a:avLst/>
          </a:prstGeom>
          <a:noFill/>
        </p:spPr>
      </p:pic>
      <p:pic>
        <p:nvPicPr>
          <p:cNvPr id="4" name="Picture 3" descr="Ppt_Bg2.pn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smtClean="0">
                <a:solidFill>
                  <a:schemeClr val="bg1"/>
                </a:solidFill>
                <a:latin typeface="Comic Sans MS" pitchFamily="66" charset="0"/>
              </a:rPr>
              <a:t>Steps Of Execution (Requirements)</a:t>
            </a:r>
            <a:endParaRPr lang="en-US" sz="3200" u="sng" dirty="0">
              <a:solidFill>
                <a:schemeClr val="bg1"/>
              </a:solidFill>
              <a:latin typeface="Comic Sans MS" pitchFamily="66" charset="0"/>
            </a:endParaRPr>
          </a:p>
        </p:txBody>
      </p:sp>
      <p:sp>
        <p:nvSpPr>
          <p:cNvPr id="3" name="Content Placeholder 2"/>
          <p:cNvSpPr>
            <a:spLocks noGrp="1"/>
          </p:cNvSpPr>
          <p:nvPr>
            <p:ph idx="1"/>
          </p:nvPr>
        </p:nvSpPr>
        <p:spPr>
          <a:xfrm>
            <a:off x="457200" y="1600202"/>
            <a:ext cx="8229600" cy="5257798"/>
          </a:xfrm>
        </p:spPr>
        <p:txBody>
          <a:bodyPr/>
          <a:lstStyle/>
          <a:p>
            <a:pPr marL="457200" indent="-457200">
              <a:buNone/>
            </a:pPr>
            <a:r>
              <a:rPr lang="en-US" sz="1600" b="1" dirty="0" smtClean="0">
                <a:solidFill>
                  <a:schemeClr val="bg1"/>
                </a:solidFill>
                <a:latin typeface="Comic Sans MS" pitchFamily="66" charset="0"/>
              </a:rPr>
              <a:t>1) Customer Insert Card</a:t>
            </a:r>
          </a:p>
          <a:p>
            <a:pPr marL="457200" indent="-457200">
              <a:buNone/>
            </a:pPr>
            <a:r>
              <a:rPr lang="en-US" sz="1600" b="1" dirty="0" smtClean="0">
                <a:solidFill>
                  <a:schemeClr val="bg1"/>
                </a:solidFill>
                <a:latin typeface="Comic Sans MS" pitchFamily="66" charset="0"/>
              </a:rPr>
              <a:t>		a) Card is Invalid</a:t>
            </a:r>
          </a:p>
          <a:p>
            <a:pPr marL="457200" indent="-457200">
              <a:buNone/>
            </a:pPr>
            <a:r>
              <a:rPr lang="en-US" sz="1600" b="1" dirty="0" smtClean="0">
                <a:solidFill>
                  <a:schemeClr val="bg1"/>
                </a:solidFill>
                <a:latin typeface="Comic Sans MS" pitchFamily="66" charset="0"/>
              </a:rPr>
              <a:t>		b) Eject Card</a:t>
            </a:r>
          </a:p>
          <a:p>
            <a:pPr marL="457200" indent="-457200">
              <a:buNone/>
            </a:pPr>
            <a:r>
              <a:rPr lang="en-US" sz="1600" b="1" dirty="0" smtClean="0">
                <a:solidFill>
                  <a:schemeClr val="bg1"/>
                </a:solidFill>
                <a:latin typeface="Comic Sans MS" pitchFamily="66" charset="0"/>
              </a:rPr>
              <a:t>2) Card id Validated</a:t>
            </a:r>
          </a:p>
          <a:p>
            <a:pPr marL="457200" indent="-457200">
              <a:buNone/>
            </a:pPr>
            <a:r>
              <a:rPr lang="en-US" sz="1600" b="1" dirty="0" smtClean="0">
                <a:solidFill>
                  <a:schemeClr val="bg1"/>
                </a:solidFill>
                <a:latin typeface="Comic Sans MS" pitchFamily="66" charset="0"/>
              </a:rPr>
              <a:t>3) Customer Enter  PIN</a:t>
            </a:r>
          </a:p>
          <a:p>
            <a:pPr marL="457200" indent="-457200">
              <a:buNone/>
            </a:pPr>
            <a:r>
              <a:rPr lang="en-US" sz="1600" b="1" dirty="0" smtClean="0">
                <a:solidFill>
                  <a:schemeClr val="bg1"/>
                </a:solidFill>
                <a:latin typeface="Comic Sans MS" pitchFamily="66" charset="0"/>
              </a:rPr>
              <a:t>		a) pin is invalid</a:t>
            </a:r>
          </a:p>
          <a:p>
            <a:pPr marL="457200" indent="-457200">
              <a:buNone/>
            </a:pPr>
            <a:r>
              <a:rPr lang="en-US" sz="1600" b="1" dirty="0" smtClean="0">
                <a:solidFill>
                  <a:schemeClr val="bg1"/>
                </a:solidFill>
                <a:latin typeface="Comic Sans MS" pitchFamily="66" charset="0"/>
              </a:rPr>
              <a:t>		b) pin is invalid 3 times</a:t>
            </a:r>
          </a:p>
          <a:p>
            <a:pPr marL="457200" indent="-457200">
              <a:buNone/>
            </a:pPr>
            <a:r>
              <a:rPr lang="en-US" sz="1600" b="1" dirty="0" smtClean="0">
                <a:solidFill>
                  <a:schemeClr val="bg1"/>
                </a:solidFill>
                <a:latin typeface="Comic Sans MS" pitchFamily="66" charset="0"/>
              </a:rPr>
              <a:t>		c) card is marked as stolen</a:t>
            </a:r>
          </a:p>
          <a:p>
            <a:pPr marL="457200" indent="-457200">
              <a:buNone/>
            </a:pPr>
            <a:r>
              <a:rPr lang="en-US" sz="1600" b="1" dirty="0" smtClean="0">
                <a:solidFill>
                  <a:schemeClr val="bg1"/>
                </a:solidFill>
                <a:latin typeface="Comic Sans MS" pitchFamily="66" charset="0"/>
              </a:rPr>
              <a:t>4) PIN is validated</a:t>
            </a:r>
          </a:p>
          <a:p>
            <a:pPr marL="457200" indent="-457200">
              <a:buNone/>
            </a:pPr>
            <a:r>
              <a:rPr lang="en-US" sz="1600" b="1" dirty="0" smtClean="0">
                <a:solidFill>
                  <a:schemeClr val="bg1"/>
                </a:solidFill>
                <a:latin typeface="Comic Sans MS" pitchFamily="66" charset="0"/>
              </a:rPr>
              <a:t>5) Account is selected</a:t>
            </a:r>
          </a:p>
          <a:p>
            <a:pPr marL="457200" indent="-457200">
              <a:buNone/>
            </a:pPr>
            <a:r>
              <a:rPr lang="en-US" sz="1600" b="1" dirty="0" smtClean="0">
                <a:solidFill>
                  <a:schemeClr val="bg1"/>
                </a:solidFill>
                <a:latin typeface="Comic Sans MS" pitchFamily="66" charset="0"/>
              </a:rPr>
              <a:t>6) Amount is selected</a:t>
            </a:r>
          </a:p>
          <a:p>
            <a:pPr marL="457200" indent="-457200">
              <a:buNone/>
            </a:pPr>
            <a:r>
              <a:rPr lang="en-US" sz="1600" b="1" dirty="0" smtClean="0">
                <a:solidFill>
                  <a:schemeClr val="bg1"/>
                </a:solidFill>
                <a:latin typeface="Comic Sans MS" pitchFamily="66" charset="0"/>
              </a:rPr>
              <a:t>		a) over daily limit</a:t>
            </a:r>
          </a:p>
          <a:p>
            <a:pPr marL="457200" indent="-457200">
              <a:buNone/>
            </a:pPr>
            <a:r>
              <a:rPr lang="en-US" sz="1600" b="1" dirty="0" smtClean="0">
                <a:solidFill>
                  <a:schemeClr val="bg1"/>
                </a:solidFill>
                <a:latin typeface="Comic Sans MS" pitchFamily="66" charset="0"/>
              </a:rPr>
              <a:t>		b) over Account Funds available</a:t>
            </a:r>
          </a:p>
          <a:p>
            <a:pPr marL="457200" indent="-457200">
              <a:buNone/>
            </a:pPr>
            <a:r>
              <a:rPr lang="en-US" sz="1600" b="1" dirty="0" smtClean="0">
                <a:solidFill>
                  <a:schemeClr val="bg1"/>
                </a:solidFill>
                <a:latin typeface="Comic Sans MS" pitchFamily="66" charset="0"/>
              </a:rPr>
              <a:t>7) Provide 500 or 2000</a:t>
            </a:r>
          </a:p>
          <a:p>
            <a:pPr marL="457200" indent="-457200">
              <a:buNone/>
            </a:pPr>
            <a:r>
              <a:rPr lang="en-US" sz="1600" b="1" dirty="0" smtClean="0">
                <a:solidFill>
                  <a:schemeClr val="bg1"/>
                </a:solidFill>
                <a:latin typeface="Comic Sans MS" pitchFamily="66" charset="0"/>
              </a:rPr>
              <a:t>8) Provide Funds</a:t>
            </a:r>
          </a:p>
          <a:p>
            <a:pPr marL="457200" indent="-457200">
              <a:buNone/>
            </a:pPr>
            <a:r>
              <a:rPr lang="en-US" sz="1600" b="1" dirty="0" smtClean="0">
                <a:solidFill>
                  <a:schemeClr val="bg1"/>
                </a:solidFill>
                <a:latin typeface="Comic Sans MS" pitchFamily="66" charset="0"/>
              </a:rPr>
              <a:t>9) Provide Receipt</a:t>
            </a:r>
          </a:p>
          <a:p>
            <a:pPr marL="457200" indent="-457200">
              <a:buNone/>
            </a:pPr>
            <a:r>
              <a:rPr lang="en-US" sz="1600" b="1" dirty="0" smtClean="0">
                <a:solidFill>
                  <a:schemeClr val="bg1"/>
                </a:solidFill>
                <a:latin typeface="Comic Sans MS" pitchFamily="66" charset="0"/>
              </a:rPr>
              <a:t>10) Eject Card</a:t>
            </a:r>
          </a:p>
          <a:p>
            <a:pPr marL="457200" indent="-457200">
              <a:buNone/>
            </a:pPr>
            <a:endParaRPr lang="en-US" sz="1600" dirty="0" smtClean="0">
              <a:solidFill>
                <a:schemeClr val="bg1"/>
              </a:solidFill>
            </a:endParaRPr>
          </a:p>
        </p:txBody>
      </p:sp>
      <p:pic>
        <p:nvPicPr>
          <p:cNvPr id="4" name="Picture 3"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extBox 4"/>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Use case Diagram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3200" dirty="0">
                <a:latin typeface="Comic Sans MS" pitchFamily="66" charset="0"/>
              </a:rPr>
              <a:t>Sequence Diagram(make a phone call)</a:t>
            </a:r>
          </a:p>
        </p:txBody>
      </p:sp>
      <p:sp>
        <p:nvSpPr>
          <p:cNvPr id="45060" name="Rectangle 4"/>
          <p:cNvSpPr>
            <a:spLocks noChangeArrowheads="1"/>
          </p:cNvSpPr>
          <p:nvPr/>
        </p:nvSpPr>
        <p:spPr bwMode="auto">
          <a:xfrm>
            <a:off x="1295400" y="2667000"/>
            <a:ext cx="1143000" cy="685800"/>
          </a:xfrm>
          <a:prstGeom prst="rect">
            <a:avLst/>
          </a:prstGeom>
          <a:noFill/>
          <a:ln w="9525">
            <a:solidFill>
              <a:schemeClr val="tx1"/>
            </a:solidFill>
            <a:miter lim="800000"/>
            <a:headEnd/>
            <a:tailEnd type="none" w="lg" len="lg"/>
          </a:ln>
          <a:effectLst/>
        </p:spPr>
        <p:txBody>
          <a:bodyPr wrap="none" anchor="ctr">
            <a:spAutoFit/>
          </a:bodyPr>
          <a:lstStyle/>
          <a:p>
            <a:endParaRPr lang="en-US" dirty="0"/>
          </a:p>
        </p:txBody>
      </p:sp>
      <p:sp>
        <p:nvSpPr>
          <p:cNvPr id="45061" name="Text Box 5"/>
          <p:cNvSpPr txBox="1">
            <a:spLocks noChangeArrowheads="1"/>
          </p:cNvSpPr>
          <p:nvPr/>
        </p:nvSpPr>
        <p:spPr bwMode="auto">
          <a:xfrm>
            <a:off x="1355725" y="2803525"/>
            <a:ext cx="712788" cy="336550"/>
          </a:xfrm>
          <a:prstGeom prst="rect">
            <a:avLst/>
          </a:prstGeom>
          <a:noFill/>
          <a:ln w="9525">
            <a:noFill/>
            <a:miter lim="800000"/>
            <a:headEnd/>
            <a:tailEnd type="none" w="lg" len="lg"/>
          </a:ln>
          <a:effectLst/>
        </p:spPr>
        <p:txBody>
          <a:bodyPr wrap="none">
            <a:spAutoFit/>
          </a:bodyPr>
          <a:lstStyle/>
          <a:p>
            <a:pPr eaLnBrk="1" hangingPunct="1">
              <a:spcBef>
                <a:spcPct val="50000"/>
              </a:spcBef>
            </a:pPr>
            <a:r>
              <a:rPr lang="en-US" sz="1600" u="sng" dirty="0">
                <a:latin typeface="Arial" charset="0"/>
              </a:rPr>
              <a:t>Caller</a:t>
            </a:r>
          </a:p>
        </p:txBody>
      </p:sp>
      <p:sp>
        <p:nvSpPr>
          <p:cNvPr id="45062" name="Rectangle 6"/>
          <p:cNvSpPr>
            <a:spLocks noChangeArrowheads="1"/>
          </p:cNvSpPr>
          <p:nvPr/>
        </p:nvSpPr>
        <p:spPr bwMode="auto">
          <a:xfrm>
            <a:off x="4054475" y="2667000"/>
            <a:ext cx="1143000" cy="685800"/>
          </a:xfrm>
          <a:prstGeom prst="rect">
            <a:avLst/>
          </a:prstGeom>
          <a:noFill/>
          <a:ln w="9525">
            <a:solidFill>
              <a:schemeClr val="tx1"/>
            </a:solidFill>
            <a:miter lim="800000"/>
            <a:headEnd/>
            <a:tailEnd type="none" w="lg" len="lg"/>
          </a:ln>
          <a:effectLst/>
        </p:spPr>
        <p:txBody>
          <a:bodyPr wrap="none" anchor="ctr">
            <a:spAutoFit/>
          </a:bodyPr>
          <a:lstStyle/>
          <a:p>
            <a:endParaRPr lang="en-US"/>
          </a:p>
        </p:txBody>
      </p:sp>
      <p:sp>
        <p:nvSpPr>
          <p:cNvPr id="45063" name="Text Box 7"/>
          <p:cNvSpPr txBox="1">
            <a:spLocks noChangeArrowheads="1"/>
          </p:cNvSpPr>
          <p:nvPr/>
        </p:nvSpPr>
        <p:spPr bwMode="auto">
          <a:xfrm>
            <a:off x="4114800" y="2803525"/>
            <a:ext cx="769938" cy="336550"/>
          </a:xfrm>
          <a:prstGeom prst="rect">
            <a:avLst/>
          </a:prstGeom>
          <a:noFill/>
          <a:ln w="9525">
            <a:noFill/>
            <a:miter lim="800000"/>
            <a:headEnd/>
            <a:tailEnd type="none" w="lg" len="lg"/>
          </a:ln>
          <a:effectLst/>
        </p:spPr>
        <p:txBody>
          <a:bodyPr wrap="none">
            <a:spAutoFit/>
          </a:bodyPr>
          <a:lstStyle/>
          <a:p>
            <a:pPr eaLnBrk="1" hangingPunct="1">
              <a:spcBef>
                <a:spcPct val="50000"/>
              </a:spcBef>
            </a:pPr>
            <a:r>
              <a:rPr lang="en-US" sz="1600" u="sng">
                <a:latin typeface="Arial" charset="0"/>
              </a:rPr>
              <a:t>Phone</a:t>
            </a:r>
          </a:p>
        </p:txBody>
      </p:sp>
      <p:sp>
        <p:nvSpPr>
          <p:cNvPr id="45064" name="Rectangle 8"/>
          <p:cNvSpPr>
            <a:spLocks noChangeArrowheads="1"/>
          </p:cNvSpPr>
          <p:nvPr/>
        </p:nvSpPr>
        <p:spPr bwMode="auto">
          <a:xfrm>
            <a:off x="6797675" y="2667000"/>
            <a:ext cx="1143000" cy="685800"/>
          </a:xfrm>
          <a:prstGeom prst="rect">
            <a:avLst/>
          </a:prstGeom>
          <a:noFill/>
          <a:ln w="9525">
            <a:solidFill>
              <a:schemeClr val="tx1"/>
            </a:solidFill>
            <a:miter lim="800000"/>
            <a:headEnd/>
            <a:tailEnd type="none" w="lg" len="lg"/>
          </a:ln>
          <a:effectLst/>
        </p:spPr>
        <p:txBody>
          <a:bodyPr wrap="none" anchor="ctr">
            <a:spAutoFit/>
          </a:bodyPr>
          <a:lstStyle/>
          <a:p>
            <a:endParaRPr lang="en-US"/>
          </a:p>
        </p:txBody>
      </p:sp>
      <p:sp>
        <p:nvSpPr>
          <p:cNvPr id="45065" name="Text Box 9"/>
          <p:cNvSpPr txBox="1">
            <a:spLocks noChangeArrowheads="1"/>
          </p:cNvSpPr>
          <p:nvPr/>
        </p:nvSpPr>
        <p:spPr bwMode="auto">
          <a:xfrm>
            <a:off x="6858000" y="2803525"/>
            <a:ext cx="1028700" cy="336550"/>
          </a:xfrm>
          <a:prstGeom prst="rect">
            <a:avLst/>
          </a:prstGeom>
          <a:noFill/>
          <a:ln w="9525">
            <a:noFill/>
            <a:miter lim="800000"/>
            <a:headEnd/>
            <a:tailEnd type="none" w="lg" len="lg"/>
          </a:ln>
          <a:effectLst/>
        </p:spPr>
        <p:txBody>
          <a:bodyPr wrap="none">
            <a:spAutoFit/>
          </a:bodyPr>
          <a:lstStyle/>
          <a:p>
            <a:pPr eaLnBrk="1" hangingPunct="1">
              <a:spcBef>
                <a:spcPct val="50000"/>
              </a:spcBef>
            </a:pPr>
            <a:r>
              <a:rPr lang="en-US" sz="1600" u="sng">
                <a:latin typeface="Arial" charset="0"/>
              </a:rPr>
              <a:t>Recipient</a:t>
            </a:r>
          </a:p>
        </p:txBody>
      </p:sp>
      <p:sp>
        <p:nvSpPr>
          <p:cNvPr id="45066" name="Line 10"/>
          <p:cNvSpPr>
            <a:spLocks noChangeShapeType="1"/>
          </p:cNvSpPr>
          <p:nvPr/>
        </p:nvSpPr>
        <p:spPr bwMode="auto">
          <a:xfrm>
            <a:off x="1828800" y="3352800"/>
            <a:ext cx="0" cy="3581400"/>
          </a:xfrm>
          <a:prstGeom prst="line">
            <a:avLst/>
          </a:prstGeom>
          <a:noFill/>
          <a:ln w="9525">
            <a:solidFill>
              <a:schemeClr val="tx1"/>
            </a:solidFill>
            <a:prstDash val="dash"/>
            <a:round/>
            <a:headEnd/>
            <a:tailEnd type="none" w="lg" len="lg"/>
          </a:ln>
          <a:effectLst/>
        </p:spPr>
        <p:txBody>
          <a:bodyPr wrap="none">
            <a:spAutoFit/>
          </a:bodyPr>
          <a:lstStyle/>
          <a:p>
            <a:endParaRPr lang="en-US"/>
          </a:p>
        </p:txBody>
      </p:sp>
      <p:sp>
        <p:nvSpPr>
          <p:cNvPr id="45067" name="Line 11"/>
          <p:cNvSpPr>
            <a:spLocks noChangeShapeType="1"/>
          </p:cNvSpPr>
          <p:nvPr/>
        </p:nvSpPr>
        <p:spPr bwMode="auto">
          <a:xfrm>
            <a:off x="4648200" y="3352800"/>
            <a:ext cx="0" cy="3581400"/>
          </a:xfrm>
          <a:prstGeom prst="line">
            <a:avLst/>
          </a:prstGeom>
          <a:noFill/>
          <a:ln w="9525">
            <a:solidFill>
              <a:schemeClr val="tx1"/>
            </a:solidFill>
            <a:prstDash val="dash"/>
            <a:round/>
            <a:headEnd/>
            <a:tailEnd type="none" w="lg" len="lg"/>
          </a:ln>
          <a:effectLst/>
        </p:spPr>
        <p:txBody>
          <a:bodyPr wrap="none">
            <a:spAutoFit/>
          </a:bodyPr>
          <a:lstStyle/>
          <a:p>
            <a:endParaRPr lang="en-US"/>
          </a:p>
        </p:txBody>
      </p:sp>
      <p:sp>
        <p:nvSpPr>
          <p:cNvPr id="45068" name="Line 12"/>
          <p:cNvSpPr>
            <a:spLocks noChangeShapeType="1"/>
          </p:cNvSpPr>
          <p:nvPr/>
        </p:nvSpPr>
        <p:spPr bwMode="auto">
          <a:xfrm>
            <a:off x="7467600" y="3352800"/>
            <a:ext cx="0" cy="3581400"/>
          </a:xfrm>
          <a:prstGeom prst="line">
            <a:avLst/>
          </a:prstGeom>
          <a:noFill/>
          <a:ln w="9525">
            <a:solidFill>
              <a:schemeClr val="tx1"/>
            </a:solidFill>
            <a:prstDash val="dash"/>
            <a:round/>
            <a:headEnd/>
            <a:tailEnd type="none" w="lg" len="lg"/>
          </a:ln>
          <a:effectLst/>
        </p:spPr>
        <p:txBody>
          <a:bodyPr wrap="none">
            <a:spAutoFit/>
          </a:bodyPr>
          <a:lstStyle/>
          <a:p>
            <a:endParaRPr lang="en-US"/>
          </a:p>
        </p:txBody>
      </p:sp>
      <p:sp>
        <p:nvSpPr>
          <p:cNvPr id="45069" name="Line 13"/>
          <p:cNvSpPr>
            <a:spLocks noChangeShapeType="1"/>
          </p:cNvSpPr>
          <p:nvPr/>
        </p:nvSpPr>
        <p:spPr bwMode="auto">
          <a:xfrm>
            <a:off x="1828800" y="3733800"/>
            <a:ext cx="2819400" cy="0"/>
          </a:xfrm>
          <a:prstGeom prst="line">
            <a:avLst/>
          </a:prstGeom>
          <a:noFill/>
          <a:ln w="12700">
            <a:solidFill>
              <a:schemeClr val="tx1"/>
            </a:solidFill>
            <a:round/>
            <a:headEnd/>
            <a:tailEnd type="arrow" w="lg" len="lg"/>
          </a:ln>
          <a:effectLst/>
        </p:spPr>
        <p:txBody>
          <a:bodyPr wrap="none">
            <a:spAutoFit/>
          </a:bodyPr>
          <a:lstStyle/>
          <a:p>
            <a:endParaRPr lang="en-US">
              <a:solidFill>
                <a:schemeClr val="bg1"/>
              </a:solidFill>
            </a:endParaRPr>
          </a:p>
        </p:txBody>
      </p:sp>
      <p:sp>
        <p:nvSpPr>
          <p:cNvPr id="45070" name="Line 14"/>
          <p:cNvSpPr>
            <a:spLocks noChangeShapeType="1"/>
          </p:cNvSpPr>
          <p:nvPr/>
        </p:nvSpPr>
        <p:spPr bwMode="auto">
          <a:xfrm>
            <a:off x="1828800" y="4648200"/>
            <a:ext cx="2819400" cy="0"/>
          </a:xfrm>
          <a:prstGeom prst="line">
            <a:avLst/>
          </a:prstGeom>
          <a:noFill/>
          <a:ln w="12700">
            <a:solidFill>
              <a:schemeClr val="tx1"/>
            </a:solidFill>
            <a:round/>
            <a:headEnd/>
            <a:tailEnd type="arrow" w="lg" len="lg"/>
          </a:ln>
          <a:effectLst/>
        </p:spPr>
        <p:txBody>
          <a:bodyPr wrap="none">
            <a:spAutoFit/>
          </a:bodyPr>
          <a:lstStyle/>
          <a:p>
            <a:endParaRPr lang="en-US">
              <a:solidFill>
                <a:schemeClr val="bg1"/>
              </a:solidFill>
            </a:endParaRPr>
          </a:p>
        </p:txBody>
      </p:sp>
      <p:sp>
        <p:nvSpPr>
          <p:cNvPr id="45071" name="Line 15"/>
          <p:cNvSpPr>
            <a:spLocks noChangeShapeType="1"/>
          </p:cNvSpPr>
          <p:nvPr/>
        </p:nvSpPr>
        <p:spPr bwMode="auto">
          <a:xfrm flipH="1">
            <a:off x="1828800" y="4191000"/>
            <a:ext cx="2819400" cy="0"/>
          </a:xfrm>
          <a:prstGeom prst="line">
            <a:avLst/>
          </a:prstGeom>
          <a:noFill/>
          <a:ln w="12700">
            <a:solidFill>
              <a:schemeClr val="tx1"/>
            </a:solidFill>
            <a:round/>
            <a:headEnd/>
            <a:tailEnd type="arrow" w="lg" len="lg"/>
          </a:ln>
          <a:effectLst/>
        </p:spPr>
        <p:txBody>
          <a:bodyPr>
            <a:spAutoFit/>
          </a:bodyPr>
          <a:lstStyle/>
          <a:p>
            <a:endParaRPr lang="en-US">
              <a:solidFill>
                <a:schemeClr val="bg1"/>
              </a:solidFill>
            </a:endParaRPr>
          </a:p>
        </p:txBody>
      </p:sp>
      <p:sp>
        <p:nvSpPr>
          <p:cNvPr id="45072" name="Line 16"/>
          <p:cNvSpPr>
            <a:spLocks noChangeShapeType="1"/>
          </p:cNvSpPr>
          <p:nvPr/>
        </p:nvSpPr>
        <p:spPr bwMode="auto">
          <a:xfrm flipH="1">
            <a:off x="1828800" y="5257800"/>
            <a:ext cx="2819400" cy="0"/>
          </a:xfrm>
          <a:prstGeom prst="line">
            <a:avLst/>
          </a:prstGeom>
          <a:noFill/>
          <a:ln w="12700">
            <a:solidFill>
              <a:schemeClr val="tx1"/>
            </a:solidFill>
            <a:round/>
            <a:headEnd/>
            <a:tailEnd type="arrow" w="lg" len="lg"/>
          </a:ln>
          <a:effectLst/>
        </p:spPr>
        <p:txBody>
          <a:bodyPr>
            <a:spAutoFit/>
          </a:bodyPr>
          <a:lstStyle/>
          <a:p>
            <a:endParaRPr lang="en-US">
              <a:solidFill>
                <a:schemeClr val="bg1"/>
              </a:solidFill>
            </a:endParaRPr>
          </a:p>
        </p:txBody>
      </p:sp>
      <p:sp>
        <p:nvSpPr>
          <p:cNvPr id="45073" name="Line 17"/>
          <p:cNvSpPr>
            <a:spLocks noChangeShapeType="1"/>
          </p:cNvSpPr>
          <p:nvPr/>
        </p:nvSpPr>
        <p:spPr bwMode="auto">
          <a:xfrm>
            <a:off x="4648200" y="5257800"/>
            <a:ext cx="2819400" cy="0"/>
          </a:xfrm>
          <a:prstGeom prst="line">
            <a:avLst/>
          </a:prstGeom>
          <a:noFill/>
          <a:ln w="12700">
            <a:solidFill>
              <a:schemeClr val="tx1"/>
            </a:solidFill>
            <a:round/>
            <a:headEnd/>
            <a:tailEnd type="arrow" w="lg" len="lg"/>
          </a:ln>
          <a:effectLst/>
        </p:spPr>
        <p:txBody>
          <a:bodyPr wrap="none">
            <a:spAutoFit/>
          </a:bodyPr>
          <a:lstStyle/>
          <a:p>
            <a:endParaRPr lang="en-US">
              <a:solidFill>
                <a:schemeClr val="bg1"/>
              </a:solidFill>
            </a:endParaRPr>
          </a:p>
        </p:txBody>
      </p:sp>
      <p:sp>
        <p:nvSpPr>
          <p:cNvPr id="45074" name="Line 18"/>
          <p:cNvSpPr>
            <a:spLocks noChangeShapeType="1"/>
          </p:cNvSpPr>
          <p:nvPr/>
        </p:nvSpPr>
        <p:spPr bwMode="auto">
          <a:xfrm flipH="1">
            <a:off x="4648200" y="5867400"/>
            <a:ext cx="2819400" cy="0"/>
          </a:xfrm>
          <a:prstGeom prst="line">
            <a:avLst/>
          </a:prstGeom>
          <a:noFill/>
          <a:ln w="12700">
            <a:solidFill>
              <a:schemeClr val="tx1"/>
            </a:solidFill>
            <a:round/>
            <a:headEnd/>
            <a:tailEnd type="arrow" w="lg" len="lg"/>
          </a:ln>
          <a:effectLst/>
        </p:spPr>
        <p:txBody>
          <a:bodyPr>
            <a:spAutoFit/>
          </a:bodyPr>
          <a:lstStyle/>
          <a:p>
            <a:endParaRPr lang="en-US">
              <a:solidFill>
                <a:schemeClr val="bg1"/>
              </a:solidFill>
            </a:endParaRPr>
          </a:p>
        </p:txBody>
      </p:sp>
      <p:sp>
        <p:nvSpPr>
          <p:cNvPr id="45075" name="Line 19"/>
          <p:cNvSpPr>
            <a:spLocks noChangeShapeType="1"/>
          </p:cNvSpPr>
          <p:nvPr/>
        </p:nvSpPr>
        <p:spPr bwMode="auto">
          <a:xfrm flipH="1">
            <a:off x="1828800" y="6400800"/>
            <a:ext cx="5638800" cy="0"/>
          </a:xfrm>
          <a:prstGeom prst="line">
            <a:avLst/>
          </a:prstGeom>
          <a:noFill/>
          <a:ln w="12700">
            <a:solidFill>
              <a:schemeClr val="tx1"/>
            </a:solidFill>
            <a:round/>
            <a:headEnd/>
            <a:tailEnd type="arrow" w="lg" len="lg"/>
          </a:ln>
          <a:effectLst/>
        </p:spPr>
        <p:txBody>
          <a:bodyPr>
            <a:spAutoFit/>
          </a:bodyPr>
          <a:lstStyle/>
          <a:p>
            <a:endParaRPr lang="en-US">
              <a:solidFill>
                <a:schemeClr val="bg1"/>
              </a:solidFill>
            </a:endParaRPr>
          </a:p>
        </p:txBody>
      </p:sp>
      <p:sp>
        <p:nvSpPr>
          <p:cNvPr id="45076" name="Text Box 20"/>
          <p:cNvSpPr txBox="1">
            <a:spLocks noChangeArrowheads="1"/>
          </p:cNvSpPr>
          <p:nvPr/>
        </p:nvSpPr>
        <p:spPr bwMode="auto">
          <a:xfrm>
            <a:off x="2422525" y="3413125"/>
            <a:ext cx="950913" cy="336550"/>
          </a:xfrm>
          <a:prstGeom prst="rect">
            <a:avLst/>
          </a:prstGeom>
          <a:noFill/>
          <a:ln w="9525">
            <a:noFill/>
            <a:miter lim="800000"/>
            <a:headEnd/>
            <a:tailEnd type="none" w="lg" len="lg"/>
          </a:ln>
          <a:effectLst/>
        </p:spPr>
        <p:txBody>
          <a:bodyPr wrap="none">
            <a:spAutoFit/>
          </a:bodyPr>
          <a:lstStyle/>
          <a:p>
            <a:pPr eaLnBrk="1" hangingPunct="1">
              <a:spcBef>
                <a:spcPct val="50000"/>
              </a:spcBef>
            </a:pPr>
            <a:r>
              <a:rPr lang="en-US" sz="1600">
                <a:latin typeface="Arial" charset="0"/>
              </a:rPr>
              <a:t>Picks up</a:t>
            </a:r>
          </a:p>
        </p:txBody>
      </p:sp>
      <p:sp>
        <p:nvSpPr>
          <p:cNvPr id="45077" name="Text Box 21"/>
          <p:cNvSpPr txBox="1">
            <a:spLocks noChangeArrowheads="1"/>
          </p:cNvSpPr>
          <p:nvPr/>
        </p:nvSpPr>
        <p:spPr bwMode="auto">
          <a:xfrm>
            <a:off x="2438400" y="3854450"/>
            <a:ext cx="984250" cy="336550"/>
          </a:xfrm>
          <a:prstGeom prst="rect">
            <a:avLst/>
          </a:prstGeom>
          <a:noFill/>
          <a:ln w="9525">
            <a:noFill/>
            <a:miter lim="800000"/>
            <a:headEnd/>
            <a:tailEnd type="none" w="lg" len="lg"/>
          </a:ln>
          <a:effectLst/>
        </p:spPr>
        <p:txBody>
          <a:bodyPr wrap="none">
            <a:spAutoFit/>
          </a:bodyPr>
          <a:lstStyle/>
          <a:p>
            <a:pPr eaLnBrk="1" hangingPunct="1">
              <a:spcBef>
                <a:spcPct val="50000"/>
              </a:spcBef>
            </a:pPr>
            <a:r>
              <a:rPr lang="en-US" sz="1600">
                <a:solidFill>
                  <a:schemeClr val="bg1"/>
                </a:solidFill>
                <a:latin typeface="Arial" charset="0"/>
              </a:rPr>
              <a:t>Dial tone</a:t>
            </a:r>
          </a:p>
        </p:txBody>
      </p:sp>
      <p:sp>
        <p:nvSpPr>
          <p:cNvPr id="45078" name="Text Box 22"/>
          <p:cNvSpPr txBox="1">
            <a:spLocks noChangeArrowheads="1"/>
          </p:cNvSpPr>
          <p:nvPr/>
        </p:nvSpPr>
        <p:spPr bwMode="auto">
          <a:xfrm>
            <a:off x="2438400" y="4311650"/>
            <a:ext cx="531813" cy="336550"/>
          </a:xfrm>
          <a:prstGeom prst="rect">
            <a:avLst/>
          </a:prstGeom>
          <a:noFill/>
          <a:ln w="9525">
            <a:noFill/>
            <a:miter lim="800000"/>
            <a:headEnd/>
            <a:tailEnd type="none" w="lg" len="lg"/>
          </a:ln>
          <a:effectLst/>
        </p:spPr>
        <p:txBody>
          <a:bodyPr wrap="none">
            <a:spAutoFit/>
          </a:bodyPr>
          <a:lstStyle/>
          <a:p>
            <a:pPr eaLnBrk="1" hangingPunct="1">
              <a:spcBef>
                <a:spcPct val="50000"/>
              </a:spcBef>
            </a:pPr>
            <a:r>
              <a:rPr lang="en-US" sz="1600">
                <a:solidFill>
                  <a:schemeClr val="bg1"/>
                </a:solidFill>
                <a:latin typeface="Arial" charset="0"/>
              </a:rPr>
              <a:t>Dial</a:t>
            </a:r>
          </a:p>
        </p:txBody>
      </p:sp>
      <p:sp>
        <p:nvSpPr>
          <p:cNvPr id="45079" name="Text Box 23"/>
          <p:cNvSpPr txBox="1">
            <a:spLocks noChangeArrowheads="1"/>
          </p:cNvSpPr>
          <p:nvPr/>
        </p:nvSpPr>
        <p:spPr bwMode="auto">
          <a:xfrm>
            <a:off x="2438400" y="4921250"/>
            <a:ext cx="1627188" cy="336550"/>
          </a:xfrm>
          <a:prstGeom prst="rect">
            <a:avLst/>
          </a:prstGeom>
          <a:noFill/>
          <a:ln w="9525">
            <a:noFill/>
            <a:miter lim="800000"/>
            <a:headEnd/>
            <a:tailEnd type="none" w="lg" len="lg"/>
          </a:ln>
          <a:effectLst/>
        </p:spPr>
        <p:txBody>
          <a:bodyPr wrap="none">
            <a:spAutoFit/>
          </a:bodyPr>
          <a:lstStyle/>
          <a:p>
            <a:pPr eaLnBrk="1" hangingPunct="1">
              <a:spcBef>
                <a:spcPct val="50000"/>
              </a:spcBef>
            </a:pPr>
            <a:r>
              <a:rPr lang="en-US" sz="1600">
                <a:solidFill>
                  <a:schemeClr val="bg1"/>
                </a:solidFill>
                <a:latin typeface="Arial" charset="0"/>
              </a:rPr>
              <a:t>Ring notification</a:t>
            </a:r>
          </a:p>
        </p:txBody>
      </p:sp>
      <p:sp>
        <p:nvSpPr>
          <p:cNvPr id="45080" name="Text Box 24"/>
          <p:cNvSpPr txBox="1">
            <a:spLocks noChangeArrowheads="1"/>
          </p:cNvSpPr>
          <p:nvPr/>
        </p:nvSpPr>
        <p:spPr bwMode="auto">
          <a:xfrm>
            <a:off x="5867400" y="4921250"/>
            <a:ext cx="600075" cy="336550"/>
          </a:xfrm>
          <a:prstGeom prst="rect">
            <a:avLst/>
          </a:prstGeom>
          <a:noFill/>
          <a:ln w="9525">
            <a:noFill/>
            <a:miter lim="800000"/>
            <a:headEnd/>
            <a:tailEnd type="none" w="lg" len="lg"/>
          </a:ln>
          <a:effectLst/>
        </p:spPr>
        <p:txBody>
          <a:bodyPr wrap="none">
            <a:spAutoFit/>
          </a:bodyPr>
          <a:lstStyle/>
          <a:p>
            <a:pPr eaLnBrk="1" hangingPunct="1">
              <a:spcBef>
                <a:spcPct val="50000"/>
              </a:spcBef>
            </a:pPr>
            <a:r>
              <a:rPr lang="en-US" sz="1600">
                <a:solidFill>
                  <a:schemeClr val="bg1"/>
                </a:solidFill>
                <a:latin typeface="Arial" charset="0"/>
              </a:rPr>
              <a:t>Ring</a:t>
            </a:r>
          </a:p>
        </p:txBody>
      </p:sp>
      <p:sp>
        <p:nvSpPr>
          <p:cNvPr id="45081" name="Text Box 25"/>
          <p:cNvSpPr txBox="1">
            <a:spLocks noChangeArrowheads="1"/>
          </p:cNvSpPr>
          <p:nvPr/>
        </p:nvSpPr>
        <p:spPr bwMode="auto">
          <a:xfrm>
            <a:off x="5638800" y="5562600"/>
            <a:ext cx="950913" cy="336550"/>
          </a:xfrm>
          <a:prstGeom prst="rect">
            <a:avLst/>
          </a:prstGeom>
          <a:noFill/>
          <a:ln w="9525">
            <a:noFill/>
            <a:miter lim="800000"/>
            <a:headEnd/>
            <a:tailEnd type="none" w="lg" len="lg"/>
          </a:ln>
          <a:effectLst/>
        </p:spPr>
        <p:txBody>
          <a:bodyPr wrap="none">
            <a:spAutoFit/>
          </a:bodyPr>
          <a:lstStyle/>
          <a:p>
            <a:pPr eaLnBrk="1" hangingPunct="1">
              <a:spcBef>
                <a:spcPct val="50000"/>
              </a:spcBef>
            </a:pPr>
            <a:r>
              <a:rPr lang="en-US" sz="1600">
                <a:solidFill>
                  <a:schemeClr val="bg1"/>
                </a:solidFill>
                <a:latin typeface="Arial" charset="0"/>
              </a:rPr>
              <a:t>Picks up</a:t>
            </a:r>
          </a:p>
        </p:txBody>
      </p:sp>
      <p:sp>
        <p:nvSpPr>
          <p:cNvPr id="45082" name="Text Box 26"/>
          <p:cNvSpPr txBox="1">
            <a:spLocks noChangeArrowheads="1"/>
          </p:cNvSpPr>
          <p:nvPr/>
        </p:nvSpPr>
        <p:spPr bwMode="auto">
          <a:xfrm>
            <a:off x="4171950" y="6019800"/>
            <a:ext cx="644525" cy="336550"/>
          </a:xfrm>
          <a:prstGeom prst="rect">
            <a:avLst/>
          </a:prstGeom>
          <a:noFill/>
          <a:ln w="9525">
            <a:noFill/>
            <a:miter lim="800000"/>
            <a:headEnd/>
            <a:tailEnd type="none" w="lg" len="lg"/>
          </a:ln>
          <a:effectLst/>
        </p:spPr>
        <p:txBody>
          <a:bodyPr wrap="none">
            <a:spAutoFit/>
          </a:bodyPr>
          <a:lstStyle/>
          <a:p>
            <a:pPr eaLnBrk="1" hangingPunct="1">
              <a:spcBef>
                <a:spcPct val="50000"/>
              </a:spcBef>
            </a:pPr>
            <a:r>
              <a:rPr lang="en-US" sz="1600">
                <a:solidFill>
                  <a:schemeClr val="bg1"/>
                </a:solidFill>
                <a:latin typeface="Arial" charset="0"/>
              </a:rPr>
              <a:t>Hello</a:t>
            </a:r>
          </a:p>
        </p:txBody>
      </p:sp>
      <p:pic>
        <p:nvPicPr>
          <p:cNvPr id="26" name="Picture 25"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7" name="TextBox 26"/>
          <p:cNvSpPr txBox="1"/>
          <p:nvPr/>
        </p:nvSpPr>
        <p:spPr>
          <a:xfrm>
            <a:off x="609600" y="1676400"/>
            <a:ext cx="8001000" cy="646331"/>
          </a:xfrm>
          <a:prstGeom prst="rect">
            <a:avLst/>
          </a:prstGeom>
          <a:noFill/>
        </p:spPr>
        <p:txBody>
          <a:bodyPr wrap="square" rtlCol="0">
            <a:spAutoFit/>
          </a:bodyPr>
          <a:lstStyle/>
          <a:p>
            <a:r>
              <a:rPr lang="en-US" dirty="0" smtClean="0">
                <a:solidFill>
                  <a:schemeClr val="bg1"/>
                </a:solidFill>
                <a:latin typeface="Comic Sans MS" pitchFamily="66" charset="0"/>
              </a:rPr>
              <a:t>Sequence diagram is an Interaction diagram that shows how objects  operate with one another &amp; in what order</a:t>
            </a:r>
            <a:endParaRPr lang="en-US" dirty="0">
              <a:solidFill>
                <a:schemeClr val="bg1"/>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9"/>
                                        </p:tgtEl>
                                        <p:attrNameLst>
                                          <p:attrName>style.visibility</p:attrName>
                                        </p:attrNameLst>
                                      </p:cBhvr>
                                      <p:to>
                                        <p:strVal val="visible"/>
                                      </p:to>
                                    </p:set>
                                    <p:animEffect transition="in" filter="blinds(horizontal)">
                                      <p:cBhvr>
                                        <p:cTn id="7" dur="500"/>
                                        <p:tgtEl>
                                          <p:spTgt spid="4506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5076"/>
                                        </p:tgtEl>
                                        <p:attrNameLst>
                                          <p:attrName>style.visibility</p:attrName>
                                        </p:attrNameLst>
                                      </p:cBhvr>
                                      <p:to>
                                        <p:strVal val="visible"/>
                                      </p:to>
                                    </p:set>
                                    <p:animEffect transition="in" filter="blinds(horizontal)">
                                      <p:cBhvr>
                                        <p:cTn id="11" dur="500"/>
                                        <p:tgtEl>
                                          <p:spTgt spid="4507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5071"/>
                                        </p:tgtEl>
                                        <p:attrNameLst>
                                          <p:attrName>style.visibility</p:attrName>
                                        </p:attrNameLst>
                                      </p:cBhvr>
                                      <p:to>
                                        <p:strVal val="visible"/>
                                      </p:to>
                                    </p:set>
                                    <p:animEffect transition="in" filter="blinds(horizontal)">
                                      <p:cBhvr>
                                        <p:cTn id="16" dur="500"/>
                                        <p:tgtEl>
                                          <p:spTgt spid="45071"/>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5077"/>
                                        </p:tgtEl>
                                        <p:attrNameLst>
                                          <p:attrName>style.visibility</p:attrName>
                                        </p:attrNameLst>
                                      </p:cBhvr>
                                      <p:to>
                                        <p:strVal val="visible"/>
                                      </p:to>
                                    </p:set>
                                    <p:animEffect transition="in" filter="blinds(horizontal)">
                                      <p:cBhvr>
                                        <p:cTn id="20" dur="500"/>
                                        <p:tgtEl>
                                          <p:spTgt spid="4507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5070"/>
                                        </p:tgtEl>
                                        <p:attrNameLst>
                                          <p:attrName>style.visibility</p:attrName>
                                        </p:attrNameLst>
                                      </p:cBhvr>
                                      <p:to>
                                        <p:strVal val="visible"/>
                                      </p:to>
                                    </p:set>
                                    <p:animEffect transition="in" filter="blinds(horizontal)">
                                      <p:cBhvr>
                                        <p:cTn id="25" dur="500"/>
                                        <p:tgtEl>
                                          <p:spTgt spid="45070"/>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45078"/>
                                        </p:tgtEl>
                                        <p:attrNameLst>
                                          <p:attrName>style.visibility</p:attrName>
                                        </p:attrNameLst>
                                      </p:cBhvr>
                                      <p:to>
                                        <p:strVal val="visible"/>
                                      </p:to>
                                    </p:set>
                                    <p:animEffect transition="in" filter="blinds(horizontal)">
                                      <p:cBhvr>
                                        <p:cTn id="29" dur="500"/>
                                        <p:tgtEl>
                                          <p:spTgt spid="4507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5073"/>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45080"/>
                                        </p:tgtEl>
                                        <p:attrNameLst>
                                          <p:attrName>style.visibility</p:attrName>
                                        </p:attrNameLst>
                                      </p:cBhvr>
                                      <p:to>
                                        <p:strVal val="visible"/>
                                      </p:to>
                                    </p:se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45072"/>
                                        </p:tgtEl>
                                        <p:attrNameLst>
                                          <p:attrName>style.visibility</p:attrName>
                                        </p:attrNameLst>
                                      </p:cBhvr>
                                      <p:to>
                                        <p:strVal val="visible"/>
                                      </p:to>
                                    </p:set>
                                    <p:animEffect transition="in" filter="blinds(horizontal)">
                                      <p:cBhvr>
                                        <p:cTn id="40" dur="500"/>
                                        <p:tgtEl>
                                          <p:spTgt spid="45072"/>
                                        </p:tgtEl>
                                      </p:cBhvr>
                                    </p:animEffect>
                                  </p:childTnLst>
                                </p:cTn>
                              </p:par>
                            </p:childTnLst>
                          </p:cTn>
                        </p:par>
                        <p:par>
                          <p:cTn id="41" fill="hold">
                            <p:stCondLst>
                              <p:cond delay="1500"/>
                            </p:stCondLst>
                            <p:childTnLst>
                              <p:par>
                                <p:cTn id="42" presetID="1" presetClass="entr" presetSubtype="0" fill="hold" grpId="0" nodeType="afterEffect">
                                  <p:stCondLst>
                                    <p:cond delay="0"/>
                                  </p:stCondLst>
                                  <p:childTnLst>
                                    <p:set>
                                      <p:cBhvr>
                                        <p:cTn id="43" dur="1" fill="hold">
                                          <p:stCondLst>
                                            <p:cond delay="499"/>
                                          </p:stCondLst>
                                        </p:cTn>
                                        <p:tgtEl>
                                          <p:spTgt spid="4507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5074"/>
                                        </p:tgtEl>
                                        <p:attrNameLst>
                                          <p:attrName>style.visibility</p:attrName>
                                        </p:attrNameLst>
                                      </p:cBhvr>
                                      <p:to>
                                        <p:strVal val="visible"/>
                                      </p:to>
                                    </p:set>
                                    <p:animEffect transition="in" filter="blinds(horizontal)">
                                      <p:cBhvr>
                                        <p:cTn id="48" dur="500"/>
                                        <p:tgtEl>
                                          <p:spTgt spid="45074"/>
                                        </p:tgtEl>
                                      </p:cBhvr>
                                    </p:animEffect>
                                  </p:childTnLst>
                                </p:cTn>
                              </p:par>
                            </p:childTnLst>
                          </p:cTn>
                        </p:par>
                        <p:par>
                          <p:cTn id="49" fill="hold">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45081"/>
                                        </p:tgtEl>
                                        <p:attrNameLst>
                                          <p:attrName>style.visibility</p:attrName>
                                        </p:attrNameLst>
                                      </p:cBhvr>
                                      <p:to>
                                        <p:strVal val="visible"/>
                                      </p:to>
                                    </p:set>
                                    <p:animEffect transition="in" filter="blinds(horizontal)">
                                      <p:cBhvr>
                                        <p:cTn id="52" dur="500"/>
                                        <p:tgtEl>
                                          <p:spTgt spid="4508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5075"/>
                                        </p:tgtEl>
                                        <p:attrNameLst>
                                          <p:attrName>style.visibility</p:attrName>
                                        </p:attrNameLst>
                                      </p:cBhvr>
                                      <p:to>
                                        <p:strVal val="visible"/>
                                      </p:to>
                                    </p:set>
                                    <p:animEffect transition="in" filter="blinds(horizontal)">
                                      <p:cBhvr>
                                        <p:cTn id="57" dur="500"/>
                                        <p:tgtEl>
                                          <p:spTgt spid="45075"/>
                                        </p:tgtEl>
                                      </p:cBhvr>
                                    </p:animEffect>
                                  </p:childTnLst>
                                </p:cTn>
                              </p:par>
                            </p:childTnLst>
                          </p:cTn>
                        </p:par>
                        <p:par>
                          <p:cTn id="58" fill="hold">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45082"/>
                                        </p:tgtEl>
                                        <p:attrNameLst>
                                          <p:attrName>style.visibility</p:attrName>
                                        </p:attrNameLst>
                                      </p:cBhvr>
                                      <p:to>
                                        <p:strVal val="visible"/>
                                      </p:to>
                                    </p:set>
                                    <p:animEffect transition="in" filter="blinds(horizontal)">
                                      <p:cBhvr>
                                        <p:cTn id="61" dur="500"/>
                                        <p:tgtEl>
                                          <p:spTgt spid="45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9" grpId="0" animBg="1"/>
      <p:bldP spid="45070" grpId="0" animBg="1"/>
      <p:bldP spid="45071" grpId="0" animBg="1"/>
      <p:bldP spid="45072" grpId="0" animBg="1"/>
      <p:bldP spid="45073" grpId="0" animBg="1"/>
      <p:bldP spid="45074" grpId="0" animBg="1"/>
      <p:bldP spid="45075" grpId="0" animBg="1"/>
      <p:bldP spid="45076" grpId="0" autoUpdateAnimBg="0"/>
      <p:bldP spid="45077" grpId="0" autoUpdateAnimBg="0"/>
      <p:bldP spid="45078" grpId="0" autoUpdateAnimBg="0"/>
      <p:bldP spid="45079" grpId="0" autoUpdateAnimBg="0"/>
      <p:bldP spid="45080" grpId="0" autoUpdateAnimBg="0"/>
      <p:bldP spid="45081" grpId="0" autoUpdateAnimBg="0"/>
      <p:bldP spid="4508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 y="304800"/>
            <a:ext cx="10134600" cy="954107"/>
          </a:xfrm>
          <a:prstGeom prst="rect">
            <a:avLst/>
          </a:prstGeom>
          <a:noFill/>
        </p:spPr>
        <p:txBody>
          <a:bodyPr wrap="square" rtlCol="0">
            <a:spAutoFit/>
          </a:bodyPr>
          <a:lstStyle/>
          <a:p>
            <a:r>
              <a:rPr lang="en-US" sz="2800" u="sng" dirty="0" smtClean="0">
                <a:solidFill>
                  <a:schemeClr val="bg1"/>
                </a:solidFill>
                <a:latin typeface="Comic Sans MS" pitchFamily="66" charset="0"/>
              </a:rPr>
              <a:t>Example for Sequence </a:t>
            </a:r>
            <a:r>
              <a:rPr lang="en-US" sz="2800" u="sng" dirty="0" err="1" smtClean="0">
                <a:solidFill>
                  <a:schemeClr val="bg1"/>
                </a:solidFill>
                <a:latin typeface="Comic Sans MS" pitchFamily="66" charset="0"/>
              </a:rPr>
              <a:t>Digram</a:t>
            </a:r>
            <a:r>
              <a:rPr lang="en-US" sz="2800" u="sng" dirty="0" smtClean="0">
                <a:solidFill>
                  <a:schemeClr val="bg1"/>
                </a:solidFill>
                <a:latin typeface="Comic Sans MS" pitchFamily="66" charset="0"/>
              </a:rPr>
              <a:t> and Class Diagram</a:t>
            </a:r>
            <a:br>
              <a:rPr lang="en-US" sz="2800" u="sng" dirty="0" smtClean="0">
                <a:solidFill>
                  <a:schemeClr val="bg1"/>
                </a:solidFill>
                <a:latin typeface="Comic Sans MS" pitchFamily="66" charset="0"/>
              </a:rPr>
            </a:br>
            <a:r>
              <a:rPr lang="en-US" sz="2800" dirty="0" smtClean="0">
                <a:solidFill>
                  <a:schemeClr val="bg1"/>
                </a:solidFill>
                <a:latin typeface="Comic Sans MS" pitchFamily="66" charset="0"/>
              </a:rPr>
              <a:t>Coin Game:</a:t>
            </a:r>
            <a:endParaRPr lang="en-US" sz="2800" dirty="0">
              <a:solidFill>
                <a:schemeClr val="bg1"/>
              </a:solidFill>
            </a:endParaRPr>
          </a:p>
        </p:txBody>
      </p:sp>
      <p:pic>
        <p:nvPicPr>
          <p:cNvPr id="112642" name="Picture 2" descr="C:\Users\umr\Desktop\notatoons\sequence\steps.jpg"/>
          <p:cNvPicPr>
            <a:picLocks noChangeAspect="1" noChangeArrowheads="1"/>
          </p:cNvPicPr>
          <p:nvPr/>
        </p:nvPicPr>
        <p:blipFill>
          <a:blip r:embed="rId2"/>
          <a:srcRect/>
          <a:stretch>
            <a:fillRect/>
          </a:stretch>
        </p:blipFill>
        <p:spPr bwMode="auto">
          <a:xfrm>
            <a:off x="381000" y="1371601"/>
            <a:ext cx="7696200" cy="1858194"/>
          </a:xfrm>
          <a:prstGeom prst="rect">
            <a:avLst/>
          </a:prstGeom>
          <a:noFill/>
        </p:spPr>
      </p:pic>
      <p:pic>
        <p:nvPicPr>
          <p:cNvPr id="112643" name="Picture 3" descr="C:\Users\umr\Desktop\notatoons\sequence\object.jpg"/>
          <p:cNvPicPr>
            <a:picLocks noChangeAspect="1" noChangeArrowheads="1"/>
          </p:cNvPicPr>
          <p:nvPr/>
        </p:nvPicPr>
        <p:blipFill>
          <a:blip r:embed="rId3"/>
          <a:srcRect/>
          <a:stretch>
            <a:fillRect/>
          </a:stretch>
        </p:blipFill>
        <p:spPr bwMode="auto">
          <a:xfrm>
            <a:off x="381000" y="3370162"/>
            <a:ext cx="7620000" cy="3487838"/>
          </a:xfrm>
          <a:prstGeom prst="rect">
            <a:avLst/>
          </a:prstGeom>
          <a:noFill/>
        </p:spPr>
      </p:pic>
      <p:pic>
        <p:nvPicPr>
          <p:cNvPr id="5" name="Picture 4" descr="Ppt_Bg2.png"/>
          <p:cNvPicPr>
            <a:picLocks noChangeAspect="1"/>
          </p:cNvPicPr>
          <p:nvPr/>
        </p:nvPicPr>
        <p:blipFill>
          <a:blip r:embed="rId4"/>
          <a:srcRect/>
          <a:stretch>
            <a:fillRect/>
          </a:stretch>
        </p:blipFill>
        <p:spPr bwMode="auto">
          <a:xfrm>
            <a:off x="0" y="-381000"/>
            <a:ext cx="9144000" cy="7772400"/>
          </a:xfrm>
          <a:prstGeom prst="rect">
            <a:avLst/>
          </a:prstGeom>
          <a:noFill/>
          <a:ln w="9525">
            <a:noFill/>
            <a:miter lim="800000"/>
            <a:headEnd/>
            <a:tailEnd/>
          </a:ln>
        </p:spPr>
      </p:pic>
      <p:sp>
        <p:nvSpPr>
          <p:cNvPr id="6" name="TextBox 5"/>
          <p:cNvSpPr txBox="1"/>
          <p:nvPr/>
        </p:nvSpPr>
        <p:spPr>
          <a:xfrm>
            <a:off x="5943600" y="-228600"/>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Sequence Diagram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descr="C:\Users\umr\Desktop\notatoons\sequence\class.jpg"/>
          <p:cNvPicPr>
            <a:picLocks noChangeAspect="1" noChangeArrowheads="1"/>
          </p:cNvPicPr>
          <p:nvPr/>
        </p:nvPicPr>
        <p:blipFill>
          <a:blip r:embed="rId2"/>
          <a:srcRect/>
          <a:stretch>
            <a:fillRect/>
          </a:stretch>
        </p:blipFill>
        <p:spPr bwMode="auto">
          <a:xfrm>
            <a:off x="304800" y="254901"/>
            <a:ext cx="8610600" cy="6603099"/>
          </a:xfrm>
          <a:prstGeom prst="rect">
            <a:avLst/>
          </a:prstGeom>
          <a:noFill/>
        </p:spPr>
      </p:pic>
      <p:pic>
        <p:nvPicPr>
          <p:cNvPr id="3" name="Picture 2" descr="Ppt_Bg2.png"/>
          <p:cNvPicPr>
            <a:picLocks noChangeAspect="1"/>
          </p:cNvPicPr>
          <p:nvPr/>
        </p:nvPicPr>
        <p:blipFill>
          <a:blip r:embed="rId3"/>
          <a:srcRect/>
          <a:stretch>
            <a:fillRect/>
          </a:stretch>
        </p:blipFill>
        <p:spPr bwMode="auto">
          <a:xfrm>
            <a:off x="0" y="-304800"/>
            <a:ext cx="9144000" cy="7162800"/>
          </a:xfrm>
          <a:prstGeom prst="rect">
            <a:avLst/>
          </a:prstGeom>
          <a:noFill/>
          <a:ln w="9525">
            <a:noFill/>
            <a:miter lim="800000"/>
            <a:headEnd/>
            <a:tailEnd/>
          </a:ln>
        </p:spPr>
      </p:pic>
      <p:sp>
        <p:nvSpPr>
          <p:cNvPr id="4" name="TextBox 3"/>
          <p:cNvSpPr txBox="1"/>
          <p:nvPr/>
        </p:nvSpPr>
        <p:spPr>
          <a:xfrm>
            <a:off x="5943600" y="-228600"/>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Sequence Diagram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descr="C:\Users\umr\Desktop\notatoons\sequence\sequence.jpg"/>
          <p:cNvPicPr>
            <a:picLocks noChangeAspect="1" noChangeArrowheads="1"/>
          </p:cNvPicPr>
          <p:nvPr/>
        </p:nvPicPr>
        <p:blipFill>
          <a:blip r:embed="rId2"/>
          <a:srcRect/>
          <a:stretch>
            <a:fillRect/>
          </a:stretch>
        </p:blipFill>
        <p:spPr bwMode="auto">
          <a:xfrm>
            <a:off x="152400" y="227013"/>
            <a:ext cx="8763000" cy="6630987"/>
          </a:xfrm>
          <a:prstGeom prst="rect">
            <a:avLst/>
          </a:prstGeom>
          <a:noFill/>
        </p:spPr>
      </p:pic>
      <p:pic>
        <p:nvPicPr>
          <p:cNvPr id="3" name="Picture 2" descr="Ppt_Bg2.png"/>
          <p:cNvPicPr>
            <a:picLocks noChangeAspect="1"/>
          </p:cNvPicPr>
          <p:nvPr/>
        </p:nvPicPr>
        <p:blipFill>
          <a:blip r:embed="rId3"/>
          <a:srcRect/>
          <a:stretch>
            <a:fillRect/>
          </a:stretch>
        </p:blipFill>
        <p:spPr bwMode="auto">
          <a:xfrm>
            <a:off x="0" y="-304800"/>
            <a:ext cx="9144000" cy="7391400"/>
          </a:xfrm>
          <a:prstGeom prst="rect">
            <a:avLst/>
          </a:prstGeom>
          <a:noFill/>
          <a:ln w="9525">
            <a:noFill/>
            <a:miter lim="800000"/>
            <a:headEnd/>
            <a:tailEnd/>
          </a:ln>
        </p:spPr>
      </p:pic>
      <p:sp>
        <p:nvSpPr>
          <p:cNvPr id="4" name="TextBox 3"/>
          <p:cNvSpPr txBox="1"/>
          <p:nvPr/>
        </p:nvSpPr>
        <p:spPr>
          <a:xfrm>
            <a:off x="5943600" y="-228600"/>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Sequence Diagram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81000"/>
            <a:ext cx="8229600" cy="822325"/>
          </a:xfrm>
        </p:spPr>
        <p:txBody>
          <a:bodyPr/>
          <a:lstStyle/>
          <a:p>
            <a:r>
              <a:rPr lang="en-US" sz="3600" b="1" dirty="0">
                <a:solidFill>
                  <a:schemeClr val="bg1"/>
                </a:solidFill>
                <a:latin typeface="Comic Sans MS" pitchFamily="66" charset="0"/>
              </a:rPr>
              <a:t/>
            </a:r>
            <a:br>
              <a:rPr lang="en-US" sz="3600" b="1" dirty="0">
                <a:solidFill>
                  <a:schemeClr val="bg1"/>
                </a:solidFill>
                <a:latin typeface="Comic Sans MS" pitchFamily="66" charset="0"/>
              </a:rPr>
            </a:br>
            <a:r>
              <a:rPr lang="en-US" sz="3600" b="1" dirty="0">
                <a:solidFill>
                  <a:schemeClr val="bg1"/>
                </a:solidFill>
                <a:latin typeface="Comic Sans MS" pitchFamily="66" charset="0"/>
              </a:rPr>
              <a:t> </a:t>
            </a:r>
            <a:r>
              <a:rPr lang="en-US" sz="2800" u="sng" dirty="0">
                <a:solidFill>
                  <a:schemeClr val="bg1"/>
                </a:solidFill>
                <a:latin typeface="Comic Sans MS" pitchFamily="66" charset="0"/>
              </a:rPr>
              <a:t>Interaction Diagrams: Collaboration diagrams</a:t>
            </a:r>
            <a:r>
              <a:rPr lang="en-US" sz="5400" b="1" u="sng" dirty="0">
                <a:solidFill>
                  <a:schemeClr val="bg1"/>
                </a:solidFill>
                <a:latin typeface="Comic Sans MS" pitchFamily="66" charset="0"/>
              </a:rPr>
              <a:t/>
            </a:r>
            <a:br>
              <a:rPr lang="en-US" sz="5400" b="1" u="sng" dirty="0">
                <a:solidFill>
                  <a:schemeClr val="bg1"/>
                </a:solidFill>
                <a:latin typeface="Comic Sans MS" pitchFamily="66" charset="0"/>
              </a:rPr>
            </a:br>
            <a:endParaRPr lang="en-US" b="1" u="sng" dirty="0">
              <a:solidFill>
                <a:schemeClr val="bg1"/>
              </a:solidFill>
              <a:latin typeface="Comic Sans MS" pitchFamily="66" charset="0"/>
            </a:endParaRPr>
          </a:p>
        </p:txBody>
      </p:sp>
      <p:sp>
        <p:nvSpPr>
          <p:cNvPr id="14378" name="Rectangle 42"/>
          <p:cNvSpPr>
            <a:spLocks noChangeArrowheads="1"/>
          </p:cNvSpPr>
          <p:nvPr/>
        </p:nvSpPr>
        <p:spPr bwMode="auto">
          <a:xfrm>
            <a:off x="914400" y="1219200"/>
            <a:ext cx="7620000" cy="2362200"/>
          </a:xfrm>
          <a:prstGeom prst="rect">
            <a:avLst/>
          </a:prstGeom>
          <a:noFill/>
          <a:ln w="12700" cap="sq">
            <a:noFill/>
            <a:miter lim="800000"/>
            <a:headEnd type="none" w="sm" len="sm"/>
            <a:tailEnd type="none" w="sm" len="sm"/>
          </a:ln>
          <a:effectLst/>
        </p:spPr>
        <p:txBody>
          <a:bodyPr anchor="ctr"/>
          <a:lstStyle/>
          <a:p>
            <a:pPr algn="just" eaLnBrk="1" hangingPunct="1">
              <a:buFont typeface="Wingdings" pitchFamily="2" charset="2"/>
              <a:buChar char="Ø"/>
            </a:pPr>
            <a:r>
              <a:rPr lang="en-US" dirty="0" smtClean="0">
                <a:solidFill>
                  <a:schemeClr val="bg1"/>
                </a:solidFill>
                <a:latin typeface="Comic Sans MS" pitchFamily="66" charset="0"/>
                <a:cs typeface="Arial" charset="0"/>
              </a:rPr>
              <a:t>In the  collaboration diagram,  the method call sequence is indicated by some numbering technique. The number indicates how the methods are called one after another. We have taken the same order management system to describe the collaboration diagram.</a:t>
            </a:r>
            <a:r>
              <a:rPr lang="en-US" dirty="0" smtClean="0">
                <a:solidFill>
                  <a:schemeClr val="bg1"/>
                </a:solidFill>
                <a:latin typeface="Comic Sans MS" pitchFamily="66" charset="0"/>
              </a:rPr>
              <a:t> </a:t>
            </a:r>
            <a:endParaRPr lang="en-US" dirty="0">
              <a:solidFill>
                <a:schemeClr val="bg1"/>
              </a:solidFill>
              <a:latin typeface="Comic Sans MS" pitchFamily="66" charset="0"/>
            </a:endParaRPr>
          </a:p>
          <a:p>
            <a:pPr algn="just"/>
            <a:endParaRPr lang="en-US" dirty="0" smtClean="0">
              <a:solidFill>
                <a:schemeClr val="bg1"/>
              </a:solidFill>
              <a:latin typeface="Comic Sans MS" pitchFamily="66" charset="0"/>
            </a:endParaRPr>
          </a:p>
          <a:p>
            <a:pPr algn="just">
              <a:buFont typeface="Wingdings" pitchFamily="2" charset="2"/>
              <a:buChar char="Ø"/>
            </a:pPr>
            <a:r>
              <a:rPr lang="en-US" dirty="0" smtClean="0">
                <a:solidFill>
                  <a:schemeClr val="bg1"/>
                </a:solidFill>
                <a:latin typeface="Comic Sans MS" pitchFamily="66" charset="0"/>
              </a:rPr>
              <a:t>To choose between these two diagrams,  emphasis is placed on the type of requirement. If the time sequence is important,  then  the  sequence diagram is used. If organization is required, then collaboration diagram is used.</a:t>
            </a:r>
            <a:endParaRPr lang="en-US" dirty="0">
              <a:solidFill>
                <a:schemeClr val="bg1"/>
              </a:solidFill>
              <a:latin typeface="Comic Sans MS" pitchFamily="66" charset="0"/>
            </a:endParaRPr>
          </a:p>
        </p:txBody>
      </p:sp>
      <p:pic>
        <p:nvPicPr>
          <p:cNvPr id="5" name="Picture 4"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mr\Desktop\notatoons\collabaration.jpg  11111111111.jpg"/>
          <p:cNvPicPr>
            <a:picLocks noChangeAspect="1" noChangeArrowheads="1"/>
          </p:cNvPicPr>
          <p:nvPr/>
        </p:nvPicPr>
        <p:blipFill>
          <a:blip r:embed="rId2"/>
          <a:srcRect/>
          <a:stretch>
            <a:fillRect/>
          </a:stretch>
        </p:blipFill>
        <p:spPr bwMode="auto">
          <a:xfrm>
            <a:off x="0" y="-1"/>
            <a:ext cx="9144000" cy="6858001"/>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81000"/>
            <a:ext cx="7150100" cy="1096963"/>
          </a:xfrm>
        </p:spPr>
        <p:txBody>
          <a:bodyPr/>
          <a:lstStyle/>
          <a:p>
            <a:r>
              <a:rPr lang="en-US" sz="2800" b="1" dirty="0" err="1" smtClean="0">
                <a:solidFill>
                  <a:schemeClr val="bg1"/>
                </a:solidFill>
                <a:latin typeface="Comic Sans MS" pitchFamily="66" charset="0"/>
              </a:rPr>
              <a:t>Statechart</a:t>
            </a:r>
            <a:r>
              <a:rPr lang="en-US" sz="2800" b="1" dirty="0" smtClean="0">
                <a:solidFill>
                  <a:schemeClr val="bg1"/>
                </a:solidFill>
                <a:latin typeface="Comic Sans MS" pitchFamily="66" charset="0"/>
              </a:rPr>
              <a:t> Diagrams</a:t>
            </a:r>
            <a:endParaRPr lang="en-US" sz="2400" b="1" dirty="0">
              <a:solidFill>
                <a:schemeClr val="bg1"/>
              </a:solidFill>
              <a:latin typeface="Comic Sans MS" pitchFamily="66" charset="0"/>
            </a:endParaRPr>
          </a:p>
        </p:txBody>
      </p:sp>
      <p:sp>
        <p:nvSpPr>
          <p:cNvPr id="10245" name="Text Box 5"/>
          <p:cNvSpPr txBox="1">
            <a:spLocks noChangeArrowheads="1"/>
          </p:cNvSpPr>
          <p:nvPr/>
        </p:nvSpPr>
        <p:spPr bwMode="auto">
          <a:xfrm>
            <a:off x="533400" y="1371600"/>
            <a:ext cx="8305800" cy="3277820"/>
          </a:xfrm>
          <a:prstGeom prst="rect">
            <a:avLst/>
          </a:prstGeom>
          <a:noFill/>
          <a:ln w="12700" cap="sq">
            <a:noFill/>
            <a:miter lim="800000"/>
            <a:headEnd type="none" w="sm" len="sm"/>
            <a:tailEnd type="none" w="sm" len="sm"/>
          </a:ln>
          <a:effectLst/>
        </p:spPr>
        <p:txBody>
          <a:bodyPr wrap="square">
            <a:spAutoFit/>
          </a:bodyPr>
          <a:lstStyle/>
          <a:p>
            <a:pPr eaLnBrk="1" hangingPunct="1">
              <a:spcBef>
                <a:spcPct val="50000"/>
              </a:spcBef>
              <a:buFont typeface="Wingdings" pitchFamily="2" charset="2"/>
              <a:buChar char="Ø"/>
            </a:pPr>
            <a:r>
              <a:rPr lang="en-US" dirty="0" err="1" smtClean="0">
                <a:solidFill>
                  <a:schemeClr val="bg1"/>
                </a:solidFill>
                <a:latin typeface="Comic Sans MS" pitchFamily="66" charset="0"/>
              </a:rPr>
              <a:t>Statechart</a:t>
            </a:r>
            <a:r>
              <a:rPr lang="en-US" dirty="0" smtClean="0">
                <a:solidFill>
                  <a:schemeClr val="bg1"/>
                </a:solidFill>
                <a:latin typeface="Comic Sans MS" pitchFamily="66" charset="0"/>
              </a:rPr>
              <a:t> diagram  define different states of an object during its lifetime and these states are changed  by  events.</a:t>
            </a:r>
          </a:p>
          <a:p>
            <a:pPr eaLnBrk="1" hangingPunct="1">
              <a:spcBef>
                <a:spcPct val="50000"/>
              </a:spcBef>
              <a:buFont typeface="Wingdings" pitchFamily="2" charset="2"/>
              <a:buChar char="Ø"/>
            </a:pPr>
            <a:r>
              <a:rPr lang="en-US" dirty="0" err="1" smtClean="0">
                <a:solidFill>
                  <a:schemeClr val="bg1"/>
                </a:solidFill>
                <a:latin typeface="Comic Sans MS" pitchFamily="66" charset="0"/>
              </a:rPr>
              <a:t>Statechart</a:t>
            </a:r>
            <a:r>
              <a:rPr lang="en-US" dirty="0" smtClean="0">
                <a:solidFill>
                  <a:schemeClr val="bg1"/>
                </a:solidFill>
                <a:latin typeface="Comic Sans MS" pitchFamily="66" charset="0"/>
              </a:rPr>
              <a:t> diagram describes the flow of control from one state to another state</a:t>
            </a:r>
          </a:p>
          <a:p>
            <a:pPr eaLnBrk="1" hangingPunct="1">
              <a:spcBef>
                <a:spcPct val="50000"/>
              </a:spcBef>
              <a:buFont typeface="Wingdings" pitchFamily="2" charset="2"/>
              <a:buChar char="Ø"/>
            </a:pPr>
            <a:r>
              <a:rPr lang="en-US" dirty="0" smtClean="0">
                <a:solidFill>
                  <a:schemeClr val="bg1"/>
                </a:solidFill>
                <a:latin typeface="Comic Sans MS" pitchFamily="66" charset="0"/>
              </a:rPr>
              <a:t>Before drawing a </a:t>
            </a:r>
            <a:r>
              <a:rPr lang="en-US" dirty="0" err="1" smtClean="0">
                <a:solidFill>
                  <a:schemeClr val="bg1"/>
                </a:solidFill>
                <a:latin typeface="Comic Sans MS" pitchFamily="66" charset="0"/>
              </a:rPr>
              <a:t>Statechart</a:t>
            </a:r>
            <a:r>
              <a:rPr lang="en-US" dirty="0" smtClean="0">
                <a:solidFill>
                  <a:schemeClr val="bg1"/>
                </a:solidFill>
                <a:latin typeface="Comic Sans MS" pitchFamily="66" charset="0"/>
              </a:rPr>
              <a:t> diagram we should clarify the following points:</a:t>
            </a:r>
          </a:p>
          <a:p>
            <a:pPr eaLnBrk="1" hangingPunct="1">
              <a:spcBef>
                <a:spcPct val="50000"/>
              </a:spcBef>
            </a:pPr>
            <a:r>
              <a:rPr lang="en-US" dirty="0" smtClean="0">
                <a:solidFill>
                  <a:schemeClr val="bg1"/>
                </a:solidFill>
                <a:latin typeface="Comic Sans MS" pitchFamily="66" charset="0"/>
              </a:rPr>
              <a:t>	 Identify the important objects to be analyzed		</a:t>
            </a:r>
          </a:p>
          <a:p>
            <a:pPr eaLnBrk="1" hangingPunct="1">
              <a:spcBef>
                <a:spcPct val="50000"/>
              </a:spcBef>
            </a:pPr>
            <a:r>
              <a:rPr lang="en-US" dirty="0" smtClean="0">
                <a:solidFill>
                  <a:schemeClr val="bg1"/>
                </a:solidFill>
                <a:latin typeface="Comic Sans MS" pitchFamily="66" charset="0"/>
              </a:rPr>
              <a:t>	Identify the states</a:t>
            </a:r>
          </a:p>
          <a:p>
            <a:pPr lvl="2" eaLnBrk="1" hangingPunct="1">
              <a:spcBef>
                <a:spcPct val="50000"/>
              </a:spcBef>
            </a:pPr>
            <a:r>
              <a:rPr lang="en-US" dirty="0" smtClean="0">
                <a:solidFill>
                  <a:schemeClr val="bg1"/>
                </a:solidFill>
                <a:latin typeface="Comic Sans MS" pitchFamily="66" charset="0"/>
              </a:rPr>
              <a:t>Identify the events</a:t>
            </a:r>
            <a:endParaRPr lang="en-US" dirty="0">
              <a:solidFill>
                <a:schemeClr val="bg1"/>
              </a:solidFill>
              <a:latin typeface="Comic Sans MS" pitchFamily="66" charset="0"/>
            </a:endParaRPr>
          </a:p>
        </p:txBody>
      </p:sp>
      <p:pic>
        <p:nvPicPr>
          <p:cNvPr id="4" name="Picture 3"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mr\Desktop\notatoons\state.jpg"/>
          <p:cNvPicPr>
            <a:picLocks noGrp="1" noChangeAspect="1" noChangeArrowheads="1"/>
          </p:cNvPicPr>
          <p:nvPr>
            <p:ph idx="1"/>
          </p:nvPr>
        </p:nvPicPr>
        <p:blipFill>
          <a:blip r:embed="rId2" cstate="print"/>
          <a:srcRect/>
          <a:stretch>
            <a:fillRect/>
          </a:stretch>
        </p:blipFill>
        <p:spPr bwMode="auto">
          <a:xfrm>
            <a:off x="0" y="1447801"/>
            <a:ext cx="9144000" cy="5410200"/>
          </a:xfrm>
          <a:prstGeom prst="rect">
            <a:avLst/>
          </a:prstGeom>
          <a:noFill/>
        </p:spPr>
      </p:pic>
      <p:sp>
        <p:nvSpPr>
          <p:cNvPr id="5" name="TextBox 4"/>
          <p:cNvSpPr txBox="1"/>
          <p:nvPr/>
        </p:nvSpPr>
        <p:spPr>
          <a:xfrm>
            <a:off x="0" y="762000"/>
            <a:ext cx="4648200" cy="461665"/>
          </a:xfrm>
          <a:prstGeom prst="rect">
            <a:avLst/>
          </a:prstGeom>
          <a:noFill/>
        </p:spPr>
        <p:txBody>
          <a:bodyPr wrap="square" rtlCol="0">
            <a:spAutoFit/>
          </a:bodyPr>
          <a:lstStyle/>
          <a:p>
            <a:r>
              <a:rPr lang="en-US" sz="2400" u="sng" dirty="0" smtClean="0">
                <a:solidFill>
                  <a:schemeClr val="bg1"/>
                </a:solidFill>
                <a:latin typeface="Comic Sans MS" pitchFamily="66" charset="0"/>
              </a:rPr>
              <a:t>Example: </a:t>
            </a:r>
            <a:endParaRPr lang="en-US" sz="2400" u="sng" dirty="0">
              <a:solidFill>
                <a:schemeClr val="bg1"/>
              </a:solidFill>
              <a:latin typeface="Comic Sans MS" pitchFamily="66" charset="0"/>
            </a:endParaRPr>
          </a:p>
        </p:txBody>
      </p:sp>
      <p:pic>
        <p:nvPicPr>
          <p:cNvPr id="6" name="Picture 5" descr="Ppt_Bg2.png"/>
          <p:cNvPicPr>
            <a:picLocks noChangeAspect="1"/>
          </p:cNvPicPr>
          <p:nvPr/>
        </p:nvPicPr>
        <p:blipFill>
          <a:blip r:embed="rId3"/>
          <a:srcRect/>
          <a:stretch>
            <a:fillRect/>
          </a:stretch>
        </p:blipFill>
        <p:spPr bwMode="auto">
          <a:xfrm>
            <a:off x="0" y="0"/>
            <a:ext cx="9144000" cy="7086600"/>
          </a:xfrm>
          <a:prstGeom prst="rect">
            <a:avLst/>
          </a:prstGeom>
          <a:noFill/>
          <a:ln w="9525">
            <a:noFill/>
            <a:miter lim="800000"/>
            <a:headEnd/>
            <a:tailEnd/>
          </a:ln>
        </p:spPr>
      </p:pic>
      <p:sp>
        <p:nvSpPr>
          <p:cNvPr id="7" name="TextBox 6"/>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err="1" smtClean="0">
                <a:latin typeface="Comic Sans MS" pitchFamily="66" charset="0"/>
              </a:rPr>
              <a:t>Statechart</a:t>
            </a:r>
            <a:r>
              <a:rPr lang="en-US" sz="2400" dirty="0" smtClean="0">
                <a:latin typeface="Comic Sans MS" pitchFamily="66" charset="0"/>
              </a:rPr>
              <a:t> Diagram </a:t>
            </a:r>
            <a:endParaRPr lang="en-US" sz="2400" dirty="0">
              <a:latin typeface="Comic Sans MS"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latin typeface="Comic Sans MS" pitchFamily="66" charset="0"/>
              </a:rPr>
              <a:t>UML Notations</a:t>
            </a:r>
            <a:endParaRPr lang="en-US" sz="3600" u="sng" dirty="0">
              <a:latin typeface="Comic Sans MS" pitchFamily="66" charset="0"/>
            </a:endParaRPr>
          </a:p>
        </p:txBody>
      </p:sp>
      <p:sp>
        <p:nvSpPr>
          <p:cNvPr id="3" name="Content Placeholder 2"/>
          <p:cNvSpPr>
            <a:spLocks noGrp="1"/>
          </p:cNvSpPr>
          <p:nvPr>
            <p:ph idx="1"/>
          </p:nvPr>
        </p:nvSpPr>
        <p:spPr/>
        <p:txBody>
          <a:bodyPr/>
          <a:lstStyle/>
          <a:p>
            <a:pPr algn="just">
              <a:buFont typeface="Wingdings" pitchFamily="2" charset="2"/>
              <a:buChar char="q"/>
            </a:pPr>
            <a:r>
              <a:rPr lang="en-US" sz="2400" dirty="0" smtClean="0">
                <a:solidFill>
                  <a:schemeClr val="bg1"/>
                </a:solidFill>
                <a:latin typeface="Comic Sans MS" pitchFamily="66" charset="0"/>
              </a:rPr>
              <a:t>UML is popular for its diagrammatic notations. We all know that UML is for visualizing, specifying, constructing and documenting the components of software and non-software systems</a:t>
            </a:r>
            <a:r>
              <a:rPr lang="en-US" sz="2400" dirty="0" smtClean="0">
                <a:solidFill>
                  <a:schemeClr val="bg1"/>
                </a:solidFill>
                <a:latin typeface="Comic Sans MS" pitchFamily="66" charset="0"/>
              </a:rPr>
              <a:t>.</a:t>
            </a:r>
          </a:p>
          <a:p>
            <a:pPr algn="just">
              <a:buNone/>
            </a:pPr>
            <a:endParaRPr lang="en-US" sz="2400" dirty="0" smtClean="0">
              <a:solidFill>
                <a:schemeClr val="bg1"/>
              </a:solidFill>
              <a:latin typeface="Comic Sans MS" pitchFamily="66" charset="0"/>
            </a:endParaRPr>
          </a:p>
          <a:p>
            <a:pPr algn="just">
              <a:buFont typeface="Wingdings" pitchFamily="2" charset="2"/>
              <a:buChar char="q"/>
            </a:pPr>
            <a:r>
              <a:rPr lang="en-US" sz="2400" dirty="0" smtClean="0">
                <a:solidFill>
                  <a:schemeClr val="bg1"/>
                </a:solidFill>
                <a:latin typeface="Comic Sans MS" pitchFamily="66" charset="0"/>
              </a:rPr>
              <a:t>UML notations are the most important elements in modeling. Efficient and appropriate use of notations is very important for making a complete and meaningful model.</a:t>
            </a:r>
            <a:endParaRPr lang="en-US" sz="2400" dirty="0">
              <a:solidFill>
                <a:schemeClr val="bg1"/>
              </a:solidFill>
              <a:latin typeface="Comic Sans MS" pitchFamily="66" charset="0"/>
            </a:endParaRPr>
          </a:p>
        </p:txBody>
      </p:sp>
      <p:pic>
        <p:nvPicPr>
          <p:cNvPr id="4" name="Picture 3"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2800" b="1" dirty="0">
                <a:solidFill>
                  <a:schemeClr val="bg1"/>
                </a:solidFill>
                <a:latin typeface="Arial" charset="0"/>
              </a:rPr>
              <a:t>State Diagrams</a:t>
            </a:r>
            <a:r>
              <a:rPr lang="en-US" dirty="0">
                <a:solidFill>
                  <a:schemeClr val="bg1"/>
                </a:solidFill>
              </a:rPr>
              <a:t> </a:t>
            </a:r>
            <a:br>
              <a:rPr lang="en-US" dirty="0">
                <a:solidFill>
                  <a:schemeClr val="bg1"/>
                </a:solidFill>
              </a:rPr>
            </a:br>
            <a:r>
              <a:rPr lang="en-US" sz="2400" dirty="0">
                <a:solidFill>
                  <a:schemeClr val="bg1"/>
                </a:solidFill>
              </a:rPr>
              <a:t>(Traffic light example)</a:t>
            </a:r>
          </a:p>
        </p:txBody>
      </p:sp>
      <p:sp>
        <p:nvSpPr>
          <p:cNvPr id="43036" name="Text Box 28"/>
          <p:cNvSpPr txBox="1">
            <a:spLocks noGrp="1" noChangeArrowheads="1"/>
          </p:cNvSpPr>
          <p:nvPr>
            <p:ph idx="1"/>
          </p:nvPr>
        </p:nvSpPr>
        <p:spPr>
          <a:noFill/>
          <a:ln/>
        </p:spPr>
        <p:txBody>
          <a:bodyPr/>
          <a:lstStyle/>
          <a:p>
            <a:pPr marL="290513" indent="-290513">
              <a:lnSpc>
                <a:spcPct val="90000"/>
              </a:lnSpc>
              <a:buClr>
                <a:srgbClr val="CC0000"/>
              </a:buClr>
              <a:buFont typeface="Wingdings" pitchFamily="2" charset="2"/>
              <a:buNone/>
            </a:pPr>
            <a:r>
              <a:rPr lang="en-US" sz="2800" dirty="0">
                <a:solidFill>
                  <a:srgbClr val="CC9900"/>
                </a:solidFill>
                <a:latin typeface="Arial" charset="0"/>
              </a:rPr>
              <a:t> </a:t>
            </a:r>
          </a:p>
        </p:txBody>
      </p:sp>
      <p:sp>
        <p:nvSpPr>
          <p:cNvPr id="43012" name="Freeform 4"/>
          <p:cNvSpPr>
            <a:spLocks/>
          </p:cNvSpPr>
          <p:nvPr/>
        </p:nvSpPr>
        <p:spPr bwMode="auto">
          <a:xfrm>
            <a:off x="4262438" y="1905000"/>
            <a:ext cx="2214562" cy="3657600"/>
          </a:xfrm>
          <a:custGeom>
            <a:avLst/>
            <a:gdLst/>
            <a:ahLst/>
            <a:cxnLst>
              <a:cxn ang="0">
                <a:pos x="0" y="0"/>
              </a:cxn>
              <a:cxn ang="0">
                <a:pos x="1203" y="0"/>
              </a:cxn>
              <a:cxn ang="0">
                <a:pos x="1203" y="240"/>
              </a:cxn>
              <a:cxn ang="0">
                <a:pos x="1395" y="240"/>
              </a:cxn>
              <a:cxn ang="0">
                <a:pos x="1197" y="0"/>
              </a:cxn>
              <a:cxn ang="0">
                <a:pos x="1395" y="246"/>
              </a:cxn>
              <a:cxn ang="0">
                <a:pos x="1395" y="2304"/>
              </a:cxn>
              <a:cxn ang="0">
                <a:pos x="3" y="2304"/>
              </a:cxn>
              <a:cxn ang="0">
                <a:pos x="3" y="0"/>
              </a:cxn>
              <a:cxn ang="0">
                <a:pos x="0" y="0"/>
              </a:cxn>
            </a:cxnLst>
            <a:rect l="0" t="0" r="r" b="b"/>
            <a:pathLst>
              <a:path w="1395" h="2304">
                <a:moveTo>
                  <a:pt x="0" y="0"/>
                </a:moveTo>
                <a:lnTo>
                  <a:pt x="1203" y="0"/>
                </a:lnTo>
                <a:lnTo>
                  <a:pt x="1203" y="240"/>
                </a:lnTo>
                <a:lnTo>
                  <a:pt x="1395" y="240"/>
                </a:lnTo>
                <a:lnTo>
                  <a:pt x="1197" y="0"/>
                </a:lnTo>
                <a:lnTo>
                  <a:pt x="1395" y="246"/>
                </a:lnTo>
                <a:lnTo>
                  <a:pt x="1395" y="2304"/>
                </a:lnTo>
                <a:lnTo>
                  <a:pt x="3" y="2304"/>
                </a:lnTo>
                <a:lnTo>
                  <a:pt x="3" y="0"/>
                </a:lnTo>
                <a:lnTo>
                  <a:pt x="0" y="0"/>
                </a:lnTo>
                <a:close/>
              </a:path>
            </a:pathLst>
          </a:custGeom>
          <a:solidFill>
            <a:schemeClr val="bg2"/>
          </a:solidFill>
          <a:ln w="19050" cap="flat" cmpd="sng">
            <a:solidFill>
              <a:schemeClr val="tx1"/>
            </a:solidFill>
            <a:prstDash val="solid"/>
            <a:round/>
            <a:headEnd type="none" w="med" len="med"/>
            <a:tailEnd type="none" w="lg" len="lg"/>
          </a:ln>
          <a:effectLst/>
        </p:spPr>
        <p:txBody>
          <a:bodyPr>
            <a:spAutoFit/>
          </a:bodyPr>
          <a:lstStyle/>
          <a:p>
            <a:endParaRPr lang="en-US"/>
          </a:p>
        </p:txBody>
      </p:sp>
      <p:sp>
        <p:nvSpPr>
          <p:cNvPr id="43013" name="AutoShape 5"/>
          <p:cNvSpPr>
            <a:spLocks noChangeArrowheads="1"/>
          </p:cNvSpPr>
          <p:nvPr/>
        </p:nvSpPr>
        <p:spPr bwMode="auto">
          <a:xfrm>
            <a:off x="4495800" y="2590800"/>
            <a:ext cx="1600200" cy="838200"/>
          </a:xfrm>
          <a:prstGeom prst="roundRect">
            <a:avLst>
              <a:gd name="adj" fmla="val 16667"/>
            </a:avLst>
          </a:prstGeom>
          <a:solidFill>
            <a:schemeClr val="accent1"/>
          </a:solidFill>
          <a:ln w="19050" algn="ctr">
            <a:solidFill>
              <a:schemeClr val="tx1"/>
            </a:solidFill>
            <a:round/>
            <a:headEnd/>
            <a:tailEnd type="none" w="lg" len="lg"/>
          </a:ln>
          <a:effectLst/>
        </p:spPr>
        <p:txBody>
          <a:bodyPr wrap="none" anchor="ctr">
            <a:spAutoFit/>
          </a:bodyPr>
          <a:lstStyle/>
          <a:p>
            <a:endParaRPr lang="en-US"/>
          </a:p>
        </p:txBody>
      </p:sp>
      <p:sp>
        <p:nvSpPr>
          <p:cNvPr id="43014" name="AutoShape 6"/>
          <p:cNvSpPr>
            <a:spLocks noChangeArrowheads="1"/>
          </p:cNvSpPr>
          <p:nvPr/>
        </p:nvSpPr>
        <p:spPr bwMode="auto">
          <a:xfrm>
            <a:off x="4495800" y="3581400"/>
            <a:ext cx="1600200" cy="838200"/>
          </a:xfrm>
          <a:prstGeom prst="roundRect">
            <a:avLst>
              <a:gd name="adj" fmla="val 16667"/>
            </a:avLst>
          </a:prstGeom>
          <a:solidFill>
            <a:srgbClr val="FFFF00"/>
          </a:solidFill>
          <a:ln w="19050" algn="ctr">
            <a:solidFill>
              <a:schemeClr val="tx1"/>
            </a:solidFill>
            <a:round/>
            <a:headEnd/>
            <a:tailEnd type="none" w="lg" len="lg"/>
          </a:ln>
          <a:effectLst/>
        </p:spPr>
        <p:txBody>
          <a:bodyPr wrap="none" anchor="ctr">
            <a:spAutoFit/>
          </a:bodyPr>
          <a:lstStyle/>
          <a:p>
            <a:endParaRPr lang="en-US"/>
          </a:p>
        </p:txBody>
      </p:sp>
      <p:sp>
        <p:nvSpPr>
          <p:cNvPr id="43015" name="AutoShape 7"/>
          <p:cNvSpPr>
            <a:spLocks noChangeArrowheads="1"/>
          </p:cNvSpPr>
          <p:nvPr/>
        </p:nvSpPr>
        <p:spPr bwMode="auto">
          <a:xfrm>
            <a:off x="4495800" y="4572000"/>
            <a:ext cx="1600200" cy="838200"/>
          </a:xfrm>
          <a:prstGeom prst="roundRect">
            <a:avLst>
              <a:gd name="adj" fmla="val 16667"/>
            </a:avLst>
          </a:prstGeom>
          <a:solidFill>
            <a:srgbClr val="00FF00"/>
          </a:solidFill>
          <a:ln w="19050" algn="ctr">
            <a:solidFill>
              <a:schemeClr val="tx1"/>
            </a:solidFill>
            <a:round/>
            <a:headEnd/>
            <a:tailEnd type="none" w="lg" len="lg"/>
          </a:ln>
          <a:effectLst/>
        </p:spPr>
        <p:txBody>
          <a:bodyPr wrap="none" anchor="ctr">
            <a:spAutoFit/>
          </a:bodyPr>
          <a:lstStyle/>
          <a:p>
            <a:endParaRPr lang="en-US"/>
          </a:p>
        </p:txBody>
      </p:sp>
      <p:sp>
        <p:nvSpPr>
          <p:cNvPr id="43016" name="Text Box 8"/>
          <p:cNvSpPr txBox="1">
            <a:spLocks noChangeArrowheads="1"/>
          </p:cNvSpPr>
          <p:nvPr/>
        </p:nvSpPr>
        <p:spPr bwMode="auto">
          <a:xfrm>
            <a:off x="4648200" y="3790950"/>
            <a:ext cx="1233488" cy="476250"/>
          </a:xfrm>
          <a:prstGeom prst="rect">
            <a:avLst/>
          </a:prstGeom>
          <a:noFill/>
          <a:ln w="19050" algn="ctr">
            <a:noFill/>
            <a:miter lim="800000"/>
            <a:headEnd/>
            <a:tailEnd type="none" w="lg" len="lg"/>
          </a:ln>
          <a:effectLst/>
        </p:spPr>
        <p:txBody>
          <a:bodyPr wrap="none">
            <a:spAutoFit/>
          </a:bodyPr>
          <a:lstStyle/>
          <a:p>
            <a:pPr marL="290513" indent="-290513" eaLnBrk="1" hangingPunct="1">
              <a:lnSpc>
                <a:spcPct val="90000"/>
              </a:lnSpc>
              <a:spcBef>
                <a:spcPct val="20000"/>
              </a:spcBef>
              <a:buClr>
                <a:srgbClr val="CC0000"/>
              </a:buClr>
            </a:pPr>
            <a:r>
              <a:rPr lang="en-US" sz="2800">
                <a:latin typeface="Arial" charset="0"/>
              </a:rPr>
              <a:t>Yellow</a:t>
            </a:r>
          </a:p>
        </p:txBody>
      </p:sp>
      <p:sp>
        <p:nvSpPr>
          <p:cNvPr id="43017" name="Text Box 9"/>
          <p:cNvSpPr txBox="1">
            <a:spLocks noChangeArrowheads="1"/>
          </p:cNvSpPr>
          <p:nvPr/>
        </p:nvSpPr>
        <p:spPr bwMode="auto">
          <a:xfrm>
            <a:off x="4876800" y="2743200"/>
            <a:ext cx="838200" cy="476250"/>
          </a:xfrm>
          <a:prstGeom prst="rect">
            <a:avLst/>
          </a:prstGeom>
          <a:noFill/>
          <a:ln w="19050" algn="ctr">
            <a:noFill/>
            <a:miter lim="800000"/>
            <a:headEnd/>
            <a:tailEnd type="none" w="lg" len="lg"/>
          </a:ln>
          <a:effectLst/>
        </p:spPr>
        <p:txBody>
          <a:bodyPr wrap="none">
            <a:spAutoFit/>
          </a:bodyPr>
          <a:lstStyle/>
          <a:p>
            <a:pPr marL="290513" indent="-290513" eaLnBrk="1" hangingPunct="1">
              <a:lnSpc>
                <a:spcPct val="90000"/>
              </a:lnSpc>
              <a:spcBef>
                <a:spcPct val="20000"/>
              </a:spcBef>
              <a:buClr>
                <a:srgbClr val="CC0000"/>
              </a:buClr>
            </a:pPr>
            <a:r>
              <a:rPr lang="en-US" sz="2800">
                <a:latin typeface="Arial" charset="0"/>
              </a:rPr>
              <a:t>Red</a:t>
            </a:r>
          </a:p>
        </p:txBody>
      </p:sp>
      <p:sp>
        <p:nvSpPr>
          <p:cNvPr id="43018" name="Text Box 10"/>
          <p:cNvSpPr txBox="1">
            <a:spLocks noChangeArrowheads="1"/>
          </p:cNvSpPr>
          <p:nvPr/>
        </p:nvSpPr>
        <p:spPr bwMode="auto">
          <a:xfrm>
            <a:off x="4648200" y="4781550"/>
            <a:ext cx="1174750" cy="476250"/>
          </a:xfrm>
          <a:prstGeom prst="rect">
            <a:avLst/>
          </a:prstGeom>
          <a:noFill/>
          <a:ln w="19050" algn="ctr">
            <a:noFill/>
            <a:miter lim="800000"/>
            <a:headEnd/>
            <a:tailEnd type="none" w="lg" len="lg"/>
          </a:ln>
          <a:effectLst/>
        </p:spPr>
        <p:txBody>
          <a:bodyPr wrap="none">
            <a:spAutoFit/>
          </a:bodyPr>
          <a:lstStyle/>
          <a:p>
            <a:pPr marL="290513" indent="-290513" eaLnBrk="1" hangingPunct="1">
              <a:lnSpc>
                <a:spcPct val="90000"/>
              </a:lnSpc>
              <a:spcBef>
                <a:spcPct val="20000"/>
              </a:spcBef>
              <a:buClr>
                <a:srgbClr val="CC0000"/>
              </a:buClr>
            </a:pPr>
            <a:r>
              <a:rPr lang="en-US" sz="2800">
                <a:latin typeface="Arial" charset="0"/>
              </a:rPr>
              <a:t>Green</a:t>
            </a:r>
          </a:p>
        </p:txBody>
      </p:sp>
      <p:sp>
        <p:nvSpPr>
          <p:cNvPr id="43019" name="Text Box 11"/>
          <p:cNvSpPr txBox="1">
            <a:spLocks noChangeArrowheads="1"/>
          </p:cNvSpPr>
          <p:nvPr/>
        </p:nvSpPr>
        <p:spPr bwMode="auto">
          <a:xfrm>
            <a:off x="4343400" y="2017713"/>
            <a:ext cx="1776413" cy="420687"/>
          </a:xfrm>
          <a:prstGeom prst="rect">
            <a:avLst/>
          </a:prstGeom>
          <a:noFill/>
          <a:ln w="19050" algn="ctr">
            <a:noFill/>
            <a:miter lim="800000"/>
            <a:headEnd/>
            <a:tailEnd type="none" w="lg" len="lg"/>
          </a:ln>
          <a:effectLst/>
        </p:spPr>
        <p:txBody>
          <a:bodyPr wrap="none">
            <a:spAutoFit/>
          </a:bodyPr>
          <a:lstStyle/>
          <a:p>
            <a:pPr marL="290513" indent="-290513" eaLnBrk="1" hangingPunct="1">
              <a:lnSpc>
                <a:spcPct val="90000"/>
              </a:lnSpc>
              <a:spcBef>
                <a:spcPct val="20000"/>
              </a:spcBef>
              <a:buClr>
                <a:srgbClr val="CC0000"/>
              </a:buClr>
            </a:pPr>
            <a:r>
              <a:rPr lang="en-US" sz="2400">
                <a:latin typeface="Arial" charset="0"/>
              </a:rPr>
              <a:t>Traffic Light</a:t>
            </a:r>
          </a:p>
        </p:txBody>
      </p:sp>
      <p:sp>
        <p:nvSpPr>
          <p:cNvPr id="43020" name="Line 12"/>
          <p:cNvSpPr>
            <a:spLocks noChangeShapeType="1"/>
          </p:cNvSpPr>
          <p:nvPr/>
        </p:nvSpPr>
        <p:spPr bwMode="auto">
          <a:xfrm>
            <a:off x="3962400" y="2590800"/>
            <a:ext cx="457200" cy="381000"/>
          </a:xfrm>
          <a:prstGeom prst="line">
            <a:avLst/>
          </a:prstGeom>
          <a:noFill/>
          <a:ln w="19050">
            <a:solidFill>
              <a:schemeClr val="accent1"/>
            </a:solidFill>
            <a:round/>
            <a:headEnd/>
            <a:tailEnd type="arrow" w="lg" len="lg"/>
          </a:ln>
          <a:effectLst/>
        </p:spPr>
        <p:txBody>
          <a:bodyPr>
            <a:spAutoFit/>
          </a:bodyPr>
          <a:lstStyle/>
          <a:p>
            <a:endParaRPr lang="en-US"/>
          </a:p>
        </p:txBody>
      </p:sp>
      <p:sp>
        <p:nvSpPr>
          <p:cNvPr id="43021" name="Text Box 13"/>
          <p:cNvSpPr txBox="1">
            <a:spLocks noChangeArrowheads="1"/>
          </p:cNvSpPr>
          <p:nvPr/>
        </p:nvSpPr>
        <p:spPr bwMode="auto">
          <a:xfrm>
            <a:off x="3048000" y="2362200"/>
            <a:ext cx="1014413" cy="476250"/>
          </a:xfrm>
          <a:prstGeom prst="rect">
            <a:avLst/>
          </a:prstGeom>
          <a:noFill/>
          <a:ln w="19050" algn="ctr">
            <a:noFill/>
            <a:miter lim="800000"/>
            <a:headEnd/>
            <a:tailEnd type="none" w="lg" len="lg"/>
          </a:ln>
          <a:effectLst/>
        </p:spPr>
        <p:txBody>
          <a:bodyPr wrap="none">
            <a:spAutoFit/>
          </a:bodyPr>
          <a:lstStyle/>
          <a:p>
            <a:pPr marL="290513" indent="-290513" eaLnBrk="1" hangingPunct="1">
              <a:lnSpc>
                <a:spcPct val="90000"/>
              </a:lnSpc>
              <a:spcBef>
                <a:spcPct val="20000"/>
              </a:spcBef>
              <a:buClr>
                <a:srgbClr val="CC0000"/>
              </a:buClr>
            </a:pPr>
            <a:r>
              <a:rPr lang="en-US" sz="2800">
                <a:solidFill>
                  <a:schemeClr val="accent1"/>
                </a:solidFill>
                <a:latin typeface="Arial" charset="0"/>
              </a:rPr>
              <a:t>State</a:t>
            </a:r>
          </a:p>
        </p:txBody>
      </p:sp>
      <p:sp>
        <p:nvSpPr>
          <p:cNvPr id="43022" name="AutoShape 14"/>
          <p:cNvSpPr>
            <a:spLocks noChangeArrowheads="1"/>
          </p:cNvSpPr>
          <p:nvPr/>
        </p:nvSpPr>
        <p:spPr bwMode="auto">
          <a:xfrm>
            <a:off x="4495800" y="2590800"/>
            <a:ext cx="1600200" cy="838200"/>
          </a:xfrm>
          <a:prstGeom prst="roundRect">
            <a:avLst>
              <a:gd name="adj" fmla="val 16667"/>
            </a:avLst>
          </a:prstGeom>
          <a:noFill/>
          <a:ln w="19050" algn="ctr">
            <a:solidFill>
              <a:schemeClr val="tx1"/>
            </a:solidFill>
            <a:round/>
            <a:headEnd/>
            <a:tailEnd type="none" w="lg" len="lg"/>
          </a:ln>
          <a:effectLst/>
        </p:spPr>
        <p:txBody>
          <a:bodyPr wrap="none" anchor="ctr">
            <a:spAutoFit/>
          </a:bodyPr>
          <a:lstStyle/>
          <a:p>
            <a:endParaRPr lang="en-US"/>
          </a:p>
        </p:txBody>
      </p:sp>
      <p:sp>
        <p:nvSpPr>
          <p:cNvPr id="43023" name="AutoShape 15"/>
          <p:cNvSpPr>
            <a:spLocks noChangeArrowheads="1"/>
          </p:cNvSpPr>
          <p:nvPr/>
        </p:nvSpPr>
        <p:spPr bwMode="auto">
          <a:xfrm>
            <a:off x="4495800" y="3581400"/>
            <a:ext cx="1600200" cy="838200"/>
          </a:xfrm>
          <a:prstGeom prst="roundRect">
            <a:avLst>
              <a:gd name="adj" fmla="val 16667"/>
            </a:avLst>
          </a:prstGeom>
          <a:noFill/>
          <a:ln w="19050" algn="ctr">
            <a:solidFill>
              <a:schemeClr val="tx1"/>
            </a:solidFill>
            <a:round/>
            <a:headEnd/>
            <a:tailEnd type="none" w="lg" len="lg"/>
          </a:ln>
          <a:effectLst/>
        </p:spPr>
        <p:txBody>
          <a:bodyPr wrap="none" anchor="ctr">
            <a:spAutoFit/>
          </a:bodyPr>
          <a:lstStyle/>
          <a:p>
            <a:endParaRPr lang="en-US"/>
          </a:p>
        </p:txBody>
      </p:sp>
      <p:sp>
        <p:nvSpPr>
          <p:cNvPr id="43024" name="AutoShape 16"/>
          <p:cNvSpPr>
            <a:spLocks noChangeArrowheads="1"/>
          </p:cNvSpPr>
          <p:nvPr/>
        </p:nvSpPr>
        <p:spPr bwMode="auto">
          <a:xfrm>
            <a:off x="4495800" y="4572000"/>
            <a:ext cx="1600200" cy="838200"/>
          </a:xfrm>
          <a:prstGeom prst="roundRect">
            <a:avLst>
              <a:gd name="adj" fmla="val 16667"/>
            </a:avLst>
          </a:prstGeom>
          <a:noFill/>
          <a:ln w="19050" algn="ctr">
            <a:solidFill>
              <a:schemeClr val="tx1"/>
            </a:solidFill>
            <a:round/>
            <a:headEnd/>
            <a:tailEnd type="none" w="lg" len="lg"/>
          </a:ln>
          <a:effectLst/>
        </p:spPr>
        <p:txBody>
          <a:bodyPr wrap="none" anchor="ctr">
            <a:spAutoFit/>
          </a:bodyPr>
          <a:lstStyle/>
          <a:p>
            <a:endParaRPr lang="en-US"/>
          </a:p>
        </p:txBody>
      </p:sp>
      <p:cxnSp>
        <p:nvCxnSpPr>
          <p:cNvPr id="43025" name="AutoShape 17"/>
          <p:cNvCxnSpPr>
            <a:cxnSpLocks noChangeShapeType="1"/>
            <a:stCxn id="43015" idx="3"/>
            <a:endCxn id="43014" idx="3"/>
          </p:cNvCxnSpPr>
          <p:nvPr/>
        </p:nvCxnSpPr>
        <p:spPr bwMode="auto">
          <a:xfrm flipV="1">
            <a:off x="6105525" y="4000500"/>
            <a:ext cx="1588" cy="990600"/>
          </a:xfrm>
          <a:prstGeom prst="curvedConnector3">
            <a:avLst>
              <a:gd name="adj1" fmla="val 43800000"/>
            </a:avLst>
          </a:prstGeom>
          <a:noFill/>
          <a:ln w="19050">
            <a:solidFill>
              <a:schemeClr val="tx1"/>
            </a:solidFill>
            <a:round/>
            <a:headEnd/>
            <a:tailEnd type="arrow" w="lg" len="lg"/>
          </a:ln>
          <a:effectLst/>
        </p:spPr>
      </p:cxnSp>
      <p:cxnSp>
        <p:nvCxnSpPr>
          <p:cNvPr id="43026" name="AutoShape 18"/>
          <p:cNvCxnSpPr>
            <a:cxnSpLocks noChangeShapeType="1"/>
          </p:cNvCxnSpPr>
          <p:nvPr/>
        </p:nvCxnSpPr>
        <p:spPr bwMode="auto">
          <a:xfrm flipV="1">
            <a:off x="6096000" y="2971800"/>
            <a:ext cx="1588" cy="990600"/>
          </a:xfrm>
          <a:prstGeom prst="curvedConnector3">
            <a:avLst>
              <a:gd name="adj1" fmla="val 43800000"/>
            </a:avLst>
          </a:prstGeom>
          <a:noFill/>
          <a:ln w="19050">
            <a:solidFill>
              <a:schemeClr val="tx1"/>
            </a:solidFill>
            <a:round/>
            <a:headEnd/>
            <a:tailEnd type="arrow" w="lg" len="lg"/>
          </a:ln>
          <a:effectLst/>
        </p:spPr>
      </p:cxnSp>
      <p:cxnSp>
        <p:nvCxnSpPr>
          <p:cNvPr id="43027" name="AutoShape 19"/>
          <p:cNvCxnSpPr>
            <a:cxnSpLocks noChangeShapeType="1"/>
            <a:stCxn id="43022" idx="1"/>
            <a:endCxn id="43015" idx="1"/>
          </p:cNvCxnSpPr>
          <p:nvPr/>
        </p:nvCxnSpPr>
        <p:spPr bwMode="auto">
          <a:xfrm rot="10800000" flipH="1" flipV="1">
            <a:off x="4486275" y="3009900"/>
            <a:ext cx="1588" cy="1981200"/>
          </a:xfrm>
          <a:prstGeom prst="curvedConnector3">
            <a:avLst>
              <a:gd name="adj1" fmla="val -44400000"/>
            </a:avLst>
          </a:prstGeom>
          <a:noFill/>
          <a:ln w="19050">
            <a:solidFill>
              <a:schemeClr val="tx1"/>
            </a:solidFill>
            <a:round/>
            <a:headEnd/>
            <a:tailEnd type="arrow" w="lg" len="lg"/>
          </a:ln>
          <a:effectLst/>
        </p:spPr>
      </p:cxnSp>
      <p:sp>
        <p:nvSpPr>
          <p:cNvPr id="43028" name="Text Box 20"/>
          <p:cNvSpPr txBox="1">
            <a:spLocks noChangeArrowheads="1"/>
          </p:cNvSpPr>
          <p:nvPr/>
        </p:nvSpPr>
        <p:spPr bwMode="auto">
          <a:xfrm>
            <a:off x="1752600" y="2895600"/>
            <a:ext cx="1749425" cy="476250"/>
          </a:xfrm>
          <a:prstGeom prst="rect">
            <a:avLst/>
          </a:prstGeom>
          <a:noFill/>
          <a:ln w="19050" algn="ctr">
            <a:noFill/>
            <a:miter lim="800000"/>
            <a:headEnd/>
            <a:tailEnd type="none" w="lg" len="lg"/>
          </a:ln>
          <a:effectLst/>
        </p:spPr>
        <p:txBody>
          <a:bodyPr wrap="none">
            <a:spAutoFit/>
          </a:bodyPr>
          <a:lstStyle/>
          <a:p>
            <a:pPr marL="290513" indent="-290513" eaLnBrk="1" hangingPunct="1">
              <a:lnSpc>
                <a:spcPct val="90000"/>
              </a:lnSpc>
              <a:spcBef>
                <a:spcPct val="20000"/>
              </a:spcBef>
              <a:buClr>
                <a:srgbClr val="CC0000"/>
              </a:buClr>
            </a:pPr>
            <a:r>
              <a:rPr lang="en-US" sz="2800">
                <a:solidFill>
                  <a:srgbClr val="33CC33"/>
                </a:solidFill>
                <a:latin typeface="Arial" charset="0"/>
              </a:rPr>
              <a:t>Transition</a:t>
            </a:r>
          </a:p>
        </p:txBody>
      </p:sp>
      <p:sp>
        <p:nvSpPr>
          <p:cNvPr id="43029" name="Line 21"/>
          <p:cNvSpPr>
            <a:spLocks noChangeShapeType="1"/>
          </p:cNvSpPr>
          <p:nvPr/>
        </p:nvSpPr>
        <p:spPr bwMode="auto">
          <a:xfrm flipV="1">
            <a:off x="3429000" y="3124200"/>
            <a:ext cx="762000" cy="0"/>
          </a:xfrm>
          <a:prstGeom prst="line">
            <a:avLst/>
          </a:prstGeom>
          <a:noFill/>
          <a:ln w="19050">
            <a:solidFill>
              <a:srgbClr val="339966"/>
            </a:solidFill>
            <a:round/>
            <a:headEnd/>
            <a:tailEnd type="arrow" w="lg" len="lg"/>
          </a:ln>
          <a:effectLst/>
        </p:spPr>
        <p:txBody>
          <a:bodyPr>
            <a:spAutoFit/>
          </a:bodyPr>
          <a:lstStyle/>
          <a:p>
            <a:endParaRPr lang="en-US"/>
          </a:p>
        </p:txBody>
      </p:sp>
      <p:sp>
        <p:nvSpPr>
          <p:cNvPr id="43030" name="Oval 22"/>
          <p:cNvSpPr>
            <a:spLocks noChangeArrowheads="1"/>
          </p:cNvSpPr>
          <p:nvPr/>
        </p:nvSpPr>
        <p:spPr bwMode="auto">
          <a:xfrm>
            <a:off x="6705600" y="2057400"/>
            <a:ext cx="228600" cy="228600"/>
          </a:xfrm>
          <a:prstGeom prst="ellipse">
            <a:avLst/>
          </a:prstGeom>
          <a:solidFill>
            <a:srgbClr val="000000"/>
          </a:solidFill>
          <a:ln w="19050" algn="ctr">
            <a:solidFill>
              <a:schemeClr val="tx1"/>
            </a:solidFill>
            <a:round/>
            <a:headEnd/>
            <a:tailEnd type="none" w="lg" len="lg"/>
          </a:ln>
          <a:effectLst/>
        </p:spPr>
        <p:txBody>
          <a:bodyPr wrap="none" anchor="ctr">
            <a:spAutoFit/>
          </a:bodyPr>
          <a:lstStyle/>
          <a:p>
            <a:endParaRPr lang="en-US"/>
          </a:p>
        </p:txBody>
      </p:sp>
      <p:cxnSp>
        <p:nvCxnSpPr>
          <p:cNvPr id="43031" name="AutoShape 23"/>
          <p:cNvCxnSpPr>
            <a:cxnSpLocks noChangeShapeType="1"/>
            <a:stCxn id="43030" idx="4"/>
            <a:endCxn id="43013" idx="3"/>
          </p:cNvCxnSpPr>
          <p:nvPr/>
        </p:nvCxnSpPr>
        <p:spPr bwMode="auto">
          <a:xfrm rot="5400000">
            <a:off x="6105525" y="2295525"/>
            <a:ext cx="714375" cy="714375"/>
          </a:xfrm>
          <a:prstGeom prst="curvedConnector2">
            <a:avLst/>
          </a:prstGeom>
          <a:noFill/>
          <a:ln w="19050">
            <a:solidFill>
              <a:schemeClr val="tx1"/>
            </a:solidFill>
            <a:round/>
            <a:headEnd/>
            <a:tailEnd type="arrow" w="lg" len="lg"/>
          </a:ln>
          <a:effectLst/>
        </p:spPr>
      </p:cxnSp>
      <p:sp>
        <p:nvSpPr>
          <p:cNvPr id="43032" name="WordArt 24"/>
          <p:cNvSpPr>
            <a:spLocks noChangeArrowheads="1" noChangeShapeType="1" noTextEdit="1"/>
          </p:cNvSpPr>
          <p:nvPr/>
        </p:nvSpPr>
        <p:spPr bwMode="auto">
          <a:xfrm rot="71628918">
            <a:off x="5880894" y="4177506"/>
            <a:ext cx="1219200" cy="941388"/>
          </a:xfrm>
          <a:prstGeom prst="rect">
            <a:avLst/>
          </a:prstGeom>
        </p:spPr>
        <p:txBody>
          <a:bodyPr spcFirstLastPara="1" wrap="none" fromWordArt="1">
            <a:prstTxWarp prst="textArchUp">
              <a:avLst>
                <a:gd name="adj" fmla="val 10800000"/>
              </a:avLst>
            </a:prstTxWarp>
          </a:bodyPr>
          <a:lstStyle/>
          <a:p>
            <a:pPr algn="ctr"/>
            <a:r>
              <a:rPr lang="en-US" sz="1600" kern="10">
                <a:ln w="9525">
                  <a:solidFill>
                    <a:srgbClr val="000000"/>
                  </a:solidFill>
                  <a:round/>
                  <a:headEnd/>
                  <a:tailEnd type="none" w="lg" len="lg"/>
                </a:ln>
                <a:solidFill>
                  <a:srgbClr val="000000"/>
                </a:solidFill>
                <a:latin typeface="Arial"/>
                <a:cs typeface="Arial"/>
              </a:rPr>
              <a:t>Green timer expires</a:t>
            </a:r>
          </a:p>
        </p:txBody>
      </p:sp>
      <p:sp>
        <p:nvSpPr>
          <p:cNvPr id="43033" name="WordArt 25"/>
          <p:cNvSpPr>
            <a:spLocks noChangeArrowheads="1" noChangeShapeType="1" noTextEdit="1"/>
          </p:cNvSpPr>
          <p:nvPr/>
        </p:nvSpPr>
        <p:spPr bwMode="auto">
          <a:xfrm rot="70713611">
            <a:off x="6096000" y="2971800"/>
            <a:ext cx="914400" cy="914400"/>
          </a:xfrm>
          <a:prstGeom prst="rect">
            <a:avLst/>
          </a:prstGeom>
        </p:spPr>
        <p:txBody>
          <a:bodyPr spcFirstLastPara="1" wrap="none" fromWordArt="1">
            <a:prstTxWarp prst="textArchUp">
              <a:avLst>
                <a:gd name="adj" fmla="val 10800000"/>
              </a:avLst>
            </a:prstTxWarp>
          </a:bodyPr>
          <a:lstStyle/>
          <a:p>
            <a:pPr algn="ctr"/>
            <a:r>
              <a:rPr lang="en-US" sz="1600" kern="10">
                <a:ln w="9525">
                  <a:solidFill>
                    <a:srgbClr val="000000"/>
                  </a:solidFill>
                  <a:round/>
                  <a:headEnd/>
                  <a:tailEnd type="none" w="lg" len="lg"/>
                </a:ln>
                <a:solidFill>
                  <a:srgbClr val="000000"/>
                </a:solidFill>
                <a:latin typeface="Arial"/>
                <a:cs typeface="Arial"/>
              </a:rPr>
              <a:t>Yellow timer expires</a:t>
            </a:r>
          </a:p>
        </p:txBody>
      </p:sp>
      <p:sp>
        <p:nvSpPr>
          <p:cNvPr id="43034" name="WordArt 26"/>
          <p:cNvSpPr>
            <a:spLocks noChangeArrowheads="1" noChangeShapeType="1" noTextEdit="1"/>
          </p:cNvSpPr>
          <p:nvPr/>
        </p:nvSpPr>
        <p:spPr bwMode="auto">
          <a:xfrm rot="-70683091">
            <a:off x="3275013" y="3863975"/>
            <a:ext cx="1371600" cy="609600"/>
          </a:xfrm>
          <a:prstGeom prst="rect">
            <a:avLst/>
          </a:prstGeom>
        </p:spPr>
        <p:txBody>
          <a:bodyPr spcFirstLastPara="1" wrap="none" fromWordArt="1">
            <a:prstTxWarp prst="textArchUp">
              <a:avLst>
                <a:gd name="adj" fmla="val 10800000"/>
              </a:avLst>
            </a:prstTxWarp>
          </a:bodyPr>
          <a:lstStyle/>
          <a:p>
            <a:pPr algn="ctr"/>
            <a:r>
              <a:rPr lang="en-US" sz="1200" kern="10">
                <a:ln w="9525">
                  <a:solidFill>
                    <a:srgbClr val="000000"/>
                  </a:solidFill>
                  <a:round/>
                  <a:headEnd/>
                  <a:tailEnd type="none" w="lg" len="lg"/>
                </a:ln>
                <a:solidFill>
                  <a:srgbClr val="000000"/>
                </a:solidFill>
                <a:latin typeface="Arial Black"/>
              </a:rPr>
              <a:t>Car trips sensor</a:t>
            </a:r>
          </a:p>
        </p:txBody>
      </p:sp>
      <p:sp>
        <p:nvSpPr>
          <p:cNvPr id="43035" name="Line 27"/>
          <p:cNvSpPr>
            <a:spLocks noChangeShapeType="1"/>
          </p:cNvSpPr>
          <p:nvPr/>
        </p:nvSpPr>
        <p:spPr bwMode="auto">
          <a:xfrm flipV="1">
            <a:off x="2628900" y="4572000"/>
            <a:ext cx="838200" cy="990600"/>
          </a:xfrm>
          <a:prstGeom prst="line">
            <a:avLst/>
          </a:prstGeom>
          <a:noFill/>
          <a:ln w="19050">
            <a:solidFill>
              <a:schemeClr val="folHlink"/>
            </a:solidFill>
            <a:round/>
            <a:headEnd/>
            <a:tailEnd type="arrow" w="lg" len="lg"/>
          </a:ln>
          <a:effectLst/>
        </p:spPr>
        <p:txBody>
          <a:bodyPr>
            <a:spAutoFit/>
          </a:bodyPr>
          <a:lstStyle/>
          <a:p>
            <a:endParaRPr lang="en-US"/>
          </a:p>
        </p:txBody>
      </p:sp>
      <p:sp>
        <p:nvSpPr>
          <p:cNvPr id="43037" name="Text Box 29"/>
          <p:cNvSpPr txBox="1">
            <a:spLocks noChangeArrowheads="1"/>
          </p:cNvSpPr>
          <p:nvPr/>
        </p:nvSpPr>
        <p:spPr bwMode="auto">
          <a:xfrm>
            <a:off x="2209800" y="5562600"/>
            <a:ext cx="1143000" cy="457200"/>
          </a:xfrm>
          <a:prstGeom prst="rect">
            <a:avLst/>
          </a:prstGeom>
          <a:noFill/>
          <a:ln w="9525">
            <a:noFill/>
            <a:miter lim="800000"/>
            <a:headEnd/>
            <a:tailEnd/>
          </a:ln>
          <a:effectLst/>
        </p:spPr>
        <p:txBody>
          <a:bodyPr>
            <a:spAutoFit/>
          </a:bodyPr>
          <a:lstStyle/>
          <a:p>
            <a:pPr eaLnBrk="1" hangingPunct="1">
              <a:spcBef>
                <a:spcPct val="50000"/>
              </a:spcBef>
            </a:pPr>
            <a:r>
              <a:rPr lang="en-US" sz="2400">
                <a:latin typeface="Times New Roman" pitchFamily="18" charset="0"/>
              </a:rPr>
              <a:t>Event</a:t>
            </a:r>
          </a:p>
        </p:txBody>
      </p:sp>
      <p:sp>
        <p:nvSpPr>
          <p:cNvPr id="43038" name="Text Box 30"/>
          <p:cNvSpPr txBox="1">
            <a:spLocks noChangeArrowheads="1"/>
          </p:cNvSpPr>
          <p:nvPr/>
        </p:nvSpPr>
        <p:spPr bwMode="auto">
          <a:xfrm>
            <a:off x="7010400" y="1905000"/>
            <a:ext cx="762000" cy="457200"/>
          </a:xfrm>
          <a:prstGeom prst="rect">
            <a:avLst/>
          </a:prstGeom>
          <a:noFill/>
          <a:ln w="9525">
            <a:noFill/>
            <a:miter lim="800000"/>
            <a:headEnd/>
            <a:tailEnd/>
          </a:ln>
          <a:effectLst/>
        </p:spPr>
        <p:txBody>
          <a:bodyPr>
            <a:spAutoFit/>
          </a:bodyPr>
          <a:lstStyle/>
          <a:p>
            <a:pPr eaLnBrk="1" hangingPunct="1">
              <a:spcBef>
                <a:spcPct val="50000"/>
              </a:spcBef>
            </a:pPr>
            <a:r>
              <a:rPr lang="en-US" sz="2400">
                <a:latin typeface="Times New Roman" pitchFamily="18" charset="0"/>
              </a:rPr>
              <a:t>Start</a:t>
            </a:r>
          </a:p>
        </p:txBody>
      </p:sp>
      <p:pic>
        <p:nvPicPr>
          <p:cNvPr id="30" name="Picture 29" descr="Ppt_Bg2.png"/>
          <p:cNvPicPr>
            <a:picLocks noChangeAspect="1"/>
          </p:cNvPicPr>
          <p:nvPr/>
        </p:nvPicPr>
        <p:blipFill>
          <a:blip r:embed="rId2"/>
          <a:srcRect/>
          <a:stretch>
            <a:fillRect/>
          </a:stretch>
        </p:blipFill>
        <p:spPr bwMode="auto">
          <a:xfrm>
            <a:off x="0" y="-76200"/>
            <a:ext cx="9144000" cy="6858000"/>
          </a:xfrm>
          <a:prstGeom prst="rect">
            <a:avLst/>
          </a:prstGeom>
          <a:noFill/>
          <a:ln w="9525">
            <a:noFill/>
            <a:miter lim="800000"/>
            <a:headEnd/>
            <a:tailEnd/>
          </a:ln>
        </p:spPr>
      </p:pic>
      <p:sp>
        <p:nvSpPr>
          <p:cNvPr id="31" name="TextBox 30"/>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err="1" smtClean="0">
                <a:latin typeface="Comic Sans MS" pitchFamily="66" charset="0"/>
              </a:rPr>
              <a:t>Statechart</a:t>
            </a:r>
            <a:r>
              <a:rPr lang="en-US" sz="2400" dirty="0" smtClean="0">
                <a:latin typeface="Comic Sans MS" pitchFamily="66" charset="0"/>
              </a:rPr>
              <a:t> Diagram </a:t>
            </a:r>
            <a:endParaRPr lang="en-US" sz="24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303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3030"/>
                                        </p:tgtEl>
                                        <p:attrNameLst>
                                          <p:attrName>style.visibility</p:attrName>
                                        </p:attrNameLst>
                                      </p:cBhvr>
                                      <p:to>
                                        <p:strVal val="visible"/>
                                      </p:to>
                                    </p:se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43013"/>
                                        </p:tgtEl>
                                        <p:attrNameLst>
                                          <p:attrName>style.visibility</p:attrName>
                                        </p:attrNameLst>
                                      </p:cBhvr>
                                      <p:to>
                                        <p:strVal val="visible"/>
                                      </p:to>
                                    </p:set>
                                    <p:animEffect transition="in" filter="blinds(horizontal)">
                                      <p:cBhvr>
                                        <p:cTn id="13" dur="500"/>
                                        <p:tgtEl>
                                          <p:spTgt spid="430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43036"/>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43035"/>
                                        </p:tgtEl>
                                        <p:attrNameLst>
                                          <p:attrName>style.visibility</p:attrName>
                                        </p:attrNameLst>
                                      </p:cBhvr>
                                      <p:to>
                                        <p:strVal val="visible"/>
                                      </p:to>
                                    </p:set>
                                  </p:childTnLst>
                                </p:cTn>
                              </p:par>
                            </p:childTnLst>
                          </p:cTn>
                        </p:par>
                        <p:par>
                          <p:cTn id="21" fill="hold">
                            <p:stCondLst>
                              <p:cond delay="1000"/>
                            </p:stCondLst>
                            <p:childTnLst>
                              <p:par>
                                <p:cTn id="22" presetID="3" presetClass="entr" presetSubtype="0" fill="hold" grpId="0" nodeType="afterEffect">
                                  <p:stCondLst>
                                    <p:cond delay="0"/>
                                  </p:stCondLst>
                                  <p:childTnLst>
                                    <p:set>
                                      <p:cBhvr>
                                        <p:cTn id="23" dur="1" fill="hold">
                                          <p:stCondLst>
                                            <p:cond delay="499"/>
                                          </p:stCondLst>
                                        </p:cTn>
                                        <p:tgtEl>
                                          <p:spTgt spid="4303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43028"/>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499"/>
                                          </p:stCondLst>
                                        </p:cTn>
                                        <p:tgtEl>
                                          <p:spTgt spid="43029"/>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nodeType="afterEffect">
                                  <p:stCondLst>
                                    <p:cond delay="0"/>
                                  </p:stCondLst>
                                  <p:childTnLst>
                                    <p:set>
                                      <p:cBhvr>
                                        <p:cTn id="32" dur="1" fill="hold">
                                          <p:stCondLst>
                                            <p:cond delay="499"/>
                                          </p:stCondLst>
                                        </p:cTn>
                                        <p:tgtEl>
                                          <p:spTgt spid="43027"/>
                                        </p:tgtEl>
                                        <p:attrNameLst>
                                          <p:attrName>style.visibility</p:attrName>
                                        </p:attrNameLst>
                                      </p:cBhvr>
                                      <p:to>
                                        <p:strVal val="visible"/>
                                      </p:to>
                                    </p:se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499"/>
                                          </p:stCondLst>
                                        </p:cTn>
                                        <p:tgtEl>
                                          <p:spTgt spid="430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0" fill="hold" grpId="0" nodeType="clickEffect">
                                  <p:stCondLst>
                                    <p:cond delay="0"/>
                                  </p:stCondLst>
                                  <p:childTnLst>
                                    <p:set>
                                      <p:cBhvr>
                                        <p:cTn id="39" dur="1" fill="hold">
                                          <p:stCondLst>
                                            <p:cond delay="499"/>
                                          </p:stCondLst>
                                        </p:cTn>
                                        <p:tgtEl>
                                          <p:spTgt spid="43032"/>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43014"/>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nodeType="afterEffect">
                                  <p:stCondLst>
                                    <p:cond delay="0"/>
                                  </p:stCondLst>
                                  <p:childTnLst>
                                    <p:set>
                                      <p:cBhvr>
                                        <p:cTn id="45" dur="1" fill="hold">
                                          <p:stCondLst>
                                            <p:cond delay="499"/>
                                          </p:stCondLst>
                                        </p:cTn>
                                        <p:tgtEl>
                                          <p:spTgt spid="4302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0" fill="hold" grpId="0" nodeType="clickEffect">
                                  <p:stCondLst>
                                    <p:cond delay="0"/>
                                  </p:stCondLst>
                                  <p:childTnLst>
                                    <p:set>
                                      <p:cBhvr>
                                        <p:cTn id="49" dur="1" fill="hold">
                                          <p:stCondLst>
                                            <p:cond delay="499"/>
                                          </p:stCondLst>
                                        </p:cTn>
                                        <p:tgtEl>
                                          <p:spTgt spid="43033"/>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499"/>
                                          </p:stCondLst>
                                        </p:cTn>
                                        <p:tgtEl>
                                          <p:spTgt spid="43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6" grpId="0" autoUpdateAnimBg="0"/>
      <p:bldP spid="43013" grpId="0" animBg="1"/>
      <p:bldP spid="43014" grpId="0" animBg="1"/>
      <p:bldP spid="43015" grpId="0" animBg="1"/>
      <p:bldP spid="43028" grpId="0" autoUpdateAnimBg="0"/>
      <p:bldP spid="43029" grpId="0" animBg="1"/>
      <p:bldP spid="43030" grpId="0" animBg="1"/>
      <p:bldP spid="43032" grpId="0" animBg="1"/>
      <p:bldP spid="43033" grpId="0" animBg="1"/>
      <p:bldP spid="43034" grpId="0" animBg="1"/>
      <p:bldP spid="4303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Comic Sans MS" pitchFamily="66" charset="0"/>
              </a:rPr>
              <a:t>Activity diagram</a:t>
            </a:r>
            <a:endParaRPr lang="en-US" sz="3600" b="1" dirty="0">
              <a:latin typeface="Comic Sans MS" pitchFamily="66" charset="0"/>
            </a:endParaRPr>
          </a:p>
        </p:txBody>
      </p:sp>
      <p:sp>
        <p:nvSpPr>
          <p:cNvPr id="3" name="Content Placeholder 2"/>
          <p:cNvSpPr>
            <a:spLocks noGrp="1"/>
          </p:cNvSpPr>
          <p:nvPr>
            <p:ph idx="1"/>
          </p:nvPr>
        </p:nvSpPr>
        <p:spPr>
          <a:xfrm>
            <a:off x="457200" y="1600202"/>
            <a:ext cx="8229600" cy="5029198"/>
          </a:xfrm>
        </p:spPr>
        <p:txBody>
          <a:bodyPr/>
          <a:lstStyle/>
          <a:p>
            <a:r>
              <a:rPr lang="en-US" sz="2000" dirty="0" smtClean="0">
                <a:solidFill>
                  <a:schemeClr val="bg1"/>
                </a:solidFill>
                <a:latin typeface="Comic Sans MS" pitchFamily="66" charset="0"/>
              </a:rPr>
              <a:t>Activity diagram is basically a flowchart to represent the flow from one activity to another activity. The activity can be described as an operation of the system.</a:t>
            </a:r>
          </a:p>
          <a:p>
            <a:pPr>
              <a:buNone/>
            </a:pPr>
            <a:r>
              <a:rPr lang="en-US" sz="2800" b="1" u="sng" dirty="0" smtClean="0">
                <a:solidFill>
                  <a:schemeClr val="bg1"/>
                </a:solidFill>
                <a:latin typeface="Comic Sans MS" pitchFamily="66" charset="0"/>
              </a:rPr>
              <a:t>Purpose of Activity Diagrams</a:t>
            </a:r>
          </a:p>
          <a:p>
            <a:pPr>
              <a:buNone/>
            </a:pPr>
            <a:r>
              <a:rPr lang="en-US" sz="2800" dirty="0" smtClean="0">
                <a:solidFill>
                  <a:schemeClr val="bg1"/>
                </a:solidFill>
                <a:latin typeface="Comic Sans MS" pitchFamily="66" charset="0"/>
              </a:rPr>
              <a:t>	</a:t>
            </a:r>
            <a:r>
              <a:rPr lang="en-US" sz="2000" dirty="0" smtClean="0">
                <a:solidFill>
                  <a:schemeClr val="bg1"/>
                </a:solidFill>
                <a:latin typeface="Comic Sans MS" pitchFamily="66" charset="0"/>
              </a:rPr>
              <a:t>activity diagram is used to show message flow from one activity to another.</a:t>
            </a:r>
          </a:p>
          <a:p>
            <a:pPr>
              <a:buNone/>
            </a:pPr>
            <a:r>
              <a:rPr lang="en-US" sz="2000" dirty="0" smtClean="0">
                <a:solidFill>
                  <a:schemeClr val="bg1"/>
                </a:solidFill>
                <a:latin typeface="Comic Sans MS" pitchFamily="66" charset="0"/>
              </a:rPr>
              <a:t>Before drawing an activity diagram, we should identify the following elements:</a:t>
            </a:r>
          </a:p>
          <a:p>
            <a:pPr>
              <a:buFont typeface="Wingdings" pitchFamily="2" charset="2"/>
              <a:buChar char="Ø"/>
            </a:pPr>
            <a:r>
              <a:rPr lang="en-US" sz="2000" dirty="0" smtClean="0">
                <a:solidFill>
                  <a:schemeClr val="bg1"/>
                </a:solidFill>
                <a:latin typeface="Comic Sans MS" pitchFamily="66" charset="0"/>
              </a:rPr>
              <a:t> Activities</a:t>
            </a:r>
          </a:p>
          <a:p>
            <a:pPr>
              <a:buFont typeface="Wingdings" pitchFamily="2" charset="2"/>
              <a:buChar char="Ø"/>
            </a:pPr>
            <a:r>
              <a:rPr lang="en-US" sz="2000" dirty="0" smtClean="0">
                <a:solidFill>
                  <a:schemeClr val="bg1"/>
                </a:solidFill>
                <a:latin typeface="Comic Sans MS" pitchFamily="66" charset="0"/>
              </a:rPr>
              <a:t> Association</a:t>
            </a:r>
          </a:p>
          <a:p>
            <a:pPr>
              <a:buFont typeface="Wingdings" pitchFamily="2" charset="2"/>
              <a:buChar char="Ø"/>
            </a:pPr>
            <a:r>
              <a:rPr lang="en-US" sz="2000" dirty="0" smtClean="0">
                <a:solidFill>
                  <a:schemeClr val="bg1"/>
                </a:solidFill>
                <a:latin typeface="Comic Sans MS" pitchFamily="66" charset="0"/>
              </a:rPr>
              <a:t> Conditions</a:t>
            </a:r>
          </a:p>
          <a:p>
            <a:pPr>
              <a:buFont typeface="Wingdings" pitchFamily="2" charset="2"/>
              <a:buChar char="Ø"/>
            </a:pPr>
            <a:r>
              <a:rPr lang="en-US" sz="2000" dirty="0" smtClean="0">
                <a:solidFill>
                  <a:schemeClr val="bg1"/>
                </a:solidFill>
                <a:latin typeface="Comic Sans MS" pitchFamily="66" charset="0"/>
              </a:rPr>
              <a:t> Constraints</a:t>
            </a:r>
            <a:endParaRPr lang="en-US" sz="2000" dirty="0">
              <a:solidFill>
                <a:schemeClr val="bg1"/>
              </a:solidFill>
              <a:latin typeface="Comic Sans MS" pitchFamily="66" charset="0"/>
            </a:endParaRPr>
          </a:p>
        </p:txBody>
      </p:sp>
      <p:pic>
        <p:nvPicPr>
          <p:cNvPr id="4" name="Picture 3" descr="Ppt_Bg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66737"/>
            <a:ext cx="8229600" cy="3700463"/>
          </a:xfrm>
        </p:spPr>
        <p:txBody>
          <a:bodyPr/>
          <a:lstStyle/>
          <a:p>
            <a:pPr>
              <a:buNone/>
            </a:pPr>
            <a:r>
              <a:rPr lang="en-US" b="1" u="sng" dirty="0" smtClean="0">
                <a:solidFill>
                  <a:schemeClr val="bg1"/>
                </a:solidFill>
                <a:latin typeface="Comic Sans MS" pitchFamily="66" charset="0"/>
              </a:rPr>
              <a:t>Example for Activity Diagram</a:t>
            </a:r>
            <a:endParaRPr lang="en-US" sz="2000" b="1" u="sng" dirty="0" smtClean="0">
              <a:solidFill>
                <a:schemeClr val="bg1"/>
              </a:solidFill>
              <a:latin typeface="Comic Sans MS" pitchFamily="66" charset="0"/>
            </a:endParaRPr>
          </a:p>
          <a:p>
            <a:pPr>
              <a:buNone/>
            </a:pPr>
            <a:r>
              <a:rPr lang="en-US" sz="2000" dirty="0" smtClean="0">
                <a:solidFill>
                  <a:schemeClr val="bg1"/>
                </a:solidFill>
                <a:latin typeface="Comic Sans MS" pitchFamily="66" charset="0"/>
              </a:rPr>
              <a:t>Following diagram is drawn with the four main activities:</a:t>
            </a:r>
          </a:p>
          <a:p>
            <a:pPr>
              <a:buFont typeface="Wingdings" pitchFamily="2" charset="2"/>
              <a:buChar char="Ø"/>
            </a:pPr>
            <a:r>
              <a:rPr lang="en-US" sz="2000" dirty="0" smtClean="0">
                <a:solidFill>
                  <a:schemeClr val="bg1"/>
                </a:solidFill>
                <a:latin typeface="Comic Sans MS" pitchFamily="66" charset="0"/>
              </a:rPr>
              <a:t>Send order by the customer</a:t>
            </a:r>
          </a:p>
          <a:p>
            <a:pPr>
              <a:buFont typeface="Wingdings" pitchFamily="2" charset="2"/>
              <a:buChar char="Ø"/>
            </a:pPr>
            <a:r>
              <a:rPr lang="en-US" sz="2000" dirty="0" smtClean="0">
                <a:solidFill>
                  <a:schemeClr val="bg1"/>
                </a:solidFill>
                <a:latin typeface="Comic Sans MS" pitchFamily="66" charset="0"/>
              </a:rPr>
              <a:t>Receipt of the order</a:t>
            </a:r>
          </a:p>
          <a:p>
            <a:pPr>
              <a:buFont typeface="Wingdings" pitchFamily="2" charset="2"/>
              <a:buChar char="Ø"/>
            </a:pPr>
            <a:r>
              <a:rPr lang="en-US" sz="2000" dirty="0" smtClean="0">
                <a:solidFill>
                  <a:schemeClr val="bg1"/>
                </a:solidFill>
                <a:latin typeface="Comic Sans MS" pitchFamily="66" charset="0"/>
              </a:rPr>
              <a:t>Confirm the order</a:t>
            </a:r>
          </a:p>
          <a:p>
            <a:pPr>
              <a:buFont typeface="Wingdings" pitchFamily="2" charset="2"/>
              <a:buChar char="Ø"/>
            </a:pPr>
            <a:r>
              <a:rPr lang="en-US" sz="2000" dirty="0" smtClean="0">
                <a:solidFill>
                  <a:schemeClr val="bg1"/>
                </a:solidFill>
                <a:latin typeface="Comic Sans MS" pitchFamily="66" charset="0"/>
              </a:rPr>
              <a:t>Dispatch the order</a:t>
            </a:r>
            <a:endParaRPr lang="en-US" sz="2000" dirty="0">
              <a:solidFill>
                <a:schemeClr val="bg1"/>
              </a:solidFill>
              <a:latin typeface="Comic Sans MS" pitchFamily="66" charset="0"/>
            </a:endParaRPr>
          </a:p>
        </p:txBody>
      </p:sp>
      <p:pic>
        <p:nvPicPr>
          <p:cNvPr id="111618" name="Picture 2" descr="C:\Users\umr\Desktop\notatoons\activity daigram.jpg"/>
          <p:cNvPicPr>
            <a:picLocks noChangeAspect="1" noChangeArrowheads="1"/>
          </p:cNvPicPr>
          <p:nvPr/>
        </p:nvPicPr>
        <p:blipFill>
          <a:blip r:embed="rId2"/>
          <a:srcRect/>
          <a:stretch>
            <a:fillRect/>
          </a:stretch>
        </p:blipFill>
        <p:spPr bwMode="auto">
          <a:xfrm>
            <a:off x="685800" y="2971800"/>
            <a:ext cx="7620000" cy="3886200"/>
          </a:xfrm>
          <a:prstGeom prst="rect">
            <a:avLst/>
          </a:prstGeom>
          <a:noFill/>
        </p:spPr>
      </p:pic>
      <p:pic>
        <p:nvPicPr>
          <p:cNvPr id="4" name="Picture 3" descr="Ppt_Bg2.png"/>
          <p:cNvPicPr>
            <a:picLocks noChangeAspect="1"/>
          </p:cNvPicPr>
          <p:nvPr/>
        </p:nvPicPr>
        <p:blipFill>
          <a:blip r:embed="rId3"/>
          <a:srcRect/>
          <a:stretch>
            <a:fillRect/>
          </a:stretch>
        </p:blipFill>
        <p:spPr bwMode="auto">
          <a:xfrm>
            <a:off x="0" y="0"/>
            <a:ext cx="9144000" cy="7086600"/>
          </a:xfrm>
          <a:prstGeom prst="rect">
            <a:avLst/>
          </a:prstGeom>
          <a:noFill/>
          <a:ln w="9525">
            <a:noFill/>
            <a:miter lim="800000"/>
            <a:headEnd/>
            <a:tailEnd/>
          </a:ln>
        </p:spPr>
      </p:pic>
      <p:sp>
        <p:nvSpPr>
          <p:cNvPr id="5" name="TextBox 4"/>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omic Sans MS" pitchFamily="66" charset="0"/>
              </a:rPr>
              <a:t>Activity Diagram </a:t>
            </a:r>
            <a:endParaRPr lang="en-US" sz="2400" dirty="0">
              <a:latin typeface="Comic Sans MS" pitchFamily="66"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descr="C:\Users\umr\Desktop\notatoons\Thank-You.jpg"/>
          <p:cNvPicPr>
            <a:picLocks noChangeAspect="1" noChangeArrowheads="1"/>
          </p:cNvPicPr>
          <p:nvPr/>
        </p:nvPicPr>
        <p:blipFill>
          <a:blip r:embed="rId2"/>
          <a:srcRect/>
          <a:stretch>
            <a:fillRect/>
          </a:stretch>
        </p:blipFill>
        <p:spPr bwMode="auto">
          <a:xfrm>
            <a:off x="-1" y="0"/>
            <a:ext cx="9123725" cy="685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omic Sans MS" pitchFamily="66" charset="0"/>
              </a:rPr>
              <a:t>UML Notations</a:t>
            </a:r>
            <a:endParaRPr lang="en-US" sz="4000" dirty="0">
              <a:latin typeface="Comic Sans MS" pitchFamily="66" charset="0"/>
            </a:endParaRPr>
          </a:p>
        </p:txBody>
      </p:sp>
      <p:sp>
        <p:nvSpPr>
          <p:cNvPr id="3" name="Content Placeholder 2"/>
          <p:cNvSpPr>
            <a:spLocks noGrp="1"/>
          </p:cNvSpPr>
          <p:nvPr>
            <p:ph idx="1"/>
          </p:nvPr>
        </p:nvSpPr>
        <p:spPr/>
        <p:txBody>
          <a:bodyPr/>
          <a:lstStyle/>
          <a:p>
            <a:pPr>
              <a:buNone/>
            </a:pPr>
            <a:r>
              <a:rPr lang="en-US" sz="3600" u="sng" dirty="0" smtClean="0">
                <a:solidFill>
                  <a:schemeClr val="bg1"/>
                </a:solidFill>
                <a:latin typeface="Comic Sans MS" pitchFamily="66" charset="0"/>
              </a:rPr>
              <a:t>Class Notation :</a:t>
            </a:r>
          </a:p>
          <a:p>
            <a:pPr>
              <a:buNone/>
            </a:pPr>
            <a:endParaRPr lang="en-US" sz="2000" dirty="0">
              <a:solidFill>
                <a:schemeClr val="bg1"/>
              </a:solidFill>
              <a:latin typeface="Comic Sans MS" pitchFamily="66" charset="0"/>
            </a:endParaRPr>
          </a:p>
        </p:txBody>
      </p:sp>
      <p:pic>
        <p:nvPicPr>
          <p:cNvPr id="96258" name="Picture 2" descr="C:\Users\umr\Desktop\notatoons\class.jpg"/>
          <p:cNvPicPr>
            <a:picLocks noChangeAspect="1" noChangeArrowheads="1"/>
          </p:cNvPicPr>
          <p:nvPr/>
        </p:nvPicPr>
        <p:blipFill>
          <a:blip r:embed="rId2"/>
          <a:srcRect/>
          <a:stretch>
            <a:fillRect/>
          </a:stretch>
        </p:blipFill>
        <p:spPr bwMode="auto">
          <a:xfrm>
            <a:off x="990600" y="2362200"/>
            <a:ext cx="6936148" cy="3733800"/>
          </a:xfrm>
          <a:prstGeom prst="rect">
            <a:avLst/>
          </a:prstGeom>
          <a:noFill/>
        </p:spPr>
      </p:pic>
      <p:pic>
        <p:nvPicPr>
          <p:cNvPr id="6" name="Picture 5" descr="Ppt_Bg2.pn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latin typeface="Comic Sans MS" pitchFamily="66" charset="0"/>
              </a:rPr>
              <a:t>Object Notation</a:t>
            </a:r>
            <a:endParaRPr lang="en-US" sz="3600" u="sng" dirty="0">
              <a:latin typeface="Comic Sans MS" pitchFamily="66" charset="0"/>
            </a:endParaRPr>
          </a:p>
        </p:txBody>
      </p:sp>
      <p:sp>
        <p:nvSpPr>
          <p:cNvPr id="3" name="Content Placeholder 2"/>
          <p:cNvSpPr>
            <a:spLocks noGrp="1"/>
          </p:cNvSpPr>
          <p:nvPr>
            <p:ph idx="1"/>
          </p:nvPr>
        </p:nvSpPr>
        <p:spPr/>
        <p:txBody>
          <a:bodyPr/>
          <a:lstStyle/>
          <a:p>
            <a:pPr>
              <a:buFont typeface="Wingdings" pitchFamily="2" charset="2"/>
              <a:buChar char="Ø"/>
            </a:pPr>
            <a:r>
              <a:rPr lang="en-US" sz="2400" dirty="0" smtClean="0">
                <a:solidFill>
                  <a:schemeClr val="bg1"/>
                </a:solidFill>
                <a:latin typeface="Comic Sans MS" pitchFamily="66" charset="0"/>
              </a:rPr>
              <a:t>As the object is an actual implementation of a class, which is known as the instance of a class. Hence, it has the same usage as the class.</a:t>
            </a:r>
            <a:endParaRPr lang="en-US" sz="2400" dirty="0">
              <a:solidFill>
                <a:schemeClr val="bg1"/>
              </a:solidFill>
              <a:latin typeface="Comic Sans MS" pitchFamily="66" charset="0"/>
            </a:endParaRPr>
          </a:p>
        </p:txBody>
      </p:sp>
      <p:pic>
        <p:nvPicPr>
          <p:cNvPr id="97282" name="Picture 2" descr="C:\Users\umr\Desktop\notatoons\object.jpg"/>
          <p:cNvPicPr>
            <a:picLocks noChangeAspect="1" noChangeArrowheads="1"/>
          </p:cNvPicPr>
          <p:nvPr/>
        </p:nvPicPr>
        <p:blipFill>
          <a:blip r:embed="rId2"/>
          <a:srcRect/>
          <a:stretch>
            <a:fillRect/>
          </a:stretch>
        </p:blipFill>
        <p:spPr bwMode="auto">
          <a:xfrm>
            <a:off x="1676400" y="2971800"/>
            <a:ext cx="4876800" cy="3390642"/>
          </a:xfrm>
          <a:prstGeom prst="rect">
            <a:avLst/>
          </a:prstGeom>
          <a:noFill/>
        </p:spPr>
      </p:pic>
      <p:pic>
        <p:nvPicPr>
          <p:cNvPr id="5" name="Picture 4" descr="Ppt_Bg2.pn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6" name="TextBox 5"/>
          <p:cNvSpPr txBox="1"/>
          <p:nvPr/>
        </p:nvSpPr>
        <p:spPr>
          <a:xfrm>
            <a:off x="5943600" y="-4465"/>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err="1" smtClean="0">
                <a:latin typeface="Comic Sans MS" pitchFamily="66" charset="0"/>
              </a:rPr>
              <a:t>Uml</a:t>
            </a:r>
            <a:r>
              <a:rPr lang="en-US" sz="2400" dirty="0" smtClean="0">
                <a:latin typeface="Comic Sans MS" pitchFamily="66" charset="0"/>
              </a:rPr>
              <a:t> Notations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latin typeface="Comic Sans MS" pitchFamily="66" charset="0"/>
              </a:rPr>
              <a:t>Interface Notation</a:t>
            </a:r>
            <a:endParaRPr lang="en-US" sz="3600" u="sng" dirty="0">
              <a:latin typeface="Comic Sans MS" pitchFamily="66" charset="0"/>
            </a:endParaRPr>
          </a:p>
        </p:txBody>
      </p:sp>
      <p:sp>
        <p:nvSpPr>
          <p:cNvPr id="3" name="Content Placeholder 2"/>
          <p:cNvSpPr>
            <a:spLocks noGrp="1"/>
          </p:cNvSpPr>
          <p:nvPr>
            <p:ph idx="1"/>
          </p:nvPr>
        </p:nvSpPr>
        <p:spPr/>
        <p:txBody>
          <a:bodyPr/>
          <a:lstStyle/>
          <a:p>
            <a:pPr>
              <a:buFont typeface="Wingdings" pitchFamily="2" charset="2"/>
              <a:buChar char="Ø"/>
            </a:pPr>
            <a:r>
              <a:rPr lang="en-US" sz="2400" dirty="0" smtClean="0">
                <a:solidFill>
                  <a:schemeClr val="bg1"/>
                </a:solidFill>
                <a:latin typeface="Comic Sans MS" pitchFamily="66" charset="0"/>
              </a:rPr>
              <a:t>Interface is used to describe  the  functionality without implementation.</a:t>
            </a:r>
          </a:p>
          <a:p>
            <a:pPr>
              <a:buFont typeface="Wingdings" pitchFamily="2" charset="2"/>
              <a:buChar char="Ø"/>
            </a:pPr>
            <a:r>
              <a:rPr lang="en-US" sz="2400" dirty="0" smtClean="0">
                <a:solidFill>
                  <a:schemeClr val="bg1"/>
                </a:solidFill>
                <a:latin typeface="Comic Sans MS" pitchFamily="66" charset="0"/>
              </a:rPr>
              <a:t>Interface is  just like a  template  where  you  define  different  functions,  not  the  implementation.</a:t>
            </a:r>
            <a:endParaRPr lang="en-US" sz="2400" dirty="0">
              <a:solidFill>
                <a:schemeClr val="bg1"/>
              </a:solidFill>
              <a:latin typeface="Comic Sans MS" pitchFamily="66" charset="0"/>
            </a:endParaRPr>
          </a:p>
        </p:txBody>
      </p:sp>
      <p:pic>
        <p:nvPicPr>
          <p:cNvPr id="98306" name="Picture 2" descr="C:\Users\umr\Desktop\notatoons\interface.jpg"/>
          <p:cNvPicPr>
            <a:picLocks noChangeAspect="1" noChangeArrowheads="1"/>
          </p:cNvPicPr>
          <p:nvPr/>
        </p:nvPicPr>
        <p:blipFill>
          <a:blip r:embed="rId2"/>
          <a:srcRect/>
          <a:stretch>
            <a:fillRect/>
          </a:stretch>
        </p:blipFill>
        <p:spPr bwMode="auto">
          <a:xfrm>
            <a:off x="1447800" y="3429000"/>
            <a:ext cx="5604428" cy="2971800"/>
          </a:xfrm>
          <a:prstGeom prst="rect">
            <a:avLst/>
          </a:prstGeom>
        </p:spPr>
        <p:style>
          <a:lnRef idx="3">
            <a:schemeClr val="lt1"/>
          </a:lnRef>
          <a:fillRef idx="1">
            <a:schemeClr val="accent5"/>
          </a:fillRef>
          <a:effectRef idx="1">
            <a:schemeClr val="accent5"/>
          </a:effectRef>
          <a:fontRef idx="minor">
            <a:schemeClr val="lt1"/>
          </a:fontRef>
        </p:style>
      </p:pic>
      <p:pic>
        <p:nvPicPr>
          <p:cNvPr id="5" name="Picture 4" descr="Ppt_Bg2.pn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6" name="TextBox 5"/>
          <p:cNvSpPr txBox="1"/>
          <p:nvPr/>
        </p:nvSpPr>
        <p:spPr>
          <a:xfrm>
            <a:off x="5943600" y="0"/>
            <a:ext cx="3581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err="1" smtClean="0">
                <a:latin typeface="Comic Sans MS" pitchFamily="66" charset="0"/>
              </a:rPr>
              <a:t>Uml</a:t>
            </a:r>
            <a:r>
              <a:rPr lang="en-US" sz="2400" dirty="0" smtClean="0">
                <a:latin typeface="Comic Sans MS" pitchFamily="66" charset="0"/>
              </a:rPr>
              <a:t> Notations Cont..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
      <a:dk1>
        <a:srgbClr val="66CCFF"/>
      </a:dk1>
      <a:lt1>
        <a:srgbClr val="FFFFFF"/>
      </a:lt1>
      <a:dk2>
        <a:srgbClr val="FFFFFF"/>
      </a:dk2>
      <a:lt2>
        <a:srgbClr val="004080"/>
      </a:lt2>
      <a:accent1>
        <a:srgbClr val="FFFFFF"/>
      </a:accent1>
      <a:accent2>
        <a:srgbClr val="66CCFF"/>
      </a:accent2>
      <a:accent3>
        <a:srgbClr val="FFFFFF"/>
      </a:accent3>
      <a:accent4>
        <a:srgbClr val="56AEDA"/>
      </a:accent4>
      <a:accent5>
        <a:srgbClr val="FFFFFF"/>
      </a:accent5>
      <a:accent6>
        <a:srgbClr val="5CB9E7"/>
      </a:accent6>
      <a:hlink>
        <a:srgbClr val="CC66FF"/>
      </a:hlink>
      <a:folHlink>
        <a:srgbClr val="6666FF"/>
      </a:folHlink>
    </a:clrScheme>
    <a:fontScheme name="Default Design">
      <a:majorFont>
        <a:latin typeface="Arial-BoldM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Theme2" id="{2D876288-90BE-4310-8220-42320F08B713}" vid="{E5DA225A-9B29-4883-B3AF-DFDC63F3D9B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ANGULARJS2 PRESENTATION (1)</Template>
  <TotalTime>2864</TotalTime>
  <Words>2235</Words>
  <Application>Microsoft PowerPoint</Application>
  <PresentationFormat>On-screen Show (4:3)</PresentationFormat>
  <Paragraphs>518</Paragraphs>
  <Slides>63</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Theme2</vt:lpstr>
      <vt:lpstr>Bitmap Image</vt:lpstr>
      <vt:lpstr>Slide 1</vt:lpstr>
      <vt:lpstr>Introduction to UML </vt:lpstr>
      <vt:lpstr>Overview</vt:lpstr>
      <vt:lpstr>What is UML?</vt:lpstr>
      <vt:lpstr>History of UML</vt:lpstr>
      <vt:lpstr>UML Notations</vt:lpstr>
      <vt:lpstr>UML Notations</vt:lpstr>
      <vt:lpstr>Object Notation</vt:lpstr>
      <vt:lpstr>Interface Notation</vt:lpstr>
      <vt:lpstr>Collaboration Notation</vt:lpstr>
      <vt:lpstr>Use  Case Notation</vt:lpstr>
      <vt:lpstr>Initial State Notation</vt:lpstr>
      <vt:lpstr>Component Notation</vt:lpstr>
      <vt:lpstr>State  Machine Notation</vt:lpstr>
      <vt:lpstr>Package Notation</vt:lpstr>
      <vt:lpstr>Dependency Notation</vt:lpstr>
      <vt:lpstr>Generalization Notation</vt:lpstr>
      <vt:lpstr>Why UML for Modeling</vt:lpstr>
      <vt:lpstr> Types of UML Diagrams </vt:lpstr>
      <vt:lpstr>Class diagram</vt:lpstr>
      <vt:lpstr>Class representation</vt:lpstr>
      <vt:lpstr>  An example of Class     </vt:lpstr>
      <vt:lpstr>Slide 23</vt:lpstr>
      <vt:lpstr>Slide 24</vt:lpstr>
      <vt:lpstr>Association</vt:lpstr>
      <vt:lpstr>Code for Association</vt:lpstr>
      <vt:lpstr>Bidirectional</vt:lpstr>
      <vt:lpstr>Code for Bidirectional</vt:lpstr>
      <vt:lpstr>Multiplicity</vt:lpstr>
      <vt:lpstr>Slide 30</vt:lpstr>
      <vt:lpstr>Code for Customer.java</vt:lpstr>
      <vt:lpstr>OO Relationships</vt:lpstr>
      <vt:lpstr>Slide 33</vt:lpstr>
      <vt:lpstr>Slide 34</vt:lpstr>
      <vt:lpstr>Realization</vt:lpstr>
      <vt:lpstr>Dependency</vt:lpstr>
      <vt:lpstr>Aggregation</vt:lpstr>
      <vt:lpstr>Slide 38</vt:lpstr>
      <vt:lpstr>Composition:</vt:lpstr>
      <vt:lpstr>Slide 40</vt:lpstr>
      <vt:lpstr>Object Diagrams</vt:lpstr>
      <vt:lpstr>Slide 42</vt:lpstr>
      <vt:lpstr>Component Diagrams</vt:lpstr>
      <vt:lpstr>Example for Component Diagram</vt:lpstr>
      <vt:lpstr>Deployment Diagram</vt:lpstr>
      <vt:lpstr>Use Case Diagram</vt:lpstr>
      <vt:lpstr>Slide 47</vt:lpstr>
      <vt:lpstr>Use Case Diagram(core relationship) </vt:lpstr>
      <vt:lpstr>Use Case Diagram(core relationship) </vt:lpstr>
      <vt:lpstr>Use Case Diagrams </vt:lpstr>
      <vt:lpstr>Steps Of Execution (Requirements)</vt:lpstr>
      <vt:lpstr>Sequence Diagram(make a phone call)</vt:lpstr>
      <vt:lpstr>Slide 53</vt:lpstr>
      <vt:lpstr>Slide 54</vt:lpstr>
      <vt:lpstr>Slide 55</vt:lpstr>
      <vt:lpstr>  Interaction Diagrams: Collaboration diagrams </vt:lpstr>
      <vt:lpstr>Slide 57</vt:lpstr>
      <vt:lpstr>Statechart Diagrams</vt:lpstr>
      <vt:lpstr>Slide 59</vt:lpstr>
      <vt:lpstr>State Diagrams  (Traffic light example)</vt:lpstr>
      <vt:lpstr>Activity diagram</vt:lpstr>
      <vt:lpstr>Slide 62</vt:lpstr>
      <vt:lpstr>Slide 63</vt:lpstr>
    </vt:vector>
  </TitlesOfParts>
  <Company>UCF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sjin</dc:creator>
  <cp:lastModifiedBy>umr</cp:lastModifiedBy>
  <cp:revision>382</cp:revision>
  <dcterms:created xsi:type="dcterms:W3CDTF">2002-09-22T17:43:30Z</dcterms:created>
  <dcterms:modified xsi:type="dcterms:W3CDTF">2018-01-10T07:25:59Z</dcterms:modified>
</cp:coreProperties>
</file>