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8"/>
  </p:notesMasterIdLst>
  <p:sldIdLst>
    <p:sldId id="257" r:id="rId2"/>
    <p:sldId id="258" r:id="rId3"/>
    <p:sldId id="259"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504"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260" r:id="rId40"/>
    <p:sldId id="261" r:id="rId41"/>
    <p:sldId id="361" r:id="rId42"/>
    <p:sldId id="362" r:id="rId43"/>
    <p:sldId id="363" r:id="rId44"/>
    <p:sldId id="409" r:id="rId45"/>
    <p:sldId id="410" r:id="rId46"/>
    <p:sldId id="364" r:id="rId47"/>
    <p:sldId id="365" r:id="rId48"/>
    <p:sldId id="366" r:id="rId49"/>
    <p:sldId id="367" r:id="rId50"/>
    <p:sldId id="368" r:id="rId51"/>
    <p:sldId id="369" r:id="rId52"/>
    <p:sldId id="407" r:id="rId53"/>
    <p:sldId id="371" r:id="rId54"/>
    <p:sldId id="372" r:id="rId55"/>
    <p:sldId id="373" r:id="rId56"/>
    <p:sldId id="378" r:id="rId57"/>
    <p:sldId id="374" r:id="rId58"/>
    <p:sldId id="380" r:id="rId59"/>
    <p:sldId id="382" r:id="rId60"/>
    <p:sldId id="375" r:id="rId61"/>
    <p:sldId id="376" r:id="rId62"/>
    <p:sldId id="377" r:id="rId63"/>
    <p:sldId id="385" r:id="rId64"/>
    <p:sldId id="379" r:id="rId65"/>
    <p:sldId id="386" r:id="rId66"/>
    <p:sldId id="388" r:id="rId67"/>
    <p:sldId id="387" r:id="rId68"/>
    <p:sldId id="389" r:id="rId69"/>
    <p:sldId id="390" r:id="rId70"/>
    <p:sldId id="391" r:id="rId71"/>
    <p:sldId id="392" r:id="rId72"/>
    <p:sldId id="393" r:id="rId73"/>
    <p:sldId id="394" r:id="rId74"/>
    <p:sldId id="381" r:id="rId75"/>
    <p:sldId id="395" r:id="rId76"/>
    <p:sldId id="396" r:id="rId77"/>
    <p:sldId id="398" r:id="rId78"/>
    <p:sldId id="397" r:id="rId79"/>
    <p:sldId id="399" r:id="rId80"/>
    <p:sldId id="400" r:id="rId81"/>
    <p:sldId id="401" r:id="rId82"/>
    <p:sldId id="402" r:id="rId83"/>
    <p:sldId id="403" r:id="rId84"/>
    <p:sldId id="404" r:id="rId85"/>
    <p:sldId id="405" r:id="rId86"/>
    <p:sldId id="406" r:id="rId87"/>
    <p:sldId id="383" r:id="rId88"/>
    <p:sldId id="497" r:id="rId89"/>
    <p:sldId id="384" r:id="rId90"/>
    <p:sldId id="498" r:id="rId91"/>
    <p:sldId id="486" r:id="rId92"/>
    <p:sldId id="408" r:id="rId93"/>
    <p:sldId id="499" r:id="rId94"/>
    <p:sldId id="501" r:id="rId95"/>
    <p:sldId id="502" r:id="rId96"/>
    <p:sldId id="411" r:id="rId97"/>
    <p:sldId id="503" r:id="rId98"/>
    <p:sldId id="471" r:id="rId99"/>
    <p:sldId id="472" r:id="rId100"/>
    <p:sldId id="473" r:id="rId101"/>
    <p:sldId id="474" r:id="rId102"/>
    <p:sldId id="475" r:id="rId103"/>
    <p:sldId id="476" r:id="rId104"/>
    <p:sldId id="477" r:id="rId105"/>
    <p:sldId id="478" r:id="rId106"/>
    <p:sldId id="479" r:id="rId107"/>
    <p:sldId id="480" r:id="rId108"/>
    <p:sldId id="481" r:id="rId109"/>
    <p:sldId id="482" r:id="rId110"/>
    <p:sldId id="483" r:id="rId111"/>
    <p:sldId id="484" r:id="rId112"/>
    <p:sldId id="485" r:id="rId113"/>
    <p:sldId id="447" r:id="rId114"/>
    <p:sldId id="448" r:id="rId115"/>
    <p:sldId id="449" r:id="rId116"/>
    <p:sldId id="450" r:id="rId117"/>
    <p:sldId id="451" r:id="rId118"/>
    <p:sldId id="452" r:id="rId119"/>
    <p:sldId id="453" r:id="rId120"/>
    <p:sldId id="454" r:id="rId121"/>
    <p:sldId id="455" r:id="rId122"/>
    <p:sldId id="456" r:id="rId123"/>
    <p:sldId id="457" r:id="rId124"/>
    <p:sldId id="458" r:id="rId125"/>
    <p:sldId id="459" r:id="rId126"/>
    <p:sldId id="460" r:id="rId127"/>
    <p:sldId id="461" r:id="rId128"/>
    <p:sldId id="462" r:id="rId129"/>
    <p:sldId id="463" r:id="rId130"/>
    <p:sldId id="464" r:id="rId131"/>
    <p:sldId id="465" r:id="rId132"/>
    <p:sldId id="466" r:id="rId133"/>
    <p:sldId id="467" r:id="rId134"/>
    <p:sldId id="468" r:id="rId135"/>
    <p:sldId id="469" r:id="rId136"/>
    <p:sldId id="487" r:id="rId137"/>
    <p:sldId id="488" r:id="rId138"/>
    <p:sldId id="489" r:id="rId139"/>
    <p:sldId id="490" r:id="rId140"/>
    <p:sldId id="491" r:id="rId141"/>
    <p:sldId id="492" r:id="rId142"/>
    <p:sldId id="493" r:id="rId143"/>
    <p:sldId id="494" r:id="rId144"/>
    <p:sldId id="495" r:id="rId145"/>
    <p:sldId id="496" r:id="rId146"/>
    <p:sldId id="290" r:id="rId147"/>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6712"/>
    <a:srgbClr val="D53E15"/>
    <a:srgbClr val="020202"/>
    <a:srgbClr val="10BC62"/>
    <a:srgbClr val="EEA116"/>
    <a:srgbClr val="CC3300"/>
    <a:srgbClr val="E57A05"/>
    <a:srgbClr val="AF7221"/>
    <a:srgbClr val="11C923"/>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4444" autoAdjust="0"/>
  </p:normalViewPr>
  <p:slideViewPr>
    <p:cSldViewPr snapToGrid="0">
      <p:cViewPr varScale="1">
        <p:scale>
          <a:sx n="78" d="100"/>
          <a:sy n="78" d="100"/>
        </p:scale>
        <p:origin x="648" y="62"/>
      </p:cViewPr>
      <p:guideLst>
        <p:guide orient="horz" pos="2160"/>
        <p:guide pos="3840"/>
      </p:guideLst>
    </p:cSldViewPr>
  </p:slideViewPr>
  <p:outlineViewPr>
    <p:cViewPr>
      <p:scale>
        <a:sx n="33" d="100"/>
        <a:sy n="33" d="100"/>
      </p:scale>
      <p:origin x="0" y="35124"/>
    </p:cViewPr>
  </p:outlineViewPr>
  <p:notesTextViewPr>
    <p:cViewPr>
      <p:scale>
        <a:sx n="1" d="1"/>
        <a:sy n="1" d="1"/>
      </p:scale>
      <p:origin x="0" y="0"/>
    </p:cViewPr>
  </p:notesTextViewPr>
  <p:sorterViewPr>
    <p:cViewPr>
      <p:scale>
        <a:sx n="112" d="100"/>
        <a:sy n="112" d="100"/>
      </p:scale>
      <p:origin x="0" y="-236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dirty="0"/>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2555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023FC7E-6357-41FD-B20B-DCA1BBD35327}" type="slidenum">
              <a:rPr lang="en-US" smtClean="0"/>
              <a:t>41</a:t>
            </a:fld>
            <a:endParaRPr lang="en-US" dirty="0"/>
          </a:p>
        </p:txBody>
      </p:sp>
    </p:spTree>
    <p:extLst>
      <p:ext uri="{BB962C8B-B14F-4D97-AF65-F5344CB8AC3E}">
        <p14:creationId xmlns:p14="http://schemas.microsoft.com/office/powerpoint/2010/main" val="119501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023FC7E-6357-41FD-B20B-DCA1BBD35327}" type="slidenum">
              <a:rPr lang="en-US" smtClean="0"/>
              <a:t>82</a:t>
            </a:fld>
            <a:endParaRPr lang="en-US" dirty="0"/>
          </a:p>
        </p:txBody>
      </p:sp>
    </p:spTree>
    <p:extLst>
      <p:ext uri="{BB962C8B-B14F-4D97-AF65-F5344CB8AC3E}">
        <p14:creationId xmlns:p14="http://schemas.microsoft.com/office/powerpoint/2010/main" val="6713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1/6/2018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1/6/2018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1/6/2018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1/6/2018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1/6/2018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1/6/2018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1/6/2018</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1/6/2018</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1/6/2018</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1/6/2018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1/6/2018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1/6/2018</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81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6 January 2018</a:t>
            </a:fld>
            <a:endParaRPr lang="en-US" sz="1400" i="0" u="none" dirty="0">
              <a:latin typeface="+mn-lt"/>
            </a:endParaRPr>
          </a:p>
        </p:txBody>
      </p:sp>
      <p:sp>
        <p:nvSpPr>
          <p:cNvPr id="6" name="Footer Placeholder 5"/>
          <p:cNvSpPr txBox="1">
            <a:spLocks noGrp="1" noChangeArrowheads="1"/>
          </p:cNvSpPr>
          <p:nvPr/>
        </p:nvSpPr>
        <p:spPr bwMode="auto">
          <a:xfrm>
            <a:off x="4648200" y="6245225"/>
            <a:ext cx="2895600" cy="476250"/>
          </a:xfrm>
          <a:prstGeom prst="rect">
            <a:avLst/>
          </a:prstGeom>
          <a:noFill/>
          <a:ln>
            <a:miter lim="800000"/>
            <a:headEnd/>
            <a:tailEnd/>
          </a:ln>
        </p:spPr>
        <p:txBody>
          <a:bodyPr/>
          <a:lstStyle/>
          <a:p>
            <a:pPr algn="ctr">
              <a:defRPr/>
            </a:pPr>
            <a:r>
              <a:rPr lang="en-US" sz="1400" i="0" u="none" dirty="0">
                <a:latin typeface="+mn-lt"/>
              </a:rPr>
              <a:t>www.snipe.co.in</a:t>
            </a:r>
          </a:p>
        </p:txBody>
      </p:sp>
      <p:sp>
        <p:nvSpPr>
          <p:cNvPr id="7" name="Slide Number Placeholder 6"/>
          <p:cNvSpPr txBox="1">
            <a:spLocks noGrp="1" noChangeArrowheads="1"/>
          </p:cNvSpPr>
          <p:nvPr/>
        </p:nvSpPr>
        <p:spPr bwMode="auto">
          <a:xfrm>
            <a:off x="8077200" y="6245225"/>
            <a:ext cx="2133600"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dirty="0"/>
          </a:p>
        </p:txBody>
      </p:sp>
      <p:pic>
        <p:nvPicPr>
          <p:cNvPr id="2053" name="Picture 3" descr="Ppt_Bg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9" y="0"/>
            <a:ext cx="122311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39965" y="5882231"/>
            <a:ext cx="5356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800" b="1" u="none" dirty="0">
                <a:solidFill>
                  <a:schemeClr val="bg2"/>
                </a:solidFill>
                <a:effectLst>
                  <a:outerShdw blurRad="38100" dist="38100" dir="2700000" algn="tl">
                    <a:srgbClr val="000000">
                      <a:alpha val="43137"/>
                    </a:srgbClr>
                  </a:outerShdw>
                </a:effectLst>
                <a:latin typeface="Aharoni" pitchFamily="2" charset="-79"/>
                <a:cs typeface="Aharoni" pitchFamily="2" charset="-79"/>
              </a:rPr>
              <a:t>SNIPE TEAM</a:t>
            </a:r>
          </a:p>
        </p:txBody>
      </p:sp>
      <p:sp>
        <p:nvSpPr>
          <p:cNvPr id="2" name="Date Placeholder 1"/>
          <p:cNvSpPr>
            <a:spLocks noGrp="1"/>
          </p:cNvSpPr>
          <p:nvPr>
            <p:ph type="dt" sz="half" idx="10"/>
          </p:nvPr>
        </p:nvSpPr>
        <p:spPr/>
        <p:txBody>
          <a:bodyPr/>
          <a:lstStyle/>
          <a:p>
            <a:r>
              <a:rPr lang="en-US" dirty="0"/>
              <a:t>01/12/2017</a:t>
            </a:r>
          </a:p>
        </p:txBody>
      </p:sp>
    </p:spTree>
    <p:extLst>
      <p:ext uri="{BB962C8B-B14F-4D97-AF65-F5344CB8AC3E}">
        <p14:creationId xmlns:p14="http://schemas.microsoft.com/office/powerpoint/2010/main" val="15554646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8895488" y="0"/>
            <a:ext cx="2832827"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FUNDAMENTALS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511945" y="606494"/>
            <a:ext cx="10972800" cy="4450919"/>
          </a:xfrm>
        </p:spPr>
        <p:txBody>
          <a:bodyPr/>
          <a:lstStyle/>
          <a:p>
            <a:pPr marL="0" indent="0">
              <a:buNone/>
            </a:pPr>
            <a:r>
              <a:rPr lang="en-US" sz="2400" dirty="0">
                <a:solidFill>
                  <a:schemeClr val="accent2">
                    <a:lumMod val="60000"/>
                    <a:lumOff val="40000"/>
                  </a:schemeClr>
                </a:solidFill>
                <a:latin typeface="Comic Sans MS" pitchFamily="66" charset="0"/>
              </a:rPr>
              <a:t>Keywords: </a:t>
            </a:r>
          </a:p>
          <a:p>
            <a:pPr marL="0" indent="0">
              <a:buNone/>
            </a:pPr>
            <a:r>
              <a:rPr lang="en-US" sz="22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 reserved word in programming language which is predefined and  cannot be used as name for class, method, function and identifier.</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nvPr>
        </p:nvGraphicFramePr>
        <p:xfrm>
          <a:off x="1356316" y="1965325"/>
          <a:ext cx="7758501" cy="4279900"/>
        </p:xfrm>
        <a:graphic>
          <a:graphicData uri="http://schemas.openxmlformats.org/drawingml/2006/table">
            <a:tbl>
              <a:tblPr/>
              <a:tblGrid>
                <a:gridCol w="1424770">
                  <a:extLst>
                    <a:ext uri="{9D8B030D-6E8A-4147-A177-3AD203B41FA5}">
                      <a16:colId xmlns:a16="http://schemas.microsoft.com/office/drawing/2014/main" val="3722728617"/>
                    </a:ext>
                  </a:extLst>
                </a:gridCol>
                <a:gridCol w="1459149">
                  <a:extLst>
                    <a:ext uri="{9D8B030D-6E8A-4147-A177-3AD203B41FA5}">
                      <a16:colId xmlns:a16="http://schemas.microsoft.com/office/drawing/2014/main" val="4211699040"/>
                    </a:ext>
                  </a:extLst>
                </a:gridCol>
                <a:gridCol w="1449421">
                  <a:extLst>
                    <a:ext uri="{9D8B030D-6E8A-4147-A177-3AD203B41FA5}">
                      <a16:colId xmlns:a16="http://schemas.microsoft.com/office/drawing/2014/main" val="2577492922"/>
                    </a:ext>
                  </a:extLst>
                </a:gridCol>
                <a:gridCol w="1811800">
                  <a:extLst>
                    <a:ext uri="{9D8B030D-6E8A-4147-A177-3AD203B41FA5}">
                      <a16:colId xmlns:a16="http://schemas.microsoft.com/office/drawing/2014/main" val="953376063"/>
                    </a:ext>
                  </a:extLst>
                </a:gridCol>
                <a:gridCol w="1613361">
                  <a:extLst>
                    <a:ext uri="{9D8B030D-6E8A-4147-A177-3AD203B41FA5}">
                      <a16:colId xmlns:a16="http://schemas.microsoft.com/office/drawing/2014/main" val="1585716468"/>
                    </a:ext>
                  </a:extLst>
                </a:gridCol>
              </a:tblGrid>
              <a:tr h="404554">
                <a:tc>
                  <a:txBody>
                    <a:bodyPr/>
                    <a:lstStyle/>
                    <a:p>
                      <a:pPr algn="l"/>
                      <a:r>
                        <a:rPr lang="en-US" b="0" dirty="0">
                          <a:solidFill>
                            <a:srgbClr val="020202"/>
                          </a:solidFill>
                          <a:latin typeface="Comic Sans MS" pitchFamily="66" charset="0"/>
                        </a:rPr>
                        <a:t>abstract</a:t>
                      </a:r>
                    </a:p>
                  </a:txBody>
                  <a:tcPr>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const</a:t>
                      </a:r>
                      <a:endParaRPr lang="en-US"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final</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interface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strictfp</a:t>
                      </a:r>
                    </a:p>
                  </a:txBody>
                  <a:tcPr>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19334064"/>
                  </a:ext>
                </a:extLst>
              </a:tr>
              <a:tr h="402619">
                <a:tc>
                  <a:txBody>
                    <a:bodyPr/>
                    <a:lstStyle/>
                    <a:p>
                      <a:pPr algn="l"/>
                      <a:r>
                        <a:rPr lang="en-US" dirty="0">
                          <a:solidFill>
                            <a:srgbClr val="020202"/>
                          </a:solidFill>
                          <a:latin typeface="Comic Sans MS" pitchFamily="66" charset="0"/>
                        </a:rPr>
                        <a:t>Assert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continue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finally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long</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super</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24305">
                <a:tc>
                  <a:txBody>
                    <a:bodyPr/>
                    <a:lstStyle/>
                    <a:p>
                      <a:pPr algn="l"/>
                      <a:r>
                        <a:rPr lang="en-US" dirty="0">
                          <a:solidFill>
                            <a:srgbClr val="020202"/>
                          </a:solidFill>
                          <a:latin typeface="Comic Sans MS" pitchFamily="66" charset="0"/>
                        </a:rPr>
                        <a:t>boolean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default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float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native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for</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24305">
                <a:tc>
                  <a:txBody>
                    <a:bodyPr/>
                    <a:lstStyle/>
                    <a:p>
                      <a:pPr algn="l"/>
                      <a:r>
                        <a:rPr lang="en-US" dirty="0">
                          <a:solidFill>
                            <a:srgbClr val="020202"/>
                          </a:solidFill>
                          <a:latin typeface="Comic Sans MS" pitchFamily="66" charset="0"/>
                        </a:rPr>
                        <a:t>break</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do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goto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package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synchronized</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447449">
                <a:tc>
                  <a:txBody>
                    <a:bodyPr/>
                    <a:lstStyle/>
                    <a:p>
                      <a:pPr algn="l"/>
                      <a:r>
                        <a:rPr lang="en-US" dirty="0">
                          <a:solidFill>
                            <a:srgbClr val="020202"/>
                          </a:solidFill>
                          <a:latin typeface="Comic Sans MS" pitchFamily="66" charset="0"/>
                        </a:rPr>
                        <a:t>case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double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if</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private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this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439734">
                <a:tc>
                  <a:txBody>
                    <a:bodyPr/>
                    <a:lstStyle/>
                    <a:p>
                      <a:pPr algn="l"/>
                      <a:r>
                        <a:rPr lang="en-US" dirty="0">
                          <a:solidFill>
                            <a:srgbClr val="020202"/>
                          </a:solidFill>
                          <a:latin typeface="Comic Sans MS" pitchFamily="66" charset="0"/>
                        </a:rPr>
                        <a:t>catch</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else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implements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public</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protected</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60746">
                <a:tc>
                  <a:txBody>
                    <a:bodyPr/>
                    <a:lstStyle/>
                    <a:p>
                      <a:pPr algn="l"/>
                      <a:r>
                        <a:rPr lang="en-US" dirty="0">
                          <a:solidFill>
                            <a:srgbClr val="020202"/>
                          </a:solidFill>
                          <a:latin typeface="Comic Sans MS" pitchFamily="66" charset="0"/>
                        </a:rPr>
                        <a:t>char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enum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import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instanceof</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throws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r h="425396">
                <a:tc>
                  <a:txBody>
                    <a:bodyPr/>
                    <a:lstStyle/>
                    <a:p>
                      <a:pPr algn="l"/>
                      <a:r>
                        <a:rPr lang="en-US" dirty="0">
                          <a:solidFill>
                            <a:srgbClr val="020202"/>
                          </a:solidFill>
                          <a:latin typeface="Comic Sans MS" pitchFamily="66" charset="0"/>
                        </a:rPr>
                        <a:t>class</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extends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int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short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try</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228495621"/>
                  </a:ext>
                </a:extLst>
              </a:tr>
              <a:tr h="425396">
                <a:tc>
                  <a:txBody>
                    <a:bodyPr/>
                    <a:lstStyle/>
                    <a:p>
                      <a:pPr algn="l"/>
                      <a:r>
                        <a:rPr lang="en-US" dirty="0">
                          <a:solidFill>
                            <a:srgbClr val="020202"/>
                          </a:solidFill>
                          <a:latin typeface="Comic Sans MS" pitchFamily="66" charset="0"/>
                        </a:rPr>
                        <a:t>transient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byte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0202"/>
                          </a:solidFill>
                          <a:latin typeface="Comic Sans MS" pitchFamily="66" charset="0"/>
                        </a:rPr>
                        <a:t>static</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while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new</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0797697"/>
                  </a:ext>
                </a:extLst>
              </a:tr>
              <a:tr h="4253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return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void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volatile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switch</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throw</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28095461"/>
                  </a:ext>
                </a:extLst>
              </a:tr>
            </a:tbl>
          </a:graphicData>
        </a:graphic>
      </p:graphicFrame>
    </p:spTree>
    <p:extLst>
      <p:ext uri="{BB962C8B-B14F-4D97-AF65-F5344CB8AC3E}">
        <p14:creationId xmlns:p14="http://schemas.microsoft.com/office/powerpoint/2010/main" val="38871497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685800" y="737419"/>
            <a:ext cx="9208477" cy="5364442"/>
          </a:xfrm>
        </p:spPr>
        <p:txBody>
          <a:bodyPr/>
          <a:lstStyle/>
          <a:p>
            <a:pPr marL="0" indent="0">
              <a:buNone/>
            </a:pPr>
            <a:r>
              <a:rPr lang="en-IN" sz="2400" dirty="0">
                <a:latin typeface="Comic Sans MS" pitchFamily="66" charset="0"/>
              </a:rPr>
              <a:t>Life cycle of the thread:</a:t>
            </a:r>
            <a:endParaRPr lang="en-IN" sz="2400" dirty="0">
              <a:solidFill>
                <a:schemeClr val="bg1"/>
              </a:solidFill>
              <a:latin typeface="Comic Sans MS" pitchFamily="66" charset="0"/>
              <a:cs typeface="Times New Roman" pitchFamily="18" charset="0"/>
            </a:endParaRPr>
          </a:p>
          <a:p>
            <a:pPr marL="0" indent="0">
              <a:buNone/>
            </a:pPr>
            <a:r>
              <a:rPr lang="en-IN" sz="2200" dirty="0">
                <a:solidFill>
                  <a:schemeClr val="bg1"/>
                </a:solidFill>
                <a:latin typeface="Comic Sans MS" pitchFamily="66" charset="0"/>
                <a:cs typeface="Times New Roman" pitchFamily="18" charset="0"/>
              </a:rPr>
              <a:t>During the life time of a thread, there are many states it can enter. </a:t>
            </a:r>
          </a:p>
          <a:p>
            <a:pPr marL="0" indent="0">
              <a:buNone/>
            </a:pPr>
            <a:endParaRPr lang="en-IN" sz="2200" dirty="0">
              <a:solidFill>
                <a:schemeClr val="bg1"/>
              </a:solidFill>
              <a:latin typeface="Comic Sans MS" pitchFamily="66" charset="0"/>
              <a:cs typeface="Times New Roman" pitchFamily="18" charset="0"/>
            </a:endParaRPr>
          </a:p>
          <a:p>
            <a:pPr marL="0" indent="0">
              <a:buNone/>
            </a:pPr>
            <a:r>
              <a:rPr lang="en-IN" sz="2200" dirty="0">
                <a:solidFill>
                  <a:schemeClr val="bg1"/>
                </a:solidFill>
                <a:latin typeface="Comic Sans MS" pitchFamily="66" charset="0"/>
                <a:cs typeface="Times New Roman" pitchFamily="18" charset="0"/>
              </a:rPr>
              <a:t>They include :</a:t>
            </a:r>
          </a:p>
          <a:p>
            <a:pPr>
              <a:spcBef>
                <a:spcPts val="1108"/>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New</a:t>
            </a:r>
          </a:p>
          <a:p>
            <a:pPr>
              <a:spcBef>
                <a:spcPts val="1108"/>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Runnable</a:t>
            </a:r>
          </a:p>
          <a:p>
            <a:pPr>
              <a:spcBef>
                <a:spcPts val="1108"/>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Running</a:t>
            </a:r>
          </a:p>
          <a:p>
            <a:pPr>
              <a:spcBef>
                <a:spcPts val="1108"/>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Non-Runnable</a:t>
            </a:r>
          </a:p>
          <a:p>
            <a:pPr>
              <a:spcBef>
                <a:spcPts val="1108"/>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Terminated</a:t>
            </a:r>
          </a:p>
          <a:p>
            <a:endParaRPr lang="en-IN" sz="2215" dirty="0">
              <a:latin typeface="Comic Sans MS" pitchFamily="66" charset="0"/>
            </a:endParaRPr>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2" y="2022231"/>
            <a:ext cx="4425230" cy="33879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itle 3">
            <a:extLst>
              <a:ext uri="{FF2B5EF4-FFF2-40B4-BE49-F238E27FC236}">
                <a16:creationId xmlns:a16="http://schemas.microsoft.com/office/drawing/2014/main" id="{15FFEA9B-5AC3-43FE-8EAE-72BA4BADA244}"/>
              </a:ext>
            </a:extLst>
          </p:cNvPr>
          <p:cNvSpPr txBox="1">
            <a:spLocks/>
          </p:cNvSpPr>
          <p:nvPr/>
        </p:nvSpPr>
        <p:spPr bwMode="auto">
          <a:xfrm>
            <a:off x="7848600" y="39329"/>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62">
                <a:solidFill>
                  <a:schemeClr val="tx2"/>
                </a:solidFill>
                <a:latin typeface="+mj-lt"/>
                <a:ea typeface="+mj-ea"/>
                <a:cs typeface="+mj-cs"/>
              </a:defRPr>
            </a:lvl1pPr>
            <a:lvl2pPr algn="l" rtl="0" eaLnBrk="1" fontAlgn="base" hangingPunct="1">
              <a:spcBef>
                <a:spcPct val="0"/>
              </a:spcBef>
              <a:spcAft>
                <a:spcPct val="0"/>
              </a:spcAft>
              <a:defRPr sz="4062">
                <a:solidFill>
                  <a:schemeClr val="tx2"/>
                </a:solidFill>
                <a:latin typeface="Arial-BoldMT" charset="0"/>
              </a:defRPr>
            </a:lvl2pPr>
            <a:lvl3pPr algn="l" rtl="0" eaLnBrk="1" fontAlgn="base" hangingPunct="1">
              <a:spcBef>
                <a:spcPct val="0"/>
              </a:spcBef>
              <a:spcAft>
                <a:spcPct val="0"/>
              </a:spcAft>
              <a:defRPr sz="4062">
                <a:solidFill>
                  <a:schemeClr val="tx2"/>
                </a:solidFill>
                <a:latin typeface="Arial-BoldMT" charset="0"/>
              </a:defRPr>
            </a:lvl3pPr>
            <a:lvl4pPr algn="l" rtl="0" eaLnBrk="1" fontAlgn="base" hangingPunct="1">
              <a:spcBef>
                <a:spcPct val="0"/>
              </a:spcBef>
              <a:spcAft>
                <a:spcPct val="0"/>
              </a:spcAft>
              <a:defRPr sz="4062">
                <a:solidFill>
                  <a:schemeClr val="tx2"/>
                </a:solidFill>
                <a:latin typeface="Arial-BoldMT" charset="0"/>
              </a:defRPr>
            </a:lvl4pPr>
            <a:lvl5pPr algn="l" rtl="0" eaLnBrk="1" fontAlgn="base" hangingPunct="1">
              <a:spcBef>
                <a:spcPct val="0"/>
              </a:spcBef>
              <a:spcAft>
                <a:spcPct val="0"/>
              </a:spcAft>
              <a:defRPr sz="4062">
                <a:solidFill>
                  <a:schemeClr val="tx2"/>
                </a:solidFill>
                <a:latin typeface="Arial-BoldMT" charset="0"/>
              </a:defRPr>
            </a:lvl5pPr>
            <a:lvl6pPr marL="422031" algn="l" rtl="0" eaLnBrk="1" fontAlgn="base" hangingPunct="1">
              <a:spcBef>
                <a:spcPct val="0"/>
              </a:spcBef>
              <a:spcAft>
                <a:spcPct val="0"/>
              </a:spcAft>
              <a:defRPr sz="4062">
                <a:solidFill>
                  <a:schemeClr val="tx2"/>
                </a:solidFill>
                <a:latin typeface="Arial-BoldMT" charset="0"/>
              </a:defRPr>
            </a:lvl6pPr>
            <a:lvl7pPr marL="844062" algn="l" rtl="0" eaLnBrk="1" fontAlgn="base" hangingPunct="1">
              <a:spcBef>
                <a:spcPct val="0"/>
              </a:spcBef>
              <a:spcAft>
                <a:spcPct val="0"/>
              </a:spcAft>
              <a:defRPr sz="4062">
                <a:solidFill>
                  <a:schemeClr val="tx2"/>
                </a:solidFill>
                <a:latin typeface="Arial-BoldMT" charset="0"/>
              </a:defRPr>
            </a:lvl7pPr>
            <a:lvl8pPr marL="1266093" algn="l" rtl="0" eaLnBrk="1" fontAlgn="base" hangingPunct="1">
              <a:spcBef>
                <a:spcPct val="0"/>
              </a:spcBef>
              <a:spcAft>
                <a:spcPct val="0"/>
              </a:spcAft>
              <a:defRPr sz="4062">
                <a:solidFill>
                  <a:schemeClr val="tx2"/>
                </a:solidFill>
                <a:latin typeface="Arial-BoldMT" charset="0"/>
              </a:defRPr>
            </a:lvl8pPr>
            <a:lvl9pPr marL="1688123" algn="l" rtl="0" eaLnBrk="1" fontAlgn="base" hangingPunct="1">
              <a:spcBef>
                <a:spcPct val="0"/>
              </a:spcBef>
              <a:spcAft>
                <a:spcPct val="0"/>
              </a:spcAft>
              <a:defRPr sz="4062">
                <a:solidFill>
                  <a:schemeClr val="tx2"/>
                </a:solidFill>
                <a:latin typeface="Arial-BoldMT" charset="0"/>
              </a:defRPr>
            </a:lvl9pPr>
          </a:lstStyle>
          <a:p>
            <a:r>
              <a:rPr lang="en-IN" sz="2215" kern="0" dirty="0">
                <a:latin typeface="Comic Sans MS" pitchFamily="66" charset="0"/>
              </a:rPr>
              <a:t>	</a:t>
            </a:r>
            <a:r>
              <a:rPr lang="en-IN" sz="2215" b="1" i="0" u="none" kern="0" dirty="0">
                <a:solidFill>
                  <a:schemeClr val="tx1"/>
                </a:solidFill>
                <a:latin typeface="Comic Sans MS" pitchFamily="66" charset="0"/>
              </a:rPr>
              <a:t>MULTI-THREADING</a:t>
            </a:r>
          </a:p>
        </p:txBody>
      </p:sp>
    </p:spTree>
    <p:extLst>
      <p:ext uri="{BB962C8B-B14F-4D97-AF65-F5344CB8AC3E}">
        <p14:creationId xmlns:p14="http://schemas.microsoft.com/office/powerpoint/2010/main" val="7136138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4"/>
          <p:cNvGraphicFramePr>
            <a:graphicFrameLocks noGrp="1"/>
          </p:cNvGraphicFramePr>
          <p:nvPr>
            <p:ph idx="1"/>
            <p:extLst/>
          </p:nvPr>
        </p:nvGraphicFramePr>
        <p:xfrm>
          <a:off x="1295400" y="1529866"/>
          <a:ext cx="8598876" cy="4439661"/>
        </p:xfrm>
        <a:graphic>
          <a:graphicData uri="http://schemas.openxmlformats.org/drawingml/2006/table">
            <a:tbl>
              <a:tblPr firstRow="1" bandRow="1">
                <a:tableStyleId>{9DCAF9ED-07DC-4A11-8D7F-57B35C25682E}</a:tableStyleId>
              </a:tblPr>
              <a:tblGrid>
                <a:gridCol w="4267200">
                  <a:extLst>
                    <a:ext uri="{9D8B030D-6E8A-4147-A177-3AD203B41FA5}">
                      <a16:colId xmlns:a16="http://schemas.microsoft.com/office/drawing/2014/main" val="20000"/>
                    </a:ext>
                  </a:extLst>
                </a:gridCol>
                <a:gridCol w="4331676">
                  <a:extLst>
                    <a:ext uri="{9D8B030D-6E8A-4147-A177-3AD203B41FA5}">
                      <a16:colId xmlns:a16="http://schemas.microsoft.com/office/drawing/2014/main" val="20001"/>
                    </a:ext>
                  </a:extLst>
                </a:gridCol>
              </a:tblGrid>
              <a:tr h="75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0" dirty="0">
                          <a:solidFill>
                            <a:schemeClr val="bg2"/>
                          </a:solidFill>
                          <a:latin typeface="Comic Sans MS" pitchFamily="66" charset="0"/>
                        </a:rPr>
                        <a:t>By extend thread class</a:t>
                      </a:r>
                    </a:p>
                  </a:txBody>
                  <a:tcPr marL="84406" marR="84406" marT="42203" marB="42203">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b="0" dirty="0">
                          <a:solidFill>
                            <a:schemeClr val="bg2"/>
                          </a:solidFill>
                          <a:latin typeface="Comic Sans MS" pitchFamily="66" charset="0"/>
                        </a:rPr>
                        <a:t>By implementing Runnable interface</a:t>
                      </a:r>
                    </a:p>
                  </a:txBody>
                  <a:tcPr marL="84406" marR="84406" marT="42203" marB="42203">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680006">
                <a:tc>
                  <a:txBody>
                    <a:bodyPr/>
                    <a:lstStyle/>
                    <a:p>
                      <a:pPr marL="0" indent="0">
                        <a:buNone/>
                      </a:pPr>
                      <a:r>
                        <a:rPr lang="en-IN" sz="1700" b="1" dirty="0">
                          <a:solidFill>
                            <a:schemeClr val="bg2"/>
                          </a:solidFill>
                          <a:latin typeface="Comic Sans MS" pitchFamily="66" charset="0"/>
                        </a:rPr>
                        <a:t>class</a:t>
                      </a:r>
                      <a:r>
                        <a:rPr lang="en-IN" sz="1700" dirty="0">
                          <a:solidFill>
                            <a:schemeClr val="bg2"/>
                          </a:solidFill>
                          <a:latin typeface="Comic Sans MS" pitchFamily="66" charset="0"/>
                        </a:rPr>
                        <a:t> Test </a:t>
                      </a:r>
                      <a:r>
                        <a:rPr lang="en-IN" sz="1700" b="1" dirty="0">
                          <a:solidFill>
                            <a:schemeClr val="bg2"/>
                          </a:solidFill>
                          <a:latin typeface="Comic Sans MS" pitchFamily="66" charset="0"/>
                        </a:rPr>
                        <a:t>extends</a:t>
                      </a:r>
                      <a:r>
                        <a:rPr lang="en-IN" sz="1700" dirty="0">
                          <a:solidFill>
                            <a:schemeClr val="bg2"/>
                          </a:solidFill>
                          <a:latin typeface="Comic Sans MS" pitchFamily="66" charset="0"/>
                        </a:rPr>
                        <a:t> Thread</a:t>
                      </a:r>
                    </a:p>
                    <a:p>
                      <a:pPr marL="0" indent="0">
                        <a:buNone/>
                      </a:pPr>
                      <a:r>
                        <a:rPr lang="en-IN" sz="1700" dirty="0">
                          <a:solidFill>
                            <a:schemeClr val="bg2"/>
                          </a:solidFill>
                          <a:latin typeface="Comic Sans MS" pitchFamily="66" charset="0"/>
                        </a:rPr>
                        <a:t>{  </a:t>
                      </a:r>
                    </a:p>
                    <a:p>
                      <a:pPr marL="0" indent="0">
                        <a:buNone/>
                      </a:pPr>
                      <a:r>
                        <a:rPr lang="en-IN" sz="1700" b="1" dirty="0">
                          <a:solidFill>
                            <a:schemeClr val="bg2"/>
                          </a:solidFill>
                          <a:latin typeface="Comic Sans MS" pitchFamily="66" charset="0"/>
                        </a:rPr>
                        <a:t>     public</a:t>
                      </a:r>
                      <a:r>
                        <a:rPr lang="en-IN" sz="1700" dirty="0">
                          <a:solidFill>
                            <a:schemeClr val="bg2"/>
                          </a:solidFill>
                          <a:latin typeface="Comic Sans MS" pitchFamily="66" charset="0"/>
                        </a:rPr>
                        <a:t> </a:t>
                      </a:r>
                      <a:r>
                        <a:rPr lang="en-IN" sz="1700" b="1" dirty="0">
                          <a:solidFill>
                            <a:schemeClr val="bg2"/>
                          </a:solidFill>
                          <a:latin typeface="Comic Sans MS" pitchFamily="66" charset="0"/>
                        </a:rPr>
                        <a:t>void</a:t>
                      </a:r>
                      <a:r>
                        <a:rPr lang="en-IN" sz="1700" dirty="0">
                          <a:solidFill>
                            <a:schemeClr val="bg2"/>
                          </a:solidFill>
                          <a:latin typeface="Comic Sans MS" pitchFamily="66" charset="0"/>
                        </a:rPr>
                        <a:t> run() {  </a:t>
                      </a:r>
                    </a:p>
                    <a:p>
                      <a:pPr marL="0" indent="0">
                        <a:buNone/>
                      </a:pPr>
                      <a:r>
                        <a:rPr lang="en-IN" sz="1700" dirty="0" err="1">
                          <a:solidFill>
                            <a:schemeClr val="bg2"/>
                          </a:solidFill>
                          <a:latin typeface="Comic Sans MS" pitchFamily="66" charset="0"/>
                        </a:rPr>
                        <a:t>Sytem.out.println</a:t>
                      </a:r>
                      <a:r>
                        <a:rPr lang="en-IN" sz="1700" dirty="0">
                          <a:solidFill>
                            <a:schemeClr val="bg2"/>
                          </a:solidFill>
                          <a:latin typeface="Comic Sans MS" pitchFamily="66" charset="0"/>
                        </a:rPr>
                        <a:t>(" running...");  	 }  </a:t>
                      </a:r>
                    </a:p>
                    <a:p>
                      <a:pPr marL="0" indent="0">
                        <a:buNone/>
                      </a:pPr>
                      <a:r>
                        <a:rPr lang="en-IN" sz="1700" b="1" dirty="0">
                          <a:solidFill>
                            <a:schemeClr val="bg2"/>
                          </a:solidFill>
                          <a:latin typeface="Comic Sans MS" pitchFamily="66" charset="0"/>
                        </a:rPr>
                        <a:t>public</a:t>
                      </a:r>
                      <a:r>
                        <a:rPr lang="en-IN" sz="1700" dirty="0">
                          <a:solidFill>
                            <a:schemeClr val="bg2"/>
                          </a:solidFill>
                          <a:latin typeface="Comic Sans MS" pitchFamily="66" charset="0"/>
                        </a:rPr>
                        <a:t> </a:t>
                      </a:r>
                      <a:r>
                        <a:rPr lang="en-IN" sz="1700" b="1" dirty="0">
                          <a:solidFill>
                            <a:schemeClr val="bg2"/>
                          </a:solidFill>
                          <a:latin typeface="Comic Sans MS" pitchFamily="66" charset="0"/>
                        </a:rPr>
                        <a:t>static</a:t>
                      </a:r>
                      <a:r>
                        <a:rPr lang="en-IN" sz="1700" dirty="0">
                          <a:solidFill>
                            <a:schemeClr val="bg2"/>
                          </a:solidFill>
                          <a:latin typeface="Comic Sans MS" pitchFamily="66" charset="0"/>
                        </a:rPr>
                        <a:t> </a:t>
                      </a:r>
                      <a:r>
                        <a:rPr lang="en-IN" sz="1700" b="1" dirty="0">
                          <a:solidFill>
                            <a:schemeClr val="bg2"/>
                          </a:solidFill>
                          <a:latin typeface="Comic Sans MS" pitchFamily="66" charset="0"/>
                        </a:rPr>
                        <a:t>void</a:t>
                      </a:r>
                      <a:r>
                        <a:rPr lang="en-IN" sz="1700" dirty="0">
                          <a:solidFill>
                            <a:schemeClr val="bg2"/>
                          </a:solidFill>
                          <a:latin typeface="Comic Sans MS" pitchFamily="66" charset="0"/>
                        </a:rPr>
                        <a:t> main(String </a:t>
                      </a:r>
                      <a:r>
                        <a:rPr lang="en-IN" sz="1700" dirty="0" err="1">
                          <a:solidFill>
                            <a:schemeClr val="bg2"/>
                          </a:solidFill>
                          <a:latin typeface="Comic Sans MS" pitchFamily="66" charset="0"/>
                        </a:rPr>
                        <a:t>args</a:t>
                      </a:r>
                      <a:r>
                        <a:rPr lang="en-IN" sz="1700" dirty="0">
                          <a:solidFill>
                            <a:schemeClr val="bg2"/>
                          </a:solidFill>
                          <a:latin typeface="Comic Sans MS" pitchFamily="66" charset="0"/>
                        </a:rPr>
                        <a:t>[])</a:t>
                      </a:r>
                    </a:p>
                    <a:p>
                      <a:pPr marL="0" indent="0">
                        <a:buNone/>
                      </a:pPr>
                      <a:r>
                        <a:rPr lang="en-IN" sz="1700" dirty="0">
                          <a:solidFill>
                            <a:schemeClr val="bg2"/>
                          </a:solidFill>
                          <a:latin typeface="Comic Sans MS" pitchFamily="66" charset="0"/>
                        </a:rPr>
                        <a:t>{  </a:t>
                      </a:r>
                    </a:p>
                    <a:p>
                      <a:pPr marL="0" indent="0">
                        <a:buNone/>
                      </a:pPr>
                      <a:r>
                        <a:rPr lang="en-IN" sz="1700" dirty="0">
                          <a:solidFill>
                            <a:schemeClr val="bg2"/>
                          </a:solidFill>
                          <a:latin typeface="Comic Sans MS" pitchFamily="66" charset="0"/>
                        </a:rPr>
                        <a:t>Test t1=</a:t>
                      </a:r>
                      <a:r>
                        <a:rPr lang="en-IN" sz="1700" b="1" dirty="0">
                          <a:solidFill>
                            <a:schemeClr val="bg2"/>
                          </a:solidFill>
                          <a:latin typeface="Comic Sans MS" pitchFamily="66" charset="0"/>
                        </a:rPr>
                        <a:t>new</a:t>
                      </a:r>
                      <a:r>
                        <a:rPr lang="en-IN" sz="1700" dirty="0">
                          <a:solidFill>
                            <a:schemeClr val="bg2"/>
                          </a:solidFill>
                          <a:latin typeface="Comic Sans MS" pitchFamily="66" charset="0"/>
                        </a:rPr>
                        <a:t> Test();  </a:t>
                      </a:r>
                    </a:p>
                    <a:p>
                      <a:pPr marL="0" indent="0">
                        <a:buNone/>
                      </a:pPr>
                      <a:r>
                        <a:rPr lang="en-IN" sz="1700" dirty="0">
                          <a:solidFill>
                            <a:schemeClr val="bg2"/>
                          </a:solidFill>
                          <a:latin typeface="Comic Sans MS" pitchFamily="66" charset="0"/>
                        </a:rPr>
                        <a:t>t1.start();  </a:t>
                      </a:r>
                    </a:p>
                    <a:p>
                      <a:pPr marL="0" indent="0">
                        <a:buNone/>
                      </a:pPr>
                      <a:r>
                        <a:rPr lang="en-IN" sz="1700" dirty="0">
                          <a:solidFill>
                            <a:schemeClr val="bg2"/>
                          </a:solidFill>
                          <a:latin typeface="Comic Sans MS" pitchFamily="66" charset="0"/>
                        </a:rPr>
                        <a:t> 	}  </a:t>
                      </a:r>
                    </a:p>
                    <a:p>
                      <a:pPr marL="0" indent="0">
                        <a:buNone/>
                      </a:pPr>
                      <a:r>
                        <a:rPr lang="en-IN" sz="1700" dirty="0">
                          <a:solidFill>
                            <a:schemeClr val="bg2"/>
                          </a:solidFill>
                          <a:latin typeface="Comic Sans MS" pitchFamily="66" charset="0"/>
                        </a:rPr>
                        <a:t>}  </a:t>
                      </a:r>
                    </a:p>
                    <a:p>
                      <a:pPr marL="0" indent="0">
                        <a:buNone/>
                      </a:pPr>
                      <a:endParaRPr lang="en-IN" sz="1700" dirty="0">
                        <a:solidFill>
                          <a:schemeClr val="bg2"/>
                        </a:solidFill>
                        <a:latin typeface="Comic Sans MS" pitchFamily="66" charset="0"/>
                      </a:endParaRPr>
                    </a:p>
                    <a:p>
                      <a:pPr marL="0" indent="0">
                        <a:buNone/>
                      </a:pPr>
                      <a:r>
                        <a:rPr lang="en-IN" sz="1700" dirty="0">
                          <a:solidFill>
                            <a:schemeClr val="bg2"/>
                          </a:solidFill>
                          <a:latin typeface="Comic Sans MS" pitchFamily="66" charset="0"/>
                        </a:rPr>
                        <a:t>// O/P -  running…</a:t>
                      </a:r>
                    </a:p>
                  </a:txBody>
                  <a:tcPr marL="84406" marR="84406" marT="42203" marB="42203">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tc>
                  <a:txBody>
                    <a:bodyPr/>
                    <a:lstStyle/>
                    <a:p>
                      <a:pPr marL="0" indent="0">
                        <a:buNone/>
                      </a:pPr>
                      <a:r>
                        <a:rPr lang="en-IN" sz="1700" b="1" dirty="0">
                          <a:solidFill>
                            <a:schemeClr val="bg2"/>
                          </a:solidFill>
                          <a:latin typeface="Comic Sans MS" pitchFamily="66" charset="0"/>
                        </a:rPr>
                        <a:t>class</a:t>
                      </a:r>
                      <a:r>
                        <a:rPr lang="en-IN" sz="1700" dirty="0">
                          <a:solidFill>
                            <a:schemeClr val="bg2"/>
                          </a:solidFill>
                          <a:latin typeface="Comic Sans MS" pitchFamily="66" charset="0"/>
                        </a:rPr>
                        <a:t> Test2 </a:t>
                      </a:r>
                      <a:r>
                        <a:rPr lang="en-IN" sz="1700" b="1" dirty="0">
                          <a:solidFill>
                            <a:schemeClr val="bg2"/>
                          </a:solidFill>
                          <a:latin typeface="Comic Sans MS" pitchFamily="66" charset="0"/>
                        </a:rPr>
                        <a:t>implements</a:t>
                      </a:r>
                      <a:r>
                        <a:rPr lang="en-IN" sz="1700" dirty="0">
                          <a:solidFill>
                            <a:schemeClr val="bg2"/>
                          </a:solidFill>
                          <a:latin typeface="Comic Sans MS" pitchFamily="66" charset="0"/>
                        </a:rPr>
                        <a:t> Runnable</a:t>
                      </a:r>
                    </a:p>
                    <a:p>
                      <a:pPr marL="0" indent="0">
                        <a:buNone/>
                      </a:pPr>
                      <a:r>
                        <a:rPr lang="en-IN" sz="1700" dirty="0">
                          <a:solidFill>
                            <a:schemeClr val="bg2"/>
                          </a:solidFill>
                          <a:latin typeface="Comic Sans MS" pitchFamily="66" charset="0"/>
                        </a:rPr>
                        <a:t>{  </a:t>
                      </a:r>
                      <a:r>
                        <a:rPr lang="en-IN" sz="1700" b="1" dirty="0">
                          <a:solidFill>
                            <a:schemeClr val="bg2"/>
                          </a:solidFill>
                          <a:latin typeface="Comic Sans MS" pitchFamily="66" charset="0"/>
                        </a:rPr>
                        <a:t>	</a:t>
                      </a:r>
                    </a:p>
                    <a:p>
                      <a:pPr marL="0" indent="0">
                        <a:buNone/>
                      </a:pPr>
                      <a:r>
                        <a:rPr lang="en-IN" sz="1700" b="1" dirty="0">
                          <a:solidFill>
                            <a:schemeClr val="bg2"/>
                          </a:solidFill>
                          <a:latin typeface="Comic Sans MS" pitchFamily="66" charset="0"/>
                        </a:rPr>
                        <a:t>     public</a:t>
                      </a:r>
                      <a:r>
                        <a:rPr lang="en-IN" sz="1700" dirty="0">
                          <a:solidFill>
                            <a:schemeClr val="bg2"/>
                          </a:solidFill>
                          <a:latin typeface="Comic Sans MS" pitchFamily="66" charset="0"/>
                        </a:rPr>
                        <a:t> </a:t>
                      </a:r>
                      <a:r>
                        <a:rPr lang="en-IN" sz="1700" b="1" dirty="0">
                          <a:solidFill>
                            <a:schemeClr val="bg2"/>
                          </a:solidFill>
                          <a:latin typeface="Comic Sans MS" pitchFamily="66" charset="0"/>
                        </a:rPr>
                        <a:t>void</a:t>
                      </a:r>
                      <a:r>
                        <a:rPr lang="en-IN" sz="1700" dirty="0">
                          <a:solidFill>
                            <a:schemeClr val="bg2"/>
                          </a:solidFill>
                          <a:latin typeface="Comic Sans MS" pitchFamily="66" charset="0"/>
                        </a:rPr>
                        <a:t> run() {  </a:t>
                      </a:r>
                    </a:p>
                    <a:p>
                      <a:pPr marL="0" indent="0">
                        <a:buNone/>
                      </a:pPr>
                      <a:r>
                        <a:rPr lang="en-IN" sz="1700" dirty="0" err="1">
                          <a:solidFill>
                            <a:schemeClr val="bg2"/>
                          </a:solidFill>
                          <a:latin typeface="Comic Sans MS" pitchFamily="66" charset="0"/>
                        </a:rPr>
                        <a:t>System.out.println</a:t>
                      </a:r>
                      <a:r>
                        <a:rPr lang="en-IN" sz="1700" dirty="0">
                          <a:solidFill>
                            <a:schemeClr val="bg2"/>
                          </a:solidFill>
                          <a:latin typeface="Comic Sans MS" pitchFamily="66" charset="0"/>
                        </a:rPr>
                        <a:t>(“running...");  	</a:t>
                      </a:r>
                    </a:p>
                    <a:p>
                      <a:pPr marL="0" indent="0">
                        <a:buNone/>
                      </a:pPr>
                      <a:r>
                        <a:rPr lang="en-IN" sz="1700" dirty="0">
                          <a:solidFill>
                            <a:schemeClr val="bg2"/>
                          </a:solidFill>
                          <a:latin typeface="Comic Sans MS" pitchFamily="66" charset="0"/>
                        </a:rPr>
                        <a:t>}  </a:t>
                      </a:r>
                    </a:p>
                    <a:p>
                      <a:pPr marL="0" indent="0">
                        <a:buNone/>
                      </a:pPr>
                      <a:r>
                        <a:rPr lang="en-IN" sz="1700" b="1" dirty="0">
                          <a:solidFill>
                            <a:schemeClr val="bg2"/>
                          </a:solidFill>
                          <a:latin typeface="Comic Sans MS" pitchFamily="66" charset="0"/>
                        </a:rPr>
                        <a:t>public</a:t>
                      </a:r>
                      <a:r>
                        <a:rPr lang="en-IN" sz="1700" dirty="0">
                          <a:solidFill>
                            <a:schemeClr val="bg2"/>
                          </a:solidFill>
                          <a:latin typeface="Comic Sans MS" pitchFamily="66" charset="0"/>
                        </a:rPr>
                        <a:t> </a:t>
                      </a:r>
                      <a:r>
                        <a:rPr lang="en-IN" sz="1700" b="1" dirty="0">
                          <a:solidFill>
                            <a:schemeClr val="bg2"/>
                          </a:solidFill>
                          <a:latin typeface="Comic Sans MS" pitchFamily="66" charset="0"/>
                        </a:rPr>
                        <a:t>static</a:t>
                      </a:r>
                      <a:r>
                        <a:rPr lang="en-IN" sz="1700" dirty="0">
                          <a:solidFill>
                            <a:schemeClr val="bg2"/>
                          </a:solidFill>
                          <a:latin typeface="Comic Sans MS" pitchFamily="66" charset="0"/>
                        </a:rPr>
                        <a:t> </a:t>
                      </a:r>
                      <a:r>
                        <a:rPr lang="en-IN" sz="1700" b="1" dirty="0">
                          <a:solidFill>
                            <a:schemeClr val="bg2"/>
                          </a:solidFill>
                          <a:latin typeface="Comic Sans MS" pitchFamily="66" charset="0"/>
                        </a:rPr>
                        <a:t>void</a:t>
                      </a:r>
                      <a:r>
                        <a:rPr lang="en-IN" sz="1700" dirty="0">
                          <a:solidFill>
                            <a:schemeClr val="bg2"/>
                          </a:solidFill>
                          <a:latin typeface="Comic Sans MS" pitchFamily="66" charset="0"/>
                        </a:rPr>
                        <a:t> main(String </a:t>
                      </a:r>
                      <a:r>
                        <a:rPr lang="en-IN" sz="1700" dirty="0" err="1">
                          <a:solidFill>
                            <a:schemeClr val="bg2"/>
                          </a:solidFill>
                          <a:latin typeface="Comic Sans MS" pitchFamily="66" charset="0"/>
                        </a:rPr>
                        <a:t>args</a:t>
                      </a:r>
                      <a:r>
                        <a:rPr lang="en-IN" sz="1700" dirty="0">
                          <a:solidFill>
                            <a:schemeClr val="bg2"/>
                          </a:solidFill>
                          <a:latin typeface="Comic Sans MS" pitchFamily="66" charset="0"/>
                        </a:rPr>
                        <a:t>[]) {</a:t>
                      </a:r>
                    </a:p>
                    <a:p>
                      <a:pPr marL="0" indent="0">
                        <a:buNone/>
                      </a:pPr>
                      <a:r>
                        <a:rPr lang="en-IN" sz="1700" dirty="0">
                          <a:solidFill>
                            <a:schemeClr val="bg2"/>
                          </a:solidFill>
                          <a:latin typeface="Comic Sans MS" pitchFamily="66" charset="0"/>
                        </a:rPr>
                        <a:t>Test2 m1=</a:t>
                      </a:r>
                      <a:r>
                        <a:rPr lang="en-IN" sz="1700" b="1" dirty="0">
                          <a:solidFill>
                            <a:schemeClr val="bg2"/>
                          </a:solidFill>
                          <a:latin typeface="Comic Sans MS" pitchFamily="66" charset="0"/>
                        </a:rPr>
                        <a:t>new</a:t>
                      </a:r>
                      <a:r>
                        <a:rPr lang="en-IN" sz="1700" dirty="0">
                          <a:solidFill>
                            <a:schemeClr val="bg2"/>
                          </a:solidFill>
                          <a:latin typeface="Comic Sans MS" pitchFamily="66" charset="0"/>
                        </a:rPr>
                        <a:t> Test2();  </a:t>
                      </a:r>
                    </a:p>
                    <a:p>
                      <a:pPr marL="0" indent="0">
                        <a:buNone/>
                      </a:pPr>
                      <a:r>
                        <a:rPr lang="en-IN" sz="1700" dirty="0">
                          <a:solidFill>
                            <a:schemeClr val="bg2"/>
                          </a:solidFill>
                          <a:latin typeface="Comic Sans MS" pitchFamily="66" charset="0"/>
                        </a:rPr>
                        <a:t>Thread t1 =</a:t>
                      </a:r>
                      <a:r>
                        <a:rPr lang="en-IN" sz="1700" b="1" dirty="0">
                          <a:solidFill>
                            <a:schemeClr val="bg2"/>
                          </a:solidFill>
                          <a:latin typeface="Comic Sans MS" pitchFamily="66" charset="0"/>
                        </a:rPr>
                        <a:t>new</a:t>
                      </a:r>
                      <a:r>
                        <a:rPr lang="en-IN" sz="1700" dirty="0">
                          <a:solidFill>
                            <a:schemeClr val="bg2"/>
                          </a:solidFill>
                          <a:latin typeface="Comic Sans MS" pitchFamily="66" charset="0"/>
                        </a:rPr>
                        <a:t> Thread(m1);  </a:t>
                      </a:r>
                    </a:p>
                    <a:p>
                      <a:pPr marL="0" indent="0">
                        <a:buNone/>
                      </a:pPr>
                      <a:r>
                        <a:rPr lang="en-IN" sz="1700" dirty="0">
                          <a:solidFill>
                            <a:schemeClr val="bg2"/>
                          </a:solidFill>
                          <a:latin typeface="Comic Sans MS" pitchFamily="66" charset="0"/>
                        </a:rPr>
                        <a:t>t1.start();  </a:t>
                      </a:r>
                    </a:p>
                    <a:p>
                      <a:pPr marL="0" indent="0">
                        <a:buNone/>
                      </a:pPr>
                      <a:r>
                        <a:rPr lang="en-IN" sz="1700" dirty="0">
                          <a:solidFill>
                            <a:schemeClr val="bg2"/>
                          </a:solidFill>
                          <a:latin typeface="Comic Sans MS" pitchFamily="66" charset="0"/>
                        </a:rPr>
                        <a:t>        }  </a:t>
                      </a:r>
                    </a:p>
                    <a:p>
                      <a:pPr marL="0" indent="0">
                        <a:buNone/>
                      </a:pPr>
                      <a:r>
                        <a:rPr lang="en-IN" sz="1700" dirty="0">
                          <a:solidFill>
                            <a:schemeClr val="bg2"/>
                          </a:solidFill>
                          <a:latin typeface="Comic Sans MS" pitchFamily="66" charset="0"/>
                        </a:rPr>
                        <a:t>}  </a:t>
                      </a:r>
                    </a:p>
                    <a:p>
                      <a:pPr marL="0" indent="0">
                        <a:buNone/>
                      </a:pPr>
                      <a:r>
                        <a:rPr lang="en-IN" sz="1700" dirty="0">
                          <a:solidFill>
                            <a:schemeClr val="bg2"/>
                          </a:solidFill>
                          <a:latin typeface="Comic Sans MS" pitchFamily="66" charset="0"/>
                        </a:rPr>
                        <a:t>O/P -  running...</a:t>
                      </a:r>
                    </a:p>
                  </a:txBody>
                  <a:tcPr marL="84406" marR="84406" marT="42203" marB="42203">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
        <p:nvSpPr>
          <p:cNvPr id="8" name="Title 3">
            <a:extLst>
              <a:ext uri="{FF2B5EF4-FFF2-40B4-BE49-F238E27FC236}">
                <a16:creationId xmlns:a16="http://schemas.microsoft.com/office/drawing/2014/main" id="{7E70DA18-F60D-4281-B6C4-298278F1A532}"/>
              </a:ext>
            </a:extLst>
          </p:cNvPr>
          <p:cNvSpPr txBox="1">
            <a:spLocks/>
          </p:cNvSpPr>
          <p:nvPr/>
        </p:nvSpPr>
        <p:spPr bwMode="auto">
          <a:xfrm>
            <a:off x="381000" y="762000"/>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a:lstStyle>
          <a:p>
            <a:r>
              <a:rPr lang="en-IN" sz="2400" i="0" u="none" kern="0" dirty="0">
                <a:latin typeface="Comic Sans MS" pitchFamily="66" charset="0"/>
              </a:rPr>
              <a:t>         Creation of Thread:</a:t>
            </a:r>
            <a:endParaRPr lang="en-IN" sz="2400" b="1" i="0" u="none" kern="0" dirty="0">
              <a:solidFill>
                <a:schemeClr val="tx1"/>
              </a:solidFill>
              <a:latin typeface="Comic Sans MS" pitchFamily="66" charset="0"/>
            </a:endParaRPr>
          </a:p>
        </p:txBody>
      </p:sp>
      <p:sp>
        <p:nvSpPr>
          <p:cNvPr id="9" name="Title 3">
            <a:extLst>
              <a:ext uri="{FF2B5EF4-FFF2-40B4-BE49-F238E27FC236}">
                <a16:creationId xmlns:a16="http://schemas.microsoft.com/office/drawing/2014/main" id="{4264D206-3648-4757-AD57-474661F210F7}"/>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1496869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9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D66E389A-7DE2-4F44-B2AF-71F5070297D2}"/>
              </a:ext>
            </a:extLst>
          </p:cNvPr>
          <p:cNvGraphicFramePr>
            <a:graphicFrameLocks noGrp="1"/>
          </p:cNvGraphicFramePr>
          <p:nvPr>
            <p:extLst/>
          </p:nvPr>
        </p:nvGraphicFramePr>
        <p:xfrm>
          <a:off x="1447800" y="1371600"/>
          <a:ext cx="7696200" cy="4774809"/>
        </p:xfrm>
        <a:graphic>
          <a:graphicData uri="http://schemas.openxmlformats.org/drawingml/2006/table">
            <a:tbl>
              <a:tblPr/>
              <a:tblGrid>
                <a:gridCol w="2743200">
                  <a:extLst>
                    <a:ext uri="{9D8B030D-6E8A-4147-A177-3AD203B41FA5}">
                      <a16:colId xmlns:a16="http://schemas.microsoft.com/office/drawing/2014/main" val="2577492922"/>
                    </a:ext>
                  </a:extLst>
                </a:gridCol>
                <a:gridCol w="2514600">
                  <a:extLst>
                    <a:ext uri="{9D8B030D-6E8A-4147-A177-3AD203B41FA5}">
                      <a16:colId xmlns:a16="http://schemas.microsoft.com/office/drawing/2014/main" val="1581079384"/>
                    </a:ext>
                  </a:extLst>
                </a:gridCol>
                <a:gridCol w="2438400">
                  <a:extLst>
                    <a:ext uri="{9D8B030D-6E8A-4147-A177-3AD203B41FA5}">
                      <a16:colId xmlns:a16="http://schemas.microsoft.com/office/drawing/2014/main" val="953376063"/>
                    </a:ext>
                  </a:extLst>
                </a:gridCol>
              </a:tblGrid>
              <a:tr h="506437">
                <a:tc>
                  <a:txBody>
                    <a:bodyPr/>
                    <a:lstStyle/>
                    <a:p>
                      <a:pPr algn="ctr"/>
                      <a:r>
                        <a:rPr lang="en-IN" sz="2200" dirty="0">
                          <a:solidFill>
                            <a:schemeClr val="bg2"/>
                          </a:solidFill>
                          <a:latin typeface="Comic Sans MS" panose="030F0702030302020204" pitchFamily="66" charset="0"/>
                          <a:cs typeface="Times New Roman" pitchFamily="18" charset="0"/>
                        </a:rPr>
                        <a:t>sleep() </a:t>
                      </a:r>
                      <a:endParaRPr lang="en-IN" sz="2200" dirty="0">
                        <a:solidFill>
                          <a:schemeClr val="bg2"/>
                        </a:solidFill>
                        <a:latin typeface="Comic Sans MS" panose="030F0702030302020204"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r>
                        <a:rPr lang="en-IN" sz="2200" dirty="0">
                          <a:solidFill>
                            <a:schemeClr val="bg2"/>
                          </a:solidFill>
                          <a:latin typeface="Comic Sans MS" panose="030F0702030302020204" pitchFamily="66" charset="0"/>
                        </a:rPr>
                        <a:t>join()</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r>
                        <a:rPr lang="en-IN" sz="2200" dirty="0">
                          <a:solidFill>
                            <a:schemeClr val="bg2"/>
                          </a:solidFill>
                          <a:latin typeface="Comic Sans MS" panose="030F0702030302020204" pitchFamily="66" charset="0"/>
                        </a:rPr>
                        <a:t>Yield()</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13504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cs typeface="Times New Roman" pitchFamily="18" charset="0"/>
                        </a:rPr>
                        <a:t>Used to sleep a thread for the specified amount of time.</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cs typeface="Times New Roman" pitchFamily="18" charset="0"/>
                        </a:rPr>
                        <a:t>join() waits for a thread to die.</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1700" dirty="0">
                          <a:solidFill>
                            <a:schemeClr val="bg2">
                              <a:lumMod val="50000"/>
                            </a:schemeClr>
                          </a:solidFill>
                          <a:latin typeface="Comic Sans MS" panose="030F0702030302020204" pitchFamily="66" charset="0"/>
                        </a:rPr>
                        <a:t>Yield()</a:t>
                      </a:r>
                      <a:r>
                        <a:rPr lang="en-IN" sz="1700" b="0" i="0" u="none" strike="noStrike" kern="1200" baseline="0" dirty="0">
                          <a:solidFill>
                            <a:schemeClr val="bg2">
                              <a:lumMod val="50000"/>
                            </a:schemeClr>
                          </a:solidFill>
                          <a:latin typeface="Comic Sans MS" panose="030F0702030302020204" pitchFamily="66" charset="0"/>
                          <a:ea typeface="+mn-ea"/>
                          <a:cs typeface="+mn-cs"/>
                        </a:rPr>
                        <a:t> causes the current thread to temporarily pause its execution</a:t>
                      </a:r>
                    </a:p>
                    <a:p>
                      <a:endParaRPr lang="en-IN" sz="1700" dirty="0">
                        <a:solidFill>
                          <a:schemeClr val="bg2">
                            <a:lumMod val="50000"/>
                          </a:schemeClr>
                        </a:solidFill>
                        <a:latin typeface="Comic Sans MS" panose="030F0702030302020204" pitchFamily="66" charset="0"/>
                      </a:endParaRP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2848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u="sng" dirty="0">
                          <a:solidFill>
                            <a:schemeClr val="bg2">
                              <a:lumMod val="50000"/>
                            </a:schemeClr>
                          </a:solidFill>
                          <a:latin typeface="Comic Sans MS" panose="030F0702030302020204" pitchFamily="66" charset="0"/>
                        </a:rPr>
                        <a:t>Syntax:</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700" u="sng" dirty="0">
                        <a:solidFill>
                          <a:schemeClr val="bg2">
                            <a:lumMod val="50000"/>
                          </a:schemeClr>
                        </a:solidFill>
                        <a:latin typeface="Comic Sans MS" panose="030F0702030302020204" pitchFamily="66"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cs typeface="Times New Roman" pitchFamily="18" charset="0"/>
                        </a:rPr>
                        <a:t>1.public static void</a:t>
                      </a:r>
                      <a:r>
                        <a:rPr lang="en-IN" sz="1700" baseline="0" dirty="0">
                          <a:solidFill>
                            <a:schemeClr val="bg2">
                              <a:lumMod val="50000"/>
                            </a:schemeClr>
                          </a:solidFill>
                          <a:latin typeface="Comic Sans MS" panose="030F0702030302020204" pitchFamily="66" charset="0"/>
                          <a:cs typeface="Times New Roman" pitchFamily="18" charset="0"/>
                        </a:rPr>
                        <a:t> </a:t>
                      </a:r>
                      <a:r>
                        <a:rPr lang="en-IN" sz="1700" dirty="0">
                          <a:solidFill>
                            <a:schemeClr val="bg2">
                              <a:lumMod val="50000"/>
                            </a:schemeClr>
                          </a:solidFill>
                          <a:latin typeface="Comic Sans MS" panose="030F0702030302020204" pitchFamily="66" charset="0"/>
                          <a:cs typeface="Times New Roman" pitchFamily="18" charset="0"/>
                        </a:rPr>
                        <a:t>sleep(long miliseconds)</a:t>
                      </a:r>
                      <a:r>
                        <a:rPr lang="en-IN" sz="1700" baseline="0" dirty="0">
                          <a:solidFill>
                            <a:schemeClr val="bg2">
                              <a:lumMod val="50000"/>
                            </a:schemeClr>
                          </a:solidFill>
                          <a:latin typeface="Comic Sans MS" panose="030F0702030302020204" pitchFamily="66" charset="0"/>
                          <a:cs typeface="Times New Roman" pitchFamily="18" charset="0"/>
                        </a:rPr>
                        <a:t> </a:t>
                      </a:r>
                      <a:r>
                        <a:rPr lang="en-IN" sz="1700" dirty="0">
                          <a:solidFill>
                            <a:schemeClr val="bg2">
                              <a:lumMod val="50000"/>
                            </a:schemeClr>
                          </a:solidFill>
                          <a:latin typeface="Comic Sans MS" panose="030F0702030302020204" pitchFamily="66" charset="0"/>
                          <a:cs typeface="Times New Roman" pitchFamily="18" charset="0"/>
                        </a:rPr>
                        <a:t>throws</a:t>
                      </a:r>
                      <a:r>
                        <a:rPr lang="en-IN" sz="1700" baseline="0" dirty="0">
                          <a:solidFill>
                            <a:schemeClr val="bg2">
                              <a:lumMod val="50000"/>
                            </a:schemeClr>
                          </a:solidFill>
                          <a:latin typeface="Comic Sans MS" panose="030F0702030302020204" pitchFamily="66" charset="0"/>
                          <a:cs typeface="Times New Roman" pitchFamily="18" charset="0"/>
                        </a:rPr>
                        <a:t> </a:t>
                      </a:r>
                      <a:r>
                        <a:rPr lang="en-IN" sz="1700" dirty="0" err="1">
                          <a:solidFill>
                            <a:schemeClr val="bg2">
                              <a:lumMod val="50000"/>
                            </a:schemeClr>
                          </a:solidFill>
                          <a:latin typeface="Comic Sans MS" panose="030F0702030302020204" pitchFamily="66" charset="0"/>
                          <a:cs typeface="Times New Roman" pitchFamily="18" charset="0"/>
                        </a:rPr>
                        <a:t>InterruptedException</a:t>
                      </a:r>
                      <a:endParaRPr lang="en-IN" sz="1700" dirty="0">
                        <a:solidFill>
                          <a:schemeClr val="bg2">
                            <a:lumMod val="50000"/>
                          </a:schemeClr>
                        </a:solidFill>
                        <a:latin typeface="Comic Sans MS" panose="030F0702030302020204" pitchFamily="66"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700" dirty="0">
                        <a:solidFill>
                          <a:schemeClr val="bg2">
                            <a:lumMod val="50000"/>
                          </a:schemeClr>
                        </a:solidFill>
                        <a:latin typeface="Comic Sans MS" panose="030F0702030302020204" pitchFamily="66"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rPr>
                        <a:t>2.</a:t>
                      </a:r>
                      <a:r>
                        <a:rPr lang="en-IN" sz="1700" dirty="0">
                          <a:solidFill>
                            <a:schemeClr val="bg2">
                              <a:lumMod val="50000"/>
                            </a:schemeClr>
                          </a:solidFill>
                          <a:latin typeface="Comic Sans MS" panose="030F0702030302020204" pitchFamily="66" charset="0"/>
                          <a:cs typeface="Times New Roman" pitchFamily="18" charset="0"/>
                        </a:rPr>
                        <a:t> public static void sleep(long miliseconds, int nanos) throws </a:t>
                      </a:r>
                      <a:r>
                        <a:rPr lang="en-IN" sz="1700" dirty="0" err="1">
                          <a:solidFill>
                            <a:schemeClr val="bg2">
                              <a:lumMod val="50000"/>
                            </a:schemeClr>
                          </a:solidFill>
                          <a:latin typeface="Comic Sans MS" panose="030F0702030302020204" pitchFamily="66" charset="0"/>
                          <a:cs typeface="Times New Roman" pitchFamily="18" charset="0"/>
                        </a:rPr>
                        <a:t>InterruptedException</a:t>
                      </a:r>
                      <a:endParaRPr lang="en-IN" sz="1700" dirty="0">
                        <a:solidFill>
                          <a:schemeClr val="bg2">
                            <a:lumMod val="50000"/>
                          </a:schemeClr>
                        </a:solidFill>
                        <a:latin typeface="Comic Sans MS" panose="030F0702030302020204" pitchFamily="66"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700" dirty="0">
                        <a:solidFill>
                          <a:schemeClr val="bg2">
                            <a:lumMod val="50000"/>
                          </a:schemeClr>
                        </a:solidFill>
                        <a:latin typeface="Comic Sans MS" panose="030F0702030302020204" pitchFamily="66" charset="0"/>
                        <a:cs typeface="Times New Roman" pitchFamily="18"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1700" u="sng" dirty="0">
                          <a:solidFill>
                            <a:schemeClr val="bg2">
                              <a:lumMod val="50000"/>
                            </a:schemeClr>
                          </a:solidFill>
                          <a:latin typeface="Comic Sans MS" panose="030F0702030302020204" pitchFamily="66" charset="0"/>
                        </a:rPr>
                        <a:t>Syntax:</a:t>
                      </a:r>
                    </a:p>
                    <a:p>
                      <a:endParaRPr lang="en-IN" sz="700" u="sng" dirty="0">
                        <a:solidFill>
                          <a:schemeClr val="bg2">
                            <a:lumMod val="50000"/>
                          </a:schemeClr>
                        </a:solidFill>
                        <a:latin typeface="Comic Sans MS" panose="030F0702030302020204" pitchFamily="66"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cs typeface="Times New Roman" pitchFamily="18" charset="0"/>
                        </a:rPr>
                        <a:t>1.public static join()throws </a:t>
                      </a:r>
                      <a:r>
                        <a:rPr lang="en-IN" sz="1700" dirty="0" err="1">
                          <a:solidFill>
                            <a:schemeClr val="bg2">
                              <a:lumMod val="50000"/>
                            </a:schemeClr>
                          </a:solidFill>
                          <a:latin typeface="Comic Sans MS" panose="030F0702030302020204" pitchFamily="66" charset="0"/>
                          <a:cs typeface="Times New Roman" pitchFamily="18" charset="0"/>
                        </a:rPr>
                        <a:t>InterruptedException</a:t>
                      </a:r>
                      <a:endParaRPr lang="en-IN" sz="1700" dirty="0">
                        <a:solidFill>
                          <a:schemeClr val="bg2">
                            <a:lumMod val="50000"/>
                          </a:schemeClr>
                        </a:solidFill>
                        <a:latin typeface="Comic Sans MS" panose="030F0702030302020204" pitchFamily="66" charset="0"/>
                        <a:cs typeface="Times New Roman"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IN" sz="700" dirty="0">
                        <a:solidFill>
                          <a:schemeClr val="bg2">
                            <a:lumMod val="50000"/>
                          </a:schemeClr>
                        </a:solidFill>
                        <a:latin typeface="Comic Sans MS" panose="030F0702030302020204" pitchFamily="66" charset="0"/>
                        <a:cs typeface="Times New Roman"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cs typeface="Times New Roman" pitchFamily="18" charset="0"/>
                        </a:rPr>
                        <a:t>2.public static join()(long miliseconds) throws InterruptedException</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1700" u="sng" dirty="0">
                          <a:solidFill>
                            <a:schemeClr val="bg2">
                              <a:lumMod val="50000"/>
                            </a:schemeClr>
                          </a:solidFill>
                          <a:latin typeface="Comic Sans MS" panose="030F0702030302020204" pitchFamily="66" charset="0"/>
                        </a:rPr>
                        <a:t>Syntax:</a:t>
                      </a:r>
                    </a:p>
                    <a:p>
                      <a:endParaRPr lang="en-IN" sz="700" u="sng" dirty="0">
                        <a:solidFill>
                          <a:schemeClr val="bg2">
                            <a:lumMod val="50000"/>
                          </a:schemeClr>
                        </a:solidFill>
                        <a:latin typeface="Comic Sans MS" panose="030F0702030302020204" pitchFamily="66"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anose="030F0702030302020204" pitchFamily="66" charset="0"/>
                        </a:rPr>
                        <a:t>1. public static native void yield()</a:t>
                      </a:r>
                      <a:endParaRPr lang="en-IN" sz="1700" dirty="0">
                        <a:solidFill>
                          <a:schemeClr val="bg2">
                            <a:lumMod val="50000"/>
                          </a:schemeClr>
                        </a:solidFill>
                        <a:latin typeface="Comic Sans MS" panose="030F0702030302020204" pitchFamily="66" charset="0"/>
                        <a:cs typeface="Times New Roman" pitchFamily="18" charset="0"/>
                      </a:endParaRPr>
                    </a:p>
                    <a:p>
                      <a:r>
                        <a:rPr lang="en-IN" sz="1700" dirty="0">
                          <a:solidFill>
                            <a:schemeClr val="bg2">
                              <a:lumMod val="50000"/>
                            </a:schemeClr>
                          </a:solidFill>
                          <a:latin typeface="Comic Sans MS" panose="030F0702030302020204" pitchFamily="66" charset="0"/>
                        </a:rPr>
                        <a:t> </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bl>
          </a:graphicData>
        </a:graphic>
      </p:graphicFrame>
      <p:sp>
        <p:nvSpPr>
          <p:cNvPr id="12" name="Title 3">
            <a:extLst>
              <a:ext uri="{FF2B5EF4-FFF2-40B4-BE49-F238E27FC236}">
                <a16:creationId xmlns:a16="http://schemas.microsoft.com/office/drawing/2014/main" id="{0124B7F5-0F41-4238-AEA8-DFEAFA92551F}"/>
              </a:ext>
            </a:extLst>
          </p:cNvPr>
          <p:cNvSpPr txBox="1">
            <a:spLocks/>
          </p:cNvSpPr>
          <p:nvPr/>
        </p:nvSpPr>
        <p:spPr bwMode="auto">
          <a:xfrm>
            <a:off x="457200" y="685800"/>
            <a:ext cx="5627077"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a:lstStyle>
          <a:p>
            <a:r>
              <a:rPr lang="en-IN" sz="2400" i="0" u="none" kern="0" dirty="0">
                <a:latin typeface="Comic Sans MS" pitchFamily="66" charset="0"/>
              </a:rPr>
              <a:t>	</a:t>
            </a:r>
            <a:r>
              <a:rPr lang="en-IN" sz="2400" i="0" u="none" kern="0" dirty="0">
                <a:solidFill>
                  <a:schemeClr val="bg1"/>
                </a:solidFill>
                <a:latin typeface="Comic Sans MS" pitchFamily="66" charset="0"/>
              </a:rPr>
              <a:t>Method used in Thread:</a:t>
            </a:r>
          </a:p>
        </p:txBody>
      </p:sp>
      <p:sp>
        <p:nvSpPr>
          <p:cNvPr id="8" name="Title 3">
            <a:extLst>
              <a:ext uri="{FF2B5EF4-FFF2-40B4-BE49-F238E27FC236}">
                <a16:creationId xmlns:a16="http://schemas.microsoft.com/office/drawing/2014/main" id="{CF69BAC5-0F09-40BF-B677-3765C42A4621}"/>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28252856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6530821" y="263770"/>
            <a:ext cx="3798277" cy="520211"/>
          </a:xfrm>
        </p:spPr>
        <p:txBody>
          <a:bodyPr/>
          <a:lstStyle/>
          <a:p>
            <a:pPr algn="ctr"/>
            <a:r>
              <a:rPr lang="en-IN" sz="2215" dirty="0">
                <a:latin typeface="Comic Sans MS" pitchFamily="66" charset="0"/>
              </a:rPr>
              <a:t> </a:t>
            </a:r>
            <a:endParaRPr lang="en-US" sz="2215"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sp>
        <p:nvSpPr>
          <p:cNvPr id="4" name="Content Placeholder 3"/>
          <p:cNvSpPr>
            <a:spLocks noGrp="1"/>
          </p:cNvSpPr>
          <p:nvPr>
            <p:ph idx="1"/>
          </p:nvPr>
        </p:nvSpPr>
        <p:spPr>
          <a:xfrm>
            <a:off x="762000" y="967155"/>
            <a:ext cx="10820400" cy="5275385"/>
          </a:xfrm>
        </p:spPr>
        <p:txBody>
          <a:bodyPr/>
          <a:lstStyle/>
          <a:p>
            <a:pPr marL="0" indent="0">
              <a:buNone/>
            </a:pPr>
            <a:r>
              <a:rPr lang="en-IN" sz="2400" dirty="0">
                <a:latin typeface="Comic Sans MS" pitchFamily="66" charset="0"/>
              </a:rPr>
              <a:t>Naming Thread :	</a:t>
            </a:r>
          </a:p>
          <a:p>
            <a:pPr marL="0" indent="0">
              <a:spcBef>
                <a:spcPts val="1108"/>
              </a:spcBef>
              <a:buNone/>
            </a:pPr>
            <a:r>
              <a:rPr lang="en-IN" sz="2215" dirty="0">
                <a:latin typeface="Comic Sans MS" pitchFamily="66" charset="0"/>
              </a:rPr>
              <a:t>   </a:t>
            </a:r>
            <a:r>
              <a:rPr lang="en-IN" sz="2200" dirty="0">
                <a:solidFill>
                  <a:schemeClr val="bg1"/>
                </a:solidFill>
                <a:latin typeface="Comic Sans MS" pitchFamily="66" charset="0"/>
              </a:rPr>
              <a:t>The Thread class provides methods to change and get the name of a thread. By default, each thread has a name i.e. thread-0, thread-1 and so on. By we can change the name of the thread by using setName() method.</a:t>
            </a:r>
          </a:p>
          <a:p>
            <a:pPr marL="0" indent="0">
              <a:buNone/>
            </a:pPr>
            <a:r>
              <a:rPr lang="en-IN" sz="2215" dirty="0">
                <a:latin typeface="Comic Sans MS" pitchFamily="66" charset="0"/>
              </a:rPr>
              <a:t>	</a:t>
            </a:r>
          </a:p>
          <a:p>
            <a:pPr marL="0" indent="0">
              <a:spcBef>
                <a:spcPts val="1200"/>
              </a:spcBef>
              <a:buNone/>
            </a:pPr>
            <a:r>
              <a:rPr lang="en-IN" sz="2400" u="sng" dirty="0">
                <a:solidFill>
                  <a:schemeClr val="bg1"/>
                </a:solidFill>
                <a:latin typeface="Comic Sans MS" pitchFamily="66" charset="0"/>
              </a:rPr>
              <a:t>The syntax of setName() and getName() methods are: </a:t>
            </a:r>
          </a:p>
          <a:p>
            <a:pPr marL="495299" lvl="2" indent="-243254">
              <a:spcBef>
                <a:spcPts val="1800"/>
              </a:spcBef>
              <a:buFont typeface="+mj-lt"/>
              <a:buAutoNum type="arabicPeriod"/>
            </a:pPr>
            <a:r>
              <a:rPr lang="en-IN" sz="2200" dirty="0">
                <a:solidFill>
                  <a:schemeClr val="bg1"/>
                </a:solidFill>
                <a:latin typeface="Comic Sans MS" pitchFamily="66" charset="0"/>
              </a:rPr>
              <a:t> public String </a:t>
            </a:r>
            <a:r>
              <a:rPr lang="en-IN" sz="2200" dirty="0" err="1">
                <a:solidFill>
                  <a:schemeClr val="bg1"/>
                </a:solidFill>
                <a:latin typeface="Comic Sans MS" pitchFamily="66" charset="0"/>
              </a:rPr>
              <a:t>getName</a:t>
            </a:r>
            <a:r>
              <a:rPr lang="en-IN" sz="2200" dirty="0">
                <a:solidFill>
                  <a:schemeClr val="bg1"/>
                </a:solidFill>
                <a:latin typeface="Comic Sans MS" pitchFamily="66" charset="0"/>
              </a:rPr>
              <a:t>(): used to return the name   of a thread.</a:t>
            </a:r>
          </a:p>
          <a:p>
            <a:pPr marL="495299" lvl="2" indent="-243254">
              <a:spcBef>
                <a:spcPts val="1800"/>
              </a:spcBef>
              <a:buFont typeface="+mj-lt"/>
              <a:buAutoNum type="arabicPeriod"/>
            </a:pPr>
            <a:r>
              <a:rPr lang="en-IN" sz="2200" dirty="0">
                <a:solidFill>
                  <a:schemeClr val="bg1"/>
                </a:solidFill>
                <a:latin typeface="Comic Sans MS" pitchFamily="66" charset="0"/>
              </a:rPr>
              <a:t> public void setName(String name): used to change the name of a thread.</a:t>
            </a:r>
          </a:p>
        </p:txBody>
      </p:sp>
      <p:sp>
        <p:nvSpPr>
          <p:cNvPr id="8" name="Title 3">
            <a:extLst>
              <a:ext uri="{FF2B5EF4-FFF2-40B4-BE49-F238E27FC236}">
                <a16:creationId xmlns:a16="http://schemas.microsoft.com/office/drawing/2014/main" id="{C8A3A569-4F52-4B7E-B6E3-3AAE09695DB4}"/>
              </a:ext>
            </a:extLst>
          </p:cNvPr>
          <p:cNvSpPr txBox="1">
            <a:spLocks/>
          </p:cNvSpPr>
          <p:nvPr/>
        </p:nvSpPr>
        <p:spPr bwMode="auto">
          <a:xfrm>
            <a:off x="7848600" y="39329"/>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62">
                <a:solidFill>
                  <a:schemeClr val="tx2"/>
                </a:solidFill>
                <a:latin typeface="+mj-lt"/>
                <a:ea typeface="+mj-ea"/>
                <a:cs typeface="+mj-cs"/>
              </a:defRPr>
            </a:lvl1pPr>
            <a:lvl2pPr algn="l" rtl="0" eaLnBrk="1" fontAlgn="base" hangingPunct="1">
              <a:spcBef>
                <a:spcPct val="0"/>
              </a:spcBef>
              <a:spcAft>
                <a:spcPct val="0"/>
              </a:spcAft>
              <a:defRPr sz="4062">
                <a:solidFill>
                  <a:schemeClr val="tx2"/>
                </a:solidFill>
                <a:latin typeface="Arial-BoldMT" charset="0"/>
              </a:defRPr>
            </a:lvl2pPr>
            <a:lvl3pPr algn="l" rtl="0" eaLnBrk="1" fontAlgn="base" hangingPunct="1">
              <a:spcBef>
                <a:spcPct val="0"/>
              </a:spcBef>
              <a:spcAft>
                <a:spcPct val="0"/>
              </a:spcAft>
              <a:defRPr sz="4062">
                <a:solidFill>
                  <a:schemeClr val="tx2"/>
                </a:solidFill>
                <a:latin typeface="Arial-BoldMT" charset="0"/>
              </a:defRPr>
            </a:lvl3pPr>
            <a:lvl4pPr algn="l" rtl="0" eaLnBrk="1" fontAlgn="base" hangingPunct="1">
              <a:spcBef>
                <a:spcPct val="0"/>
              </a:spcBef>
              <a:spcAft>
                <a:spcPct val="0"/>
              </a:spcAft>
              <a:defRPr sz="4062">
                <a:solidFill>
                  <a:schemeClr val="tx2"/>
                </a:solidFill>
                <a:latin typeface="Arial-BoldMT" charset="0"/>
              </a:defRPr>
            </a:lvl4pPr>
            <a:lvl5pPr algn="l" rtl="0" eaLnBrk="1" fontAlgn="base" hangingPunct="1">
              <a:spcBef>
                <a:spcPct val="0"/>
              </a:spcBef>
              <a:spcAft>
                <a:spcPct val="0"/>
              </a:spcAft>
              <a:defRPr sz="4062">
                <a:solidFill>
                  <a:schemeClr val="tx2"/>
                </a:solidFill>
                <a:latin typeface="Arial-BoldMT" charset="0"/>
              </a:defRPr>
            </a:lvl5pPr>
            <a:lvl6pPr marL="422031" algn="l" rtl="0" eaLnBrk="1" fontAlgn="base" hangingPunct="1">
              <a:spcBef>
                <a:spcPct val="0"/>
              </a:spcBef>
              <a:spcAft>
                <a:spcPct val="0"/>
              </a:spcAft>
              <a:defRPr sz="4062">
                <a:solidFill>
                  <a:schemeClr val="tx2"/>
                </a:solidFill>
                <a:latin typeface="Arial-BoldMT" charset="0"/>
              </a:defRPr>
            </a:lvl6pPr>
            <a:lvl7pPr marL="844062" algn="l" rtl="0" eaLnBrk="1" fontAlgn="base" hangingPunct="1">
              <a:spcBef>
                <a:spcPct val="0"/>
              </a:spcBef>
              <a:spcAft>
                <a:spcPct val="0"/>
              </a:spcAft>
              <a:defRPr sz="4062">
                <a:solidFill>
                  <a:schemeClr val="tx2"/>
                </a:solidFill>
                <a:latin typeface="Arial-BoldMT" charset="0"/>
              </a:defRPr>
            </a:lvl7pPr>
            <a:lvl8pPr marL="1266093" algn="l" rtl="0" eaLnBrk="1" fontAlgn="base" hangingPunct="1">
              <a:spcBef>
                <a:spcPct val="0"/>
              </a:spcBef>
              <a:spcAft>
                <a:spcPct val="0"/>
              </a:spcAft>
              <a:defRPr sz="4062">
                <a:solidFill>
                  <a:schemeClr val="tx2"/>
                </a:solidFill>
                <a:latin typeface="Arial-BoldMT" charset="0"/>
              </a:defRPr>
            </a:lvl8pPr>
            <a:lvl9pPr marL="1688123" algn="l" rtl="0" eaLnBrk="1" fontAlgn="base" hangingPunct="1">
              <a:spcBef>
                <a:spcPct val="0"/>
              </a:spcBef>
              <a:spcAft>
                <a:spcPct val="0"/>
              </a:spcAft>
              <a:defRPr sz="4062">
                <a:solidFill>
                  <a:schemeClr val="tx2"/>
                </a:solidFill>
                <a:latin typeface="Arial-BoldMT" charset="0"/>
              </a:defRPr>
            </a:lvl9pPr>
          </a:lstStyle>
          <a:p>
            <a:r>
              <a:rPr lang="en-IN" sz="2215" kern="0" dirty="0">
                <a:latin typeface="Comic Sans MS" pitchFamily="66" charset="0"/>
              </a:rPr>
              <a:t>	</a:t>
            </a:r>
            <a:r>
              <a:rPr lang="en-IN" sz="2215" b="1" i="0" u="none" kern="0" dirty="0">
                <a:solidFill>
                  <a:schemeClr val="tx1"/>
                </a:solidFill>
                <a:latin typeface="Comic Sans MS" pitchFamily="66" charset="0"/>
              </a:rPr>
              <a:t>MULTI-THREADING</a:t>
            </a:r>
          </a:p>
        </p:txBody>
      </p:sp>
    </p:spTree>
    <p:extLst>
      <p:ext uri="{BB962C8B-B14F-4D97-AF65-F5344CB8AC3E}">
        <p14:creationId xmlns:p14="http://schemas.microsoft.com/office/powerpoint/2010/main" val="4909897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
          </p:nvPr>
        </p:nvSpPr>
        <p:spPr>
          <a:xfrm>
            <a:off x="717755" y="762001"/>
            <a:ext cx="10636045" cy="5480540"/>
          </a:xfrm>
        </p:spPr>
        <p:txBody>
          <a:bodyPr/>
          <a:lstStyle/>
          <a:p>
            <a:pPr marL="0" indent="0">
              <a:buNone/>
            </a:pPr>
            <a:r>
              <a:rPr lang="en-IN" sz="2400" dirty="0">
                <a:latin typeface="Comic Sans MS" pitchFamily="66" charset="0"/>
              </a:rPr>
              <a:t>Thread Priority:</a:t>
            </a:r>
          </a:p>
          <a:p>
            <a:pPr marL="0" indent="0">
              <a:spcBef>
                <a:spcPts val="1200"/>
              </a:spcBef>
              <a:buNone/>
            </a:pPr>
            <a:r>
              <a:rPr lang="en-IN" sz="2200" dirty="0">
                <a:solidFill>
                  <a:schemeClr val="bg1"/>
                </a:solidFill>
                <a:latin typeface="Comic Sans MS" pitchFamily="66" charset="0"/>
              </a:rPr>
              <a:t>  Each thread have a priority. Priorities are represented by a number between  1 and 10. In most cases, thread scheduler schedules the threads according to their priority (known as pre-emptive scheduling). But it is not guaranteed because it depends on JVM specification that which scheduling it chooses.</a:t>
            </a:r>
          </a:p>
          <a:p>
            <a:pPr marL="0" indent="0">
              <a:spcBef>
                <a:spcPts val="1800"/>
              </a:spcBef>
              <a:buNone/>
            </a:pPr>
            <a:r>
              <a:rPr lang="en-IN" sz="2215" u="sng" dirty="0">
                <a:solidFill>
                  <a:schemeClr val="bg1"/>
                </a:solidFill>
                <a:latin typeface="Comic Sans MS" pitchFamily="66" charset="0"/>
              </a:rPr>
              <a:t>The Thread class defines several priority constants:</a:t>
            </a:r>
          </a:p>
          <a:p>
            <a:pPr marL="0" indent="0">
              <a:spcBef>
                <a:spcPts val="1200"/>
              </a:spcBef>
              <a:buNone/>
            </a:pPr>
            <a:r>
              <a:rPr lang="en-IN" sz="2215" dirty="0">
                <a:solidFill>
                  <a:schemeClr val="bg1"/>
                </a:solidFill>
                <a:latin typeface="Comic Sans MS" pitchFamily="66" charset="0"/>
              </a:rPr>
              <a:t> 1. </a:t>
            </a:r>
            <a:r>
              <a:rPr lang="en-IN" sz="2200" dirty="0">
                <a:solidFill>
                  <a:schemeClr val="bg1"/>
                </a:solidFill>
                <a:latin typeface="Comic Sans MS" pitchFamily="66" charset="0"/>
              </a:rPr>
              <a:t>MIN_PRIORITY=1</a:t>
            </a:r>
          </a:p>
          <a:p>
            <a:pPr marL="0" indent="0">
              <a:spcBef>
                <a:spcPts val="1200"/>
              </a:spcBef>
              <a:buNone/>
            </a:pPr>
            <a:r>
              <a:rPr lang="en-IN" sz="2200" dirty="0">
                <a:solidFill>
                  <a:schemeClr val="bg1"/>
                </a:solidFill>
                <a:latin typeface="Comic Sans MS" pitchFamily="66" charset="0"/>
              </a:rPr>
              <a:t> 2. NORM_PRIORITY=5</a:t>
            </a:r>
          </a:p>
          <a:p>
            <a:pPr marL="0" indent="0">
              <a:spcBef>
                <a:spcPts val="1200"/>
              </a:spcBef>
              <a:buNone/>
            </a:pPr>
            <a:r>
              <a:rPr lang="en-IN" sz="2200" dirty="0">
                <a:solidFill>
                  <a:schemeClr val="bg1"/>
                </a:solidFill>
                <a:latin typeface="Comic Sans MS" pitchFamily="66" charset="0"/>
              </a:rPr>
              <a:t> 3. MAX_PRIORITY=10</a:t>
            </a:r>
          </a:p>
          <a:p>
            <a:pPr marL="0" indent="0">
              <a:spcBef>
                <a:spcPts val="1200"/>
              </a:spcBef>
              <a:buNone/>
            </a:pPr>
            <a:r>
              <a:rPr lang="en-IN" sz="2200" dirty="0">
                <a:solidFill>
                  <a:schemeClr val="bg1"/>
                </a:solidFill>
                <a:latin typeface="Comic Sans MS" pitchFamily="66" charset="0"/>
              </a:rPr>
              <a:t> The default setting is NORM_PRIORITY</a:t>
            </a:r>
          </a:p>
          <a:p>
            <a:endParaRPr lang="en-IN" sz="2215" dirty="0">
              <a:latin typeface="Comic Sans MS" pitchFamily="66" charset="0"/>
            </a:endParaRPr>
          </a:p>
        </p:txBody>
      </p:sp>
      <p:sp>
        <p:nvSpPr>
          <p:cNvPr id="7" name="Title 3">
            <a:extLst>
              <a:ext uri="{FF2B5EF4-FFF2-40B4-BE49-F238E27FC236}">
                <a16:creationId xmlns:a16="http://schemas.microsoft.com/office/drawing/2014/main" id="{90B32F47-149C-4788-A2CA-D5E6B7C737E6}"/>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33889737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7291755" y="302302"/>
            <a:ext cx="2883877" cy="449873"/>
          </a:xfrm>
        </p:spPr>
        <p:txBody>
          <a:bodyPr/>
          <a:lstStyle/>
          <a:p>
            <a:r>
              <a:rPr lang="en-IN" sz="2215" dirty="0">
                <a:latin typeface="Comic Sans MS" pitchFamily="66" charset="0"/>
              </a:rPr>
              <a:t>	</a:t>
            </a:r>
          </a:p>
        </p:txBody>
      </p:sp>
      <p:sp>
        <p:nvSpPr>
          <p:cNvPr id="5" name="Content Placeholder 4"/>
          <p:cNvSpPr>
            <a:spLocks noGrp="1"/>
          </p:cNvSpPr>
          <p:nvPr>
            <p:ph idx="1"/>
          </p:nvPr>
        </p:nvSpPr>
        <p:spPr>
          <a:xfrm>
            <a:off x="762000" y="855406"/>
            <a:ext cx="10287000" cy="5527810"/>
          </a:xfrm>
        </p:spPr>
        <p:txBody>
          <a:bodyPr/>
          <a:lstStyle/>
          <a:p>
            <a:pPr marL="0" indent="0">
              <a:buNone/>
            </a:pPr>
            <a:r>
              <a:rPr lang="en-IN" sz="2400" dirty="0">
                <a:latin typeface="Comic Sans MS" pitchFamily="66" charset="0"/>
              </a:rPr>
              <a:t>Synchronization</a:t>
            </a:r>
            <a:r>
              <a:rPr lang="en-IN" sz="2215" dirty="0">
                <a:latin typeface="Comic Sans MS" pitchFamily="66" charset="0"/>
              </a:rPr>
              <a:t>:</a:t>
            </a:r>
          </a:p>
          <a:p>
            <a:pPr>
              <a:spcBef>
                <a:spcPts val="1108"/>
              </a:spcBef>
              <a:buFont typeface="Courier New" panose="02070309020205020404" pitchFamily="49" charset="0"/>
              <a:buChar char="o"/>
            </a:pPr>
            <a:r>
              <a:rPr lang="en-IN" sz="2200" dirty="0">
                <a:solidFill>
                  <a:schemeClr val="bg1"/>
                </a:solidFill>
                <a:latin typeface="Comic Sans MS" pitchFamily="66" charset="0"/>
              </a:rPr>
              <a:t>Synchronization in java is the capability to control the access of multiple threads to any shared resource.</a:t>
            </a:r>
          </a:p>
          <a:p>
            <a:pPr>
              <a:spcBef>
                <a:spcPts val="1108"/>
              </a:spcBef>
              <a:buFont typeface="Courier New" panose="02070309020205020404" pitchFamily="49" charset="0"/>
              <a:buChar char="o"/>
            </a:pPr>
            <a:r>
              <a:rPr lang="en-IN" sz="2200" dirty="0">
                <a:solidFill>
                  <a:schemeClr val="bg1"/>
                </a:solidFill>
                <a:latin typeface="Comic Sans MS" pitchFamily="66" charset="0"/>
              </a:rPr>
              <a:t>Synchronization is better in case we want only one thread can access the shared resource at a time. </a:t>
            </a:r>
          </a:p>
          <a:p>
            <a:pPr>
              <a:spcBef>
                <a:spcPts val="1108"/>
              </a:spcBef>
              <a:buFont typeface="Courier New" panose="02070309020205020404" pitchFamily="49" charset="0"/>
              <a:buChar char="o"/>
            </a:pPr>
            <a:r>
              <a:rPr lang="en-IN" sz="2200" dirty="0">
                <a:solidFill>
                  <a:schemeClr val="bg1"/>
                </a:solidFill>
                <a:latin typeface="Comic Sans MS" pitchFamily="66" charset="0"/>
              </a:rPr>
              <a:t>Synchronization is mainly used to prevent thread interference and consistency problem.</a:t>
            </a:r>
          </a:p>
          <a:p>
            <a:pPr marL="0" indent="0">
              <a:buNone/>
            </a:pPr>
            <a:endParaRPr lang="en-IN" sz="1108" dirty="0">
              <a:latin typeface="Comic Sans MS" pitchFamily="66" charset="0"/>
            </a:endParaRPr>
          </a:p>
          <a:p>
            <a:pPr marL="0" indent="0">
              <a:buNone/>
            </a:pPr>
            <a:r>
              <a:rPr lang="en-IN" sz="2215" u="sng" dirty="0">
                <a:solidFill>
                  <a:schemeClr val="bg1"/>
                </a:solidFill>
                <a:latin typeface="Comic Sans MS" pitchFamily="66" charset="0"/>
              </a:rPr>
              <a:t>There are two types of synchronization:</a:t>
            </a:r>
          </a:p>
          <a:p>
            <a:pPr marL="659423" lvl="2" indent="-329712">
              <a:spcBef>
                <a:spcPts val="1108"/>
              </a:spcBef>
              <a:buFont typeface="+mj-lt"/>
              <a:buAutoNum type="arabicPeriod"/>
            </a:pPr>
            <a:r>
              <a:rPr lang="en-IN" sz="2200" dirty="0">
                <a:solidFill>
                  <a:schemeClr val="bg1"/>
                </a:solidFill>
                <a:latin typeface="Comic Sans MS" pitchFamily="66" charset="0"/>
              </a:rPr>
              <a:t>Process Synchronization</a:t>
            </a:r>
          </a:p>
          <a:p>
            <a:pPr marL="659423" lvl="2" indent="-329712">
              <a:spcBef>
                <a:spcPts val="1108"/>
              </a:spcBef>
              <a:buFont typeface="+mj-lt"/>
              <a:buAutoNum type="arabicPeriod"/>
            </a:pPr>
            <a:r>
              <a:rPr lang="en-IN" sz="2200" dirty="0">
                <a:solidFill>
                  <a:schemeClr val="bg1"/>
                </a:solidFill>
                <a:latin typeface="Comic Sans MS" pitchFamily="66" charset="0"/>
              </a:rPr>
              <a:t>Thread Synchronization</a:t>
            </a:r>
          </a:p>
          <a:p>
            <a:endParaRPr lang="en-IN" sz="2215" dirty="0">
              <a:latin typeface="Comic Sans MS" pitchFamily="66" charset="0"/>
            </a:endParaRPr>
          </a:p>
          <a:p>
            <a:endParaRPr lang="en-IN" sz="2215" dirty="0">
              <a:latin typeface="Comic Sans MS" pitchFamily="66" charset="0"/>
            </a:endParaRPr>
          </a:p>
        </p:txBody>
      </p:sp>
      <p:sp>
        <p:nvSpPr>
          <p:cNvPr id="7" name="Title 3">
            <a:extLst>
              <a:ext uri="{FF2B5EF4-FFF2-40B4-BE49-F238E27FC236}">
                <a16:creationId xmlns:a16="http://schemas.microsoft.com/office/drawing/2014/main" id="{9EA57256-8C99-48E1-901D-852F0C0B1EB9}"/>
              </a:ext>
            </a:extLst>
          </p:cNvPr>
          <p:cNvSpPr txBox="1">
            <a:spLocks/>
          </p:cNvSpPr>
          <p:nvPr/>
        </p:nvSpPr>
        <p:spPr bwMode="auto">
          <a:xfrm>
            <a:off x="7848600" y="39329"/>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62">
                <a:solidFill>
                  <a:schemeClr val="tx2"/>
                </a:solidFill>
                <a:latin typeface="+mj-lt"/>
                <a:ea typeface="+mj-ea"/>
                <a:cs typeface="+mj-cs"/>
              </a:defRPr>
            </a:lvl1pPr>
            <a:lvl2pPr algn="l" rtl="0" eaLnBrk="1" fontAlgn="base" hangingPunct="1">
              <a:spcBef>
                <a:spcPct val="0"/>
              </a:spcBef>
              <a:spcAft>
                <a:spcPct val="0"/>
              </a:spcAft>
              <a:defRPr sz="4062">
                <a:solidFill>
                  <a:schemeClr val="tx2"/>
                </a:solidFill>
                <a:latin typeface="Arial-BoldMT" charset="0"/>
              </a:defRPr>
            </a:lvl2pPr>
            <a:lvl3pPr algn="l" rtl="0" eaLnBrk="1" fontAlgn="base" hangingPunct="1">
              <a:spcBef>
                <a:spcPct val="0"/>
              </a:spcBef>
              <a:spcAft>
                <a:spcPct val="0"/>
              </a:spcAft>
              <a:defRPr sz="4062">
                <a:solidFill>
                  <a:schemeClr val="tx2"/>
                </a:solidFill>
                <a:latin typeface="Arial-BoldMT" charset="0"/>
              </a:defRPr>
            </a:lvl3pPr>
            <a:lvl4pPr algn="l" rtl="0" eaLnBrk="1" fontAlgn="base" hangingPunct="1">
              <a:spcBef>
                <a:spcPct val="0"/>
              </a:spcBef>
              <a:spcAft>
                <a:spcPct val="0"/>
              </a:spcAft>
              <a:defRPr sz="4062">
                <a:solidFill>
                  <a:schemeClr val="tx2"/>
                </a:solidFill>
                <a:latin typeface="Arial-BoldMT" charset="0"/>
              </a:defRPr>
            </a:lvl4pPr>
            <a:lvl5pPr algn="l" rtl="0" eaLnBrk="1" fontAlgn="base" hangingPunct="1">
              <a:spcBef>
                <a:spcPct val="0"/>
              </a:spcBef>
              <a:spcAft>
                <a:spcPct val="0"/>
              </a:spcAft>
              <a:defRPr sz="4062">
                <a:solidFill>
                  <a:schemeClr val="tx2"/>
                </a:solidFill>
                <a:latin typeface="Arial-BoldMT" charset="0"/>
              </a:defRPr>
            </a:lvl5pPr>
            <a:lvl6pPr marL="422031" algn="l" rtl="0" eaLnBrk="1" fontAlgn="base" hangingPunct="1">
              <a:spcBef>
                <a:spcPct val="0"/>
              </a:spcBef>
              <a:spcAft>
                <a:spcPct val="0"/>
              </a:spcAft>
              <a:defRPr sz="4062">
                <a:solidFill>
                  <a:schemeClr val="tx2"/>
                </a:solidFill>
                <a:latin typeface="Arial-BoldMT" charset="0"/>
              </a:defRPr>
            </a:lvl6pPr>
            <a:lvl7pPr marL="844062" algn="l" rtl="0" eaLnBrk="1" fontAlgn="base" hangingPunct="1">
              <a:spcBef>
                <a:spcPct val="0"/>
              </a:spcBef>
              <a:spcAft>
                <a:spcPct val="0"/>
              </a:spcAft>
              <a:defRPr sz="4062">
                <a:solidFill>
                  <a:schemeClr val="tx2"/>
                </a:solidFill>
                <a:latin typeface="Arial-BoldMT" charset="0"/>
              </a:defRPr>
            </a:lvl7pPr>
            <a:lvl8pPr marL="1266093" algn="l" rtl="0" eaLnBrk="1" fontAlgn="base" hangingPunct="1">
              <a:spcBef>
                <a:spcPct val="0"/>
              </a:spcBef>
              <a:spcAft>
                <a:spcPct val="0"/>
              </a:spcAft>
              <a:defRPr sz="4062">
                <a:solidFill>
                  <a:schemeClr val="tx2"/>
                </a:solidFill>
                <a:latin typeface="Arial-BoldMT" charset="0"/>
              </a:defRPr>
            </a:lvl8pPr>
            <a:lvl9pPr marL="1688123" algn="l" rtl="0" eaLnBrk="1" fontAlgn="base" hangingPunct="1">
              <a:spcBef>
                <a:spcPct val="0"/>
              </a:spcBef>
              <a:spcAft>
                <a:spcPct val="0"/>
              </a:spcAft>
              <a:defRPr sz="4062">
                <a:solidFill>
                  <a:schemeClr val="tx2"/>
                </a:solidFill>
                <a:latin typeface="Arial-BoldMT" charset="0"/>
              </a:defRPr>
            </a:lvl9pPr>
          </a:lstStyle>
          <a:p>
            <a:r>
              <a:rPr lang="en-IN" sz="2215" kern="0" dirty="0">
                <a:latin typeface="Comic Sans MS" pitchFamily="66" charset="0"/>
              </a:rPr>
              <a:t>	</a:t>
            </a:r>
            <a:r>
              <a:rPr lang="en-IN" sz="2215" b="1" i="0" u="none" kern="0" dirty="0">
                <a:solidFill>
                  <a:schemeClr val="tx1"/>
                </a:solidFill>
                <a:latin typeface="Comic Sans MS" pitchFamily="66" charset="0"/>
              </a:rPr>
              <a:t>MULTI-THREADING</a:t>
            </a:r>
          </a:p>
        </p:txBody>
      </p:sp>
    </p:spTree>
    <p:extLst>
      <p:ext uri="{BB962C8B-B14F-4D97-AF65-F5344CB8AC3E}">
        <p14:creationId xmlns:p14="http://schemas.microsoft.com/office/powerpoint/2010/main" val="18597299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685800" y="756140"/>
            <a:ext cx="11201400" cy="5339860"/>
          </a:xfrm>
        </p:spPr>
        <p:txBody>
          <a:bodyPr/>
          <a:lstStyle/>
          <a:p>
            <a:pPr marL="0" indent="0">
              <a:buNone/>
            </a:pPr>
            <a:r>
              <a:rPr lang="en-IN" sz="2400" dirty="0">
                <a:latin typeface="Comic Sans MS" pitchFamily="66" charset="0"/>
              </a:rPr>
              <a:t>Thread synchronization:</a:t>
            </a:r>
          </a:p>
          <a:p>
            <a:pPr marL="0" indent="0">
              <a:buNone/>
            </a:pPr>
            <a:endParaRPr lang="en-IN" sz="2215" dirty="0">
              <a:latin typeface="Comic Sans MS" pitchFamily="66" charset="0"/>
            </a:endParaRPr>
          </a:p>
          <a:p>
            <a:pPr marL="0" indent="0">
              <a:buNone/>
            </a:pPr>
            <a:r>
              <a:rPr lang="en-IN" sz="2215" u="sng" dirty="0">
                <a:solidFill>
                  <a:schemeClr val="tx1">
                    <a:lumMod val="20000"/>
                    <a:lumOff val="80000"/>
                  </a:schemeClr>
                </a:solidFill>
                <a:latin typeface="Comic Sans MS" pitchFamily="66" charset="0"/>
              </a:rPr>
              <a:t>Types of Thread synchronization:</a:t>
            </a:r>
          </a:p>
          <a:p>
            <a:pPr marL="0" indent="0">
              <a:buNone/>
            </a:pPr>
            <a:endParaRPr lang="en-IN" sz="1108" dirty="0">
              <a:solidFill>
                <a:schemeClr val="bg1"/>
              </a:solidFill>
              <a:latin typeface="Comic Sans MS" pitchFamily="66" charset="0"/>
            </a:endParaRPr>
          </a:p>
          <a:p>
            <a:pPr marL="0" indent="0">
              <a:buNone/>
            </a:pPr>
            <a:r>
              <a:rPr lang="en-IN" sz="2215" dirty="0">
                <a:solidFill>
                  <a:schemeClr val="bg1"/>
                </a:solidFill>
                <a:latin typeface="Comic Sans MS" pitchFamily="66" charset="0"/>
              </a:rPr>
              <a:t>1. Mutual Exclusive</a:t>
            </a:r>
          </a:p>
          <a:p>
            <a:pPr marL="0" indent="0">
              <a:buNone/>
            </a:pPr>
            <a:r>
              <a:rPr lang="en-IN" sz="2215" dirty="0">
                <a:solidFill>
                  <a:schemeClr val="bg1"/>
                </a:solidFill>
                <a:latin typeface="Comic Sans MS" pitchFamily="66" charset="0"/>
              </a:rPr>
              <a:t>      </a:t>
            </a:r>
            <a:r>
              <a:rPr lang="en-IN" sz="2200" dirty="0">
                <a:solidFill>
                  <a:schemeClr val="bg1"/>
                </a:solidFill>
                <a:latin typeface="Comic Sans MS" pitchFamily="66" charset="0"/>
              </a:rPr>
              <a:t>It helps to keep threads from interfering with one another while sharing data. </a:t>
            </a:r>
          </a:p>
          <a:p>
            <a:pPr marL="1688123" lvl="3" indent="-422031">
              <a:buFont typeface="+mj-lt"/>
              <a:buAutoNum type="alphaLcParenR"/>
            </a:pPr>
            <a:r>
              <a:rPr lang="en-IN" sz="2200" dirty="0">
                <a:solidFill>
                  <a:schemeClr val="bg1"/>
                </a:solidFill>
                <a:latin typeface="Comic Sans MS" pitchFamily="66" charset="0"/>
              </a:rPr>
              <a:t>Synchronized method</a:t>
            </a:r>
          </a:p>
          <a:p>
            <a:pPr marL="1688123" lvl="3" indent="-422031">
              <a:buFont typeface="+mj-lt"/>
              <a:buAutoNum type="alphaLcParenR"/>
            </a:pPr>
            <a:r>
              <a:rPr lang="en-IN" sz="2200" dirty="0">
                <a:solidFill>
                  <a:schemeClr val="bg1"/>
                </a:solidFill>
                <a:latin typeface="Comic Sans MS" pitchFamily="66" charset="0"/>
              </a:rPr>
              <a:t>Synchronized block</a:t>
            </a:r>
          </a:p>
          <a:p>
            <a:pPr marL="1688123" lvl="3" indent="-422031">
              <a:buFont typeface="+mj-lt"/>
              <a:buAutoNum type="alphaLcParenR"/>
            </a:pPr>
            <a:r>
              <a:rPr lang="en-IN" sz="2200" dirty="0">
                <a:solidFill>
                  <a:schemeClr val="bg1"/>
                </a:solidFill>
                <a:latin typeface="Comic Sans MS" pitchFamily="66" charset="0"/>
              </a:rPr>
              <a:t>Static synchronization</a:t>
            </a:r>
          </a:p>
          <a:p>
            <a:pPr marL="0" indent="0">
              <a:buNone/>
            </a:pPr>
            <a:endParaRPr lang="en-IN" sz="2215" dirty="0">
              <a:solidFill>
                <a:schemeClr val="bg1"/>
              </a:solidFill>
              <a:latin typeface="Comic Sans MS" pitchFamily="66" charset="0"/>
            </a:endParaRPr>
          </a:p>
          <a:p>
            <a:pPr marL="0" indent="0">
              <a:buNone/>
            </a:pPr>
            <a:r>
              <a:rPr lang="en-IN" sz="2215" dirty="0">
                <a:solidFill>
                  <a:schemeClr val="bg1"/>
                </a:solidFill>
                <a:latin typeface="Comic Sans MS" pitchFamily="66" charset="0"/>
              </a:rPr>
              <a:t>2. Co-Operation(Inter-thread communication)	</a:t>
            </a:r>
          </a:p>
          <a:p>
            <a:pPr marL="0" indent="0">
              <a:buNone/>
            </a:pPr>
            <a:r>
              <a:rPr lang="en-IN" sz="2215" dirty="0">
                <a:solidFill>
                  <a:schemeClr val="bg1"/>
                </a:solidFill>
                <a:latin typeface="Comic Sans MS" pitchFamily="66" charset="0"/>
              </a:rPr>
              <a:t> </a:t>
            </a:r>
          </a:p>
          <a:p>
            <a:endParaRPr lang="en-IN" sz="2215" dirty="0">
              <a:latin typeface="Comic Sans MS" pitchFamily="66" charset="0"/>
            </a:endParaRPr>
          </a:p>
        </p:txBody>
      </p:sp>
      <p:sp>
        <p:nvSpPr>
          <p:cNvPr id="7" name="Title 3">
            <a:extLst>
              <a:ext uri="{FF2B5EF4-FFF2-40B4-BE49-F238E27FC236}">
                <a16:creationId xmlns:a16="http://schemas.microsoft.com/office/drawing/2014/main" id="{82D517D4-C0B5-4544-9FFD-D7BB40B9851D}"/>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2697624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2332894" y="1299664"/>
            <a:ext cx="7526215" cy="5275385"/>
          </a:xfrm>
        </p:spPr>
        <p:txBody>
          <a:bodyPr/>
          <a:lstStyle/>
          <a:p>
            <a:br>
              <a:rPr lang="en-IN" sz="2215" dirty="0">
                <a:latin typeface="Comic Sans MS" pitchFamily="66" charset="0"/>
              </a:rPr>
            </a:br>
            <a:endParaRPr lang="en-US" sz="2215"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sp>
        <p:nvSpPr>
          <p:cNvPr id="5" name="Rectangle 4"/>
          <p:cNvSpPr/>
          <p:nvPr/>
        </p:nvSpPr>
        <p:spPr>
          <a:xfrm>
            <a:off x="1179871" y="624349"/>
            <a:ext cx="5767754" cy="461665"/>
          </a:xfrm>
          <a:prstGeom prst="rect">
            <a:avLst/>
          </a:prstGeom>
        </p:spPr>
        <p:txBody>
          <a:bodyPr wrap="square">
            <a:spAutoFit/>
          </a:bodyPr>
          <a:lstStyle/>
          <a:p>
            <a:pPr lvl="0" algn="l">
              <a:defRPr/>
            </a:pPr>
            <a:r>
              <a:rPr lang="en-US" sz="2400" i="0" u="none" dirty="0">
                <a:solidFill>
                  <a:schemeClr val="tx1">
                    <a:lumMod val="20000"/>
                    <a:lumOff val="80000"/>
                  </a:schemeClr>
                </a:solidFill>
                <a:latin typeface="Comic Sans MS" pitchFamily="66" charset="0"/>
              </a:rPr>
              <a:t>Example for Synchronized Method:</a:t>
            </a:r>
          </a:p>
        </p:txBody>
      </p:sp>
      <p:sp>
        <p:nvSpPr>
          <p:cNvPr id="6" name="Title 1">
            <a:extLst>
              <a:ext uri="{FF2B5EF4-FFF2-40B4-BE49-F238E27FC236}">
                <a16:creationId xmlns:a16="http://schemas.microsoft.com/office/drawing/2014/main" id="{3D79C2FB-F8BA-4A00-A609-EB64BB2EE8C3}"/>
              </a:ext>
            </a:extLst>
          </p:cNvPr>
          <p:cNvSpPr txBox="1">
            <a:spLocks/>
          </p:cNvSpPr>
          <p:nvPr/>
        </p:nvSpPr>
        <p:spPr bwMode="auto">
          <a:xfrm>
            <a:off x="1295400" y="1101213"/>
            <a:ext cx="7256410" cy="5223387"/>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84406" tIns="42203" rIns="84406" bIns="42203"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r>
              <a:rPr lang="en-IN" sz="1600" i="0" u="none" dirty="0">
                <a:latin typeface="Comic Sans MS" pitchFamily="66" charset="0"/>
                <a:cs typeface="Times New Roman" pitchFamily="18" charset="0"/>
              </a:rPr>
              <a:t>class Table{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synchronized void </a:t>
            </a:r>
            <a:r>
              <a:rPr lang="en-IN" sz="1600" i="0" u="none" dirty="0" err="1">
                <a:latin typeface="Comic Sans MS" pitchFamily="66" charset="0"/>
                <a:cs typeface="Times New Roman" pitchFamily="18" charset="0"/>
              </a:rPr>
              <a:t>printTable</a:t>
            </a:r>
            <a:r>
              <a:rPr lang="en-IN" sz="1600" i="0" u="none" dirty="0">
                <a:latin typeface="Comic Sans MS" pitchFamily="66" charset="0"/>
                <a:cs typeface="Times New Roman" pitchFamily="18" charset="0"/>
              </a:rPr>
              <a:t>(</a:t>
            </a:r>
            <a:r>
              <a:rPr lang="en-IN" sz="1600" i="0" u="none" dirty="0" err="1">
                <a:latin typeface="Comic Sans MS" pitchFamily="66" charset="0"/>
                <a:cs typeface="Times New Roman" pitchFamily="18" charset="0"/>
              </a:rPr>
              <a:t>int</a:t>
            </a:r>
            <a:r>
              <a:rPr lang="en-IN" sz="1600" i="0" u="none" dirty="0">
                <a:latin typeface="Comic Sans MS" pitchFamily="66" charset="0"/>
                <a:cs typeface="Times New Roman" pitchFamily="18" charset="0"/>
              </a:rPr>
              <a:t> n)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for(</a:t>
            </a:r>
            <a:r>
              <a:rPr lang="en-IN" sz="1600" i="0" u="none" dirty="0" err="1">
                <a:latin typeface="Comic Sans MS" pitchFamily="66" charset="0"/>
                <a:cs typeface="Times New Roman" pitchFamily="18" charset="0"/>
              </a:rPr>
              <a:t>int</a:t>
            </a:r>
            <a:r>
              <a:rPr lang="en-IN" sz="1600" i="0" u="none" dirty="0">
                <a:latin typeface="Comic Sans MS" pitchFamily="66" charset="0"/>
                <a:cs typeface="Times New Roman" pitchFamily="18" charset="0"/>
              </a:rPr>
              <a:t> </a:t>
            </a:r>
            <a:r>
              <a:rPr lang="en-IN" sz="1600" i="0" u="none" dirty="0" err="1">
                <a:latin typeface="Comic Sans MS" pitchFamily="66" charset="0"/>
                <a:cs typeface="Times New Roman" pitchFamily="18" charset="0"/>
              </a:rPr>
              <a:t>i</a:t>
            </a:r>
            <a:r>
              <a:rPr lang="en-IN" sz="1600" i="0" u="none" dirty="0">
                <a:latin typeface="Comic Sans MS" pitchFamily="66" charset="0"/>
                <a:cs typeface="Times New Roman" pitchFamily="18" charset="0"/>
              </a:rPr>
              <a:t>=1;i&lt;=5;i++)</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       </a:t>
            </a:r>
            <a:r>
              <a:rPr lang="en-IN" sz="1600" i="0" u="none" dirty="0" err="1">
                <a:latin typeface="Comic Sans MS" pitchFamily="66" charset="0"/>
                <a:cs typeface="Times New Roman" pitchFamily="18" charset="0"/>
              </a:rPr>
              <a:t>System.out.println</a:t>
            </a:r>
            <a:r>
              <a:rPr lang="en-IN" sz="1600" i="0" u="none" dirty="0">
                <a:latin typeface="Comic Sans MS" pitchFamily="66" charset="0"/>
                <a:cs typeface="Times New Roman" pitchFamily="18" charset="0"/>
              </a:rPr>
              <a:t>(n*</a:t>
            </a:r>
            <a:r>
              <a:rPr lang="en-IN" sz="1600" i="0" u="none" dirty="0" err="1">
                <a:latin typeface="Comic Sans MS" pitchFamily="66" charset="0"/>
                <a:cs typeface="Times New Roman" pitchFamily="18" charset="0"/>
              </a:rPr>
              <a:t>i</a:t>
            </a:r>
            <a:r>
              <a:rPr lang="en-IN" sz="1600" i="0" u="none" dirty="0">
                <a:latin typeface="Comic Sans MS" pitchFamily="66" charset="0"/>
                <a:cs typeface="Times New Roman" pitchFamily="18" charset="0"/>
              </a:rPr>
              <a: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try {  </a:t>
            </a:r>
          </a:p>
          <a:p>
            <a:pPr lvl="0"/>
            <a:r>
              <a:rPr lang="en-IN" sz="1600" i="0" u="none" dirty="0" err="1">
                <a:latin typeface="Comic Sans MS" pitchFamily="66" charset="0"/>
                <a:cs typeface="Times New Roman" pitchFamily="18" charset="0"/>
              </a:rPr>
              <a:t>Thread.sleep</a:t>
            </a:r>
            <a:r>
              <a:rPr lang="en-IN" sz="1600" i="0" u="none" dirty="0">
                <a:latin typeface="Comic Sans MS" pitchFamily="66" charset="0"/>
                <a:cs typeface="Times New Roman" pitchFamily="18" charset="0"/>
              </a:rPr>
              <a:t>(400);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 catch(Exception e) {</a:t>
            </a:r>
          </a:p>
          <a:p>
            <a:pPr lvl="0"/>
            <a:r>
              <a:rPr lang="en-IN" sz="1600" i="0" u="none" dirty="0" err="1">
                <a:latin typeface="Comic Sans MS" pitchFamily="66" charset="0"/>
                <a:cs typeface="Times New Roman" pitchFamily="18" charset="0"/>
              </a:rPr>
              <a:t>System.out.println</a:t>
            </a:r>
            <a:r>
              <a:rPr lang="en-IN" sz="1600" i="0" u="none" dirty="0">
                <a:latin typeface="Comic Sans MS" pitchFamily="66" charset="0"/>
                <a:cs typeface="Times New Roman" pitchFamily="18" charset="0"/>
              </a:rPr>
              <a:t>(e); </a:t>
            </a:r>
          </a:p>
          <a:p>
            <a:pPr lvl="0"/>
            <a:r>
              <a:rPr lang="en-IN" sz="1600" i="0" u="none" dirty="0">
                <a:latin typeface="Comic Sans MS" pitchFamily="66" charset="0"/>
                <a:cs typeface="Times New Roman" pitchFamily="18" charset="0"/>
              </a:rPr>
              <a:t>}   }   }  }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class MyThread1 extends Thread{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Table 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MyThread1(Table t){  this.t=t;  }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public void run() {    </a:t>
            </a:r>
            <a:br>
              <a:rPr lang="en-IN" sz="1600" i="0" u="none" dirty="0">
                <a:latin typeface="Comic Sans MS" pitchFamily="66" charset="0"/>
                <a:cs typeface="Times New Roman" pitchFamily="18" charset="0"/>
              </a:rPr>
            </a:br>
            <a:r>
              <a:rPr lang="en-IN" sz="1600" i="0" u="none" dirty="0" err="1">
                <a:latin typeface="Comic Sans MS" pitchFamily="66" charset="0"/>
                <a:cs typeface="Times New Roman" pitchFamily="18" charset="0"/>
              </a:rPr>
              <a:t>t.printTable</a:t>
            </a:r>
            <a:r>
              <a:rPr lang="en-IN" sz="1600" i="0" u="none" dirty="0">
                <a:latin typeface="Comic Sans MS" pitchFamily="66" charset="0"/>
                <a:cs typeface="Times New Roman" pitchFamily="18" charset="0"/>
              </a:rPr>
              <a:t>(5); 	}  }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public class Demo{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public static void main(String </a:t>
            </a:r>
            <a:r>
              <a:rPr lang="en-IN" sz="1600" i="0" u="none" dirty="0" err="1">
                <a:latin typeface="Comic Sans MS" pitchFamily="66" charset="0"/>
                <a:cs typeface="Times New Roman" pitchFamily="18" charset="0"/>
              </a:rPr>
              <a:t>args</a:t>
            </a:r>
            <a:r>
              <a:rPr lang="en-IN" sz="1600" i="0" u="none" dirty="0">
                <a:latin typeface="Comic Sans MS" pitchFamily="66" charset="0"/>
                <a:cs typeface="Times New Roman" pitchFamily="18" charset="0"/>
              </a:rPr>
              <a: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Table </a:t>
            </a:r>
            <a:r>
              <a:rPr lang="en-IN" sz="1600" i="0" u="none" dirty="0" err="1">
                <a:latin typeface="Comic Sans MS" pitchFamily="66" charset="0"/>
                <a:cs typeface="Times New Roman" pitchFamily="18" charset="0"/>
              </a:rPr>
              <a:t>obj</a:t>
            </a:r>
            <a:r>
              <a:rPr lang="en-IN" sz="1600" i="0" u="none" dirty="0">
                <a:latin typeface="Comic Sans MS" pitchFamily="66" charset="0"/>
                <a:cs typeface="Times New Roman" pitchFamily="18" charset="0"/>
              </a:rPr>
              <a:t> = new Table(); </a:t>
            </a:r>
            <a:r>
              <a:rPr lang="en-IN" sz="1600" i="0" u="none" dirty="0">
                <a:solidFill>
                  <a:srgbClr val="FFC000"/>
                </a:solidFill>
                <a:latin typeface="Comic Sans MS" pitchFamily="66" charset="0"/>
                <a:cs typeface="Times New Roman" pitchFamily="18" charset="0"/>
              </a:rPr>
              <a:t>//only one object</a:t>
            </a:r>
            <a:r>
              <a:rPr lang="en-IN" sz="1600" i="0" u="none" dirty="0">
                <a:latin typeface="Comic Sans MS" pitchFamily="66" charset="0"/>
                <a:cs typeface="Times New Roman" pitchFamily="18" charset="0"/>
              </a:rPr>
              <a: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MyThread1 t1=new MyThread1(</a:t>
            </a:r>
            <a:r>
              <a:rPr lang="en-IN" sz="1600" i="0" u="none" dirty="0" err="1">
                <a:latin typeface="Comic Sans MS" pitchFamily="66" charset="0"/>
                <a:cs typeface="Times New Roman" pitchFamily="18" charset="0"/>
              </a:rPr>
              <a:t>obj</a:t>
            </a:r>
            <a:r>
              <a:rPr lang="en-IN" sz="1600" i="0" u="none" dirty="0">
                <a:latin typeface="Comic Sans MS" pitchFamily="66" charset="0"/>
                <a:cs typeface="Times New Roman" pitchFamily="18" charset="0"/>
              </a:rPr>
              <a: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t1.start();  </a:t>
            </a:r>
            <a:br>
              <a:rPr lang="en-IN" sz="1600" i="0" u="none" dirty="0">
                <a:latin typeface="Comic Sans MS" pitchFamily="66" charset="0"/>
                <a:cs typeface="Times New Roman" pitchFamily="18" charset="0"/>
              </a:rPr>
            </a:br>
            <a:r>
              <a:rPr lang="en-IN" sz="1600" i="0" u="none" dirty="0">
                <a:latin typeface="Comic Sans MS" pitchFamily="66" charset="0"/>
                <a:cs typeface="Times New Roman" pitchFamily="18" charset="0"/>
              </a:rPr>
              <a:t>}  }  </a:t>
            </a:r>
            <a:r>
              <a:rPr lang="en-US" sz="1569" i="0" u="none" dirty="0">
                <a:solidFill>
                  <a:schemeClr val="bg1"/>
                </a:solidFill>
                <a:latin typeface="Comic Sans MS" pitchFamily="66" charset="0"/>
              </a:rPr>
              <a:t>          </a:t>
            </a:r>
            <a:endParaRPr lang="en-IN" sz="1569" i="0" u="none" dirty="0">
              <a:solidFill>
                <a:schemeClr val="bg1"/>
              </a:solidFill>
              <a:latin typeface="Comic Sans MS" pitchFamily="66" charset="0"/>
            </a:endParaRPr>
          </a:p>
        </p:txBody>
      </p:sp>
      <p:sp>
        <p:nvSpPr>
          <p:cNvPr id="8" name="Title 3">
            <a:extLst>
              <a:ext uri="{FF2B5EF4-FFF2-40B4-BE49-F238E27FC236}">
                <a16:creationId xmlns:a16="http://schemas.microsoft.com/office/drawing/2014/main" id="{CD9ACBC9-3ADA-42F4-B07D-8793F3036B22}"/>
              </a:ext>
            </a:extLst>
          </p:cNvPr>
          <p:cNvSpPr txBox="1">
            <a:spLocks/>
          </p:cNvSpPr>
          <p:nvPr/>
        </p:nvSpPr>
        <p:spPr bwMode="auto">
          <a:xfrm>
            <a:off x="7848600" y="39329"/>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62">
                <a:solidFill>
                  <a:schemeClr val="tx2"/>
                </a:solidFill>
                <a:latin typeface="+mj-lt"/>
                <a:ea typeface="+mj-ea"/>
                <a:cs typeface="+mj-cs"/>
              </a:defRPr>
            </a:lvl1pPr>
            <a:lvl2pPr algn="l" rtl="0" eaLnBrk="1" fontAlgn="base" hangingPunct="1">
              <a:spcBef>
                <a:spcPct val="0"/>
              </a:spcBef>
              <a:spcAft>
                <a:spcPct val="0"/>
              </a:spcAft>
              <a:defRPr sz="4062">
                <a:solidFill>
                  <a:schemeClr val="tx2"/>
                </a:solidFill>
                <a:latin typeface="Arial-BoldMT" charset="0"/>
              </a:defRPr>
            </a:lvl2pPr>
            <a:lvl3pPr algn="l" rtl="0" eaLnBrk="1" fontAlgn="base" hangingPunct="1">
              <a:spcBef>
                <a:spcPct val="0"/>
              </a:spcBef>
              <a:spcAft>
                <a:spcPct val="0"/>
              </a:spcAft>
              <a:defRPr sz="4062">
                <a:solidFill>
                  <a:schemeClr val="tx2"/>
                </a:solidFill>
                <a:latin typeface="Arial-BoldMT" charset="0"/>
              </a:defRPr>
            </a:lvl3pPr>
            <a:lvl4pPr algn="l" rtl="0" eaLnBrk="1" fontAlgn="base" hangingPunct="1">
              <a:spcBef>
                <a:spcPct val="0"/>
              </a:spcBef>
              <a:spcAft>
                <a:spcPct val="0"/>
              </a:spcAft>
              <a:defRPr sz="4062">
                <a:solidFill>
                  <a:schemeClr val="tx2"/>
                </a:solidFill>
                <a:latin typeface="Arial-BoldMT" charset="0"/>
              </a:defRPr>
            </a:lvl4pPr>
            <a:lvl5pPr algn="l" rtl="0" eaLnBrk="1" fontAlgn="base" hangingPunct="1">
              <a:spcBef>
                <a:spcPct val="0"/>
              </a:spcBef>
              <a:spcAft>
                <a:spcPct val="0"/>
              </a:spcAft>
              <a:defRPr sz="4062">
                <a:solidFill>
                  <a:schemeClr val="tx2"/>
                </a:solidFill>
                <a:latin typeface="Arial-BoldMT" charset="0"/>
              </a:defRPr>
            </a:lvl5pPr>
            <a:lvl6pPr marL="422031" algn="l" rtl="0" eaLnBrk="1" fontAlgn="base" hangingPunct="1">
              <a:spcBef>
                <a:spcPct val="0"/>
              </a:spcBef>
              <a:spcAft>
                <a:spcPct val="0"/>
              </a:spcAft>
              <a:defRPr sz="4062">
                <a:solidFill>
                  <a:schemeClr val="tx2"/>
                </a:solidFill>
                <a:latin typeface="Arial-BoldMT" charset="0"/>
              </a:defRPr>
            </a:lvl6pPr>
            <a:lvl7pPr marL="844062" algn="l" rtl="0" eaLnBrk="1" fontAlgn="base" hangingPunct="1">
              <a:spcBef>
                <a:spcPct val="0"/>
              </a:spcBef>
              <a:spcAft>
                <a:spcPct val="0"/>
              </a:spcAft>
              <a:defRPr sz="4062">
                <a:solidFill>
                  <a:schemeClr val="tx2"/>
                </a:solidFill>
                <a:latin typeface="Arial-BoldMT" charset="0"/>
              </a:defRPr>
            </a:lvl7pPr>
            <a:lvl8pPr marL="1266093" algn="l" rtl="0" eaLnBrk="1" fontAlgn="base" hangingPunct="1">
              <a:spcBef>
                <a:spcPct val="0"/>
              </a:spcBef>
              <a:spcAft>
                <a:spcPct val="0"/>
              </a:spcAft>
              <a:defRPr sz="4062">
                <a:solidFill>
                  <a:schemeClr val="tx2"/>
                </a:solidFill>
                <a:latin typeface="Arial-BoldMT" charset="0"/>
              </a:defRPr>
            </a:lvl8pPr>
            <a:lvl9pPr marL="1688123" algn="l" rtl="0" eaLnBrk="1" fontAlgn="base" hangingPunct="1">
              <a:spcBef>
                <a:spcPct val="0"/>
              </a:spcBef>
              <a:spcAft>
                <a:spcPct val="0"/>
              </a:spcAft>
              <a:defRPr sz="4062">
                <a:solidFill>
                  <a:schemeClr val="tx2"/>
                </a:solidFill>
                <a:latin typeface="Arial-BoldMT" charset="0"/>
              </a:defRPr>
            </a:lvl9pPr>
          </a:lstStyle>
          <a:p>
            <a:r>
              <a:rPr lang="en-IN" sz="2215" kern="0" dirty="0">
                <a:latin typeface="Comic Sans MS" pitchFamily="66" charset="0"/>
              </a:rPr>
              <a:t>	</a:t>
            </a:r>
            <a:r>
              <a:rPr lang="en-IN" sz="2215" b="1" i="0" u="none" kern="0" dirty="0">
                <a:solidFill>
                  <a:schemeClr val="tx1"/>
                </a:solidFill>
                <a:latin typeface="Comic Sans MS" pitchFamily="66" charset="0"/>
              </a:rPr>
              <a:t>MULTI-THREADING</a:t>
            </a:r>
          </a:p>
        </p:txBody>
      </p:sp>
    </p:spTree>
    <p:extLst>
      <p:ext uri="{BB962C8B-B14F-4D97-AF65-F5344CB8AC3E}">
        <p14:creationId xmlns:p14="http://schemas.microsoft.com/office/powerpoint/2010/main" val="7440566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B6486E8D-D41B-46F8-9AF7-8103046DC669}"/>
              </a:ext>
            </a:extLst>
          </p:cNvPr>
          <p:cNvGraphicFramePr>
            <a:graphicFrameLocks noGrp="1"/>
          </p:cNvGraphicFramePr>
          <p:nvPr>
            <p:extLst/>
          </p:nvPr>
        </p:nvGraphicFramePr>
        <p:xfrm>
          <a:off x="762000" y="1066800"/>
          <a:ext cx="9982200" cy="4636268"/>
        </p:xfrm>
        <a:graphic>
          <a:graphicData uri="http://schemas.openxmlformats.org/drawingml/2006/table">
            <a:tbl>
              <a:tblPr/>
              <a:tblGrid>
                <a:gridCol w="4953000">
                  <a:extLst>
                    <a:ext uri="{9D8B030D-6E8A-4147-A177-3AD203B41FA5}">
                      <a16:colId xmlns:a16="http://schemas.microsoft.com/office/drawing/2014/main" val="2577492922"/>
                    </a:ext>
                  </a:extLst>
                </a:gridCol>
                <a:gridCol w="5029200">
                  <a:extLst>
                    <a:ext uri="{9D8B030D-6E8A-4147-A177-3AD203B41FA5}">
                      <a16:colId xmlns:a16="http://schemas.microsoft.com/office/drawing/2014/main" val="953376063"/>
                    </a:ext>
                  </a:extLst>
                </a:gridCol>
              </a:tblGrid>
              <a:tr h="492368">
                <a:tc>
                  <a:txBody>
                    <a:bodyPr/>
                    <a:lstStyle/>
                    <a:p>
                      <a:r>
                        <a:rPr lang="en-IN" sz="2200" dirty="0">
                          <a:solidFill>
                            <a:schemeClr val="bg2"/>
                          </a:solidFill>
                          <a:latin typeface="Comic Sans MS" pitchFamily="66" charset="0"/>
                        </a:rPr>
                        <a:t>Synchronized  method</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r>
                        <a:rPr lang="en-IN" sz="2200" dirty="0">
                          <a:solidFill>
                            <a:schemeClr val="bg2"/>
                          </a:solidFill>
                          <a:latin typeface="Comic Sans MS" pitchFamily="66" charset="0"/>
                        </a:rPr>
                        <a:t>Synchronized  block</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2061882">
                <a:tc>
                  <a:txBody>
                    <a:bodyPr/>
                    <a:lstStyle/>
                    <a:p>
                      <a:pPr marL="0" indent="0">
                        <a:spcBef>
                          <a:spcPts val="1200"/>
                        </a:spcBef>
                        <a:buNone/>
                      </a:pPr>
                      <a:endParaRPr lang="en-IN" sz="800" dirty="0">
                        <a:solidFill>
                          <a:schemeClr val="bg2">
                            <a:lumMod val="50000"/>
                          </a:schemeClr>
                        </a:solidFill>
                        <a:latin typeface="Comic Sans MS" pitchFamily="66" charset="0"/>
                      </a:endParaRPr>
                    </a:p>
                    <a:p>
                      <a:pPr marL="0" indent="0">
                        <a:spcBef>
                          <a:spcPts val="1200"/>
                        </a:spcBef>
                        <a:buNone/>
                      </a:pPr>
                      <a:r>
                        <a:rPr lang="en-IN" sz="2000" dirty="0">
                          <a:solidFill>
                            <a:schemeClr val="bg2">
                              <a:lumMod val="50000"/>
                            </a:schemeClr>
                          </a:solidFill>
                          <a:latin typeface="Comic Sans MS" pitchFamily="66" charset="0"/>
                        </a:rPr>
                        <a:t>If declare any method as synchronized, it is known as synchronized method.</a:t>
                      </a:r>
                    </a:p>
                    <a:p>
                      <a:pPr marL="0" indent="0">
                        <a:spcBef>
                          <a:spcPts val="1200"/>
                        </a:spcBef>
                        <a:buNone/>
                      </a:pPr>
                      <a:r>
                        <a:rPr lang="en-IN" sz="2000" dirty="0">
                          <a:solidFill>
                            <a:schemeClr val="bg2">
                              <a:lumMod val="50000"/>
                            </a:schemeClr>
                          </a:solidFill>
                          <a:latin typeface="Comic Sans MS" pitchFamily="66" charset="0"/>
                        </a:rPr>
                        <a:t>Synchronized method is used to lock an object for any shared resource.</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spcBef>
                          <a:spcPts val="600"/>
                        </a:spcBef>
                      </a:pPr>
                      <a:endParaRPr lang="en-IN" sz="1200" b="0" i="0" kern="1200" dirty="0">
                        <a:solidFill>
                          <a:schemeClr val="bg2">
                            <a:lumMod val="50000"/>
                          </a:schemeClr>
                        </a:solidFill>
                        <a:effectLst/>
                        <a:latin typeface="Comic Sans MS" pitchFamily="66" charset="0"/>
                        <a:ea typeface="+mn-ea"/>
                        <a:cs typeface="+mn-cs"/>
                      </a:endParaRPr>
                    </a:p>
                    <a:p>
                      <a:pPr>
                        <a:spcBef>
                          <a:spcPts val="600"/>
                        </a:spcBef>
                      </a:pPr>
                      <a:r>
                        <a:rPr lang="en-IN" sz="2000" b="0" i="0" kern="1200" dirty="0">
                          <a:solidFill>
                            <a:schemeClr val="bg2">
                              <a:lumMod val="50000"/>
                            </a:schemeClr>
                          </a:solidFill>
                          <a:effectLst/>
                          <a:latin typeface="Comic Sans MS" pitchFamily="66" charset="0"/>
                          <a:ea typeface="+mn-ea"/>
                          <a:cs typeface="+mn-cs"/>
                        </a:rPr>
                        <a:t>Synchronized block can be used to perform synchronization on any specific resource of the method.</a:t>
                      </a:r>
                      <a:endParaRPr lang="en-IN" sz="20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2082018">
                <a:tc>
                  <a:txBody>
                    <a:bodyPr/>
                    <a:lstStyle/>
                    <a:p>
                      <a:r>
                        <a:rPr lang="en-IN" sz="2000" u="sng" dirty="0">
                          <a:solidFill>
                            <a:schemeClr val="bg2">
                              <a:lumMod val="50000"/>
                            </a:schemeClr>
                          </a:solidFill>
                          <a:latin typeface="Comic Sans MS" pitchFamily="66" charset="0"/>
                        </a:rPr>
                        <a:t>Syntax:</a:t>
                      </a:r>
                    </a:p>
                    <a:p>
                      <a:pPr>
                        <a:spcBef>
                          <a:spcPts val="1200"/>
                        </a:spcBef>
                      </a:pPr>
                      <a:r>
                        <a:rPr lang="en-IN" sz="2000" dirty="0">
                          <a:solidFill>
                            <a:schemeClr val="bg2">
                              <a:lumMod val="50000"/>
                            </a:schemeClr>
                          </a:solidFill>
                          <a:latin typeface="Comic Sans MS" pitchFamily="66" charset="0"/>
                        </a:rPr>
                        <a:t>Synchronized</a:t>
                      </a:r>
                      <a:r>
                        <a:rPr lang="en-IN" sz="2000" baseline="0" dirty="0">
                          <a:solidFill>
                            <a:schemeClr val="bg2">
                              <a:lumMod val="50000"/>
                            </a:schemeClr>
                          </a:solidFill>
                          <a:latin typeface="Comic Sans MS" pitchFamily="66" charset="0"/>
                        </a:rPr>
                        <a:t> void </a:t>
                      </a:r>
                      <a:r>
                        <a:rPr lang="en-IN" sz="2000" baseline="0" dirty="0" err="1">
                          <a:solidFill>
                            <a:schemeClr val="bg2">
                              <a:lumMod val="50000"/>
                            </a:schemeClr>
                          </a:solidFill>
                          <a:latin typeface="Comic Sans MS" pitchFamily="66" charset="0"/>
                        </a:rPr>
                        <a:t>methodname</a:t>
                      </a:r>
                      <a:r>
                        <a:rPr lang="en-IN" sz="2000" baseline="0" dirty="0">
                          <a:solidFill>
                            <a:schemeClr val="bg2">
                              <a:lumMod val="50000"/>
                            </a:schemeClr>
                          </a:solidFill>
                          <a:latin typeface="Comic Sans MS" pitchFamily="66" charset="0"/>
                        </a:rPr>
                        <a:t>()</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2000" u="sng" dirty="0">
                          <a:solidFill>
                            <a:schemeClr val="bg2">
                              <a:lumMod val="50000"/>
                            </a:schemeClr>
                          </a:solidFill>
                          <a:latin typeface="Comic Sans MS" pitchFamily="66" charset="0"/>
                        </a:rPr>
                        <a:t>Syntax:</a:t>
                      </a:r>
                      <a:r>
                        <a:rPr lang="en-IN" sz="2000" dirty="0">
                          <a:solidFill>
                            <a:schemeClr val="bg2">
                              <a:lumMod val="50000"/>
                            </a:schemeClr>
                          </a:solidFill>
                          <a:latin typeface="Comic Sans MS" pitchFamily="66" charset="0"/>
                        </a:rPr>
                        <a:t>  </a:t>
                      </a:r>
                    </a:p>
                    <a:p>
                      <a:pPr>
                        <a:spcBef>
                          <a:spcPts val="1200"/>
                        </a:spcBef>
                      </a:pPr>
                      <a:r>
                        <a:rPr lang="en-IN" sz="2000" dirty="0">
                          <a:solidFill>
                            <a:schemeClr val="bg2">
                              <a:lumMod val="50000"/>
                            </a:schemeClr>
                          </a:solidFill>
                          <a:latin typeface="Comic Sans MS" pitchFamily="66" charset="0"/>
                        </a:rPr>
                        <a:t>synchronized (object reference expression)</a:t>
                      </a:r>
                    </a:p>
                    <a:p>
                      <a:r>
                        <a:rPr lang="en-IN" sz="2000" dirty="0">
                          <a:solidFill>
                            <a:schemeClr val="bg2">
                              <a:lumMod val="50000"/>
                            </a:schemeClr>
                          </a:solidFill>
                          <a:latin typeface="Comic Sans MS" pitchFamily="66" charset="0"/>
                        </a:rPr>
                        <a:t> {</a:t>
                      </a:r>
                    </a:p>
                    <a:p>
                      <a:r>
                        <a:rPr lang="en-IN" sz="2000" dirty="0">
                          <a:solidFill>
                            <a:schemeClr val="bg2">
                              <a:lumMod val="50000"/>
                            </a:schemeClr>
                          </a:solidFill>
                          <a:latin typeface="Comic Sans MS" pitchFamily="66" charset="0"/>
                        </a:rPr>
                        <a:t>        //code block </a:t>
                      </a:r>
                    </a:p>
                    <a:p>
                      <a:r>
                        <a:rPr lang="en-IN" sz="2000" dirty="0">
                          <a:solidFill>
                            <a:schemeClr val="bg2">
                              <a:lumMod val="50000"/>
                            </a:schemeClr>
                          </a:solidFill>
                          <a:latin typeface="Comic Sans MS" pitchFamily="66" charset="0"/>
                        </a:rPr>
                        <a:t>}</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bl>
          </a:graphicData>
        </a:graphic>
      </p:graphicFrame>
      <p:sp>
        <p:nvSpPr>
          <p:cNvPr id="7" name="Title 3">
            <a:extLst>
              <a:ext uri="{FF2B5EF4-FFF2-40B4-BE49-F238E27FC236}">
                <a16:creationId xmlns:a16="http://schemas.microsoft.com/office/drawing/2014/main" id="{295DA47A-D7A1-41FF-8A3D-138EEDE29138}"/>
              </a:ext>
            </a:extLst>
          </p:cNvPr>
          <p:cNvSpPr txBox="1">
            <a:spLocks/>
          </p:cNvSpPr>
          <p:nvPr/>
        </p:nvSpPr>
        <p:spPr bwMode="auto">
          <a:xfrm>
            <a:off x="7848600" y="39329"/>
            <a:ext cx="40796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62">
                <a:solidFill>
                  <a:schemeClr val="tx2"/>
                </a:solidFill>
                <a:latin typeface="+mj-lt"/>
                <a:ea typeface="+mj-ea"/>
                <a:cs typeface="+mj-cs"/>
              </a:defRPr>
            </a:lvl1pPr>
            <a:lvl2pPr algn="l" rtl="0" eaLnBrk="1" fontAlgn="base" hangingPunct="1">
              <a:spcBef>
                <a:spcPct val="0"/>
              </a:spcBef>
              <a:spcAft>
                <a:spcPct val="0"/>
              </a:spcAft>
              <a:defRPr sz="4062">
                <a:solidFill>
                  <a:schemeClr val="tx2"/>
                </a:solidFill>
                <a:latin typeface="Arial-BoldMT" charset="0"/>
              </a:defRPr>
            </a:lvl2pPr>
            <a:lvl3pPr algn="l" rtl="0" eaLnBrk="1" fontAlgn="base" hangingPunct="1">
              <a:spcBef>
                <a:spcPct val="0"/>
              </a:spcBef>
              <a:spcAft>
                <a:spcPct val="0"/>
              </a:spcAft>
              <a:defRPr sz="4062">
                <a:solidFill>
                  <a:schemeClr val="tx2"/>
                </a:solidFill>
                <a:latin typeface="Arial-BoldMT" charset="0"/>
              </a:defRPr>
            </a:lvl3pPr>
            <a:lvl4pPr algn="l" rtl="0" eaLnBrk="1" fontAlgn="base" hangingPunct="1">
              <a:spcBef>
                <a:spcPct val="0"/>
              </a:spcBef>
              <a:spcAft>
                <a:spcPct val="0"/>
              </a:spcAft>
              <a:defRPr sz="4062">
                <a:solidFill>
                  <a:schemeClr val="tx2"/>
                </a:solidFill>
                <a:latin typeface="Arial-BoldMT" charset="0"/>
              </a:defRPr>
            </a:lvl4pPr>
            <a:lvl5pPr algn="l" rtl="0" eaLnBrk="1" fontAlgn="base" hangingPunct="1">
              <a:spcBef>
                <a:spcPct val="0"/>
              </a:spcBef>
              <a:spcAft>
                <a:spcPct val="0"/>
              </a:spcAft>
              <a:defRPr sz="4062">
                <a:solidFill>
                  <a:schemeClr val="tx2"/>
                </a:solidFill>
                <a:latin typeface="Arial-BoldMT" charset="0"/>
              </a:defRPr>
            </a:lvl5pPr>
            <a:lvl6pPr marL="422031" algn="l" rtl="0" eaLnBrk="1" fontAlgn="base" hangingPunct="1">
              <a:spcBef>
                <a:spcPct val="0"/>
              </a:spcBef>
              <a:spcAft>
                <a:spcPct val="0"/>
              </a:spcAft>
              <a:defRPr sz="4062">
                <a:solidFill>
                  <a:schemeClr val="tx2"/>
                </a:solidFill>
                <a:latin typeface="Arial-BoldMT" charset="0"/>
              </a:defRPr>
            </a:lvl6pPr>
            <a:lvl7pPr marL="844062" algn="l" rtl="0" eaLnBrk="1" fontAlgn="base" hangingPunct="1">
              <a:spcBef>
                <a:spcPct val="0"/>
              </a:spcBef>
              <a:spcAft>
                <a:spcPct val="0"/>
              </a:spcAft>
              <a:defRPr sz="4062">
                <a:solidFill>
                  <a:schemeClr val="tx2"/>
                </a:solidFill>
                <a:latin typeface="Arial-BoldMT" charset="0"/>
              </a:defRPr>
            </a:lvl7pPr>
            <a:lvl8pPr marL="1266093" algn="l" rtl="0" eaLnBrk="1" fontAlgn="base" hangingPunct="1">
              <a:spcBef>
                <a:spcPct val="0"/>
              </a:spcBef>
              <a:spcAft>
                <a:spcPct val="0"/>
              </a:spcAft>
              <a:defRPr sz="4062">
                <a:solidFill>
                  <a:schemeClr val="tx2"/>
                </a:solidFill>
                <a:latin typeface="Arial-BoldMT" charset="0"/>
              </a:defRPr>
            </a:lvl8pPr>
            <a:lvl9pPr marL="1688123" algn="l" rtl="0" eaLnBrk="1" fontAlgn="base" hangingPunct="1">
              <a:spcBef>
                <a:spcPct val="0"/>
              </a:spcBef>
              <a:spcAft>
                <a:spcPct val="0"/>
              </a:spcAft>
              <a:defRPr sz="4062">
                <a:solidFill>
                  <a:schemeClr val="tx2"/>
                </a:solidFill>
                <a:latin typeface="Arial-BoldMT" charset="0"/>
              </a:defRPr>
            </a:lvl9pPr>
          </a:lstStyle>
          <a:p>
            <a:r>
              <a:rPr lang="en-IN" sz="2215" kern="0" dirty="0">
                <a:latin typeface="Comic Sans MS" pitchFamily="66" charset="0"/>
              </a:rPr>
              <a:t>	</a:t>
            </a:r>
            <a:r>
              <a:rPr lang="en-IN" sz="2215" b="1" i="0" u="none" kern="0" dirty="0">
                <a:solidFill>
                  <a:schemeClr val="tx1"/>
                </a:solidFill>
                <a:latin typeface="Comic Sans MS" pitchFamily="66" charset="0"/>
              </a:rPr>
              <a:t>MULTI-THREADING</a:t>
            </a:r>
          </a:p>
        </p:txBody>
      </p:sp>
    </p:spTree>
    <p:extLst>
      <p:ext uri="{BB962C8B-B14F-4D97-AF65-F5344CB8AC3E}">
        <p14:creationId xmlns:p14="http://schemas.microsoft.com/office/powerpoint/2010/main" val="37068398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685800" y="967154"/>
            <a:ext cx="10820400" cy="4572000"/>
          </a:xfrm>
        </p:spPr>
        <p:txBody>
          <a:bodyPr/>
          <a:lstStyle/>
          <a:p>
            <a:pPr marL="0" indent="0">
              <a:buNone/>
            </a:pPr>
            <a:r>
              <a:rPr lang="en-IN" sz="2400" dirty="0">
                <a:latin typeface="Comic Sans MS" pitchFamily="66" charset="0"/>
              </a:rPr>
              <a:t>Static synchronization:</a:t>
            </a:r>
          </a:p>
          <a:p>
            <a:pPr marL="0" indent="0">
              <a:buNone/>
            </a:pPr>
            <a:r>
              <a:rPr lang="en-IN" sz="2200" dirty="0">
                <a:solidFill>
                  <a:schemeClr val="bg1"/>
                </a:solidFill>
                <a:latin typeface="Comic Sans MS" pitchFamily="66" charset="0"/>
              </a:rPr>
              <a:t>     To make any static method as synchronized, the lock will be on the class </a:t>
            </a:r>
            <a:br>
              <a:rPr lang="en-IN" sz="2200" dirty="0">
                <a:solidFill>
                  <a:schemeClr val="bg1"/>
                </a:solidFill>
                <a:latin typeface="Comic Sans MS" pitchFamily="66" charset="0"/>
              </a:rPr>
            </a:br>
            <a:r>
              <a:rPr lang="en-IN" sz="2200" dirty="0">
                <a:solidFill>
                  <a:schemeClr val="bg1"/>
                </a:solidFill>
                <a:latin typeface="Comic Sans MS" pitchFamily="66" charset="0"/>
              </a:rPr>
              <a:t>not on object.</a:t>
            </a:r>
          </a:p>
          <a:p>
            <a:endParaRPr lang="en-IN" sz="2215" dirty="0">
              <a:solidFill>
                <a:schemeClr val="bg1"/>
              </a:solidFill>
              <a:latin typeface="Comic Sans MS" pitchFamily="66" charset="0"/>
            </a:endParaRPr>
          </a:p>
          <a:p>
            <a:pPr marL="0" indent="0">
              <a:buNone/>
            </a:pPr>
            <a:endParaRPr lang="en-IN" sz="2215" dirty="0">
              <a:solidFill>
                <a:schemeClr val="bg1"/>
              </a:solidFill>
              <a:latin typeface="Comic Sans MS" pitchFamily="66" charset="0"/>
            </a:endParaRPr>
          </a:p>
          <a:p>
            <a:pPr marL="0" indent="0">
              <a:buNone/>
            </a:pPr>
            <a:r>
              <a:rPr lang="en-IN" sz="2400" dirty="0">
                <a:latin typeface="Comic Sans MS" pitchFamily="66" charset="0"/>
              </a:rPr>
              <a:t>Deadlock</a:t>
            </a:r>
            <a:r>
              <a:rPr lang="en-IN" sz="2215" dirty="0">
                <a:latin typeface="Comic Sans MS" pitchFamily="66" charset="0"/>
              </a:rPr>
              <a:t>:</a:t>
            </a:r>
          </a:p>
          <a:p>
            <a:pPr marL="0" indent="0">
              <a:buNone/>
            </a:pPr>
            <a:r>
              <a:rPr lang="en-IN" sz="2215" dirty="0">
                <a:latin typeface="Comic Sans MS" pitchFamily="66" charset="0"/>
              </a:rPr>
              <a:t>     </a:t>
            </a:r>
            <a:r>
              <a:rPr lang="en-IN" sz="2200" dirty="0">
                <a:solidFill>
                  <a:schemeClr val="bg1"/>
                </a:solidFill>
                <a:latin typeface="Comic Sans MS" pitchFamily="66" charset="0"/>
              </a:rPr>
              <a:t>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a:p>
            <a:pPr marL="0" indent="0">
              <a:buNone/>
            </a:pPr>
            <a:endParaRPr lang="en-IN" sz="2215" dirty="0">
              <a:latin typeface="Comic Sans MS" pitchFamily="66" charset="0"/>
            </a:endParaRPr>
          </a:p>
          <a:p>
            <a:endParaRPr lang="en-IN" sz="2215" dirty="0">
              <a:latin typeface="Comic Sans MS" pitchFamily="66" charset="0"/>
            </a:endParaRPr>
          </a:p>
          <a:p>
            <a:endParaRPr lang="en-IN" sz="2215" dirty="0">
              <a:latin typeface="Comic Sans MS" pitchFamily="66" charset="0"/>
            </a:endParaRPr>
          </a:p>
        </p:txBody>
      </p:sp>
      <p:sp>
        <p:nvSpPr>
          <p:cNvPr id="7" name="Title 3">
            <a:extLst>
              <a:ext uri="{FF2B5EF4-FFF2-40B4-BE49-F238E27FC236}">
                <a16:creationId xmlns:a16="http://schemas.microsoft.com/office/drawing/2014/main" id="{98B4DA38-0E26-4496-9333-1D686A50ABB3}"/>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394746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46" y="-2"/>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57200" y="710120"/>
            <a:ext cx="11324491" cy="57570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a:solidFill>
                  <a:schemeClr val="accent2">
                    <a:lumMod val="60000"/>
                    <a:lumOff val="40000"/>
                  </a:schemeClr>
                </a:solidFill>
                <a:latin typeface="Comic Sans MS" pitchFamily="66" charset="0"/>
              </a:rPr>
              <a:t>Variables:</a:t>
            </a:r>
          </a:p>
          <a:p>
            <a:pPr marL="0" indent="0" algn="just">
              <a:buNone/>
            </a:pPr>
            <a:r>
              <a:rPr lang="en-IN" sz="2400" b="1" i="0" u="none" dirty="0">
                <a:solidFill>
                  <a:schemeClr val="bg1"/>
                </a:solidFill>
                <a:latin typeface="Comic Sans MS" pitchFamily="66" charset="0"/>
              </a:rPr>
              <a:t>     </a:t>
            </a:r>
            <a:r>
              <a:rPr lang="en-IN" sz="2200" i="0" u="none" dirty="0">
                <a:solidFill>
                  <a:schemeClr val="bg1"/>
                </a:solidFill>
                <a:latin typeface="Comic Sans MS" pitchFamily="66" charset="0"/>
              </a:rPr>
              <a:t>A variable denotes a storage location used to store a data value.                   </a:t>
            </a:r>
          </a:p>
          <a:p>
            <a:pPr marL="0" indent="0" algn="just">
              <a:buNone/>
            </a:pPr>
            <a:r>
              <a:rPr lang="en-US" sz="2200" i="0" u="none" dirty="0">
                <a:solidFill>
                  <a:schemeClr val="bg1"/>
                </a:solidFill>
                <a:latin typeface="Comic Sans MS" pitchFamily="66" charset="0"/>
              </a:rPr>
              <a:t>It is </a:t>
            </a:r>
            <a:r>
              <a:rPr lang="en-IN" sz="2200" i="0" u="none" dirty="0">
                <a:solidFill>
                  <a:schemeClr val="bg1"/>
                </a:solidFill>
                <a:latin typeface="Comic Sans MS" pitchFamily="66" charset="0"/>
              </a:rPr>
              <a:t>defined by the combination of an identifier , a type, and an optional initializer.</a:t>
            </a:r>
          </a:p>
          <a:p>
            <a:pPr marL="0" indent="0" algn="just">
              <a:buNone/>
            </a:pPr>
            <a:endParaRPr lang="en-US" sz="800" i="0" u="none" dirty="0">
              <a:solidFill>
                <a:schemeClr val="bg1"/>
              </a:solidFill>
              <a:latin typeface="Comic Sans MS" pitchFamily="66" charset="0"/>
            </a:endParaRPr>
          </a:p>
          <a:p>
            <a:pPr marL="0" indent="0" algn="just">
              <a:buNone/>
            </a:pPr>
            <a:r>
              <a:rPr lang="en-US" sz="2400" i="0" u="none" dirty="0">
                <a:solidFill>
                  <a:schemeClr val="tx1">
                    <a:lumMod val="20000"/>
                    <a:lumOff val="80000"/>
                  </a:schemeClr>
                </a:solidFill>
                <a:latin typeface="Comic Sans MS" pitchFamily="66" charset="0"/>
              </a:rPr>
              <a:t>Syntax:</a:t>
            </a:r>
            <a:r>
              <a:rPr lang="en-US" sz="2400" i="0" u="none" dirty="0">
                <a:solidFill>
                  <a:schemeClr val="accent2">
                    <a:lumMod val="60000"/>
                    <a:lumOff val="40000"/>
                  </a:schemeClr>
                </a:solidFill>
                <a:latin typeface="Comic Sans MS" pitchFamily="66" charset="0"/>
              </a:rPr>
              <a:t>					     </a:t>
            </a:r>
            <a:r>
              <a:rPr lang="en-US" sz="2400" i="0" u="none" dirty="0">
                <a:solidFill>
                  <a:schemeClr val="tx1">
                    <a:lumMod val="20000"/>
                    <a:lumOff val="80000"/>
                  </a:schemeClr>
                </a:solidFill>
                <a:latin typeface="Comic Sans MS" pitchFamily="66" charset="0"/>
              </a:rPr>
              <a:t>Example:</a:t>
            </a:r>
          </a:p>
          <a:p>
            <a:pPr marL="0" indent="0" algn="just">
              <a:buNone/>
            </a:pPr>
            <a:endParaRPr lang="en-US" sz="1200" i="0" u="none" dirty="0">
              <a:solidFill>
                <a:schemeClr val="accent2">
                  <a:lumMod val="60000"/>
                  <a:lumOff val="40000"/>
                </a:schemeClr>
              </a:solidFill>
              <a:latin typeface="Comic Sans MS" pitchFamily="66" charset="0"/>
            </a:endParaRPr>
          </a:p>
          <a:p>
            <a:pPr marL="0" indent="0" algn="just">
              <a:spcBef>
                <a:spcPts val="1200"/>
              </a:spcBef>
              <a:buNone/>
            </a:pPr>
            <a:r>
              <a:rPr lang="en-US" sz="2400" i="0" dirty="0">
                <a:solidFill>
                  <a:schemeClr val="bg1"/>
                </a:solidFill>
                <a:latin typeface="Comic Sans MS" pitchFamily="66" charset="0"/>
              </a:rPr>
              <a:t>Types of Variable:</a:t>
            </a:r>
          </a:p>
          <a:p>
            <a:pPr algn="just">
              <a:spcBef>
                <a:spcPts val="1800"/>
              </a:spcBef>
              <a:buFont typeface="Wingdings" pitchFamily="2" charset="2"/>
              <a:buChar char="Ø"/>
            </a:pPr>
            <a:r>
              <a:rPr lang="en-US" sz="2400" i="0" u="none" dirty="0">
                <a:solidFill>
                  <a:schemeClr val="tx1">
                    <a:lumMod val="20000"/>
                    <a:lumOff val="80000"/>
                  </a:schemeClr>
                </a:solidFill>
                <a:latin typeface="Comic Sans MS" pitchFamily="66" charset="0"/>
              </a:rPr>
              <a:t>Local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which is declared inside the method.</a:t>
            </a:r>
          </a:p>
          <a:p>
            <a:pPr algn="just">
              <a:spcBef>
                <a:spcPts val="1200"/>
              </a:spcBef>
              <a:buFont typeface="Wingdings" pitchFamily="2" charset="2"/>
              <a:buChar char="Ø"/>
            </a:pPr>
            <a:r>
              <a:rPr lang="en-US" sz="2400" i="0" u="none" dirty="0">
                <a:solidFill>
                  <a:schemeClr val="tx1">
                    <a:lumMod val="20000"/>
                    <a:lumOff val="80000"/>
                  </a:schemeClr>
                </a:solidFill>
                <a:latin typeface="Comic Sans MS" pitchFamily="66" charset="0"/>
              </a:rPr>
              <a:t>Instance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which is declared inside the class but outside the method and it is not declared as static. </a:t>
            </a:r>
          </a:p>
          <a:p>
            <a:pPr algn="just">
              <a:spcBef>
                <a:spcPts val="1200"/>
              </a:spcBef>
              <a:buFont typeface="Wingdings" pitchFamily="2" charset="2"/>
              <a:buChar char="Ø"/>
            </a:pPr>
            <a:r>
              <a:rPr lang="en-US" sz="2400" i="0" u="none" dirty="0">
                <a:solidFill>
                  <a:schemeClr val="tx1">
                    <a:lumMod val="20000"/>
                    <a:lumOff val="80000"/>
                  </a:schemeClr>
                </a:solidFill>
                <a:latin typeface="Comic Sans MS" pitchFamily="66" charset="0"/>
              </a:rPr>
              <a:t>Static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that is declared as static. It cannot be local.</a:t>
            </a:r>
          </a:p>
          <a:p>
            <a:pPr algn="just">
              <a:buFont typeface="Wingdings" pitchFamily="2" charset="2"/>
              <a:buChar char="Ø"/>
            </a:pPr>
            <a:endParaRPr lang="en-US" sz="2400" i="0" u="none" dirty="0">
              <a:solidFill>
                <a:schemeClr val="accent2">
                  <a:lumMod val="60000"/>
                  <a:lumOff val="40000"/>
                </a:schemeClr>
              </a:solidFill>
              <a:latin typeface="Comic Sans MS" pitchFamily="66" charset="0"/>
            </a:endParaRPr>
          </a:p>
          <a:p>
            <a:pPr algn="just">
              <a:buFont typeface="Wingdings" pitchFamily="2" charset="2"/>
              <a:buChar char="Ø"/>
            </a:pPr>
            <a:endParaRPr lang="en-IN" sz="2400" i="0" u="none"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a:xfrm>
            <a:off x="257908" y="6292117"/>
            <a:ext cx="2844800" cy="476250"/>
          </a:xfrm>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11</a:t>
            </a:fld>
            <a:endParaRPr lang="en-US" dirty="0"/>
          </a:p>
        </p:txBody>
      </p:sp>
      <p:sp>
        <p:nvSpPr>
          <p:cNvPr id="19" name="TextBox 18"/>
          <p:cNvSpPr txBox="1"/>
          <p:nvPr/>
        </p:nvSpPr>
        <p:spPr>
          <a:xfrm>
            <a:off x="8647889" y="0"/>
            <a:ext cx="3242553"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 </a:t>
            </a:r>
          </a:p>
        </p:txBody>
      </p:sp>
      <p:sp>
        <p:nvSpPr>
          <p:cNvPr id="4" name="Rectangle 3"/>
          <p:cNvSpPr/>
          <p:nvPr/>
        </p:nvSpPr>
        <p:spPr>
          <a:xfrm>
            <a:off x="7910541" y="2130939"/>
            <a:ext cx="2147859" cy="454945"/>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 = 80;</a:t>
            </a:r>
          </a:p>
        </p:txBody>
      </p:sp>
      <p:sp>
        <p:nvSpPr>
          <p:cNvPr id="6" name="Rectangle 5"/>
          <p:cNvSpPr/>
          <p:nvPr/>
        </p:nvSpPr>
        <p:spPr>
          <a:xfrm>
            <a:off x="1817010" y="2130939"/>
            <a:ext cx="3669390" cy="47478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i="0" u="none" dirty="0">
                <a:latin typeface="Comic Sans MS" pitchFamily="66" charset="0"/>
              </a:rPr>
              <a:t>type variable-name=value;</a:t>
            </a:r>
          </a:p>
        </p:txBody>
      </p:sp>
    </p:spTree>
    <p:extLst>
      <p:ext uri="{BB962C8B-B14F-4D97-AF65-F5344CB8AC3E}">
        <p14:creationId xmlns:p14="http://schemas.microsoft.com/office/powerpoint/2010/main" val="22540186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762000" y="762000"/>
            <a:ext cx="10668000" cy="5058508"/>
          </a:xfrm>
        </p:spPr>
        <p:txBody>
          <a:bodyPr/>
          <a:lstStyle/>
          <a:p>
            <a:pPr marL="0" indent="0">
              <a:buNone/>
            </a:pPr>
            <a:r>
              <a:rPr lang="en-IN" sz="2400" dirty="0">
                <a:latin typeface="Comic Sans MS" pitchFamily="66" charset="0"/>
              </a:rPr>
              <a:t>Inter-thread Communication / Co-operation:</a:t>
            </a:r>
            <a:endParaRPr lang="en-IN" sz="2400" b="1" dirty="0">
              <a:latin typeface="Comic Sans MS" pitchFamily="66" charset="0"/>
            </a:endParaRPr>
          </a:p>
          <a:p>
            <a:pPr marL="252047" indent="-252047">
              <a:spcBef>
                <a:spcPts val="1800"/>
              </a:spcBef>
              <a:buFont typeface="Courier New" panose="02070309020205020404" pitchFamily="49" charset="0"/>
              <a:buChar char="o"/>
            </a:pPr>
            <a:r>
              <a:rPr lang="en-IN" sz="2200" dirty="0">
                <a:solidFill>
                  <a:schemeClr val="bg1"/>
                </a:solidFill>
                <a:latin typeface="Comic Sans MS" pitchFamily="66" charset="0"/>
              </a:rPr>
              <a:t>It is all about allowing synchronized threads to communicate with each other.</a:t>
            </a:r>
          </a:p>
          <a:p>
            <a:pPr marL="252047" indent="-252047">
              <a:spcBef>
                <a:spcPts val="1800"/>
              </a:spcBef>
              <a:buFont typeface="Courier New" panose="02070309020205020404" pitchFamily="49" charset="0"/>
              <a:buChar char="o"/>
            </a:pPr>
            <a:r>
              <a:rPr lang="en-IN" sz="2200" dirty="0">
                <a:solidFill>
                  <a:schemeClr val="bg1"/>
                </a:solidFill>
                <a:latin typeface="Comic Sans MS" pitchFamily="66" charset="0"/>
              </a:rPr>
              <a:t>It is a mechanism in which a thread is paused running in its critical section and another thread is allowed to enter (or lock) in the same critical section </a:t>
            </a:r>
            <a:br>
              <a:rPr lang="en-IN" sz="2200" dirty="0">
                <a:solidFill>
                  <a:schemeClr val="bg1"/>
                </a:solidFill>
                <a:latin typeface="Comic Sans MS" pitchFamily="66" charset="0"/>
              </a:rPr>
            </a:br>
            <a:r>
              <a:rPr lang="en-IN" sz="2200" dirty="0">
                <a:solidFill>
                  <a:schemeClr val="bg1"/>
                </a:solidFill>
                <a:latin typeface="Comic Sans MS" pitchFamily="66" charset="0"/>
              </a:rPr>
              <a:t>to be executed. </a:t>
            </a:r>
          </a:p>
          <a:p>
            <a:pPr marL="252047" indent="-252047">
              <a:spcBef>
                <a:spcPts val="1800"/>
              </a:spcBef>
              <a:buFont typeface="Courier New" panose="02070309020205020404" pitchFamily="49" charset="0"/>
              <a:buChar char="o"/>
            </a:pPr>
            <a:r>
              <a:rPr lang="en-IN" sz="2200" dirty="0">
                <a:solidFill>
                  <a:schemeClr val="bg1"/>
                </a:solidFill>
                <a:latin typeface="Comic Sans MS" pitchFamily="66" charset="0"/>
              </a:rPr>
              <a:t>It is implemented by following methods of Object class:</a:t>
            </a:r>
          </a:p>
          <a:p>
            <a:pPr lvl="1">
              <a:spcBef>
                <a:spcPts val="1200"/>
              </a:spcBef>
              <a:buFont typeface="Arial" panose="020B0604020202020204" pitchFamily="34" charset="0"/>
              <a:buChar char="•"/>
            </a:pPr>
            <a:r>
              <a:rPr lang="en-IN" sz="2200" dirty="0">
                <a:solidFill>
                  <a:schemeClr val="bg1"/>
                </a:solidFill>
                <a:latin typeface="Comic Sans MS" pitchFamily="66" charset="0"/>
              </a:rPr>
              <a:t>wait()</a:t>
            </a:r>
          </a:p>
          <a:p>
            <a:pPr lvl="1">
              <a:spcBef>
                <a:spcPts val="1200"/>
              </a:spcBef>
              <a:buFont typeface="Arial" panose="020B0604020202020204" pitchFamily="34" charset="0"/>
              <a:buChar char="•"/>
            </a:pPr>
            <a:r>
              <a:rPr lang="en-IN" sz="2200" dirty="0">
                <a:solidFill>
                  <a:schemeClr val="bg1"/>
                </a:solidFill>
                <a:latin typeface="Comic Sans MS" pitchFamily="66" charset="0"/>
              </a:rPr>
              <a:t>notify()</a:t>
            </a:r>
          </a:p>
          <a:p>
            <a:pPr lvl="1">
              <a:spcBef>
                <a:spcPts val="1200"/>
              </a:spcBef>
              <a:buFont typeface="Arial" panose="020B0604020202020204" pitchFamily="34" charset="0"/>
              <a:buChar char="•"/>
            </a:pPr>
            <a:r>
              <a:rPr lang="en-IN" sz="2200" dirty="0" err="1">
                <a:solidFill>
                  <a:schemeClr val="bg1"/>
                </a:solidFill>
                <a:latin typeface="Comic Sans MS" pitchFamily="66" charset="0"/>
              </a:rPr>
              <a:t>notifyAll</a:t>
            </a:r>
            <a:r>
              <a:rPr lang="en-IN" sz="2200" dirty="0">
                <a:solidFill>
                  <a:schemeClr val="bg1"/>
                </a:solidFill>
                <a:latin typeface="Comic Sans MS" pitchFamily="66" charset="0"/>
              </a:rPr>
              <a:t>()</a:t>
            </a:r>
          </a:p>
          <a:p>
            <a:pPr marL="474784" indent="-474784">
              <a:buFont typeface="+mj-lt"/>
              <a:buAutoNum type="arabicPeriod"/>
            </a:pPr>
            <a:endParaRPr lang="en-IN" sz="2215" dirty="0">
              <a:latin typeface="Comic Sans MS" pitchFamily="66" charset="0"/>
            </a:endParaRPr>
          </a:p>
        </p:txBody>
      </p:sp>
      <p:sp>
        <p:nvSpPr>
          <p:cNvPr id="7" name="Title 3">
            <a:extLst>
              <a:ext uri="{FF2B5EF4-FFF2-40B4-BE49-F238E27FC236}">
                <a16:creationId xmlns:a16="http://schemas.microsoft.com/office/drawing/2014/main" id="{B9699974-6F1D-4512-97B7-E6FDAA4E571A}"/>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18379065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7139E24B-453B-46DB-AC1D-776BAEB9BEF6}"/>
              </a:ext>
            </a:extLst>
          </p:cNvPr>
          <p:cNvGraphicFramePr>
            <a:graphicFrameLocks noGrp="1"/>
          </p:cNvGraphicFramePr>
          <p:nvPr>
            <p:extLst/>
          </p:nvPr>
        </p:nvGraphicFramePr>
        <p:xfrm>
          <a:off x="1066800" y="1178172"/>
          <a:ext cx="9448800" cy="4168249"/>
        </p:xfrm>
        <a:graphic>
          <a:graphicData uri="http://schemas.openxmlformats.org/drawingml/2006/table">
            <a:tbl>
              <a:tblPr/>
              <a:tblGrid>
                <a:gridCol w="2699657">
                  <a:extLst>
                    <a:ext uri="{9D8B030D-6E8A-4147-A177-3AD203B41FA5}">
                      <a16:colId xmlns:a16="http://schemas.microsoft.com/office/drawing/2014/main" val="2577492922"/>
                    </a:ext>
                  </a:extLst>
                </a:gridCol>
                <a:gridCol w="3472543">
                  <a:extLst>
                    <a:ext uri="{9D8B030D-6E8A-4147-A177-3AD203B41FA5}">
                      <a16:colId xmlns:a16="http://schemas.microsoft.com/office/drawing/2014/main" val="1581079384"/>
                    </a:ext>
                  </a:extLst>
                </a:gridCol>
                <a:gridCol w="3276600">
                  <a:extLst>
                    <a:ext uri="{9D8B030D-6E8A-4147-A177-3AD203B41FA5}">
                      <a16:colId xmlns:a16="http://schemas.microsoft.com/office/drawing/2014/main" val="953376063"/>
                    </a:ext>
                  </a:extLst>
                </a:gridCol>
              </a:tblGrid>
              <a:tr h="506437">
                <a:tc>
                  <a:txBody>
                    <a:bodyPr/>
                    <a:lstStyle/>
                    <a:p>
                      <a:pPr algn="ctr"/>
                      <a:r>
                        <a:rPr lang="en-IN" sz="2200" dirty="0">
                          <a:solidFill>
                            <a:schemeClr val="bg2"/>
                          </a:solidFill>
                          <a:latin typeface="Comic Sans MS" pitchFamily="66" charset="0"/>
                        </a:rPr>
                        <a:t>Wait()</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r>
                        <a:rPr lang="en-IN" sz="2200" dirty="0">
                          <a:solidFill>
                            <a:schemeClr val="bg2"/>
                          </a:solidFill>
                          <a:latin typeface="Comic Sans MS" pitchFamily="66" charset="0"/>
                        </a:rPr>
                        <a:t>Notify()</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err="1">
                          <a:solidFill>
                            <a:schemeClr val="bg2"/>
                          </a:solidFill>
                          <a:latin typeface="Comic Sans MS" pitchFamily="66" charset="0"/>
                        </a:rPr>
                        <a:t>NotifyAll</a:t>
                      </a:r>
                      <a:r>
                        <a:rPr lang="en-IN" sz="2200" dirty="0">
                          <a:solidFill>
                            <a:schemeClr val="bg2"/>
                          </a:solidFill>
                          <a:latin typeface="Comic Sans MS" pitchFamily="66" charset="0"/>
                        </a:rPr>
                        <a:t>()</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1772529">
                <a:tc>
                  <a:txBody>
                    <a:bodyPr/>
                    <a:lstStyle/>
                    <a:p>
                      <a:r>
                        <a:rPr lang="en-IN" sz="2200" dirty="0">
                          <a:solidFill>
                            <a:schemeClr val="bg2">
                              <a:lumMod val="50000"/>
                            </a:schemeClr>
                          </a:solidFill>
                          <a:latin typeface="Comic Sans MS" pitchFamily="66" charset="0"/>
                        </a:rPr>
                        <a:t>Suspend</a:t>
                      </a:r>
                      <a:r>
                        <a:rPr lang="en-IN" sz="2200" baseline="0" dirty="0">
                          <a:solidFill>
                            <a:schemeClr val="bg2">
                              <a:lumMod val="50000"/>
                            </a:schemeClr>
                          </a:solidFill>
                          <a:latin typeface="Comic Sans MS" pitchFamily="66" charset="0"/>
                        </a:rPr>
                        <a:t>s execution of current thread</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200" dirty="0">
                          <a:solidFill>
                            <a:schemeClr val="bg2">
                              <a:lumMod val="50000"/>
                            </a:schemeClr>
                          </a:solidFill>
                          <a:latin typeface="Comic Sans MS" pitchFamily="66" charset="0"/>
                        </a:rPr>
                        <a:t>It moves only one waiting</a:t>
                      </a:r>
                      <a:r>
                        <a:rPr lang="en-IN" sz="2200" baseline="0" dirty="0">
                          <a:solidFill>
                            <a:schemeClr val="bg2">
                              <a:lumMod val="50000"/>
                            </a:schemeClr>
                          </a:solidFill>
                          <a:latin typeface="Comic Sans MS" pitchFamily="66" charset="0"/>
                        </a:rPr>
                        <a:t> thread from waiting state to runnable state</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200" dirty="0">
                          <a:solidFill>
                            <a:schemeClr val="bg2">
                              <a:lumMod val="50000"/>
                            </a:schemeClr>
                          </a:solidFill>
                          <a:latin typeface="Comic Sans MS" pitchFamily="66" charset="0"/>
                        </a:rPr>
                        <a:t>It moves all</a:t>
                      </a:r>
                      <a:r>
                        <a:rPr lang="en-IN" sz="2200" baseline="0" dirty="0">
                          <a:solidFill>
                            <a:schemeClr val="bg2">
                              <a:lumMod val="50000"/>
                            </a:schemeClr>
                          </a:solidFill>
                          <a:latin typeface="Comic Sans MS" pitchFamily="66" charset="0"/>
                        </a:rPr>
                        <a:t> </a:t>
                      </a:r>
                      <a:r>
                        <a:rPr lang="en-IN" sz="2200" dirty="0">
                          <a:solidFill>
                            <a:schemeClr val="bg2">
                              <a:lumMod val="50000"/>
                            </a:schemeClr>
                          </a:solidFill>
                          <a:latin typeface="Comic Sans MS" pitchFamily="66" charset="0"/>
                        </a:rPr>
                        <a:t>waiting</a:t>
                      </a:r>
                      <a:r>
                        <a:rPr lang="en-IN" sz="2200" baseline="0" dirty="0">
                          <a:solidFill>
                            <a:schemeClr val="bg2">
                              <a:lumMod val="50000"/>
                            </a:schemeClr>
                          </a:solidFill>
                          <a:latin typeface="Comic Sans MS" pitchFamily="66" charset="0"/>
                        </a:rPr>
                        <a:t> thread from waiting state to runnable state </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1097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chemeClr val="bg2">
                              <a:lumMod val="50000"/>
                            </a:schemeClr>
                          </a:solidFill>
                          <a:latin typeface="Comic Sans MS" pitchFamily="66" charset="0"/>
                        </a:rPr>
                        <a:t>Only used</a:t>
                      </a:r>
                      <a:r>
                        <a:rPr lang="en-IN" sz="2200" baseline="0" dirty="0">
                          <a:solidFill>
                            <a:schemeClr val="bg2">
                              <a:lumMod val="50000"/>
                            </a:schemeClr>
                          </a:solidFill>
                          <a:latin typeface="Comic Sans MS" pitchFamily="66" charset="0"/>
                        </a:rPr>
                        <a:t> in synchronised context</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2200" dirty="0">
                          <a:solidFill>
                            <a:schemeClr val="bg2">
                              <a:lumMod val="50000"/>
                            </a:schemeClr>
                          </a:solidFill>
                          <a:latin typeface="Comic Sans MS" pitchFamily="66" charset="0"/>
                        </a:rPr>
                        <a:t>Only used</a:t>
                      </a:r>
                      <a:r>
                        <a:rPr lang="en-IN" sz="2200" baseline="0" dirty="0">
                          <a:solidFill>
                            <a:schemeClr val="bg2">
                              <a:lumMod val="50000"/>
                            </a:schemeClr>
                          </a:solidFill>
                          <a:latin typeface="Comic Sans MS" pitchFamily="66" charset="0"/>
                        </a:rPr>
                        <a:t> in synchronised context</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chemeClr val="bg2">
                              <a:lumMod val="50000"/>
                            </a:schemeClr>
                          </a:solidFill>
                          <a:latin typeface="Comic Sans MS" pitchFamily="66" charset="0"/>
                        </a:rPr>
                        <a:t>Only</a:t>
                      </a:r>
                      <a:r>
                        <a:rPr lang="en-IN" sz="2200" baseline="0" dirty="0">
                          <a:solidFill>
                            <a:schemeClr val="bg2">
                              <a:lumMod val="50000"/>
                            </a:schemeClr>
                          </a:solidFill>
                          <a:latin typeface="Comic Sans MS" pitchFamily="66" charset="0"/>
                        </a:rPr>
                        <a:t> used in synchronised context</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r h="792003">
                <a:tc>
                  <a:txBody>
                    <a:bodyPr/>
                    <a:lstStyle/>
                    <a:p>
                      <a:r>
                        <a:rPr lang="en-IN" sz="2200" dirty="0">
                          <a:solidFill>
                            <a:schemeClr val="bg2">
                              <a:lumMod val="50000"/>
                            </a:schemeClr>
                          </a:solidFill>
                          <a:latin typeface="Comic Sans MS" pitchFamily="66" charset="0"/>
                        </a:rPr>
                        <a:t>It releases</a:t>
                      </a:r>
                      <a:r>
                        <a:rPr lang="en-IN" sz="2200" baseline="0" dirty="0">
                          <a:solidFill>
                            <a:schemeClr val="bg2">
                              <a:lumMod val="50000"/>
                            </a:schemeClr>
                          </a:solidFill>
                          <a:latin typeface="Comic Sans MS" pitchFamily="66" charset="0"/>
                        </a:rPr>
                        <a:t> lock</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2200" dirty="0">
                          <a:solidFill>
                            <a:schemeClr val="bg2">
                              <a:lumMod val="50000"/>
                            </a:schemeClr>
                          </a:solidFill>
                          <a:latin typeface="Comic Sans MS" pitchFamily="66" charset="0"/>
                        </a:rPr>
                        <a:t>It</a:t>
                      </a:r>
                      <a:r>
                        <a:rPr lang="en-IN" sz="2200" baseline="0" dirty="0">
                          <a:solidFill>
                            <a:schemeClr val="bg2">
                              <a:lumMod val="50000"/>
                            </a:schemeClr>
                          </a:solidFill>
                          <a:latin typeface="Comic Sans MS" pitchFamily="66" charset="0"/>
                        </a:rPr>
                        <a:t> will give up the lock</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IN" sz="2200" dirty="0">
                          <a:solidFill>
                            <a:schemeClr val="bg2">
                              <a:lumMod val="50000"/>
                            </a:schemeClr>
                          </a:solidFill>
                          <a:latin typeface="Comic Sans MS" pitchFamily="66" charset="0"/>
                        </a:rPr>
                        <a:t>It</a:t>
                      </a:r>
                      <a:r>
                        <a:rPr lang="en-IN" sz="2200" baseline="0" dirty="0">
                          <a:solidFill>
                            <a:schemeClr val="bg2">
                              <a:lumMod val="50000"/>
                            </a:schemeClr>
                          </a:solidFill>
                          <a:latin typeface="Comic Sans MS" pitchFamily="66" charset="0"/>
                        </a:rPr>
                        <a:t> will give up the lock</a:t>
                      </a:r>
                      <a:endParaRPr lang="en-IN" sz="2200" dirty="0">
                        <a:solidFill>
                          <a:schemeClr val="bg2">
                            <a:lumMod val="50000"/>
                          </a:schemeClr>
                        </a:solidFill>
                        <a:latin typeface="Comic Sans MS" pitchFamily="66" charset="0"/>
                      </a:endParaRP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7234649"/>
                  </a:ext>
                </a:extLst>
              </a:tr>
            </a:tbl>
          </a:graphicData>
        </a:graphic>
      </p:graphicFrame>
      <p:sp>
        <p:nvSpPr>
          <p:cNvPr id="7" name="Title 3">
            <a:extLst>
              <a:ext uri="{FF2B5EF4-FFF2-40B4-BE49-F238E27FC236}">
                <a16:creationId xmlns:a16="http://schemas.microsoft.com/office/drawing/2014/main" id="{7609441F-8D08-4746-BB94-80F2455A5B6A}"/>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27825388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02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14306" y="717755"/>
            <a:ext cx="11409832" cy="6140244"/>
          </a:xfrm>
        </p:spPr>
        <p:txBody>
          <a:bodyPr/>
          <a:lstStyle/>
          <a:p>
            <a:pPr marL="0" lvl="4" indent="0">
              <a:buNone/>
              <a:tabLst>
                <a:tab pos="406400" algn="l"/>
              </a:tabLst>
            </a:pPr>
            <a:r>
              <a:rPr lang="en-US" sz="2400" kern="1200" dirty="0">
                <a:latin typeface="Comic Sans MS" pitchFamily="66" charset="0"/>
              </a:rPr>
              <a:t>Exception Handling:</a:t>
            </a:r>
          </a:p>
          <a:p>
            <a:pPr marL="342900" lvl="4" indent="-342900">
              <a:buFont typeface="Courier New" panose="02070309020205020404" pitchFamily="49" charset="0"/>
              <a:buChar char="o"/>
              <a:tabLst>
                <a:tab pos="406400" algn="l"/>
              </a:tabLst>
            </a:pPr>
            <a:r>
              <a:rPr lang="en-US" sz="2200" kern="1200" dirty="0">
                <a:solidFill>
                  <a:schemeClr val="bg1"/>
                </a:solidFill>
                <a:latin typeface="Comic Sans MS" pitchFamily="66" charset="0"/>
              </a:rPr>
              <a:t>Exception is an event that interrupts the normal flow of the program that results to abnormal termination of program . 	  </a:t>
            </a:r>
          </a:p>
          <a:p>
            <a:pPr marL="342900" lvl="4" indent="-342900">
              <a:spcBef>
                <a:spcPts val="600"/>
              </a:spcBef>
              <a:buFont typeface="Courier New" panose="02070309020205020404" pitchFamily="49" charset="0"/>
              <a:buChar char="o"/>
              <a:tabLst>
                <a:tab pos="406400" algn="l"/>
              </a:tabLst>
            </a:pPr>
            <a:r>
              <a:rPr lang="en-US" sz="2200" kern="1200" dirty="0">
                <a:solidFill>
                  <a:schemeClr val="bg1"/>
                </a:solidFill>
                <a:latin typeface="Comic Sans MS" pitchFamily="66" charset="0"/>
              </a:rPr>
              <a:t>In java exceptional handling is a mechanism to handle the runtime errors so that normal flow of the application can be maintained.</a:t>
            </a:r>
          </a:p>
          <a:p>
            <a:pPr>
              <a:buFont typeface="Courier New" panose="02070309020205020404" pitchFamily="49" charset="0"/>
              <a:buChar char="o"/>
            </a:pPr>
            <a:r>
              <a:rPr lang="en-US" sz="2200" kern="1200" dirty="0">
                <a:solidFill>
                  <a:schemeClr val="bg1"/>
                </a:solidFill>
                <a:latin typeface="Comic Sans MS" pitchFamily="66" charset="0"/>
              </a:rPr>
              <a:t>Maintains the normal flow of the application. </a:t>
            </a:r>
          </a:p>
          <a:p>
            <a:pPr>
              <a:buFont typeface="Courier New" panose="02070309020205020404" pitchFamily="49" charset="0"/>
              <a:buChar char="o"/>
            </a:pPr>
            <a:r>
              <a:rPr lang="en-US" sz="2200" kern="1200" dirty="0">
                <a:solidFill>
                  <a:schemeClr val="bg1"/>
                </a:solidFill>
                <a:latin typeface="Comic Sans MS" pitchFamily="66" charset="0"/>
              </a:rPr>
              <a:t>Gives alternate way to normal flow. Or Graceful termination to the program.</a:t>
            </a:r>
          </a:p>
          <a:p>
            <a:pPr>
              <a:buFont typeface="Courier New" panose="02070309020205020404" pitchFamily="49" charset="0"/>
              <a:buChar char="o"/>
            </a:pPr>
            <a:r>
              <a:rPr lang="en-US" sz="2200" kern="1200" dirty="0">
                <a:solidFill>
                  <a:schemeClr val="bg1"/>
                </a:solidFill>
                <a:latin typeface="Comic Sans MS" pitchFamily="66" charset="0"/>
              </a:rPr>
              <a:t>Separates the normal code &amp; risky code</a:t>
            </a:r>
            <a:r>
              <a:rPr lang="en-US" sz="2200" dirty="0">
                <a:ln>
                  <a:solidFill>
                    <a:schemeClr val="tx2"/>
                  </a:solidFill>
                </a:ln>
                <a:solidFill>
                  <a:schemeClr val="accent1"/>
                </a:solidFill>
                <a:latin typeface="Comic Sans MS" panose="030F0702030302020204" pitchFamily="66" charset="0"/>
              </a:rPr>
              <a:t>.</a:t>
            </a:r>
          </a:p>
          <a:p>
            <a:pPr marL="1150938" lvl="0" indent="-1150938">
              <a:buNone/>
            </a:pPr>
            <a:endParaRPr lang="en-US" sz="2400" kern="1200" dirty="0">
              <a:solidFill>
                <a:schemeClr val="bg1"/>
              </a:solidFill>
              <a:latin typeface="Comic Sans MS" pitchFamily="66" charset="0"/>
            </a:endParaRPr>
          </a:p>
          <a:p>
            <a:pPr marL="1150938" lvl="0" indent="-1150938">
              <a:buNone/>
            </a:pPr>
            <a:r>
              <a:rPr lang="en-US" sz="2400" dirty="0">
                <a:ln>
                  <a:solidFill>
                    <a:schemeClr val="tx2"/>
                  </a:solidFill>
                </a:ln>
                <a:solidFill>
                  <a:schemeClr val="accent1"/>
                </a:solidFill>
                <a:latin typeface="Comic Sans MS" panose="030F0702030302020204" pitchFamily="66" charset="0"/>
              </a:rPr>
              <a:t> </a:t>
            </a:r>
            <a:r>
              <a:rPr lang="en-US" sz="2400" kern="1200" dirty="0">
                <a:solidFill>
                  <a:schemeClr val="bg1"/>
                </a:solidFill>
                <a:latin typeface="Comic Sans MS" pitchFamily="66" charset="0"/>
              </a:rPr>
              <a:t>      </a:t>
            </a:r>
            <a:endParaRPr lang="en-IN" sz="2400" dirty="0">
              <a:ln>
                <a:solidFill>
                  <a:schemeClr val="tx2"/>
                </a:solidFill>
              </a:ln>
              <a:solidFill>
                <a:schemeClr val="accent1"/>
              </a:solidFill>
              <a:latin typeface="Comic Sans MS" panose="030F0702030302020204" pitchFamily="66" charset="0"/>
            </a:endParaRPr>
          </a:p>
        </p:txBody>
      </p:sp>
      <p:sp>
        <p:nvSpPr>
          <p:cNvPr id="2" name="Date Placeholder 1"/>
          <p:cNvSpPr>
            <a:spLocks noGrp="1"/>
          </p:cNvSpPr>
          <p:nvPr>
            <p:ph type="dt" sz="half" idx="10"/>
          </p:nvPr>
        </p:nvSpPr>
        <p:spPr>
          <a:xfrm flipV="1">
            <a:off x="609600" y="6721474"/>
            <a:ext cx="7824952" cy="341477"/>
          </a:xfrm>
        </p:spPr>
        <p:txBody>
          <a:bodyPr/>
          <a:lstStyle/>
          <a:p>
            <a:r>
              <a:rPr lang="en-US" dirty="0"/>
              <a:t> </a:t>
            </a:r>
          </a:p>
        </p:txBody>
      </p:sp>
      <p:sp>
        <p:nvSpPr>
          <p:cNvPr id="3" name="Slide Number Placeholder 2"/>
          <p:cNvSpPr>
            <a:spLocks noGrp="1"/>
          </p:cNvSpPr>
          <p:nvPr>
            <p:ph type="sldNum" sz="quarter" idx="12"/>
          </p:nvPr>
        </p:nvSpPr>
        <p:spPr/>
        <p:txBody>
          <a:bodyPr/>
          <a:lstStyle/>
          <a:p>
            <a:r>
              <a:rPr lang="en-US" dirty="0"/>
              <a:t>90</a:t>
            </a:r>
          </a:p>
        </p:txBody>
      </p:sp>
      <p:sp>
        <p:nvSpPr>
          <p:cNvPr id="10" name="Title 1">
            <a:extLst>
              <a:ext uri="{FF2B5EF4-FFF2-40B4-BE49-F238E27FC236}">
                <a16:creationId xmlns:a16="http://schemas.microsoft.com/office/drawing/2014/main" id="{356E57B8-1D00-4BD7-8666-D5AD8EE2E363}"/>
              </a:ext>
            </a:extLst>
          </p:cNvPr>
          <p:cNvSpPr txBox="1">
            <a:spLocks/>
          </p:cNvSpPr>
          <p:nvPr/>
        </p:nvSpPr>
        <p:spPr bwMode="auto">
          <a:xfrm>
            <a:off x="876489" y="3991428"/>
            <a:ext cx="4874871" cy="2253797"/>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marL="1150938" lvl="0" indent="-1150938">
              <a:buNone/>
            </a:pPr>
            <a:r>
              <a:rPr lang="en-US" sz="2400" i="0" dirty="0">
                <a:solidFill>
                  <a:schemeClr val="bg1"/>
                </a:solidFill>
                <a:latin typeface="Comic Sans MS" pitchFamily="66" charset="0"/>
              </a:rPr>
              <a:t>Example:</a:t>
            </a:r>
            <a:r>
              <a:rPr lang="en-US" sz="2000" i="0" u="none" dirty="0">
                <a:solidFill>
                  <a:schemeClr val="bg1"/>
                </a:solidFill>
                <a:latin typeface="Comic Sans MS" pitchFamily="66" charset="0"/>
              </a:rPr>
              <a:t> </a:t>
            </a:r>
          </a:p>
          <a:p>
            <a:pPr marL="1150938" lvl="0" indent="-1150938">
              <a:buNone/>
            </a:pPr>
            <a:endParaRPr lang="en-US" sz="600" i="0" u="none" dirty="0">
              <a:solidFill>
                <a:schemeClr val="bg1"/>
              </a:solidFill>
              <a:latin typeface="Comic Sans MS" pitchFamily="66" charset="0"/>
            </a:endParaRPr>
          </a:p>
          <a:p>
            <a:pPr marL="1150938" lvl="0" indent="-1150938">
              <a:buNone/>
            </a:pPr>
            <a:r>
              <a:rPr lang="en-US" sz="2000" i="0" u="none" dirty="0">
                <a:solidFill>
                  <a:schemeClr val="bg1"/>
                </a:solidFill>
                <a:latin typeface="Comic Sans MS" pitchFamily="66" charset="0"/>
              </a:rPr>
              <a:t>   statement 1;  			</a:t>
            </a:r>
          </a:p>
          <a:p>
            <a:pPr marL="1150938" lvl="0" indent="-1150938">
              <a:buNone/>
            </a:pPr>
            <a:r>
              <a:rPr lang="en-US" sz="2000" i="0" u="none" dirty="0">
                <a:solidFill>
                  <a:schemeClr val="bg1"/>
                </a:solidFill>
                <a:latin typeface="Comic Sans MS" pitchFamily="66" charset="0"/>
              </a:rPr>
              <a:t>   statement 2;  </a:t>
            </a:r>
          </a:p>
          <a:p>
            <a:pPr marL="1150938" lvl="0" indent="-1150938">
              <a:buNone/>
            </a:pPr>
            <a:r>
              <a:rPr lang="en-US" sz="2000" i="0" u="none" dirty="0">
                <a:solidFill>
                  <a:schemeClr val="bg1"/>
                </a:solidFill>
                <a:latin typeface="Comic Sans MS" pitchFamily="66" charset="0"/>
              </a:rPr>
              <a:t>   statement 3;  //exception occurs </a:t>
            </a:r>
          </a:p>
          <a:p>
            <a:pPr marL="1150938" lvl="0" indent="-1150938">
              <a:buNone/>
            </a:pPr>
            <a:r>
              <a:rPr lang="en-US" sz="2000" i="0" u="none" dirty="0">
                <a:solidFill>
                  <a:schemeClr val="bg1"/>
                </a:solidFill>
                <a:latin typeface="Comic Sans MS" pitchFamily="66" charset="0"/>
              </a:rPr>
              <a:t>   statement 4;  </a:t>
            </a:r>
          </a:p>
          <a:p>
            <a:pPr marL="1150938" lvl="0" indent="-1150938">
              <a:buNone/>
            </a:pPr>
            <a:r>
              <a:rPr lang="en-US" sz="2000" i="0" u="none" dirty="0">
                <a:solidFill>
                  <a:schemeClr val="bg1"/>
                </a:solidFill>
                <a:latin typeface="Comic Sans MS" pitchFamily="66" charset="0"/>
              </a:rPr>
              <a:t>   statement 5;</a:t>
            </a:r>
          </a:p>
        </p:txBody>
      </p:sp>
      <p:sp>
        <p:nvSpPr>
          <p:cNvPr id="11" name="Title 1">
            <a:extLst>
              <a:ext uri="{FF2B5EF4-FFF2-40B4-BE49-F238E27FC236}">
                <a16:creationId xmlns:a16="http://schemas.microsoft.com/office/drawing/2014/main" id="{F705C1A7-06D9-474A-A38C-B784FC74CF1E}"/>
              </a:ext>
            </a:extLst>
          </p:cNvPr>
          <p:cNvSpPr txBox="1">
            <a:spLocks/>
          </p:cNvSpPr>
          <p:nvPr/>
        </p:nvSpPr>
        <p:spPr bwMode="auto">
          <a:xfrm>
            <a:off x="6119222" y="3991428"/>
            <a:ext cx="5651631" cy="2253797"/>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lgn="just">
              <a:spcBef>
                <a:spcPts val="1200"/>
              </a:spcBef>
              <a:defRPr/>
            </a:pPr>
            <a:endParaRPr lang="en-US" sz="1100" i="0" u="none" dirty="0">
              <a:solidFill>
                <a:schemeClr val="bg1"/>
              </a:solidFill>
              <a:latin typeface="Comic Sans MS" pitchFamily="66" charset="0"/>
            </a:endParaRPr>
          </a:p>
          <a:p>
            <a:pPr lvl="0" algn="just">
              <a:spcBef>
                <a:spcPts val="1200"/>
              </a:spcBef>
              <a:defRPr/>
            </a:pPr>
            <a:r>
              <a:rPr lang="en-US" sz="2200" i="0" u="none" dirty="0">
                <a:solidFill>
                  <a:schemeClr val="bg1"/>
                </a:solidFill>
                <a:latin typeface="Comic Sans MS" pitchFamily="66" charset="0"/>
              </a:rPr>
              <a:t>There are 5 statements in  program and there occurs an exception at statement 3, rest of the code will not be executed i.e. statement 4 &amp; 5 will not run. If we perform exception handling, rest of the statement will be executed..</a:t>
            </a:r>
          </a:p>
          <a:p>
            <a:pPr marL="1150938" lvl="0" indent="-1150938">
              <a:buNone/>
            </a:pPr>
            <a:endParaRPr lang="en-US" sz="2000" i="0" u="none" dirty="0">
              <a:solidFill>
                <a:schemeClr val="bg1"/>
              </a:solidFill>
              <a:latin typeface="Comic Sans MS" pitchFamily="66" charset="0"/>
            </a:endParaRPr>
          </a:p>
        </p:txBody>
      </p:sp>
      <p:sp>
        <p:nvSpPr>
          <p:cNvPr id="9" name="TextBox 8">
            <a:extLst>
              <a:ext uri="{FF2B5EF4-FFF2-40B4-BE49-F238E27FC236}">
                <a16:creationId xmlns:a16="http://schemas.microsoft.com/office/drawing/2014/main" id="{0C574981-7579-4933-8784-AB87AE282A16}"/>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7506150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113</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727587" y="631520"/>
            <a:ext cx="4414345" cy="461665"/>
          </a:xfrm>
          <a:prstGeom prst="rect">
            <a:avLst/>
          </a:prstGeom>
          <a:noFill/>
        </p:spPr>
        <p:txBody>
          <a:bodyPr wrap="square" rtlCol="0">
            <a:spAutoFit/>
          </a:bodyPr>
          <a:lstStyle/>
          <a:p>
            <a:pPr algn="l"/>
            <a:r>
              <a:rPr lang="en-IN" sz="2400" i="0" u="none" dirty="0">
                <a:solidFill>
                  <a:schemeClr val="tx1">
                    <a:lumMod val="20000"/>
                    <a:lumOff val="80000"/>
                  </a:schemeClr>
                </a:solidFill>
                <a:latin typeface="Comic Sans MS" pitchFamily="66" charset="0"/>
              </a:rPr>
              <a:t>Exception Hierarchy:</a:t>
            </a:r>
          </a:p>
        </p:txBody>
      </p:sp>
      <p:pic>
        <p:nvPicPr>
          <p:cNvPr id="9" name="Picture 6" descr="http://www.benchresources.net/wp-content/uploads/2017/02/exception-hierarchy-in-java.png"/>
          <p:cNvPicPr>
            <a:picLocks noChangeAspect="1" noChangeArrowheads="1"/>
          </p:cNvPicPr>
          <p:nvPr/>
        </p:nvPicPr>
        <p:blipFill>
          <a:blip r:embed="rId3"/>
          <a:srcRect/>
          <a:stretch>
            <a:fillRect/>
          </a:stretch>
        </p:blipFill>
        <p:spPr bwMode="auto">
          <a:xfrm>
            <a:off x="825910" y="1229710"/>
            <a:ext cx="10756489" cy="5015515"/>
          </a:xfrm>
          <a:prstGeom prst="rect">
            <a:avLst/>
          </a:prstGeom>
          <a:noFill/>
        </p:spPr>
      </p:pic>
      <p:sp>
        <p:nvSpPr>
          <p:cNvPr id="8" name="TextBox 7">
            <a:extLst>
              <a:ext uri="{FF2B5EF4-FFF2-40B4-BE49-F238E27FC236}">
                <a16:creationId xmlns:a16="http://schemas.microsoft.com/office/drawing/2014/main" id="{EA327159-BD39-4EDE-A51F-6629178BA1D5}"/>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28704997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64B8835-DF2B-4724-BC41-4C9218CA34CE}" type="datetime1">
              <a:rPr lang="en-US" smtClean="0">
                <a:solidFill>
                  <a:schemeClr val="bg1"/>
                </a:solidFill>
              </a:rPr>
              <a:pPr/>
              <a:t>1/6/2018</a:t>
            </a:fld>
            <a:endParaRPr lang="en-US" sz="2400" dirty="0">
              <a:solidFill>
                <a:schemeClr val="bg1"/>
              </a:solidFill>
            </a:endParaRPr>
          </a:p>
        </p:txBody>
      </p:sp>
      <p:sp>
        <p:nvSpPr>
          <p:cNvPr id="6" name="Slide Number Placeholder 5"/>
          <p:cNvSpPr>
            <a:spLocks noGrp="1"/>
          </p:cNvSpPr>
          <p:nvPr>
            <p:ph type="sldNum" sz="quarter" idx="12"/>
          </p:nvPr>
        </p:nvSpPr>
        <p:spPr/>
        <p:txBody>
          <a:bodyPr/>
          <a:lstStyle/>
          <a:p>
            <a:fld id="{CB3966BC-8B8D-4F42-BECA-90C48EA3D957}" type="slidenum">
              <a:rPr lang="en-US" smtClean="0">
                <a:solidFill>
                  <a:schemeClr val="bg1"/>
                </a:solidFill>
              </a:rPr>
              <a:pPr/>
              <a:t>114</a:t>
            </a:fld>
            <a:endParaRPr lang="en-US" sz="2400" dirty="0">
              <a:solidFill>
                <a:schemeClr val="bg1"/>
              </a:solidFill>
            </a:endParaRPr>
          </a:p>
        </p:txBody>
      </p:sp>
      <p:sp>
        <p:nvSpPr>
          <p:cNvPr id="7" name="Content Placeholder 6"/>
          <p:cNvSpPr>
            <a:spLocks noGrp="1"/>
          </p:cNvSpPr>
          <p:nvPr>
            <p:ph idx="1"/>
          </p:nvPr>
        </p:nvSpPr>
        <p:spPr>
          <a:xfrm>
            <a:off x="609600" y="673768"/>
            <a:ext cx="10972800" cy="5510466"/>
          </a:xfrm>
        </p:spPr>
        <p:txBody>
          <a:bodyPr/>
          <a:lstStyle/>
          <a:p>
            <a:pPr>
              <a:buNone/>
            </a:pPr>
            <a:r>
              <a:rPr lang="en-US" sz="2400" dirty="0">
                <a:solidFill>
                  <a:schemeClr val="tx1">
                    <a:lumMod val="20000"/>
                    <a:lumOff val="80000"/>
                  </a:schemeClr>
                </a:solidFill>
              </a:rPr>
              <a:t> </a:t>
            </a:r>
            <a:r>
              <a:rPr lang="en-US" sz="2400" u="sng" dirty="0">
                <a:solidFill>
                  <a:schemeClr val="tx1">
                    <a:lumMod val="20000"/>
                    <a:lumOff val="80000"/>
                  </a:schemeClr>
                </a:solidFill>
                <a:latin typeface="Comic Sans MS" pitchFamily="66" charset="0"/>
              </a:rPr>
              <a:t>Types of Exception </a:t>
            </a:r>
            <a:r>
              <a:rPr lang="en-US" sz="2400" dirty="0">
                <a:solidFill>
                  <a:schemeClr val="tx1">
                    <a:lumMod val="20000"/>
                    <a:lumOff val="80000"/>
                  </a:schemeClr>
                </a:solidFill>
                <a:latin typeface="Comic Sans MS" pitchFamily="66" charset="0"/>
              </a:rPr>
              <a:t>:</a:t>
            </a:r>
          </a:p>
          <a:p>
            <a:pPr>
              <a:buNone/>
            </a:pPr>
            <a:endParaRPr lang="en-US" sz="1200" dirty="0">
              <a:solidFill>
                <a:schemeClr val="bg1"/>
              </a:solidFill>
              <a:latin typeface="Comic Sans MS" pitchFamily="66" charset="0"/>
            </a:endParaRPr>
          </a:p>
          <a:p>
            <a:pPr>
              <a:spcBef>
                <a:spcPts val="0"/>
              </a:spcBef>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The sun micro system says there are three types of exceptions:</a:t>
            </a:r>
          </a:p>
          <a:p>
            <a:pPr>
              <a:spcBef>
                <a:spcPts val="0"/>
              </a:spcBef>
              <a:buNone/>
            </a:pPr>
            <a:r>
              <a:rPr lang="en-US" sz="2200" dirty="0">
                <a:solidFill>
                  <a:schemeClr val="bg1"/>
                </a:solidFill>
                <a:latin typeface="Comic Sans MS" pitchFamily="66" charset="0"/>
              </a:rPr>
              <a:t>Checked, Unchecked and Error.</a:t>
            </a:r>
          </a:p>
          <a:p>
            <a:pPr marL="0" indent="0">
              <a:spcBef>
                <a:spcPts val="1200"/>
              </a:spcBef>
              <a:buNone/>
            </a:pPr>
            <a:r>
              <a:rPr lang="en-US" sz="2200" dirty="0">
                <a:solidFill>
                  <a:schemeClr val="bg1"/>
                </a:solidFill>
                <a:latin typeface="Comic Sans MS" pitchFamily="66" charset="0"/>
              </a:rPr>
              <a:t>      There are mainly two types of exceptions: where error is considered as unchecked exception. </a:t>
            </a:r>
          </a:p>
          <a:p>
            <a:pPr lvl="1">
              <a:spcBef>
                <a:spcPts val="1200"/>
              </a:spcBef>
              <a:buNone/>
            </a:pPr>
            <a:r>
              <a:rPr lang="en-US" sz="2400" dirty="0">
                <a:solidFill>
                  <a:schemeClr val="bg1"/>
                </a:solidFill>
                <a:latin typeface="Comic Sans MS" pitchFamily="66" charset="0"/>
              </a:rPr>
              <a:t> </a:t>
            </a:r>
          </a:p>
        </p:txBody>
      </p:sp>
      <p:graphicFrame>
        <p:nvGraphicFramePr>
          <p:cNvPr id="8" name="Table 7">
            <a:extLst>
              <a:ext uri="{FF2B5EF4-FFF2-40B4-BE49-F238E27FC236}">
                <a16:creationId xmlns:a16="http://schemas.microsoft.com/office/drawing/2014/main" id="{0D55B744-A039-409E-803C-DFE51ADF35C9}"/>
              </a:ext>
            </a:extLst>
          </p:cNvPr>
          <p:cNvGraphicFramePr>
            <a:graphicFrameLocks noGrp="1"/>
          </p:cNvGraphicFramePr>
          <p:nvPr>
            <p:extLst>
              <p:ext uri="{D42A27DB-BD31-4B8C-83A1-F6EECF244321}">
                <p14:modId xmlns:p14="http://schemas.microsoft.com/office/powerpoint/2010/main" val="2171442276"/>
              </p:ext>
            </p:extLst>
          </p:nvPr>
        </p:nvGraphicFramePr>
        <p:xfrm>
          <a:off x="1232778" y="3073185"/>
          <a:ext cx="9710057" cy="3111048"/>
        </p:xfrm>
        <a:graphic>
          <a:graphicData uri="http://schemas.openxmlformats.org/drawingml/2006/table">
            <a:tbl>
              <a:tblPr/>
              <a:tblGrid>
                <a:gridCol w="4702628">
                  <a:extLst>
                    <a:ext uri="{9D8B030D-6E8A-4147-A177-3AD203B41FA5}">
                      <a16:colId xmlns:a16="http://schemas.microsoft.com/office/drawing/2014/main" val="2577492922"/>
                    </a:ext>
                  </a:extLst>
                </a:gridCol>
                <a:gridCol w="5007429">
                  <a:extLst>
                    <a:ext uri="{9D8B030D-6E8A-4147-A177-3AD203B41FA5}">
                      <a16:colId xmlns:a16="http://schemas.microsoft.com/office/drawing/2014/main" val="953376063"/>
                    </a:ext>
                  </a:extLst>
                </a:gridCol>
              </a:tblGrid>
              <a:tr h="571020">
                <a:tc>
                  <a:txBody>
                    <a:bodyPr/>
                    <a:lstStyle/>
                    <a:p>
                      <a:pPr marL="0" marR="0" algn="l">
                        <a:lnSpc>
                          <a:spcPct val="150000"/>
                        </a:lnSpc>
                        <a:spcBef>
                          <a:spcPts val="0"/>
                        </a:spcBef>
                        <a:spcAft>
                          <a:spcPts val="600"/>
                        </a:spcAft>
                      </a:pPr>
                      <a:r>
                        <a:rPr lang="en-US" sz="2000" kern="1200" dirty="0">
                          <a:solidFill>
                            <a:schemeClr val="bg2"/>
                          </a:solidFill>
                          <a:latin typeface="Comic Sans MS" pitchFamily="66" charset="0"/>
                          <a:ea typeface="Calibri"/>
                          <a:cs typeface="Times New Roman"/>
                        </a:rPr>
                        <a:t>    Checked Exception</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marL="0" marR="0" algn="l">
                        <a:lnSpc>
                          <a:spcPct val="150000"/>
                        </a:lnSpc>
                        <a:spcBef>
                          <a:spcPts val="0"/>
                        </a:spcBef>
                        <a:spcAft>
                          <a:spcPts val="600"/>
                        </a:spcAft>
                      </a:pPr>
                      <a:r>
                        <a:rPr lang="en-US" sz="2000" kern="1200" dirty="0">
                          <a:solidFill>
                            <a:schemeClr val="bg2"/>
                          </a:solidFill>
                          <a:latin typeface="Comic Sans MS" pitchFamily="66" charset="0"/>
                          <a:ea typeface="Calibri"/>
                          <a:cs typeface="Times New Roman"/>
                        </a:rPr>
                        <a:t>       Unchecked Exception</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27957">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 Subclass of Exception</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Subclass of </a:t>
                      </a:r>
                      <a:r>
                        <a:rPr lang="en-US" sz="2000" dirty="0" err="1">
                          <a:solidFill>
                            <a:srgbClr val="020202"/>
                          </a:solidFill>
                          <a:latin typeface="Comic Sans MS" pitchFamily="66" charset="0"/>
                          <a:ea typeface="Calibri"/>
                          <a:cs typeface="Times New Roman"/>
                        </a:rPr>
                        <a:t>RunTimeException</a:t>
                      </a:r>
                      <a:r>
                        <a:rPr lang="en-US" sz="2000" dirty="0">
                          <a:solidFill>
                            <a:srgbClr val="020202"/>
                          </a:solidFill>
                          <a:latin typeface="Comic Sans MS" pitchFamily="66" charset="0"/>
                          <a:ea typeface="Calibri"/>
                          <a:cs typeface="Times New Roman"/>
                        </a:rPr>
                        <a:t> &amp; Errors</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690363">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 Checked by compiler whether you are handling or not.</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Not checked by compiler whether you are handling or not.</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r h="682612">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 Force to developer to handle by either writing try/catch or throws.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Do not force to developer to handle.</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639096">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Also called as Caught Exceptions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algn="l">
                        <a:lnSpc>
                          <a:spcPct val="100000"/>
                        </a:lnSpc>
                        <a:spcBef>
                          <a:spcPts val="0"/>
                        </a:spcBef>
                        <a:spcAft>
                          <a:spcPts val="0"/>
                        </a:spcAft>
                      </a:pPr>
                      <a:r>
                        <a:rPr lang="en-US" sz="2000" dirty="0">
                          <a:solidFill>
                            <a:srgbClr val="020202"/>
                          </a:solidFill>
                          <a:latin typeface="Comic Sans MS" pitchFamily="66" charset="0"/>
                          <a:ea typeface="Calibri"/>
                          <a:cs typeface="Times New Roman"/>
                        </a:rPr>
                        <a:t>Also called as Uncaught Exceptions</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bl>
          </a:graphicData>
        </a:graphic>
      </p:graphicFrame>
      <p:sp>
        <p:nvSpPr>
          <p:cNvPr id="10" name="TextBox 9">
            <a:extLst>
              <a:ext uri="{FF2B5EF4-FFF2-40B4-BE49-F238E27FC236}">
                <a16:creationId xmlns:a16="http://schemas.microsoft.com/office/drawing/2014/main" id="{13FED771-38D4-4C48-86A2-38E861145910}"/>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34312945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37029" y="711200"/>
            <a:ext cx="11074400" cy="5595007"/>
          </a:xfrm>
        </p:spPr>
        <p:txBody>
          <a:bodyPr/>
          <a:lstStyle/>
          <a:p>
            <a:pPr marL="0" indent="0">
              <a:buNone/>
            </a:pPr>
            <a:r>
              <a:rPr lang="en-IN" sz="2400" u="sng" dirty="0">
                <a:latin typeface="Comic Sans MS" pitchFamily="66" charset="0"/>
              </a:rPr>
              <a:t>Keywords:</a:t>
            </a:r>
          </a:p>
          <a:p>
            <a:pPr indent="20638">
              <a:spcBef>
                <a:spcPts val="1800"/>
              </a:spcBef>
              <a:buFont typeface="Courier New" panose="02070309020205020404" pitchFamily="49" charset="0"/>
              <a:buChar char="o"/>
            </a:pPr>
            <a:r>
              <a:rPr lang="en-IN" sz="2400" dirty="0">
                <a:solidFill>
                  <a:schemeClr val="bg1"/>
                </a:solidFill>
                <a:latin typeface="Comic Sans MS" pitchFamily="66" charset="0"/>
              </a:rPr>
              <a:t> </a:t>
            </a:r>
            <a:r>
              <a:rPr lang="en-US" sz="2400" dirty="0">
                <a:solidFill>
                  <a:schemeClr val="bg1"/>
                </a:solidFill>
                <a:latin typeface="Comic Sans MS" pitchFamily="66" charset="0"/>
              </a:rPr>
              <a:t> try { }</a:t>
            </a:r>
          </a:p>
          <a:p>
            <a:pPr>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try block is used to enclose the code that might throw an exception.</a:t>
            </a:r>
          </a:p>
          <a:p>
            <a:pPr>
              <a:buNone/>
            </a:pPr>
            <a:r>
              <a:rPr lang="en-US" sz="2200" dirty="0">
                <a:solidFill>
                  <a:schemeClr val="bg1"/>
                </a:solidFill>
                <a:latin typeface="Comic Sans MS" pitchFamily="66" charset="0"/>
              </a:rPr>
              <a:t>	  It must be used within the method.</a:t>
            </a:r>
          </a:p>
          <a:p>
            <a:pPr>
              <a:buNone/>
            </a:pPr>
            <a:endParaRPr lang="en-US" sz="2400" dirty="0">
              <a:solidFill>
                <a:schemeClr val="bg1"/>
              </a:solidFill>
              <a:latin typeface="Comic Sans MS" pitchFamily="66" charset="0"/>
            </a:endParaRPr>
          </a:p>
          <a:p>
            <a:pPr indent="20638">
              <a:buFont typeface="Courier New" panose="02070309020205020404" pitchFamily="49" charset="0"/>
              <a:buChar char="o"/>
            </a:pPr>
            <a:r>
              <a:rPr lang="en-US" sz="2400" dirty="0">
                <a:solidFill>
                  <a:schemeClr val="bg1"/>
                </a:solidFill>
                <a:latin typeface="Comic Sans MS" pitchFamily="66" charset="0"/>
              </a:rPr>
              <a:t>  catch { }</a:t>
            </a:r>
          </a:p>
          <a:p>
            <a:pPr>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catch block is used to statement which will catch the arisen exception.</a:t>
            </a:r>
          </a:p>
          <a:p>
            <a:pPr>
              <a:buNone/>
            </a:pPr>
            <a:endParaRPr lang="en-US" sz="2400" dirty="0">
              <a:solidFill>
                <a:schemeClr val="bg1"/>
              </a:solidFill>
              <a:latin typeface="Comic Sans MS" pitchFamily="66" charset="0"/>
            </a:endParaRPr>
          </a:p>
          <a:p>
            <a:pPr marL="711200" indent="-347663">
              <a:buFont typeface="Courier New" panose="02070309020205020404" pitchFamily="49" charset="0"/>
              <a:buChar char="o"/>
            </a:pPr>
            <a:r>
              <a:rPr lang="en-US" sz="2400" dirty="0">
                <a:solidFill>
                  <a:schemeClr val="bg1"/>
                </a:solidFill>
                <a:latin typeface="Comic Sans MS" pitchFamily="66" charset="0"/>
              </a:rPr>
              <a:t>finally { } </a:t>
            </a:r>
          </a:p>
          <a:p>
            <a:pPr>
              <a:buNone/>
            </a:pPr>
            <a:r>
              <a:rPr lang="en-US" sz="2400" b="1" dirty="0">
                <a:latin typeface="Comic Sans MS" pitchFamily="66" charset="0"/>
              </a:rPr>
              <a:t>		</a:t>
            </a:r>
            <a:r>
              <a:rPr lang="en-US" sz="2200" kern="1200" dirty="0">
                <a:solidFill>
                  <a:schemeClr val="bg1"/>
                </a:solidFill>
                <a:latin typeface="Comic Sans MS" pitchFamily="66" charset="0"/>
              </a:rPr>
              <a:t>It is a block that is used to execute important code without fail like closing connection.</a:t>
            </a:r>
          </a:p>
          <a:p>
            <a:pPr>
              <a:buNone/>
            </a:pPr>
            <a:endParaRPr lang="en-US" sz="2400" dirty="0">
              <a:solidFill>
                <a:schemeClr val="bg1"/>
              </a:solidFill>
              <a:latin typeface="Comic Sans MS" pitchFamily="66" charset="0"/>
            </a:endParaRPr>
          </a:p>
          <a:p>
            <a:pPr>
              <a:buNone/>
            </a:pPr>
            <a:r>
              <a:rPr lang="en-US" sz="2400" dirty="0">
                <a:solidFill>
                  <a:schemeClr val="bg1"/>
                </a:solidFill>
                <a:latin typeface="Comic Sans MS" pitchFamily="66" charset="0"/>
              </a:rPr>
              <a:t> </a:t>
            </a:r>
          </a:p>
          <a:p>
            <a:pPr>
              <a:buNone/>
            </a:pPr>
            <a:endParaRPr lang="en-US" sz="2400" dirty="0">
              <a:solidFill>
                <a:schemeClr val="bg1"/>
              </a:solidFill>
              <a:latin typeface="Comic Sans MS" pitchFamily="66" charset="0"/>
            </a:endParaRPr>
          </a:p>
          <a:p>
            <a:pPr>
              <a:buNone/>
            </a:pPr>
            <a:endParaRPr lang="en-US" sz="2400" dirty="0"/>
          </a:p>
          <a:p>
            <a:pPr>
              <a:buNone/>
            </a:pPr>
            <a:r>
              <a:rPr lang="en-US" sz="2400" dirty="0"/>
              <a:t>   </a:t>
            </a:r>
          </a:p>
          <a:p>
            <a:pPr marL="0" indent="0">
              <a:buNone/>
            </a:pPr>
            <a:endParaRPr lang="en-IN" sz="2400" dirty="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a:p>
            <a:pPr marL="0" indent="0">
              <a:buNone/>
            </a:pPr>
            <a:r>
              <a:rPr lang="en-IN" sz="2400" dirty="0">
                <a:solidFill>
                  <a:schemeClr val="bg1"/>
                </a:solidFill>
                <a:latin typeface="Comic Sans MS" pitchFamily="66" charset="0"/>
              </a:rPr>
              <a:t>	</a:t>
            </a:r>
          </a:p>
        </p:txBody>
      </p:sp>
      <p:sp>
        <p:nvSpPr>
          <p:cNvPr id="5" name="TextBox 4">
            <a:extLst>
              <a:ext uri="{FF2B5EF4-FFF2-40B4-BE49-F238E27FC236}">
                <a16:creationId xmlns:a16="http://schemas.microsoft.com/office/drawing/2014/main" id="{9EC57BBD-30F7-46BB-97DC-24BA1E643506}"/>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38849862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91886" y="711200"/>
            <a:ext cx="11711624" cy="5595007"/>
          </a:xfrm>
        </p:spPr>
        <p:txBody>
          <a:bodyPr/>
          <a:lstStyle/>
          <a:p>
            <a:pPr marL="0" indent="0">
              <a:buNone/>
            </a:pPr>
            <a:r>
              <a:rPr lang="en-IN" sz="2400" u="sng" dirty="0">
                <a:solidFill>
                  <a:schemeClr val="tx1">
                    <a:lumMod val="20000"/>
                    <a:lumOff val="80000"/>
                  </a:schemeClr>
                </a:solidFill>
                <a:latin typeface="Comic Sans MS" pitchFamily="66" charset="0"/>
              </a:rPr>
              <a:t>Keywords (Continue.. ):</a:t>
            </a:r>
          </a:p>
          <a:p>
            <a:pPr indent="-77788">
              <a:spcBef>
                <a:spcPts val="1200"/>
              </a:spcBef>
              <a:buFont typeface="Courier New" panose="02070309020205020404" pitchFamily="49" charset="0"/>
              <a:buChar char="o"/>
            </a:pPr>
            <a:r>
              <a:rPr lang="en-IN" sz="2400" dirty="0">
                <a:solidFill>
                  <a:schemeClr val="bg1"/>
                </a:solidFill>
                <a:latin typeface="Comic Sans MS" pitchFamily="66" charset="0"/>
              </a:rPr>
              <a:t> </a:t>
            </a:r>
            <a:r>
              <a:rPr lang="en-US" sz="2400" dirty="0">
                <a:solidFill>
                  <a:schemeClr val="bg1"/>
                </a:solidFill>
                <a:latin typeface="Comic Sans MS" pitchFamily="66" charset="0"/>
              </a:rPr>
              <a:t>throw:</a:t>
            </a:r>
          </a:p>
          <a:p>
            <a:pPr marL="0" indent="0">
              <a:buNone/>
            </a:pPr>
            <a:r>
              <a:rPr lang="en-US" sz="2400" dirty="0">
                <a:solidFill>
                  <a:schemeClr val="bg1"/>
                </a:solidFill>
                <a:latin typeface="Comic Sans MS" pitchFamily="66" charset="0"/>
              </a:rPr>
              <a:t>          It is u</a:t>
            </a:r>
            <a:r>
              <a:rPr lang="en-US" sz="2200" dirty="0">
                <a:solidFill>
                  <a:schemeClr val="bg1"/>
                </a:solidFill>
                <a:latin typeface="Comic Sans MS" pitchFamily="66" charset="0"/>
              </a:rPr>
              <a:t>sed to explicitly throw an exception. throw either checked or  </a:t>
            </a:r>
            <a:br>
              <a:rPr lang="en-US" sz="2200" dirty="0">
                <a:solidFill>
                  <a:schemeClr val="bg1"/>
                </a:solidFill>
                <a:latin typeface="Comic Sans MS" pitchFamily="66" charset="0"/>
              </a:rPr>
            </a:br>
            <a:r>
              <a:rPr lang="en-US" sz="2200" dirty="0">
                <a:solidFill>
                  <a:schemeClr val="bg1"/>
                </a:solidFill>
                <a:latin typeface="Comic Sans MS" pitchFamily="66" charset="0"/>
              </a:rPr>
              <a:t>       unchecked exception in java.</a:t>
            </a:r>
          </a:p>
          <a:p>
            <a:pPr marL="0" indent="0">
              <a:buNone/>
            </a:pPr>
            <a:r>
              <a:rPr lang="en-US" sz="2400" dirty="0">
                <a:solidFill>
                  <a:schemeClr val="bg1"/>
                </a:solidFill>
                <a:latin typeface="Comic Sans MS" pitchFamily="66" charset="0"/>
              </a:rPr>
              <a:t> </a:t>
            </a:r>
            <a:endParaRPr lang="en-IN" sz="2400" dirty="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indent="-77788">
              <a:buFont typeface="Courier New" panose="02070309020205020404" pitchFamily="49" charset="0"/>
              <a:buChar char="o"/>
            </a:pPr>
            <a:r>
              <a:rPr lang="en-US" sz="2400" dirty="0">
                <a:solidFill>
                  <a:schemeClr val="bg1"/>
                </a:solidFill>
                <a:latin typeface="Comic Sans MS" pitchFamily="66" charset="0"/>
              </a:rPr>
              <a:t> throws:</a:t>
            </a:r>
          </a:p>
          <a:p>
            <a:pPr marL="0" indent="0">
              <a:buNone/>
            </a:pPr>
            <a:r>
              <a:rPr lang="en-US" sz="2400" dirty="0">
                <a:solidFill>
                  <a:schemeClr val="bg1"/>
                </a:solidFill>
                <a:latin typeface="Comic Sans MS" pitchFamily="66" charset="0"/>
              </a:rPr>
              <a:t>	It is u</a:t>
            </a:r>
            <a:r>
              <a:rPr lang="en-US" sz="2200" dirty="0">
                <a:solidFill>
                  <a:schemeClr val="bg1"/>
                </a:solidFill>
                <a:latin typeface="Comic Sans MS" pitchFamily="66" charset="0"/>
              </a:rPr>
              <a:t>sed to declare an exception. It gives an information to the programmer</a:t>
            </a:r>
            <a:br>
              <a:rPr lang="en-US" sz="2200" dirty="0">
                <a:solidFill>
                  <a:schemeClr val="bg1"/>
                </a:solidFill>
                <a:latin typeface="Comic Sans MS" pitchFamily="66" charset="0"/>
              </a:rPr>
            </a:br>
            <a:r>
              <a:rPr lang="en-US" sz="2200" dirty="0">
                <a:solidFill>
                  <a:schemeClr val="bg1"/>
                </a:solidFill>
                <a:latin typeface="Comic Sans MS" pitchFamily="66" charset="0"/>
              </a:rPr>
              <a:t>       that there may occur an exception so it is better for the programmer to provide</a:t>
            </a:r>
            <a:br>
              <a:rPr lang="en-US" sz="2200" dirty="0">
                <a:solidFill>
                  <a:schemeClr val="bg1"/>
                </a:solidFill>
                <a:latin typeface="Comic Sans MS" pitchFamily="66" charset="0"/>
              </a:rPr>
            </a:br>
            <a:r>
              <a:rPr lang="en-US" sz="2200" dirty="0">
                <a:solidFill>
                  <a:schemeClr val="bg1"/>
                </a:solidFill>
                <a:latin typeface="Comic Sans MS" pitchFamily="66" charset="0"/>
              </a:rPr>
              <a:t>       the exception handling code so that normal flow can be maintained.</a:t>
            </a:r>
          </a:p>
          <a:p>
            <a:pPr marL="0" indent="0">
              <a:buNone/>
            </a:pPr>
            <a:r>
              <a:rPr lang="en-US" sz="2000" dirty="0">
                <a:solidFill>
                  <a:schemeClr val="bg1"/>
                </a:solidFill>
                <a:latin typeface="Comic Sans MS" pitchFamily="66" charset="0"/>
              </a:rPr>
              <a:t> </a:t>
            </a:r>
          </a:p>
          <a:p>
            <a:pPr>
              <a:buNone/>
            </a:pPr>
            <a:endParaRPr lang="en-US" sz="2400" dirty="0">
              <a:solidFill>
                <a:schemeClr val="bg1"/>
              </a:solidFill>
              <a:latin typeface="Comic Sans MS" pitchFamily="66" charset="0"/>
            </a:endParaRPr>
          </a:p>
          <a:p>
            <a:pPr>
              <a:buNone/>
            </a:pPr>
            <a:r>
              <a:rPr lang="en-US" sz="2400" dirty="0">
                <a:solidFill>
                  <a:schemeClr val="bg1"/>
                </a:solidFill>
                <a:latin typeface="Comic Sans MS" pitchFamily="66" charset="0"/>
              </a:rPr>
              <a:t> </a:t>
            </a:r>
          </a:p>
          <a:p>
            <a:pPr>
              <a:buNone/>
            </a:pPr>
            <a:endParaRPr lang="en-US" sz="2400" dirty="0">
              <a:solidFill>
                <a:schemeClr val="bg1"/>
              </a:solidFill>
              <a:latin typeface="Comic Sans MS" pitchFamily="66" charset="0"/>
            </a:endParaRPr>
          </a:p>
          <a:p>
            <a:pPr>
              <a:buNone/>
            </a:pPr>
            <a:endParaRPr lang="en-US" sz="2400" dirty="0"/>
          </a:p>
          <a:p>
            <a:pPr>
              <a:buNone/>
            </a:pPr>
            <a:r>
              <a:rPr lang="en-US" sz="2400" dirty="0"/>
              <a:t>   </a:t>
            </a:r>
          </a:p>
          <a:p>
            <a:pPr marL="0" indent="0">
              <a:buNone/>
            </a:pPr>
            <a:endParaRPr lang="en-IN" sz="2400" dirty="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a:p>
            <a:pPr marL="0" indent="0">
              <a:buNone/>
            </a:pPr>
            <a:r>
              <a:rPr lang="en-IN" sz="2400" dirty="0">
                <a:solidFill>
                  <a:schemeClr val="bg1"/>
                </a:solidFill>
                <a:latin typeface="Comic Sans MS" pitchFamily="66" charset="0"/>
              </a:rPr>
              <a:t>	</a:t>
            </a:r>
          </a:p>
        </p:txBody>
      </p:sp>
      <p:sp>
        <p:nvSpPr>
          <p:cNvPr id="4" name="Title 1">
            <a:extLst>
              <a:ext uri="{FF2B5EF4-FFF2-40B4-BE49-F238E27FC236}">
                <a16:creationId xmlns:a16="http://schemas.microsoft.com/office/drawing/2014/main" id="{02585BD0-DC1C-4BC3-886B-C3BEA5B7F48E}"/>
              </a:ext>
            </a:extLst>
          </p:cNvPr>
          <p:cNvSpPr txBox="1">
            <a:spLocks/>
          </p:cNvSpPr>
          <p:nvPr/>
        </p:nvSpPr>
        <p:spPr bwMode="auto">
          <a:xfrm>
            <a:off x="1184106" y="2547006"/>
            <a:ext cx="8170352" cy="599318"/>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marL="1150938" lvl="0" indent="-1150938">
              <a:buNone/>
            </a:pPr>
            <a:r>
              <a:rPr lang="en-US" sz="2200" i="0" dirty="0">
                <a:solidFill>
                  <a:schemeClr val="bg1"/>
                </a:solidFill>
                <a:latin typeface="Comic Sans MS" pitchFamily="66" charset="0"/>
              </a:rPr>
              <a:t>Syntax:</a:t>
            </a:r>
            <a:r>
              <a:rPr lang="en-US" sz="2200" i="0" u="none" dirty="0">
                <a:solidFill>
                  <a:schemeClr val="bg1"/>
                </a:solidFill>
                <a:latin typeface="Comic Sans MS" pitchFamily="66" charset="0"/>
              </a:rPr>
              <a:t>  throw new </a:t>
            </a:r>
            <a:r>
              <a:rPr lang="en-US" sz="2200" i="0" u="none" dirty="0" err="1">
                <a:solidFill>
                  <a:schemeClr val="bg1"/>
                </a:solidFill>
                <a:latin typeface="Comic Sans MS" pitchFamily="66" charset="0"/>
              </a:rPr>
              <a:t>IOException</a:t>
            </a:r>
            <a:r>
              <a:rPr lang="en-US" sz="2200" i="0" u="none" dirty="0">
                <a:solidFill>
                  <a:schemeClr val="bg1"/>
                </a:solidFill>
                <a:latin typeface="Comic Sans MS" pitchFamily="66" charset="0"/>
              </a:rPr>
              <a:t>("sorry device error);</a:t>
            </a:r>
          </a:p>
        </p:txBody>
      </p:sp>
      <p:sp>
        <p:nvSpPr>
          <p:cNvPr id="5" name="Title 1">
            <a:extLst>
              <a:ext uri="{FF2B5EF4-FFF2-40B4-BE49-F238E27FC236}">
                <a16:creationId xmlns:a16="http://schemas.microsoft.com/office/drawing/2014/main" id="{28781E1B-07BC-4128-AD59-E92F0A1C53AA}"/>
              </a:ext>
            </a:extLst>
          </p:cNvPr>
          <p:cNvSpPr txBox="1">
            <a:spLocks/>
          </p:cNvSpPr>
          <p:nvPr/>
        </p:nvSpPr>
        <p:spPr bwMode="auto">
          <a:xfrm>
            <a:off x="1115280" y="5025221"/>
            <a:ext cx="10224123" cy="913463"/>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endParaRPr lang="en-US" sz="2400" i="0" dirty="0">
              <a:solidFill>
                <a:schemeClr val="bg1"/>
              </a:solidFill>
              <a:latin typeface="Comic Sans MS" pitchFamily="66" charset="0"/>
            </a:endParaRPr>
          </a:p>
          <a:p>
            <a:pPr lvl="0"/>
            <a:endParaRPr lang="en-US" sz="2400" i="0" dirty="0">
              <a:solidFill>
                <a:schemeClr val="bg1"/>
              </a:solidFill>
              <a:latin typeface="Comic Sans MS" pitchFamily="66" charset="0"/>
            </a:endParaRPr>
          </a:p>
          <a:p>
            <a:pPr lvl="0"/>
            <a:endParaRPr lang="en-US" sz="2400" i="0" dirty="0">
              <a:solidFill>
                <a:schemeClr val="bg1"/>
              </a:solidFill>
              <a:latin typeface="Comic Sans MS" pitchFamily="66" charset="0"/>
            </a:endParaRPr>
          </a:p>
          <a:p>
            <a:pPr lvl="0"/>
            <a:r>
              <a:rPr lang="en-US" sz="2200" i="0" dirty="0">
                <a:solidFill>
                  <a:schemeClr val="bg1"/>
                </a:solidFill>
                <a:latin typeface="Comic Sans MS" pitchFamily="66" charset="0"/>
              </a:rPr>
              <a:t>Syntax:</a:t>
            </a:r>
            <a:r>
              <a:rPr lang="en-US" sz="2200" i="0" u="none" dirty="0">
                <a:solidFill>
                  <a:schemeClr val="bg1"/>
                </a:solidFill>
                <a:latin typeface="Comic Sans MS" pitchFamily="66" charset="0"/>
              </a:rPr>
              <a:t> </a:t>
            </a:r>
          </a:p>
          <a:p>
            <a:pPr lvl="0">
              <a:spcBef>
                <a:spcPts val="1200"/>
              </a:spcBef>
            </a:pPr>
            <a:r>
              <a:rPr lang="en-US" sz="2200" i="0" u="none" dirty="0" err="1">
                <a:solidFill>
                  <a:schemeClr val="bg1"/>
                </a:solidFill>
                <a:latin typeface="Comic Sans MS" pitchFamily="66" charset="0"/>
              </a:rPr>
              <a:t>return_type</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method_name</a:t>
            </a:r>
            <a:r>
              <a:rPr lang="en-US" sz="2200" i="0" u="none" dirty="0">
                <a:solidFill>
                  <a:schemeClr val="bg1"/>
                </a:solidFill>
                <a:latin typeface="Comic Sans MS" pitchFamily="66" charset="0"/>
              </a:rPr>
              <a:t>() throws </a:t>
            </a:r>
            <a:r>
              <a:rPr lang="en-US" sz="2200" i="0" u="none" dirty="0" err="1">
                <a:solidFill>
                  <a:schemeClr val="bg1"/>
                </a:solidFill>
                <a:latin typeface="Comic Sans MS" pitchFamily="66" charset="0"/>
              </a:rPr>
              <a:t>exception_class_name</a:t>
            </a:r>
            <a:r>
              <a:rPr lang="en-US" sz="2200" i="0" u="none" dirty="0">
                <a:solidFill>
                  <a:schemeClr val="bg1"/>
                </a:solidFill>
                <a:latin typeface="Comic Sans MS" pitchFamily="66" charset="0"/>
              </a:rPr>
              <a:t>{  //method code}  </a:t>
            </a:r>
          </a:p>
          <a:p>
            <a:pPr>
              <a:buNone/>
            </a:pPr>
            <a:endParaRPr lang="en-US" sz="2800" dirty="0">
              <a:solidFill>
                <a:schemeClr val="bg1"/>
              </a:solidFill>
              <a:latin typeface="Comic Sans MS" pitchFamily="66" charset="0"/>
            </a:endParaRPr>
          </a:p>
          <a:p>
            <a:pPr marL="1150938" lvl="0" indent="-1150938">
              <a:buNone/>
            </a:pPr>
            <a:endParaRPr lang="en-US" sz="2000" i="0" u="none" dirty="0">
              <a:solidFill>
                <a:schemeClr val="bg1"/>
              </a:solidFill>
              <a:latin typeface="Comic Sans MS" pitchFamily="66" charset="0"/>
            </a:endParaRPr>
          </a:p>
        </p:txBody>
      </p:sp>
      <p:sp>
        <p:nvSpPr>
          <p:cNvPr id="7" name="TextBox 6">
            <a:extLst>
              <a:ext uri="{FF2B5EF4-FFF2-40B4-BE49-F238E27FC236}">
                <a16:creationId xmlns:a16="http://schemas.microsoft.com/office/drawing/2014/main" id="{A8A5190B-6BAE-44B3-9E2C-730624D41CA5}"/>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16153649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1" y="0"/>
            <a:ext cx="1220072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696686" y="571499"/>
            <a:ext cx="10415625" cy="5283391"/>
          </a:xfrm>
        </p:spPr>
        <p:txBody>
          <a:bodyPr/>
          <a:lstStyle/>
          <a:p>
            <a:pPr>
              <a:buNone/>
            </a:pPr>
            <a:r>
              <a:rPr lang="en-US" sz="2400" dirty="0">
                <a:solidFill>
                  <a:schemeClr val="bg1"/>
                </a:solidFill>
                <a:latin typeface="Comic Sans MS" pitchFamily="66" charset="0"/>
              </a:rPr>
              <a:t>  Example for try, catch &amp; finally keywords :</a:t>
            </a:r>
            <a:endParaRPr lang="en-US" sz="2400" dirty="0">
              <a:latin typeface="Comic Sans MS" pitchFamily="66" charset="0"/>
            </a:endParaRPr>
          </a:p>
          <a:p>
            <a:pPr>
              <a:buNone/>
            </a:pPr>
            <a:endParaRPr lang="en-US" sz="2400" dirty="0">
              <a:latin typeface="Comic Sans MS" pitchFamily="66" charset="0"/>
            </a:endParaRPr>
          </a:p>
          <a:p>
            <a:pPr>
              <a:buNone/>
            </a:pPr>
            <a:endParaRPr lang="en-US" sz="2400" dirty="0">
              <a:latin typeface="Comic Sans MS" pitchFamily="66" charset="0"/>
            </a:endParaRPr>
          </a:p>
        </p:txBody>
      </p:sp>
      <p:sp>
        <p:nvSpPr>
          <p:cNvPr id="9" name="Title 1"/>
          <p:cNvSpPr txBox="1">
            <a:spLocks/>
          </p:cNvSpPr>
          <p:nvPr/>
        </p:nvSpPr>
        <p:spPr bwMode="auto">
          <a:xfrm>
            <a:off x="981367" y="1124234"/>
            <a:ext cx="7861111" cy="4609531"/>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endParaRPr lang="en-US" sz="1800" i="0" u="none" dirty="0">
              <a:solidFill>
                <a:schemeClr val="bg1"/>
              </a:solidFill>
              <a:latin typeface="Comic Sans MS" pitchFamily="66" charset="0"/>
            </a:endParaRPr>
          </a:p>
          <a:p>
            <a:pPr lvl="0"/>
            <a:r>
              <a:rPr lang="en-US" sz="1800" i="0" u="none" dirty="0">
                <a:solidFill>
                  <a:schemeClr val="bg1"/>
                </a:solidFill>
                <a:latin typeface="Comic Sans MS" pitchFamily="66" charset="0"/>
              </a:rPr>
              <a:t>class </a:t>
            </a:r>
            <a:r>
              <a:rPr lang="en-US" sz="1800" i="0" u="none" dirty="0" err="1">
                <a:solidFill>
                  <a:schemeClr val="bg1"/>
                </a:solidFill>
                <a:latin typeface="Comic Sans MS" pitchFamily="66" charset="0"/>
              </a:rPr>
              <a:t>TestBlocks</a:t>
            </a:r>
            <a:r>
              <a:rPr lang="en-US" sz="1800" i="0" u="none" dirty="0">
                <a:solidFill>
                  <a:schemeClr val="bg1"/>
                </a:solidFill>
                <a:latin typeface="Comic Sans MS" pitchFamily="66" charset="0"/>
              </a:rPr>
              <a:t>{  </a:t>
            </a:r>
          </a:p>
          <a:p>
            <a:pPr lvl="0"/>
            <a:r>
              <a:rPr lang="en-US" sz="1800" i="0" u="none" dirty="0">
                <a:solidFill>
                  <a:schemeClr val="bg1"/>
                </a:solidFill>
                <a:latin typeface="Comic Sans MS" pitchFamily="66" charset="0"/>
              </a:rPr>
              <a:t>  public static void main(String </a:t>
            </a:r>
            <a:r>
              <a:rPr lang="en-US" sz="1800" i="0" u="none" dirty="0" err="1">
                <a:solidFill>
                  <a:schemeClr val="bg1"/>
                </a:solidFill>
                <a:latin typeface="Comic Sans MS" pitchFamily="66" charset="0"/>
              </a:rPr>
              <a:t>args</a:t>
            </a:r>
            <a:r>
              <a:rPr lang="en-US" sz="1800" i="0" u="none" dirty="0">
                <a:solidFill>
                  <a:schemeClr val="bg1"/>
                </a:solidFill>
                <a:latin typeface="Comic Sans MS" pitchFamily="66" charset="0"/>
              </a:rPr>
              <a:t>[]){  </a:t>
            </a:r>
          </a:p>
          <a:p>
            <a:pPr lvl="0"/>
            <a:r>
              <a:rPr lang="en-US" sz="1800" i="0" u="none" dirty="0">
                <a:solidFill>
                  <a:schemeClr val="bg1"/>
                </a:solidFill>
                <a:latin typeface="Comic Sans MS" pitchFamily="66" charset="0"/>
              </a:rPr>
              <a:t>    try{  </a:t>
            </a:r>
          </a:p>
          <a:p>
            <a:pPr lvl="0"/>
            <a:r>
              <a:rPr lang="en-US" sz="1800" i="0" u="none" dirty="0">
                <a:solidFill>
                  <a:schemeClr val="bg1"/>
                </a:solidFill>
                <a:latin typeface="Comic Sans MS" pitchFamily="66" charset="0"/>
              </a:rPr>
              <a:t>        </a:t>
            </a:r>
            <a:r>
              <a:rPr lang="en-US" sz="1800" i="0" u="none" dirty="0" err="1">
                <a:solidFill>
                  <a:schemeClr val="bg1"/>
                </a:solidFill>
                <a:latin typeface="Comic Sans MS" pitchFamily="66" charset="0"/>
              </a:rPr>
              <a:t>int</a:t>
            </a:r>
            <a:r>
              <a:rPr lang="en-US" sz="1800" i="0" u="none" dirty="0">
                <a:solidFill>
                  <a:schemeClr val="bg1"/>
                </a:solidFill>
                <a:latin typeface="Comic Sans MS" pitchFamily="66" charset="0"/>
              </a:rPr>
              <a:t> data=25/0;  </a:t>
            </a:r>
          </a:p>
          <a:p>
            <a:pPr lvl="0"/>
            <a:r>
              <a:rPr lang="en-US" sz="1800" i="0" u="none" dirty="0">
                <a:solidFill>
                  <a:schemeClr val="bg1"/>
                </a:solidFill>
                <a:latin typeface="Comic Sans MS" pitchFamily="66" charset="0"/>
              </a:rPr>
              <a:t>       </a:t>
            </a: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(data);  </a:t>
            </a:r>
          </a:p>
          <a:p>
            <a:pPr lvl="0"/>
            <a:r>
              <a:rPr lang="en-US" sz="1800" i="0" u="none" dirty="0">
                <a:solidFill>
                  <a:schemeClr val="bg1"/>
                </a:solidFill>
                <a:latin typeface="Comic Sans MS" pitchFamily="66" charset="0"/>
              </a:rPr>
              <a:t>         }  </a:t>
            </a:r>
          </a:p>
          <a:p>
            <a:pPr lvl="0"/>
            <a:r>
              <a:rPr lang="en-US" sz="1800" i="0" u="none" dirty="0">
                <a:solidFill>
                  <a:schemeClr val="bg1"/>
                </a:solidFill>
                <a:latin typeface="Comic Sans MS" pitchFamily="66" charset="0"/>
              </a:rPr>
              <a:t>      catch(</a:t>
            </a:r>
            <a:r>
              <a:rPr lang="en-US" sz="1800" i="0" u="none" dirty="0" err="1">
                <a:solidFill>
                  <a:schemeClr val="bg1"/>
                </a:solidFill>
                <a:latin typeface="Comic Sans MS" pitchFamily="66" charset="0"/>
              </a:rPr>
              <a:t>ArithmeticException</a:t>
            </a:r>
            <a:r>
              <a:rPr lang="en-US" sz="1800" i="0" u="none" dirty="0">
                <a:solidFill>
                  <a:schemeClr val="bg1"/>
                </a:solidFill>
                <a:latin typeface="Comic Sans MS" pitchFamily="66" charset="0"/>
              </a:rPr>
              <a:t> e) {</a:t>
            </a:r>
          </a:p>
          <a:p>
            <a:pPr lvl="0"/>
            <a:r>
              <a:rPr lang="en-US" sz="1800" i="0" u="none" dirty="0">
                <a:solidFill>
                  <a:schemeClr val="bg1"/>
                </a:solidFill>
                <a:latin typeface="Comic Sans MS" pitchFamily="66" charset="0"/>
              </a:rPr>
              <a:t>       </a:t>
            </a: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(e); }</a:t>
            </a:r>
          </a:p>
          <a:p>
            <a:pPr lvl="0"/>
            <a:r>
              <a:rPr lang="en-US" sz="1800" i="0" u="none" dirty="0">
                <a:solidFill>
                  <a:schemeClr val="bg1"/>
                </a:solidFill>
                <a:latin typeface="Comic Sans MS" pitchFamily="66" charset="0"/>
              </a:rPr>
              <a:t>    finally {</a:t>
            </a:r>
          </a:p>
          <a:p>
            <a:pPr lvl="0"/>
            <a:r>
              <a:rPr lang="en-US" sz="1800" i="0" u="none" dirty="0">
                <a:solidFill>
                  <a:schemeClr val="bg1"/>
                </a:solidFill>
                <a:latin typeface="Comic Sans MS" pitchFamily="66" charset="0"/>
              </a:rPr>
              <a:t>	</a:t>
            </a: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("finally block executes always"); }  </a:t>
            </a:r>
          </a:p>
          <a:p>
            <a:pPr lvl="0"/>
            <a:r>
              <a:rPr lang="en-US" sz="1800" i="0" u="none" dirty="0">
                <a:solidFill>
                  <a:schemeClr val="bg1"/>
                </a:solidFill>
                <a:latin typeface="Comic Sans MS" pitchFamily="66" charset="0"/>
              </a:rPr>
              <a:t>        </a:t>
            </a: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("rest of the code...");  </a:t>
            </a:r>
          </a:p>
          <a:p>
            <a:r>
              <a:rPr lang="en-US" sz="1800" i="0" u="none" dirty="0">
                <a:solidFill>
                  <a:schemeClr val="bg1"/>
                </a:solidFill>
                <a:latin typeface="Comic Sans MS" pitchFamily="66" charset="0"/>
              </a:rPr>
              <a:t> }  </a:t>
            </a:r>
          </a:p>
          <a:p>
            <a:r>
              <a:rPr lang="en-US" sz="1800" i="0" u="none" dirty="0">
                <a:solidFill>
                  <a:schemeClr val="bg1"/>
                </a:solidFill>
                <a:latin typeface="Comic Sans MS" pitchFamily="66" charset="0"/>
              </a:rPr>
              <a:t> }   </a:t>
            </a:r>
            <a:r>
              <a:rPr lang="en-US" sz="1800" i="0" u="none" dirty="0">
                <a:solidFill>
                  <a:srgbClr val="FFC000"/>
                </a:solidFill>
                <a:latin typeface="Comic Sans MS" pitchFamily="66" charset="0"/>
              </a:rPr>
              <a:t>/*</a:t>
            </a:r>
            <a:r>
              <a:rPr lang="en-US" sz="1800" i="0" u="none" dirty="0">
                <a:solidFill>
                  <a:schemeClr val="bg1"/>
                </a:solidFill>
                <a:latin typeface="Comic Sans MS" pitchFamily="66" charset="0"/>
              </a:rPr>
              <a:t> </a:t>
            </a:r>
            <a:r>
              <a:rPr lang="en-US" sz="1800" i="0" u="none" dirty="0" err="1">
                <a:solidFill>
                  <a:srgbClr val="FFC000"/>
                </a:solidFill>
                <a:latin typeface="Comic Sans MS" pitchFamily="66" charset="0"/>
              </a:rPr>
              <a:t>java.lang.ArithmeticException</a:t>
            </a:r>
            <a:r>
              <a:rPr lang="en-US" sz="1800" i="0" u="none" dirty="0">
                <a:solidFill>
                  <a:srgbClr val="FFC000"/>
                </a:solidFill>
                <a:latin typeface="Comic Sans MS" pitchFamily="66" charset="0"/>
              </a:rPr>
              <a:t>: / by zero</a:t>
            </a:r>
            <a:endParaRPr lang="en-US" sz="1800" i="0" u="none" dirty="0">
              <a:solidFill>
                <a:schemeClr val="bg1"/>
              </a:solidFill>
              <a:latin typeface="Comic Sans MS" pitchFamily="66" charset="0"/>
            </a:endParaRPr>
          </a:p>
          <a:p>
            <a:r>
              <a:rPr lang="en-US" sz="1800" i="0" u="none" dirty="0">
                <a:solidFill>
                  <a:schemeClr val="bg1"/>
                </a:solidFill>
                <a:latin typeface="Comic Sans MS" pitchFamily="66" charset="0"/>
              </a:rPr>
              <a:t>          </a:t>
            </a:r>
            <a:r>
              <a:rPr lang="en-US" sz="1800" i="0" u="none" dirty="0">
                <a:solidFill>
                  <a:srgbClr val="FFC000"/>
                </a:solidFill>
                <a:latin typeface="Comic Sans MS" pitchFamily="66" charset="0"/>
              </a:rPr>
              <a:t>finally block  executes always</a:t>
            </a:r>
          </a:p>
          <a:p>
            <a:r>
              <a:rPr lang="en-US" sz="1800" i="0" u="none" dirty="0">
                <a:solidFill>
                  <a:srgbClr val="FFC000"/>
                </a:solidFill>
                <a:latin typeface="Comic Sans MS" pitchFamily="66" charset="0"/>
              </a:rPr>
              <a:t>          rest of the code */</a:t>
            </a:r>
          </a:p>
          <a:p>
            <a:r>
              <a:rPr lang="en-US" sz="2000" i="0" u="none" dirty="0">
                <a:solidFill>
                  <a:schemeClr val="bg1"/>
                </a:solidFill>
                <a:latin typeface="Comic Sans MS" pitchFamily="66" charset="0"/>
              </a:rPr>
              <a:t>          </a:t>
            </a:r>
            <a:endParaRPr lang="en-IN" sz="2000" i="0" dirty="0">
              <a:solidFill>
                <a:schemeClr val="bg1"/>
              </a:solidFill>
              <a:latin typeface="Comic Sans MS" pitchFamily="66" charset="0"/>
            </a:endParaRPr>
          </a:p>
        </p:txBody>
      </p:sp>
      <p:sp>
        <p:nvSpPr>
          <p:cNvPr id="11" name="Title 1"/>
          <p:cNvSpPr txBox="1">
            <a:spLocks/>
          </p:cNvSpPr>
          <p:nvPr/>
        </p:nvSpPr>
        <p:spPr bwMode="auto">
          <a:xfrm>
            <a:off x="-8721" y="6056671"/>
            <a:ext cx="12192000" cy="835522"/>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IN" sz="2200" i="0" u="none" dirty="0">
                <a:solidFill>
                  <a:schemeClr val="bg1"/>
                </a:solidFill>
                <a:latin typeface="Comic Sans MS" pitchFamily="66" charset="0"/>
              </a:rPr>
              <a:t> </a:t>
            </a:r>
            <a:r>
              <a:rPr lang="en-US" sz="2200" i="0" u="none" dirty="0">
                <a:solidFill>
                  <a:schemeClr val="bg1"/>
                </a:solidFill>
                <a:latin typeface="Comic Sans MS" pitchFamily="66" charset="0"/>
              </a:rPr>
              <a:t>Rule: For each try block there can be zero or more catch blocks, but only one finally block</a:t>
            </a:r>
            <a:r>
              <a:rPr lang="en-US" sz="2200" b="1" i="0" u="none" dirty="0">
                <a:solidFill>
                  <a:schemeClr val="bg1"/>
                </a:solidFill>
                <a:latin typeface="Comic Sans MS" pitchFamily="66" charset="0"/>
              </a:rPr>
              <a:t>.</a:t>
            </a:r>
            <a:endParaRPr lang="en-US" sz="2200" b="1" dirty="0"/>
          </a:p>
          <a:p>
            <a:endParaRPr lang="en-IN" sz="2400" i="0" u="none" dirty="0">
              <a:solidFill>
                <a:schemeClr val="bg1"/>
              </a:solidFill>
              <a:latin typeface="Comic Sans MS" pitchFamily="66" charset="0"/>
            </a:endParaRPr>
          </a:p>
        </p:txBody>
      </p:sp>
      <p:sp>
        <p:nvSpPr>
          <p:cNvPr id="8" name="TextBox 7">
            <a:extLst>
              <a:ext uri="{FF2B5EF4-FFF2-40B4-BE49-F238E27FC236}">
                <a16:creationId xmlns:a16="http://schemas.microsoft.com/office/drawing/2014/main" id="{7A66B5EA-9338-48B1-A890-46B60293B11A}"/>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14894714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1" y="0"/>
            <a:ext cx="1220072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696686" y="571499"/>
            <a:ext cx="10415625" cy="5283391"/>
          </a:xfrm>
        </p:spPr>
        <p:txBody>
          <a:bodyPr/>
          <a:lstStyle/>
          <a:p>
            <a:pPr>
              <a:buNone/>
            </a:pPr>
            <a:r>
              <a:rPr lang="en-US" sz="2400" dirty="0">
                <a:solidFill>
                  <a:schemeClr val="bg1"/>
                </a:solidFill>
                <a:latin typeface="Comic Sans MS" pitchFamily="66" charset="0"/>
              </a:rPr>
              <a:t>   Example for throw keyword:</a:t>
            </a:r>
            <a:endParaRPr lang="en-US" sz="2400" dirty="0">
              <a:latin typeface="Comic Sans MS" pitchFamily="66" charset="0"/>
            </a:endParaRPr>
          </a:p>
          <a:p>
            <a:pPr>
              <a:buNone/>
            </a:pPr>
            <a:endParaRPr lang="en-US" sz="2400" dirty="0">
              <a:latin typeface="Comic Sans MS" pitchFamily="66" charset="0"/>
            </a:endParaRPr>
          </a:p>
          <a:p>
            <a:pPr>
              <a:buNone/>
            </a:pPr>
            <a:endParaRPr lang="en-US" sz="2400" dirty="0">
              <a:latin typeface="Comic Sans MS" pitchFamily="66" charset="0"/>
            </a:endParaRPr>
          </a:p>
        </p:txBody>
      </p:sp>
      <p:sp>
        <p:nvSpPr>
          <p:cNvPr id="9" name="Title 1"/>
          <p:cNvSpPr txBox="1">
            <a:spLocks/>
          </p:cNvSpPr>
          <p:nvPr/>
        </p:nvSpPr>
        <p:spPr bwMode="auto">
          <a:xfrm>
            <a:off x="1079689" y="1124234"/>
            <a:ext cx="8319950" cy="4961934"/>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endParaRPr lang="en-US" sz="2000" i="0" u="none" dirty="0">
              <a:solidFill>
                <a:schemeClr val="bg1"/>
              </a:solidFill>
              <a:latin typeface="Comic Sans MS" pitchFamily="66" charset="0"/>
            </a:endParaRPr>
          </a:p>
          <a:p>
            <a:pPr lvl="0"/>
            <a:endParaRPr lang="en-US" sz="2000" i="0" u="none" dirty="0">
              <a:solidFill>
                <a:schemeClr val="bg1"/>
              </a:solidFill>
              <a:latin typeface="Comic Sans MS" pitchFamily="66" charset="0"/>
            </a:endParaRPr>
          </a:p>
          <a:p>
            <a:r>
              <a:rPr lang="en-US" sz="2200" i="0" u="none" dirty="0">
                <a:solidFill>
                  <a:schemeClr val="bg1"/>
                </a:solidFill>
                <a:latin typeface="Comic Sans MS" pitchFamily="66" charset="0"/>
              </a:rPr>
              <a:t>public class </a:t>
            </a:r>
            <a:r>
              <a:rPr lang="en-US" sz="2200" i="0" u="none" dirty="0" err="1">
                <a:solidFill>
                  <a:schemeClr val="bg1"/>
                </a:solidFill>
                <a:latin typeface="Comic Sans MS" pitchFamily="66" charset="0"/>
              </a:rPr>
              <a:t>TestThrow</a:t>
            </a:r>
            <a:r>
              <a:rPr lang="en-US" sz="2200" i="0" u="none" dirty="0">
                <a:solidFill>
                  <a:schemeClr val="bg1"/>
                </a:solidFill>
                <a:latin typeface="Comic Sans MS" pitchFamily="66" charset="0"/>
              </a:rPr>
              <a:t> {  </a:t>
            </a:r>
          </a:p>
          <a:p>
            <a:r>
              <a:rPr lang="en-US" sz="2200" i="0" u="none" dirty="0">
                <a:solidFill>
                  <a:schemeClr val="bg1"/>
                </a:solidFill>
                <a:latin typeface="Comic Sans MS" pitchFamily="66" charset="0"/>
              </a:rPr>
              <a:t>   static void validate(</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age) {  </a:t>
            </a:r>
          </a:p>
          <a:p>
            <a:r>
              <a:rPr lang="en-US" sz="2200" i="0" u="none" dirty="0">
                <a:solidFill>
                  <a:schemeClr val="bg1"/>
                </a:solidFill>
                <a:latin typeface="Comic Sans MS" pitchFamily="66" charset="0"/>
              </a:rPr>
              <a:t>     if(age&lt;18)  </a:t>
            </a:r>
          </a:p>
          <a:p>
            <a:r>
              <a:rPr lang="en-US" sz="2200" i="0" u="none" dirty="0">
                <a:solidFill>
                  <a:schemeClr val="bg1"/>
                </a:solidFill>
                <a:latin typeface="Comic Sans MS" pitchFamily="66" charset="0"/>
              </a:rPr>
              <a:t>      throw new </a:t>
            </a:r>
            <a:r>
              <a:rPr lang="en-US" sz="2200" i="0" u="none" dirty="0" err="1">
                <a:solidFill>
                  <a:schemeClr val="bg1"/>
                </a:solidFill>
                <a:latin typeface="Comic Sans MS" pitchFamily="66" charset="0"/>
              </a:rPr>
              <a:t>ArithmeticException</a:t>
            </a:r>
            <a:r>
              <a:rPr lang="en-US" sz="2200" i="0" u="none" dirty="0">
                <a:solidFill>
                  <a:schemeClr val="bg1"/>
                </a:solidFill>
                <a:latin typeface="Comic Sans MS" pitchFamily="66" charset="0"/>
              </a:rPr>
              <a:t>("not valid");  </a:t>
            </a:r>
          </a:p>
          <a:p>
            <a:r>
              <a:rPr lang="en-US" sz="2200" i="0" u="none" dirty="0">
                <a:solidFill>
                  <a:schemeClr val="bg1"/>
                </a:solidFill>
                <a:latin typeface="Comic Sans MS" pitchFamily="66" charset="0"/>
              </a:rPr>
              <a:t>     else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System.out.println</a:t>
            </a:r>
            <a:r>
              <a:rPr lang="en-US" sz="2200" i="0" u="none" dirty="0">
                <a:solidFill>
                  <a:schemeClr val="bg1"/>
                </a:solidFill>
                <a:latin typeface="Comic Sans MS" pitchFamily="66" charset="0"/>
              </a:rPr>
              <a:t>("welcome to vote");  </a:t>
            </a:r>
          </a:p>
          <a:p>
            <a:r>
              <a:rPr lang="en" sz="2200" i="0" u="none" dirty="0">
                <a:solidFill>
                  <a:schemeClr val="bg1"/>
                </a:solidFill>
                <a:latin typeface="Comic Sans MS" pitchFamily="66" charset="0"/>
              </a:rPr>
              <a:t>   }  </a:t>
            </a:r>
          </a:p>
          <a:p>
            <a:r>
              <a:rPr lang="en-US" sz="2200" i="0" u="none" dirty="0">
                <a:solidFill>
                  <a:schemeClr val="bg1"/>
                </a:solidFill>
                <a:latin typeface="Comic Sans MS" pitchFamily="66" charset="0"/>
              </a:rPr>
              <a:t>   public static void main(String </a:t>
            </a:r>
            <a:r>
              <a:rPr lang="en-US" sz="2200" i="0" u="none" dirty="0" err="1">
                <a:solidFill>
                  <a:schemeClr val="bg1"/>
                </a:solidFill>
                <a:latin typeface="Comic Sans MS" pitchFamily="66" charset="0"/>
              </a:rPr>
              <a:t>args</a:t>
            </a:r>
            <a:r>
              <a:rPr lang="en-US" sz="2200" i="0" u="none" dirty="0">
                <a:solidFill>
                  <a:schemeClr val="bg1"/>
                </a:solidFill>
                <a:latin typeface="Comic Sans MS" pitchFamily="66" charset="0"/>
              </a:rPr>
              <a:t>[]) {  </a:t>
            </a:r>
          </a:p>
          <a:p>
            <a:r>
              <a:rPr lang="en-US" sz="2200" i="0" u="none" dirty="0">
                <a:solidFill>
                  <a:schemeClr val="bg1"/>
                </a:solidFill>
                <a:latin typeface="Comic Sans MS" pitchFamily="66" charset="0"/>
              </a:rPr>
              <a:t>      validate(13);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System.out.println</a:t>
            </a:r>
            <a:r>
              <a:rPr lang="en-US" sz="2200" i="0" u="none" dirty="0">
                <a:solidFill>
                  <a:schemeClr val="bg1"/>
                </a:solidFill>
                <a:latin typeface="Comic Sans MS" pitchFamily="66" charset="0"/>
              </a:rPr>
              <a:t>("rest of the code...");  </a:t>
            </a:r>
          </a:p>
          <a:p>
            <a:r>
              <a:rPr lang="en" sz="2200" i="0" u="none" dirty="0">
                <a:solidFill>
                  <a:schemeClr val="bg1"/>
                </a:solidFill>
                <a:latin typeface="Comic Sans MS" pitchFamily="66" charset="0"/>
              </a:rPr>
              <a:t>  }  </a:t>
            </a:r>
          </a:p>
          <a:p>
            <a:r>
              <a:rPr lang="en" sz="2200" i="0" u="none" dirty="0">
                <a:solidFill>
                  <a:schemeClr val="bg1"/>
                </a:solidFill>
                <a:latin typeface="Comic Sans MS" pitchFamily="66" charset="0"/>
              </a:rPr>
              <a:t>}</a:t>
            </a:r>
            <a:r>
              <a:rPr lang="en" sz="2000" i="0" u="none" dirty="0">
                <a:solidFill>
                  <a:schemeClr val="bg1"/>
                </a:solidFill>
                <a:latin typeface="Comic Sans MS" pitchFamily="66" charset="0"/>
              </a:rPr>
              <a:t>  </a:t>
            </a:r>
            <a:r>
              <a:rPr lang="en" sz="2000" i="0" u="none" dirty="0">
                <a:solidFill>
                  <a:srgbClr val="FFC000"/>
                </a:solidFill>
                <a:latin typeface="Comic Sans MS" pitchFamily="66" charset="0"/>
              </a:rPr>
              <a:t>/* </a:t>
            </a:r>
            <a:r>
              <a:rPr lang="en-US" sz="2000" i="0" u="none" dirty="0">
                <a:solidFill>
                  <a:srgbClr val="FFC000"/>
                </a:solidFill>
                <a:latin typeface="Comic Sans MS" pitchFamily="66" charset="0"/>
              </a:rPr>
              <a:t>O/P:</a:t>
            </a:r>
          </a:p>
          <a:p>
            <a:r>
              <a:rPr lang="en-US" sz="2000" i="0" u="none" dirty="0">
                <a:solidFill>
                  <a:srgbClr val="FFC000"/>
                </a:solidFill>
                <a:latin typeface="Comic Sans MS" pitchFamily="66" charset="0"/>
              </a:rPr>
              <a:t>Exception in thread main </a:t>
            </a:r>
            <a:r>
              <a:rPr lang="en-US" sz="2000" i="0" u="none" dirty="0" err="1">
                <a:solidFill>
                  <a:srgbClr val="FFC000"/>
                </a:solidFill>
                <a:latin typeface="Comic Sans MS" pitchFamily="66" charset="0"/>
              </a:rPr>
              <a:t>java.lang.ArithmeticException:not</a:t>
            </a:r>
            <a:r>
              <a:rPr lang="en-US" sz="2000" i="0" u="none" dirty="0">
                <a:solidFill>
                  <a:srgbClr val="FFC000"/>
                </a:solidFill>
                <a:latin typeface="Comic Sans MS" pitchFamily="66" charset="0"/>
              </a:rPr>
              <a:t> valid */</a:t>
            </a:r>
          </a:p>
          <a:p>
            <a:endParaRPr lang="en" sz="2000" i="0" u="none" dirty="0">
              <a:solidFill>
                <a:schemeClr val="bg1"/>
              </a:solidFill>
              <a:latin typeface="Comic Sans MS" pitchFamily="66" charset="0"/>
            </a:endParaRPr>
          </a:p>
          <a:p>
            <a:endParaRPr lang="en-IN" sz="2000" i="0" dirty="0">
              <a:solidFill>
                <a:schemeClr val="bg1"/>
              </a:solidFill>
              <a:latin typeface="Comic Sans MS" pitchFamily="66" charset="0"/>
            </a:endParaRPr>
          </a:p>
        </p:txBody>
      </p:sp>
      <p:sp>
        <p:nvSpPr>
          <p:cNvPr id="8" name="TextBox 7">
            <a:extLst>
              <a:ext uri="{FF2B5EF4-FFF2-40B4-BE49-F238E27FC236}">
                <a16:creationId xmlns:a16="http://schemas.microsoft.com/office/drawing/2014/main" id="{EB667E41-001E-43E8-BDCA-ADE7CF17333D}"/>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40580011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0" y="6381750"/>
            <a:ext cx="2844800" cy="476250"/>
          </a:xfrm>
        </p:spPr>
        <p:txBody>
          <a:bodyPr/>
          <a:lstStyle/>
          <a:p>
            <a:fld id="{0698B8B8-D941-4524-A01A-2BD2943DDE43}" type="datetime1">
              <a:rPr lang="en-US" smtClean="0"/>
              <a:pPr/>
              <a:t>1/6/2018</a:t>
            </a:fld>
            <a:endParaRPr lang="en-US" dirty="0"/>
          </a:p>
        </p:txBody>
      </p:sp>
      <p:sp>
        <p:nvSpPr>
          <p:cNvPr id="6" name="Slide Number Placeholder 5"/>
          <p:cNvSpPr>
            <a:spLocks noGrp="1"/>
          </p:cNvSpPr>
          <p:nvPr>
            <p:ph type="sldNum" sz="quarter" idx="12"/>
          </p:nvPr>
        </p:nvSpPr>
        <p:spPr/>
        <p:txBody>
          <a:bodyPr/>
          <a:lstStyle/>
          <a:p>
            <a:fld id="{CB3966BC-8B8D-4F42-BECA-90C48EA3D957}" type="slidenum">
              <a:rPr lang="en-US" smtClean="0"/>
              <a:pPr/>
              <a:t>119</a:t>
            </a:fld>
            <a:endParaRPr lang="en-US"/>
          </a:p>
        </p:txBody>
      </p:sp>
      <p:graphicFrame>
        <p:nvGraphicFramePr>
          <p:cNvPr id="7" name="Table 6">
            <a:extLst>
              <a:ext uri="{FF2B5EF4-FFF2-40B4-BE49-F238E27FC236}">
                <a16:creationId xmlns:a16="http://schemas.microsoft.com/office/drawing/2014/main" id="{CF03B865-F2F2-459C-9F05-51BDD4106E18}"/>
              </a:ext>
            </a:extLst>
          </p:cNvPr>
          <p:cNvGraphicFramePr>
            <a:graphicFrameLocks noGrp="1"/>
          </p:cNvGraphicFramePr>
          <p:nvPr>
            <p:extLst>
              <p:ext uri="{D42A27DB-BD31-4B8C-83A1-F6EECF244321}">
                <p14:modId xmlns:p14="http://schemas.microsoft.com/office/powerpoint/2010/main" val="3176057220"/>
              </p:ext>
            </p:extLst>
          </p:nvPr>
        </p:nvGraphicFramePr>
        <p:xfrm>
          <a:off x="847675" y="1169845"/>
          <a:ext cx="10075964" cy="4922793"/>
        </p:xfrm>
        <a:graphic>
          <a:graphicData uri="http://schemas.openxmlformats.org/drawingml/2006/table">
            <a:tbl>
              <a:tblPr/>
              <a:tblGrid>
                <a:gridCol w="4019293">
                  <a:extLst>
                    <a:ext uri="{9D8B030D-6E8A-4147-A177-3AD203B41FA5}">
                      <a16:colId xmlns:a16="http://schemas.microsoft.com/office/drawing/2014/main" val="2577492922"/>
                    </a:ext>
                  </a:extLst>
                </a:gridCol>
                <a:gridCol w="6056671">
                  <a:extLst>
                    <a:ext uri="{9D8B030D-6E8A-4147-A177-3AD203B41FA5}">
                      <a16:colId xmlns:a16="http://schemas.microsoft.com/office/drawing/2014/main" val="953376063"/>
                    </a:ext>
                  </a:extLst>
                </a:gridCol>
              </a:tblGrid>
              <a:tr h="594820">
                <a:tc>
                  <a:txBody>
                    <a:bodyPr/>
                    <a:lstStyle/>
                    <a:p>
                      <a:r>
                        <a:rPr lang="en-US" sz="2400" i="0" u="none" kern="1200" dirty="0">
                          <a:solidFill>
                            <a:schemeClr val="bg2"/>
                          </a:solidFill>
                          <a:latin typeface="Comic Sans MS" pitchFamily="66" charset="0"/>
                          <a:ea typeface="+mj-ea"/>
                          <a:cs typeface="+mj-cs"/>
                        </a:rPr>
                        <a:t>                   throw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r>
                        <a:rPr lang="en-US" sz="2400" i="0" u="none" kern="1200" dirty="0">
                          <a:solidFill>
                            <a:schemeClr val="bg2"/>
                          </a:solidFill>
                          <a:latin typeface="Comic Sans MS" pitchFamily="66" charset="0"/>
                          <a:ea typeface="+mj-ea"/>
                          <a:cs typeface="+mj-cs"/>
                        </a:rPr>
                        <a:t>                    throws</a:t>
                      </a:r>
                    </a:p>
                  </a:txBody>
                  <a:tcPr>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794934">
                <a:tc>
                  <a:txBody>
                    <a:bodyPr/>
                    <a:lstStyle/>
                    <a:p>
                      <a:r>
                        <a:rPr lang="en-US" sz="2200" i="0" u="none" kern="1200" dirty="0">
                          <a:solidFill>
                            <a:srgbClr val="020202"/>
                          </a:solidFill>
                          <a:latin typeface="Comic Sans MS" pitchFamily="66" charset="0"/>
                          <a:ea typeface="+mj-ea"/>
                          <a:cs typeface="+mj-cs"/>
                        </a:rPr>
                        <a:t>It is used to explicitly throw an exception.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200" i="0" u="none" kern="1200" dirty="0">
                          <a:solidFill>
                            <a:srgbClr val="020202"/>
                          </a:solidFill>
                          <a:latin typeface="Comic Sans MS" pitchFamily="66" charset="0"/>
                          <a:ea typeface="+mj-ea"/>
                          <a:cs typeface="+mj-cs"/>
                        </a:rPr>
                        <a:t>It is  </a:t>
                      </a:r>
                      <a:r>
                        <a:rPr lang="en-US" sz="2200" i="0" u="none" kern="1200" dirty="0" err="1">
                          <a:solidFill>
                            <a:srgbClr val="020202"/>
                          </a:solidFill>
                          <a:latin typeface="Comic Sans MS" pitchFamily="66" charset="0"/>
                          <a:ea typeface="+mj-ea"/>
                          <a:cs typeface="+mj-cs"/>
                        </a:rPr>
                        <a:t>is</a:t>
                      </a:r>
                      <a:r>
                        <a:rPr lang="en-US" sz="2200" i="0" u="none" kern="1200" dirty="0">
                          <a:solidFill>
                            <a:srgbClr val="020202"/>
                          </a:solidFill>
                          <a:latin typeface="Comic Sans MS" pitchFamily="66" charset="0"/>
                          <a:ea typeface="+mj-ea"/>
                          <a:cs typeface="+mj-cs"/>
                        </a:rPr>
                        <a:t> used to declare an exception</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794934">
                <a:tc>
                  <a:txBody>
                    <a:bodyPr/>
                    <a:lstStyle/>
                    <a:p>
                      <a:r>
                        <a:rPr lang="en-US" sz="2200" i="0" u="none" kern="1200" dirty="0">
                          <a:solidFill>
                            <a:srgbClr val="020202"/>
                          </a:solidFill>
                          <a:latin typeface="Comic Sans MS" pitchFamily="66" charset="0"/>
                          <a:ea typeface="+mj-ea"/>
                          <a:cs typeface="+mj-cs"/>
                        </a:rPr>
                        <a:t>Checked exception cannot be propagated using throw only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2200" i="0" u="none" kern="1200" dirty="0">
                          <a:solidFill>
                            <a:srgbClr val="020202"/>
                          </a:solidFill>
                          <a:latin typeface="Comic Sans MS" pitchFamily="66" charset="0"/>
                          <a:ea typeface="+mj-ea"/>
                          <a:cs typeface="+mj-cs"/>
                        </a:rPr>
                        <a:t>Checked exception can be propagated with throws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r h="794934">
                <a:tc>
                  <a:txBody>
                    <a:bodyPr/>
                    <a:lstStyle/>
                    <a:p>
                      <a:r>
                        <a:rPr lang="en-US" sz="2200" i="0" u="none" kern="1200" dirty="0">
                          <a:solidFill>
                            <a:srgbClr val="020202"/>
                          </a:solidFill>
                          <a:latin typeface="Comic Sans MS" pitchFamily="66" charset="0"/>
                          <a:ea typeface="+mj-ea"/>
                          <a:cs typeface="+mj-cs"/>
                        </a:rPr>
                        <a:t>Throw is followed by an instance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200" i="0" u="none" kern="1200" dirty="0">
                          <a:solidFill>
                            <a:srgbClr val="020202"/>
                          </a:solidFill>
                          <a:latin typeface="Comic Sans MS" pitchFamily="66" charset="0"/>
                          <a:ea typeface="+mj-ea"/>
                          <a:cs typeface="+mj-cs"/>
                        </a:rPr>
                        <a:t>Throws is followed by class.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794934">
                <a:tc>
                  <a:txBody>
                    <a:bodyPr/>
                    <a:lstStyle/>
                    <a:p>
                      <a:r>
                        <a:rPr lang="en-US" sz="2200" i="0" u="none" kern="1200" dirty="0">
                          <a:solidFill>
                            <a:srgbClr val="020202"/>
                          </a:solidFill>
                          <a:latin typeface="Comic Sans MS" pitchFamily="66" charset="0"/>
                          <a:ea typeface="+mj-ea"/>
                          <a:cs typeface="+mj-cs"/>
                        </a:rPr>
                        <a:t>Throw is used within the method.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2200" i="0" u="none" kern="1200" dirty="0">
                          <a:solidFill>
                            <a:srgbClr val="020202"/>
                          </a:solidFill>
                          <a:latin typeface="Comic Sans MS" pitchFamily="66" charset="0"/>
                          <a:ea typeface="+mj-ea"/>
                          <a:cs typeface="+mj-cs"/>
                        </a:rPr>
                        <a:t>Throws is used along with method signature.</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1148237">
                <a:tc>
                  <a:txBody>
                    <a:bodyPr/>
                    <a:lstStyle/>
                    <a:p>
                      <a:r>
                        <a:rPr lang="en-US" sz="2200" i="0" u="none" kern="1200" dirty="0">
                          <a:solidFill>
                            <a:srgbClr val="020202"/>
                          </a:solidFill>
                          <a:latin typeface="Comic Sans MS" pitchFamily="66" charset="0"/>
                          <a:ea typeface="+mj-ea"/>
                          <a:cs typeface="+mj-cs"/>
                        </a:rPr>
                        <a:t>You cannot throw multiple exceptions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US" sz="2200" i="0" u="none" kern="1200" dirty="0">
                          <a:solidFill>
                            <a:srgbClr val="020202"/>
                          </a:solidFill>
                          <a:latin typeface="Comic Sans MS" pitchFamily="66" charset="0"/>
                          <a:ea typeface="+mj-ea"/>
                          <a:cs typeface="+mj-cs"/>
                        </a:rPr>
                        <a:t>You can declare multiple exceptions public void method()throws </a:t>
                      </a:r>
                      <a:r>
                        <a:rPr lang="en-US" sz="2200" i="0" u="none" kern="1200" dirty="0" err="1">
                          <a:solidFill>
                            <a:srgbClr val="020202"/>
                          </a:solidFill>
                          <a:latin typeface="Comic Sans MS" pitchFamily="66" charset="0"/>
                          <a:ea typeface="+mj-ea"/>
                          <a:cs typeface="+mj-cs"/>
                        </a:rPr>
                        <a:t>IOException</a:t>
                      </a:r>
                      <a:r>
                        <a:rPr lang="en-US" sz="2200" i="0" u="none" kern="1200" dirty="0">
                          <a:solidFill>
                            <a:srgbClr val="020202"/>
                          </a:solidFill>
                          <a:latin typeface="Comic Sans MS" pitchFamily="66" charset="0"/>
                          <a:ea typeface="+mj-ea"/>
                          <a:cs typeface="+mj-cs"/>
                        </a:rPr>
                        <a:t>, </a:t>
                      </a:r>
                      <a:r>
                        <a:rPr lang="en-US" sz="2200" i="0" u="none" kern="1200" dirty="0" err="1">
                          <a:solidFill>
                            <a:srgbClr val="020202"/>
                          </a:solidFill>
                          <a:latin typeface="Comic Sans MS" pitchFamily="66" charset="0"/>
                          <a:ea typeface="+mj-ea"/>
                          <a:cs typeface="+mj-cs"/>
                        </a:rPr>
                        <a:t>SQLException</a:t>
                      </a:r>
                      <a:endParaRPr lang="en-US" sz="2200" i="0" u="none" kern="1200" dirty="0">
                        <a:solidFill>
                          <a:srgbClr val="020202"/>
                        </a:solidFill>
                        <a:latin typeface="Comic Sans MS" pitchFamily="66" charset="0"/>
                        <a:ea typeface="+mj-ea"/>
                        <a:cs typeface="+mj-cs"/>
                      </a:endParaRP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70412513"/>
                  </a:ext>
                </a:extLst>
              </a:tr>
            </a:tbl>
          </a:graphicData>
        </a:graphic>
      </p:graphicFrame>
      <p:sp>
        <p:nvSpPr>
          <p:cNvPr id="8" name="Content Placeholder 6">
            <a:extLst>
              <a:ext uri="{FF2B5EF4-FFF2-40B4-BE49-F238E27FC236}">
                <a16:creationId xmlns:a16="http://schemas.microsoft.com/office/drawing/2014/main" id="{4F962060-7B39-4053-A118-C0A777BC26E2}"/>
              </a:ext>
            </a:extLst>
          </p:cNvPr>
          <p:cNvSpPr txBox="1">
            <a:spLocks/>
          </p:cNvSpPr>
          <p:nvPr/>
        </p:nvSpPr>
        <p:spPr>
          <a:xfrm>
            <a:off x="696686" y="571499"/>
            <a:ext cx="10415625" cy="528339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sz="2400" i="0" u="none" kern="0" dirty="0">
                <a:solidFill>
                  <a:schemeClr val="bg1"/>
                </a:solidFill>
                <a:latin typeface="Comic Sans MS" pitchFamily="66" charset="0"/>
              </a:rPr>
              <a:t>Difference b/w throw &amp; throws:</a:t>
            </a:r>
            <a:endParaRPr lang="en-US" sz="2400" i="0" u="none" kern="0" dirty="0">
              <a:latin typeface="Comic Sans MS" pitchFamily="66" charset="0"/>
            </a:endParaRPr>
          </a:p>
          <a:p>
            <a:pPr>
              <a:buFontTx/>
              <a:buNone/>
            </a:pPr>
            <a:endParaRPr lang="en-US" sz="2400" i="0" u="none" kern="0" dirty="0">
              <a:latin typeface="Comic Sans MS" pitchFamily="66" charset="0"/>
            </a:endParaRPr>
          </a:p>
          <a:p>
            <a:pPr>
              <a:buFontTx/>
              <a:buNone/>
            </a:pPr>
            <a:endParaRPr lang="en-US" sz="2400" i="0" u="none" kern="0" dirty="0">
              <a:latin typeface="Comic Sans MS" pitchFamily="66" charset="0"/>
            </a:endParaRPr>
          </a:p>
        </p:txBody>
      </p:sp>
      <p:sp>
        <p:nvSpPr>
          <p:cNvPr id="10" name="TextBox 9">
            <a:extLst>
              <a:ext uri="{FF2B5EF4-FFF2-40B4-BE49-F238E27FC236}">
                <a16:creationId xmlns:a16="http://schemas.microsoft.com/office/drawing/2014/main" id="{902666D9-3760-4826-B47B-BAE077FD8190}"/>
              </a:ext>
            </a:extLst>
          </p:cNvPr>
          <p:cNvSpPr txBox="1"/>
          <p:nvPr/>
        </p:nvSpPr>
        <p:spPr>
          <a:xfrm>
            <a:off x="7579984" y="26123"/>
            <a:ext cx="3889206"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EXCEPTION HANDLING</a:t>
            </a:r>
          </a:p>
        </p:txBody>
      </p:sp>
    </p:spTree>
    <p:extLst>
      <p:ext uri="{BB962C8B-B14F-4D97-AF65-F5344CB8AC3E}">
        <p14:creationId xmlns:p14="http://schemas.microsoft.com/office/powerpoint/2010/main" val="191063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1008185"/>
            <a:ext cx="10972800" cy="4292479"/>
          </a:xfrm>
        </p:spPr>
        <p:txBody>
          <a:bodyPr/>
          <a:lstStyle/>
          <a:p>
            <a:pPr marL="0" indent="0">
              <a:buNone/>
            </a:pPr>
            <a:r>
              <a:rPr lang="en-US" sz="2400" dirty="0">
                <a:solidFill>
                  <a:schemeClr val="accent2">
                    <a:lumMod val="60000"/>
                    <a:lumOff val="40000"/>
                  </a:schemeClr>
                </a:solidFill>
                <a:latin typeface="Comic Sans MS" pitchFamily="66" charset="0"/>
              </a:rPr>
              <a:t>    </a:t>
            </a:r>
            <a:r>
              <a:rPr lang="en-US" sz="2400" dirty="0">
                <a:solidFill>
                  <a:schemeClr val="bg1"/>
                </a:solidFill>
                <a:latin typeface="Comic Sans MS" pitchFamily="66" charset="0"/>
              </a:rPr>
              <a:t>Example for different type of variables: </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12</a:t>
            </a:fld>
            <a:endParaRPr lang="en-US" dirty="0"/>
          </a:p>
        </p:txBody>
      </p:sp>
      <p:sp>
        <p:nvSpPr>
          <p:cNvPr id="19" name="TextBox 18"/>
          <p:cNvSpPr txBox="1"/>
          <p:nvPr/>
        </p:nvSpPr>
        <p:spPr>
          <a:xfrm>
            <a:off x="8432800" y="18885"/>
            <a:ext cx="34544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endParaRPr lang="en-IN" sz="2400" b="1" i="0" u="none" dirty="0">
              <a:latin typeface="Comic Sans MS" pitchFamily="66" charset="0"/>
            </a:endParaRPr>
          </a:p>
        </p:txBody>
      </p:sp>
      <p:sp>
        <p:nvSpPr>
          <p:cNvPr id="12" name="Rectangle 11"/>
          <p:cNvSpPr/>
          <p:nvPr/>
        </p:nvSpPr>
        <p:spPr>
          <a:xfrm>
            <a:off x="1061570" y="1731931"/>
            <a:ext cx="5214026" cy="284498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i="0" u="none" dirty="0">
                <a:latin typeface="Comic Sans MS" pitchFamily="66" charset="0"/>
              </a:rPr>
              <a:t>class A{</a:t>
            </a:r>
          </a:p>
          <a:p>
            <a:pPr algn="l"/>
            <a:r>
              <a:rPr lang="en-US" sz="2200" i="0" u="none" dirty="0" err="1">
                <a:latin typeface="Comic Sans MS" pitchFamily="66" charset="0"/>
              </a:rPr>
              <a:t>int</a:t>
            </a:r>
            <a:r>
              <a:rPr lang="en-US" sz="2200" i="0" u="none" dirty="0">
                <a:latin typeface="Comic Sans MS" pitchFamily="66" charset="0"/>
              </a:rPr>
              <a:t> data=50; </a:t>
            </a:r>
            <a:r>
              <a:rPr lang="en-US" sz="2200" i="0" u="none" dirty="0">
                <a:solidFill>
                  <a:srgbClr val="FFC000"/>
                </a:solidFill>
                <a:latin typeface="Comic Sans MS" pitchFamily="66" charset="0"/>
              </a:rPr>
              <a:t>//instance variable  </a:t>
            </a:r>
          </a:p>
          <a:p>
            <a:pPr algn="l"/>
            <a:r>
              <a:rPr lang="en-US" sz="2200" i="0" u="none" dirty="0">
                <a:latin typeface="Comic Sans MS" pitchFamily="66" charset="0"/>
              </a:rPr>
              <a:t>Static int m=100; </a:t>
            </a:r>
            <a:r>
              <a:rPr lang="en-US" sz="2200" i="0" u="none" dirty="0">
                <a:solidFill>
                  <a:srgbClr val="FFC000"/>
                </a:solidFill>
                <a:latin typeface="Comic Sans MS" pitchFamily="66" charset="0"/>
              </a:rPr>
              <a:t>//static variable  </a:t>
            </a:r>
          </a:p>
          <a:p>
            <a:pPr algn="l"/>
            <a:r>
              <a:rPr lang="en-US" sz="2200" i="0" u="none" dirty="0">
                <a:latin typeface="Comic Sans MS" pitchFamily="66" charset="0"/>
              </a:rPr>
              <a:t>void method(){  </a:t>
            </a:r>
          </a:p>
          <a:p>
            <a:pPr algn="l"/>
            <a:r>
              <a:rPr lang="en-US" sz="2200" i="0" u="none" dirty="0">
                <a:latin typeface="Comic Sans MS" pitchFamily="66" charset="0"/>
              </a:rPr>
              <a:t>int n=90;//local variable  </a:t>
            </a:r>
          </a:p>
          <a:p>
            <a:pPr algn="l"/>
            <a:r>
              <a:rPr lang="en-US" sz="2200" i="0" u="none" dirty="0">
                <a:latin typeface="Comic Sans MS" pitchFamily="66" charset="0"/>
              </a:rPr>
              <a:t>}  </a:t>
            </a:r>
          </a:p>
          <a:p>
            <a:pPr algn="l"/>
            <a:r>
              <a:rPr lang="en-US" sz="2200" i="0" u="none" dirty="0">
                <a:latin typeface="Comic Sans MS" pitchFamily="66" charset="0"/>
              </a:rPr>
              <a:t>} </a:t>
            </a:r>
            <a:r>
              <a:rPr lang="en-US" sz="2200" i="0" u="none" dirty="0">
                <a:solidFill>
                  <a:srgbClr val="FFC000"/>
                </a:solidFill>
                <a:latin typeface="Comic Sans MS" pitchFamily="66" charset="0"/>
              </a:rPr>
              <a:t>//end of class</a:t>
            </a:r>
          </a:p>
        </p:txBody>
      </p:sp>
    </p:spTree>
    <p:extLst>
      <p:ext uri="{BB962C8B-B14F-4D97-AF65-F5344CB8AC3E}">
        <p14:creationId xmlns:p14="http://schemas.microsoft.com/office/powerpoint/2010/main" val="31371322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410183" y="637309"/>
            <a:ext cx="11371634" cy="5569528"/>
          </a:xfrm>
        </p:spPr>
        <p:txBody>
          <a:bodyPr/>
          <a:lstStyle/>
          <a:p>
            <a:pPr marL="0" indent="0">
              <a:spcBef>
                <a:spcPts val="1200"/>
              </a:spcBef>
              <a:buNone/>
            </a:pPr>
            <a:r>
              <a:rPr lang="en-US" sz="2300" kern="1200" dirty="0">
                <a:latin typeface="Comic Sans MS" pitchFamily="66" charset="0"/>
              </a:rPr>
              <a:t>Regular Expressions:</a:t>
            </a:r>
          </a:p>
          <a:p>
            <a:pPr>
              <a:spcBef>
                <a:spcPts val="600"/>
              </a:spcBef>
              <a:buFont typeface="Courier New" panose="02070309020205020404" pitchFamily="49" charset="0"/>
              <a:buChar char="o"/>
            </a:pPr>
            <a:r>
              <a:rPr lang="en-US" sz="2200" kern="1200" dirty="0">
                <a:solidFill>
                  <a:schemeClr val="bg1"/>
                </a:solidFill>
                <a:latin typeface="Comic Sans MS" pitchFamily="66" charset="0"/>
              </a:rPr>
              <a:t>The Java Regex or Regular Expression is an API to define pattern for searching or manipulating strings.</a:t>
            </a:r>
          </a:p>
          <a:p>
            <a:pPr>
              <a:spcBef>
                <a:spcPts val="600"/>
              </a:spcBef>
              <a:buFont typeface="Courier New" panose="02070309020205020404" pitchFamily="49" charset="0"/>
              <a:buChar char="o"/>
            </a:pPr>
            <a:r>
              <a:rPr lang="en-US" sz="2200" kern="1200" dirty="0">
                <a:solidFill>
                  <a:schemeClr val="bg1"/>
                </a:solidFill>
                <a:latin typeface="Comic Sans MS" pitchFamily="66" charset="0"/>
              </a:rPr>
              <a:t>It is widely used to define constraint on strings such as password and email validation. We will be able to test our own regular expressions by the Java Regex Tester Tool.</a:t>
            </a:r>
          </a:p>
          <a:p>
            <a:pPr>
              <a:spcBef>
                <a:spcPts val="600"/>
              </a:spcBef>
              <a:buFont typeface="Courier New" panose="02070309020205020404" pitchFamily="49" charset="0"/>
              <a:buChar char="o"/>
            </a:pPr>
            <a:r>
              <a:rPr lang="en-US" sz="2200" kern="1200" dirty="0">
                <a:solidFill>
                  <a:schemeClr val="bg1"/>
                </a:solidFill>
                <a:latin typeface="Comic Sans MS" pitchFamily="66" charset="0"/>
              </a:rPr>
              <a:t>Java Regex API provides 1 interface and 3 </a:t>
            </a:r>
            <a:r>
              <a:rPr lang="en-US" sz="2200" kern="1200" dirty="0" err="1">
                <a:solidFill>
                  <a:schemeClr val="bg1"/>
                </a:solidFill>
                <a:latin typeface="Comic Sans MS" pitchFamily="66" charset="0"/>
              </a:rPr>
              <a:t>classe</a:t>
            </a:r>
            <a:r>
              <a:rPr lang="en-US" sz="2200" kern="1200" dirty="0">
                <a:solidFill>
                  <a:schemeClr val="bg1"/>
                </a:solidFill>
                <a:latin typeface="Comic Sans MS" pitchFamily="66" charset="0"/>
              </a:rPr>
              <a:t> in </a:t>
            </a:r>
            <a:r>
              <a:rPr lang="en-US" sz="2200" kern="1200" dirty="0" err="1">
                <a:solidFill>
                  <a:schemeClr val="bg1"/>
                </a:solidFill>
                <a:latin typeface="Comic Sans MS" pitchFamily="66" charset="0"/>
              </a:rPr>
              <a:t>java.util.regex</a:t>
            </a:r>
            <a:r>
              <a:rPr lang="en-US" sz="2200" kern="1200" dirty="0">
                <a:solidFill>
                  <a:schemeClr val="bg1"/>
                </a:solidFill>
                <a:latin typeface="Comic Sans MS" pitchFamily="66" charset="0"/>
              </a:rPr>
              <a:t> package.</a:t>
            </a:r>
          </a:p>
          <a:p>
            <a:pPr>
              <a:spcBef>
                <a:spcPts val="600"/>
              </a:spcBef>
              <a:buFont typeface="Courier New" panose="02070309020205020404" pitchFamily="49" charset="0"/>
              <a:buChar char="o"/>
            </a:pPr>
            <a:r>
              <a:rPr lang="en-US" sz="2200" u="sng" kern="1200" dirty="0">
                <a:solidFill>
                  <a:schemeClr val="bg1"/>
                </a:solidFill>
                <a:latin typeface="Comic Sans MS" pitchFamily="66" charset="0"/>
              </a:rPr>
              <a:t>Classes and Interface</a:t>
            </a:r>
            <a:r>
              <a:rPr lang="en-US" sz="2200" kern="1200" dirty="0">
                <a:solidFill>
                  <a:schemeClr val="bg1"/>
                </a:solidFill>
                <a:latin typeface="Comic Sans MS" pitchFamily="66" charset="0"/>
              </a:rPr>
              <a:t>:</a:t>
            </a:r>
          </a:p>
          <a:p>
            <a:pPr>
              <a:spcBef>
                <a:spcPts val="600"/>
              </a:spcBef>
              <a:buNone/>
            </a:pPr>
            <a:r>
              <a:rPr lang="en-US" sz="2200" kern="1200" dirty="0">
                <a:solidFill>
                  <a:schemeClr val="bg1"/>
                </a:solidFill>
                <a:latin typeface="Comic Sans MS" pitchFamily="66" charset="0"/>
              </a:rPr>
              <a:t>		</a:t>
            </a:r>
            <a:r>
              <a:rPr lang="en-US" sz="2200" kern="1200" dirty="0" err="1">
                <a:solidFill>
                  <a:schemeClr val="bg1"/>
                </a:solidFill>
                <a:latin typeface="Comic Sans MS" pitchFamily="66" charset="0"/>
              </a:rPr>
              <a:t>java.util.regex</a:t>
            </a:r>
            <a:r>
              <a:rPr lang="en-US" sz="2200" kern="1200" dirty="0">
                <a:solidFill>
                  <a:schemeClr val="bg1"/>
                </a:solidFill>
                <a:latin typeface="Comic Sans MS" pitchFamily="66" charset="0"/>
              </a:rPr>
              <a:t> package: It provides following classes and interface for regular expressions. </a:t>
            </a:r>
          </a:p>
          <a:p>
            <a:pPr indent="17463">
              <a:spcBef>
                <a:spcPts val="600"/>
              </a:spcBef>
              <a:buFont typeface="Arial" panose="020B0604020202020204" pitchFamily="34" charset="0"/>
              <a:buChar char="•"/>
            </a:pPr>
            <a:r>
              <a:rPr lang="en-US" sz="2200" kern="1200" dirty="0">
                <a:solidFill>
                  <a:schemeClr val="bg1"/>
                </a:solidFill>
                <a:latin typeface="Comic Sans MS" pitchFamily="66" charset="0"/>
              </a:rPr>
              <a:t> </a:t>
            </a:r>
            <a:r>
              <a:rPr lang="en-US" sz="2200" kern="1200" dirty="0" err="1">
                <a:solidFill>
                  <a:schemeClr val="bg1"/>
                </a:solidFill>
                <a:latin typeface="Comic Sans MS" pitchFamily="66" charset="0"/>
              </a:rPr>
              <a:t>MatchResult</a:t>
            </a:r>
            <a:r>
              <a:rPr lang="en-US" sz="2200" kern="1200" dirty="0">
                <a:solidFill>
                  <a:schemeClr val="bg1"/>
                </a:solidFill>
                <a:latin typeface="Comic Sans MS" pitchFamily="66" charset="0"/>
              </a:rPr>
              <a:t> (I)                     </a:t>
            </a:r>
          </a:p>
          <a:p>
            <a:pPr indent="17463">
              <a:spcBef>
                <a:spcPts val="600"/>
              </a:spcBef>
              <a:buFont typeface="Arial" panose="020B0604020202020204" pitchFamily="34" charset="0"/>
              <a:buChar char="•"/>
            </a:pPr>
            <a:r>
              <a:rPr lang="en-US" sz="2200" kern="1200" dirty="0">
                <a:solidFill>
                  <a:schemeClr val="bg1"/>
                </a:solidFill>
                <a:latin typeface="Comic Sans MS" pitchFamily="66" charset="0"/>
              </a:rPr>
              <a:t> Matcher (C)</a:t>
            </a:r>
          </a:p>
          <a:p>
            <a:pPr indent="17463">
              <a:spcBef>
                <a:spcPts val="600"/>
              </a:spcBef>
              <a:buFont typeface="Arial" panose="020B0604020202020204" pitchFamily="34" charset="0"/>
              <a:buChar char="•"/>
            </a:pPr>
            <a:r>
              <a:rPr lang="en-US" sz="2200" kern="1200" dirty="0">
                <a:solidFill>
                  <a:schemeClr val="bg1"/>
                </a:solidFill>
                <a:latin typeface="Comic Sans MS" pitchFamily="66" charset="0"/>
              </a:rPr>
              <a:t> Pattern (C)</a:t>
            </a:r>
          </a:p>
          <a:p>
            <a:pPr indent="17463">
              <a:spcBef>
                <a:spcPts val="600"/>
              </a:spcBef>
              <a:buFont typeface="Arial" panose="020B0604020202020204" pitchFamily="34" charset="0"/>
              <a:buChar char="•"/>
            </a:pPr>
            <a:r>
              <a:rPr lang="en-US" sz="2200" kern="1200" dirty="0">
                <a:solidFill>
                  <a:schemeClr val="bg1"/>
                </a:solidFill>
                <a:latin typeface="Comic Sans MS" pitchFamily="66" charset="0"/>
              </a:rPr>
              <a:t> </a:t>
            </a:r>
            <a:r>
              <a:rPr lang="en-US" sz="2200" kern="1200" dirty="0" err="1">
                <a:solidFill>
                  <a:schemeClr val="bg1"/>
                </a:solidFill>
                <a:latin typeface="Comic Sans MS" pitchFamily="66" charset="0"/>
              </a:rPr>
              <a:t>PatternSyntaxException</a:t>
            </a:r>
            <a:r>
              <a:rPr lang="en-US" sz="2200" kern="1200" dirty="0">
                <a:solidFill>
                  <a:schemeClr val="bg1"/>
                </a:solidFill>
                <a:latin typeface="Comic Sans MS" pitchFamily="66" charset="0"/>
              </a:rPr>
              <a:t> (C)</a:t>
            </a:r>
          </a:p>
          <a:p>
            <a:pPr>
              <a:buNone/>
            </a:pPr>
            <a:endParaRPr lang="en-US" sz="2400" kern="1200" dirty="0">
              <a:solidFill>
                <a:schemeClr val="bg1"/>
              </a:solidFill>
              <a:latin typeface="Comic Sans MS" pitchFamily="66" charset="0"/>
            </a:endParaRPr>
          </a:p>
          <a:p>
            <a:pPr>
              <a:buNone/>
            </a:pPr>
            <a:endParaRPr lang="en-US" sz="2400" kern="1200" dirty="0">
              <a:solidFill>
                <a:schemeClr val="bg1"/>
              </a:solidFill>
              <a:latin typeface="Comic Sans MS" pitchFamily="66" charset="0"/>
            </a:endParaRPr>
          </a:p>
          <a:p>
            <a:endParaRPr lang="en-US" sz="2400" kern="1200" dirty="0">
              <a:solidFill>
                <a:schemeClr val="bg1"/>
              </a:solidFill>
              <a:latin typeface="Comic Sans MS" pitchFamily="66" charset="0"/>
            </a:endParaRPr>
          </a:p>
          <a:p>
            <a:pPr marL="0" lvl="4" indent="0">
              <a:buNone/>
            </a:pPr>
            <a:endParaRPr lang="en-US" sz="2400" kern="1200" dirty="0">
              <a:solidFill>
                <a:schemeClr val="bg1"/>
              </a:solidFill>
              <a:latin typeface="Comic Sans MS" pitchFamily="66" charset="0"/>
            </a:endParaRPr>
          </a:p>
          <a:p>
            <a:pPr marL="0" lvl="4" indent="0">
              <a:buNone/>
            </a:pPr>
            <a:endParaRPr lang="en-US" sz="2400" dirty="0">
              <a:ln>
                <a:solidFill>
                  <a:schemeClr val="tx2"/>
                </a:solidFill>
              </a:ln>
              <a:solidFill>
                <a:schemeClr val="accent1"/>
              </a:solidFill>
              <a:latin typeface="Comic Sans MS" panose="030F0702030302020204" pitchFamily="66" charset="0"/>
            </a:endParaRPr>
          </a:p>
          <a:p>
            <a:pPr lvl="4" indent="-1706563">
              <a:buNone/>
            </a:pPr>
            <a:endParaRPr lang="en-US" sz="2400" dirty="0">
              <a:ln>
                <a:solidFill>
                  <a:schemeClr val="tx2"/>
                </a:solidFill>
              </a:ln>
              <a:solidFill>
                <a:schemeClr val="accent1"/>
              </a:solidFill>
              <a:latin typeface="Comic Sans MS" panose="030F0702030302020204" pitchFamily="66" charset="0"/>
            </a:endParaRPr>
          </a:p>
        </p:txBody>
      </p:sp>
      <p:sp>
        <p:nvSpPr>
          <p:cNvPr id="4" name="TextBox 3">
            <a:extLst>
              <a:ext uri="{FF2B5EF4-FFF2-40B4-BE49-F238E27FC236}">
                <a16:creationId xmlns:a16="http://schemas.microsoft.com/office/drawing/2014/main" id="{66126885-A85D-4C72-A996-35B75A1DA791}"/>
              </a:ext>
            </a:extLst>
          </p:cNvPr>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REG-EX</a:t>
            </a:r>
          </a:p>
        </p:txBody>
      </p:sp>
    </p:spTree>
    <p:extLst>
      <p:ext uri="{BB962C8B-B14F-4D97-AF65-F5344CB8AC3E}">
        <p14:creationId xmlns:p14="http://schemas.microsoft.com/office/powerpoint/2010/main" val="7222752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121</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09601" y="750578"/>
            <a:ext cx="10972800" cy="1723549"/>
          </a:xfrm>
          <a:prstGeom prst="rect">
            <a:avLst/>
          </a:prstGeom>
          <a:noFill/>
        </p:spPr>
        <p:txBody>
          <a:bodyPr wrap="square" rtlCol="0">
            <a:spAutoFit/>
          </a:bodyPr>
          <a:lstStyle/>
          <a:p>
            <a:pPr algn="l"/>
            <a:r>
              <a:rPr lang="en-IN" sz="2400" i="0" u="none" dirty="0">
                <a:solidFill>
                  <a:schemeClr val="tx1">
                    <a:lumMod val="20000"/>
                    <a:lumOff val="80000"/>
                  </a:schemeClr>
                </a:solidFill>
                <a:latin typeface="Comic Sans MS" pitchFamily="66" charset="0"/>
              </a:rPr>
              <a:t>Matcher©:</a:t>
            </a:r>
          </a:p>
          <a:p>
            <a:pPr marL="342900" indent="-163513" algn="l">
              <a:spcBef>
                <a:spcPts val="600"/>
              </a:spcBef>
              <a:buFont typeface="Courier New" panose="02070309020205020404" pitchFamily="49" charset="0"/>
              <a:buChar char="o"/>
            </a:pPr>
            <a:r>
              <a:rPr lang="en-IN" sz="2400" b="1" i="0" u="none" dirty="0">
                <a:solidFill>
                  <a:schemeClr val="bg1"/>
                </a:solidFill>
                <a:latin typeface="Comic Sans MS" pitchFamily="66" charset="0"/>
              </a:rPr>
              <a:t> </a:t>
            </a:r>
            <a:r>
              <a:rPr lang="en-US" sz="2200" i="0" u="none" dirty="0">
                <a:solidFill>
                  <a:schemeClr val="bg1"/>
                </a:solidFill>
                <a:latin typeface="Comic Sans MS" pitchFamily="66" charset="0"/>
              </a:rPr>
              <a:t>It implements MatchResult(I). </a:t>
            </a:r>
          </a:p>
          <a:p>
            <a:pPr marL="342900" indent="-163513" algn="l">
              <a:spcBef>
                <a:spcPts val="600"/>
              </a:spcBef>
              <a:buFont typeface="Courier New" panose="02070309020205020404" pitchFamily="49" charset="0"/>
              <a:buChar char="o"/>
            </a:pPr>
            <a:r>
              <a:rPr lang="en-US" sz="2200" i="0" u="none" dirty="0">
                <a:solidFill>
                  <a:schemeClr val="bg1"/>
                </a:solidFill>
                <a:latin typeface="Comic Sans MS" pitchFamily="66" charset="0"/>
              </a:rPr>
              <a:t>  It is a regex engine i.e. used to perform match operations on a </a:t>
            </a:r>
          </a:p>
          <a:p>
            <a:pPr algn="l"/>
            <a:r>
              <a:rPr lang="en-US" sz="2200" i="0" u="none" dirty="0">
                <a:solidFill>
                  <a:schemeClr val="bg1"/>
                </a:solidFill>
                <a:latin typeface="Comic Sans MS" pitchFamily="66" charset="0"/>
              </a:rPr>
              <a:t>     character sequence.</a:t>
            </a:r>
            <a:endParaRPr lang="en-IN" sz="2200" b="1" i="0" u="none" dirty="0">
              <a:latin typeface="Comic Sans MS" pitchFamily="66" charset="0"/>
            </a:endParaRPr>
          </a:p>
        </p:txBody>
      </p:sp>
      <p:graphicFrame>
        <p:nvGraphicFramePr>
          <p:cNvPr id="9" name="Table 8"/>
          <p:cNvGraphicFramePr>
            <a:graphicFrameLocks noGrp="1"/>
          </p:cNvGraphicFramePr>
          <p:nvPr/>
        </p:nvGraphicFramePr>
        <p:xfrm>
          <a:off x="609600" y="2569743"/>
          <a:ext cx="11029951" cy="3538957"/>
        </p:xfrm>
        <a:graphic>
          <a:graphicData uri="http://schemas.openxmlformats.org/drawingml/2006/table">
            <a:tbl>
              <a:tblPr firstRow="1" bandRow="1">
                <a:tableStyleId>{21E4AEA4-8DFA-4A89-87EB-49C32662AFE0}</a:tableStyleId>
              </a:tblPr>
              <a:tblGrid>
                <a:gridCol w="2777651">
                  <a:extLst>
                    <a:ext uri="{9D8B030D-6E8A-4147-A177-3AD203B41FA5}">
                      <a16:colId xmlns:a16="http://schemas.microsoft.com/office/drawing/2014/main" val="20001"/>
                    </a:ext>
                  </a:extLst>
                </a:gridCol>
                <a:gridCol w="8252300">
                  <a:extLst>
                    <a:ext uri="{9D8B030D-6E8A-4147-A177-3AD203B41FA5}">
                      <a16:colId xmlns:a16="http://schemas.microsoft.com/office/drawing/2014/main" val="20002"/>
                    </a:ext>
                  </a:extLst>
                </a:gridCol>
              </a:tblGrid>
              <a:tr h="503315">
                <a:tc>
                  <a:txBody>
                    <a:bodyPr/>
                    <a:lstStyle/>
                    <a:p>
                      <a:r>
                        <a:rPr lang="en-US" sz="2200" b="0" i="0" u="none" kern="1200" dirty="0">
                          <a:solidFill>
                            <a:schemeClr val="bg2"/>
                          </a:solidFill>
                          <a:latin typeface="Comic Sans MS" pitchFamily="66" charset="0"/>
                          <a:ea typeface="+mn-ea"/>
                          <a:cs typeface="+mn-cs"/>
                        </a:rPr>
                        <a:t>    Methods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r>
                        <a:rPr lang="en-US" sz="2200" b="0" i="0" u="none" kern="1200" dirty="0">
                          <a:solidFill>
                            <a:schemeClr val="bg2"/>
                          </a:solidFill>
                          <a:latin typeface="Comic Sans MS" pitchFamily="66" charset="0"/>
                          <a:ea typeface="+mn-ea"/>
                          <a:cs typeface="+mn-cs"/>
                        </a:rPr>
                        <a:t>                      Description</a:t>
                      </a:r>
                    </a:p>
                  </a:txBody>
                  <a:tcP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23454">
                <a:tc>
                  <a:txBody>
                    <a:bodyPr/>
                    <a:lstStyle/>
                    <a:p>
                      <a:pPr algn="just" fontAlgn="t"/>
                      <a:r>
                        <a:rPr lang="en-US" sz="2200" b="0" i="0" u="none" kern="1200" dirty="0">
                          <a:solidFill>
                            <a:schemeClr val="bg2"/>
                          </a:solidFill>
                          <a:latin typeface="Comic Sans MS" pitchFamily="66" charset="0"/>
                          <a:ea typeface="+mn-ea"/>
                          <a:cs typeface="+mn-cs"/>
                        </a:rPr>
                        <a:t>boolean matches()</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test whether the regular expression matches the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3047">
                <a:tc>
                  <a:txBody>
                    <a:bodyPr/>
                    <a:lstStyle/>
                    <a:p>
                      <a:pPr algn="just" fontAlgn="t"/>
                      <a:r>
                        <a:rPr lang="en-US" sz="2200" b="0" i="0" u="none" kern="1200" dirty="0">
                          <a:solidFill>
                            <a:schemeClr val="bg2"/>
                          </a:solidFill>
                          <a:latin typeface="Comic Sans MS" pitchFamily="66" charset="0"/>
                          <a:ea typeface="+mn-ea"/>
                          <a:cs typeface="+mn-cs"/>
                        </a:rPr>
                        <a:t>boolean find()</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2200" b="0" i="0" u="none" kern="1200" dirty="0">
                          <a:solidFill>
                            <a:schemeClr val="bg2"/>
                          </a:solidFill>
                          <a:latin typeface="Comic Sans MS" pitchFamily="66" charset="0"/>
                          <a:ea typeface="+mn-ea"/>
                          <a:cs typeface="+mn-cs"/>
                        </a:rPr>
                        <a:t>finds the next expression that matches the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03047">
                <a:tc>
                  <a:txBody>
                    <a:bodyPr/>
                    <a:lstStyle/>
                    <a:p>
                      <a:pPr algn="just" fontAlgn="t"/>
                      <a:r>
                        <a:rPr lang="en-US" sz="2200" b="0" i="0" u="none" kern="1200" dirty="0">
                          <a:solidFill>
                            <a:schemeClr val="bg2"/>
                          </a:solidFill>
                          <a:latin typeface="Comic Sans MS" pitchFamily="66" charset="0"/>
                          <a:ea typeface="+mn-ea"/>
                          <a:cs typeface="+mn-cs"/>
                        </a:rPr>
                        <a:t>String group()</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returns the matched subsequence.</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03047">
                <a:tc>
                  <a:txBody>
                    <a:bodyPr/>
                    <a:lstStyle/>
                    <a:p>
                      <a:pPr algn="just" fontAlgn="t"/>
                      <a:r>
                        <a:rPr lang="en-US" sz="2200" b="0" i="0" u="none" kern="1200" dirty="0">
                          <a:solidFill>
                            <a:schemeClr val="bg2"/>
                          </a:solidFill>
                          <a:latin typeface="Comic Sans MS" pitchFamily="66" charset="0"/>
                          <a:ea typeface="+mn-ea"/>
                          <a:cs typeface="+mn-cs"/>
                        </a:rPr>
                        <a:t>int start()</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2200" b="0" i="0" u="none" kern="1200" dirty="0">
                          <a:solidFill>
                            <a:schemeClr val="bg2"/>
                          </a:solidFill>
                          <a:latin typeface="Comic Sans MS" pitchFamily="66" charset="0"/>
                          <a:ea typeface="+mn-ea"/>
                          <a:cs typeface="+mn-cs"/>
                        </a:rPr>
                        <a:t>returns the starting index of the matched subsequence.</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603047">
                <a:tc>
                  <a:txBody>
                    <a:bodyPr/>
                    <a:lstStyle/>
                    <a:p>
                      <a:pPr algn="just" fontAlgn="t"/>
                      <a:r>
                        <a:rPr lang="en-US" sz="2200" b="0" i="0" u="none" kern="1200" dirty="0">
                          <a:solidFill>
                            <a:schemeClr val="bg2"/>
                          </a:solidFill>
                          <a:latin typeface="Comic Sans MS" pitchFamily="66" charset="0"/>
                          <a:ea typeface="+mn-ea"/>
                          <a:cs typeface="+mn-cs"/>
                        </a:rPr>
                        <a:t>int end()</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returns the ending index of the matched subsequence.</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4A2689A6-5D06-4206-8EE7-6FE4B48C18D0}"/>
              </a:ext>
            </a:extLst>
          </p:cNvPr>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REG-EX</a:t>
            </a:r>
          </a:p>
        </p:txBody>
      </p:sp>
    </p:spTree>
    <p:extLst>
      <p:ext uri="{BB962C8B-B14F-4D97-AF65-F5344CB8AC3E}">
        <p14:creationId xmlns:p14="http://schemas.microsoft.com/office/powerpoint/2010/main" val="25105398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122</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09600" y="713015"/>
            <a:ext cx="10972800" cy="1508105"/>
          </a:xfrm>
          <a:prstGeom prst="rect">
            <a:avLst/>
          </a:prstGeom>
          <a:noFill/>
        </p:spPr>
        <p:txBody>
          <a:bodyPr wrap="square" rtlCol="0">
            <a:spAutoFit/>
          </a:bodyPr>
          <a:lstStyle/>
          <a:p>
            <a:pPr algn="l">
              <a:spcBef>
                <a:spcPts val="600"/>
              </a:spcBef>
            </a:pPr>
            <a:r>
              <a:rPr lang="en-IN" sz="2400" i="0" u="none" dirty="0">
                <a:solidFill>
                  <a:schemeClr val="tx1">
                    <a:lumMod val="20000"/>
                    <a:lumOff val="80000"/>
                  </a:schemeClr>
                </a:solidFill>
                <a:latin typeface="Comic Sans MS" pitchFamily="66" charset="0"/>
              </a:rPr>
              <a:t>Pattern(C):</a:t>
            </a:r>
          </a:p>
          <a:p>
            <a:pPr marL="342900" indent="-163513" algn="l">
              <a:spcBef>
                <a:spcPts val="1200"/>
              </a:spcBef>
              <a:buFont typeface="Courier New" panose="02070309020205020404" pitchFamily="49" charset="0"/>
              <a:buChar char="o"/>
            </a:pPr>
            <a:r>
              <a:rPr lang="en-IN" sz="2400" b="1" i="0" u="none" dirty="0">
                <a:solidFill>
                  <a:schemeClr val="bg1"/>
                </a:solidFill>
                <a:latin typeface="Comic Sans MS" pitchFamily="66" charset="0"/>
              </a:rPr>
              <a:t> </a:t>
            </a:r>
            <a:r>
              <a:rPr lang="en-US" sz="2200" i="0" u="none" dirty="0">
                <a:solidFill>
                  <a:schemeClr val="bg1"/>
                </a:solidFill>
                <a:latin typeface="Comic Sans MS" pitchFamily="66" charset="0"/>
              </a:rPr>
              <a:t>It is the compiled version of a regular expression.</a:t>
            </a:r>
          </a:p>
          <a:p>
            <a:pPr marL="342900" indent="-163513" algn="l">
              <a:spcBef>
                <a:spcPts val="1200"/>
              </a:spcBef>
              <a:buFont typeface="Courier New" panose="02070309020205020404" pitchFamily="49" charset="0"/>
              <a:buChar char="o"/>
            </a:pPr>
            <a:r>
              <a:rPr lang="en-US" sz="2200" i="0" u="none" dirty="0">
                <a:solidFill>
                  <a:schemeClr val="bg1"/>
                </a:solidFill>
                <a:latin typeface="Comic Sans MS" pitchFamily="66" charset="0"/>
              </a:rPr>
              <a:t>  It is used to define a pattern for the regex engine.</a:t>
            </a:r>
          </a:p>
        </p:txBody>
      </p:sp>
      <p:graphicFrame>
        <p:nvGraphicFramePr>
          <p:cNvPr id="9" name="Table 8"/>
          <p:cNvGraphicFramePr>
            <a:graphicFrameLocks noGrp="1"/>
          </p:cNvGraphicFramePr>
          <p:nvPr/>
        </p:nvGraphicFramePr>
        <p:xfrm>
          <a:off x="609600" y="2569743"/>
          <a:ext cx="11029951" cy="3575242"/>
        </p:xfrm>
        <a:graphic>
          <a:graphicData uri="http://schemas.openxmlformats.org/drawingml/2006/table">
            <a:tbl>
              <a:tblPr firstRow="1" bandRow="1">
                <a:tableStyleId>{21E4AEA4-8DFA-4A89-87EB-49C32662AFE0}</a:tableStyleId>
              </a:tblPr>
              <a:tblGrid>
                <a:gridCol w="3616036">
                  <a:extLst>
                    <a:ext uri="{9D8B030D-6E8A-4147-A177-3AD203B41FA5}">
                      <a16:colId xmlns:a16="http://schemas.microsoft.com/office/drawing/2014/main" val="20001"/>
                    </a:ext>
                  </a:extLst>
                </a:gridCol>
                <a:gridCol w="7413915">
                  <a:extLst>
                    <a:ext uri="{9D8B030D-6E8A-4147-A177-3AD203B41FA5}">
                      <a16:colId xmlns:a16="http://schemas.microsoft.com/office/drawing/2014/main" val="20002"/>
                    </a:ext>
                  </a:extLst>
                </a:gridCol>
              </a:tblGrid>
              <a:tr h="503315">
                <a:tc>
                  <a:txBody>
                    <a:bodyPr/>
                    <a:lstStyle/>
                    <a:p>
                      <a:r>
                        <a:rPr lang="en-US" sz="2200" b="0" i="0" u="none" kern="1200" dirty="0">
                          <a:solidFill>
                            <a:schemeClr val="bg2"/>
                          </a:solidFill>
                          <a:latin typeface="Comic Sans MS" pitchFamily="66" charset="0"/>
                          <a:ea typeface="+mn-ea"/>
                          <a:cs typeface="+mn-cs"/>
                        </a:rPr>
                        <a:t>    Methods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r>
                        <a:rPr lang="en-US" sz="2200" b="0" i="0" u="none" kern="1200" dirty="0">
                          <a:solidFill>
                            <a:schemeClr val="bg2"/>
                          </a:solidFill>
                          <a:latin typeface="Comic Sans MS" pitchFamily="66" charset="0"/>
                          <a:ea typeface="+mn-ea"/>
                          <a:cs typeface="+mn-cs"/>
                        </a:rPr>
                        <a:t>                      Description</a:t>
                      </a:r>
                    </a:p>
                  </a:txBody>
                  <a:tcP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23454">
                <a:tc>
                  <a:txBody>
                    <a:bodyPr/>
                    <a:lstStyle/>
                    <a:p>
                      <a:pPr algn="l" fontAlgn="t"/>
                      <a:r>
                        <a:rPr lang="en-US" sz="2200" b="0" i="0" u="none" kern="1200" dirty="0">
                          <a:solidFill>
                            <a:schemeClr val="bg2"/>
                          </a:solidFill>
                          <a:latin typeface="Comic Sans MS" pitchFamily="66" charset="0"/>
                          <a:ea typeface="+mn-ea"/>
                          <a:cs typeface="+mn-cs"/>
                        </a:rPr>
                        <a:t>static Pattern compile(String regex)</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t"/>
                      <a:r>
                        <a:rPr lang="en-US" sz="2200" b="0" i="0" u="none" kern="1200" dirty="0">
                          <a:solidFill>
                            <a:schemeClr val="bg2"/>
                          </a:solidFill>
                          <a:latin typeface="Comic Sans MS" pitchFamily="66" charset="0"/>
                          <a:ea typeface="+mn-ea"/>
                          <a:cs typeface="+mn-cs"/>
                        </a:rPr>
                        <a:t>compiles the given regex and return the instance of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3047">
                <a:tc>
                  <a:txBody>
                    <a:bodyPr/>
                    <a:lstStyle/>
                    <a:p>
                      <a:pPr algn="l" fontAlgn="t"/>
                      <a:r>
                        <a:rPr lang="en-US" sz="2200" b="0" i="0" u="none" kern="1200" dirty="0">
                          <a:solidFill>
                            <a:schemeClr val="bg2"/>
                          </a:solidFill>
                          <a:latin typeface="Comic Sans MS" pitchFamily="66" charset="0"/>
                          <a:ea typeface="+mn-ea"/>
                          <a:cs typeface="+mn-cs"/>
                        </a:rPr>
                        <a:t>Matcher matcher (CharSequence input)</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fontAlgn="t"/>
                      <a:r>
                        <a:rPr lang="en-US" sz="2200" b="0" i="0" u="none" kern="1200" dirty="0">
                          <a:solidFill>
                            <a:schemeClr val="bg2"/>
                          </a:solidFill>
                          <a:latin typeface="Comic Sans MS" pitchFamily="66" charset="0"/>
                          <a:ea typeface="+mn-ea"/>
                          <a:cs typeface="+mn-cs"/>
                        </a:rPr>
                        <a:t>creates a matcher that matches the given input with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03047">
                <a:tc>
                  <a:txBody>
                    <a:bodyPr/>
                    <a:lstStyle/>
                    <a:p>
                      <a:pPr algn="l" fontAlgn="t"/>
                      <a:r>
                        <a:rPr lang="en-US" sz="2200" b="0" i="0" u="none" kern="1200" dirty="0">
                          <a:solidFill>
                            <a:schemeClr val="bg2"/>
                          </a:solidFill>
                          <a:latin typeface="Comic Sans MS" pitchFamily="66" charset="0"/>
                          <a:ea typeface="+mn-ea"/>
                          <a:cs typeface="+mn-cs"/>
                        </a:rPr>
                        <a:t>String[] split(CharSequence input)</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t"/>
                      <a:r>
                        <a:rPr lang="en-US" sz="2200" b="0" i="0" u="none" kern="1200" dirty="0">
                          <a:solidFill>
                            <a:schemeClr val="bg2"/>
                          </a:solidFill>
                          <a:latin typeface="Comic Sans MS" pitchFamily="66" charset="0"/>
                          <a:ea typeface="+mn-ea"/>
                          <a:cs typeface="+mn-cs"/>
                        </a:rPr>
                        <a:t>splits the given input string around matches of given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03047">
                <a:tc>
                  <a:txBody>
                    <a:bodyPr/>
                    <a:lstStyle/>
                    <a:p>
                      <a:pPr algn="l" fontAlgn="t"/>
                      <a:r>
                        <a:rPr lang="en-US" sz="2200" b="0" i="0" u="none" kern="1200" dirty="0">
                          <a:solidFill>
                            <a:schemeClr val="bg2"/>
                          </a:solidFill>
                          <a:latin typeface="Comic Sans MS" pitchFamily="66" charset="0"/>
                          <a:ea typeface="+mn-ea"/>
                          <a:cs typeface="+mn-cs"/>
                        </a:rPr>
                        <a:t>String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fontAlgn="t"/>
                      <a:r>
                        <a:rPr lang="en-US" sz="2200" b="0" i="0" u="none" kern="1200" dirty="0">
                          <a:solidFill>
                            <a:schemeClr val="bg2"/>
                          </a:solidFill>
                          <a:latin typeface="Comic Sans MS" pitchFamily="66" charset="0"/>
                          <a:ea typeface="+mn-ea"/>
                          <a:cs typeface="+mn-cs"/>
                        </a:rPr>
                        <a:t>returns the regex pattern.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D561E8FF-18B4-46DD-84A3-1FB02BE2768C}"/>
              </a:ext>
            </a:extLst>
          </p:cNvPr>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REG-EX</a:t>
            </a:r>
          </a:p>
        </p:txBody>
      </p:sp>
    </p:spTree>
    <p:extLst>
      <p:ext uri="{BB962C8B-B14F-4D97-AF65-F5344CB8AC3E}">
        <p14:creationId xmlns:p14="http://schemas.microsoft.com/office/powerpoint/2010/main" val="32575464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123</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09601" y="750578"/>
            <a:ext cx="10972800" cy="907941"/>
          </a:xfrm>
          <a:prstGeom prst="rect">
            <a:avLst/>
          </a:prstGeom>
          <a:noFill/>
        </p:spPr>
        <p:txBody>
          <a:bodyPr wrap="square" rtlCol="0">
            <a:spAutoFit/>
          </a:bodyPr>
          <a:lstStyle/>
          <a:p>
            <a:pPr algn="l"/>
            <a:r>
              <a:rPr lang="en-US" sz="2400" i="0" u="none" dirty="0">
                <a:solidFill>
                  <a:schemeClr val="tx1">
                    <a:lumMod val="20000"/>
                    <a:lumOff val="80000"/>
                  </a:schemeClr>
                </a:solidFill>
                <a:latin typeface="Comic Sans MS" pitchFamily="66" charset="0"/>
              </a:rPr>
              <a:t>Character(C):</a:t>
            </a:r>
          </a:p>
          <a:p>
            <a:pPr marL="342900" indent="-342900" algn="l">
              <a:spcBef>
                <a:spcPts val="600"/>
              </a:spcBef>
              <a:buFont typeface="Courier New" panose="02070309020205020404" pitchFamily="49" charset="0"/>
              <a:buChar char="o"/>
            </a:pPr>
            <a:r>
              <a:rPr lang="en-US" sz="2400" b="1" i="0" u="none" dirty="0">
                <a:solidFill>
                  <a:schemeClr val="bg1"/>
                </a:solidFill>
                <a:latin typeface="Comic Sans MS" pitchFamily="66" charset="0"/>
              </a:rPr>
              <a:t> </a:t>
            </a:r>
            <a:r>
              <a:rPr lang="en-US" sz="2200" i="0" u="none" dirty="0">
                <a:solidFill>
                  <a:schemeClr val="bg1"/>
                </a:solidFill>
                <a:latin typeface="Comic Sans MS" pitchFamily="66" charset="0"/>
              </a:rPr>
              <a:t>It is used to match only one out of several characters.</a:t>
            </a:r>
            <a:endParaRPr lang="en-IN" sz="2200" i="0" u="none" dirty="0">
              <a:latin typeface="Comic Sans MS" pitchFamily="66" charset="0"/>
            </a:endParaRPr>
          </a:p>
        </p:txBody>
      </p:sp>
      <p:graphicFrame>
        <p:nvGraphicFramePr>
          <p:cNvPr id="9" name="Table 8"/>
          <p:cNvGraphicFramePr>
            <a:graphicFrameLocks noGrp="1"/>
          </p:cNvGraphicFramePr>
          <p:nvPr/>
        </p:nvGraphicFramePr>
        <p:xfrm>
          <a:off x="852054" y="1965418"/>
          <a:ext cx="10487891" cy="4142004"/>
        </p:xfrm>
        <a:graphic>
          <a:graphicData uri="http://schemas.openxmlformats.org/drawingml/2006/table">
            <a:tbl>
              <a:tblPr firstRow="1" bandRow="1">
                <a:tableStyleId>{21E4AEA4-8DFA-4A89-87EB-49C32662AFE0}</a:tableStyleId>
              </a:tblPr>
              <a:tblGrid>
                <a:gridCol w="2641146">
                  <a:extLst>
                    <a:ext uri="{9D8B030D-6E8A-4147-A177-3AD203B41FA5}">
                      <a16:colId xmlns:a16="http://schemas.microsoft.com/office/drawing/2014/main" val="20001"/>
                    </a:ext>
                  </a:extLst>
                </a:gridCol>
                <a:gridCol w="7846745">
                  <a:extLst>
                    <a:ext uri="{9D8B030D-6E8A-4147-A177-3AD203B41FA5}">
                      <a16:colId xmlns:a16="http://schemas.microsoft.com/office/drawing/2014/main" val="20002"/>
                    </a:ext>
                  </a:extLst>
                </a:gridCol>
              </a:tblGrid>
              <a:tr h="503315">
                <a:tc>
                  <a:txBody>
                    <a:bodyPr/>
                    <a:lstStyle/>
                    <a:p>
                      <a:r>
                        <a:rPr lang="en-US" sz="2200" b="0" i="0" u="none" kern="1200" dirty="0">
                          <a:solidFill>
                            <a:schemeClr val="bg2"/>
                          </a:solidFill>
                          <a:latin typeface="Comic Sans MS" pitchFamily="66" charset="0"/>
                          <a:ea typeface="+mn-ea"/>
                          <a:cs typeface="+mn-cs"/>
                        </a:rPr>
                        <a:t>    Methods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r>
                        <a:rPr lang="en-US" sz="2200" b="0" i="0" u="none" kern="1200" dirty="0">
                          <a:solidFill>
                            <a:schemeClr val="bg2"/>
                          </a:solidFill>
                          <a:latin typeface="Comic Sans MS" pitchFamily="66" charset="0"/>
                          <a:ea typeface="+mn-ea"/>
                          <a:cs typeface="+mn-cs"/>
                        </a:rPr>
                        <a:t>                      Description</a:t>
                      </a:r>
                    </a:p>
                  </a:txBody>
                  <a:tcP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23454">
                <a:tc>
                  <a:txBody>
                    <a:bodyPr/>
                    <a:lstStyle/>
                    <a:p>
                      <a:pPr algn="just" fontAlgn="t"/>
                      <a:r>
                        <a:rPr lang="en-US" sz="2200" b="0" i="0" u="none" kern="1200" dirty="0">
                          <a:solidFill>
                            <a:schemeClr val="bg2"/>
                          </a:solidFill>
                          <a:latin typeface="Comic Sans MS" pitchFamily="66" charset="0"/>
                          <a:ea typeface="+mn-ea"/>
                          <a:cs typeface="+mn-cs"/>
                        </a:rPr>
                        <a:t>[</a:t>
                      </a:r>
                      <a:r>
                        <a:rPr lang="en-US" sz="2200" b="0" i="0" u="none" kern="1200" dirty="0" err="1">
                          <a:solidFill>
                            <a:schemeClr val="bg2"/>
                          </a:solidFill>
                          <a:latin typeface="Comic Sans MS" pitchFamily="66" charset="0"/>
                          <a:ea typeface="+mn-ea"/>
                          <a:cs typeface="+mn-cs"/>
                        </a:rPr>
                        <a:t>abc</a:t>
                      </a:r>
                      <a:r>
                        <a:rPr lang="en-US" sz="2200" b="0" i="0" u="none" kern="1200" dirty="0">
                          <a:solidFill>
                            <a:schemeClr val="bg2"/>
                          </a:solidFill>
                          <a:latin typeface="Comic Sans MS" pitchFamily="66" charset="0"/>
                          <a:ea typeface="+mn-ea"/>
                          <a:cs typeface="+mn-cs"/>
                        </a:rPr>
                        <a:t>]</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a, b, or c (simple class)</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3047">
                <a:tc>
                  <a:txBody>
                    <a:bodyPr/>
                    <a:lstStyle/>
                    <a:p>
                      <a:pPr algn="just" fontAlgn="t"/>
                      <a:r>
                        <a:rPr lang="en-US" sz="2200" b="0" i="0" u="none" kern="1200" dirty="0">
                          <a:solidFill>
                            <a:schemeClr val="bg2"/>
                          </a:solidFill>
                          <a:latin typeface="Comic Sans MS" pitchFamily="66" charset="0"/>
                          <a:ea typeface="+mn-ea"/>
                          <a:cs typeface="+mn-cs"/>
                        </a:rPr>
                        <a:t>[^</a:t>
                      </a:r>
                      <a:r>
                        <a:rPr lang="en-US" sz="2200" b="0" i="0" u="none" kern="1200" dirty="0" err="1">
                          <a:solidFill>
                            <a:schemeClr val="bg2"/>
                          </a:solidFill>
                          <a:latin typeface="Comic Sans MS" pitchFamily="66" charset="0"/>
                          <a:ea typeface="+mn-ea"/>
                          <a:cs typeface="+mn-cs"/>
                        </a:rPr>
                        <a:t>abc</a:t>
                      </a:r>
                      <a:r>
                        <a:rPr lang="en-US" sz="2200" b="0" i="0" u="none" kern="1200" dirty="0">
                          <a:solidFill>
                            <a:schemeClr val="bg2"/>
                          </a:solidFill>
                          <a:latin typeface="Comic Sans MS" pitchFamily="66" charset="0"/>
                          <a:ea typeface="+mn-ea"/>
                          <a:cs typeface="+mn-cs"/>
                        </a:rPr>
                        <a:t>]</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2200" b="0" i="0" u="none" kern="1200" dirty="0">
                          <a:solidFill>
                            <a:schemeClr val="bg2"/>
                          </a:solidFill>
                          <a:latin typeface="Comic Sans MS" pitchFamily="66" charset="0"/>
                          <a:ea typeface="+mn-ea"/>
                          <a:cs typeface="+mn-cs"/>
                        </a:rPr>
                        <a:t>Any character except a, b, or c (negation)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03047">
                <a:tc>
                  <a:txBody>
                    <a:bodyPr/>
                    <a:lstStyle/>
                    <a:p>
                      <a:pPr algn="just" fontAlgn="t"/>
                      <a:r>
                        <a:rPr lang="en-US" sz="2200" b="0" i="0" u="none" kern="1200" dirty="0">
                          <a:solidFill>
                            <a:schemeClr val="bg2"/>
                          </a:solidFill>
                          <a:latin typeface="Comic Sans MS" pitchFamily="66" charset="0"/>
                          <a:ea typeface="+mn-ea"/>
                          <a:cs typeface="+mn-cs"/>
                        </a:rPr>
                        <a:t>[a-zA-Z]</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a through z or A through Z, inclusive (range)</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03047">
                <a:tc>
                  <a:txBody>
                    <a:bodyPr/>
                    <a:lstStyle/>
                    <a:p>
                      <a:pPr algn="just" fontAlgn="t"/>
                      <a:r>
                        <a:rPr lang="en-US" sz="2200" b="0" i="0" u="none" kern="1200" dirty="0">
                          <a:solidFill>
                            <a:schemeClr val="bg2"/>
                          </a:solidFill>
                          <a:latin typeface="Comic Sans MS" pitchFamily="66" charset="0"/>
                          <a:ea typeface="+mn-ea"/>
                          <a:cs typeface="+mn-cs"/>
                        </a:rPr>
                        <a:t>[a-d[m-p]]</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2200" b="0" i="0" u="none" kern="1200" dirty="0">
                          <a:solidFill>
                            <a:schemeClr val="bg2"/>
                          </a:solidFill>
                          <a:latin typeface="Comic Sans MS" pitchFamily="66" charset="0"/>
                          <a:ea typeface="+mn-ea"/>
                          <a:cs typeface="+mn-cs"/>
                        </a:rPr>
                        <a:t>a through d, or m through p: [a-dm-p] (union)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603047">
                <a:tc>
                  <a:txBody>
                    <a:bodyPr/>
                    <a:lstStyle/>
                    <a:p>
                      <a:pPr algn="just" fontAlgn="t"/>
                      <a:r>
                        <a:rPr lang="en-US" sz="2200" b="0" i="0" u="none" kern="1200" dirty="0">
                          <a:solidFill>
                            <a:schemeClr val="bg2"/>
                          </a:solidFill>
                          <a:latin typeface="Comic Sans MS" pitchFamily="66" charset="0"/>
                          <a:ea typeface="+mn-ea"/>
                          <a:cs typeface="+mn-cs"/>
                        </a:rPr>
                        <a:t>[a-z&amp;&amp;[^bc]]</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2200" b="0" i="0" u="none" kern="1200" dirty="0">
                          <a:solidFill>
                            <a:schemeClr val="bg2"/>
                          </a:solidFill>
                          <a:latin typeface="Comic Sans MS" pitchFamily="66" charset="0"/>
                          <a:ea typeface="+mn-ea"/>
                          <a:cs typeface="+mn-cs"/>
                        </a:rPr>
                        <a:t>a through z, except for b and c: [ad-z] (subtraction)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03047">
                <a:tc>
                  <a:txBody>
                    <a:bodyPr/>
                    <a:lstStyle/>
                    <a:p>
                      <a:pPr algn="just" fontAlgn="t"/>
                      <a:r>
                        <a:rPr lang="en-US" sz="2200" b="0" i="0" u="none" kern="1200" dirty="0">
                          <a:solidFill>
                            <a:schemeClr val="bg2"/>
                          </a:solidFill>
                          <a:latin typeface="Comic Sans MS" pitchFamily="66" charset="0"/>
                          <a:ea typeface="+mn-ea"/>
                          <a:cs typeface="+mn-cs"/>
                        </a:rPr>
                        <a:t>[a-z&amp;&amp;[^m-p]]</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2200" b="0" i="0" u="none" kern="1200" dirty="0">
                          <a:solidFill>
                            <a:schemeClr val="bg2"/>
                          </a:solidFill>
                          <a:latin typeface="Comic Sans MS" pitchFamily="66" charset="0"/>
                          <a:ea typeface="+mn-ea"/>
                          <a:cs typeface="+mn-cs"/>
                        </a:rPr>
                        <a:t>a through z, and not m through p: [a-</a:t>
                      </a:r>
                      <a:r>
                        <a:rPr lang="en-US" sz="2200" b="0" i="0" u="none" kern="1200" dirty="0" err="1">
                          <a:solidFill>
                            <a:schemeClr val="bg2"/>
                          </a:solidFill>
                          <a:latin typeface="Comic Sans MS" pitchFamily="66" charset="0"/>
                          <a:ea typeface="+mn-ea"/>
                          <a:cs typeface="+mn-cs"/>
                        </a:rPr>
                        <a:t>lq</a:t>
                      </a:r>
                      <a:r>
                        <a:rPr lang="en-US" sz="2200" b="0" i="0" u="none" kern="1200" dirty="0">
                          <a:solidFill>
                            <a:schemeClr val="bg2"/>
                          </a:solidFill>
                          <a:latin typeface="Comic Sans MS" pitchFamily="66" charset="0"/>
                          <a:ea typeface="+mn-ea"/>
                          <a:cs typeface="+mn-cs"/>
                        </a:rPr>
                        <a:t>-z](subtraction)</a:t>
                      </a:r>
                    </a:p>
                  </a:txBody>
                  <a:tcPr marL="76200" marR="76200" marT="76200" marB="7620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78871516"/>
                  </a:ext>
                </a:extLst>
              </a:tr>
            </a:tbl>
          </a:graphicData>
        </a:graphic>
      </p:graphicFrame>
      <p:sp>
        <p:nvSpPr>
          <p:cNvPr id="7" name="TextBox 6">
            <a:extLst>
              <a:ext uri="{FF2B5EF4-FFF2-40B4-BE49-F238E27FC236}">
                <a16:creationId xmlns:a16="http://schemas.microsoft.com/office/drawing/2014/main" id="{2E015428-175A-4B94-AAAE-F76F48B6C1FB}"/>
              </a:ext>
            </a:extLst>
          </p:cNvPr>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REG-EX</a:t>
            </a:r>
          </a:p>
        </p:txBody>
      </p:sp>
    </p:spTree>
    <p:extLst>
      <p:ext uri="{BB962C8B-B14F-4D97-AF65-F5344CB8AC3E}">
        <p14:creationId xmlns:p14="http://schemas.microsoft.com/office/powerpoint/2010/main" val="21045858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0" y="472966"/>
            <a:ext cx="12192000" cy="5833241"/>
          </a:xfrm>
        </p:spPr>
        <p:txBody>
          <a:bodyPr/>
          <a:lstStyle/>
          <a:p>
            <a:pPr marL="0" indent="0">
              <a:buNone/>
            </a:pPr>
            <a:endParaRPr lang="en-US" sz="2400" dirty="0">
              <a:solidFill>
                <a:schemeClr val="bg1"/>
              </a:solidFill>
              <a:latin typeface="Comic Sans MS" pitchFamily="66" charset="0"/>
            </a:endParaRPr>
          </a:p>
          <a:p>
            <a:pPr>
              <a:buNone/>
            </a:pPr>
            <a:endParaRPr lang="en-US" sz="2400" dirty="0"/>
          </a:p>
          <a:p>
            <a:pPr>
              <a:buNone/>
            </a:pPr>
            <a:r>
              <a:rPr lang="en-US" sz="2400" dirty="0"/>
              <a:t>   </a:t>
            </a:r>
          </a:p>
          <a:p>
            <a:pPr marL="0" indent="0">
              <a:buNone/>
            </a:pPr>
            <a:endParaRPr lang="en-IN" sz="2400" dirty="0">
              <a:solidFill>
                <a:schemeClr val="bg1"/>
              </a:solidFill>
              <a:latin typeface="Comic Sans MS" pitchFamily="66" charset="0"/>
            </a:endParaRPr>
          </a:p>
          <a:p>
            <a:pPr marL="0" indent="0">
              <a:buNone/>
            </a:pPr>
            <a:r>
              <a:rPr lang="en-IN" sz="2400" dirty="0">
                <a:solidFill>
                  <a:schemeClr val="bg1"/>
                </a:solidFill>
                <a:latin typeface="Comic Sans MS" pitchFamily="66" charset="0"/>
              </a:rPr>
              <a:t>	</a:t>
            </a:r>
          </a:p>
        </p:txBody>
      </p:sp>
      <p:sp>
        <p:nvSpPr>
          <p:cNvPr id="5" name="Title 1">
            <a:extLst>
              <a:ext uri="{FF2B5EF4-FFF2-40B4-BE49-F238E27FC236}">
                <a16:creationId xmlns:a16="http://schemas.microsoft.com/office/drawing/2014/main" id="{F772BBF3-C595-4B66-95E0-50D684467B7F}"/>
              </a:ext>
            </a:extLst>
          </p:cNvPr>
          <p:cNvSpPr txBox="1">
            <a:spLocks/>
          </p:cNvSpPr>
          <p:nvPr/>
        </p:nvSpPr>
        <p:spPr bwMode="auto">
          <a:xfrm>
            <a:off x="734292" y="1410288"/>
            <a:ext cx="10640290" cy="4588730"/>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lvl="0"/>
            <a:endParaRPr lang="en-US" sz="2000" i="0" u="none" dirty="0">
              <a:solidFill>
                <a:schemeClr val="bg1"/>
              </a:solidFill>
              <a:latin typeface="Comic Sans MS" pitchFamily="66" charset="0"/>
            </a:endParaRPr>
          </a:p>
          <a:p>
            <a:pPr>
              <a:spcBef>
                <a:spcPts val="600"/>
              </a:spcBef>
              <a:buNone/>
            </a:pPr>
            <a:r>
              <a:rPr lang="en-US" sz="1800" i="0" u="none" dirty="0">
                <a:solidFill>
                  <a:schemeClr val="bg1"/>
                </a:solidFill>
                <a:latin typeface="Comic Sans MS" pitchFamily="66" charset="0"/>
              </a:rPr>
              <a:t>class </a:t>
            </a:r>
            <a:r>
              <a:rPr lang="en-US" sz="1800" i="0" u="none" dirty="0" err="1">
                <a:solidFill>
                  <a:schemeClr val="bg1"/>
                </a:solidFill>
                <a:latin typeface="Comic Sans MS" pitchFamily="66" charset="0"/>
              </a:rPr>
              <a:t>RegexExample</a:t>
            </a:r>
            <a:r>
              <a:rPr lang="en-US" sz="1800" i="0" u="none" dirty="0">
                <a:solidFill>
                  <a:schemeClr val="bg1"/>
                </a:solidFill>
                <a:latin typeface="Comic Sans MS" pitchFamily="66" charset="0"/>
              </a:rPr>
              <a:t>{  </a:t>
            </a:r>
          </a:p>
          <a:p>
            <a:pPr>
              <a:spcBef>
                <a:spcPts val="600"/>
              </a:spcBef>
              <a:buNone/>
            </a:pPr>
            <a:r>
              <a:rPr lang="en-US" sz="1800" i="0" u="none" dirty="0">
                <a:solidFill>
                  <a:schemeClr val="bg1"/>
                </a:solidFill>
                <a:latin typeface="Comic Sans MS" pitchFamily="66" charset="0"/>
              </a:rPr>
              <a:t>	 public static void main(String </a:t>
            </a:r>
            <a:r>
              <a:rPr lang="en-US" sz="1800" i="0" u="none" dirty="0" err="1">
                <a:solidFill>
                  <a:schemeClr val="bg1"/>
                </a:solidFill>
                <a:latin typeface="Comic Sans MS" pitchFamily="66" charset="0"/>
              </a:rPr>
              <a:t>args</a:t>
            </a:r>
            <a:r>
              <a:rPr lang="en-US" sz="1800" i="0" u="none" dirty="0">
                <a:solidFill>
                  <a:schemeClr val="bg1"/>
                </a:solidFill>
                <a:latin typeface="Comic Sans MS" pitchFamily="66" charset="0"/>
              </a:rPr>
              <a:t>[]) {   	           </a:t>
            </a: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("by character classes and quantifiers ...");  </a:t>
            </a:r>
          </a:p>
          <a:p>
            <a:pPr>
              <a:spcBef>
                <a:spcPts val="600"/>
              </a:spcBef>
              <a:buNone/>
            </a:pP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a:t>
            </a:r>
            <a:r>
              <a:rPr lang="en-US" sz="1800" i="0" u="none" dirty="0" err="1">
                <a:solidFill>
                  <a:schemeClr val="bg1"/>
                </a:solidFill>
                <a:latin typeface="Comic Sans MS" pitchFamily="66" charset="0"/>
              </a:rPr>
              <a:t>Pattern.matches</a:t>
            </a:r>
            <a:r>
              <a:rPr lang="en-US" sz="1800" i="0" u="none" dirty="0">
                <a:solidFill>
                  <a:schemeClr val="bg1"/>
                </a:solidFill>
                <a:latin typeface="Comic Sans MS" pitchFamily="66" charset="0"/>
              </a:rPr>
              <a:t>("[789]{1}[0-9]{9}", "9953038949")); </a:t>
            </a:r>
            <a:r>
              <a:rPr lang="en-US" sz="1800" i="0" u="none" dirty="0">
                <a:solidFill>
                  <a:srgbClr val="FFC000"/>
                </a:solidFill>
                <a:latin typeface="Comic Sans MS" pitchFamily="66" charset="0"/>
              </a:rPr>
              <a:t>// O/P - true</a:t>
            </a:r>
            <a:r>
              <a:rPr lang="en-US" sz="1800" i="0" u="none" dirty="0">
                <a:solidFill>
                  <a:schemeClr val="bg1"/>
                </a:solidFill>
                <a:latin typeface="Comic Sans MS" pitchFamily="66" charset="0"/>
              </a:rPr>
              <a:t>  </a:t>
            </a:r>
          </a:p>
          <a:p>
            <a:pPr>
              <a:spcBef>
                <a:spcPts val="600"/>
              </a:spcBef>
              <a:buNone/>
            </a:pP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a:t>
            </a:r>
            <a:r>
              <a:rPr lang="en-US" sz="1800" i="0" u="none" dirty="0" err="1">
                <a:solidFill>
                  <a:schemeClr val="bg1"/>
                </a:solidFill>
                <a:latin typeface="Comic Sans MS" pitchFamily="66" charset="0"/>
              </a:rPr>
              <a:t>Pattern.matches</a:t>
            </a:r>
            <a:r>
              <a:rPr lang="en-US" sz="1800" i="0" u="none" dirty="0">
                <a:solidFill>
                  <a:schemeClr val="bg1"/>
                </a:solidFill>
                <a:latin typeface="Comic Sans MS" pitchFamily="66" charset="0"/>
              </a:rPr>
              <a:t>("[789][0-9]{9}", "9953038949")); </a:t>
            </a:r>
            <a:r>
              <a:rPr lang="en-US" sz="1800" i="0" u="none" dirty="0">
                <a:solidFill>
                  <a:srgbClr val="FFC000"/>
                </a:solidFill>
                <a:latin typeface="Comic Sans MS" pitchFamily="66" charset="0"/>
              </a:rPr>
              <a:t>// O/P - true </a:t>
            </a:r>
            <a:r>
              <a:rPr lang="en-US" sz="1800" i="0" u="none" dirty="0">
                <a:solidFill>
                  <a:schemeClr val="bg1"/>
                </a:solidFill>
                <a:latin typeface="Comic Sans MS" pitchFamily="66" charset="0"/>
              </a:rPr>
              <a:t> </a:t>
            </a:r>
          </a:p>
          <a:p>
            <a:pPr>
              <a:spcBef>
                <a:spcPts val="600"/>
              </a:spcBef>
              <a:buNone/>
            </a:pP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a:t>
            </a:r>
            <a:r>
              <a:rPr lang="en-US" sz="1800" i="0" u="none" dirty="0" err="1">
                <a:solidFill>
                  <a:schemeClr val="bg1"/>
                </a:solidFill>
                <a:latin typeface="Comic Sans MS" pitchFamily="66" charset="0"/>
              </a:rPr>
              <a:t>Pattern.matches</a:t>
            </a:r>
            <a:r>
              <a:rPr lang="en-US" sz="1800" i="0" u="none" dirty="0">
                <a:solidFill>
                  <a:schemeClr val="bg1"/>
                </a:solidFill>
                <a:latin typeface="Comic Sans MS" pitchFamily="66" charset="0"/>
              </a:rPr>
              <a:t>("[789][0-{9}", "99530389490")); </a:t>
            </a:r>
            <a:r>
              <a:rPr lang="en-US" sz="1800" i="0" u="none" dirty="0">
                <a:solidFill>
                  <a:srgbClr val="FFC000"/>
                </a:solidFill>
                <a:latin typeface="Comic Sans MS" pitchFamily="66" charset="0"/>
              </a:rPr>
              <a:t>// O/P - false (11 chars)</a:t>
            </a:r>
            <a:r>
              <a:rPr lang="en-US" sz="1800" i="0" u="none" dirty="0">
                <a:solidFill>
                  <a:schemeClr val="bg1"/>
                </a:solidFill>
                <a:latin typeface="Comic Sans MS" pitchFamily="66" charset="0"/>
              </a:rPr>
              <a:t>   </a:t>
            </a:r>
          </a:p>
          <a:p>
            <a:pPr>
              <a:spcBef>
                <a:spcPts val="600"/>
              </a:spcBef>
              <a:buNone/>
            </a:pPr>
            <a:r>
              <a:rPr lang="en-US" sz="1800" i="0" u="none" dirty="0" err="1">
                <a:solidFill>
                  <a:schemeClr val="bg1"/>
                </a:solidFill>
                <a:latin typeface="Comic Sans MS" pitchFamily="66" charset="0"/>
              </a:rPr>
              <a:t>System.out.println</a:t>
            </a:r>
            <a:r>
              <a:rPr lang="en-US" sz="1800" i="0" u="none" dirty="0">
                <a:solidFill>
                  <a:schemeClr val="bg1"/>
                </a:solidFill>
                <a:latin typeface="Comic Sans MS" pitchFamily="66" charset="0"/>
              </a:rPr>
              <a:t>(</a:t>
            </a:r>
            <a:r>
              <a:rPr lang="en-US" sz="1800" i="0" u="none" dirty="0" err="1">
                <a:solidFill>
                  <a:schemeClr val="bg1"/>
                </a:solidFill>
                <a:latin typeface="Comic Sans MS" pitchFamily="66" charset="0"/>
              </a:rPr>
              <a:t>Pattern.matches</a:t>
            </a:r>
            <a:r>
              <a:rPr lang="en-US" sz="1800" i="0" u="none" dirty="0">
                <a:solidFill>
                  <a:schemeClr val="bg1"/>
                </a:solidFill>
                <a:latin typeface="Comic Sans MS" pitchFamily="66" charset="0"/>
              </a:rPr>
              <a:t>("[789][0-9]{9}", "8853038949")); </a:t>
            </a:r>
            <a:r>
              <a:rPr lang="en-US" sz="1800" i="0" u="none" dirty="0">
                <a:solidFill>
                  <a:srgbClr val="FFC000"/>
                </a:solidFill>
                <a:latin typeface="Comic Sans MS" pitchFamily="66" charset="0"/>
              </a:rPr>
              <a:t>// O/P - true  </a:t>
            </a:r>
          </a:p>
          <a:p>
            <a:pPr>
              <a:spcBef>
                <a:spcPts val="600"/>
              </a:spcBef>
              <a:buNone/>
            </a:pPr>
            <a:r>
              <a:rPr lang="en-US" sz="1800" i="0" u="none" dirty="0">
                <a:solidFill>
                  <a:schemeClr val="bg1"/>
                </a:solidFill>
                <a:latin typeface="Comic Sans MS" pitchFamily="66" charset="0"/>
              </a:rPr>
              <a:t>  	   }</a:t>
            </a:r>
          </a:p>
          <a:p>
            <a:pPr>
              <a:spcBef>
                <a:spcPts val="600"/>
              </a:spcBef>
              <a:buNone/>
            </a:pPr>
            <a:r>
              <a:rPr lang="en-US" sz="1800" i="0" u="none" dirty="0">
                <a:solidFill>
                  <a:schemeClr val="bg1"/>
                </a:solidFill>
                <a:latin typeface="Comic Sans MS" pitchFamily="66" charset="0"/>
              </a:rPr>
              <a:t>     }  </a:t>
            </a:r>
          </a:p>
          <a:p>
            <a:endParaRPr lang="en" sz="2000" i="0" u="none" dirty="0">
              <a:solidFill>
                <a:schemeClr val="bg1"/>
              </a:solidFill>
              <a:latin typeface="Comic Sans MS" pitchFamily="66" charset="0"/>
            </a:endParaRPr>
          </a:p>
          <a:p>
            <a:endParaRPr lang="en-IN" sz="2000" i="0" dirty="0">
              <a:solidFill>
                <a:schemeClr val="bg1"/>
              </a:solidFill>
              <a:latin typeface="Comic Sans MS" pitchFamily="66" charset="0"/>
            </a:endParaRPr>
          </a:p>
        </p:txBody>
      </p:sp>
      <p:sp>
        <p:nvSpPr>
          <p:cNvPr id="6" name="TextBox 5">
            <a:extLst>
              <a:ext uri="{FF2B5EF4-FFF2-40B4-BE49-F238E27FC236}">
                <a16:creationId xmlns:a16="http://schemas.microsoft.com/office/drawing/2014/main" id="{59B236C8-EC2B-48ED-9AF4-CBDF96B20C79}"/>
              </a:ext>
            </a:extLst>
          </p:cNvPr>
          <p:cNvSpPr txBox="1"/>
          <p:nvPr/>
        </p:nvSpPr>
        <p:spPr>
          <a:xfrm>
            <a:off x="609600" y="740745"/>
            <a:ext cx="10972800" cy="461665"/>
          </a:xfrm>
          <a:prstGeom prst="rect">
            <a:avLst/>
          </a:prstGeom>
          <a:noFill/>
        </p:spPr>
        <p:txBody>
          <a:bodyPr wrap="square" rtlCol="0">
            <a:spAutoFit/>
          </a:bodyPr>
          <a:lstStyle/>
          <a:p>
            <a:pPr algn="l"/>
            <a:r>
              <a:rPr lang="en-IN" sz="2400" i="0" u="none" dirty="0">
                <a:solidFill>
                  <a:schemeClr val="tx1">
                    <a:lumMod val="20000"/>
                    <a:lumOff val="80000"/>
                  </a:schemeClr>
                </a:solidFill>
                <a:latin typeface="Comic Sans MS" pitchFamily="66" charset="0"/>
              </a:rPr>
              <a:t>Example for Regular Expression:</a:t>
            </a:r>
          </a:p>
        </p:txBody>
      </p:sp>
      <p:sp>
        <p:nvSpPr>
          <p:cNvPr id="7" name="TextBox 6">
            <a:extLst>
              <a:ext uri="{FF2B5EF4-FFF2-40B4-BE49-F238E27FC236}">
                <a16:creationId xmlns:a16="http://schemas.microsoft.com/office/drawing/2014/main" id="{C31CD09B-11AC-44E9-8B8E-825795406EDF}"/>
              </a:ext>
            </a:extLst>
          </p:cNvPr>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REG-EX</a:t>
            </a:r>
          </a:p>
        </p:txBody>
      </p:sp>
    </p:spTree>
    <p:extLst>
      <p:ext uri="{BB962C8B-B14F-4D97-AF65-F5344CB8AC3E}">
        <p14:creationId xmlns:p14="http://schemas.microsoft.com/office/powerpoint/2010/main" val="30101755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403697" y="719511"/>
            <a:ext cx="11522413" cy="6306207"/>
          </a:xfrm>
        </p:spPr>
        <p:txBody>
          <a:bodyPr/>
          <a:lstStyle/>
          <a:p>
            <a:pPr>
              <a:buNone/>
            </a:pPr>
            <a:r>
              <a:rPr lang="en-US" sz="2400" dirty="0">
                <a:effectLst>
                  <a:outerShdw blurRad="38100" dist="38100" dir="2700000" algn="tl">
                    <a:srgbClr val="000000">
                      <a:alpha val="43137"/>
                    </a:srgbClr>
                  </a:outerShdw>
                </a:effectLst>
                <a:latin typeface="Comic Sans MS" panose="030F0702030302020204" pitchFamily="66" charset="0"/>
              </a:rPr>
              <a:t>Annotations:</a:t>
            </a:r>
          </a:p>
          <a:p>
            <a:pPr>
              <a:spcBef>
                <a:spcPts val="1200"/>
              </a:spcBef>
              <a:buFont typeface="Courier New" panose="02070309020205020404" pitchFamily="49" charset="0"/>
              <a:buChar char="o"/>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It is a tag that represents the metadata i.e. attached with class, interface, methods or fields to indicate some additional information which can be used by java compiler and JVM.</a:t>
            </a:r>
          </a:p>
          <a:p>
            <a:pPr>
              <a:spcBef>
                <a:spcPts val="1200"/>
              </a:spcBef>
              <a:buFont typeface="Courier New" panose="02070309020205020404" pitchFamily="49" charset="0"/>
              <a:buChar char="o"/>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It is an alternative option for XML and java Marker Interfaces.</a:t>
            </a:r>
          </a:p>
          <a:p>
            <a:pPr>
              <a:spcBef>
                <a:spcPts val="1200"/>
              </a:spcBef>
              <a:buFont typeface="Courier New" panose="02070309020205020404" pitchFamily="49" charset="0"/>
              <a:buChar char="o"/>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Annotations are executed by predefined tool APT(Annotation Processing Tool).</a:t>
            </a:r>
          </a:p>
          <a:p>
            <a:pPr>
              <a:spcBef>
                <a:spcPts val="1200"/>
              </a:spcBef>
              <a:buFont typeface="Courier New" panose="02070309020205020404" pitchFamily="49" charset="0"/>
              <a:buChar char="o"/>
            </a:pPr>
            <a:r>
              <a:rPr lang="en-US" sz="2200" u="sng" dirty="0">
                <a:solidFill>
                  <a:schemeClr val="accent1"/>
                </a:solidFill>
                <a:effectLst>
                  <a:outerShdw blurRad="38100" dist="38100" dir="2700000" algn="tl">
                    <a:srgbClr val="000000">
                      <a:alpha val="43137"/>
                    </a:srgbClr>
                  </a:outerShdw>
                </a:effectLst>
                <a:latin typeface="Comic Sans MS" panose="030F0702030302020204" pitchFamily="66" charset="0"/>
              </a:rPr>
              <a:t>Types of Annotations</a:t>
            </a: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a:t>
            </a:r>
          </a:p>
          <a:p>
            <a:pPr marL="457200" indent="-96838">
              <a:spcBef>
                <a:spcPts val="1200"/>
              </a:spcBef>
              <a:buFont typeface="+mj-lt"/>
              <a:buAutoNum type="arabicPeriod"/>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Built-In Java Annotations</a:t>
            </a:r>
          </a:p>
          <a:p>
            <a:pPr marL="457200" indent="-96838">
              <a:spcBef>
                <a:spcPts val="1200"/>
              </a:spcBef>
              <a:buFont typeface="+mj-lt"/>
              <a:buAutoNum type="arabicPeriod"/>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Custom Annotation</a:t>
            </a:r>
          </a:p>
          <a:p>
            <a:pPr>
              <a:buFont typeface="Courier New" panose="02070309020205020404" pitchFamily="49" charset="0"/>
              <a:buChar char="o"/>
            </a:pPr>
            <a:endParaRPr lang="en-US" sz="2400" dirty="0">
              <a:solidFill>
                <a:schemeClr val="accent1"/>
              </a:solidFill>
              <a:effectLst>
                <a:outerShdw blurRad="38100" dist="38100" dir="2700000" algn="tl">
                  <a:srgbClr val="000000">
                    <a:alpha val="43137"/>
                  </a:srgbClr>
                </a:outerShdw>
              </a:effectLst>
              <a:latin typeface="Comic Sans MS" panose="030F0702030302020204" pitchFamily="66" charset="0"/>
            </a:endParaRPr>
          </a:p>
          <a:p>
            <a:pPr>
              <a:buNone/>
            </a:pPr>
            <a:br>
              <a:rPr lang="en-US" sz="2400" dirty="0">
                <a:solidFill>
                  <a:schemeClr val="accent1"/>
                </a:solidFill>
                <a:effectLst>
                  <a:outerShdw blurRad="38100" dist="38100" dir="2700000" algn="tl">
                    <a:srgbClr val="000000">
                      <a:alpha val="43137"/>
                    </a:srgbClr>
                  </a:outerShdw>
                </a:effectLst>
                <a:latin typeface="Comic Sans MS" panose="030F0702030302020204" pitchFamily="66" charset="0"/>
              </a:rPr>
            </a:br>
            <a:endParaRPr lang="en-US" sz="2400" dirty="0">
              <a:solidFill>
                <a:schemeClr val="accent1"/>
              </a:solidFill>
              <a:effectLst>
                <a:outerShdw blurRad="38100" dist="38100" dir="2700000" algn="tl">
                  <a:srgbClr val="000000">
                    <a:alpha val="43137"/>
                  </a:srgbClr>
                </a:outerShdw>
              </a:effectLst>
              <a:latin typeface="Comic Sans MS" panose="030F0702030302020204" pitchFamily="66" charset="0"/>
            </a:endParaRPr>
          </a:p>
          <a:p>
            <a:pPr marL="0" lvl="4" indent="0">
              <a:buNone/>
            </a:pPr>
            <a:endParaRPr lang="en-US" sz="2400" dirty="0">
              <a:ln>
                <a:solidFill>
                  <a:schemeClr val="tx2"/>
                </a:solidFill>
              </a:ln>
              <a:solidFill>
                <a:schemeClr val="accent1"/>
              </a:solidFill>
              <a:latin typeface="Comic Sans MS" panose="030F0702030302020204" pitchFamily="66" charset="0"/>
            </a:endParaRPr>
          </a:p>
          <a:p>
            <a:pPr marL="0" lvl="4" indent="0">
              <a:buNone/>
            </a:pPr>
            <a:endParaRPr lang="en-US" sz="2400" dirty="0">
              <a:ln>
                <a:solidFill>
                  <a:schemeClr val="tx2"/>
                </a:solidFill>
              </a:ln>
              <a:solidFill>
                <a:schemeClr val="accent1"/>
              </a:solidFill>
              <a:latin typeface="Comic Sans MS" panose="030F0702030302020204" pitchFamily="66" charset="0"/>
            </a:endParaRPr>
          </a:p>
          <a:p>
            <a:pPr lvl="4" indent="-1706563">
              <a:buNone/>
            </a:pPr>
            <a:endParaRPr lang="en-US" sz="2400" dirty="0">
              <a:ln>
                <a:solidFill>
                  <a:schemeClr val="tx2"/>
                </a:solidFill>
              </a:ln>
              <a:solidFill>
                <a:schemeClr val="accent1"/>
              </a:solidFill>
              <a:latin typeface="Comic Sans MS" panose="030F0702030302020204" pitchFamily="66" charset="0"/>
            </a:endParaRPr>
          </a:p>
        </p:txBody>
      </p:sp>
      <p:sp>
        <p:nvSpPr>
          <p:cNvPr id="6" name="Title 2"/>
          <p:cNvSpPr txBox="1">
            <a:spLocks/>
          </p:cNvSpPr>
          <p:nvPr/>
        </p:nvSpPr>
        <p:spPr bwMode="auto">
          <a:xfrm>
            <a:off x="8824281" y="0"/>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1873793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228600" y="520262"/>
            <a:ext cx="11409832" cy="6072352"/>
          </a:xfrm>
        </p:spPr>
        <p:txBody>
          <a:bodyPr/>
          <a:lstStyle/>
          <a:p>
            <a:pPr>
              <a:buNone/>
            </a:pPr>
            <a:r>
              <a:rPr lang="en-US" sz="2400" dirty="0">
                <a:solidFill>
                  <a:schemeClr val="accent1"/>
                </a:solidFill>
                <a:latin typeface="Comic Sans MS" panose="030F0702030302020204" pitchFamily="66" charset="0"/>
              </a:rPr>
              <a:t> </a:t>
            </a:r>
          </a:p>
          <a:p>
            <a:pPr>
              <a:buNone/>
            </a:pPr>
            <a:r>
              <a:rPr lang="en-US" sz="2400" dirty="0">
                <a:solidFill>
                  <a:schemeClr val="tx1">
                    <a:lumMod val="20000"/>
                    <a:lumOff val="80000"/>
                  </a:schemeClr>
                </a:solidFill>
              </a:rPr>
              <a:t> 	  </a:t>
            </a:r>
            <a:r>
              <a:rPr lang="en-US" sz="2400" dirty="0">
                <a:solidFill>
                  <a:schemeClr val="tx1">
                    <a:lumMod val="20000"/>
                    <a:lumOff val="80000"/>
                  </a:schemeClr>
                </a:solidFill>
                <a:latin typeface="Comic Sans MS" panose="030F0702030302020204" pitchFamily="66" charset="0"/>
              </a:rPr>
              <a:t>1.1  Built-In Annotations used in java code</a:t>
            </a:r>
          </a:p>
          <a:p>
            <a:pPr>
              <a:spcBef>
                <a:spcPts val="1200"/>
              </a:spcBef>
              <a:buNone/>
            </a:pPr>
            <a:r>
              <a:rPr lang="en-US" sz="2200" dirty="0">
                <a:solidFill>
                  <a:schemeClr val="accent1"/>
                </a:solidFill>
                <a:latin typeface="Comic Sans MS" panose="030F0702030302020204" pitchFamily="66" charset="0"/>
              </a:rPr>
              <a:t>              @Override</a:t>
            </a:r>
          </a:p>
          <a:p>
            <a:pPr>
              <a:spcBef>
                <a:spcPts val="1200"/>
              </a:spcBef>
              <a:buNone/>
            </a:pPr>
            <a:r>
              <a:rPr lang="en-US" sz="2200" dirty="0">
                <a:solidFill>
                  <a:schemeClr val="accent1"/>
                </a:solidFill>
                <a:latin typeface="Comic Sans MS" panose="030F0702030302020204" pitchFamily="66" charset="0"/>
              </a:rPr>
              <a:t>	          @</a:t>
            </a:r>
            <a:r>
              <a:rPr lang="en-US" sz="2200" dirty="0" err="1">
                <a:solidFill>
                  <a:schemeClr val="accent1"/>
                </a:solidFill>
                <a:latin typeface="Comic Sans MS" panose="030F0702030302020204" pitchFamily="66" charset="0"/>
              </a:rPr>
              <a:t>SuppressWarnings</a:t>
            </a:r>
            <a:endParaRPr lang="en-US" sz="2200" dirty="0">
              <a:solidFill>
                <a:schemeClr val="accent1"/>
              </a:solidFill>
              <a:latin typeface="Comic Sans MS" panose="030F0702030302020204" pitchFamily="66" charset="0"/>
            </a:endParaRPr>
          </a:p>
          <a:p>
            <a:pPr>
              <a:spcBef>
                <a:spcPts val="1200"/>
              </a:spcBef>
              <a:buNone/>
            </a:pPr>
            <a:r>
              <a:rPr lang="en-US" sz="2200" dirty="0">
                <a:solidFill>
                  <a:schemeClr val="accent1"/>
                </a:solidFill>
                <a:latin typeface="Comic Sans MS" panose="030F0702030302020204" pitchFamily="66" charset="0"/>
              </a:rPr>
              <a:t>              @Deprecated</a:t>
            </a:r>
          </a:p>
          <a:p>
            <a:pPr>
              <a:buNone/>
            </a:pPr>
            <a:r>
              <a:rPr lang="en-US" sz="2400" dirty="0">
                <a:solidFill>
                  <a:schemeClr val="accent1"/>
                </a:solidFill>
                <a:latin typeface="Comic Sans MS" panose="030F0702030302020204" pitchFamily="66" charset="0"/>
              </a:rPr>
              <a:t>      </a:t>
            </a:r>
          </a:p>
          <a:p>
            <a:pPr>
              <a:buNone/>
            </a:pPr>
            <a:r>
              <a:rPr lang="en-US" sz="2400" dirty="0">
                <a:solidFill>
                  <a:schemeClr val="tx1">
                    <a:lumMod val="20000"/>
                    <a:lumOff val="80000"/>
                  </a:schemeClr>
                </a:solidFill>
                <a:latin typeface="Comic Sans MS" panose="030F0702030302020204" pitchFamily="66" charset="0"/>
              </a:rPr>
              <a:t>	  1.2   Built-In Annotations used in other annotation </a:t>
            </a:r>
          </a:p>
          <a:p>
            <a:pPr>
              <a:spcBef>
                <a:spcPts val="1200"/>
              </a:spcBef>
              <a:buNone/>
            </a:pPr>
            <a:r>
              <a:rPr lang="en-US" sz="2400" dirty="0">
                <a:solidFill>
                  <a:schemeClr val="accent1"/>
                </a:solidFill>
                <a:latin typeface="Comic Sans MS" panose="030F0702030302020204" pitchFamily="66" charset="0"/>
              </a:rPr>
              <a:t>             </a:t>
            </a:r>
            <a:r>
              <a:rPr lang="en-US" sz="2200" dirty="0">
                <a:solidFill>
                  <a:schemeClr val="accent1"/>
                </a:solidFill>
                <a:latin typeface="Comic Sans MS" panose="030F0702030302020204" pitchFamily="66" charset="0"/>
              </a:rPr>
              <a:t>@Target</a:t>
            </a:r>
          </a:p>
          <a:p>
            <a:pPr>
              <a:spcBef>
                <a:spcPts val="1200"/>
              </a:spcBef>
              <a:buNone/>
            </a:pPr>
            <a:r>
              <a:rPr lang="en-US" sz="2200" dirty="0">
                <a:solidFill>
                  <a:schemeClr val="accent1"/>
                </a:solidFill>
                <a:latin typeface="Comic Sans MS" panose="030F0702030302020204" pitchFamily="66" charset="0"/>
              </a:rPr>
              <a:t>              @Retention</a:t>
            </a:r>
          </a:p>
          <a:p>
            <a:pPr>
              <a:spcBef>
                <a:spcPts val="1200"/>
              </a:spcBef>
              <a:buNone/>
            </a:pPr>
            <a:r>
              <a:rPr lang="en-US" sz="2200" dirty="0">
                <a:solidFill>
                  <a:schemeClr val="accent1"/>
                </a:solidFill>
                <a:latin typeface="Comic Sans MS" panose="030F0702030302020204" pitchFamily="66" charset="0"/>
              </a:rPr>
              <a:t>              @Inherited</a:t>
            </a:r>
          </a:p>
          <a:p>
            <a:pPr>
              <a:spcBef>
                <a:spcPts val="1200"/>
              </a:spcBef>
              <a:buNone/>
            </a:pPr>
            <a:r>
              <a:rPr lang="en-US" sz="2200" dirty="0">
                <a:solidFill>
                  <a:schemeClr val="accent1"/>
                </a:solidFill>
                <a:latin typeface="Comic Sans MS" panose="030F0702030302020204" pitchFamily="66" charset="0"/>
              </a:rPr>
              <a:t>              @Documented</a:t>
            </a:r>
            <a:endParaRPr lang="en-US" sz="2200" dirty="0"/>
          </a:p>
        </p:txBody>
      </p:sp>
      <p:sp>
        <p:nvSpPr>
          <p:cNvPr id="3" name="Slide Number Placeholder 2"/>
          <p:cNvSpPr>
            <a:spLocks noGrp="1"/>
          </p:cNvSpPr>
          <p:nvPr>
            <p:ph type="sldNum" sz="quarter" idx="12"/>
          </p:nvPr>
        </p:nvSpPr>
        <p:spPr/>
        <p:txBody>
          <a:bodyPr/>
          <a:lstStyle/>
          <a:p>
            <a:fld id="{CB3966BC-8B8D-4F42-BECA-90C48EA3D957}" type="slidenum">
              <a:rPr lang="en-US" smtClean="0"/>
              <a:pPr/>
              <a:t>126</a:t>
            </a:fld>
            <a:endParaRPr lang="en-US" dirty="0"/>
          </a:p>
        </p:txBody>
      </p:sp>
      <p:sp>
        <p:nvSpPr>
          <p:cNvPr id="20"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21205999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127</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449093" y="767062"/>
            <a:ext cx="11293813" cy="5016758"/>
          </a:xfrm>
          <a:prstGeom prst="rect">
            <a:avLst/>
          </a:prstGeom>
          <a:noFill/>
        </p:spPr>
        <p:txBody>
          <a:bodyPr wrap="square" rtlCol="0">
            <a:spAutoFit/>
          </a:bodyPr>
          <a:lstStyle/>
          <a:p>
            <a:pPr algn="l">
              <a:spcBef>
                <a:spcPts val="600"/>
              </a:spcBef>
            </a:pPr>
            <a:r>
              <a:rPr lang="en-US" sz="2400" i="0" dirty="0">
                <a:solidFill>
                  <a:schemeClr val="tx1">
                    <a:lumMod val="20000"/>
                    <a:lumOff val="80000"/>
                  </a:schemeClr>
                </a:solidFill>
                <a:latin typeface="Comic Sans MS" panose="030F0702030302020204" pitchFamily="66" charset="0"/>
              </a:rPr>
              <a:t>Built-In Annotations:</a:t>
            </a:r>
          </a:p>
          <a:p>
            <a:pPr algn="l">
              <a:spcBef>
                <a:spcPts val="600"/>
              </a:spcBef>
            </a:pPr>
            <a:endParaRPr lang="en-US" sz="1200" i="0" u="none" dirty="0">
              <a:solidFill>
                <a:schemeClr val="bg1"/>
              </a:solidFill>
              <a:latin typeface="Comic Sans MS" pitchFamily="66" charset="0"/>
            </a:endParaRPr>
          </a:p>
          <a:p>
            <a:pPr algn="l">
              <a:spcBef>
                <a:spcPts val="600"/>
              </a:spcBef>
            </a:pPr>
            <a:r>
              <a:rPr lang="en-US" sz="2400" i="0" u="none" dirty="0">
                <a:solidFill>
                  <a:schemeClr val="bg1"/>
                </a:solidFill>
                <a:latin typeface="Comic Sans MS" pitchFamily="66" charset="0"/>
              </a:rPr>
              <a:t>@Override:</a:t>
            </a:r>
          </a:p>
          <a:p>
            <a:pPr algn="l">
              <a:spcBef>
                <a:spcPts val="600"/>
              </a:spcBef>
            </a:pPr>
            <a:r>
              <a:rPr lang="en-US" sz="2400" i="0" u="none" dirty="0">
                <a:solidFill>
                  <a:schemeClr val="bg1"/>
                </a:solidFill>
                <a:latin typeface="Comic Sans MS" pitchFamily="66" charset="0"/>
              </a:rPr>
              <a:t>	It a</a:t>
            </a:r>
            <a:r>
              <a:rPr lang="en-US" sz="2200" i="0" u="none" dirty="0">
                <a:solidFill>
                  <a:schemeClr val="bg1"/>
                </a:solidFill>
                <a:latin typeface="Comic Sans MS" pitchFamily="66" charset="0"/>
              </a:rPr>
              <a:t>ssures that the subclass method is overriding the parent class method. </a:t>
            </a:r>
            <a:br>
              <a:rPr lang="en-US" sz="2200" i="0" u="none" dirty="0">
                <a:solidFill>
                  <a:schemeClr val="bg1"/>
                </a:solidFill>
                <a:latin typeface="Comic Sans MS" pitchFamily="66" charset="0"/>
              </a:rPr>
            </a:br>
            <a:r>
              <a:rPr lang="en-US" sz="2200" i="0" u="none" dirty="0">
                <a:solidFill>
                  <a:schemeClr val="bg1"/>
                </a:solidFill>
                <a:latin typeface="Comic Sans MS" pitchFamily="66" charset="0"/>
              </a:rPr>
              <a:t>If it is not so, compile time error occurs.</a:t>
            </a:r>
          </a:p>
          <a:p>
            <a:pPr algn="l"/>
            <a:endParaRPr lang="en-US" sz="2400" i="0" u="none" dirty="0">
              <a:solidFill>
                <a:schemeClr val="bg1"/>
              </a:solidFill>
              <a:latin typeface="Comic Sans MS" pitchFamily="66" charset="0"/>
            </a:endParaRPr>
          </a:p>
          <a:p>
            <a:pPr algn="l"/>
            <a:r>
              <a:rPr lang="en-US" sz="2400" i="0" u="none" dirty="0">
                <a:solidFill>
                  <a:schemeClr val="bg1"/>
                </a:solidFill>
                <a:latin typeface="Comic Sans MS" pitchFamily="66" charset="0"/>
              </a:rPr>
              <a:t>@</a:t>
            </a:r>
            <a:r>
              <a:rPr lang="en-US" sz="2400" i="0" u="none" dirty="0" err="1">
                <a:solidFill>
                  <a:schemeClr val="bg1"/>
                </a:solidFill>
                <a:latin typeface="Comic Sans MS" pitchFamily="66" charset="0"/>
              </a:rPr>
              <a:t>SuppressWarnings</a:t>
            </a:r>
            <a:r>
              <a:rPr lang="en-US" sz="2400" i="0" u="none" dirty="0">
                <a:solidFill>
                  <a:schemeClr val="bg1"/>
                </a:solidFill>
                <a:latin typeface="Comic Sans MS" pitchFamily="66" charset="0"/>
              </a:rPr>
              <a:t>:</a:t>
            </a:r>
          </a:p>
          <a:p>
            <a:pPr algn="l">
              <a:spcBef>
                <a:spcPts val="600"/>
              </a:spcBef>
            </a:pPr>
            <a:r>
              <a:rPr lang="en-US" sz="2400" i="0" u="none" dirty="0">
                <a:solidFill>
                  <a:schemeClr val="bg1"/>
                </a:solidFill>
                <a:latin typeface="Comic Sans MS" pitchFamily="66" charset="0"/>
              </a:rPr>
              <a:t>          It is u</a:t>
            </a:r>
            <a:r>
              <a:rPr lang="en-US" sz="2200" i="0" u="none" dirty="0">
                <a:solidFill>
                  <a:schemeClr val="bg1"/>
                </a:solidFill>
                <a:latin typeface="Comic Sans MS" pitchFamily="66" charset="0"/>
              </a:rPr>
              <a:t>sed to suppress warnings issued by the compiler.</a:t>
            </a:r>
          </a:p>
          <a:p>
            <a:pPr algn="l"/>
            <a:endParaRPr lang="en-US" sz="2400" i="0" u="none" dirty="0">
              <a:solidFill>
                <a:schemeClr val="bg1"/>
              </a:solidFill>
              <a:latin typeface="Comic Sans MS" pitchFamily="66" charset="0"/>
            </a:endParaRPr>
          </a:p>
          <a:p>
            <a:pPr algn="l"/>
            <a:r>
              <a:rPr lang="en-US" sz="2400" i="0" u="none" dirty="0">
                <a:solidFill>
                  <a:schemeClr val="bg1"/>
                </a:solidFill>
                <a:latin typeface="Comic Sans MS" pitchFamily="66" charset="0"/>
              </a:rPr>
              <a:t>@Deprecated:</a:t>
            </a:r>
          </a:p>
          <a:p>
            <a:pPr algn="l"/>
            <a:r>
              <a:rPr lang="en-US" sz="2400" i="0" u="none" dirty="0">
                <a:solidFill>
                  <a:schemeClr val="bg1"/>
                </a:solidFill>
                <a:latin typeface="Comic Sans MS" pitchFamily="66" charset="0"/>
              </a:rPr>
              <a:t>	It m</a:t>
            </a:r>
            <a:r>
              <a:rPr lang="en-US" sz="2200" i="0" u="none" dirty="0">
                <a:solidFill>
                  <a:schemeClr val="bg1"/>
                </a:solidFill>
                <a:latin typeface="Comic Sans MS" pitchFamily="66" charset="0"/>
              </a:rPr>
              <a:t>arks that this method is deprecated so compiler prints warning. </a:t>
            </a:r>
            <a:br>
              <a:rPr lang="en-US" sz="2200" i="0" u="none" dirty="0">
                <a:solidFill>
                  <a:schemeClr val="bg1"/>
                </a:solidFill>
                <a:latin typeface="Comic Sans MS" pitchFamily="66" charset="0"/>
              </a:rPr>
            </a:br>
            <a:r>
              <a:rPr lang="en-US" sz="2200" i="0" u="none" dirty="0">
                <a:solidFill>
                  <a:schemeClr val="bg1"/>
                </a:solidFill>
                <a:latin typeface="Comic Sans MS" pitchFamily="66" charset="0"/>
              </a:rPr>
              <a:t>It informs user that it may be removed in the future versions. So, it is better not to use such methods. </a:t>
            </a:r>
            <a:endParaRPr lang="en-IN" sz="2200" b="1" i="0" u="none" dirty="0">
              <a:solidFill>
                <a:schemeClr val="bg1"/>
              </a:solidFill>
              <a:latin typeface="Comic Sans MS" pitchFamily="66" charset="0"/>
            </a:endParaRPr>
          </a:p>
        </p:txBody>
      </p:sp>
      <p:sp>
        <p:nvSpPr>
          <p:cNvPr id="8"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3285236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4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pPr/>
              <a:t>1/6/2018</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pPr/>
              <a:t>128</a:t>
            </a:fld>
            <a:endParaRPr lang="en-US"/>
          </a:p>
        </p:txBody>
      </p:sp>
      <p:sp>
        <p:nvSpPr>
          <p:cNvPr id="6" name="Rectangle 5"/>
          <p:cNvSpPr/>
          <p:nvPr/>
        </p:nvSpPr>
        <p:spPr>
          <a:xfrm>
            <a:off x="466928" y="629309"/>
            <a:ext cx="11282620" cy="4401205"/>
          </a:xfrm>
          <a:prstGeom prst="rect">
            <a:avLst/>
          </a:prstGeom>
        </p:spPr>
        <p:txBody>
          <a:bodyPr wrap="square">
            <a:spAutoFit/>
          </a:bodyPr>
          <a:lstStyle/>
          <a:p>
            <a:pPr algn="l">
              <a:spcBef>
                <a:spcPts val="800"/>
              </a:spcBef>
            </a:pPr>
            <a:r>
              <a:rPr lang="en-US" sz="2400" i="0" dirty="0">
                <a:solidFill>
                  <a:schemeClr val="tx1">
                    <a:lumMod val="20000"/>
                    <a:lumOff val="80000"/>
                  </a:schemeClr>
                </a:solidFill>
                <a:latin typeface="Comic Sans MS" pitchFamily="66" charset="0"/>
              </a:rPr>
              <a:t>Java Custom Annotation</a:t>
            </a:r>
            <a:r>
              <a:rPr lang="en-US" sz="2400" i="0" u="none" dirty="0">
                <a:solidFill>
                  <a:schemeClr val="tx1">
                    <a:lumMod val="20000"/>
                    <a:lumOff val="80000"/>
                  </a:schemeClr>
                </a:solidFill>
                <a:latin typeface="Comic Sans MS" pitchFamily="66" charset="0"/>
              </a:rPr>
              <a:t>:</a:t>
            </a:r>
          </a:p>
          <a:p>
            <a:pPr marL="342900" indent="279400" algn="l">
              <a:spcBef>
                <a:spcPts val="1200"/>
              </a:spcBef>
              <a:buFont typeface="Courier New" panose="02070309020205020404" pitchFamily="49" charset="0"/>
              <a:buChar char="o"/>
            </a:pPr>
            <a:r>
              <a:rPr lang="en-US" sz="2200" i="0" u="none" dirty="0">
                <a:solidFill>
                  <a:schemeClr val="bg1"/>
                </a:solidFill>
                <a:latin typeface="Comic Sans MS" pitchFamily="66" charset="0"/>
              </a:rPr>
              <a:t>Easy to create and use.</a:t>
            </a:r>
          </a:p>
          <a:p>
            <a:pPr marL="342900" indent="279400" algn="l">
              <a:spcBef>
                <a:spcPts val="1200"/>
              </a:spcBef>
              <a:buFont typeface="Courier New" panose="02070309020205020404" pitchFamily="49" charset="0"/>
              <a:buChar char="o"/>
            </a:pPr>
            <a:r>
              <a:rPr lang="en-US" sz="2200" i="0" u="none" dirty="0">
                <a:solidFill>
                  <a:schemeClr val="bg1"/>
                </a:solidFill>
                <a:latin typeface="Comic Sans MS" pitchFamily="66" charset="0"/>
              </a:rPr>
              <a:t>The @interface element is used to declare an annotation.</a:t>
            </a:r>
          </a:p>
          <a:p>
            <a:pPr marL="342900" indent="279400" algn="l">
              <a:spcBef>
                <a:spcPts val="1200"/>
              </a:spcBef>
              <a:buFont typeface="Courier New" panose="02070309020205020404" pitchFamily="49" charset="0"/>
              <a:buChar char="o"/>
            </a:pPr>
            <a:r>
              <a:rPr lang="en-US" sz="2200" i="0" u="none" dirty="0">
                <a:solidFill>
                  <a:schemeClr val="bg1"/>
                </a:solidFill>
                <a:latin typeface="Comic Sans MS" pitchFamily="66" charset="0"/>
              </a:rPr>
              <a:t>Few points for custom annotation signature:</a:t>
            </a:r>
          </a:p>
          <a:p>
            <a:pPr marL="622300" algn="l">
              <a:spcBef>
                <a:spcPts val="1200"/>
              </a:spcBef>
              <a:buFont typeface="Arial" panose="020B0604020202020204" pitchFamily="34" charset="0"/>
              <a:buChar char="•"/>
            </a:pPr>
            <a:r>
              <a:rPr lang="en-US" sz="2200" i="0" u="none" dirty="0">
                <a:solidFill>
                  <a:schemeClr val="bg1"/>
                </a:solidFill>
                <a:latin typeface="Comic Sans MS" pitchFamily="66" charset="0"/>
              </a:rPr>
              <a:t>  Method should not have any throws clauses.</a:t>
            </a:r>
          </a:p>
          <a:p>
            <a:pPr marL="622300" algn="l">
              <a:spcBef>
                <a:spcPts val="1200"/>
              </a:spcBef>
              <a:buFont typeface="Arial" panose="020B0604020202020204" pitchFamily="34" charset="0"/>
              <a:buChar char="•"/>
            </a:pPr>
            <a:r>
              <a:rPr lang="en-US" sz="2200" i="0" u="none" dirty="0">
                <a:solidFill>
                  <a:schemeClr val="bg1"/>
                </a:solidFill>
                <a:latin typeface="Comic Sans MS" pitchFamily="66" charset="0"/>
              </a:rPr>
              <a:t>  Method should return one of the following: </a:t>
            </a:r>
          </a:p>
          <a:p>
            <a:pPr marL="622300" algn="l">
              <a:spcBef>
                <a:spcPts val="1200"/>
              </a:spcBef>
            </a:pPr>
            <a:r>
              <a:rPr lang="en-US" sz="2200" i="0" u="none" dirty="0">
                <a:solidFill>
                  <a:schemeClr val="bg1"/>
                </a:solidFill>
                <a:latin typeface="Comic Sans MS" pitchFamily="66" charset="0"/>
              </a:rPr>
              <a:t>     primitive data types, String, Class,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or array of these data types.</a:t>
            </a:r>
          </a:p>
          <a:p>
            <a:pPr marL="622300" algn="l">
              <a:spcBef>
                <a:spcPts val="1200"/>
              </a:spcBef>
              <a:buFont typeface="Arial" panose="020B0604020202020204" pitchFamily="34" charset="0"/>
              <a:buChar char="•"/>
            </a:pPr>
            <a:r>
              <a:rPr lang="en-US" sz="2200" i="0" u="none" dirty="0">
                <a:solidFill>
                  <a:schemeClr val="bg1"/>
                </a:solidFill>
                <a:latin typeface="Comic Sans MS" pitchFamily="66" charset="0"/>
              </a:rPr>
              <a:t>  Method should not have any parameter.</a:t>
            </a:r>
          </a:p>
          <a:p>
            <a:pPr marL="622300" algn="l">
              <a:spcBef>
                <a:spcPts val="1200"/>
              </a:spcBef>
              <a:buFont typeface="Arial" panose="020B0604020202020204" pitchFamily="34" charset="0"/>
              <a:buChar char="•"/>
            </a:pPr>
            <a:r>
              <a:rPr lang="en-US" sz="2200" i="0" u="none" dirty="0">
                <a:solidFill>
                  <a:schemeClr val="bg1"/>
                </a:solidFill>
                <a:latin typeface="Comic Sans MS" pitchFamily="66" charset="0"/>
              </a:rPr>
              <a:t>  It may assign a default value to the method.</a:t>
            </a:r>
            <a:endParaRPr lang="en-US" sz="2200" i="0" dirty="0"/>
          </a:p>
        </p:txBody>
      </p:sp>
      <p:sp>
        <p:nvSpPr>
          <p:cNvPr id="7" name="Title 1"/>
          <p:cNvSpPr txBox="1">
            <a:spLocks/>
          </p:cNvSpPr>
          <p:nvPr/>
        </p:nvSpPr>
        <p:spPr bwMode="auto">
          <a:xfrm>
            <a:off x="930072" y="5021799"/>
            <a:ext cx="5696870" cy="661816"/>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a:t>
            </a:r>
          </a:p>
        </p:txBody>
      </p:sp>
      <p:sp>
        <p:nvSpPr>
          <p:cNvPr id="10"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u="none" kern="0" dirty="0">
                <a:solidFill>
                  <a:schemeClr val="tx1">
                    <a:lumMod val="40000"/>
                    <a:lumOff val="60000"/>
                  </a:schemeClr>
                </a:solidFill>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19892158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9B77353A-6D46-443D-9BF9-59236A20E330}"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129</a:t>
            </a:fld>
            <a:endParaRPr lang="en-US"/>
          </a:p>
        </p:txBody>
      </p:sp>
      <p:sp>
        <p:nvSpPr>
          <p:cNvPr id="6" name="Rectangle 5"/>
          <p:cNvSpPr/>
          <p:nvPr/>
        </p:nvSpPr>
        <p:spPr>
          <a:xfrm>
            <a:off x="492659" y="769176"/>
            <a:ext cx="10820400" cy="4324261"/>
          </a:xfrm>
          <a:prstGeom prst="rect">
            <a:avLst/>
          </a:prstGeom>
        </p:spPr>
        <p:txBody>
          <a:bodyPr wrap="square">
            <a:spAutoFit/>
          </a:bodyPr>
          <a:lstStyle/>
          <a:p>
            <a:pPr algn="l">
              <a:spcBef>
                <a:spcPts val="600"/>
              </a:spcBef>
            </a:pPr>
            <a:r>
              <a:rPr lang="en-US" sz="2400" i="0" dirty="0">
                <a:solidFill>
                  <a:schemeClr val="tx1">
                    <a:lumMod val="20000"/>
                    <a:lumOff val="80000"/>
                  </a:schemeClr>
                </a:solidFill>
                <a:latin typeface="Comic Sans MS" pitchFamily="66" charset="0"/>
              </a:rPr>
              <a:t>Types of Custom Annotation</a:t>
            </a:r>
            <a:r>
              <a:rPr lang="en-US" sz="2400" i="0" u="none" dirty="0">
                <a:solidFill>
                  <a:schemeClr val="tx1">
                    <a:lumMod val="20000"/>
                    <a:lumOff val="80000"/>
                  </a:schemeClr>
                </a:solidFill>
                <a:latin typeface="Comic Sans MS" pitchFamily="66" charset="0"/>
              </a:rPr>
              <a:t>:</a:t>
            </a:r>
          </a:p>
          <a:p>
            <a:pPr algn="l">
              <a:spcBef>
                <a:spcPts val="1200"/>
              </a:spcBef>
            </a:pP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1.  Marker Annotation</a:t>
            </a:r>
          </a:p>
          <a:p>
            <a:pPr algn="l">
              <a:spcBef>
                <a:spcPts val="600"/>
              </a:spcBef>
            </a:pPr>
            <a:r>
              <a:rPr lang="en-US" sz="2200" i="0" u="none" dirty="0">
                <a:solidFill>
                  <a:schemeClr val="bg1"/>
                </a:solidFill>
                <a:latin typeface="Comic Sans MS" pitchFamily="66" charset="0"/>
              </a:rPr>
              <a:t>    2. Single-Value Annotation</a:t>
            </a:r>
          </a:p>
          <a:p>
            <a:pPr algn="l">
              <a:spcBef>
                <a:spcPts val="600"/>
              </a:spcBef>
            </a:pPr>
            <a:r>
              <a:rPr lang="en-US" sz="2200" i="0" u="none" dirty="0">
                <a:solidFill>
                  <a:schemeClr val="bg1"/>
                </a:solidFill>
                <a:latin typeface="Comic Sans MS" pitchFamily="66" charset="0"/>
              </a:rPr>
              <a:t>    3. Multi-Value Annotation</a:t>
            </a:r>
          </a:p>
          <a:p>
            <a:pPr algn="l"/>
            <a:endParaRPr lang="en-US" sz="2400" i="0" u="none" dirty="0">
              <a:solidFill>
                <a:schemeClr val="bg1"/>
              </a:solidFill>
              <a:latin typeface="Comic Sans MS" pitchFamily="66" charset="0"/>
            </a:endParaRPr>
          </a:p>
          <a:p>
            <a:pPr algn="l"/>
            <a:r>
              <a:rPr lang="en-US" sz="2400" i="0" u="none" dirty="0">
                <a:solidFill>
                  <a:schemeClr val="bg1"/>
                </a:solidFill>
                <a:latin typeface="Comic Sans MS" pitchFamily="66" charset="0"/>
              </a:rPr>
              <a:t>1) Marker Annotation:  </a:t>
            </a:r>
            <a:r>
              <a:rPr lang="en-US" sz="2200" i="0" u="none" dirty="0">
                <a:solidFill>
                  <a:schemeClr val="bg1"/>
                </a:solidFill>
                <a:latin typeface="Comic Sans MS" pitchFamily="66" charset="0"/>
              </a:rPr>
              <a:t>An annotation that has no method.</a:t>
            </a:r>
          </a:p>
          <a:p>
            <a:pPr algn="l">
              <a:spcBef>
                <a:spcPts val="600"/>
              </a:spcBef>
            </a:pPr>
            <a:r>
              <a:rPr lang="en-US" sz="2200" i="0" u="none" dirty="0">
                <a:solidFill>
                  <a:schemeClr val="bg1"/>
                </a:solidFill>
                <a:latin typeface="Comic Sans MS" pitchFamily="66" charset="0"/>
              </a:rPr>
              <a:t>       The @Override and @Deprecated are marker annotations.</a:t>
            </a:r>
          </a:p>
          <a:p>
            <a:pPr algn="l">
              <a:spcBef>
                <a:spcPts val="600"/>
              </a:spcBef>
            </a:pPr>
            <a:endParaRPr lang="en-US" sz="2400" i="0" u="none" dirty="0">
              <a:solidFill>
                <a:schemeClr val="bg1"/>
              </a:solidFill>
              <a:latin typeface="Comic Sans MS" pitchFamily="66" charset="0"/>
            </a:endParaRPr>
          </a:p>
          <a:p>
            <a:pPr algn="l">
              <a:spcBef>
                <a:spcPts val="600"/>
              </a:spcBef>
            </a:pPr>
            <a:endParaRPr lang="en-US" sz="2400" i="0" u="none" dirty="0">
              <a:solidFill>
                <a:schemeClr val="bg1"/>
              </a:solidFill>
              <a:latin typeface="Comic Sans MS" pitchFamily="66" charset="0"/>
            </a:endParaRPr>
          </a:p>
          <a:p>
            <a:pPr algn="l"/>
            <a:r>
              <a:rPr lang="en-US" sz="2400" i="0" u="none" dirty="0">
                <a:solidFill>
                  <a:schemeClr val="bg1"/>
                </a:solidFill>
                <a:latin typeface="Comic Sans MS" pitchFamily="66" charset="0"/>
              </a:rPr>
              <a:t>2) Single-Value Annotation: </a:t>
            </a:r>
            <a:r>
              <a:rPr lang="en-US" sz="2200" i="0" u="none" dirty="0">
                <a:solidFill>
                  <a:schemeClr val="bg1"/>
                </a:solidFill>
                <a:latin typeface="Comic Sans MS" pitchFamily="66" charset="0"/>
              </a:rPr>
              <a:t>An annotation that has one method.</a:t>
            </a:r>
            <a:endParaRPr lang="en-US" sz="2200" dirty="0"/>
          </a:p>
        </p:txBody>
      </p:sp>
      <p:sp>
        <p:nvSpPr>
          <p:cNvPr id="7" name="Title 1"/>
          <p:cNvSpPr txBox="1">
            <a:spLocks/>
          </p:cNvSpPr>
          <p:nvPr/>
        </p:nvSpPr>
        <p:spPr bwMode="auto">
          <a:xfrm>
            <a:off x="878941" y="3848260"/>
            <a:ext cx="7451388" cy="608383"/>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a:t>
            </a:r>
            <a:r>
              <a:rPr lang="en-US" sz="1800" i="0" u="none" dirty="0">
                <a:solidFill>
                  <a:schemeClr val="bg1"/>
                </a:solidFill>
                <a:latin typeface="Comic Sans MS" pitchFamily="66" charset="0"/>
              </a:rPr>
              <a:t> </a:t>
            </a:r>
          </a:p>
        </p:txBody>
      </p:sp>
      <p:sp>
        <p:nvSpPr>
          <p:cNvPr id="8" name="Title 1"/>
          <p:cNvSpPr txBox="1">
            <a:spLocks/>
          </p:cNvSpPr>
          <p:nvPr/>
        </p:nvSpPr>
        <p:spPr bwMode="auto">
          <a:xfrm>
            <a:off x="878942" y="5166190"/>
            <a:ext cx="7451387" cy="605556"/>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value(); } </a:t>
            </a:r>
            <a:r>
              <a:rPr lang="en-US" sz="2400" i="0" u="none" dirty="0">
                <a:solidFill>
                  <a:schemeClr val="bg1"/>
                </a:solidFill>
                <a:latin typeface="Comic Sans MS" pitchFamily="66" charset="0"/>
              </a:rPr>
              <a:t>  </a:t>
            </a:r>
          </a:p>
        </p:txBody>
      </p:sp>
      <p:sp>
        <p:nvSpPr>
          <p:cNvPr id="10"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i="0" u="none" kern="0" dirty="0">
                <a:solidFill>
                  <a:schemeClr val="tx1">
                    <a:lumMod val="40000"/>
                    <a:lumOff val="60000"/>
                  </a:schemeClr>
                </a:solidFill>
                <a:effectLst>
                  <a:outerShdw blurRad="38100" dist="38100" dir="2700000" algn="tl">
                    <a:srgbClr val="000000">
                      <a:alpha val="43137"/>
                    </a:srgbClr>
                  </a:outerShdw>
                </a:effectLst>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300376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77672" y="850197"/>
            <a:ext cx="11104727" cy="485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a:solidFill>
                  <a:schemeClr val="tx1">
                    <a:lumMod val="60000"/>
                    <a:lumOff val="40000"/>
                  </a:schemeClr>
                </a:solidFill>
                <a:latin typeface="Comic Sans MS" pitchFamily="66" charset="0"/>
              </a:rPr>
              <a:t>Data Types:</a:t>
            </a:r>
          </a:p>
          <a:p>
            <a:pPr marL="0" indent="0" algn="just">
              <a:buNone/>
            </a:pP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It is a keyword, represents a kind of data used to allocate sufficient memory space for the data.                    </a:t>
            </a:r>
          </a:p>
          <a:p>
            <a:pPr marL="0" indent="0" algn="just">
              <a:buNone/>
            </a:pPr>
            <a:endParaRPr lang="en-US" sz="2400" i="0" u="none" dirty="0">
              <a:solidFill>
                <a:schemeClr val="bg1"/>
              </a:solidFill>
              <a:latin typeface="Comic Sans MS" pitchFamily="66" charset="0"/>
            </a:endParaRPr>
          </a:p>
          <a:p>
            <a:pPr marL="0" indent="0" algn="just">
              <a:buNone/>
            </a:pPr>
            <a:r>
              <a:rPr lang="en-IN" sz="2400" i="0" u="none" dirty="0">
                <a:solidFill>
                  <a:schemeClr val="bg1"/>
                </a:solidFill>
                <a:latin typeface="Comic Sans MS" pitchFamily="66" charset="0"/>
              </a:rPr>
              <a:t>            </a:t>
            </a:r>
          </a:p>
          <a:p>
            <a:pPr marL="0" indent="0">
              <a:buNone/>
            </a:pPr>
            <a:r>
              <a:rPr lang="en-IN" sz="2400" i="0" u="none" dirty="0">
                <a:solidFill>
                  <a:schemeClr val="bg1"/>
                </a:solidFill>
                <a:latin typeface="Comic Sans MS" pitchFamily="66" charset="0"/>
              </a:rPr>
              <a:t>     </a:t>
            </a:r>
            <a:r>
              <a:rPr lang="en-US" sz="2200" i="0" u="none" dirty="0">
                <a:solidFill>
                  <a:schemeClr val="bg1"/>
                </a:solidFill>
                <a:latin typeface="Comic Sans MS" pitchFamily="66" charset="0"/>
              </a:rPr>
              <a:t>Here, speed is a variable, and the data type of the variable is int. </a:t>
            </a:r>
            <a:br>
              <a:rPr lang="en-US" sz="2200" i="0" u="none" dirty="0">
                <a:solidFill>
                  <a:schemeClr val="bg1"/>
                </a:solidFill>
                <a:latin typeface="Comic Sans MS" pitchFamily="66" charset="0"/>
              </a:rPr>
            </a:br>
            <a:r>
              <a:rPr lang="en-US" sz="2200" i="0" u="none" dirty="0">
                <a:solidFill>
                  <a:schemeClr val="bg1"/>
                </a:solidFill>
                <a:latin typeface="Comic Sans MS" pitchFamily="66" charset="0"/>
              </a:rPr>
              <a:t>The int data type determines that the speed variable can only contain integers.</a:t>
            </a:r>
          </a:p>
          <a:p>
            <a:pPr marL="0" indent="0" algn="just">
              <a:spcBef>
                <a:spcPts val="1800"/>
              </a:spcBef>
              <a:buNone/>
            </a:pPr>
            <a:r>
              <a:rPr lang="en-US" sz="2400" i="0" dirty="0">
                <a:solidFill>
                  <a:schemeClr val="accent2">
                    <a:lumMod val="60000"/>
                    <a:lumOff val="40000"/>
                  </a:schemeClr>
                </a:solidFill>
                <a:latin typeface="Comic Sans MS" pitchFamily="66" charset="0"/>
              </a:rPr>
              <a:t>Data types are classified into two types</a:t>
            </a:r>
            <a:r>
              <a:rPr lang="en-US" sz="2400" i="0" u="none" dirty="0">
                <a:solidFill>
                  <a:schemeClr val="accent2">
                    <a:lumMod val="60000"/>
                    <a:lumOff val="40000"/>
                  </a:schemeClr>
                </a:solidFill>
                <a:latin typeface="Comic Sans MS" pitchFamily="66" charset="0"/>
              </a:rPr>
              <a:t> –</a:t>
            </a:r>
          </a:p>
          <a:p>
            <a:pPr algn="just">
              <a:spcBef>
                <a:spcPts val="1200"/>
              </a:spcBef>
              <a:buFont typeface="Courier New" panose="02070309020205020404" pitchFamily="49" charset="0"/>
              <a:buChar char="o"/>
            </a:pPr>
            <a:r>
              <a:rPr lang="en-US" sz="2200" i="0" u="none" dirty="0">
                <a:solidFill>
                  <a:schemeClr val="bg1"/>
                </a:solidFill>
                <a:latin typeface="Comic Sans MS" pitchFamily="66" charset="0"/>
              </a:rPr>
              <a:t>Primitive Data Types</a:t>
            </a:r>
          </a:p>
          <a:p>
            <a:pPr algn="just">
              <a:spcBef>
                <a:spcPts val="1200"/>
              </a:spcBef>
              <a:buFont typeface="Courier New" panose="02070309020205020404" pitchFamily="49" charset="0"/>
              <a:buChar char="o"/>
            </a:pPr>
            <a:r>
              <a:rPr lang="en-US" sz="2200" i="0" u="none" dirty="0">
                <a:solidFill>
                  <a:schemeClr val="bg1"/>
                </a:solidFill>
                <a:latin typeface="Comic Sans MS" pitchFamily="66" charset="0"/>
              </a:rPr>
              <a:t>Non-Primitive Data Types</a:t>
            </a:r>
            <a:endParaRPr lang="en-IN" sz="22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13</a:t>
            </a:fld>
            <a:endParaRPr lang="en-US" dirty="0"/>
          </a:p>
        </p:txBody>
      </p:sp>
      <p:sp>
        <p:nvSpPr>
          <p:cNvPr id="19" name="TextBox 18"/>
          <p:cNvSpPr txBox="1"/>
          <p:nvPr/>
        </p:nvSpPr>
        <p:spPr>
          <a:xfrm>
            <a:off x="9052405" y="0"/>
            <a:ext cx="28448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endParaRPr lang="en-IN" sz="2400" b="1" i="0" u="none" dirty="0">
              <a:latin typeface="Comic Sans MS" pitchFamily="66" charset="0"/>
            </a:endParaRPr>
          </a:p>
        </p:txBody>
      </p:sp>
      <p:sp>
        <p:nvSpPr>
          <p:cNvPr id="8" name="Rectangle 7">
            <a:extLst>
              <a:ext uri="{FF2B5EF4-FFF2-40B4-BE49-F238E27FC236}">
                <a16:creationId xmlns:a16="http://schemas.microsoft.com/office/drawing/2014/main" id="{413AD73B-816D-4730-86D1-4F776A2A4C08}"/>
              </a:ext>
            </a:extLst>
          </p:cNvPr>
          <p:cNvSpPr/>
          <p:nvPr/>
        </p:nvSpPr>
        <p:spPr>
          <a:xfrm>
            <a:off x="1126283" y="2288255"/>
            <a:ext cx="2147859" cy="454945"/>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speed;</a:t>
            </a:r>
          </a:p>
        </p:txBody>
      </p:sp>
    </p:spTree>
    <p:extLst>
      <p:ext uri="{BB962C8B-B14F-4D97-AF65-F5344CB8AC3E}">
        <p14:creationId xmlns:p14="http://schemas.microsoft.com/office/powerpoint/2010/main" val="13172554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353A-6D46-443D-9BF9-59236A20E330}"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130</a:t>
            </a:fld>
            <a:endParaRPr lang="en-US"/>
          </a:p>
        </p:txBody>
      </p:sp>
      <p:pic>
        <p:nvPicPr>
          <p:cNvPr id="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0936" y="523679"/>
            <a:ext cx="10749064" cy="6740307"/>
          </a:xfrm>
          <a:prstGeom prst="rect">
            <a:avLst/>
          </a:prstGeom>
        </p:spPr>
        <p:txBody>
          <a:bodyPr wrap="square">
            <a:spAutoFit/>
          </a:bodyPr>
          <a:lstStyle/>
          <a:p>
            <a:pPr algn="l"/>
            <a:endParaRPr lang="en-US" sz="2400" i="0" dirty="0"/>
          </a:p>
          <a:p>
            <a:pPr algn="l"/>
            <a:r>
              <a:rPr lang="en-US" sz="2400" i="0" u="none" dirty="0">
                <a:solidFill>
                  <a:schemeClr val="bg1"/>
                </a:solidFill>
                <a:latin typeface="Comic Sans MS" pitchFamily="66" charset="0"/>
              </a:rPr>
              <a:t>3) Multi-Value Annotation:  An annotation that has more than one method. </a:t>
            </a: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r>
              <a:rPr lang="en-US" sz="2400" i="0" u="none" dirty="0">
                <a:solidFill>
                  <a:schemeClr val="bg1"/>
                </a:solidFill>
                <a:latin typeface="Comic Sans MS" pitchFamily="66" charset="0"/>
              </a:rPr>
              <a:t>      </a:t>
            </a:r>
          </a:p>
          <a:p>
            <a:pPr marL="622300" indent="279400" algn="l">
              <a:buFont typeface="Courier New" panose="02070309020205020404" pitchFamily="49" charset="0"/>
              <a:buChar char="o"/>
            </a:pPr>
            <a:r>
              <a:rPr lang="en-US" sz="2400" i="0" u="none" dirty="0">
                <a:solidFill>
                  <a:schemeClr val="bg1"/>
                </a:solidFill>
                <a:latin typeface="Comic Sans MS" pitchFamily="66" charset="0"/>
              </a:rPr>
              <a:t>  Providing the default value. </a:t>
            </a:r>
          </a:p>
          <a:p>
            <a:pPr algn="l"/>
            <a:endParaRPr lang="en-US" sz="2400" i="0" dirty="0"/>
          </a:p>
          <a:p>
            <a:pPr algn="l"/>
            <a:endParaRPr lang="en-US" sz="2400" i="0" dirty="0"/>
          </a:p>
          <a:p>
            <a:pPr algn="l"/>
            <a:endParaRPr lang="en-US" sz="2400" i="0" dirty="0"/>
          </a:p>
          <a:p>
            <a:pPr algn="l"/>
            <a:endParaRPr lang="en-US" sz="2400" i="0" dirty="0"/>
          </a:p>
          <a:p>
            <a:pPr algn="l"/>
            <a:endParaRPr lang="en-US" sz="2400" i="0" dirty="0"/>
          </a:p>
          <a:p>
            <a:pPr algn="l"/>
            <a:endParaRPr lang="en-US" sz="2400" i="0" dirty="0"/>
          </a:p>
          <a:p>
            <a:pPr algn="l"/>
            <a:endParaRPr lang="en-US" sz="2400" i="0" dirty="0"/>
          </a:p>
          <a:p>
            <a:pPr algn="l"/>
            <a:endParaRPr lang="en-US" sz="2400" i="0" dirty="0"/>
          </a:p>
          <a:p>
            <a:pPr algn="l"/>
            <a:endParaRPr lang="en-US" sz="2400" i="0" dirty="0"/>
          </a:p>
        </p:txBody>
      </p:sp>
      <p:sp>
        <p:nvSpPr>
          <p:cNvPr id="7" name="Title 1"/>
          <p:cNvSpPr txBox="1">
            <a:spLocks/>
          </p:cNvSpPr>
          <p:nvPr/>
        </p:nvSpPr>
        <p:spPr bwMode="auto">
          <a:xfrm>
            <a:off x="1412672" y="1385755"/>
            <a:ext cx="7324928" cy="1677784"/>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value1();  </a:t>
            </a:r>
          </a:p>
          <a:p>
            <a:r>
              <a:rPr lang="en-US" sz="2200" i="0" u="none" dirty="0">
                <a:solidFill>
                  <a:schemeClr val="bg1"/>
                </a:solidFill>
                <a:latin typeface="Comic Sans MS" pitchFamily="66" charset="0"/>
              </a:rPr>
              <a:t>                  String value2();  </a:t>
            </a:r>
          </a:p>
          <a:p>
            <a:r>
              <a:rPr lang="en-US" sz="2200" i="0" u="none" dirty="0">
                <a:solidFill>
                  <a:schemeClr val="bg1"/>
                </a:solidFill>
                <a:latin typeface="Comic Sans MS" pitchFamily="66" charset="0"/>
              </a:rPr>
              <a:t>	        } </a:t>
            </a:r>
            <a:r>
              <a:rPr lang="en-US" sz="2400" i="0" u="none" dirty="0">
                <a:solidFill>
                  <a:schemeClr val="bg1"/>
                </a:solidFill>
                <a:latin typeface="Comic Sans MS" pitchFamily="66" charset="0"/>
              </a:rPr>
              <a:t> </a:t>
            </a:r>
          </a:p>
        </p:txBody>
      </p:sp>
      <p:sp>
        <p:nvSpPr>
          <p:cNvPr id="8" name="Title 1"/>
          <p:cNvSpPr txBox="1">
            <a:spLocks/>
          </p:cNvSpPr>
          <p:nvPr/>
        </p:nvSpPr>
        <p:spPr bwMode="auto">
          <a:xfrm>
            <a:off x="1412672" y="4120168"/>
            <a:ext cx="7324928" cy="1823432"/>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a:spcBef>
                <a:spcPts val="1200"/>
              </a:spcBef>
            </a:pPr>
            <a:endParaRPr lang="en-US" sz="600" i="0" dirty="0">
              <a:solidFill>
                <a:schemeClr val="bg1"/>
              </a:solidFill>
              <a:latin typeface="Comic Sans MS" pitchFamily="66" charset="0"/>
            </a:endParaRPr>
          </a:p>
          <a:p>
            <a:pPr>
              <a:spcBef>
                <a:spcPts val="1200"/>
              </a:spcBef>
            </a:pPr>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value1() default 1;  </a:t>
            </a:r>
          </a:p>
          <a:p>
            <a:r>
              <a:rPr lang="en-US" sz="2200" i="0" u="none" dirty="0">
                <a:solidFill>
                  <a:schemeClr val="bg1"/>
                </a:solidFill>
                <a:latin typeface="Comic Sans MS" pitchFamily="66" charset="0"/>
              </a:rPr>
              <a:t>	        String value2() default "xyz";  </a:t>
            </a:r>
          </a:p>
          <a:p>
            <a:r>
              <a:rPr lang="en-US" sz="2200" i="0" u="none" dirty="0">
                <a:solidFill>
                  <a:schemeClr val="bg1"/>
                </a:solidFill>
                <a:latin typeface="Comic Sans MS" pitchFamily="66" charset="0"/>
              </a:rPr>
              <a:t>                   }  </a:t>
            </a:r>
          </a:p>
          <a:p>
            <a:endParaRPr lang="en-US" sz="1800" i="0" u="none" dirty="0">
              <a:solidFill>
                <a:schemeClr val="bg1"/>
              </a:solidFill>
              <a:latin typeface="Comic Sans MS" pitchFamily="66" charset="0"/>
            </a:endParaRPr>
          </a:p>
        </p:txBody>
      </p:sp>
      <p:sp>
        <p:nvSpPr>
          <p:cNvPr id="9"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i="0" u="none" kern="0" dirty="0">
                <a:solidFill>
                  <a:schemeClr val="tx1">
                    <a:lumMod val="40000"/>
                    <a:lumOff val="60000"/>
                  </a:schemeClr>
                </a:solidFill>
                <a:effectLst>
                  <a:outerShdw blurRad="38100" dist="38100" dir="2700000" algn="tl">
                    <a:srgbClr val="000000">
                      <a:alpha val="43137"/>
                    </a:srgbClr>
                  </a:outerShdw>
                </a:effectLst>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30964202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353A-6D46-443D-9BF9-59236A20E330}"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131</a:t>
            </a:fld>
            <a:endParaRPr lang="en-US"/>
          </a:p>
        </p:txBody>
      </p:sp>
      <p:pic>
        <p:nvPicPr>
          <p:cNvPr id="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72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60701" y="520262"/>
            <a:ext cx="10803930" cy="6217087"/>
          </a:xfrm>
          <a:prstGeom prst="rect">
            <a:avLst/>
          </a:prstGeom>
        </p:spPr>
        <p:txBody>
          <a:bodyPr wrap="square">
            <a:spAutoFit/>
          </a:bodyPr>
          <a:lstStyle/>
          <a:p>
            <a:pPr algn="l"/>
            <a:r>
              <a:rPr lang="en-US" sz="2200" i="0" u="none" dirty="0">
                <a:solidFill>
                  <a:schemeClr val="bg1"/>
                </a:solidFill>
                <a:latin typeface="Comic Sans MS" pitchFamily="66" charset="0"/>
              </a:rPr>
              <a:t>Built-in Annotations used in custom annotations in java are:</a:t>
            </a:r>
          </a:p>
          <a:p>
            <a:pPr algn="l"/>
            <a:r>
              <a:rPr lang="en-US" sz="2200" i="0" u="none" dirty="0">
                <a:solidFill>
                  <a:schemeClr val="bg1"/>
                </a:solidFill>
                <a:latin typeface="Comic Sans MS" pitchFamily="66" charset="0"/>
              </a:rPr>
              <a:t> 	@Target,   @Retention,   @Inherited,   @Documented 	</a:t>
            </a:r>
          </a:p>
          <a:p>
            <a:pPr algn="l">
              <a:spcBef>
                <a:spcPts val="1200"/>
              </a:spcBef>
            </a:pPr>
            <a:r>
              <a:rPr lang="en-US" sz="2200" i="0" u="none" dirty="0">
                <a:solidFill>
                  <a:schemeClr val="bg1"/>
                </a:solidFill>
                <a:latin typeface="Comic Sans MS" pitchFamily="66" charset="0"/>
              </a:rPr>
              <a:t>@Target:  It is used to specify at which type, the annotation is used.</a:t>
            </a:r>
          </a:p>
          <a:p>
            <a:pPr algn="l">
              <a:spcBef>
                <a:spcPts val="1200"/>
              </a:spcBef>
            </a:pPr>
            <a:r>
              <a:rPr lang="en-US" sz="2200" i="0" u="none" dirty="0">
                <a:solidFill>
                  <a:schemeClr val="bg1"/>
                </a:solidFill>
                <a:latin typeface="Comic Sans MS" pitchFamily="66" charset="0"/>
              </a:rPr>
              <a:t>    The </a:t>
            </a:r>
            <a:r>
              <a:rPr lang="en-US" sz="2200" i="0" u="none" dirty="0" err="1">
                <a:solidFill>
                  <a:schemeClr val="bg1"/>
                </a:solidFill>
                <a:latin typeface="Comic Sans MS" pitchFamily="66" charset="0"/>
              </a:rPr>
              <a:t>java.lang.annotation.ElementType</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declares many constants to specify the type of element where annotation is to be applied such as TYPE, METHOD, FIELD etc. The constants of </a:t>
            </a:r>
            <a:r>
              <a:rPr lang="en-US" sz="2200" i="0" u="none" dirty="0" err="1">
                <a:solidFill>
                  <a:schemeClr val="bg1"/>
                </a:solidFill>
                <a:latin typeface="Comic Sans MS" pitchFamily="66" charset="0"/>
              </a:rPr>
              <a:t>ElementType</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are:</a:t>
            </a: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2773163"/>
              </p:ext>
            </p:extLst>
          </p:nvPr>
        </p:nvGraphicFramePr>
        <p:xfrm>
          <a:off x="834957" y="3035392"/>
          <a:ext cx="7262239" cy="3302346"/>
        </p:xfrm>
        <a:graphic>
          <a:graphicData uri="http://schemas.openxmlformats.org/drawingml/2006/table">
            <a:tbl>
              <a:tblPr firstRow="1" bandRow="1">
                <a:tableStyleId>{073A0DAA-6AF3-43AB-8588-CEC1D06C72B9}</a:tableStyleId>
              </a:tblPr>
              <a:tblGrid>
                <a:gridCol w="2589766">
                  <a:extLst>
                    <a:ext uri="{9D8B030D-6E8A-4147-A177-3AD203B41FA5}">
                      <a16:colId xmlns:a16="http://schemas.microsoft.com/office/drawing/2014/main" val="20000"/>
                    </a:ext>
                  </a:extLst>
                </a:gridCol>
                <a:gridCol w="4672473">
                  <a:extLst>
                    <a:ext uri="{9D8B030D-6E8A-4147-A177-3AD203B41FA5}">
                      <a16:colId xmlns:a16="http://schemas.microsoft.com/office/drawing/2014/main" val="20001"/>
                    </a:ext>
                  </a:extLst>
                </a:gridCol>
              </a:tblGrid>
              <a:tr h="0">
                <a:tc>
                  <a:txBody>
                    <a:bodyPr/>
                    <a:lstStyle/>
                    <a:p>
                      <a:pPr algn="ctr" fontAlgn="t"/>
                      <a:r>
                        <a:rPr lang="en-US" sz="1800" b="1" i="0" u="none" kern="1200" dirty="0">
                          <a:solidFill>
                            <a:schemeClr val="bg2"/>
                          </a:solidFill>
                          <a:latin typeface="Comic Sans MS" pitchFamily="66" charset="0"/>
                          <a:ea typeface="+mn-ea"/>
                          <a:cs typeface="+mn-cs"/>
                        </a:rPr>
                        <a:t>Element Types</a:t>
                      </a:r>
                    </a:p>
                  </a:txBody>
                  <a:tcPr marL="114300" marR="114300" marT="114300" marB="114300">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US" sz="1800" b="1" i="0" u="none" kern="1200" dirty="0">
                          <a:solidFill>
                            <a:schemeClr val="bg2"/>
                          </a:solidFill>
                          <a:latin typeface="Comic Sans MS" pitchFamily="66" charset="0"/>
                          <a:ea typeface="+mn-ea"/>
                          <a:cs typeface="+mn-cs"/>
                        </a:rPr>
                        <a:t>Where the annotation can be applied</a:t>
                      </a:r>
                    </a:p>
                  </a:txBody>
                  <a:tcPr marL="114300" marR="114300" marT="114300" marB="114300">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00531">
                <a:tc>
                  <a:txBody>
                    <a:bodyPr/>
                    <a:lstStyle/>
                    <a:p>
                      <a:pPr algn="just" fontAlgn="t"/>
                      <a:r>
                        <a:rPr lang="en-US" sz="1600" b="0" i="0" u="none" kern="1200" dirty="0">
                          <a:solidFill>
                            <a:srgbClr val="020202"/>
                          </a:solidFill>
                          <a:latin typeface="Comic Sans MS" pitchFamily="66" charset="0"/>
                          <a:ea typeface="+mn-ea"/>
                          <a:cs typeface="+mn-cs"/>
                        </a:rPr>
                        <a:t>TYPE</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1600" b="0" i="0" u="none" kern="1200" dirty="0">
                          <a:solidFill>
                            <a:srgbClr val="020202"/>
                          </a:solidFill>
                          <a:latin typeface="Comic Sans MS" pitchFamily="66" charset="0"/>
                          <a:ea typeface="+mn-ea"/>
                          <a:cs typeface="+mn-cs"/>
                        </a:rPr>
                        <a:t>class, interface or enumeration</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2918">
                <a:tc>
                  <a:txBody>
                    <a:bodyPr/>
                    <a:lstStyle/>
                    <a:p>
                      <a:pPr algn="just" fontAlgn="t"/>
                      <a:r>
                        <a:rPr lang="en-US" sz="1600" b="0" i="0" u="none" kern="1200" dirty="0">
                          <a:solidFill>
                            <a:srgbClr val="020202"/>
                          </a:solidFill>
                          <a:latin typeface="Comic Sans MS" pitchFamily="66" charset="0"/>
                          <a:ea typeface="+mn-ea"/>
                          <a:cs typeface="+mn-cs"/>
                        </a:rPr>
                        <a:t>FIELD</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1600" b="0" i="0" u="none" kern="1200" dirty="0">
                          <a:solidFill>
                            <a:srgbClr val="020202"/>
                          </a:solidFill>
                          <a:latin typeface="Comic Sans MS" pitchFamily="66" charset="0"/>
                          <a:ea typeface="+mn-ea"/>
                          <a:cs typeface="+mn-cs"/>
                        </a:rPr>
                        <a:t>fields</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00531">
                <a:tc>
                  <a:txBody>
                    <a:bodyPr/>
                    <a:lstStyle/>
                    <a:p>
                      <a:pPr algn="just" fontAlgn="t"/>
                      <a:r>
                        <a:rPr lang="en-US" sz="1600" b="0" i="0" u="none" kern="1200" dirty="0">
                          <a:solidFill>
                            <a:srgbClr val="020202"/>
                          </a:solidFill>
                          <a:latin typeface="Comic Sans MS" pitchFamily="66" charset="0"/>
                          <a:ea typeface="+mn-ea"/>
                          <a:cs typeface="+mn-cs"/>
                        </a:rPr>
                        <a:t>METHOD</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1600" b="0" i="0" u="none" kern="1200" dirty="0">
                          <a:solidFill>
                            <a:srgbClr val="020202"/>
                          </a:solidFill>
                          <a:latin typeface="Comic Sans MS" pitchFamily="66" charset="0"/>
                          <a:ea typeface="+mn-ea"/>
                          <a:cs typeface="+mn-cs"/>
                        </a:rPr>
                        <a:t>methods</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0531">
                <a:tc>
                  <a:txBody>
                    <a:bodyPr/>
                    <a:lstStyle/>
                    <a:p>
                      <a:pPr algn="just" fontAlgn="t"/>
                      <a:r>
                        <a:rPr lang="en-US" sz="1600" b="0" i="0" u="none" kern="1200" dirty="0">
                          <a:solidFill>
                            <a:srgbClr val="020202"/>
                          </a:solidFill>
                          <a:latin typeface="Comic Sans MS" pitchFamily="66" charset="0"/>
                          <a:ea typeface="+mn-ea"/>
                          <a:cs typeface="+mn-cs"/>
                        </a:rPr>
                        <a:t>CONSTRUCTOR</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1600" b="0" i="0" u="none" kern="1200" dirty="0">
                          <a:solidFill>
                            <a:srgbClr val="020202"/>
                          </a:solidFill>
                          <a:latin typeface="Comic Sans MS" pitchFamily="66" charset="0"/>
                          <a:ea typeface="+mn-ea"/>
                          <a:cs typeface="+mn-cs"/>
                        </a:rPr>
                        <a:t>constructors</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00531">
                <a:tc>
                  <a:txBody>
                    <a:bodyPr/>
                    <a:lstStyle/>
                    <a:p>
                      <a:pPr algn="just" fontAlgn="t"/>
                      <a:r>
                        <a:rPr lang="en-US" sz="1600" b="0" i="0" u="none" kern="1200" dirty="0">
                          <a:solidFill>
                            <a:srgbClr val="020202"/>
                          </a:solidFill>
                          <a:latin typeface="Comic Sans MS" pitchFamily="66" charset="0"/>
                          <a:ea typeface="+mn-ea"/>
                          <a:cs typeface="+mn-cs"/>
                        </a:rPr>
                        <a:t>LOCAL_VARIABLE</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1600" b="0" i="0" u="none" kern="1200" dirty="0">
                          <a:solidFill>
                            <a:srgbClr val="020202"/>
                          </a:solidFill>
                          <a:latin typeface="Comic Sans MS" pitchFamily="66" charset="0"/>
                          <a:ea typeface="+mn-ea"/>
                          <a:cs typeface="+mn-cs"/>
                        </a:rPr>
                        <a:t>local variables</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0531">
                <a:tc>
                  <a:txBody>
                    <a:bodyPr/>
                    <a:lstStyle/>
                    <a:p>
                      <a:pPr algn="just" fontAlgn="t"/>
                      <a:r>
                        <a:rPr lang="en-US" sz="1600" b="0" i="0" u="none" kern="1200" dirty="0">
                          <a:solidFill>
                            <a:srgbClr val="020202"/>
                          </a:solidFill>
                          <a:latin typeface="Comic Sans MS" pitchFamily="66" charset="0"/>
                          <a:ea typeface="+mn-ea"/>
                          <a:cs typeface="+mn-cs"/>
                        </a:rPr>
                        <a:t>ANNOTATION_TYPE</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1600" b="0" i="0" u="none" kern="1200" dirty="0">
                          <a:solidFill>
                            <a:srgbClr val="020202"/>
                          </a:solidFill>
                          <a:latin typeface="Comic Sans MS" pitchFamily="66" charset="0"/>
                          <a:ea typeface="+mn-ea"/>
                          <a:cs typeface="+mn-cs"/>
                        </a:rPr>
                        <a:t>annotation type</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400531">
                <a:tc>
                  <a:txBody>
                    <a:bodyPr/>
                    <a:lstStyle/>
                    <a:p>
                      <a:pPr algn="just" fontAlgn="t"/>
                      <a:r>
                        <a:rPr lang="en-US" sz="1600" b="0" i="0" u="none" kern="1200" dirty="0">
                          <a:solidFill>
                            <a:srgbClr val="020202"/>
                          </a:solidFill>
                          <a:latin typeface="Comic Sans MS" pitchFamily="66" charset="0"/>
                          <a:ea typeface="+mn-ea"/>
                          <a:cs typeface="+mn-cs"/>
                        </a:rPr>
                        <a:t>PARAMETER</a:t>
                      </a: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tc>
                  <a:txBody>
                    <a:bodyPr/>
                    <a:lstStyle/>
                    <a:p>
                      <a:pPr algn="just" fontAlgn="t"/>
                      <a:r>
                        <a:rPr lang="en-US" sz="1600" b="0" i="0" u="none" kern="1200" dirty="0">
                          <a:solidFill>
                            <a:srgbClr val="020202"/>
                          </a:solidFill>
                          <a:latin typeface="Comic Sans MS" pitchFamily="66" charset="0"/>
                          <a:ea typeface="+mn-ea"/>
                          <a:cs typeface="+mn-cs"/>
                        </a:rPr>
                        <a:t>parameter</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0007"/>
                  </a:ext>
                </a:extLst>
              </a:tr>
            </a:tbl>
          </a:graphicData>
        </a:graphic>
      </p:graphicFrame>
      <p:sp>
        <p:nvSpPr>
          <p:cNvPr id="10"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u="none" kern="0" dirty="0">
                <a:solidFill>
                  <a:schemeClr val="tx1">
                    <a:lumMod val="40000"/>
                    <a:lumOff val="60000"/>
                  </a:schemeClr>
                </a:solidFill>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35621710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353A-6D46-443D-9BF9-59236A20E330}"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132</a:t>
            </a:fld>
            <a:endParaRPr lang="en-US"/>
          </a:p>
        </p:txBody>
      </p:sp>
      <p:pic>
        <p:nvPicPr>
          <p:cNvPr id="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48144" y="998614"/>
            <a:ext cx="9842271" cy="2677656"/>
          </a:xfrm>
          <a:prstGeom prst="rect">
            <a:avLst/>
          </a:prstGeom>
        </p:spPr>
        <p:txBody>
          <a:bodyPr wrap="square">
            <a:spAutoFit/>
          </a:bodyPr>
          <a:lstStyle/>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a:p>
            <a:pPr algn="l"/>
            <a:endParaRPr lang="en-US" sz="2400" i="0" u="none" dirty="0">
              <a:solidFill>
                <a:schemeClr val="bg1"/>
              </a:solidFill>
              <a:latin typeface="Comic Sans MS" pitchFamily="66" charset="0"/>
            </a:endParaRPr>
          </a:p>
        </p:txBody>
      </p:sp>
      <p:sp>
        <p:nvSpPr>
          <p:cNvPr id="7" name="Title 1"/>
          <p:cNvSpPr txBox="1">
            <a:spLocks/>
          </p:cNvSpPr>
          <p:nvPr/>
        </p:nvSpPr>
        <p:spPr bwMode="auto">
          <a:xfrm>
            <a:off x="748144" y="731520"/>
            <a:ext cx="6534663" cy="2697481"/>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To specify annotation for a class</a:t>
            </a:r>
          </a:p>
          <a:p>
            <a:endParaRPr lang="en-US" sz="2200" i="0" u="none" dirty="0">
              <a:solidFill>
                <a:schemeClr val="bg1"/>
              </a:solidFill>
              <a:latin typeface="Comic Sans MS" pitchFamily="66" charset="0"/>
            </a:endParaRPr>
          </a:p>
          <a:p>
            <a:r>
              <a:rPr lang="en-US" sz="2200" i="0" u="none" dirty="0">
                <a:solidFill>
                  <a:schemeClr val="bg1"/>
                </a:solidFill>
                <a:latin typeface="Comic Sans MS" pitchFamily="66" charset="0"/>
              </a:rPr>
              <a:t>@Target(</a:t>
            </a:r>
            <a:r>
              <a:rPr lang="en-US" sz="2200" i="0" u="none" dirty="0" err="1">
                <a:solidFill>
                  <a:schemeClr val="bg1"/>
                </a:solidFill>
                <a:latin typeface="Comic Sans MS" pitchFamily="66" charset="0"/>
              </a:rPr>
              <a:t>ElementType.TYPE</a:t>
            </a:r>
            <a:r>
              <a:rPr lang="en-US" sz="2200" i="0" u="none" dirty="0">
                <a:solidFill>
                  <a:schemeClr val="bg1"/>
                </a:solidFill>
                <a:latin typeface="Comic Sans MS" pitchFamily="66" charset="0"/>
              </a:rPr>
              <a:t>)  </a:t>
            </a:r>
          </a:p>
          <a:p>
            <a:r>
              <a:rPr lang="en-US" sz="2200" i="0" u="none" dirty="0">
                <a:solidFill>
                  <a:schemeClr val="bg1"/>
                </a:solidFill>
                <a:latin typeface="Comic Sans MS" pitchFamily="66" charset="0"/>
              </a:rPr>
              <a:t>@interface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value1();  </a:t>
            </a:r>
          </a:p>
          <a:p>
            <a:r>
              <a:rPr lang="en-US" sz="2200" i="0" u="none" dirty="0">
                <a:solidFill>
                  <a:schemeClr val="bg1"/>
                </a:solidFill>
                <a:latin typeface="Comic Sans MS" pitchFamily="66" charset="0"/>
              </a:rPr>
              <a:t> 		String value2();  </a:t>
            </a:r>
          </a:p>
          <a:p>
            <a:r>
              <a:rPr lang="en-US" sz="2200" i="0" u="none" dirty="0">
                <a:solidFill>
                  <a:schemeClr val="bg1"/>
                </a:solidFill>
                <a:latin typeface="Comic Sans MS" pitchFamily="66" charset="0"/>
              </a:rPr>
              <a:t>}  </a:t>
            </a:r>
          </a:p>
        </p:txBody>
      </p:sp>
      <p:sp>
        <p:nvSpPr>
          <p:cNvPr id="8" name="Title 1"/>
          <p:cNvSpPr txBox="1">
            <a:spLocks/>
          </p:cNvSpPr>
          <p:nvPr/>
        </p:nvSpPr>
        <p:spPr bwMode="auto">
          <a:xfrm>
            <a:off x="724129" y="3696094"/>
            <a:ext cx="11194473" cy="2677655"/>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200" i="0" dirty="0">
                <a:solidFill>
                  <a:schemeClr val="bg1"/>
                </a:solidFill>
                <a:latin typeface="Comic Sans MS" pitchFamily="66" charset="0"/>
              </a:rPr>
              <a:t>Example:</a:t>
            </a:r>
            <a:r>
              <a:rPr lang="en-US" sz="2200" i="0" u="none" dirty="0">
                <a:solidFill>
                  <a:schemeClr val="bg1"/>
                </a:solidFill>
                <a:latin typeface="Comic Sans MS" pitchFamily="66" charset="0"/>
              </a:rPr>
              <a:t> To specify annotation for a class, methods or fields</a:t>
            </a:r>
          </a:p>
          <a:p>
            <a:endParaRPr lang="en-US" sz="2200" i="0" u="none" dirty="0">
              <a:solidFill>
                <a:schemeClr val="bg1"/>
              </a:solidFill>
              <a:latin typeface="Comic Sans MS" pitchFamily="66" charset="0"/>
            </a:endParaRPr>
          </a:p>
          <a:p>
            <a:r>
              <a:rPr lang="en-US" sz="2200" i="0" u="none" dirty="0">
                <a:solidFill>
                  <a:schemeClr val="bg1"/>
                </a:solidFill>
                <a:latin typeface="Comic Sans MS" pitchFamily="66" charset="0"/>
              </a:rPr>
              <a:t>@Target({</a:t>
            </a:r>
            <a:r>
              <a:rPr lang="en-US" sz="2200" i="0" u="none" dirty="0" err="1">
                <a:solidFill>
                  <a:schemeClr val="bg1"/>
                </a:solidFill>
                <a:latin typeface="Comic Sans MS" pitchFamily="66" charset="0"/>
              </a:rPr>
              <a:t>ElementType.TYPE</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ElementType.FIELD</a:t>
            </a: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ElementType.METHOD</a:t>
            </a:r>
            <a:r>
              <a:rPr lang="en-US" sz="2200" i="0" u="none" dirty="0">
                <a:solidFill>
                  <a:schemeClr val="bg1"/>
                </a:solidFill>
                <a:latin typeface="Comic Sans MS" pitchFamily="66" charset="0"/>
              </a:rPr>
              <a:t>}) @interface </a:t>
            </a:r>
            <a:r>
              <a:rPr lang="en-US" sz="2200" i="0" u="none" dirty="0" err="1">
                <a:solidFill>
                  <a:schemeClr val="bg1"/>
                </a:solidFill>
                <a:latin typeface="Comic Sans MS" pitchFamily="66" charset="0"/>
              </a:rPr>
              <a:t>MyAnnotation</a:t>
            </a:r>
            <a:r>
              <a:rPr lang="en-US" sz="2200" i="0" u="none" dirty="0">
                <a:solidFill>
                  <a:schemeClr val="bg1"/>
                </a:solidFill>
                <a:latin typeface="Comic Sans MS" pitchFamily="66" charset="0"/>
              </a:rPr>
              <a:t>{  </a:t>
            </a:r>
          </a:p>
          <a:p>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value1();  </a:t>
            </a:r>
          </a:p>
          <a:p>
            <a:r>
              <a:rPr lang="en-US" sz="2200" i="0" u="none" dirty="0">
                <a:solidFill>
                  <a:schemeClr val="bg1"/>
                </a:solidFill>
                <a:latin typeface="Comic Sans MS" pitchFamily="66" charset="0"/>
              </a:rPr>
              <a:t>	 	String value2();  </a:t>
            </a:r>
          </a:p>
          <a:p>
            <a:r>
              <a:rPr lang="en-US" sz="2200" i="0" u="none" dirty="0">
                <a:solidFill>
                  <a:schemeClr val="bg1"/>
                </a:solidFill>
                <a:latin typeface="Comic Sans MS" pitchFamily="66" charset="0"/>
              </a:rPr>
              <a:t>     }  </a:t>
            </a:r>
          </a:p>
        </p:txBody>
      </p:sp>
      <p:sp>
        <p:nvSpPr>
          <p:cNvPr id="10"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u="none" kern="0" dirty="0">
                <a:solidFill>
                  <a:schemeClr val="tx1">
                    <a:lumMod val="40000"/>
                    <a:lumOff val="60000"/>
                  </a:schemeClr>
                </a:solidFill>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34273980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353A-6D46-443D-9BF9-59236A20E330}"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133</a:t>
            </a:fld>
            <a:endParaRPr lang="en-US"/>
          </a:p>
        </p:txBody>
      </p:sp>
      <p:pic>
        <p:nvPicPr>
          <p:cNvPr id="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66"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25516" y="747058"/>
            <a:ext cx="11666484" cy="461665"/>
          </a:xfrm>
          <a:prstGeom prst="rect">
            <a:avLst/>
          </a:prstGeom>
        </p:spPr>
        <p:txBody>
          <a:bodyPr wrap="square">
            <a:spAutoFit/>
          </a:bodyPr>
          <a:lstStyle/>
          <a:p>
            <a:pPr algn="l"/>
            <a:r>
              <a:rPr lang="en-US" sz="2400" i="0" u="none" dirty="0">
                <a:solidFill>
                  <a:schemeClr val="bg1"/>
                </a:solidFill>
                <a:latin typeface="Comic Sans MS" pitchFamily="66" charset="0"/>
              </a:rPr>
              <a:t>@Retention: It is used to specify to what level annotation will be available.</a:t>
            </a:r>
          </a:p>
        </p:txBody>
      </p:sp>
      <p:graphicFrame>
        <p:nvGraphicFramePr>
          <p:cNvPr id="9" name="Table 8"/>
          <p:cNvGraphicFramePr>
            <a:graphicFrameLocks noGrp="1"/>
          </p:cNvGraphicFramePr>
          <p:nvPr>
            <p:extLst>
              <p:ext uri="{D42A27DB-BD31-4B8C-83A1-F6EECF244321}">
                <p14:modId xmlns:p14="http://schemas.microsoft.com/office/powerpoint/2010/main" val="283239898"/>
              </p:ext>
            </p:extLst>
          </p:nvPr>
        </p:nvGraphicFramePr>
        <p:xfrm>
          <a:off x="970608" y="1235789"/>
          <a:ext cx="10444644" cy="2581936"/>
        </p:xfrm>
        <a:graphic>
          <a:graphicData uri="http://schemas.openxmlformats.org/drawingml/2006/table">
            <a:tbl>
              <a:tblPr firstRow="1" bandRow="1">
                <a:tableStyleId>{073A0DAA-6AF3-43AB-8588-CEC1D06C72B9}</a:tableStyleId>
              </a:tblPr>
              <a:tblGrid>
                <a:gridCol w="3503069">
                  <a:extLst>
                    <a:ext uri="{9D8B030D-6E8A-4147-A177-3AD203B41FA5}">
                      <a16:colId xmlns:a16="http://schemas.microsoft.com/office/drawing/2014/main" val="20000"/>
                    </a:ext>
                  </a:extLst>
                </a:gridCol>
                <a:gridCol w="6941575">
                  <a:extLst>
                    <a:ext uri="{9D8B030D-6E8A-4147-A177-3AD203B41FA5}">
                      <a16:colId xmlns:a16="http://schemas.microsoft.com/office/drawing/2014/main" val="20001"/>
                    </a:ext>
                  </a:extLst>
                </a:gridCol>
              </a:tblGrid>
              <a:tr h="398975">
                <a:tc>
                  <a:txBody>
                    <a:bodyPr/>
                    <a:lstStyle/>
                    <a:p>
                      <a:pPr algn="ctr" fontAlgn="t"/>
                      <a:r>
                        <a:rPr lang="en-US" sz="2200" b="0" i="0" u="none" kern="1200" dirty="0" err="1">
                          <a:solidFill>
                            <a:schemeClr val="bg2"/>
                          </a:solidFill>
                          <a:latin typeface="Comic Sans MS" pitchFamily="66" charset="0"/>
                          <a:ea typeface="+mn-ea"/>
                          <a:cs typeface="+mn-cs"/>
                        </a:rPr>
                        <a:t>RetentionPolicy</a:t>
                      </a:r>
                      <a:endParaRPr lang="en-US" sz="2200" b="0" i="0" u="none" kern="1200" dirty="0">
                        <a:solidFill>
                          <a:schemeClr val="bg2"/>
                        </a:solidFill>
                        <a:latin typeface="Comic Sans MS" pitchFamily="66" charset="0"/>
                        <a:ea typeface="+mn-ea"/>
                        <a:cs typeface="+mn-cs"/>
                      </a:endParaRPr>
                    </a:p>
                  </a:txBody>
                  <a:tcPr marL="114300" marR="114300" marT="114300" marB="114300">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US" sz="2200" b="0" i="0" u="none" kern="1200" dirty="0">
                          <a:solidFill>
                            <a:schemeClr val="bg2"/>
                          </a:solidFill>
                          <a:latin typeface="Comic Sans MS" pitchFamily="66" charset="0"/>
                          <a:ea typeface="+mn-ea"/>
                          <a:cs typeface="+mn-cs"/>
                        </a:rPr>
                        <a:t>Availability</a:t>
                      </a:r>
                    </a:p>
                  </a:txBody>
                  <a:tcPr marL="114300" marR="114300" marT="114300" marB="114300">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98513">
                <a:tc>
                  <a:txBody>
                    <a:bodyPr/>
                    <a:lstStyle/>
                    <a:p>
                      <a:pPr algn="just" fontAlgn="t"/>
                      <a:r>
                        <a:rPr lang="en-US" sz="1900" b="0" i="0" u="none" kern="1200" dirty="0" err="1">
                          <a:solidFill>
                            <a:schemeClr val="bg2"/>
                          </a:solidFill>
                          <a:latin typeface="Comic Sans MS" pitchFamily="66" charset="0"/>
                          <a:ea typeface="+mn-ea"/>
                          <a:cs typeface="+mn-cs"/>
                        </a:rPr>
                        <a:t>RetentionPolicy.SOURCE</a:t>
                      </a:r>
                      <a:endParaRPr lang="en-US" sz="1900" b="0" i="0" u="none" kern="1200" dirty="0">
                        <a:solidFill>
                          <a:schemeClr val="bg2"/>
                        </a:solidFill>
                        <a:latin typeface="Comic Sans MS" pitchFamily="66" charset="0"/>
                        <a:ea typeface="+mn-ea"/>
                        <a:cs typeface="+mn-cs"/>
                      </a:endParaRP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fontAlgn="t"/>
                      <a:r>
                        <a:rPr lang="en-US" sz="1900" b="0" i="0" u="none" kern="1200" dirty="0">
                          <a:solidFill>
                            <a:schemeClr val="bg2"/>
                          </a:solidFill>
                          <a:latin typeface="Comic Sans MS" pitchFamily="66" charset="0"/>
                          <a:ea typeface="+mn-ea"/>
                          <a:cs typeface="+mn-cs"/>
                        </a:rPr>
                        <a:t>refers to the source code, discarded during compilation.    It will not be available in the compiled class.</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26014">
                <a:tc>
                  <a:txBody>
                    <a:bodyPr/>
                    <a:lstStyle/>
                    <a:p>
                      <a:pPr algn="just" fontAlgn="t"/>
                      <a:r>
                        <a:rPr lang="en-US" sz="1900" b="0" i="0" u="none" kern="1200" dirty="0" err="1">
                          <a:solidFill>
                            <a:schemeClr val="bg2"/>
                          </a:solidFill>
                          <a:latin typeface="Comic Sans MS" pitchFamily="66" charset="0"/>
                          <a:ea typeface="+mn-ea"/>
                          <a:cs typeface="+mn-cs"/>
                        </a:rPr>
                        <a:t>RetentionPolicy.CLASS</a:t>
                      </a:r>
                      <a:endParaRPr lang="en-US" sz="1900" b="0" i="0" u="none" kern="1200" dirty="0">
                        <a:solidFill>
                          <a:schemeClr val="bg2"/>
                        </a:solidFill>
                        <a:latin typeface="Comic Sans MS" pitchFamily="66" charset="0"/>
                        <a:ea typeface="+mn-ea"/>
                        <a:cs typeface="+mn-cs"/>
                      </a:endParaRP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just" fontAlgn="t"/>
                      <a:r>
                        <a:rPr lang="en-US" sz="1900" b="0" i="0" u="none" kern="1200" dirty="0">
                          <a:solidFill>
                            <a:schemeClr val="bg2"/>
                          </a:solidFill>
                          <a:latin typeface="Comic Sans MS" pitchFamily="66" charset="0"/>
                          <a:ea typeface="+mn-ea"/>
                          <a:cs typeface="+mn-cs"/>
                        </a:rPr>
                        <a:t>refers to the .class file, available to java compiler but not to JVM. It is included in the class file.</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555016">
                <a:tc>
                  <a:txBody>
                    <a:bodyPr/>
                    <a:lstStyle/>
                    <a:p>
                      <a:pPr algn="just" fontAlgn="t"/>
                      <a:r>
                        <a:rPr lang="en-US" sz="1900" b="0" i="0" u="none" kern="1200" dirty="0" err="1">
                          <a:solidFill>
                            <a:schemeClr val="bg2"/>
                          </a:solidFill>
                          <a:latin typeface="Comic Sans MS" pitchFamily="66" charset="0"/>
                          <a:ea typeface="+mn-ea"/>
                          <a:cs typeface="+mn-cs"/>
                        </a:rPr>
                        <a:t>RetentionPolicy.RUNTIME</a:t>
                      </a:r>
                      <a:endParaRPr lang="en-US" sz="1900" b="0" i="0" u="none" kern="1200" dirty="0">
                        <a:solidFill>
                          <a:schemeClr val="bg2"/>
                        </a:solidFill>
                        <a:latin typeface="Comic Sans MS" pitchFamily="66" charset="0"/>
                        <a:ea typeface="+mn-ea"/>
                        <a:cs typeface="+mn-cs"/>
                      </a:endParaRPr>
                    </a:p>
                  </a:txBody>
                  <a:tcPr marL="76200" marR="76200" marT="76200" marB="76200">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tc>
                  <a:txBody>
                    <a:bodyPr/>
                    <a:lstStyle/>
                    <a:p>
                      <a:pPr algn="just" fontAlgn="t"/>
                      <a:r>
                        <a:rPr lang="en-US" sz="1900" b="0" i="0" u="none" kern="1200" dirty="0">
                          <a:solidFill>
                            <a:schemeClr val="bg2"/>
                          </a:solidFill>
                          <a:latin typeface="Comic Sans MS" pitchFamily="66" charset="0"/>
                          <a:ea typeface="+mn-ea"/>
                          <a:cs typeface="+mn-cs"/>
                        </a:rPr>
                        <a:t>refers to the runtime, available to java compiler and JVM.</a:t>
                      </a:r>
                    </a:p>
                  </a:txBody>
                  <a:tcPr marL="76200" marR="76200" marT="76200" marB="76200">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0003"/>
                  </a:ext>
                </a:extLst>
              </a:tr>
            </a:tbl>
          </a:graphicData>
        </a:graphic>
      </p:graphicFrame>
      <p:sp>
        <p:nvSpPr>
          <p:cNvPr id="7" name="Title 1"/>
          <p:cNvSpPr txBox="1">
            <a:spLocks/>
          </p:cNvSpPr>
          <p:nvPr/>
        </p:nvSpPr>
        <p:spPr bwMode="auto">
          <a:xfrm>
            <a:off x="970608" y="3880083"/>
            <a:ext cx="7270865" cy="2365141"/>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000" i="0" dirty="0">
                <a:solidFill>
                  <a:schemeClr val="bg1"/>
                </a:solidFill>
                <a:latin typeface="Comic Sans MS" pitchFamily="66" charset="0"/>
              </a:rPr>
              <a:t>Example:</a:t>
            </a:r>
            <a:r>
              <a:rPr lang="en-US" sz="2000" i="0" u="none" dirty="0">
                <a:solidFill>
                  <a:schemeClr val="bg1"/>
                </a:solidFill>
                <a:latin typeface="Comic Sans MS" pitchFamily="66" charset="0"/>
              </a:rPr>
              <a:t> To specify the </a:t>
            </a:r>
            <a:r>
              <a:rPr lang="en-US" sz="2000" i="0" u="none" dirty="0" err="1">
                <a:solidFill>
                  <a:schemeClr val="bg1"/>
                </a:solidFill>
                <a:latin typeface="Comic Sans MS" pitchFamily="66" charset="0"/>
              </a:rPr>
              <a:t>RetentionPolicy</a:t>
            </a:r>
            <a:endParaRPr lang="en-US" sz="2000" i="0" u="none" dirty="0">
              <a:solidFill>
                <a:schemeClr val="bg1"/>
              </a:solidFill>
              <a:latin typeface="Comic Sans MS" pitchFamily="66" charset="0"/>
            </a:endParaRPr>
          </a:p>
          <a:p>
            <a:endParaRPr lang="en-US" sz="1000" i="0" u="none" dirty="0">
              <a:solidFill>
                <a:schemeClr val="bg1"/>
              </a:solidFill>
              <a:latin typeface="Comic Sans MS" pitchFamily="66" charset="0"/>
            </a:endParaRPr>
          </a:p>
          <a:p>
            <a:r>
              <a:rPr lang="en-US" sz="2000" i="0" u="none" dirty="0">
                <a:solidFill>
                  <a:schemeClr val="bg1"/>
                </a:solidFill>
                <a:latin typeface="Comic Sans MS" pitchFamily="66" charset="0"/>
              </a:rPr>
              <a:t>@Retention(</a:t>
            </a:r>
            <a:r>
              <a:rPr lang="en-US" sz="2000" i="0" u="none" dirty="0" err="1">
                <a:solidFill>
                  <a:schemeClr val="bg1"/>
                </a:solidFill>
                <a:latin typeface="Comic Sans MS" pitchFamily="66" charset="0"/>
              </a:rPr>
              <a:t>RetentionPolicy.RUNTIME</a:t>
            </a:r>
            <a:r>
              <a:rPr lang="en-US" sz="2000" i="0" u="none" dirty="0">
                <a:solidFill>
                  <a:schemeClr val="bg1"/>
                </a:solidFill>
                <a:latin typeface="Comic Sans MS" pitchFamily="66" charset="0"/>
              </a:rPr>
              <a:t>)  </a:t>
            </a:r>
          </a:p>
          <a:p>
            <a:r>
              <a:rPr lang="en-US" sz="2000" i="0" u="none" dirty="0">
                <a:solidFill>
                  <a:schemeClr val="bg1"/>
                </a:solidFill>
                <a:latin typeface="Comic Sans MS" pitchFamily="66" charset="0"/>
              </a:rPr>
              <a:t>@Target(</a:t>
            </a:r>
            <a:r>
              <a:rPr lang="en-US" sz="2000" i="0" u="none" dirty="0" err="1">
                <a:solidFill>
                  <a:schemeClr val="bg1"/>
                </a:solidFill>
                <a:latin typeface="Comic Sans MS" pitchFamily="66" charset="0"/>
              </a:rPr>
              <a:t>ElementType.TYPE</a:t>
            </a:r>
            <a:r>
              <a:rPr lang="en-US" sz="2000" i="0" u="none" dirty="0">
                <a:solidFill>
                  <a:schemeClr val="bg1"/>
                </a:solidFill>
                <a:latin typeface="Comic Sans MS" pitchFamily="66" charset="0"/>
              </a:rPr>
              <a:t>)  </a:t>
            </a:r>
          </a:p>
          <a:p>
            <a:r>
              <a:rPr lang="en-US" sz="2000" i="0" u="none" dirty="0">
                <a:solidFill>
                  <a:schemeClr val="bg1"/>
                </a:solidFill>
                <a:latin typeface="Comic Sans MS" pitchFamily="66" charset="0"/>
              </a:rPr>
              <a:t>@interface </a:t>
            </a:r>
            <a:r>
              <a:rPr lang="en-US" sz="2000" i="0" u="none" dirty="0" err="1">
                <a:solidFill>
                  <a:schemeClr val="bg1"/>
                </a:solidFill>
                <a:latin typeface="Comic Sans MS" pitchFamily="66" charset="0"/>
              </a:rPr>
              <a:t>MyAnnotation</a:t>
            </a:r>
            <a:r>
              <a:rPr lang="en-US" sz="2000" i="0" u="none" dirty="0">
                <a:solidFill>
                  <a:schemeClr val="bg1"/>
                </a:solidFill>
                <a:latin typeface="Comic Sans MS" pitchFamily="66" charset="0"/>
              </a:rPr>
              <a:t>{  </a:t>
            </a:r>
          </a:p>
          <a:p>
            <a:r>
              <a:rPr lang="en-US" sz="2000" i="0" u="none" dirty="0" err="1">
                <a:solidFill>
                  <a:schemeClr val="bg1"/>
                </a:solidFill>
                <a:latin typeface="Comic Sans MS" pitchFamily="66" charset="0"/>
              </a:rPr>
              <a:t>int</a:t>
            </a:r>
            <a:r>
              <a:rPr lang="en-US" sz="2000" i="0" u="none" dirty="0">
                <a:solidFill>
                  <a:schemeClr val="bg1"/>
                </a:solidFill>
                <a:latin typeface="Comic Sans MS" pitchFamily="66" charset="0"/>
              </a:rPr>
              <a:t> value1();  </a:t>
            </a:r>
          </a:p>
          <a:p>
            <a:r>
              <a:rPr lang="en-US" sz="2000" i="0" u="none" dirty="0">
                <a:solidFill>
                  <a:schemeClr val="bg1"/>
                </a:solidFill>
                <a:latin typeface="Comic Sans MS" pitchFamily="66" charset="0"/>
              </a:rPr>
              <a:t>String value2();  </a:t>
            </a:r>
          </a:p>
          <a:p>
            <a:r>
              <a:rPr lang="en-US" sz="2000" i="0" u="none" dirty="0">
                <a:solidFill>
                  <a:schemeClr val="bg1"/>
                </a:solidFill>
                <a:latin typeface="Comic Sans MS" pitchFamily="66" charset="0"/>
              </a:rPr>
              <a:t>} </a:t>
            </a:r>
          </a:p>
        </p:txBody>
      </p:sp>
      <p:sp>
        <p:nvSpPr>
          <p:cNvPr id="8" name="Title 2"/>
          <p:cNvSpPr txBox="1">
            <a:spLocks/>
          </p:cNvSpPr>
          <p:nvPr/>
        </p:nvSpPr>
        <p:spPr bwMode="auto">
          <a:xfrm>
            <a:off x="8912772" y="1"/>
            <a:ext cx="3279228" cy="48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i="0" u="none" kern="0" dirty="0">
                <a:solidFill>
                  <a:schemeClr val="tx1">
                    <a:lumMod val="40000"/>
                    <a:lumOff val="60000"/>
                  </a:schemeClr>
                </a:solidFill>
                <a:effectLst>
                  <a:outerShdw blurRad="38100" dist="38100" dir="2700000" algn="tl">
                    <a:srgbClr val="000000">
                      <a:alpha val="43137"/>
                    </a:srgbClr>
                  </a:outerShdw>
                </a:effectLst>
                <a:latin typeface="Comic Sans MS" panose="030F0702030302020204" pitchFamily="66" charset="0"/>
                <a:ea typeface="+mj-ea"/>
                <a:cs typeface="+mj-cs"/>
              </a:rPr>
              <a:t> </a:t>
            </a:r>
            <a:r>
              <a:rPr kumimoji="0" lang="en-US" sz="2400" b="1" i="0" u="none" strike="noStrike" kern="0" cap="none" spc="0" normalizeH="0" baseline="0" noProof="0" dirty="0">
                <a:ln>
                  <a:noFill/>
                </a:ln>
                <a:solidFill>
                  <a:schemeClr val="tx1">
                    <a:lumMod val="40000"/>
                    <a:lumOff val="60000"/>
                  </a:schemeClr>
                </a:solidFill>
                <a:uLnTx/>
                <a:uFillTx/>
                <a:latin typeface="Comic Sans MS" panose="030F0702030302020204" pitchFamily="66" charset="0"/>
                <a:ea typeface="+mj-ea"/>
                <a:cs typeface="+mj-cs"/>
              </a:rPr>
              <a:t>ANNOTATIONS</a:t>
            </a:r>
          </a:p>
        </p:txBody>
      </p:sp>
    </p:spTree>
    <p:extLst>
      <p:ext uri="{BB962C8B-B14F-4D97-AF65-F5344CB8AC3E}">
        <p14:creationId xmlns:p14="http://schemas.microsoft.com/office/powerpoint/2010/main" val="22163537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u="sng" dirty="0">
                <a:latin typeface="Comic Sans MS" panose="030F0702030302020204" pitchFamily="66" charset="0"/>
              </a:rPr>
              <a:t>Java</a:t>
            </a:r>
            <a:r>
              <a:rPr lang="en-US" sz="2400" b="1" u="sng" dirty="0">
                <a:effectLst>
                  <a:outerShdw blurRad="38100" dist="38100" dir="2700000" algn="tl">
                    <a:srgbClr val="000000">
                      <a:alpha val="43137"/>
                    </a:srgbClr>
                  </a:outerShdw>
                </a:effectLst>
                <a:latin typeface="Comic Sans MS" panose="030F0702030302020204" pitchFamily="66" charset="0"/>
              </a:rPr>
              <a:t> </a:t>
            </a:r>
            <a:r>
              <a:rPr lang="en-US" sz="2400" u="sng" dirty="0" err="1">
                <a:effectLst>
                  <a:outerShdw blurRad="38100" dist="38100" dir="2700000" algn="tl">
                    <a:srgbClr val="000000">
                      <a:alpha val="43137"/>
                    </a:srgbClr>
                  </a:outerShdw>
                </a:effectLst>
                <a:latin typeface="Comic Sans MS" panose="030F0702030302020204" pitchFamily="66" charset="0"/>
              </a:rPr>
              <a:t>Enum</a:t>
            </a:r>
            <a:r>
              <a:rPr lang="en-US" sz="2400" b="1" dirty="0">
                <a:solidFill>
                  <a:schemeClr val="accent1"/>
                </a:solidFill>
                <a:effectLst>
                  <a:outerShdw blurRad="38100" dist="38100" dir="2700000" algn="tl">
                    <a:srgbClr val="000000">
                      <a:alpha val="43137"/>
                    </a:srgbClr>
                  </a:outerShdw>
                </a:effectLst>
                <a:latin typeface="Comic Sans MS" panose="030F0702030302020204" pitchFamily="66" charset="0"/>
              </a:rPr>
              <a:t>:  </a:t>
            </a:r>
          </a:p>
          <a:p>
            <a:pPr>
              <a:spcBef>
                <a:spcPts val="1200"/>
              </a:spcBef>
              <a:buFont typeface="Courier New" panose="02070309020205020404" pitchFamily="49" charset="0"/>
              <a:buChar char="o"/>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It is a data type that contains fixed set of constants.</a:t>
            </a:r>
          </a:p>
          <a:p>
            <a:pPr>
              <a:spcBef>
                <a:spcPts val="600"/>
              </a:spcBef>
              <a:buFont typeface="Courier New" panose="02070309020205020404" pitchFamily="49" charset="0"/>
              <a:buChar char="o"/>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It can be used for days of the week (SUNDAY, MONDAY, TUESDAY, WEDNESDAY, THURSDAY, FRIDAY and SATURDAY) , directions (NORTH, SOUTH, EAST and WEST) etc. The java </a:t>
            </a:r>
            <a:r>
              <a:rPr lang="en-US" sz="2200" dirty="0" err="1">
                <a:solidFill>
                  <a:schemeClr val="accent1"/>
                </a:solidFill>
                <a:effectLst>
                  <a:outerShdw blurRad="38100" dist="38100" dir="2700000" algn="tl">
                    <a:srgbClr val="000000">
                      <a:alpha val="43137"/>
                    </a:srgbClr>
                  </a:outerShdw>
                </a:effectLst>
                <a:latin typeface="Comic Sans MS" panose="030F0702030302020204" pitchFamily="66" charset="0"/>
              </a:rPr>
              <a:t>enum</a:t>
            </a: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constants are static and final implicitly. It is available from JDK 1.5.</a:t>
            </a:r>
          </a:p>
          <a:p>
            <a:pPr>
              <a:spcBef>
                <a:spcPts val="600"/>
              </a:spcBef>
              <a:buFont typeface="Courier New" panose="02070309020205020404" pitchFamily="49" charset="0"/>
              <a:buChar char="o"/>
            </a:pPr>
            <a:r>
              <a:rPr lang="en-US" sz="2200" u="sng" dirty="0">
                <a:solidFill>
                  <a:schemeClr val="accent1"/>
                </a:solidFill>
                <a:latin typeface="Comic Sans MS" panose="030F0702030302020204" pitchFamily="66" charset="0"/>
              </a:rPr>
              <a:t>Advantages of Java </a:t>
            </a:r>
            <a:r>
              <a:rPr lang="en-US" sz="2200" u="sng" dirty="0" err="1">
                <a:solidFill>
                  <a:schemeClr val="accent1"/>
                </a:solidFill>
                <a:latin typeface="Comic Sans MS" panose="030F0702030302020204" pitchFamily="66" charset="0"/>
              </a:rPr>
              <a:t>enum</a:t>
            </a:r>
            <a:r>
              <a:rPr lang="en-US" sz="2200" u="sng" dirty="0">
                <a:solidFill>
                  <a:schemeClr val="accent1"/>
                </a:solidFill>
                <a:latin typeface="Comic Sans MS" panose="030F0702030302020204" pitchFamily="66" charset="0"/>
              </a:rPr>
              <a:t>:</a:t>
            </a:r>
          </a:p>
          <a:p>
            <a:pPr indent="17463">
              <a:spcBef>
                <a:spcPts val="600"/>
              </a:spcBef>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Improves type safety</a:t>
            </a:r>
          </a:p>
          <a:p>
            <a:pPr indent="17463">
              <a:spcBef>
                <a:spcPts val="600"/>
              </a:spcBef>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Easily used in switch</a:t>
            </a:r>
          </a:p>
          <a:p>
            <a:pPr indent="17463">
              <a:spcBef>
                <a:spcPts val="600"/>
              </a:spcBef>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Traversed</a:t>
            </a:r>
          </a:p>
          <a:p>
            <a:pPr indent="17463">
              <a:spcBef>
                <a:spcPts val="600"/>
              </a:spcBef>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It can have fields, constructors and methods</a:t>
            </a:r>
          </a:p>
          <a:p>
            <a:pPr indent="17463">
              <a:spcBef>
                <a:spcPts val="600"/>
              </a:spcBef>
            </a:pP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It may implement many interfaces but cannot extend any class </a:t>
            </a:r>
            <a:b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b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because  it internally extends </a:t>
            </a:r>
            <a:r>
              <a:rPr lang="en-US" sz="2200" dirty="0" err="1">
                <a:solidFill>
                  <a:schemeClr val="accent1"/>
                </a:solidFill>
                <a:effectLst>
                  <a:outerShdw blurRad="38100" dist="38100" dir="2700000" algn="tl">
                    <a:srgbClr val="000000">
                      <a:alpha val="43137"/>
                    </a:srgbClr>
                  </a:outerShdw>
                </a:effectLst>
                <a:latin typeface="Comic Sans MS" panose="030F0702030302020204" pitchFamily="66" charset="0"/>
              </a:rPr>
              <a:t>Enum</a:t>
            </a:r>
            <a:r>
              <a:rPr lang="en-US" sz="2200" dirty="0">
                <a:solidFill>
                  <a:schemeClr val="accent1"/>
                </a:solidFill>
                <a:effectLst>
                  <a:outerShdw blurRad="38100" dist="38100" dir="2700000" algn="tl">
                    <a:srgbClr val="000000">
                      <a:alpha val="43137"/>
                    </a:srgbClr>
                  </a:outerShdw>
                </a:effectLst>
                <a:latin typeface="Comic Sans MS" panose="030F0702030302020204" pitchFamily="66" charset="0"/>
              </a:rPr>
              <a:t> class</a:t>
            </a:r>
          </a:p>
          <a:p>
            <a:pPr>
              <a:buNone/>
            </a:pPr>
            <a:br>
              <a:rPr lang="en-US" sz="2400" dirty="0">
                <a:solidFill>
                  <a:schemeClr val="accent1"/>
                </a:solidFill>
                <a:effectLst>
                  <a:outerShdw blurRad="38100" dist="38100" dir="2700000" algn="tl">
                    <a:srgbClr val="000000">
                      <a:alpha val="43137"/>
                    </a:srgbClr>
                  </a:outerShdw>
                </a:effectLst>
                <a:latin typeface="Comic Sans MS" panose="030F0702030302020204" pitchFamily="66" charset="0"/>
              </a:rPr>
            </a:br>
            <a:endParaRPr lang="en-US" sz="2400" dirty="0">
              <a:ln>
                <a:solidFill>
                  <a:schemeClr val="tx2"/>
                </a:solidFill>
              </a:ln>
              <a:solidFill>
                <a:schemeClr val="accent1"/>
              </a:solidFill>
              <a:latin typeface="Comic Sans MS" panose="030F0702030302020204" pitchFamily="66" charset="0"/>
            </a:endParaRPr>
          </a:p>
          <a:p>
            <a:pPr marL="0" lvl="4" indent="0">
              <a:buNone/>
            </a:pPr>
            <a:endParaRPr lang="en-US" sz="2400" dirty="0">
              <a:ln>
                <a:solidFill>
                  <a:schemeClr val="tx2"/>
                </a:solidFill>
              </a:ln>
              <a:solidFill>
                <a:schemeClr val="accent1"/>
              </a:solidFill>
              <a:latin typeface="Comic Sans MS" panose="030F0702030302020204" pitchFamily="66" charset="0"/>
            </a:endParaRPr>
          </a:p>
          <a:p>
            <a:pPr marL="0" lvl="4" indent="0">
              <a:buNone/>
            </a:pPr>
            <a:endParaRPr lang="en-US" sz="2400" dirty="0">
              <a:ln>
                <a:solidFill>
                  <a:schemeClr val="tx2"/>
                </a:solidFill>
              </a:ln>
              <a:solidFill>
                <a:schemeClr val="accent1"/>
              </a:solidFill>
              <a:latin typeface="Comic Sans MS" panose="030F0702030302020204" pitchFamily="66" charset="0"/>
            </a:endParaRPr>
          </a:p>
          <a:p>
            <a:pPr lvl="4" indent="-1706563">
              <a:buNone/>
            </a:pPr>
            <a:endParaRPr lang="en-US" sz="2400" dirty="0">
              <a:ln>
                <a:solidFill>
                  <a:schemeClr val="tx2"/>
                </a:solidFill>
              </a:ln>
              <a:solidFill>
                <a:schemeClr val="accent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353367" y="0"/>
            <a:ext cx="1543665"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ENUM</a:t>
            </a:r>
          </a:p>
        </p:txBody>
      </p:sp>
    </p:spTree>
    <p:extLst>
      <p:ext uri="{BB962C8B-B14F-4D97-AF65-F5344CB8AC3E}">
        <p14:creationId xmlns:p14="http://schemas.microsoft.com/office/powerpoint/2010/main" val="33234803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5AF90-2A74-4867-A1D8-99E4DAC13EC3}" type="datetime1">
              <a:rPr lang="en-US" smtClean="0"/>
              <a:pPr/>
              <a:t>1/6/2018</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pPr/>
              <a:t>135</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09600" y="668740"/>
            <a:ext cx="11582400" cy="2277547"/>
          </a:xfrm>
          <a:prstGeom prst="rect">
            <a:avLst/>
          </a:prstGeom>
          <a:noFill/>
        </p:spPr>
        <p:txBody>
          <a:bodyPr wrap="square" rtlCol="0">
            <a:spAutoFit/>
          </a:bodyPr>
          <a:lstStyle/>
          <a:p>
            <a:pPr marL="342900" indent="-342900" algn="l">
              <a:spcBef>
                <a:spcPts val="1200"/>
              </a:spcBef>
              <a:buFont typeface="Courier New" panose="02070309020205020404" pitchFamily="49" charset="0"/>
              <a:buChar char="o"/>
            </a:pP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has constructors. Except of constructors, an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is an ordinary class.</a:t>
            </a:r>
          </a:p>
          <a:p>
            <a:pPr marL="342900" indent="-342900" algn="l" eaLnBrk="1" hangingPunct="1">
              <a:spcBef>
                <a:spcPts val="1200"/>
              </a:spcBef>
              <a:buFont typeface="Courier New" panose="02070309020205020404" pitchFamily="49" charset="0"/>
              <a:buChar char="o"/>
            </a:pPr>
            <a:r>
              <a:rPr lang="en-US" sz="2200" i="0" u="none" dirty="0">
                <a:solidFill>
                  <a:schemeClr val="bg1"/>
                </a:solidFill>
                <a:latin typeface="Comic Sans MS" pitchFamily="66" charset="0"/>
              </a:rPr>
              <a:t>Each name listed within an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is actually a call to a constructor</a:t>
            </a:r>
          </a:p>
          <a:p>
            <a:pPr marL="342900" indent="-342900" algn="l" eaLnBrk="1" hangingPunct="1">
              <a:spcBef>
                <a:spcPts val="1200"/>
              </a:spcBef>
              <a:buFont typeface="Courier New" panose="02070309020205020404" pitchFamily="49" charset="0"/>
              <a:buChar char="o"/>
            </a:pP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constructors are only available within the </a:t>
            </a:r>
            <a:r>
              <a:rPr lang="en-US" sz="2200" i="0" u="none" dirty="0" err="1">
                <a:solidFill>
                  <a:schemeClr val="bg1"/>
                </a:solidFill>
                <a:latin typeface="Comic Sans MS" pitchFamily="66" charset="0"/>
              </a:rPr>
              <a:t>Enum</a:t>
            </a:r>
            <a:r>
              <a:rPr lang="en-US" sz="2200" i="0" u="none" dirty="0">
                <a:solidFill>
                  <a:schemeClr val="bg1"/>
                </a:solidFill>
                <a:latin typeface="Comic Sans MS" pitchFamily="66" charset="0"/>
              </a:rPr>
              <a:t> itself </a:t>
            </a:r>
          </a:p>
          <a:p>
            <a:pPr algn="l" eaLnBrk="1" hangingPunct="1">
              <a:spcBef>
                <a:spcPts val="1200"/>
              </a:spcBef>
            </a:pPr>
            <a:r>
              <a:rPr lang="en-US" sz="2200" i="0" u="none" dirty="0">
                <a:solidFill>
                  <a:schemeClr val="bg1"/>
                </a:solidFill>
                <a:latin typeface="Comic Sans MS" pitchFamily="66" charset="0"/>
              </a:rPr>
              <a:t>    </a:t>
            </a:r>
            <a:r>
              <a:rPr lang="en-US" sz="2200" i="0" dirty="0">
                <a:solidFill>
                  <a:schemeClr val="bg1"/>
                </a:solidFill>
                <a:latin typeface="Comic Sans MS" pitchFamily="66" charset="0"/>
              </a:rPr>
              <a:t>Example for </a:t>
            </a:r>
            <a:r>
              <a:rPr lang="en-US" sz="2200" i="0" dirty="0" err="1">
                <a:solidFill>
                  <a:schemeClr val="bg1"/>
                </a:solidFill>
                <a:latin typeface="Comic Sans MS" pitchFamily="66" charset="0"/>
              </a:rPr>
              <a:t>Enum</a:t>
            </a:r>
            <a:r>
              <a:rPr lang="en-US" sz="2200" i="0" dirty="0">
                <a:solidFill>
                  <a:schemeClr val="bg1"/>
                </a:solidFill>
                <a:latin typeface="Comic Sans MS" pitchFamily="66" charset="0"/>
              </a:rPr>
              <a:t>:</a:t>
            </a:r>
            <a:endParaRPr lang="en-US" sz="2200" i="0" dirty="0">
              <a:latin typeface="Comic Sans MS" pitchFamily="66" charset="0"/>
            </a:endParaRPr>
          </a:p>
          <a:p>
            <a:pPr algn="l"/>
            <a:endParaRPr lang="en-IN" sz="2400" b="1" i="0" u="none" dirty="0">
              <a:latin typeface="Comic Sans MS" pitchFamily="66" charset="0"/>
            </a:endParaRPr>
          </a:p>
        </p:txBody>
      </p:sp>
      <p:sp>
        <p:nvSpPr>
          <p:cNvPr id="7" name="TextBox 6"/>
          <p:cNvSpPr txBox="1"/>
          <p:nvPr/>
        </p:nvSpPr>
        <p:spPr>
          <a:xfrm>
            <a:off x="10353367" y="0"/>
            <a:ext cx="1543665"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ENUM</a:t>
            </a:r>
          </a:p>
        </p:txBody>
      </p:sp>
      <p:sp>
        <p:nvSpPr>
          <p:cNvPr id="10" name="Title 1"/>
          <p:cNvSpPr txBox="1">
            <a:spLocks/>
          </p:cNvSpPr>
          <p:nvPr/>
        </p:nvSpPr>
        <p:spPr bwMode="auto">
          <a:xfrm>
            <a:off x="1052717" y="2644877"/>
            <a:ext cx="7049063" cy="3463824"/>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US" sz="2000" i="0" u="none" dirty="0">
                <a:solidFill>
                  <a:schemeClr val="bg1"/>
                </a:solidFill>
                <a:latin typeface="Comic Sans MS" pitchFamily="66" charset="0"/>
              </a:rPr>
              <a:t>class EnumExample4 {  </a:t>
            </a:r>
          </a:p>
          <a:p>
            <a:r>
              <a:rPr lang="en-US" sz="2000" i="0" u="none" dirty="0" err="1">
                <a:solidFill>
                  <a:schemeClr val="bg1"/>
                </a:solidFill>
                <a:latin typeface="Comic Sans MS" pitchFamily="66" charset="0"/>
              </a:rPr>
              <a:t>enum</a:t>
            </a:r>
            <a:r>
              <a:rPr lang="en-US" sz="2000" i="0" u="none" dirty="0">
                <a:solidFill>
                  <a:schemeClr val="bg1"/>
                </a:solidFill>
                <a:latin typeface="Comic Sans MS" pitchFamily="66" charset="0"/>
              </a:rPr>
              <a:t> Season {   </a:t>
            </a:r>
          </a:p>
          <a:p>
            <a:r>
              <a:rPr lang="en-US" sz="2000" i="0" u="none" dirty="0">
                <a:solidFill>
                  <a:schemeClr val="bg1"/>
                </a:solidFill>
                <a:latin typeface="Comic Sans MS" pitchFamily="66" charset="0"/>
              </a:rPr>
              <a:t>WINTER(5), SPRING(10), SUMMER(15), FALL(20);  </a:t>
            </a:r>
          </a:p>
          <a:p>
            <a:r>
              <a:rPr lang="en-US" sz="2000" i="0" u="none" dirty="0">
                <a:solidFill>
                  <a:schemeClr val="bg1"/>
                </a:solidFill>
                <a:latin typeface="Comic Sans MS" pitchFamily="66" charset="0"/>
              </a:rPr>
              <a:t>private </a:t>
            </a:r>
            <a:r>
              <a:rPr lang="en-US" sz="2000" i="0" u="none" dirty="0" err="1">
                <a:solidFill>
                  <a:schemeClr val="bg1"/>
                </a:solidFill>
                <a:latin typeface="Comic Sans MS" pitchFamily="66" charset="0"/>
              </a:rPr>
              <a:t>int</a:t>
            </a:r>
            <a:r>
              <a:rPr lang="en-US" sz="2000" i="0" u="none" dirty="0">
                <a:solidFill>
                  <a:schemeClr val="bg1"/>
                </a:solidFill>
                <a:latin typeface="Comic Sans MS" pitchFamily="66" charset="0"/>
              </a:rPr>
              <a:t> value;  </a:t>
            </a:r>
          </a:p>
          <a:p>
            <a:r>
              <a:rPr lang="en-US" sz="2000" i="0" u="none" dirty="0">
                <a:solidFill>
                  <a:schemeClr val="bg1"/>
                </a:solidFill>
                <a:latin typeface="Comic Sans MS" pitchFamily="66" charset="0"/>
              </a:rPr>
              <a:t>private Season(</a:t>
            </a:r>
            <a:r>
              <a:rPr lang="en-US" sz="2000" i="0" u="none" dirty="0" err="1">
                <a:solidFill>
                  <a:schemeClr val="bg1"/>
                </a:solidFill>
                <a:latin typeface="Comic Sans MS" pitchFamily="66" charset="0"/>
              </a:rPr>
              <a:t>int</a:t>
            </a:r>
            <a:r>
              <a:rPr lang="en-US" sz="2000" i="0" u="none" dirty="0">
                <a:solidFill>
                  <a:schemeClr val="bg1"/>
                </a:solidFill>
                <a:latin typeface="Comic Sans MS" pitchFamily="66" charset="0"/>
              </a:rPr>
              <a:t> value) {  </a:t>
            </a:r>
          </a:p>
          <a:p>
            <a:r>
              <a:rPr lang="en-US" sz="2000" i="0" u="none" dirty="0" err="1">
                <a:solidFill>
                  <a:schemeClr val="bg1"/>
                </a:solidFill>
                <a:latin typeface="Comic Sans MS" pitchFamily="66" charset="0"/>
              </a:rPr>
              <a:t>this.value</a:t>
            </a:r>
            <a:r>
              <a:rPr lang="en-US" sz="2000" i="0" u="none" dirty="0">
                <a:solidFill>
                  <a:schemeClr val="bg1"/>
                </a:solidFill>
                <a:latin typeface="Comic Sans MS" pitchFamily="66" charset="0"/>
              </a:rPr>
              <a:t>=value;  </a:t>
            </a:r>
          </a:p>
          <a:p>
            <a:r>
              <a:rPr lang="en-US" sz="2000" i="0" u="none" dirty="0">
                <a:solidFill>
                  <a:schemeClr val="bg1"/>
                </a:solidFill>
                <a:latin typeface="Comic Sans MS" pitchFamily="66" charset="0"/>
              </a:rPr>
              <a:t>} }  </a:t>
            </a:r>
          </a:p>
          <a:p>
            <a:r>
              <a:rPr lang="en-US" sz="2000" i="0" u="none" dirty="0">
                <a:solidFill>
                  <a:schemeClr val="bg1"/>
                </a:solidFill>
                <a:latin typeface="Comic Sans MS" pitchFamily="66" charset="0"/>
              </a:rPr>
              <a:t>public static void main(String </a:t>
            </a:r>
            <a:r>
              <a:rPr lang="en-US" sz="2000" i="0" u="none" dirty="0" err="1">
                <a:solidFill>
                  <a:schemeClr val="bg1"/>
                </a:solidFill>
                <a:latin typeface="Comic Sans MS" pitchFamily="66" charset="0"/>
              </a:rPr>
              <a:t>args</a:t>
            </a:r>
            <a:r>
              <a:rPr lang="en-US" sz="2000" i="0" u="none" dirty="0">
                <a:solidFill>
                  <a:schemeClr val="bg1"/>
                </a:solidFill>
                <a:latin typeface="Comic Sans MS" pitchFamily="66" charset="0"/>
              </a:rPr>
              <a:t>[]) {  </a:t>
            </a:r>
          </a:p>
          <a:p>
            <a:r>
              <a:rPr lang="en-US" sz="2000" i="0" u="none" dirty="0">
                <a:solidFill>
                  <a:schemeClr val="bg1"/>
                </a:solidFill>
                <a:latin typeface="Comic Sans MS" pitchFamily="66" charset="0"/>
              </a:rPr>
              <a:t>for (Season s : </a:t>
            </a:r>
            <a:r>
              <a:rPr lang="en-US" sz="2000" i="0" u="none" dirty="0" err="1">
                <a:solidFill>
                  <a:schemeClr val="bg1"/>
                </a:solidFill>
                <a:latin typeface="Comic Sans MS" pitchFamily="66" charset="0"/>
              </a:rPr>
              <a:t>Season.values</a:t>
            </a:r>
            <a:r>
              <a:rPr lang="en-US" sz="2000" i="0" u="none" dirty="0">
                <a:solidFill>
                  <a:schemeClr val="bg1"/>
                </a:solidFill>
                <a:latin typeface="Comic Sans MS" pitchFamily="66" charset="0"/>
              </a:rPr>
              <a:t>())  </a:t>
            </a:r>
          </a:p>
          <a:p>
            <a:r>
              <a:rPr lang="en-US" sz="2000" i="0" u="none" dirty="0" err="1">
                <a:solidFill>
                  <a:schemeClr val="bg1"/>
                </a:solidFill>
                <a:latin typeface="Comic Sans MS" pitchFamily="66" charset="0"/>
              </a:rPr>
              <a:t>System.out.print</a:t>
            </a:r>
            <a:r>
              <a:rPr lang="en-US" sz="2000" i="0" u="none" dirty="0">
                <a:solidFill>
                  <a:schemeClr val="bg1"/>
                </a:solidFill>
                <a:latin typeface="Comic Sans MS" pitchFamily="66" charset="0"/>
              </a:rPr>
              <a:t>(s+" "+</a:t>
            </a:r>
            <a:r>
              <a:rPr lang="en-US" sz="2000" i="0" u="none" dirty="0" err="1">
                <a:solidFill>
                  <a:schemeClr val="bg1"/>
                </a:solidFill>
                <a:latin typeface="Comic Sans MS" pitchFamily="66" charset="0"/>
              </a:rPr>
              <a:t>s.value</a:t>
            </a:r>
            <a:r>
              <a:rPr lang="en-US" sz="2000" i="0" u="none" dirty="0">
                <a:solidFill>
                  <a:schemeClr val="bg1"/>
                </a:solidFill>
                <a:latin typeface="Comic Sans MS" pitchFamily="66" charset="0"/>
              </a:rPr>
              <a:t>);  </a:t>
            </a:r>
          </a:p>
          <a:p>
            <a:r>
              <a:rPr lang="en-US" sz="2000" i="0" u="none" dirty="0">
                <a:solidFill>
                  <a:schemeClr val="bg1"/>
                </a:solidFill>
                <a:latin typeface="Comic Sans MS" pitchFamily="66" charset="0"/>
              </a:rPr>
              <a:t>} } </a:t>
            </a:r>
            <a:r>
              <a:rPr lang="en-US" sz="2000" i="0" u="none" dirty="0">
                <a:solidFill>
                  <a:srgbClr val="FFC000"/>
                </a:solidFill>
                <a:latin typeface="Comic Sans MS" pitchFamily="66" charset="0"/>
              </a:rPr>
              <a:t>// O/P - WINTER 5 SPRING 10 SUMMER 15 FALL 20</a:t>
            </a:r>
            <a:endParaRPr lang="en-US" sz="2800" i="0" u="none" dirty="0">
              <a:solidFill>
                <a:schemeClr val="bg1"/>
              </a:solidFill>
              <a:latin typeface="Comic Sans MS" pitchFamily="66" charset="0"/>
            </a:endParaRPr>
          </a:p>
        </p:txBody>
      </p:sp>
    </p:spTree>
    <p:extLst>
      <p:ext uri="{BB962C8B-B14F-4D97-AF65-F5344CB8AC3E}">
        <p14:creationId xmlns:p14="http://schemas.microsoft.com/office/powerpoint/2010/main" val="35976890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Java Fundamentals:</a:t>
            </a: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JVM and Is it platform independent?</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difference between JDK and JVM and JRE?</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Why Java is not pure Object Oriented language?</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principle concepts of OOPS?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Java Package and which package is imported by default?</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Overloading and Overriding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the difference between an Inner Class and a Sub-Class?</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is the difference between abstract class and interface?  </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static binding and dynamic binding?</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Data Encapsulation and what’s its significance?</a:t>
            </a:r>
            <a:endParaRPr lang="en-IN" sz="2000" dirty="0">
              <a:solidFill>
                <a:schemeClr val="bg1"/>
              </a:solidFill>
              <a:latin typeface="Comic Sans MS" panose="030F0702030302020204" pitchFamily="66" charset="0"/>
            </a:endParaRPr>
          </a:p>
          <a:p>
            <a:pPr marL="0" lvl="0" indent="0">
              <a:buNone/>
            </a:pP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24217419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Java Fundamentals: (Continue..)</a:t>
            </a:r>
          </a:p>
          <a:p>
            <a:pPr marL="0" indent="176213">
              <a:spcBef>
                <a:spcPts val="1200"/>
              </a:spcBef>
              <a:buNone/>
            </a:pPr>
            <a:r>
              <a:rPr lang="en-US" sz="2000" dirty="0">
                <a:solidFill>
                  <a:schemeClr val="bg1"/>
                </a:solidFill>
                <a:latin typeface="Comic Sans MS" panose="030F0702030302020204" pitchFamily="66" charset="0"/>
              </a:rPr>
              <a:t>11. What is Java Bean Class?</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12. What are Access modifiers?</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13. What’s the benefit of using inheritance?</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14. Why multiple Inheritance not supported in Java?</a:t>
            </a:r>
          </a:p>
          <a:p>
            <a:pPr marL="0" lvl="0" indent="176213">
              <a:spcBef>
                <a:spcPts val="1200"/>
              </a:spcBef>
              <a:buNone/>
            </a:pPr>
            <a:r>
              <a:rPr lang="en-US" sz="2000" dirty="0">
                <a:solidFill>
                  <a:schemeClr val="bg1"/>
                </a:solidFill>
                <a:latin typeface="Comic Sans MS" panose="030F0702030302020204" pitchFamily="66" charset="0"/>
              </a:rPr>
              <a:t>15. What is the diamond problem in inheritance?</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16. What is the difference between break and continue statement?</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17. What is nested class?</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18. How are this() and super() used with Constructor?</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19. What is Serialization and Deserialization</a:t>
            </a:r>
            <a:endParaRPr lang="en-IN" sz="2000" dirty="0">
              <a:solidFill>
                <a:schemeClr val="bg1"/>
              </a:solidFill>
              <a:latin typeface="Comic Sans MS" panose="030F0702030302020204" pitchFamily="66" charset="0"/>
            </a:endParaRPr>
          </a:p>
          <a:p>
            <a:pPr marL="0" lvl="0" indent="176213">
              <a:spcBef>
                <a:spcPts val="1200"/>
              </a:spcBef>
              <a:buNone/>
            </a:pPr>
            <a:r>
              <a:rPr lang="en-US" sz="2000" dirty="0">
                <a:solidFill>
                  <a:schemeClr val="bg1"/>
                </a:solidFill>
                <a:latin typeface="Comic Sans MS" panose="030F0702030302020204" pitchFamily="66" charset="0"/>
              </a:rPr>
              <a:t>20 What is difference between Heap and Stack Memory?</a:t>
            </a:r>
            <a:endParaRPr lang="en-IN" sz="2000" dirty="0">
              <a:solidFill>
                <a:schemeClr val="bg1"/>
              </a:solidFill>
              <a:latin typeface="Comic Sans MS" panose="030F0702030302020204" pitchFamily="66" charset="0"/>
            </a:endParaRPr>
          </a:p>
          <a:p>
            <a:pPr marL="0" indent="0">
              <a:buNone/>
            </a:pPr>
            <a:br>
              <a:rPr lang="en-US" sz="1600" dirty="0">
                <a:solidFill>
                  <a:schemeClr val="bg1"/>
                </a:solidFill>
                <a:effectLst>
                  <a:outerShdw blurRad="38100" dist="38100" dir="2700000" algn="tl">
                    <a:srgbClr val="000000">
                      <a:alpha val="43137"/>
                    </a:srgbClr>
                  </a:outerShdw>
                </a:effectLst>
                <a:latin typeface="Comic Sans MS" panose="030F0702030302020204" pitchFamily="66" charset="0"/>
              </a:rPr>
            </a:br>
            <a:endParaRPr lang="en-US" sz="1600" dirty="0">
              <a:ln>
                <a:solidFill>
                  <a:schemeClr val="tx2"/>
                </a:solidFill>
              </a:ln>
              <a:solidFill>
                <a:schemeClr val="bg1"/>
              </a:solidFill>
              <a:latin typeface="Comic Sans MS" panose="030F0702030302020204" pitchFamily="66" charset="0"/>
            </a:endParaRPr>
          </a:p>
          <a:p>
            <a:pPr marL="0" lvl="4" indent="0">
              <a:buNone/>
            </a:pPr>
            <a:endParaRPr lang="en-US" sz="1600" dirty="0">
              <a:ln>
                <a:solidFill>
                  <a:schemeClr val="tx2"/>
                </a:solidFill>
              </a:ln>
              <a:solidFill>
                <a:schemeClr val="bg1"/>
              </a:solidFill>
              <a:latin typeface="Comic Sans MS" panose="030F0702030302020204" pitchFamily="66" charset="0"/>
            </a:endParaRPr>
          </a:p>
          <a:p>
            <a:pPr marL="0" lvl="4" indent="0">
              <a:buNone/>
            </a:pPr>
            <a:endParaRPr lang="en-US" sz="1600" dirty="0">
              <a:ln>
                <a:solidFill>
                  <a:schemeClr val="tx2"/>
                </a:solidFill>
              </a:ln>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5952101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Array:</a:t>
            </a: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do you mean by an Array? How to create?</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are advantages and disadvantages of Array?</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is the meaning of anonymous array? Explain with an example?</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are “jagged” arrays in java?</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How to copy an array into another array?</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is the step to access elements of an array in Java?</a:t>
            </a:r>
          </a:p>
          <a:p>
            <a:pPr marL="541338" indent="-365125">
              <a:spcBef>
                <a:spcPts val="1200"/>
              </a:spcBef>
              <a:buFont typeface="+mj-lt"/>
              <a:buAutoNum type="arabicPeriod"/>
            </a:pPr>
            <a:r>
              <a:rPr lang="en-IN" sz="2000" dirty="0">
                <a:solidFill>
                  <a:schemeClr val="bg1"/>
                </a:solidFill>
                <a:latin typeface="Comic Sans MS" panose="030F0702030302020204" pitchFamily="66" charset="0"/>
              </a:rPr>
              <a:t>How to sort an array in Java?</a:t>
            </a: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What is difference between </a:t>
            </a:r>
            <a:r>
              <a:rPr lang="en-US" sz="2000" dirty="0" err="1">
                <a:solidFill>
                  <a:schemeClr val="bg1"/>
                </a:solidFill>
                <a:latin typeface="Comic Sans MS" panose="030F0702030302020204" pitchFamily="66" charset="0"/>
              </a:rPr>
              <a:t>ArrayIndexOutfOBounds</a:t>
            </a:r>
            <a:r>
              <a:rPr lang="en-US" sz="2000" dirty="0">
                <a:solidFill>
                  <a:schemeClr val="bg1"/>
                </a:solidFill>
                <a:latin typeface="Comic Sans MS" panose="030F0702030302020204" pitchFamily="66" charset="0"/>
              </a:rPr>
              <a:t> and </a:t>
            </a:r>
            <a:r>
              <a:rPr lang="en-US" sz="2000" dirty="0" err="1">
                <a:solidFill>
                  <a:schemeClr val="bg1"/>
                </a:solidFill>
                <a:latin typeface="Comic Sans MS" panose="030F0702030302020204" pitchFamily="66" charset="0"/>
              </a:rPr>
              <a:t>ArrayStoreException</a:t>
            </a:r>
            <a:r>
              <a:rPr lang="en-US" sz="2000" dirty="0">
                <a:solidFill>
                  <a:schemeClr val="bg1"/>
                </a:solidFill>
                <a:latin typeface="Comic Sans MS" panose="030F0702030302020204" pitchFamily="66" charset="0"/>
              </a:rPr>
              <a:t>? </a:t>
            </a:r>
            <a:endParaRPr lang="en-IN" sz="2000" dirty="0">
              <a:solidFill>
                <a:schemeClr val="bg1"/>
              </a:solidFill>
              <a:latin typeface="Comic Sans MS" panose="030F0702030302020204" pitchFamily="66" charset="0"/>
            </a:endParaRPr>
          </a:p>
          <a:p>
            <a:pPr marL="541338" indent="-365125">
              <a:spcBef>
                <a:spcPts val="1200"/>
              </a:spcBef>
              <a:buFont typeface="+mj-lt"/>
              <a:buAutoNum type="arabicPeriod"/>
            </a:pPr>
            <a:r>
              <a:rPr lang="en-US" sz="2000" dirty="0">
                <a:solidFill>
                  <a:schemeClr val="bg1"/>
                </a:solidFill>
                <a:latin typeface="Comic Sans MS" panose="030F0702030302020204" pitchFamily="66" charset="0"/>
              </a:rPr>
              <a:t>How to check array contains value or not?</a:t>
            </a:r>
          </a:p>
          <a:p>
            <a:pPr marL="541338" indent="-365125">
              <a:spcBef>
                <a:spcPts val="1200"/>
              </a:spcBef>
              <a:buFont typeface="+mj-lt"/>
              <a:buAutoNum type="arabicPeriod"/>
            </a:pPr>
            <a:r>
              <a:rPr lang="en-IN" sz="2000" dirty="0">
                <a:solidFill>
                  <a:schemeClr val="bg1"/>
                </a:solidFill>
                <a:latin typeface="Comic Sans MS" panose="030F0702030302020204" pitchFamily="66" charset="0"/>
              </a:rPr>
              <a:t>Where does array stored in memory?</a:t>
            </a: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2949555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String :</a:t>
            </a: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String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different ways to create String Object?</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String </a:t>
            </a:r>
            <a:r>
              <a:rPr lang="en-US" sz="2000" dirty="0" err="1">
                <a:solidFill>
                  <a:schemeClr val="bg1"/>
                </a:solidFill>
                <a:latin typeface="Comic Sans MS" panose="030F0702030302020204" pitchFamily="66" charset="0"/>
              </a:rPr>
              <a:t>subSequence</a:t>
            </a:r>
            <a:r>
              <a:rPr lang="en-US" sz="2000" dirty="0">
                <a:solidFill>
                  <a:schemeClr val="bg1"/>
                </a:solidFill>
                <a:latin typeface="Comic Sans MS" panose="030F0702030302020204" pitchFamily="66" charset="0"/>
              </a:rPr>
              <a:t> method?</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How to convert String to char and vice versa?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How to convert String to byte array and vice versa?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Difference between String, </a:t>
            </a:r>
            <a:r>
              <a:rPr lang="en-US" sz="2000" dirty="0" err="1">
                <a:solidFill>
                  <a:schemeClr val="bg1"/>
                </a:solidFill>
                <a:latin typeface="Comic Sans MS" panose="030F0702030302020204" pitchFamily="66" charset="0"/>
              </a:rPr>
              <a:t>StringBuffer</a:t>
            </a:r>
            <a:r>
              <a:rPr lang="en-US" sz="2000" dirty="0">
                <a:solidFill>
                  <a:schemeClr val="bg1"/>
                </a:solidFill>
                <a:latin typeface="Comic Sans MS" panose="030F0702030302020204" pitchFamily="66" charset="0"/>
              </a:rPr>
              <a:t> and </a:t>
            </a:r>
            <a:r>
              <a:rPr lang="en-US" sz="2000" dirty="0" err="1">
                <a:solidFill>
                  <a:schemeClr val="bg1"/>
                </a:solidFill>
                <a:latin typeface="Comic Sans MS" panose="030F0702030302020204" pitchFamily="66" charset="0"/>
              </a:rPr>
              <a:t>StringBuilder</a:t>
            </a:r>
            <a:r>
              <a:rPr lang="en-US" sz="2000" dirty="0">
                <a:solidFill>
                  <a:schemeClr val="bg1"/>
                </a:solidFill>
                <a:latin typeface="Comic Sans MS" panose="030F0702030302020204" pitchFamily="66" charset="0"/>
              </a:rPr>
              <a:t>?</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Why String is immutable or final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String Pool?</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does String intern() method do?</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Why String is popular </a:t>
            </a:r>
            <a:r>
              <a:rPr lang="en-US" sz="2000" dirty="0" err="1">
                <a:solidFill>
                  <a:schemeClr val="bg1"/>
                </a:solidFill>
                <a:latin typeface="Comic Sans MS" panose="030F0702030302020204" pitchFamily="66" charset="0"/>
              </a:rPr>
              <a:t>HashMap</a:t>
            </a:r>
            <a:r>
              <a:rPr lang="en-US" sz="2000" dirty="0">
                <a:solidFill>
                  <a:schemeClr val="bg1"/>
                </a:solidFill>
                <a:latin typeface="Comic Sans MS" panose="030F0702030302020204" pitchFamily="66" charset="0"/>
              </a:rPr>
              <a:t> key in Java?</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152054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9031675" y="0"/>
            <a:ext cx="2832827"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FUNDAMENTALS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511945" y="606494"/>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Description of Data Types:</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853652492"/>
              </p:ext>
            </p:extLst>
          </p:nvPr>
        </p:nvGraphicFramePr>
        <p:xfrm>
          <a:off x="1347613" y="1176783"/>
          <a:ext cx="9310555" cy="5015687"/>
        </p:xfrm>
        <a:graphic>
          <a:graphicData uri="http://schemas.openxmlformats.org/drawingml/2006/table">
            <a:tbl>
              <a:tblPr/>
              <a:tblGrid>
                <a:gridCol w="1340629">
                  <a:extLst>
                    <a:ext uri="{9D8B030D-6E8A-4147-A177-3AD203B41FA5}">
                      <a16:colId xmlns:a16="http://schemas.microsoft.com/office/drawing/2014/main" val="3722728617"/>
                    </a:ext>
                  </a:extLst>
                </a:gridCol>
                <a:gridCol w="1200177">
                  <a:extLst>
                    <a:ext uri="{9D8B030D-6E8A-4147-A177-3AD203B41FA5}">
                      <a16:colId xmlns:a16="http://schemas.microsoft.com/office/drawing/2014/main" val="4211699040"/>
                    </a:ext>
                  </a:extLst>
                </a:gridCol>
                <a:gridCol w="2388094">
                  <a:extLst>
                    <a:ext uri="{9D8B030D-6E8A-4147-A177-3AD203B41FA5}">
                      <a16:colId xmlns:a16="http://schemas.microsoft.com/office/drawing/2014/main" val="2577492922"/>
                    </a:ext>
                  </a:extLst>
                </a:gridCol>
                <a:gridCol w="1216240">
                  <a:extLst>
                    <a:ext uri="{9D8B030D-6E8A-4147-A177-3AD203B41FA5}">
                      <a16:colId xmlns:a16="http://schemas.microsoft.com/office/drawing/2014/main" val="953376063"/>
                    </a:ext>
                  </a:extLst>
                </a:gridCol>
                <a:gridCol w="3165415">
                  <a:extLst>
                    <a:ext uri="{9D8B030D-6E8A-4147-A177-3AD203B41FA5}">
                      <a16:colId xmlns:a16="http://schemas.microsoft.com/office/drawing/2014/main" val="1585716468"/>
                    </a:ext>
                  </a:extLst>
                </a:gridCol>
              </a:tblGrid>
              <a:tr h="552470">
                <a:tc>
                  <a:txBody>
                    <a:bodyPr/>
                    <a:lstStyle/>
                    <a:p>
                      <a:pPr algn="ctr" fontAlgn="t"/>
                      <a:r>
                        <a:rPr lang="en-IN" sz="1800" dirty="0">
                          <a:solidFill>
                            <a:schemeClr val="bg2"/>
                          </a:solidFill>
                          <a:effectLst/>
                          <a:latin typeface="Comic Sans MS" panose="030F0702030302020204" pitchFamily="66" charset="0"/>
                        </a:rPr>
                        <a:t>Data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Keyword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Kinds of value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Bytes of Memory</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Range of values</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9334064"/>
                  </a:ext>
                </a:extLst>
              </a:tr>
              <a:tr h="463316">
                <a:tc>
                  <a:txBody>
                    <a:bodyPr/>
                    <a:lstStyle/>
                    <a:p>
                      <a:r>
                        <a:rPr lang="en-US" sz="1600" dirty="0">
                          <a:solidFill>
                            <a:srgbClr val="020202"/>
                          </a:solidFill>
                          <a:latin typeface="Comic Sans MS" pitchFamily="66" charset="0"/>
                        </a:rPr>
                        <a:t>Byte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byte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-128 to 127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8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Character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char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1 character - unicode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sz="1600" dirty="0">
                          <a:solidFill>
                            <a:srgbClr val="020202"/>
                          </a:solidFill>
                          <a:latin typeface="Comic Sans MS" pitchFamily="66" charset="0"/>
                        </a:rPr>
                        <a:t>       2</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Not</a:t>
                      </a:r>
                      <a:r>
                        <a:rPr lang="en-US" sz="1600" baseline="0" dirty="0">
                          <a:solidFill>
                            <a:srgbClr val="020202"/>
                          </a:solidFill>
                          <a:latin typeface="Comic Sans MS" pitchFamily="66" charset="0"/>
                        </a:rPr>
                        <a:t> applicable</a:t>
                      </a:r>
                      <a:endParaRPr lang="en-US" sz="1600"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88272">
                <a:tc>
                  <a:txBody>
                    <a:bodyPr/>
                    <a:lstStyle/>
                    <a:p>
                      <a:r>
                        <a:rPr lang="en-US" sz="1600" dirty="0">
                          <a:solidFill>
                            <a:srgbClr val="020202"/>
                          </a:solidFill>
                          <a:latin typeface="Comic Sans MS" pitchFamily="66" charset="0"/>
                        </a:rPr>
                        <a:t>Short 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short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2</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-32,768 to 32,767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14905">
                <a:tc>
                  <a:txBody>
                    <a:bodyPr/>
                    <a:lstStyle/>
                    <a:p>
                      <a:r>
                        <a:rPr lang="en-US" sz="1600" dirty="0">
                          <a:solidFill>
                            <a:srgbClr val="020202"/>
                          </a:solidFill>
                          <a:latin typeface="Comic Sans MS" pitchFamily="66" charset="0"/>
                        </a:rPr>
                        <a:t>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int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sz="1600" dirty="0">
                          <a:solidFill>
                            <a:srgbClr val="020202"/>
                          </a:solidFill>
                          <a:latin typeface="Comic Sans MS" pitchFamily="66" charset="0"/>
                        </a:rPr>
                        <a:t>       4</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-2,147,483,648 </a:t>
                      </a:r>
                      <a:r>
                        <a:rPr lang="en-US" sz="1600" baseline="0" dirty="0">
                          <a:solidFill>
                            <a:srgbClr val="020202"/>
                          </a:solidFill>
                          <a:latin typeface="Comic Sans MS" pitchFamily="66" charset="0"/>
                        </a:rPr>
                        <a:t> to</a:t>
                      </a:r>
                    </a:p>
                    <a:p>
                      <a:r>
                        <a:rPr lang="en-US" sz="1600" dirty="0">
                          <a:solidFill>
                            <a:srgbClr val="020202"/>
                          </a:solidFill>
                          <a:latin typeface="Comic Sans MS" pitchFamily="66" charset="0"/>
                        </a:rPr>
                        <a:t>2,147,483,647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027">
                <a:tc>
                  <a:txBody>
                    <a:bodyPr/>
                    <a:lstStyle/>
                    <a:p>
                      <a:r>
                        <a:rPr lang="en-US" sz="1600" dirty="0">
                          <a:solidFill>
                            <a:srgbClr val="020202"/>
                          </a:solidFill>
                          <a:latin typeface="Comic Sans MS" pitchFamily="66" charset="0"/>
                        </a:rPr>
                        <a:t>Long 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long</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-9,223,372,036,854,775,808 to 9,223,372,036,854,775,807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r>
                        <a:rPr lang="en-US" sz="1600" dirty="0">
                          <a:solidFill>
                            <a:srgbClr val="020202"/>
                          </a:solidFill>
                          <a:latin typeface="Comic Sans MS" pitchFamily="66" charset="0"/>
                        </a:rPr>
                        <a:t>Float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float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Decimal values to 7 decimal digit precision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sz="1600" dirty="0">
                          <a:solidFill>
                            <a:srgbClr val="020202"/>
                          </a:solidFill>
                          <a:latin typeface="Comic Sans MS" pitchFamily="66" charset="0"/>
                        </a:rPr>
                        <a:t>       4</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3.4e-38 to 3.4e38</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r h="489527">
                <a:tc>
                  <a:txBody>
                    <a:bodyPr/>
                    <a:lstStyle/>
                    <a:p>
                      <a:r>
                        <a:rPr lang="en-US" sz="1600" dirty="0">
                          <a:solidFill>
                            <a:srgbClr val="020202"/>
                          </a:solidFill>
                          <a:latin typeface="Comic Sans MS" pitchFamily="66" charset="0"/>
                        </a:rPr>
                        <a:t>Double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double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Decimal values to 15 decimal digit precision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1.7e-308 to</a:t>
                      </a:r>
                      <a:r>
                        <a:rPr lang="en-US" sz="1600" baseline="0" dirty="0">
                          <a:solidFill>
                            <a:srgbClr val="020202"/>
                          </a:solidFill>
                          <a:latin typeface="Comic Sans MS" pitchFamily="66" charset="0"/>
                        </a:rPr>
                        <a:t> 1.73e308</a:t>
                      </a:r>
                      <a:endParaRPr lang="en-US" sz="1600"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228495621"/>
                  </a:ext>
                </a:extLst>
              </a:tr>
              <a:tr h="489527">
                <a:tc>
                  <a:txBody>
                    <a:bodyPr/>
                    <a:lstStyle/>
                    <a:p>
                      <a:r>
                        <a:rPr lang="en-US" sz="1600" dirty="0">
                          <a:solidFill>
                            <a:srgbClr val="020202"/>
                          </a:solidFill>
                          <a:latin typeface="Comic Sans MS" pitchFamily="66" charset="0"/>
                        </a:rPr>
                        <a:t>Boolean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boolean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Boolean values </a:t>
                      </a:r>
                    </a:p>
                    <a:p>
                      <a:r>
                        <a:rPr lang="en-US" sz="1600" dirty="0">
                          <a:solidFill>
                            <a:srgbClr val="020202"/>
                          </a:solidFill>
                          <a:latin typeface="Comic Sans MS" pitchFamily="66" charset="0"/>
                        </a:rPr>
                        <a:t>True/false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sz="1600" dirty="0">
                          <a:solidFill>
                            <a:srgbClr val="020202"/>
                          </a:solidFill>
                          <a:latin typeface="Comic Sans MS" pitchFamily="66" charset="0"/>
                        </a:rPr>
                        <a:t>       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Not applicable</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0797697"/>
                  </a:ext>
                </a:extLst>
              </a:tr>
            </a:tbl>
          </a:graphicData>
        </a:graphic>
      </p:graphicFrame>
    </p:spTree>
    <p:extLst>
      <p:ext uri="{BB962C8B-B14F-4D97-AF65-F5344CB8AC3E}">
        <p14:creationId xmlns:p14="http://schemas.microsoft.com/office/powerpoint/2010/main" val="2729140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1277600" cy="5632315"/>
          </a:xfrm>
        </p:spPr>
        <p:txBody>
          <a:bodyPr/>
          <a:lstStyle/>
          <a:p>
            <a:pPr>
              <a:buNone/>
            </a:pPr>
            <a:r>
              <a:rPr lang="en-US" sz="2400" dirty="0">
                <a:latin typeface="Comic Sans MS" panose="030F0702030302020204" pitchFamily="66" charset="0"/>
              </a:rPr>
              <a:t>Collections :</a:t>
            </a:r>
          </a:p>
          <a:p>
            <a:pPr marL="541338" lvl="0" indent="-365125">
              <a:buFont typeface="+mj-lt"/>
              <a:buAutoNum type="arabicPeriod"/>
            </a:pPr>
            <a:r>
              <a:rPr lang="en-US" sz="2000" dirty="0">
                <a:solidFill>
                  <a:schemeClr val="bg1"/>
                </a:solidFill>
                <a:latin typeface="Comic Sans MS" panose="030F0702030302020204" pitchFamily="66" charset="0"/>
              </a:rPr>
              <a:t>What is Java Collections Framework? List out some benefits of Collections framework?</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is the benefit of Generics in Collections Framework?</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are the basic interfaces of Java Collections Framework?</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are common algorithms implemented in Collections Framework?</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Why Collection doesn’t extend Cloneable and Serializable interfaces?</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is difference between Array and </a:t>
            </a:r>
            <a:r>
              <a:rPr lang="en-US" sz="2000" dirty="0" err="1">
                <a:solidFill>
                  <a:schemeClr val="bg1"/>
                </a:solidFill>
                <a:latin typeface="Comic Sans MS" panose="030F0702030302020204" pitchFamily="66" charset="0"/>
              </a:rPr>
              <a:t>ArrayList</a:t>
            </a:r>
            <a:r>
              <a:rPr lang="en-US" sz="2000" dirty="0">
                <a:solidFill>
                  <a:schemeClr val="bg1"/>
                </a:solidFill>
                <a:latin typeface="Comic Sans MS" panose="030F0702030302020204" pitchFamily="66" charset="0"/>
              </a:rPr>
              <a:t>? When will you use Array over </a:t>
            </a:r>
            <a:r>
              <a:rPr lang="en-US" sz="2000" dirty="0" err="1">
                <a:solidFill>
                  <a:schemeClr val="bg1"/>
                </a:solidFill>
                <a:latin typeface="Comic Sans MS" panose="030F0702030302020204" pitchFamily="66" charset="0"/>
              </a:rPr>
              <a:t>ArrayList</a:t>
            </a:r>
            <a:r>
              <a:rPr lang="en-US" sz="2000" dirty="0">
                <a:solidFill>
                  <a:schemeClr val="bg1"/>
                </a:solidFill>
                <a:latin typeface="Comic Sans MS" panose="030F0702030302020204" pitchFamily="66" charset="0"/>
              </a:rPr>
              <a:t>?</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are similarities and difference between </a:t>
            </a:r>
            <a:r>
              <a:rPr lang="en-US" sz="2000" dirty="0" err="1">
                <a:solidFill>
                  <a:schemeClr val="bg1"/>
                </a:solidFill>
                <a:latin typeface="Comic Sans MS" panose="030F0702030302020204" pitchFamily="66" charset="0"/>
              </a:rPr>
              <a:t>ArrayList</a:t>
            </a:r>
            <a:r>
              <a:rPr lang="en-US" sz="2000" dirty="0">
                <a:solidFill>
                  <a:schemeClr val="bg1"/>
                </a:solidFill>
                <a:latin typeface="Comic Sans MS" panose="030F0702030302020204" pitchFamily="66" charset="0"/>
              </a:rPr>
              <a:t>, Linked List and Vector?</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Why Map interface doesn’t extend Collection interface?</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is difference between Enumeration and Iterator interface?</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is difference between Stack and Queue?</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is difference between Comparable and Comparator interface?</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How </a:t>
            </a:r>
            <a:r>
              <a:rPr lang="en-US" sz="2000" dirty="0" err="1">
                <a:solidFill>
                  <a:schemeClr val="bg1"/>
                </a:solidFill>
                <a:latin typeface="Comic Sans MS" panose="030F0702030302020204" pitchFamily="66" charset="0"/>
              </a:rPr>
              <a:t>HashMap</a:t>
            </a:r>
            <a:r>
              <a:rPr lang="en-US" sz="2000" dirty="0">
                <a:solidFill>
                  <a:schemeClr val="bg1"/>
                </a:solidFill>
                <a:latin typeface="Comic Sans MS" panose="030F0702030302020204" pitchFamily="66" charset="0"/>
              </a:rPr>
              <a:t> works in Java?</a:t>
            </a:r>
            <a:endParaRPr lang="en-IN" sz="2000" dirty="0">
              <a:solidFill>
                <a:schemeClr val="bg1"/>
              </a:solidFill>
              <a:latin typeface="Comic Sans MS" panose="030F0702030302020204" pitchFamily="66" charset="0"/>
            </a:endParaRPr>
          </a:p>
          <a:p>
            <a:pPr marL="541338" lvl="0" indent="-365125">
              <a:buFont typeface="+mj-lt"/>
              <a:buAutoNum type="arabicPeriod"/>
            </a:pPr>
            <a:r>
              <a:rPr lang="en-US" sz="2000" dirty="0">
                <a:solidFill>
                  <a:schemeClr val="bg1"/>
                </a:solidFill>
                <a:latin typeface="Comic Sans MS" panose="030F0702030302020204" pitchFamily="66" charset="0"/>
              </a:rPr>
              <a:t>What are different Collection views provided by Map interface?</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35032239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Multithreading :</a:t>
            </a:r>
          </a:p>
          <a:p>
            <a:pPr marL="541338" lvl="0" indent="-365125">
              <a:buFont typeface="+mj-lt"/>
              <a:buAutoNum type="arabicPeriod"/>
            </a:pPr>
            <a:r>
              <a:rPr lang="en-US" sz="1800" dirty="0">
                <a:solidFill>
                  <a:schemeClr val="bg1"/>
                </a:solidFill>
                <a:latin typeface="Comic Sans MS" panose="030F0702030302020204" pitchFamily="66" charset="0"/>
              </a:rPr>
              <a:t>What is the difference between Process and Thread?</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are the benefits of multi-threaded programming?</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difference between user Thread and daemon Thread?</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How can we create a Thread in Java?</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are different states in lifecycle of Thread?</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Thread Scheduler and Time Slicing?</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context-switching in multi-threading?</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How does thread communicate with each other?</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Why thread communication methods wait(), notify() and </a:t>
            </a:r>
            <a:r>
              <a:rPr lang="en-US" sz="1800" dirty="0" err="1">
                <a:solidFill>
                  <a:schemeClr val="bg1"/>
                </a:solidFill>
                <a:latin typeface="Comic Sans MS" panose="030F0702030302020204" pitchFamily="66" charset="0"/>
              </a:rPr>
              <a:t>notifyAll</a:t>
            </a:r>
            <a:r>
              <a:rPr lang="en-US" sz="1800" dirty="0">
                <a:solidFill>
                  <a:schemeClr val="bg1"/>
                </a:solidFill>
                <a:latin typeface="Comic Sans MS" panose="030F0702030302020204" pitchFamily="66" charset="0"/>
              </a:rPr>
              <a:t>() are in Object class?</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Why wait(), notify() and </a:t>
            </a:r>
            <a:r>
              <a:rPr lang="en-US" sz="1800" dirty="0" err="1">
                <a:solidFill>
                  <a:schemeClr val="bg1"/>
                </a:solidFill>
                <a:latin typeface="Comic Sans MS" panose="030F0702030302020204" pitchFamily="66" charset="0"/>
              </a:rPr>
              <a:t>notifyAll</a:t>
            </a:r>
            <a:r>
              <a:rPr lang="en-US" sz="1800" dirty="0">
                <a:solidFill>
                  <a:schemeClr val="bg1"/>
                </a:solidFill>
                <a:latin typeface="Comic Sans MS" panose="030F0702030302020204" pitchFamily="66" charset="0"/>
              </a:rPr>
              <a:t>() methods have to be called from synchronized method or block?</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Why Thread sleep() and yield() methods are static?</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How can we achieve thread safety in Java?</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Deadlock? How to analyze and avoid deadlock situation?</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Java Timer Class? How to schedule a task to run after specific interval?</a:t>
            </a:r>
            <a:endParaRPr lang="en-IN" sz="1800" dirty="0">
              <a:solidFill>
                <a:schemeClr val="bg1"/>
              </a:solidFill>
              <a:latin typeface="Comic Sans MS" panose="030F0702030302020204" pitchFamily="66" charset="0"/>
            </a:endParaRPr>
          </a:p>
          <a:p>
            <a:pPr marL="541338" lvl="0" indent="-365125">
              <a:buFont typeface="+mj-lt"/>
              <a:buAutoNum type="arabicPeriod"/>
            </a:pPr>
            <a:r>
              <a:rPr lang="en-US" sz="1800" dirty="0">
                <a:solidFill>
                  <a:schemeClr val="bg1"/>
                </a:solidFill>
                <a:latin typeface="Comic Sans MS" panose="030F0702030302020204" pitchFamily="66" charset="0"/>
              </a:rPr>
              <a:t>What is Thread Pool? How can we create Thread Pool in Java?</a:t>
            </a:r>
            <a:endParaRPr lang="en-IN" sz="18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8818761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Exception Handling :</a:t>
            </a: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Exception &amp; Exception Handling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the Exception Handling Keywords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Explain Java Exception Hierarchy?</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important methods of Java Exception Class?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difference between Checked and Unchecked Exception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difference between throw and throws keyword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How to write custom exception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different scenarios causing “Exception in thread main”? </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difference between final, finally and finalize in Java?</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happens when exception is thrown by main method?</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20121755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Regular Expressions :</a:t>
            </a: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Regex ? Why we go for regex?</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the classes in Java that helps to deal with regular expressions?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is a metacharacter?</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predefined character classes?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Which is regex engine class?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Which is compiler of regex?</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advantages of regex?</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9606399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a:latin typeface="Comic Sans MS" panose="030F0702030302020204" pitchFamily="66" charset="0"/>
              </a:rPr>
              <a:t>Annotations :</a:t>
            </a: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annotations? What are their typical use cases?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Describe some useful annotations from the standard library.</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How can you create an annotation?</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object types can be returned from an annotation method declaration?</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Which program elements can be annotated?</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meta-annotations?</a:t>
            </a:r>
            <a:endParaRPr lang="en-IN" sz="2000" dirty="0">
              <a:solidFill>
                <a:schemeClr val="bg1"/>
              </a:solidFill>
              <a:latin typeface="Comic Sans MS" panose="030F0702030302020204" pitchFamily="66" charset="0"/>
            </a:endParaRPr>
          </a:p>
          <a:p>
            <a:pPr marL="541338" lvl="0" indent="-365125">
              <a:spcBef>
                <a:spcPts val="1200"/>
              </a:spcBef>
              <a:buFont typeface="+mj-lt"/>
              <a:buAutoNum type="arabicPeriod"/>
            </a:pPr>
            <a:r>
              <a:rPr lang="en-US" sz="2000" dirty="0">
                <a:solidFill>
                  <a:schemeClr val="bg1"/>
                </a:solidFill>
                <a:latin typeface="Comic Sans MS" panose="030F0702030302020204" pitchFamily="66" charset="0"/>
              </a:rPr>
              <a:t>What are repeating annotations?</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32677210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758757"/>
            <a:ext cx="10972800" cy="5632315"/>
          </a:xfrm>
        </p:spPr>
        <p:txBody>
          <a:bodyPr/>
          <a:lstStyle/>
          <a:p>
            <a:pPr>
              <a:buNone/>
            </a:pPr>
            <a:r>
              <a:rPr lang="en-US" sz="2400" dirty="0" err="1">
                <a:latin typeface="Comic Sans MS" panose="030F0702030302020204" pitchFamily="66" charset="0"/>
              </a:rPr>
              <a:t>Enum</a:t>
            </a:r>
            <a:r>
              <a:rPr lang="en-US" sz="2400" dirty="0">
                <a:latin typeface="Comic Sans MS" panose="030F0702030302020204" pitchFamily="66" charset="0"/>
              </a:rPr>
              <a:t> :</a:t>
            </a: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What is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 Why we go for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a:t>
            </a:r>
            <a:endParaRPr lang="en-IN" sz="2000" dirty="0">
              <a:solidFill>
                <a:schemeClr val="bg1"/>
              </a:solidFill>
              <a:latin typeface="Comic Sans MS" panose="030F0702030302020204" pitchFamily="66" charset="0"/>
            </a:endParaRP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Can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 implement interface in Java?</a:t>
            </a:r>
            <a:endParaRPr lang="en-IN" sz="2000" dirty="0">
              <a:solidFill>
                <a:schemeClr val="bg1"/>
              </a:solidFill>
              <a:latin typeface="Comic Sans MS" panose="030F0702030302020204" pitchFamily="66" charset="0"/>
            </a:endParaRP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Can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 extends class in Java?</a:t>
            </a:r>
            <a:endParaRPr lang="en-IN" sz="2000" dirty="0">
              <a:solidFill>
                <a:schemeClr val="bg1"/>
              </a:solidFill>
              <a:latin typeface="Comic Sans MS" panose="030F0702030302020204" pitchFamily="66" charset="0"/>
            </a:endParaRP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Can we declare Constructor inside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a:t>
            </a:r>
            <a:endParaRPr lang="en-IN" sz="2000" dirty="0">
              <a:solidFill>
                <a:schemeClr val="bg1"/>
              </a:solidFill>
              <a:latin typeface="Comic Sans MS" panose="030F0702030302020204" pitchFamily="66" charset="0"/>
            </a:endParaRP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Can we override </a:t>
            </a:r>
            <a:r>
              <a:rPr lang="en-US" sz="2000" dirty="0" err="1">
                <a:solidFill>
                  <a:schemeClr val="bg1"/>
                </a:solidFill>
                <a:latin typeface="Comic Sans MS" panose="030F0702030302020204" pitchFamily="66" charset="0"/>
              </a:rPr>
              <a:t>toString</a:t>
            </a:r>
            <a:r>
              <a:rPr lang="en-US" sz="2000" dirty="0">
                <a:solidFill>
                  <a:schemeClr val="bg1"/>
                </a:solidFill>
                <a:latin typeface="Comic Sans MS" panose="030F0702030302020204" pitchFamily="66" charset="0"/>
              </a:rPr>
              <a:t>() method for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 What happens if we don't?</a:t>
            </a:r>
            <a:endParaRPr lang="en-IN" sz="2000" dirty="0">
              <a:solidFill>
                <a:schemeClr val="bg1"/>
              </a:solidFill>
              <a:latin typeface="Comic Sans MS" panose="030F0702030302020204" pitchFamily="66" charset="0"/>
            </a:endParaRPr>
          </a:p>
          <a:p>
            <a:pPr marL="541338" lvl="1" indent="-365125">
              <a:spcBef>
                <a:spcPts val="1200"/>
              </a:spcBef>
              <a:buFont typeface="+mj-lt"/>
              <a:buAutoNum type="arabicPeriod"/>
            </a:pPr>
            <a:r>
              <a:rPr lang="en-US" sz="2000" dirty="0">
                <a:solidFill>
                  <a:schemeClr val="bg1"/>
                </a:solidFill>
                <a:latin typeface="Comic Sans MS" panose="030F0702030302020204" pitchFamily="66" charset="0"/>
              </a:rPr>
              <a:t>How do you create </a:t>
            </a:r>
            <a:r>
              <a:rPr lang="en-US" sz="2000" dirty="0" err="1">
                <a:solidFill>
                  <a:schemeClr val="bg1"/>
                </a:solidFill>
                <a:latin typeface="Comic Sans MS" panose="030F0702030302020204" pitchFamily="66" charset="0"/>
              </a:rPr>
              <a:t>Enum</a:t>
            </a:r>
            <a:r>
              <a:rPr lang="en-US" sz="2000" dirty="0">
                <a:solidFill>
                  <a:schemeClr val="bg1"/>
                </a:solidFill>
                <a:latin typeface="Comic Sans MS" panose="030F0702030302020204" pitchFamily="66" charset="0"/>
              </a:rPr>
              <a:t> without any instance? Is it possible without compile time error?</a:t>
            </a:r>
            <a:endParaRPr lang="en-IN" sz="2000" dirty="0">
              <a:solidFill>
                <a:schemeClr val="bg1"/>
              </a:solidFill>
              <a:latin typeface="Comic Sans MS" panose="030F0702030302020204" pitchFamily="66" charset="0"/>
            </a:endParaRPr>
          </a:p>
          <a:p>
            <a:pPr lvl="4" indent="-1706563">
              <a:buNone/>
            </a:pPr>
            <a:endParaRPr lang="en-US" sz="1600" dirty="0">
              <a:ln>
                <a:solidFill>
                  <a:schemeClr val="tx2"/>
                </a:solidFill>
              </a:ln>
              <a:solidFill>
                <a:schemeClr val="bg1"/>
              </a:solidFill>
              <a:latin typeface="Comic Sans MS" panose="030F0702030302020204" pitchFamily="66" charset="0"/>
            </a:endParaRPr>
          </a:p>
        </p:txBody>
      </p:sp>
      <p:sp>
        <p:nvSpPr>
          <p:cNvPr id="5" name="TextBox 4">
            <a:extLst>
              <a:ext uri="{FF2B5EF4-FFF2-40B4-BE49-F238E27FC236}">
                <a16:creationId xmlns:a16="http://schemas.microsoft.com/office/drawing/2014/main" id="{D80AA50F-C1C6-4276-B563-14AFD6C99615}"/>
              </a:ext>
            </a:extLst>
          </p:cNvPr>
          <p:cNvSpPr txBox="1"/>
          <p:nvPr/>
        </p:nvSpPr>
        <p:spPr>
          <a:xfrm>
            <a:off x="10668000" y="0"/>
            <a:ext cx="1229032" cy="461665"/>
          </a:xfrm>
          <a:prstGeom prst="rect">
            <a:avLst/>
          </a:prstGeom>
          <a:noFill/>
        </p:spPr>
        <p:txBody>
          <a:bodyPr wrap="square" rtlCol="0">
            <a:spAutoFit/>
          </a:bodyPr>
          <a:lstStyle/>
          <a:p>
            <a:pPr algn="l"/>
            <a:r>
              <a:rPr lang="en-IN" sz="2400" b="1" i="0" u="none" dirty="0">
                <a:solidFill>
                  <a:schemeClr val="tx1">
                    <a:lumMod val="40000"/>
                    <a:lumOff val="60000"/>
                  </a:schemeClr>
                </a:solidFill>
                <a:latin typeface="Comic Sans MS" pitchFamily="66" charset="0"/>
              </a:rPr>
              <a:t>FAQ’s</a:t>
            </a:r>
          </a:p>
        </p:txBody>
      </p:sp>
    </p:spTree>
    <p:extLst>
      <p:ext uri="{BB962C8B-B14F-4D97-AF65-F5344CB8AC3E}">
        <p14:creationId xmlns:p14="http://schemas.microsoft.com/office/powerpoint/2010/main" val="32533734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r>
              <a:rPr lang="en-US" sz="5400" b="1" dirty="0">
                <a:solidFill>
                  <a:schemeClr val="bg1"/>
                </a:solidFill>
                <a:latin typeface="Comic Sans MS" panose="030F0702030302020204" pitchFamily="66" charset="0"/>
                <a:cs typeface="Times New Roman" panose="02020603050405020304" pitchFamily="18" charset="0"/>
              </a:rPr>
              <a:t>1</a:t>
            </a:r>
          </a:p>
        </p:txBody>
      </p:sp>
      <p:sp>
        <p:nvSpPr>
          <p:cNvPr id="2" name="Date Placeholder 1"/>
          <p:cNvSpPr>
            <a:spLocks noGrp="1"/>
          </p:cNvSpPr>
          <p:nvPr>
            <p:ph type="dt" sz="half" idx="10"/>
          </p:nvPr>
        </p:nvSpPr>
        <p:spPr/>
        <p:txBody>
          <a:bodyPr/>
          <a:lstStyle/>
          <a:p>
            <a:fld id="{A41960AC-DAC0-4362-92DD-7FAAFC9BF9B1}"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146</a:t>
            </a:fld>
            <a:endParaRPr lang="en-US" dirty="0"/>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622301"/>
            <a:ext cx="12103100" cy="561339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00" y="-816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652901"/>
            <a:ext cx="10972800" cy="5536883"/>
          </a:xfrm>
        </p:spPr>
        <p:txBody>
          <a:bodyPr/>
          <a:lstStyle/>
          <a:p>
            <a:pPr marL="0" indent="0">
              <a:buNone/>
            </a:pPr>
            <a:r>
              <a:rPr lang="en-US" sz="2400" dirty="0">
                <a:solidFill>
                  <a:schemeClr val="accent6">
                    <a:lumMod val="20000"/>
                    <a:lumOff val="80000"/>
                  </a:schemeClr>
                </a:solidFill>
                <a:latin typeface="Comic Sans MS" pitchFamily="66" charset="0"/>
              </a:rPr>
              <a:t>Classifications of Data Types</a:t>
            </a:r>
            <a:r>
              <a:rPr lang="en-US" sz="2400" dirty="0">
                <a:solidFill>
                  <a:schemeClr val="accent2">
                    <a:lumMod val="60000"/>
                    <a:lumOff val="40000"/>
                  </a:schemeClr>
                </a:solidFill>
                <a:latin typeface="Comic Sans MS" pitchFamily="66" charset="0"/>
              </a:rPr>
              <a:t>: </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15</a:t>
            </a:fld>
            <a:endParaRPr lang="en-US" dirty="0"/>
          </a:p>
        </p:txBody>
      </p:sp>
      <p:sp>
        <p:nvSpPr>
          <p:cNvPr id="19" name="TextBox 18"/>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30" name="Rectangle 29"/>
          <p:cNvSpPr/>
          <p:nvPr/>
        </p:nvSpPr>
        <p:spPr>
          <a:xfrm>
            <a:off x="6230125" y="652901"/>
            <a:ext cx="2004646" cy="621322"/>
          </a:xfrm>
          <a:prstGeom prst="rect">
            <a:avLst/>
          </a:prstGeom>
          <a:solidFill>
            <a:srgbClr val="D867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DATA TYPES</a:t>
            </a:r>
          </a:p>
        </p:txBody>
      </p:sp>
      <p:sp>
        <p:nvSpPr>
          <p:cNvPr id="31" name="Rectangle 30"/>
          <p:cNvSpPr/>
          <p:nvPr/>
        </p:nvSpPr>
        <p:spPr>
          <a:xfrm>
            <a:off x="4467824" y="1484125"/>
            <a:ext cx="1762301" cy="65649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PRIMITIVE</a:t>
            </a:r>
          </a:p>
        </p:txBody>
      </p:sp>
      <p:sp>
        <p:nvSpPr>
          <p:cNvPr id="1024" name="Rectangle 1023"/>
          <p:cNvSpPr/>
          <p:nvPr/>
        </p:nvSpPr>
        <p:spPr>
          <a:xfrm>
            <a:off x="2885208" y="2534126"/>
            <a:ext cx="1582616" cy="5744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NUMERIC</a:t>
            </a:r>
          </a:p>
        </p:txBody>
      </p:sp>
      <p:sp>
        <p:nvSpPr>
          <p:cNvPr id="1025" name="Rectangle 1024"/>
          <p:cNvSpPr/>
          <p:nvPr/>
        </p:nvSpPr>
        <p:spPr>
          <a:xfrm>
            <a:off x="8234771" y="1516059"/>
            <a:ext cx="1762301" cy="65649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NON-PRIMITIVE</a:t>
            </a:r>
          </a:p>
        </p:txBody>
      </p:sp>
      <p:sp>
        <p:nvSpPr>
          <p:cNvPr id="1027" name="Rectangle 1026"/>
          <p:cNvSpPr/>
          <p:nvPr/>
        </p:nvSpPr>
        <p:spPr>
          <a:xfrm>
            <a:off x="5755308" y="2534126"/>
            <a:ext cx="1582616" cy="5892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NON-NUMERIC</a:t>
            </a:r>
          </a:p>
        </p:txBody>
      </p:sp>
      <p:sp>
        <p:nvSpPr>
          <p:cNvPr id="1028" name="Rectangle 1027"/>
          <p:cNvSpPr/>
          <p:nvPr/>
        </p:nvSpPr>
        <p:spPr>
          <a:xfrm>
            <a:off x="10083955" y="2468657"/>
            <a:ext cx="1635823" cy="7053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CLASS</a:t>
            </a:r>
          </a:p>
        </p:txBody>
      </p:sp>
      <p:sp>
        <p:nvSpPr>
          <p:cNvPr id="1029" name="Rectangle 1028"/>
          <p:cNvSpPr/>
          <p:nvPr/>
        </p:nvSpPr>
        <p:spPr>
          <a:xfrm>
            <a:off x="10083955" y="3704778"/>
            <a:ext cx="1635824" cy="7502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ARRAY</a:t>
            </a:r>
          </a:p>
        </p:txBody>
      </p:sp>
      <p:sp>
        <p:nvSpPr>
          <p:cNvPr id="1030" name="Rectangle 1029"/>
          <p:cNvSpPr/>
          <p:nvPr/>
        </p:nvSpPr>
        <p:spPr>
          <a:xfrm>
            <a:off x="10083955" y="4991490"/>
            <a:ext cx="1613515" cy="7502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STRING</a:t>
            </a:r>
          </a:p>
        </p:txBody>
      </p:sp>
      <p:sp>
        <p:nvSpPr>
          <p:cNvPr id="1031" name="Rectangle 1030"/>
          <p:cNvSpPr/>
          <p:nvPr/>
        </p:nvSpPr>
        <p:spPr>
          <a:xfrm>
            <a:off x="1511630" y="3599853"/>
            <a:ext cx="1477107"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INTEGER</a:t>
            </a:r>
          </a:p>
        </p:txBody>
      </p:sp>
      <p:sp>
        <p:nvSpPr>
          <p:cNvPr id="1032" name="Rectangle 1031"/>
          <p:cNvSpPr/>
          <p:nvPr/>
        </p:nvSpPr>
        <p:spPr>
          <a:xfrm>
            <a:off x="4313369" y="3599853"/>
            <a:ext cx="1441939"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FLOATINGPOINT</a:t>
            </a:r>
          </a:p>
        </p:txBody>
      </p:sp>
      <p:sp>
        <p:nvSpPr>
          <p:cNvPr id="1033" name="Rectangle 1032"/>
          <p:cNvSpPr/>
          <p:nvPr/>
        </p:nvSpPr>
        <p:spPr>
          <a:xfrm>
            <a:off x="6934862" y="5201265"/>
            <a:ext cx="1582615" cy="530941"/>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CHARACTER</a:t>
            </a:r>
          </a:p>
        </p:txBody>
      </p:sp>
      <p:sp>
        <p:nvSpPr>
          <p:cNvPr id="1034" name="Rectangle 1033"/>
          <p:cNvSpPr/>
          <p:nvPr/>
        </p:nvSpPr>
        <p:spPr>
          <a:xfrm>
            <a:off x="6984022" y="3568328"/>
            <a:ext cx="1541647"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BOOLEAN</a:t>
            </a:r>
          </a:p>
        </p:txBody>
      </p:sp>
      <p:sp>
        <p:nvSpPr>
          <p:cNvPr id="1036" name="Rectangle 1035"/>
          <p:cNvSpPr/>
          <p:nvPr/>
        </p:nvSpPr>
        <p:spPr>
          <a:xfrm>
            <a:off x="823343" y="4512855"/>
            <a:ext cx="1084385" cy="46892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BYTE</a:t>
            </a:r>
          </a:p>
        </p:txBody>
      </p:sp>
      <p:sp>
        <p:nvSpPr>
          <p:cNvPr id="1037" name="Rectangle 1036"/>
          <p:cNvSpPr/>
          <p:nvPr/>
        </p:nvSpPr>
        <p:spPr>
          <a:xfrm>
            <a:off x="823343" y="5258914"/>
            <a:ext cx="1101970" cy="490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SHORT</a:t>
            </a:r>
          </a:p>
        </p:txBody>
      </p:sp>
      <p:sp>
        <p:nvSpPr>
          <p:cNvPr id="1038" name="Rectangle 1037"/>
          <p:cNvSpPr/>
          <p:nvPr/>
        </p:nvSpPr>
        <p:spPr>
          <a:xfrm>
            <a:off x="2526045" y="4492339"/>
            <a:ext cx="1101970" cy="50995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INT</a:t>
            </a:r>
          </a:p>
        </p:txBody>
      </p:sp>
      <p:sp>
        <p:nvSpPr>
          <p:cNvPr id="1039" name="Rectangle 1038"/>
          <p:cNvSpPr/>
          <p:nvPr/>
        </p:nvSpPr>
        <p:spPr>
          <a:xfrm>
            <a:off x="2568061" y="5252720"/>
            <a:ext cx="1090245" cy="490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LONG</a:t>
            </a:r>
          </a:p>
        </p:txBody>
      </p:sp>
      <p:sp>
        <p:nvSpPr>
          <p:cNvPr id="1040" name="Rectangle 1039"/>
          <p:cNvSpPr/>
          <p:nvPr/>
        </p:nvSpPr>
        <p:spPr>
          <a:xfrm>
            <a:off x="4952974" y="4483182"/>
            <a:ext cx="1271917" cy="50995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FLOAT</a:t>
            </a:r>
          </a:p>
        </p:txBody>
      </p:sp>
      <p:sp>
        <p:nvSpPr>
          <p:cNvPr id="1041" name="Rectangle 1040"/>
          <p:cNvSpPr/>
          <p:nvPr/>
        </p:nvSpPr>
        <p:spPr>
          <a:xfrm>
            <a:off x="4941820" y="5248454"/>
            <a:ext cx="1271917" cy="5014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DOUBLE</a:t>
            </a:r>
          </a:p>
        </p:txBody>
      </p:sp>
      <p:cxnSp>
        <p:nvCxnSpPr>
          <p:cNvPr id="7" name="Elbow Connector 6"/>
          <p:cNvCxnSpPr>
            <a:stCxn id="30" idx="1"/>
            <a:endCxn id="31" idx="0"/>
          </p:cNvCxnSpPr>
          <p:nvPr/>
        </p:nvCxnSpPr>
        <p:spPr>
          <a:xfrm rot="10800000" flipV="1">
            <a:off x="5348975" y="963561"/>
            <a:ext cx="881150" cy="5205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0" idx="3"/>
            <a:endCxn id="1025" idx="0"/>
          </p:cNvCxnSpPr>
          <p:nvPr/>
        </p:nvCxnSpPr>
        <p:spPr>
          <a:xfrm>
            <a:off x="8234771" y="963562"/>
            <a:ext cx="881151" cy="5524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1" idx="1"/>
            <a:endCxn id="1024" idx="0"/>
          </p:cNvCxnSpPr>
          <p:nvPr/>
        </p:nvCxnSpPr>
        <p:spPr>
          <a:xfrm rot="10800000" flipV="1">
            <a:off x="3676516" y="1812370"/>
            <a:ext cx="791308" cy="7217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1" idx="3"/>
            <a:endCxn id="1027" idx="0"/>
          </p:cNvCxnSpPr>
          <p:nvPr/>
        </p:nvCxnSpPr>
        <p:spPr>
          <a:xfrm>
            <a:off x="6230125" y="1812371"/>
            <a:ext cx="316491" cy="7217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25" idx="2"/>
            <a:endCxn id="1030" idx="1"/>
          </p:cNvCxnSpPr>
          <p:nvPr/>
        </p:nvCxnSpPr>
        <p:spPr>
          <a:xfrm rot="16200000" flipH="1">
            <a:off x="8002899" y="3285573"/>
            <a:ext cx="3194078" cy="968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28" idx="1"/>
          </p:cNvCxnSpPr>
          <p:nvPr/>
        </p:nvCxnSpPr>
        <p:spPr>
          <a:xfrm>
            <a:off x="9115922" y="2821342"/>
            <a:ext cx="968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29" idx="1"/>
          </p:cNvCxnSpPr>
          <p:nvPr/>
        </p:nvCxnSpPr>
        <p:spPr>
          <a:xfrm>
            <a:off x="9115922" y="4079916"/>
            <a:ext cx="96803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24" idx="1"/>
            <a:endCxn id="1031" idx="0"/>
          </p:cNvCxnSpPr>
          <p:nvPr/>
        </p:nvCxnSpPr>
        <p:spPr>
          <a:xfrm rot="10800000" flipV="1">
            <a:off x="2250184" y="2821341"/>
            <a:ext cx="635024" cy="7785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6" name="Elbow Connector 1025"/>
          <p:cNvCxnSpPr>
            <a:cxnSpLocks/>
            <a:stCxn id="1024" idx="3"/>
            <a:endCxn id="1032" idx="0"/>
          </p:cNvCxnSpPr>
          <p:nvPr/>
        </p:nvCxnSpPr>
        <p:spPr>
          <a:xfrm>
            <a:off x="4467824" y="2821342"/>
            <a:ext cx="566515" cy="7785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8" name="Elbow Connector 1047"/>
          <p:cNvCxnSpPr/>
          <p:nvPr/>
        </p:nvCxnSpPr>
        <p:spPr>
          <a:xfrm rot="16200000" flipH="1">
            <a:off x="5544421" y="4088511"/>
            <a:ext cx="2367670" cy="4374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endCxn id="1034" idx="1"/>
          </p:cNvCxnSpPr>
          <p:nvPr/>
        </p:nvCxnSpPr>
        <p:spPr>
          <a:xfrm>
            <a:off x="6509552" y="3837506"/>
            <a:ext cx="4744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6" name="Elbow Connector 1075"/>
          <p:cNvCxnSpPr>
            <a:stCxn id="1031" idx="1"/>
            <a:endCxn id="1036" idx="0"/>
          </p:cNvCxnSpPr>
          <p:nvPr/>
        </p:nvCxnSpPr>
        <p:spPr>
          <a:xfrm rot="10800000" flipV="1">
            <a:off x="1365536" y="3869031"/>
            <a:ext cx="146094" cy="6438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0" name="Elbow Connector 1079"/>
          <p:cNvCxnSpPr>
            <a:stCxn id="1031" idx="3"/>
            <a:endCxn id="1038" idx="0"/>
          </p:cNvCxnSpPr>
          <p:nvPr/>
        </p:nvCxnSpPr>
        <p:spPr>
          <a:xfrm>
            <a:off x="2988737" y="3869031"/>
            <a:ext cx="88293" cy="6233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2" name="Elbow Connector 1081"/>
          <p:cNvCxnSpPr>
            <a:cxnSpLocks/>
          </p:cNvCxnSpPr>
          <p:nvPr/>
        </p:nvCxnSpPr>
        <p:spPr>
          <a:xfrm rot="5400000">
            <a:off x="1404651" y="4656730"/>
            <a:ext cx="1366193" cy="3248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4" name="Elbow Connector 1083"/>
          <p:cNvCxnSpPr>
            <a:cxnSpLocks/>
          </p:cNvCxnSpPr>
          <p:nvPr/>
        </p:nvCxnSpPr>
        <p:spPr>
          <a:xfrm rot="16200000" flipH="1">
            <a:off x="1729122" y="4663918"/>
            <a:ext cx="1359999" cy="3178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9" name="Elbow Connector 1088"/>
          <p:cNvCxnSpPr>
            <a:stCxn id="1032" idx="2"/>
            <a:endCxn id="1040" idx="0"/>
          </p:cNvCxnSpPr>
          <p:nvPr/>
        </p:nvCxnSpPr>
        <p:spPr>
          <a:xfrm rot="16200000" flipH="1">
            <a:off x="5139150" y="4033398"/>
            <a:ext cx="344973" cy="5545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1" name="Elbow Connector 1090"/>
          <p:cNvCxnSpPr>
            <a:stCxn id="1032" idx="1"/>
            <a:endCxn id="1041" idx="1"/>
          </p:cNvCxnSpPr>
          <p:nvPr/>
        </p:nvCxnSpPr>
        <p:spPr>
          <a:xfrm rot="10800000" flipH="1" flipV="1">
            <a:off x="4313368" y="3869030"/>
            <a:ext cx="628451" cy="1630141"/>
          </a:xfrm>
          <a:prstGeom prst="bentConnector3">
            <a:avLst>
              <a:gd name="adj1" fmla="val -3637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95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599" y="656492"/>
            <a:ext cx="11312769" cy="5814646"/>
          </a:xfrm>
        </p:spPr>
        <p:txBody>
          <a:bodyPr/>
          <a:lstStyle/>
          <a:p>
            <a:pPr marL="0" indent="0">
              <a:buNone/>
            </a:pPr>
            <a:r>
              <a:rPr lang="en-US" sz="2400" dirty="0">
                <a:solidFill>
                  <a:schemeClr val="accent2">
                    <a:lumMod val="60000"/>
                    <a:lumOff val="40000"/>
                  </a:schemeClr>
                </a:solidFill>
                <a:latin typeface="Comic Sans MS" pitchFamily="66" charset="0"/>
              </a:rPr>
              <a:t>Operators:</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Operator in java is a symbol that is used to perform operations.</a:t>
            </a:r>
          </a:p>
          <a:p>
            <a:pPr marL="0" indent="0">
              <a:buNone/>
            </a:pPr>
            <a:endParaRPr lang="en-US" sz="800" dirty="0">
              <a:solidFill>
                <a:schemeClr val="bg1"/>
              </a:solidFill>
              <a:latin typeface="Comic Sans MS" pitchFamily="66" charset="0"/>
            </a:endParaRPr>
          </a:p>
          <a:p>
            <a:pPr marL="0" indent="0">
              <a:buNone/>
            </a:pPr>
            <a:r>
              <a:rPr lang="en-US" sz="2400" u="sng" dirty="0">
                <a:solidFill>
                  <a:schemeClr val="tx1">
                    <a:lumMod val="20000"/>
                    <a:lumOff val="80000"/>
                  </a:schemeClr>
                </a:solidFill>
                <a:latin typeface="Comic Sans MS" pitchFamily="66" charset="0"/>
              </a:rPr>
              <a:t>Types of Operators in Java: </a:t>
            </a:r>
          </a:p>
          <a:p>
            <a:pPr marL="0" indent="0">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a:xfrm>
            <a:off x="211016" y="6381750"/>
            <a:ext cx="2844800" cy="476250"/>
          </a:xfrm>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16</a:t>
            </a:fld>
            <a:endParaRPr lang="en-US" dirty="0"/>
          </a:p>
        </p:txBody>
      </p:sp>
      <p:graphicFrame>
        <p:nvGraphicFramePr>
          <p:cNvPr id="7" name="Table 6">
            <a:extLst>
              <a:ext uri="{FF2B5EF4-FFF2-40B4-BE49-F238E27FC236}">
                <a16:creationId xmlns:a16="http://schemas.microsoft.com/office/drawing/2014/main" id="{22F2170B-35F5-447B-B19D-6AF477EFDE13}"/>
              </a:ext>
            </a:extLst>
          </p:cNvPr>
          <p:cNvGraphicFramePr>
            <a:graphicFrameLocks noGrp="1"/>
          </p:cNvGraphicFramePr>
          <p:nvPr>
            <p:extLst>
              <p:ext uri="{D42A27DB-BD31-4B8C-83A1-F6EECF244321}">
                <p14:modId xmlns:p14="http://schemas.microsoft.com/office/powerpoint/2010/main" val="2537283693"/>
              </p:ext>
            </p:extLst>
          </p:nvPr>
        </p:nvGraphicFramePr>
        <p:xfrm>
          <a:off x="1489845" y="2233457"/>
          <a:ext cx="7616055" cy="4148293"/>
        </p:xfrm>
        <a:graphic>
          <a:graphicData uri="http://schemas.openxmlformats.org/drawingml/2006/table">
            <a:tbl>
              <a:tblPr/>
              <a:tblGrid>
                <a:gridCol w="2409055">
                  <a:extLst>
                    <a:ext uri="{9D8B030D-6E8A-4147-A177-3AD203B41FA5}">
                      <a16:colId xmlns:a16="http://schemas.microsoft.com/office/drawing/2014/main" val="3722728617"/>
                    </a:ext>
                  </a:extLst>
                </a:gridCol>
                <a:gridCol w="5207000">
                  <a:extLst>
                    <a:ext uri="{9D8B030D-6E8A-4147-A177-3AD203B41FA5}">
                      <a16:colId xmlns:a16="http://schemas.microsoft.com/office/drawing/2014/main" val="4211699040"/>
                    </a:ext>
                  </a:extLst>
                </a:gridCol>
              </a:tblGrid>
              <a:tr h="552470">
                <a:tc>
                  <a:txBody>
                    <a:bodyPr/>
                    <a:lstStyle/>
                    <a:p>
                      <a:pPr algn="ctr" fontAlgn="t"/>
                      <a:r>
                        <a:rPr lang="en-IN" sz="2400" dirty="0">
                          <a:solidFill>
                            <a:schemeClr val="bg2"/>
                          </a:solidFill>
                          <a:effectLst/>
                          <a:latin typeface="Comic Sans MS" panose="030F0702030302020204" pitchFamily="66" charset="0"/>
                        </a:rPr>
                        <a:t>Operator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2400" dirty="0">
                          <a:solidFill>
                            <a:schemeClr val="bg2"/>
                          </a:solidFill>
                          <a:effectLst/>
                          <a:latin typeface="Comic Sans MS" panose="030F0702030302020204" pitchFamily="66" charset="0"/>
                        </a:rPr>
                        <a:t>Precedence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9334064"/>
                  </a:ext>
                </a:extLst>
              </a:tr>
              <a:tr h="463316">
                <a:tc>
                  <a:txBody>
                    <a:bodyPr/>
                    <a:lstStyle/>
                    <a:p>
                      <a:r>
                        <a:rPr lang="en-US" sz="2000" dirty="0">
                          <a:solidFill>
                            <a:srgbClr val="020202"/>
                          </a:solidFill>
                          <a:latin typeface="Comic Sans MS" pitchFamily="66" charset="0"/>
                        </a:rPr>
                        <a:t>Arithmetic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 -, *, /, %, ++, += , -=, *=, /= ,%= ,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8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20202"/>
                          </a:solidFill>
                          <a:latin typeface="Comic Sans MS" pitchFamily="66" charset="0"/>
                        </a:rPr>
                        <a:t>Bitwise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2000" dirty="0">
                          <a:solidFill>
                            <a:srgbClr val="020202"/>
                          </a:solidFill>
                          <a:latin typeface="Comic Sans MS" pitchFamily="66" charset="0"/>
                        </a:rPr>
                        <a:t>~, &amp;, |, ^, &gt;&gt;, &gt;&gt;&gt;, &lt;&lt;, &amp;=, |=, ^=, &gt;&gt;=, &gt;&gt;&gt;=, &lt;&lt;=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88272">
                <a:tc>
                  <a:txBody>
                    <a:bodyPr/>
                    <a:lstStyle/>
                    <a:p>
                      <a:r>
                        <a:rPr lang="en-US" sz="2000" dirty="0">
                          <a:solidFill>
                            <a:srgbClr val="020202"/>
                          </a:solidFill>
                          <a:latin typeface="Comic Sans MS" pitchFamily="66" charset="0"/>
                        </a:rPr>
                        <a:t>Relational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 !=, &gt;, &lt;, &gt;=, &lt;=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14905">
                <a:tc>
                  <a:txBody>
                    <a:bodyPr/>
                    <a:lstStyle/>
                    <a:p>
                      <a:r>
                        <a:rPr lang="en-US" sz="2000" dirty="0">
                          <a:solidFill>
                            <a:srgbClr val="020202"/>
                          </a:solidFill>
                          <a:latin typeface="Comic Sans MS" pitchFamily="66" charset="0"/>
                        </a:rPr>
                        <a:t>Logical Operators</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2000" dirty="0">
                          <a:solidFill>
                            <a:srgbClr val="020202"/>
                          </a:solidFill>
                          <a:latin typeface="Comic Sans MS" pitchFamily="66" charset="0"/>
                        </a:rPr>
                        <a:t>||, &amp;&amp;,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027">
                <a:tc>
                  <a:txBody>
                    <a:bodyPr/>
                    <a:lstStyle/>
                    <a:p>
                      <a:r>
                        <a:rPr lang="en-US" sz="2000" dirty="0">
                          <a:solidFill>
                            <a:srgbClr val="020202"/>
                          </a:solidFill>
                          <a:latin typeface="Comic Sans MS" pitchFamily="66" charset="0"/>
                        </a:rPr>
                        <a:t>Assignment Operator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r>
                        <a:rPr lang="en-US" sz="2000" dirty="0">
                          <a:solidFill>
                            <a:srgbClr val="020202"/>
                          </a:solidFill>
                          <a:latin typeface="Comic Sans MS" pitchFamily="66" charset="0"/>
                        </a:rPr>
                        <a:t>Ternary Operator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2000" dirty="0">
                          <a:solidFill>
                            <a:srgbClr val="020202"/>
                          </a:solidFill>
                          <a:latin typeface="Comic Sans MS" pitchFamily="66" charset="0"/>
                        </a:rPr>
                        <a:t>?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bl>
          </a:graphicData>
        </a:graphic>
      </p:graphicFrame>
      <p:sp>
        <p:nvSpPr>
          <p:cNvPr id="8" name="TextBox 7">
            <a:extLst>
              <a:ext uri="{FF2B5EF4-FFF2-40B4-BE49-F238E27FC236}">
                <a16:creationId xmlns:a16="http://schemas.microsoft.com/office/drawing/2014/main" id="{137CF0F0-257B-44B0-9FD7-22868FC7FCF5}"/>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414888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 y="161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idx="1"/>
          </p:nvPr>
        </p:nvSpPr>
        <p:spPr>
          <a:xfrm>
            <a:off x="609600" y="621323"/>
            <a:ext cx="10972800" cy="5767754"/>
          </a:xfrm>
        </p:spPr>
        <p:txBody>
          <a:bodyPr/>
          <a:lstStyle/>
          <a:p>
            <a:pPr marL="0" indent="0">
              <a:buNone/>
            </a:pPr>
            <a:r>
              <a:rPr lang="en-US" sz="2400" dirty="0">
                <a:solidFill>
                  <a:schemeClr val="accent6">
                    <a:lumMod val="20000"/>
                    <a:lumOff val="80000"/>
                  </a:schemeClr>
                </a:solidFill>
                <a:latin typeface="Comic Sans MS" pitchFamily="66" charset="0"/>
              </a:rPr>
              <a:t>       Example for operators: </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17</a:t>
            </a:fld>
            <a:endParaRPr lang="en-US" dirty="0"/>
          </a:p>
        </p:txBody>
      </p:sp>
      <p:sp>
        <p:nvSpPr>
          <p:cNvPr id="10" name="Rectangle 9"/>
          <p:cNvSpPr/>
          <p:nvPr/>
        </p:nvSpPr>
        <p:spPr>
          <a:xfrm>
            <a:off x="1351136" y="1193801"/>
            <a:ext cx="7625715" cy="5030176"/>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i="0" u="none" dirty="0">
                <a:latin typeface="Comic Sans MS" pitchFamily="66" charset="0"/>
              </a:rPr>
              <a:t>public class ArithmeticDemo {</a:t>
            </a:r>
          </a:p>
          <a:p>
            <a:pPr algn="l"/>
            <a:r>
              <a:rPr lang="en-US" sz="2000" i="0" u="none" dirty="0">
                <a:latin typeface="Comic Sans MS" pitchFamily="66" charset="0"/>
              </a:rPr>
              <a:t>    public static void main(String[] args) {</a:t>
            </a:r>
          </a:p>
          <a:p>
            <a:pPr algn="l"/>
            <a:r>
              <a:rPr lang="en-US" sz="2000" i="0" u="none" dirty="0">
                <a:latin typeface="Comic Sans MS" pitchFamily="66" charset="0"/>
              </a:rPr>
              <a:t>        int x = 10;</a:t>
            </a:r>
          </a:p>
          <a:p>
            <a:pPr algn="l"/>
            <a:r>
              <a:rPr lang="en-US" sz="2000" i="0" u="none" dirty="0">
                <a:latin typeface="Comic Sans MS" pitchFamily="66" charset="0"/>
              </a:rPr>
              <a:t>        int y = 20;</a:t>
            </a:r>
          </a:p>
          <a:p>
            <a:pPr algn="l"/>
            <a:r>
              <a:rPr lang="en-US" sz="2000" i="0" u="none" dirty="0">
                <a:latin typeface="Comic Sans MS" pitchFamily="66" charset="0"/>
              </a:rPr>
              <a:t>        int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30 </a:t>
            </a:r>
          </a:p>
          <a:p>
            <a:pPr algn="l"/>
            <a:r>
              <a:rPr lang="en-US" sz="2000" i="0" u="none" dirty="0">
                <a:latin typeface="Comic Sans MS" pitchFamily="66" charset="0"/>
              </a:rPr>
              <a: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-10 </a:t>
            </a:r>
          </a:p>
          <a:p>
            <a:pPr algn="l"/>
            <a:r>
              <a:rPr lang="en-US" sz="2000" i="0" u="none" dirty="0">
                <a:latin typeface="Comic Sans MS" pitchFamily="66" charset="0"/>
              </a:rPr>
              <a: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200 </a:t>
            </a:r>
          </a:p>
          <a:p>
            <a:pPr algn="l"/>
            <a:r>
              <a:rPr lang="en-US" sz="2000" i="0" u="none" dirty="0">
                <a:latin typeface="Comic Sans MS" pitchFamily="66" charset="0"/>
              </a:rPr>
              <a:t>        result = y / x;</a:t>
            </a:r>
          </a:p>
          <a:p>
            <a:pPr algn="l"/>
            <a:r>
              <a:rPr lang="en-US" sz="2000" i="0" u="none" dirty="0">
                <a:latin typeface="Comic Sans MS" pitchFamily="66" charset="0"/>
              </a:rPr>
              <a:t> System.out.println("y / x = " + result); </a:t>
            </a:r>
            <a:r>
              <a:rPr lang="en-US" sz="2000" i="0" u="none" dirty="0">
                <a:solidFill>
                  <a:srgbClr val="FFC000"/>
                </a:solidFill>
                <a:latin typeface="Comic Sans MS" pitchFamily="66" charset="0"/>
              </a:rPr>
              <a:t>// O/P- y / x = 2 </a:t>
            </a:r>
          </a:p>
          <a:p>
            <a:pPr algn="l"/>
            <a:r>
              <a:rPr lang="en-US" sz="2000" i="0" u="none" dirty="0">
                <a:latin typeface="Comic Sans MS" pitchFamily="66" charset="0"/>
              </a:rPr>
              <a:t>        result = x % 3;</a:t>
            </a:r>
          </a:p>
          <a:p>
            <a:pPr algn="l"/>
            <a:r>
              <a:rPr lang="en-US" sz="2000" i="0" u="none" dirty="0">
                <a:latin typeface="Comic Sans MS" pitchFamily="66" charset="0"/>
              </a:rPr>
              <a:t> System.out.println("x % 3 = " + result); </a:t>
            </a:r>
            <a:r>
              <a:rPr lang="en-US" sz="2000" i="0" u="none" dirty="0">
                <a:solidFill>
                  <a:srgbClr val="FFC000"/>
                </a:solidFill>
                <a:latin typeface="Comic Sans MS" pitchFamily="66" charset="0"/>
              </a:rPr>
              <a:t>// O/P- x + 3 = 1 </a:t>
            </a:r>
          </a:p>
          <a:p>
            <a:pPr algn="l"/>
            <a:r>
              <a:rPr lang="en-US" sz="2000" i="0" u="none" dirty="0">
                <a:latin typeface="Comic Sans MS" pitchFamily="66" charset="0"/>
              </a:rPr>
              <a:t>  }</a:t>
            </a:r>
          </a:p>
          <a:p>
            <a:pPr algn="l"/>
            <a:r>
              <a:rPr lang="en-US" sz="2000" i="0" u="none" dirty="0">
                <a:latin typeface="Comic Sans MS" pitchFamily="66" charset="0"/>
              </a:rPr>
              <a:t>}</a:t>
            </a:r>
          </a:p>
        </p:txBody>
      </p:sp>
      <p:sp>
        <p:nvSpPr>
          <p:cNvPr id="8" name="TextBox 7">
            <a:extLst>
              <a:ext uri="{FF2B5EF4-FFF2-40B4-BE49-F238E27FC236}">
                <a16:creationId xmlns:a16="http://schemas.microsoft.com/office/drawing/2014/main" id="{E094EC01-6709-46B0-B715-AC752F7EA97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318527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9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667087"/>
            <a:ext cx="10972800" cy="5593036"/>
          </a:xfrm>
        </p:spPr>
        <p:txBody>
          <a:bodyPr/>
          <a:lstStyle/>
          <a:p>
            <a:pPr marL="0" indent="0">
              <a:buNone/>
            </a:pPr>
            <a:r>
              <a:rPr lang="en-US" sz="2400" u="sng" dirty="0">
                <a:solidFill>
                  <a:schemeClr val="accent6">
                    <a:lumMod val="20000"/>
                    <a:lumOff val="80000"/>
                  </a:schemeClr>
                </a:solidFill>
                <a:latin typeface="Comic Sans MS" pitchFamily="66" charset="0"/>
              </a:rPr>
              <a:t>Control Statements: </a:t>
            </a:r>
          </a:p>
          <a:p>
            <a:pPr marL="0" indent="0">
              <a:buNone/>
            </a:pPr>
            <a:endParaRPr lang="en-US" sz="2400" u="sng" dirty="0">
              <a:solidFill>
                <a:schemeClr val="accent6">
                  <a:lumMod val="20000"/>
                  <a:lumOff val="80000"/>
                </a:schemeClr>
              </a:solidFill>
              <a:latin typeface="Comic Sans MS" pitchFamily="66" charset="0"/>
            </a:endParaRPr>
          </a:p>
          <a:p>
            <a:pPr marL="0" indent="0">
              <a:buNone/>
            </a:pPr>
            <a:endParaRPr lang="en-US" sz="1000" b="1"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latin typeface="Comic Sans MS" pitchFamily="66" charset="0"/>
              </a:rPr>
              <a:t>if statement </a:t>
            </a:r>
            <a:r>
              <a:rPr lang="en-US" sz="2400" dirty="0">
                <a:solidFill>
                  <a:schemeClr val="accent6">
                    <a:lumMod val="20000"/>
                    <a:lumOff val="80000"/>
                  </a:schemeClr>
                </a:solidFill>
                <a:latin typeface="Comic Sans MS" pitchFamily="66" charset="0"/>
              </a:rPr>
              <a:t>:</a:t>
            </a:r>
          </a:p>
          <a:p>
            <a:pPr marL="685800">
              <a:spcBef>
                <a:spcPts val="1200"/>
              </a:spcBef>
              <a:buFont typeface="Arial" panose="020B0604020202020204" pitchFamily="34" charset="0"/>
              <a:buChar char="•"/>
            </a:pPr>
            <a:r>
              <a:rPr lang="en-US" sz="2200" dirty="0">
                <a:solidFill>
                  <a:schemeClr val="bg1"/>
                </a:solidFill>
                <a:latin typeface="Comic Sans MS" pitchFamily="66" charset="0"/>
              </a:rPr>
              <a:t>‘if’ is used to perform conditional checks. </a:t>
            </a:r>
          </a:p>
          <a:p>
            <a:pPr indent="12700">
              <a:spcBef>
                <a:spcPts val="1200"/>
              </a:spcBef>
              <a:buFont typeface="Arial" panose="020B0604020202020204" pitchFamily="34" charset="0"/>
              <a:buChar char="•"/>
              <a:tabLst>
                <a:tab pos="622300" algn="l"/>
              </a:tabLst>
            </a:pPr>
            <a:r>
              <a:rPr lang="en-US" sz="2200" dirty="0">
                <a:solidFill>
                  <a:schemeClr val="bg1"/>
                </a:solidFill>
                <a:latin typeface="Comic Sans MS" pitchFamily="66" charset="0"/>
              </a:rPr>
              <a:t>  </a:t>
            </a:r>
            <a:r>
              <a:rPr lang="en-IN" sz="2200" dirty="0">
                <a:solidFill>
                  <a:schemeClr val="bg1"/>
                </a:solidFill>
                <a:latin typeface="Comic Sans MS" pitchFamily="66" charset="0"/>
              </a:rPr>
              <a:t>It checks </a:t>
            </a:r>
            <a:r>
              <a:rPr lang="en-IN" sz="2200" dirty="0" err="1">
                <a:solidFill>
                  <a:schemeClr val="bg1"/>
                </a:solidFill>
                <a:latin typeface="Comic Sans MS" pitchFamily="66" charset="0"/>
              </a:rPr>
              <a:t>boolean</a:t>
            </a:r>
            <a:r>
              <a:rPr lang="en-IN" sz="2200" dirty="0">
                <a:solidFill>
                  <a:schemeClr val="bg1"/>
                </a:solidFill>
                <a:latin typeface="Comic Sans MS" pitchFamily="66" charset="0"/>
              </a:rPr>
              <a:t> condition: true or false. </a:t>
            </a:r>
          </a:p>
          <a:p>
            <a:pPr indent="12700">
              <a:spcBef>
                <a:spcPts val="1200"/>
              </a:spcBef>
              <a:buFont typeface="Arial" panose="020B0604020202020204" pitchFamily="34" charset="0"/>
              <a:buChar char="•"/>
              <a:tabLst>
                <a:tab pos="622300" algn="l"/>
              </a:tabLst>
            </a:pPr>
            <a:r>
              <a:rPr lang="en-IN" sz="2200" dirty="0">
                <a:solidFill>
                  <a:schemeClr val="bg1"/>
                </a:solidFill>
                <a:latin typeface="Comic Sans MS" pitchFamily="66" charset="0"/>
              </a:rPr>
              <a:t>  There are various types:</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 statement</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‘if-else’ statement</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‘if-else-if’ ladder</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‘nested if’ statement</a:t>
            </a:r>
          </a:p>
          <a:p>
            <a:pPr marL="0" indent="0">
              <a:buNone/>
            </a:pPr>
            <a:endParaRPr lang="en-US" sz="2400" dirty="0">
              <a:solidFill>
                <a:schemeClr val="bg1"/>
              </a:solidFill>
              <a:latin typeface="Comic Sans MS" pitchFamily="66" charset="0"/>
            </a:endParaRPr>
          </a:p>
          <a:p>
            <a:pPr marL="0" indent="0">
              <a:buNone/>
            </a:pPr>
            <a:endParaRPr lang="en-US" sz="2400" b="1"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18</a:t>
            </a:fld>
            <a:endParaRPr lang="en-US" dirty="0"/>
          </a:p>
        </p:txBody>
      </p:sp>
      <p:sp>
        <p:nvSpPr>
          <p:cNvPr id="4" name="Rectangle 3"/>
          <p:cNvSpPr/>
          <p:nvPr/>
        </p:nvSpPr>
        <p:spPr>
          <a:xfrm>
            <a:off x="8428159" y="2275653"/>
            <a:ext cx="2505320" cy="2708117"/>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2400" i="0" dirty="0">
                <a:solidFill>
                  <a:schemeClr val="accent6">
                    <a:lumMod val="20000"/>
                    <a:lumOff val="80000"/>
                  </a:schemeClr>
                </a:solidFill>
                <a:latin typeface="Comic Sans MS" pitchFamily="66" charset="0"/>
              </a:rPr>
              <a:t>Syntax</a:t>
            </a:r>
            <a:r>
              <a:rPr lang="en-US" sz="2400" i="0" dirty="0">
                <a:solidFill>
                  <a:schemeClr val="bg1"/>
                </a:solidFill>
                <a:latin typeface="Comic Sans MS" pitchFamily="66" charset="0"/>
              </a:rPr>
              <a:t>: </a:t>
            </a:r>
          </a:p>
          <a:p>
            <a:pPr marL="0" indent="0" algn="l">
              <a:buNone/>
            </a:pPr>
            <a:endParaRPr lang="en-US" sz="2000" i="0" u="none" dirty="0">
              <a:solidFill>
                <a:schemeClr val="bg1"/>
              </a:solidFill>
              <a:latin typeface="Comic Sans MS" pitchFamily="66" charset="0"/>
            </a:endParaRPr>
          </a:p>
          <a:p>
            <a:pPr marL="0" indent="0" algn="l">
              <a:buNone/>
            </a:pPr>
            <a:r>
              <a:rPr lang="en-US" sz="2200" i="0" u="none" dirty="0">
                <a:solidFill>
                  <a:schemeClr val="bg1"/>
                </a:solidFill>
                <a:latin typeface="Comic Sans MS" pitchFamily="66" charset="0"/>
              </a:rPr>
              <a:t>if(condition) {</a:t>
            </a:r>
          </a:p>
          <a:p>
            <a:pPr marL="0" indent="0" algn="l">
              <a:buNone/>
            </a:pPr>
            <a:r>
              <a:rPr lang="en-US" sz="2200" i="0" u="none" dirty="0">
                <a:solidFill>
                  <a:schemeClr val="bg1"/>
                </a:solidFill>
                <a:latin typeface="Comic Sans MS" pitchFamily="66" charset="0"/>
              </a:rPr>
              <a:t>statement 1;</a:t>
            </a:r>
          </a:p>
          <a:p>
            <a:pPr marL="0" indent="0" algn="l">
              <a:buNone/>
            </a:pPr>
            <a:r>
              <a:rPr lang="en-US" sz="2200" i="0" u="none" dirty="0">
                <a:solidFill>
                  <a:schemeClr val="bg1"/>
                </a:solidFill>
                <a:latin typeface="Comic Sans MS" pitchFamily="66" charset="0"/>
              </a:rPr>
              <a:t>} else {</a:t>
            </a:r>
          </a:p>
          <a:p>
            <a:pPr marL="0" indent="0" algn="l">
              <a:buNone/>
            </a:pPr>
            <a:r>
              <a:rPr lang="en-US" sz="2200" i="0" u="none" dirty="0">
                <a:solidFill>
                  <a:schemeClr val="bg1"/>
                </a:solidFill>
                <a:latin typeface="Comic Sans MS" pitchFamily="66" charset="0"/>
              </a:rPr>
              <a:t>statement 2;</a:t>
            </a:r>
          </a:p>
          <a:p>
            <a:pPr marL="0" indent="0" algn="l">
              <a:buNone/>
            </a:pPr>
            <a:r>
              <a:rPr lang="en-US" sz="2200" i="0" u="none" dirty="0">
                <a:solidFill>
                  <a:schemeClr val="bg1"/>
                </a:solidFill>
                <a:latin typeface="Comic Sans MS" pitchFamily="66" charset="0"/>
              </a:rPr>
              <a:t>}</a:t>
            </a:r>
          </a:p>
          <a:p>
            <a:pPr marL="0" indent="0" algn="l">
              <a:buNone/>
            </a:pPr>
            <a:r>
              <a:rPr lang="en-US" sz="2200" i="0" u="none" dirty="0">
                <a:solidFill>
                  <a:schemeClr val="bg1"/>
                </a:solidFill>
                <a:latin typeface="Comic Sans MS" pitchFamily="66" charset="0"/>
              </a:rPr>
              <a:t>statement X;</a:t>
            </a:r>
          </a:p>
        </p:txBody>
      </p:sp>
      <p:sp>
        <p:nvSpPr>
          <p:cNvPr id="9" name="TextBox 8">
            <a:extLst>
              <a:ext uri="{FF2B5EF4-FFF2-40B4-BE49-F238E27FC236}">
                <a16:creationId xmlns:a16="http://schemas.microsoft.com/office/drawing/2014/main" id="{39B05008-AEB8-46AF-B486-0E7AE12454FF}"/>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403873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9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427463" y="668215"/>
            <a:ext cx="11037277" cy="5593036"/>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 </a:t>
            </a:r>
          </a:p>
          <a:p>
            <a:pPr marL="0" indent="0">
              <a:buNone/>
            </a:pPr>
            <a:endParaRPr lang="en-US" sz="1000" b="1"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solidFill>
                  <a:schemeClr val="accent2">
                    <a:lumMod val="60000"/>
                    <a:lumOff val="40000"/>
                  </a:schemeClr>
                </a:solidFill>
                <a:latin typeface="Comic Sans MS" pitchFamily="66" charset="0"/>
              </a:rPr>
              <a:t>switch/case : </a:t>
            </a:r>
            <a:r>
              <a:rPr lang="en-US" sz="2200" dirty="0">
                <a:solidFill>
                  <a:schemeClr val="bg1"/>
                </a:solidFill>
                <a:latin typeface="Comic Sans MS" pitchFamily="66" charset="0"/>
              </a:rPr>
              <a:t>Switch statement is used </a:t>
            </a:r>
          </a:p>
          <a:p>
            <a:pPr marL="0" indent="0">
              <a:buNone/>
            </a:pPr>
            <a:r>
              <a:rPr lang="en-US" sz="2200" dirty="0">
                <a:solidFill>
                  <a:schemeClr val="bg1"/>
                </a:solidFill>
                <a:latin typeface="Comic Sans MS" pitchFamily="66" charset="0"/>
              </a:rPr>
              <a:t>to execute a particular set of statements </a:t>
            </a:r>
          </a:p>
          <a:p>
            <a:pPr marL="0" indent="0">
              <a:buNone/>
            </a:pPr>
            <a:r>
              <a:rPr lang="en-US" sz="2200" dirty="0">
                <a:solidFill>
                  <a:schemeClr val="bg1"/>
                </a:solidFill>
                <a:latin typeface="Comic Sans MS" pitchFamily="66" charset="0"/>
              </a:rPr>
              <a:t>among multiple conditions.</a:t>
            </a:r>
          </a:p>
          <a:p>
            <a:pPr>
              <a:buFont typeface="Wingdings" pitchFamily="2" charset="2"/>
              <a:buChar char="Ø"/>
            </a:pPr>
            <a:endParaRPr lang="en-US" sz="2400"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solidFill>
                  <a:schemeClr val="accent2">
                    <a:lumMod val="60000"/>
                    <a:lumOff val="40000"/>
                  </a:schemeClr>
                </a:solidFill>
                <a:latin typeface="Comic Sans MS" pitchFamily="66" charset="0"/>
              </a:rPr>
              <a:t>for </a:t>
            </a:r>
            <a:r>
              <a:rPr lang="en-US" sz="2400" dirty="0">
                <a:solidFill>
                  <a:schemeClr val="bg1"/>
                </a:solidFill>
                <a:latin typeface="Comic Sans MS" pitchFamily="66" charset="0"/>
              </a:rPr>
              <a:t>: </a:t>
            </a:r>
            <a:r>
              <a:rPr lang="en-US" sz="2200" dirty="0">
                <a:solidFill>
                  <a:schemeClr val="bg1"/>
                </a:solidFill>
                <a:latin typeface="Comic Sans MS" pitchFamily="66" charset="0"/>
              </a:rPr>
              <a:t>for loop is used to execute a set</a:t>
            </a:r>
            <a:br>
              <a:rPr lang="en-US" sz="2200" dirty="0">
                <a:solidFill>
                  <a:schemeClr val="bg1"/>
                </a:solidFill>
                <a:latin typeface="Comic Sans MS" pitchFamily="66" charset="0"/>
              </a:rPr>
            </a:br>
            <a:r>
              <a:rPr lang="en-US" sz="2200" dirty="0">
                <a:solidFill>
                  <a:schemeClr val="bg1"/>
                </a:solidFill>
                <a:latin typeface="Comic Sans MS" pitchFamily="66" charset="0"/>
              </a:rPr>
              <a:t>         of statements multiple times</a:t>
            </a:r>
            <a:r>
              <a:rPr lang="en-US" sz="2200" dirty="0">
                <a:solidFill>
                  <a:schemeClr val="accent2">
                    <a:lumMod val="60000"/>
                    <a:lumOff val="40000"/>
                  </a:schemeClr>
                </a:solidFill>
                <a:latin typeface="Comic Sans MS" pitchFamily="66" charset="0"/>
              </a:rPr>
              <a:t>.</a:t>
            </a:r>
          </a:p>
          <a:p>
            <a:pPr marL="450850" indent="-96838"/>
            <a:r>
              <a:rPr lang="en-IN" sz="2200" dirty="0">
                <a:solidFill>
                  <a:schemeClr val="bg1"/>
                </a:solidFill>
                <a:latin typeface="Comic Sans MS" pitchFamily="66" charset="0"/>
              </a:rPr>
              <a:t> There are three types of for loop in java.</a:t>
            </a:r>
          </a:p>
          <a:p>
            <a:pPr marL="809625" indent="-273050">
              <a:buFont typeface="+mj-lt"/>
              <a:buAutoNum type="arabicPeriod"/>
            </a:pPr>
            <a:r>
              <a:rPr lang="en-IN" sz="2200" dirty="0">
                <a:solidFill>
                  <a:schemeClr val="bg1"/>
                </a:solidFill>
                <a:latin typeface="Comic Sans MS" pitchFamily="66" charset="0"/>
              </a:rPr>
              <a:t> Simple for loop</a:t>
            </a:r>
          </a:p>
          <a:p>
            <a:pPr marL="809625" indent="-273050">
              <a:buFont typeface="+mj-lt"/>
              <a:buAutoNum type="arabicPeriod"/>
            </a:pPr>
            <a:r>
              <a:rPr lang="en-IN" sz="2200" dirty="0">
                <a:solidFill>
                  <a:schemeClr val="bg1"/>
                </a:solidFill>
                <a:latin typeface="Comic Sans MS" pitchFamily="66" charset="0"/>
              </a:rPr>
              <a:t> for-each or enhanced for loop</a:t>
            </a:r>
          </a:p>
          <a:p>
            <a:pPr marL="809625" indent="-273050">
              <a:buFont typeface="+mj-lt"/>
              <a:buAutoNum type="arabicPeriod"/>
            </a:pPr>
            <a:r>
              <a:rPr lang="en-IN" sz="2200" dirty="0">
                <a:solidFill>
                  <a:schemeClr val="bg1"/>
                </a:solidFill>
                <a:latin typeface="Comic Sans MS" pitchFamily="66" charset="0"/>
              </a:rPr>
              <a:t>  labeled for loop</a:t>
            </a:r>
          </a:p>
          <a:p>
            <a:pPr marL="0" indent="0">
              <a:buNone/>
            </a:pPr>
            <a:r>
              <a:rPr lang="en-US" sz="2200" dirty="0">
                <a:solidFill>
                  <a:schemeClr val="accent2">
                    <a:lumMod val="60000"/>
                    <a:lumOff val="40000"/>
                  </a:schemeClr>
                </a:solidFill>
                <a:latin typeface="Comic Sans MS" pitchFamily="66" charset="0"/>
              </a:rPr>
              <a:t> </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19</a:t>
            </a:fld>
            <a:endParaRPr lang="en-US" dirty="0"/>
          </a:p>
        </p:txBody>
      </p:sp>
      <p:sp>
        <p:nvSpPr>
          <p:cNvPr id="13" name="Rectangle 12"/>
          <p:cNvSpPr/>
          <p:nvPr/>
        </p:nvSpPr>
        <p:spPr>
          <a:xfrm>
            <a:off x="6559296" y="4403332"/>
            <a:ext cx="5051553" cy="146652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i="0" dirty="0">
                <a:solidFill>
                  <a:schemeClr val="bg1"/>
                </a:solidFill>
                <a:latin typeface="Comic Sans MS" pitchFamily="66" charset="0"/>
              </a:rPr>
              <a:t>Syntax:</a:t>
            </a:r>
          </a:p>
          <a:p>
            <a:pPr marL="0" indent="0" algn="l">
              <a:spcBef>
                <a:spcPts val="1200"/>
              </a:spcBef>
              <a:buNone/>
            </a:pPr>
            <a:r>
              <a:rPr lang="en-US" sz="1600" i="0" u="none" dirty="0">
                <a:solidFill>
                  <a:schemeClr val="bg1"/>
                </a:solidFill>
                <a:latin typeface="Comic Sans MS" pitchFamily="66" charset="0"/>
              </a:rPr>
              <a:t>for(initialization; condition; increment/decrement)</a:t>
            </a:r>
          </a:p>
          <a:p>
            <a:pPr marL="0" indent="0" algn="l">
              <a:buNone/>
            </a:pPr>
            <a:r>
              <a:rPr lang="en-US" sz="1600" i="0" u="none" dirty="0">
                <a:solidFill>
                  <a:schemeClr val="bg1"/>
                </a:solidFill>
                <a:latin typeface="Comic Sans MS" pitchFamily="66" charset="0"/>
              </a:rPr>
              <a:t>{</a:t>
            </a:r>
          </a:p>
          <a:p>
            <a:pPr marL="0" indent="0" algn="l">
              <a:buNone/>
            </a:pPr>
            <a:r>
              <a:rPr lang="en-US" sz="1600" i="0" u="none" dirty="0">
                <a:solidFill>
                  <a:schemeClr val="bg1"/>
                </a:solidFill>
                <a:latin typeface="Comic Sans MS" pitchFamily="66" charset="0"/>
              </a:rPr>
              <a:t>Statement 1:</a:t>
            </a:r>
          </a:p>
          <a:p>
            <a:pPr marL="0" indent="0" algn="l">
              <a:buNone/>
            </a:pPr>
            <a:r>
              <a:rPr lang="en-US" sz="1600" i="0" u="none" dirty="0">
                <a:solidFill>
                  <a:schemeClr val="bg1"/>
                </a:solidFill>
                <a:latin typeface="Comic Sans MS" pitchFamily="66" charset="0"/>
              </a:rPr>
              <a:t>}</a:t>
            </a:r>
          </a:p>
        </p:txBody>
      </p:sp>
      <p:sp>
        <p:nvSpPr>
          <p:cNvPr id="12" name="Rectangle 11">
            <a:extLst>
              <a:ext uri="{FF2B5EF4-FFF2-40B4-BE49-F238E27FC236}">
                <a16:creationId xmlns:a16="http://schemas.microsoft.com/office/drawing/2014/main" id="{F19BB072-5F93-45E8-84F9-F30F9122B877}"/>
              </a:ext>
            </a:extLst>
          </p:cNvPr>
          <p:cNvSpPr/>
          <p:nvPr/>
        </p:nvSpPr>
        <p:spPr>
          <a:xfrm>
            <a:off x="6559296" y="865631"/>
            <a:ext cx="5087581" cy="3136097"/>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endParaRPr lang="en-US" sz="1600" i="0" u="none" dirty="0">
              <a:solidFill>
                <a:schemeClr val="accent6">
                  <a:lumMod val="20000"/>
                  <a:lumOff val="80000"/>
                </a:schemeClr>
              </a:solidFill>
              <a:latin typeface="Comic Sans MS" panose="030F0702030302020204" pitchFamily="66" charset="0"/>
            </a:endParaRPr>
          </a:p>
          <a:p>
            <a:pPr marL="0" indent="0" algn="l">
              <a:buNone/>
            </a:pPr>
            <a:r>
              <a:rPr lang="en-US" i="0" dirty="0">
                <a:solidFill>
                  <a:schemeClr val="accent6">
                    <a:lumMod val="20000"/>
                    <a:lumOff val="80000"/>
                  </a:schemeClr>
                </a:solidFill>
                <a:latin typeface="Comic Sans MS" panose="030F0702030302020204" pitchFamily="66" charset="0"/>
              </a:rPr>
              <a:t>Syntax</a:t>
            </a:r>
            <a:r>
              <a:rPr lang="en-US" i="0" dirty="0">
                <a:solidFill>
                  <a:schemeClr val="bg1"/>
                </a:solidFill>
                <a:latin typeface="Comic Sans MS" pitchFamily="66" charset="0"/>
              </a:rPr>
              <a:t>: </a:t>
            </a:r>
          </a:p>
          <a:p>
            <a:pPr algn="l">
              <a:spcBef>
                <a:spcPts val="1200"/>
              </a:spcBef>
            </a:pPr>
            <a:r>
              <a:rPr lang="en-IN" sz="1600" i="0" u="none" dirty="0">
                <a:latin typeface="Comic Sans MS" panose="030F0702030302020204" pitchFamily="66" charset="0"/>
              </a:rPr>
              <a:t>switch(expression){    </a:t>
            </a:r>
          </a:p>
          <a:p>
            <a:pPr algn="l"/>
            <a:r>
              <a:rPr lang="en-IN" sz="1600" i="0" u="none" dirty="0">
                <a:latin typeface="Comic Sans MS" panose="030F0702030302020204" pitchFamily="66" charset="0"/>
              </a:rPr>
              <a:t>case value1:    </a:t>
            </a:r>
          </a:p>
          <a:p>
            <a:pPr algn="l"/>
            <a:r>
              <a:rPr lang="en-IN" sz="1600" i="0" u="none" dirty="0">
                <a:latin typeface="Comic Sans MS" panose="030F0702030302020204" pitchFamily="66" charset="0"/>
              </a:rPr>
              <a:t> //code to be executed;    </a:t>
            </a:r>
          </a:p>
          <a:p>
            <a:pPr algn="l"/>
            <a:r>
              <a:rPr lang="en-IN" sz="1600" i="0" u="none" dirty="0">
                <a:latin typeface="Comic Sans MS" panose="030F0702030302020204" pitchFamily="66" charset="0"/>
              </a:rPr>
              <a:t> break;  //optional  </a:t>
            </a:r>
          </a:p>
          <a:p>
            <a:pPr algn="l"/>
            <a:r>
              <a:rPr lang="en-IN" sz="1600" i="0" u="none" dirty="0">
                <a:latin typeface="Comic Sans MS" panose="030F0702030302020204" pitchFamily="66" charset="0"/>
              </a:rPr>
              <a:t>case value2:    </a:t>
            </a:r>
          </a:p>
          <a:p>
            <a:pPr algn="l"/>
            <a:r>
              <a:rPr lang="en-IN" sz="1600" i="0" u="none" dirty="0">
                <a:latin typeface="Comic Sans MS" panose="030F0702030302020204" pitchFamily="66" charset="0"/>
              </a:rPr>
              <a:t> //code to be executed;    </a:t>
            </a:r>
          </a:p>
          <a:p>
            <a:pPr algn="l"/>
            <a:r>
              <a:rPr lang="en-IN" sz="1600" i="0" u="none" dirty="0">
                <a:latin typeface="Comic Sans MS" panose="030F0702030302020204" pitchFamily="66" charset="0"/>
              </a:rPr>
              <a:t> break;  //optional  </a:t>
            </a:r>
          </a:p>
          <a:p>
            <a:pPr algn="l"/>
            <a:r>
              <a:rPr lang="en-IN" sz="1600" i="0" u="none" dirty="0">
                <a:latin typeface="Comic Sans MS" panose="030F0702030302020204" pitchFamily="66" charset="0"/>
              </a:rPr>
              <a:t>......    </a:t>
            </a:r>
          </a:p>
          <a:p>
            <a:pPr algn="l"/>
            <a:r>
              <a:rPr lang="en-IN" sz="1600" i="0" u="none" dirty="0">
                <a:latin typeface="Comic Sans MS" panose="030F0702030302020204" pitchFamily="66" charset="0"/>
              </a:rPr>
              <a:t>default:     </a:t>
            </a:r>
          </a:p>
          <a:p>
            <a:pPr algn="l"/>
            <a:r>
              <a:rPr lang="en-IN" sz="1600" i="0" u="none" dirty="0">
                <a:latin typeface="Comic Sans MS" panose="030F0702030302020204" pitchFamily="66" charset="0"/>
              </a:rPr>
              <a:t> code to be executed if all cases are not matched;}    </a:t>
            </a:r>
          </a:p>
          <a:p>
            <a:pPr marL="0" indent="0" algn="l">
              <a:buNone/>
            </a:pPr>
            <a:endParaRPr lang="en-US" sz="1600" i="0" u="none" dirty="0">
              <a:solidFill>
                <a:schemeClr val="bg1"/>
              </a:solidFill>
              <a:latin typeface="Comic Sans MS" panose="030F0702030302020204" pitchFamily="66" charset="0"/>
            </a:endParaRPr>
          </a:p>
        </p:txBody>
      </p:sp>
      <p:sp>
        <p:nvSpPr>
          <p:cNvPr id="10" name="TextBox 9">
            <a:extLst>
              <a:ext uri="{FF2B5EF4-FFF2-40B4-BE49-F238E27FC236}">
                <a16:creationId xmlns:a16="http://schemas.microsoft.com/office/drawing/2014/main" id="{B7A48B6F-B25A-476A-B8C9-CE955C982FC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229848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7305" y="928098"/>
            <a:ext cx="10363200" cy="1470025"/>
          </a:xfrm>
        </p:spPr>
        <p:txBody>
          <a:bodyPr/>
          <a:lstStyle/>
          <a:p>
            <a:pPr algn="ctr"/>
            <a:r>
              <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rPr>
              <a:t> </a:t>
            </a:r>
          </a:p>
        </p:txBody>
      </p:sp>
      <p:pic>
        <p:nvPicPr>
          <p:cNvPr id="1026" name="Picture 2" descr="Image result for core java">
            <a:extLst>
              <a:ext uri="{FF2B5EF4-FFF2-40B4-BE49-F238E27FC236}">
                <a16:creationId xmlns:a16="http://schemas.microsoft.com/office/drawing/2014/main" id="{E57295CB-0291-4BC4-91E8-20EC7C218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9451"/>
            <a:ext cx="12192000" cy="634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1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707923"/>
            <a:ext cx="5702709" cy="5563923"/>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while : </a:t>
            </a:r>
            <a:r>
              <a:rPr lang="en-US" sz="2200" dirty="0">
                <a:solidFill>
                  <a:schemeClr val="bg1"/>
                </a:solidFill>
                <a:latin typeface="Comic Sans MS" pitchFamily="66" charset="0"/>
              </a:rPr>
              <a:t>It is an entry controlled loop. In while, 1</a:t>
            </a:r>
            <a:r>
              <a:rPr lang="en-US" sz="2200" baseline="30000" dirty="0">
                <a:solidFill>
                  <a:schemeClr val="bg1"/>
                </a:solidFill>
                <a:latin typeface="Comic Sans MS" pitchFamily="66" charset="0"/>
              </a:rPr>
              <a:t>st</a:t>
            </a:r>
            <a:r>
              <a:rPr lang="en-US" sz="2200" dirty="0">
                <a:solidFill>
                  <a:schemeClr val="bg1"/>
                </a:solidFill>
                <a:latin typeface="Comic Sans MS" pitchFamily="66" charset="0"/>
              </a:rPr>
              <a:t> condition will be verified. If the condition is true, loop will be repeated. If the condition is false then control come out of the loop.</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endParaRPr lang="en-US" sz="600" dirty="0">
              <a:solidFill>
                <a:schemeClr val="accent2">
                  <a:lumMod val="60000"/>
                  <a:lumOff val="40000"/>
                </a:schemeClr>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do-while : </a:t>
            </a:r>
            <a:r>
              <a:rPr lang="en-US" sz="2200" dirty="0">
                <a:solidFill>
                  <a:schemeClr val="bg1"/>
                </a:solidFill>
                <a:latin typeface="Comic Sans MS" pitchFamily="66" charset="0"/>
              </a:rPr>
              <a:t>It is a exit controlled loop. In do-while, 1</a:t>
            </a:r>
            <a:r>
              <a:rPr lang="en-US" sz="2200" baseline="30000" dirty="0">
                <a:solidFill>
                  <a:schemeClr val="bg1"/>
                </a:solidFill>
                <a:latin typeface="Comic Sans MS" pitchFamily="66" charset="0"/>
              </a:rPr>
              <a:t>st</a:t>
            </a:r>
            <a:r>
              <a:rPr lang="en-US" sz="2200" dirty="0">
                <a:solidFill>
                  <a:schemeClr val="bg1"/>
                </a:solidFill>
                <a:latin typeface="Comic Sans MS" pitchFamily="66" charset="0"/>
              </a:rPr>
              <a:t> all the statements inside the block will be executed and then condition will be verified.</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20</a:t>
            </a:fld>
            <a:endParaRPr lang="en-US" dirty="0"/>
          </a:p>
        </p:txBody>
      </p:sp>
      <p:sp>
        <p:nvSpPr>
          <p:cNvPr id="8" name="TextBox 7">
            <a:extLst>
              <a:ext uri="{FF2B5EF4-FFF2-40B4-BE49-F238E27FC236}">
                <a16:creationId xmlns:a16="http://schemas.microsoft.com/office/drawing/2014/main" id="{64228804-08A6-4C66-9F9C-1C06CF32246A}"/>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9" name="Rectangle 8">
            <a:extLst>
              <a:ext uri="{FF2B5EF4-FFF2-40B4-BE49-F238E27FC236}">
                <a16:creationId xmlns:a16="http://schemas.microsoft.com/office/drawing/2014/main" id="{D490DDCA-F666-41E7-A402-E4AC668254DE}"/>
              </a:ext>
            </a:extLst>
          </p:cNvPr>
          <p:cNvSpPr/>
          <p:nvPr/>
        </p:nvSpPr>
        <p:spPr>
          <a:xfrm>
            <a:off x="6754021" y="1248698"/>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US" i="0" u="none" dirty="0">
                <a:latin typeface="Comic Sans MS" pitchFamily="66" charset="0"/>
              </a:rPr>
              <a:t>class WhileDemo { </a:t>
            </a:r>
          </a:p>
          <a:p>
            <a:pPr algn="l"/>
            <a:r>
              <a:rPr lang="en-US" i="0" u="none" dirty="0">
                <a:latin typeface="Comic Sans MS" pitchFamily="66" charset="0"/>
              </a:rPr>
              <a:t>public static void main(String[] </a:t>
            </a:r>
            <a:r>
              <a:rPr lang="en-US" i="0" u="none" dirty="0" err="1">
                <a:latin typeface="Comic Sans MS" pitchFamily="66" charset="0"/>
              </a:rPr>
              <a:t>args</a:t>
            </a:r>
            <a:r>
              <a:rPr lang="en-US" i="0" u="none" dirty="0">
                <a:latin typeface="Comic Sans MS" pitchFamily="66" charset="0"/>
              </a:rPr>
              <a:t>) {</a:t>
            </a:r>
            <a:br>
              <a:rPr lang="en-US" i="0" u="none" dirty="0">
                <a:latin typeface="Comic Sans MS" pitchFamily="66" charset="0"/>
              </a:rPr>
            </a:br>
            <a:r>
              <a:rPr lang="en-US" i="0" u="none" dirty="0">
                <a:latin typeface="Comic Sans MS" pitchFamily="66" charset="0"/>
              </a:rPr>
              <a:t>  </a:t>
            </a:r>
            <a:r>
              <a:rPr lang="en-US" i="0" u="none" dirty="0" err="1">
                <a:latin typeface="Comic Sans MS" pitchFamily="66" charset="0"/>
              </a:rPr>
              <a:t>int</a:t>
            </a:r>
            <a:r>
              <a:rPr lang="en-US" i="0" u="none" dirty="0">
                <a:latin typeface="Comic Sans MS" pitchFamily="66" charset="0"/>
              </a:rPr>
              <a:t> i = 1; </a:t>
            </a:r>
          </a:p>
          <a:p>
            <a:pPr algn="l"/>
            <a:r>
              <a:rPr lang="en-US" i="0" u="none" dirty="0">
                <a:latin typeface="Comic Sans MS" pitchFamily="66" charset="0"/>
              </a:rPr>
              <a:t>  while (i &lt;= 3) { </a:t>
            </a:r>
          </a:p>
          <a:p>
            <a:pPr algn="l"/>
            <a:r>
              <a:rPr lang="en-US" i="0" u="none" dirty="0" err="1">
                <a:latin typeface="Comic Sans MS" pitchFamily="66" charset="0"/>
              </a:rPr>
              <a:t>System.out.println</a:t>
            </a:r>
            <a:r>
              <a:rPr lang="en-US" i="0" u="none" dirty="0">
                <a:latin typeface="Comic Sans MS" pitchFamily="66" charset="0"/>
              </a:rPr>
              <a:t>("</a:t>
            </a:r>
            <a:r>
              <a:rPr lang="en-US" i="0" u="none" dirty="0" err="1">
                <a:latin typeface="Comic Sans MS" pitchFamily="66" charset="0"/>
              </a:rPr>
              <a:t>Num</a:t>
            </a:r>
            <a:r>
              <a:rPr lang="en-US" i="0" u="none" dirty="0">
                <a:latin typeface="Comic Sans MS" pitchFamily="66" charset="0"/>
              </a:rPr>
              <a:t> is: " + i); </a:t>
            </a:r>
          </a:p>
          <a:p>
            <a:pPr algn="l"/>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  } </a:t>
            </a:r>
          </a:p>
          <a:p>
            <a:pPr algn="l"/>
            <a:r>
              <a:rPr lang="en-US" i="0" u="none" dirty="0">
                <a:latin typeface="Comic Sans MS" pitchFamily="66" charset="0"/>
              </a:rPr>
              <a:t>}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2</a:t>
            </a:r>
          </a:p>
          <a:p>
            <a:pPr algn="l"/>
            <a:r>
              <a:rPr lang="en-IN" u="none" dirty="0">
                <a:solidFill>
                  <a:srgbClr val="FFC000"/>
                </a:solidFill>
              </a:rPr>
              <a:t>	    3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0" name="TextBox 9">
            <a:extLst>
              <a:ext uri="{FF2B5EF4-FFF2-40B4-BE49-F238E27FC236}">
                <a16:creationId xmlns:a16="http://schemas.microsoft.com/office/drawing/2014/main" id="{361601EA-577C-4522-9B78-2F128684A82C}"/>
              </a:ext>
            </a:extLst>
          </p:cNvPr>
          <p:cNvSpPr txBox="1"/>
          <p:nvPr/>
        </p:nvSpPr>
        <p:spPr>
          <a:xfrm>
            <a:off x="6666158" y="735210"/>
            <a:ext cx="284218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itchFamily="66" charset="0"/>
              </a:rPr>
              <a:t>Example:</a:t>
            </a:r>
          </a:p>
        </p:txBody>
      </p:sp>
      <p:sp>
        <p:nvSpPr>
          <p:cNvPr id="12" name="Rectangle 11">
            <a:extLst>
              <a:ext uri="{FF2B5EF4-FFF2-40B4-BE49-F238E27FC236}">
                <a16:creationId xmlns:a16="http://schemas.microsoft.com/office/drawing/2014/main" id="{29C1F859-E014-4964-98A3-6A2646A55556}"/>
              </a:ext>
            </a:extLst>
          </p:cNvPr>
          <p:cNvSpPr/>
          <p:nvPr/>
        </p:nvSpPr>
        <p:spPr>
          <a:xfrm>
            <a:off x="6749105" y="3918156"/>
            <a:ext cx="4497031" cy="2561302"/>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sz="300" i="0" u="none" dirty="0">
              <a:latin typeface="Comic Sans MS" pitchFamily="66" charset="0"/>
            </a:endParaRPr>
          </a:p>
          <a:p>
            <a:pPr algn="l"/>
            <a:r>
              <a:rPr lang="en-US" i="0" u="none" dirty="0">
                <a:latin typeface="Comic Sans MS" pitchFamily="66" charset="0"/>
              </a:rPr>
              <a:t>class </a:t>
            </a:r>
            <a:r>
              <a:rPr lang="en-US" i="0" u="none" dirty="0" err="1">
                <a:latin typeface="Comic Sans MS" pitchFamily="66" charset="0"/>
              </a:rPr>
              <a:t>DoWhileDemo</a:t>
            </a:r>
            <a:r>
              <a:rPr lang="en-US" i="0" u="none" dirty="0">
                <a:latin typeface="Comic Sans MS" pitchFamily="66" charset="0"/>
              </a:rPr>
              <a:t> { </a:t>
            </a:r>
          </a:p>
          <a:p>
            <a:pPr algn="l"/>
            <a:r>
              <a:rPr lang="en-US" i="0" u="none" dirty="0">
                <a:latin typeface="Comic Sans MS" pitchFamily="66" charset="0"/>
              </a:rPr>
              <a:t>public static void main(String[] </a:t>
            </a:r>
            <a:r>
              <a:rPr lang="en-US" i="0" u="none" dirty="0" err="1">
                <a:latin typeface="Comic Sans MS" pitchFamily="66" charset="0"/>
              </a:rPr>
              <a:t>args</a:t>
            </a:r>
            <a:r>
              <a:rPr lang="en-US" i="0" u="none" dirty="0">
                <a:latin typeface="Comic Sans MS" pitchFamily="66" charset="0"/>
              </a:rPr>
              <a:t>) { </a:t>
            </a:r>
            <a:br>
              <a:rPr lang="en-US" i="0" u="none" dirty="0">
                <a:latin typeface="Comic Sans MS" pitchFamily="66" charset="0"/>
              </a:rPr>
            </a:br>
            <a:r>
              <a:rPr lang="en-US" i="0" u="none" dirty="0">
                <a:latin typeface="Comic Sans MS" pitchFamily="66" charset="0"/>
              </a:rPr>
              <a:t>  </a:t>
            </a:r>
            <a:r>
              <a:rPr lang="en-US" i="0" u="none" dirty="0" err="1">
                <a:latin typeface="Comic Sans MS" pitchFamily="66" charset="0"/>
              </a:rPr>
              <a:t>int</a:t>
            </a:r>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 11; </a:t>
            </a:r>
          </a:p>
          <a:p>
            <a:pPr algn="l"/>
            <a:r>
              <a:rPr lang="en-US" i="0" u="none" dirty="0">
                <a:latin typeface="Comic Sans MS" pitchFamily="66" charset="0"/>
              </a:rPr>
              <a:t>  do { </a:t>
            </a:r>
          </a:p>
          <a:p>
            <a:pPr algn="l"/>
            <a:r>
              <a:rPr lang="en-US" i="0" u="none" dirty="0" err="1">
                <a:latin typeface="Comic Sans MS" pitchFamily="66" charset="0"/>
              </a:rPr>
              <a:t>System.out.println</a:t>
            </a:r>
            <a:r>
              <a:rPr lang="en-US" i="0" u="none" dirty="0">
                <a:latin typeface="Comic Sans MS" pitchFamily="66" charset="0"/>
              </a:rPr>
              <a:t>("</a:t>
            </a:r>
            <a:r>
              <a:rPr lang="en-US" i="0" u="none" dirty="0" err="1">
                <a:latin typeface="Comic Sans MS" pitchFamily="66" charset="0"/>
              </a:rPr>
              <a:t>Num</a:t>
            </a:r>
            <a:r>
              <a:rPr lang="en-US" i="0" u="none" dirty="0">
                <a:latin typeface="Comic Sans MS" pitchFamily="66" charset="0"/>
              </a:rPr>
              <a:t> is: " + </a:t>
            </a:r>
            <a:r>
              <a:rPr lang="en-US" i="0" u="none" dirty="0" err="1">
                <a:latin typeface="Comic Sans MS" pitchFamily="66" charset="0"/>
              </a:rPr>
              <a:t>i</a:t>
            </a:r>
            <a:r>
              <a:rPr lang="en-US" i="0" u="none" dirty="0">
                <a:latin typeface="Comic Sans MS" pitchFamily="66" charset="0"/>
              </a:rPr>
              <a:t>); </a:t>
            </a:r>
          </a:p>
          <a:p>
            <a:pPr algn="l"/>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a:t>
            </a:r>
          </a:p>
          <a:p>
            <a:pPr algn="l"/>
            <a:r>
              <a:rPr lang="en-US" i="0" u="none" dirty="0">
                <a:latin typeface="Comic Sans MS" pitchFamily="66" charset="0"/>
              </a:rPr>
              <a:t>   } while (</a:t>
            </a:r>
            <a:r>
              <a:rPr lang="en-US" i="0" u="none" dirty="0" err="1">
                <a:latin typeface="Comic Sans MS" pitchFamily="66" charset="0"/>
              </a:rPr>
              <a:t>i</a:t>
            </a:r>
            <a:r>
              <a:rPr lang="en-US" i="0" u="none" dirty="0">
                <a:latin typeface="Comic Sans MS" pitchFamily="66" charset="0"/>
              </a:rPr>
              <a:t> &lt;= 10); </a:t>
            </a:r>
          </a:p>
          <a:p>
            <a:pPr algn="l"/>
            <a:r>
              <a:rPr lang="en-US" i="0" u="none" dirty="0">
                <a:latin typeface="Comic Sans MS" pitchFamily="66" charset="0"/>
              </a:rPr>
              <a:t>} </a:t>
            </a:r>
          </a:p>
          <a:p>
            <a:pPr algn="l"/>
            <a:r>
              <a:rPr lang="en-US" i="0" u="none" dirty="0">
                <a:latin typeface="Comic Sans MS" pitchFamily="66" charset="0"/>
              </a:rPr>
              <a:t>}  </a:t>
            </a:r>
            <a:r>
              <a:rPr lang="en-US" i="0" u="none" dirty="0">
                <a:solidFill>
                  <a:srgbClr val="FFC000"/>
                </a:solidFill>
                <a:latin typeface="Comic Sans MS" pitchFamily="66" charset="0"/>
              </a:rPr>
              <a:t>// O/P – 11 </a:t>
            </a:r>
            <a:br>
              <a:rPr lang="en-US" u="none" dirty="0">
                <a:latin typeface="Comic Sans MS" pitchFamily="66" charset="0"/>
              </a:rPr>
            </a:br>
            <a:endParaRPr lang="en-US" u="none" dirty="0">
              <a:latin typeface="Comic Sans MS" pitchFamily="66" charset="0"/>
            </a:endParaRPr>
          </a:p>
        </p:txBody>
      </p:sp>
    </p:spTree>
    <p:extLst>
      <p:ext uri="{BB962C8B-B14F-4D97-AF65-F5344CB8AC3E}">
        <p14:creationId xmlns:p14="http://schemas.microsoft.com/office/powerpoint/2010/main" val="101644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1" y="707923"/>
            <a:ext cx="5791200" cy="5563923"/>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 </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break – </a:t>
            </a:r>
            <a:r>
              <a:rPr lang="en-US" sz="2200" dirty="0">
                <a:solidFill>
                  <a:schemeClr val="bg1"/>
                </a:solidFill>
                <a:latin typeface="Comic Sans MS" pitchFamily="66" charset="0"/>
              </a:rPr>
              <a:t>It helps to transfer control to another part of the program.</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continue –</a:t>
            </a:r>
            <a:r>
              <a:rPr lang="en-US" sz="2400" dirty="0">
                <a:solidFill>
                  <a:schemeClr val="bg1"/>
                </a:solidFill>
                <a:latin typeface="Comic Sans MS" pitchFamily="66" charset="0"/>
              </a:rPr>
              <a:t> </a:t>
            </a:r>
            <a:r>
              <a:rPr lang="en-US" sz="2200" dirty="0">
                <a:solidFill>
                  <a:schemeClr val="bg1"/>
                </a:solidFill>
                <a:latin typeface="Comic Sans MS" pitchFamily="66" charset="0"/>
              </a:rPr>
              <a:t>It is used when you want to continue running the loop with the next iteration and want to skip the rest of the statements of the body for the current iteration.</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return – </a:t>
            </a:r>
            <a:r>
              <a:rPr lang="en-US" sz="2200" dirty="0">
                <a:solidFill>
                  <a:schemeClr val="bg1"/>
                </a:solidFill>
                <a:latin typeface="Comic Sans MS" pitchFamily="66" charset="0"/>
              </a:rPr>
              <a:t>It terminates the execution in a method and return the control to the      caller method.</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21</a:t>
            </a:fld>
            <a:endParaRPr lang="en-US" dirty="0"/>
          </a:p>
        </p:txBody>
      </p:sp>
      <p:sp>
        <p:nvSpPr>
          <p:cNvPr id="8" name="TextBox 7">
            <a:extLst>
              <a:ext uri="{FF2B5EF4-FFF2-40B4-BE49-F238E27FC236}">
                <a16:creationId xmlns:a16="http://schemas.microsoft.com/office/drawing/2014/main" id="{64228804-08A6-4C66-9F9C-1C06CF32246A}"/>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9" name="Rectangle 8">
            <a:extLst>
              <a:ext uri="{FF2B5EF4-FFF2-40B4-BE49-F238E27FC236}">
                <a16:creationId xmlns:a16="http://schemas.microsoft.com/office/drawing/2014/main" id="{F89711F1-369E-4B23-B545-AAFD4E866000}"/>
              </a:ext>
            </a:extLst>
          </p:cNvPr>
          <p:cNvSpPr/>
          <p:nvPr/>
        </p:nvSpPr>
        <p:spPr>
          <a:xfrm>
            <a:off x="6754021" y="1248698"/>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IN" i="0" u="none" dirty="0">
                <a:latin typeface="Comic Sans MS" panose="030F0702030302020204" pitchFamily="66" charset="0"/>
              </a:rPr>
              <a:t>public class </a:t>
            </a:r>
            <a:r>
              <a:rPr lang="en-IN" i="0" u="none" dirty="0" err="1">
                <a:latin typeface="Comic Sans MS" panose="030F0702030302020204" pitchFamily="66" charset="0"/>
              </a:rPr>
              <a:t>BreakDemo</a:t>
            </a:r>
            <a:r>
              <a:rPr lang="en-IN" i="0" u="none" dirty="0">
                <a:latin typeface="Comic Sans MS" panose="030F0702030302020204" pitchFamily="66" charset="0"/>
              </a:rPr>
              <a:t> {  </a:t>
            </a:r>
          </a:p>
          <a:p>
            <a:pPr algn="l"/>
            <a:r>
              <a:rPr lang="en-IN" i="0" u="none" dirty="0">
                <a:latin typeface="Comic Sans MS" panose="030F0702030302020204" pitchFamily="66" charset="0"/>
              </a:rPr>
              <a:t>public static void main(String[] </a:t>
            </a:r>
            <a:r>
              <a:rPr lang="en-IN" i="0" u="none" dirty="0" err="1">
                <a:latin typeface="Comic Sans MS" panose="030F0702030302020204" pitchFamily="66" charset="0"/>
              </a:rPr>
              <a:t>args</a:t>
            </a:r>
            <a:r>
              <a:rPr lang="en-IN" i="0" u="none" dirty="0">
                <a:latin typeface="Comic Sans MS" panose="030F0702030302020204" pitchFamily="66" charset="0"/>
              </a:rPr>
              <a:t>) {  </a:t>
            </a:r>
          </a:p>
          <a:p>
            <a:pPr algn="l"/>
            <a:r>
              <a:rPr lang="en-IN" i="0" u="none" dirty="0">
                <a:latin typeface="Comic Sans MS" panose="030F0702030302020204" pitchFamily="66" charset="0"/>
              </a:rPr>
              <a:t>    for(</a:t>
            </a:r>
            <a:r>
              <a:rPr lang="en-IN" i="0" u="none" dirty="0" err="1">
                <a:latin typeface="Comic Sans MS" panose="030F0702030302020204" pitchFamily="66" charset="0"/>
              </a:rPr>
              <a:t>int</a:t>
            </a:r>
            <a:r>
              <a:rPr lang="en-IN" i="0" u="none" dirty="0">
                <a:latin typeface="Comic Sans MS" panose="030F0702030302020204" pitchFamily="66" charset="0"/>
              </a:rPr>
              <a:t> </a:t>
            </a:r>
            <a:r>
              <a:rPr lang="en-IN" i="0" u="none" dirty="0" err="1">
                <a:latin typeface="Comic Sans MS" panose="030F0702030302020204" pitchFamily="66" charset="0"/>
              </a:rPr>
              <a:t>i</a:t>
            </a:r>
            <a:r>
              <a:rPr lang="en-IN" i="0" u="none" dirty="0">
                <a:latin typeface="Comic Sans MS" panose="030F0702030302020204" pitchFamily="66" charset="0"/>
              </a:rPr>
              <a:t>=1;i&lt;=10;i++) {  </a:t>
            </a:r>
          </a:p>
          <a:p>
            <a:pPr algn="l"/>
            <a:r>
              <a:rPr lang="en-IN" i="0" u="none" dirty="0">
                <a:latin typeface="Comic Sans MS" panose="030F0702030302020204" pitchFamily="66" charset="0"/>
              </a:rPr>
              <a:t>        if(</a:t>
            </a:r>
            <a:r>
              <a:rPr lang="en-IN" i="0" u="none" dirty="0" err="1">
                <a:latin typeface="Comic Sans MS" panose="030F0702030302020204" pitchFamily="66" charset="0"/>
              </a:rPr>
              <a:t>i</a:t>
            </a:r>
            <a:r>
              <a:rPr lang="en-IN" i="0" u="none" dirty="0">
                <a:latin typeface="Comic Sans MS" panose="030F0702030302020204" pitchFamily="66" charset="0"/>
              </a:rPr>
              <a:t>==4) {  </a:t>
            </a:r>
          </a:p>
          <a:p>
            <a:pPr algn="l"/>
            <a:r>
              <a:rPr lang="en-IN" i="0" u="none" dirty="0">
                <a:latin typeface="Comic Sans MS" panose="030F0702030302020204" pitchFamily="66" charset="0"/>
              </a:rPr>
              <a:t>            break; }  </a:t>
            </a:r>
          </a:p>
          <a:p>
            <a:pPr algn="l"/>
            <a:r>
              <a:rPr lang="en-IN" i="0" u="none" dirty="0">
                <a:latin typeface="Comic Sans MS" panose="030F0702030302020204" pitchFamily="66" charset="0"/>
              </a:rPr>
              <a:t>        </a:t>
            </a:r>
            <a:r>
              <a:rPr lang="en-IN" i="0" u="none" dirty="0" err="1">
                <a:latin typeface="Comic Sans MS" panose="030F0702030302020204" pitchFamily="66" charset="0"/>
              </a:rPr>
              <a:t>System.out.println</a:t>
            </a:r>
            <a:r>
              <a:rPr lang="en-IN" i="0" u="none" dirty="0">
                <a:latin typeface="Comic Sans MS" panose="030F0702030302020204" pitchFamily="66" charset="0"/>
              </a:rPr>
              <a:t>(</a:t>
            </a:r>
            <a:r>
              <a:rPr lang="en-IN" i="0" u="none" dirty="0" err="1">
                <a:latin typeface="Comic Sans MS" panose="030F0702030302020204" pitchFamily="66" charset="0"/>
              </a:rPr>
              <a:t>i</a:t>
            </a:r>
            <a:r>
              <a:rPr lang="en-IN" i="0" u="none" dirty="0">
                <a:latin typeface="Comic Sans MS" panose="030F0702030302020204" pitchFamily="66" charset="0"/>
              </a:rPr>
              <a:t>);  </a:t>
            </a:r>
          </a:p>
          <a:p>
            <a:pPr algn="l"/>
            <a:r>
              <a:rPr lang="en-IN" i="0" u="none" dirty="0">
                <a:latin typeface="Comic Sans MS" panose="030F0702030302020204" pitchFamily="66" charset="0"/>
              </a:rPr>
              <a:t>}  }  }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2</a:t>
            </a:r>
          </a:p>
          <a:p>
            <a:pPr algn="l"/>
            <a:r>
              <a:rPr lang="en-IN" u="none" dirty="0">
                <a:solidFill>
                  <a:srgbClr val="FFC000"/>
                </a:solidFill>
              </a:rPr>
              <a:t>	            3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0" name="Rectangle 9">
            <a:extLst>
              <a:ext uri="{FF2B5EF4-FFF2-40B4-BE49-F238E27FC236}">
                <a16:creationId xmlns:a16="http://schemas.microsoft.com/office/drawing/2014/main" id="{71C00AAB-830F-4467-AF9D-E8C3EB5D1570}"/>
              </a:ext>
            </a:extLst>
          </p:cNvPr>
          <p:cNvSpPr/>
          <p:nvPr/>
        </p:nvSpPr>
        <p:spPr>
          <a:xfrm>
            <a:off x="6778601" y="3977150"/>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IN" i="0" u="none" dirty="0">
                <a:latin typeface="Comic Sans MS" panose="030F0702030302020204" pitchFamily="66" charset="0"/>
              </a:rPr>
              <a:t>public class </a:t>
            </a:r>
            <a:r>
              <a:rPr lang="en-IN" i="0" u="none" dirty="0" err="1">
                <a:latin typeface="Comic Sans MS" panose="030F0702030302020204" pitchFamily="66" charset="0"/>
              </a:rPr>
              <a:t>BreakDemo</a:t>
            </a:r>
            <a:r>
              <a:rPr lang="en-IN" i="0" u="none" dirty="0">
                <a:latin typeface="Comic Sans MS" panose="030F0702030302020204" pitchFamily="66" charset="0"/>
              </a:rPr>
              <a:t> {  </a:t>
            </a:r>
          </a:p>
          <a:p>
            <a:pPr algn="l"/>
            <a:r>
              <a:rPr lang="en-IN" i="0" u="none" dirty="0">
                <a:latin typeface="Comic Sans MS" panose="030F0702030302020204" pitchFamily="66" charset="0"/>
              </a:rPr>
              <a:t>public static void main(String[] </a:t>
            </a:r>
            <a:r>
              <a:rPr lang="en-IN" i="0" u="none" dirty="0" err="1">
                <a:latin typeface="Comic Sans MS" panose="030F0702030302020204" pitchFamily="66" charset="0"/>
              </a:rPr>
              <a:t>args</a:t>
            </a:r>
            <a:r>
              <a:rPr lang="en-IN" i="0" u="none" dirty="0">
                <a:latin typeface="Comic Sans MS" panose="030F0702030302020204" pitchFamily="66" charset="0"/>
              </a:rPr>
              <a:t>) {  </a:t>
            </a:r>
          </a:p>
          <a:p>
            <a:pPr algn="l"/>
            <a:r>
              <a:rPr lang="en-IN" i="0" u="none" dirty="0">
                <a:latin typeface="Comic Sans MS" panose="030F0702030302020204" pitchFamily="66" charset="0"/>
              </a:rPr>
              <a:t>    for(</a:t>
            </a:r>
            <a:r>
              <a:rPr lang="en-IN" i="0" u="none" dirty="0" err="1">
                <a:latin typeface="Comic Sans MS" panose="030F0702030302020204" pitchFamily="66" charset="0"/>
              </a:rPr>
              <a:t>int</a:t>
            </a:r>
            <a:r>
              <a:rPr lang="en-IN" i="0" u="none" dirty="0">
                <a:latin typeface="Comic Sans MS" panose="030F0702030302020204" pitchFamily="66" charset="0"/>
              </a:rPr>
              <a:t> </a:t>
            </a:r>
            <a:r>
              <a:rPr lang="en-IN" i="0" u="none" dirty="0" err="1">
                <a:latin typeface="Comic Sans MS" panose="030F0702030302020204" pitchFamily="66" charset="0"/>
              </a:rPr>
              <a:t>i</a:t>
            </a:r>
            <a:r>
              <a:rPr lang="en-IN" i="0" u="none" dirty="0">
                <a:latin typeface="Comic Sans MS" panose="030F0702030302020204" pitchFamily="66" charset="0"/>
              </a:rPr>
              <a:t>=1;i&lt;=4;i++) {  </a:t>
            </a:r>
          </a:p>
          <a:p>
            <a:pPr algn="l"/>
            <a:r>
              <a:rPr lang="en-IN" i="0" u="none" dirty="0">
                <a:latin typeface="Comic Sans MS" panose="030F0702030302020204" pitchFamily="66" charset="0"/>
              </a:rPr>
              <a:t>        if(</a:t>
            </a:r>
            <a:r>
              <a:rPr lang="en-IN" i="0" u="none" dirty="0" err="1">
                <a:latin typeface="Comic Sans MS" panose="030F0702030302020204" pitchFamily="66" charset="0"/>
              </a:rPr>
              <a:t>i</a:t>
            </a:r>
            <a:r>
              <a:rPr lang="en-IN" i="0" u="none" dirty="0">
                <a:latin typeface="Comic Sans MS" panose="030F0702030302020204" pitchFamily="66" charset="0"/>
              </a:rPr>
              <a:t>==2) {  </a:t>
            </a:r>
          </a:p>
          <a:p>
            <a:pPr algn="l"/>
            <a:r>
              <a:rPr lang="en-IN" i="0" u="none" dirty="0">
                <a:latin typeface="Comic Sans MS" panose="030F0702030302020204" pitchFamily="66" charset="0"/>
              </a:rPr>
              <a:t>            continue; }  </a:t>
            </a:r>
          </a:p>
          <a:p>
            <a:pPr algn="l"/>
            <a:r>
              <a:rPr lang="en-IN" i="0" u="none" dirty="0">
                <a:latin typeface="Comic Sans MS" panose="030F0702030302020204" pitchFamily="66" charset="0"/>
              </a:rPr>
              <a:t>        </a:t>
            </a:r>
            <a:r>
              <a:rPr lang="en-IN" i="0" u="none" dirty="0" err="1">
                <a:latin typeface="Comic Sans MS" panose="030F0702030302020204" pitchFamily="66" charset="0"/>
              </a:rPr>
              <a:t>System.out.println</a:t>
            </a:r>
            <a:r>
              <a:rPr lang="en-IN" i="0" u="none" dirty="0">
                <a:latin typeface="Comic Sans MS" panose="030F0702030302020204" pitchFamily="66" charset="0"/>
              </a:rPr>
              <a:t>(</a:t>
            </a:r>
            <a:r>
              <a:rPr lang="en-IN" i="0" u="none" dirty="0" err="1">
                <a:latin typeface="Comic Sans MS" panose="030F0702030302020204" pitchFamily="66" charset="0"/>
              </a:rPr>
              <a:t>i</a:t>
            </a:r>
            <a:r>
              <a:rPr lang="en-IN" i="0" u="none" dirty="0">
                <a:latin typeface="Comic Sans MS" panose="030F0702030302020204" pitchFamily="66" charset="0"/>
              </a:rPr>
              <a:t>);  </a:t>
            </a:r>
          </a:p>
          <a:p>
            <a:pPr algn="l"/>
            <a:r>
              <a:rPr lang="en-IN" i="0" u="none" dirty="0">
                <a:latin typeface="Comic Sans MS" panose="030F0702030302020204" pitchFamily="66" charset="0"/>
              </a:rPr>
              <a:t>}  }  }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3</a:t>
            </a:r>
          </a:p>
          <a:p>
            <a:pPr algn="l"/>
            <a:r>
              <a:rPr lang="en-IN" u="none" dirty="0">
                <a:solidFill>
                  <a:srgbClr val="FFC000"/>
                </a:solidFill>
              </a:rPr>
              <a:t>	            4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2" name="TextBox 11">
            <a:extLst>
              <a:ext uri="{FF2B5EF4-FFF2-40B4-BE49-F238E27FC236}">
                <a16:creationId xmlns:a16="http://schemas.microsoft.com/office/drawing/2014/main" id="{0BF1D787-1B50-4F13-8835-E6E366BDA750}"/>
              </a:ext>
            </a:extLst>
          </p:cNvPr>
          <p:cNvSpPr txBox="1"/>
          <p:nvPr/>
        </p:nvSpPr>
        <p:spPr>
          <a:xfrm>
            <a:off x="6666158" y="735210"/>
            <a:ext cx="284218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itchFamily="66" charset="0"/>
              </a:rPr>
              <a:t>Example:</a:t>
            </a:r>
          </a:p>
        </p:txBody>
      </p:sp>
    </p:spTree>
    <p:extLst>
      <p:ext uri="{BB962C8B-B14F-4D97-AF65-F5344CB8AC3E}">
        <p14:creationId xmlns:p14="http://schemas.microsoft.com/office/powerpoint/2010/main" val="125861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1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2"/>
              </a:solidFill>
              <a:latin typeface="Comic Sans MS" pitchFamily="66" charset="0"/>
            </a:endParaRPr>
          </a:p>
        </p:txBody>
      </p:sp>
      <p:sp>
        <p:nvSpPr>
          <p:cNvPr id="11" name="Content Placeholder 10"/>
          <p:cNvSpPr>
            <a:spLocks noGrp="1"/>
          </p:cNvSpPr>
          <p:nvPr>
            <p:ph idx="1"/>
          </p:nvPr>
        </p:nvSpPr>
        <p:spPr>
          <a:xfrm>
            <a:off x="609600" y="596749"/>
            <a:ext cx="10972800" cy="5675097"/>
          </a:xfrm>
        </p:spPr>
        <p:txBody>
          <a:bodyPr/>
          <a:lstStyle/>
          <a:p>
            <a:pPr marL="0" indent="0">
              <a:buNone/>
            </a:pPr>
            <a:r>
              <a:rPr lang="en-US" sz="2400" dirty="0">
                <a:solidFill>
                  <a:schemeClr val="accent2">
                    <a:lumMod val="60000"/>
                    <a:lumOff val="40000"/>
                  </a:schemeClr>
                </a:solidFill>
                <a:latin typeface="Comic Sans MS" pitchFamily="66" charset="0"/>
              </a:rPr>
              <a:t>Identifiers :</a:t>
            </a:r>
          </a:p>
          <a:p>
            <a:pPr marL="0" indent="0">
              <a:buNone/>
            </a:pPr>
            <a:r>
              <a:rPr lang="en-US" sz="24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Identifiers are used for class names, method names, variable names.</a:t>
            </a:r>
          </a:p>
          <a:p>
            <a:pPr marL="0" indent="0">
              <a:buNone/>
            </a:pPr>
            <a:r>
              <a:rPr lang="en-US" sz="2200" dirty="0">
                <a:solidFill>
                  <a:schemeClr val="bg1"/>
                </a:solidFill>
                <a:latin typeface="Comic Sans MS" pitchFamily="66" charset="0"/>
              </a:rPr>
              <a:t>An identifier must start with uppercase and lowercase letters, numbers, or the underscore and dollar-sign characters</a:t>
            </a:r>
            <a:r>
              <a:rPr lang="en-US" sz="2200" dirty="0">
                <a:solidFill>
                  <a:schemeClr val="accent2">
                    <a:lumMod val="60000"/>
                    <a:lumOff val="40000"/>
                  </a:schemeClr>
                </a:solidFill>
                <a:latin typeface="Comic Sans MS" pitchFamily="66" charset="0"/>
              </a:rPr>
              <a:t>.</a:t>
            </a:r>
          </a:p>
          <a:p>
            <a:pPr marL="0" indent="0">
              <a:spcBef>
                <a:spcPts val="1800"/>
              </a:spcBef>
              <a:buNone/>
            </a:pPr>
            <a:r>
              <a:rPr lang="en-US" sz="2400" dirty="0">
                <a:solidFill>
                  <a:schemeClr val="tx1">
                    <a:lumMod val="40000"/>
                    <a:lumOff val="60000"/>
                  </a:schemeClr>
                </a:solidFill>
                <a:latin typeface="Comic Sans MS" pitchFamily="66" charset="0"/>
              </a:rPr>
              <a:t>Valid Identifiers:</a:t>
            </a:r>
          </a:p>
          <a:p>
            <a:pPr marL="0" indent="0">
              <a:buNone/>
            </a:pPr>
            <a:endParaRPr lang="en-US" sz="2400" dirty="0">
              <a:solidFill>
                <a:schemeClr val="accent2">
                  <a:lumMod val="60000"/>
                  <a:lumOff val="40000"/>
                </a:schemeClr>
              </a:solidFill>
              <a:latin typeface="Comic Sans MS" pitchFamily="66" charset="0"/>
            </a:endParaRPr>
          </a:p>
          <a:p>
            <a:pPr marL="0" indent="0">
              <a:buNone/>
            </a:pPr>
            <a:r>
              <a:rPr lang="en-US" sz="2400" dirty="0">
                <a:solidFill>
                  <a:schemeClr val="tx1">
                    <a:lumMod val="40000"/>
                    <a:lumOff val="60000"/>
                  </a:schemeClr>
                </a:solidFill>
                <a:latin typeface="Comic Sans MS" pitchFamily="66" charset="0"/>
              </a:rPr>
              <a:t>Invalid Identifiers:</a:t>
            </a:r>
          </a:p>
          <a:p>
            <a:pPr marL="0" indent="0">
              <a:buNone/>
            </a:pPr>
            <a:endParaRPr lang="en-US" sz="2400" dirty="0">
              <a:solidFill>
                <a:schemeClr val="accent2">
                  <a:lumMod val="60000"/>
                  <a:lumOff val="40000"/>
                </a:schemeClr>
              </a:solidFill>
              <a:latin typeface="Comic Sans MS" pitchFamily="66" charset="0"/>
            </a:endParaRPr>
          </a:p>
          <a:p>
            <a:pPr marL="0" indent="0">
              <a:buNone/>
            </a:pPr>
            <a:r>
              <a:rPr lang="en-US" sz="2400" dirty="0">
                <a:solidFill>
                  <a:schemeClr val="tx1">
                    <a:lumMod val="40000"/>
                    <a:lumOff val="60000"/>
                  </a:schemeClr>
                </a:solidFill>
                <a:latin typeface="Comic Sans MS" pitchFamily="66" charset="0"/>
              </a:rPr>
              <a:t>Literals:</a:t>
            </a:r>
          </a:p>
          <a:p>
            <a:pPr marL="0" indent="0">
              <a:buNone/>
            </a:pPr>
            <a:r>
              <a:rPr lang="en-US" sz="2200" dirty="0">
                <a:solidFill>
                  <a:schemeClr val="bg1"/>
                </a:solidFill>
                <a:latin typeface="Comic Sans MS" pitchFamily="66" charset="0"/>
              </a:rPr>
              <a:t>A constant value in java is created by using a literal representation of it.</a:t>
            </a:r>
            <a:endParaRPr lang="en-US" sz="22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22</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10158293"/>
              </p:ext>
            </p:extLst>
          </p:nvPr>
        </p:nvGraphicFramePr>
        <p:xfrm>
          <a:off x="3348736" y="2361499"/>
          <a:ext cx="7734618" cy="426720"/>
        </p:xfrm>
        <a:graphic>
          <a:graphicData uri="http://schemas.openxmlformats.org/drawingml/2006/table">
            <a:tbl>
              <a:tblPr firstRow="1" bandRow="1">
                <a:tableStyleId>{5C22544A-7EE6-4342-B048-85BDC9FD1C3A}</a:tableStyleId>
              </a:tblPr>
              <a:tblGrid>
                <a:gridCol w="1469070">
                  <a:extLst>
                    <a:ext uri="{9D8B030D-6E8A-4147-A177-3AD203B41FA5}">
                      <a16:colId xmlns:a16="http://schemas.microsoft.com/office/drawing/2014/main" val="20000"/>
                    </a:ext>
                  </a:extLst>
                </a:gridCol>
                <a:gridCol w="1435510">
                  <a:extLst>
                    <a:ext uri="{9D8B030D-6E8A-4147-A177-3AD203B41FA5}">
                      <a16:colId xmlns:a16="http://schemas.microsoft.com/office/drawing/2014/main" val="20001"/>
                    </a:ext>
                  </a:extLst>
                </a:gridCol>
                <a:gridCol w="157883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288456">
                <a:tc>
                  <a:txBody>
                    <a:bodyPr/>
                    <a:lstStyle/>
                    <a:p>
                      <a:pPr algn="ctr"/>
                      <a:r>
                        <a:rPr lang="en-US" sz="2200" b="0" dirty="0">
                          <a:solidFill>
                            <a:schemeClr val="bg2"/>
                          </a:solidFill>
                          <a:latin typeface="Comic Sans MS" pitchFamily="66" charset="0"/>
                        </a:rPr>
                        <a:t>AvgTemp</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count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a4</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$test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dirty="0" err="1">
                          <a:solidFill>
                            <a:schemeClr val="bg2"/>
                          </a:solidFill>
                          <a:latin typeface="Comic Sans MS" pitchFamily="66" charset="0"/>
                        </a:rPr>
                        <a:t>this_is_ok</a:t>
                      </a:r>
                      <a:endParaRPr lang="en-US" sz="2200" b="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916406961"/>
              </p:ext>
            </p:extLst>
          </p:nvPr>
        </p:nvGraphicFramePr>
        <p:xfrm>
          <a:off x="3627946" y="3283644"/>
          <a:ext cx="7455408" cy="426720"/>
        </p:xfrm>
        <a:graphic>
          <a:graphicData uri="http://schemas.openxmlformats.org/drawingml/2006/table">
            <a:tbl>
              <a:tblPr firstRow="1" bandRow="1">
                <a:tableStyleId>{5C22544A-7EE6-4342-B048-85BDC9FD1C3A}</a:tableStyleId>
              </a:tblPr>
              <a:tblGrid>
                <a:gridCol w="2497328">
                  <a:extLst>
                    <a:ext uri="{9D8B030D-6E8A-4147-A177-3AD203B41FA5}">
                      <a16:colId xmlns:a16="http://schemas.microsoft.com/office/drawing/2014/main" val="20000"/>
                    </a:ext>
                  </a:extLst>
                </a:gridCol>
                <a:gridCol w="2497328">
                  <a:extLst>
                    <a:ext uri="{9D8B030D-6E8A-4147-A177-3AD203B41FA5}">
                      <a16:colId xmlns:a16="http://schemas.microsoft.com/office/drawing/2014/main" val="20001"/>
                    </a:ext>
                  </a:extLst>
                </a:gridCol>
                <a:gridCol w="2460752">
                  <a:extLst>
                    <a:ext uri="{9D8B030D-6E8A-4147-A177-3AD203B41FA5}">
                      <a16:colId xmlns:a16="http://schemas.microsoft.com/office/drawing/2014/main" val="20002"/>
                    </a:ext>
                  </a:extLst>
                </a:gridCol>
              </a:tblGrid>
              <a:tr h="423117">
                <a:tc>
                  <a:txBody>
                    <a:bodyPr/>
                    <a:lstStyle/>
                    <a:p>
                      <a:pPr algn="ctr"/>
                      <a:r>
                        <a:rPr lang="en-US" sz="2200" b="0" dirty="0">
                          <a:solidFill>
                            <a:schemeClr val="bg2"/>
                          </a:solidFill>
                          <a:latin typeface="Comic Sans MS" pitchFamily="66" charset="0"/>
                        </a:rPr>
                        <a:t>2count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 high-temp </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dirty="0">
                          <a:solidFill>
                            <a:schemeClr val="bg2"/>
                          </a:solidFill>
                          <a:latin typeface="Comic Sans MS" pitchFamily="66" charset="0"/>
                        </a:rPr>
                        <a:t>Not/ok</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91498875"/>
              </p:ext>
            </p:extLst>
          </p:nvPr>
        </p:nvGraphicFramePr>
        <p:xfrm>
          <a:off x="3293805" y="5176486"/>
          <a:ext cx="7843128" cy="447565"/>
        </p:xfrm>
        <a:graphic>
          <a:graphicData uri="http://schemas.openxmlformats.org/drawingml/2006/table">
            <a:tbl>
              <a:tblPr firstRow="1" bandRow="1">
                <a:tableStyleId>{5C22544A-7EE6-4342-B048-85BDC9FD1C3A}</a:tableStyleId>
              </a:tblPr>
              <a:tblGrid>
                <a:gridCol w="1960782">
                  <a:extLst>
                    <a:ext uri="{9D8B030D-6E8A-4147-A177-3AD203B41FA5}">
                      <a16:colId xmlns:a16="http://schemas.microsoft.com/office/drawing/2014/main" val="20000"/>
                    </a:ext>
                  </a:extLst>
                </a:gridCol>
                <a:gridCol w="1960782">
                  <a:extLst>
                    <a:ext uri="{9D8B030D-6E8A-4147-A177-3AD203B41FA5}">
                      <a16:colId xmlns:a16="http://schemas.microsoft.com/office/drawing/2014/main" val="20001"/>
                    </a:ext>
                  </a:extLst>
                </a:gridCol>
                <a:gridCol w="1960782">
                  <a:extLst>
                    <a:ext uri="{9D8B030D-6E8A-4147-A177-3AD203B41FA5}">
                      <a16:colId xmlns:a16="http://schemas.microsoft.com/office/drawing/2014/main" val="20002"/>
                    </a:ext>
                  </a:extLst>
                </a:gridCol>
                <a:gridCol w="1960782">
                  <a:extLst>
                    <a:ext uri="{9D8B030D-6E8A-4147-A177-3AD203B41FA5}">
                      <a16:colId xmlns:a16="http://schemas.microsoft.com/office/drawing/2014/main" val="20003"/>
                    </a:ext>
                  </a:extLst>
                </a:gridCol>
              </a:tblGrid>
              <a:tr h="447565">
                <a:tc>
                  <a:txBody>
                    <a:bodyPr/>
                    <a:lstStyle/>
                    <a:p>
                      <a:pPr algn="ctr"/>
                      <a:r>
                        <a:rPr lang="en-US" sz="2200" b="0" dirty="0">
                          <a:solidFill>
                            <a:schemeClr val="bg2"/>
                          </a:solidFill>
                          <a:latin typeface="Comic Sans MS" pitchFamily="66" charset="0"/>
                        </a:rPr>
                        <a:t>100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98.6</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‘X’</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“This is test”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sp>
        <p:nvSpPr>
          <p:cNvPr id="12" name="TextBox 11">
            <a:extLst>
              <a:ext uri="{FF2B5EF4-FFF2-40B4-BE49-F238E27FC236}">
                <a16:creationId xmlns:a16="http://schemas.microsoft.com/office/drawing/2014/main" id="{5C71BFC5-F636-4F63-89D8-C2FDBBFD5DB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136254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597877" y="719328"/>
            <a:ext cx="10972800" cy="5001534"/>
          </a:xfrm>
        </p:spPr>
        <p:txBody>
          <a:bodyPr/>
          <a:lstStyle/>
          <a:p>
            <a:pPr marL="0" indent="0">
              <a:buNone/>
            </a:pPr>
            <a:r>
              <a:rPr lang="en-US" sz="2400" dirty="0">
                <a:solidFill>
                  <a:schemeClr val="accent2">
                    <a:lumMod val="60000"/>
                    <a:lumOff val="40000"/>
                  </a:schemeClr>
                </a:solidFill>
                <a:latin typeface="Comic Sans MS" pitchFamily="66" charset="0"/>
              </a:rPr>
              <a:t>Object-Oriented Programming:</a:t>
            </a:r>
          </a:p>
          <a:p>
            <a:pPr marL="0" indent="0">
              <a:spcBef>
                <a:spcPts val="1200"/>
              </a:spcBef>
              <a:buNone/>
            </a:pPr>
            <a:r>
              <a:rPr lang="en-US" sz="24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 methodology or paradigm to design a program using classes and objects. It simplifies the software development and maintenance by providing various concepts:</a:t>
            </a:r>
          </a:p>
          <a:p>
            <a:pPr>
              <a:spcBef>
                <a:spcPts val="1200"/>
              </a:spcBef>
              <a:buFont typeface="Arial" panose="020B0604020202020204" pitchFamily="34" charset="0"/>
              <a:buChar char="•"/>
            </a:pPr>
            <a:r>
              <a:rPr lang="en-US" sz="2200" dirty="0">
                <a:solidFill>
                  <a:schemeClr val="bg1"/>
                </a:solidFill>
                <a:latin typeface="Comic Sans MS" pitchFamily="66" charset="0"/>
              </a:rPr>
              <a:t>Object</a:t>
            </a:r>
          </a:p>
          <a:p>
            <a:pPr>
              <a:spcBef>
                <a:spcPts val="1200"/>
              </a:spcBef>
              <a:buFont typeface="Arial" panose="020B0604020202020204" pitchFamily="34" charset="0"/>
              <a:buChar char="•"/>
            </a:pPr>
            <a:r>
              <a:rPr lang="en-US" sz="2200" dirty="0">
                <a:solidFill>
                  <a:schemeClr val="bg1"/>
                </a:solidFill>
                <a:latin typeface="Comic Sans MS" pitchFamily="66" charset="0"/>
              </a:rPr>
              <a:t>Class</a:t>
            </a:r>
          </a:p>
          <a:p>
            <a:pPr>
              <a:spcBef>
                <a:spcPts val="1200"/>
              </a:spcBef>
              <a:buFont typeface="Arial" panose="020B0604020202020204" pitchFamily="34" charset="0"/>
              <a:buChar char="•"/>
            </a:pPr>
            <a:r>
              <a:rPr lang="en-US" sz="2200" dirty="0">
                <a:solidFill>
                  <a:schemeClr val="bg1"/>
                </a:solidFill>
                <a:latin typeface="Comic Sans MS" pitchFamily="66" charset="0"/>
              </a:rPr>
              <a:t>Inheritance</a:t>
            </a:r>
          </a:p>
          <a:p>
            <a:pPr>
              <a:spcBef>
                <a:spcPts val="1200"/>
              </a:spcBef>
              <a:buFont typeface="Arial" panose="020B0604020202020204" pitchFamily="34" charset="0"/>
              <a:buChar char="•"/>
            </a:pPr>
            <a:r>
              <a:rPr lang="en-US" sz="2200" dirty="0">
                <a:solidFill>
                  <a:schemeClr val="bg1"/>
                </a:solidFill>
                <a:latin typeface="Comic Sans MS" pitchFamily="66" charset="0"/>
              </a:rPr>
              <a:t>Polymorphism</a:t>
            </a:r>
          </a:p>
          <a:p>
            <a:pPr>
              <a:spcBef>
                <a:spcPts val="1200"/>
              </a:spcBef>
              <a:buFont typeface="Arial" panose="020B0604020202020204" pitchFamily="34" charset="0"/>
              <a:buChar char="•"/>
            </a:pPr>
            <a:r>
              <a:rPr lang="en-US" sz="2200" dirty="0">
                <a:solidFill>
                  <a:schemeClr val="bg1"/>
                </a:solidFill>
                <a:latin typeface="Comic Sans MS" pitchFamily="66" charset="0"/>
              </a:rPr>
              <a:t>Abstraction</a:t>
            </a:r>
          </a:p>
          <a:p>
            <a:pPr>
              <a:spcBef>
                <a:spcPts val="1200"/>
              </a:spcBef>
              <a:buFont typeface="Arial" panose="020B0604020202020204" pitchFamily="34" charset="0"/>
              <a:buChar char="•"/>
            </a:pPr>
            <a:r>
              <a:rPr lang="en-US" sz="2200" dirty="0">
                <a:solidFill>
                  <a:schemeClr val="bg1"/>
                </a:solidFill>
                <a:latin typeface="Comic Sans MS" pitchFamily="66" charset="0"/>
              </a:rPr>
              <a:t>Encapsulation</a:t>
            </a:r>
          </a:p>
          <a:p>
            <a:pPr marL="0" indent="0">
              <a:buNone/>
            </a:pPr>
            <a:endParaRPr lang="en-US" sz="2400" dirty="0">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23</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Tree>
    <p:extLst>
      <p:ext uri="{BB962C8B-B14F-4D97-AF65-F5344CB8AC3E}">
        <p14:creationId xmlns:p14="http://schemas.microsoft.com/office/powerpoint/2010/main" val="414110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433754" y="750276"/>
            <a:ext cx="11148646" cy="5240215"/>
          </a:xfrm>
        </p:spPr>
        <p:txBody>
          <a:bodyPr/>
          <a:lstStyle/>
          <a:p>
            <a:pPr marL="0" indent="0">
              <a:buNone/>
            </a:pPr>
            <a:r>
              <a:rPr lang="en-US" sz="2400" dirty="0">
                <a:solidFill>
                  <a:schemeClr val="accent2">
                    <a:lumMod val="60000"/>
                    <a:lumOff val="40000"/>
                  </a:schemeClr>
                </a:solidFill>
                <a:latin typeface="Comic Sans MS" pitchFamily="66" charset="0"/>
              </a:rPr>
              <a:t>Object:</a:t>
            </a:r>
          </a:p>
          <a:p>
            <a:pPr marL="0" indent="0">
              <a:buNone/>
            </a:pPr>
            <a:r>
              <a:rPr lang="en-US" sz="24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An entity that has state and behavior is known as an object. </a:t>
            </a:r>
          </a:p>
          <a:p>
            <a:pPr marL="0" indent="0">
              <a:buNone/>
            </a:pPr>
            <a:r>
              <a:rPr lang="en-US" sz="2200" dirty="0">
                <a:solidFill>
                  <a:schemeClr val="bg1"/>
                </a:solidFill>
                <a:latin typeface="Comic Sans MS" pitchFamily="66" charset="0"/>
              </a:rPr>
              <a:t>It can be physical or logical. Example: chair, bike, marker, pen, table, car etc. </a:t>
            </a:r>
          </a:p>
          <a:p>
            <a:pPr marL="0" indent="0">
              <a:buNone/>
            </a:pPr>
            <a:endParaRPr lang="en-US" sz="2400" dirty="0">
              <a:solidFill>
                <a:schemeClr val="bg1"/>
              </a:solidFill>
              <a:latin typeface="Comic Sans MS" pitchFamily="66" charset="0"/>
            </a:endParaRPr>
          </a:p>
          <a:p>
            <a:pPr>
              <a:buFont typeface="Courier New" panose="02070309020205020404" pitchFamily="49" charset="0"/>
              <a:buChar char="o"/>
            </a:pPr>
            <a:r>
              <a:rPr lang="en-US" sz="2400" u="sng" dirty="0">
                <a:solidFill>
                  <a:schemeClr val="tx1">
                    <a:lumMod val="20000"/>
                    <a:lumOff val="80000"/>
                  </a:schemeClr>
                </a:solidFill>
                <a:latin typeface="Comic Sans MS" pitchFamily="66" charset="0"/>
              </a:rPr>
              <a:t>An object has three characteristics:</a:t>
            </a:r>
          </a:p>
          <a:p>
            <a:pPr marL="0" indent="0">
              <a:buNone/>
            </a:pPr>
            <a:endParaRPr lang="en-US" sz="800" dirty="0">
              <a:solidFill>
                <a:schemeClr val="tx1">
                  <a:lumMod val="20000"/>
                  <a:lumOff val="80000"/>
                </a:schemeClr>
              </a:solidFill>
              <a:latin typeface="Comic Sans MS" pitchFamily="66" charset="0"/>
            </a:endParaRPr>
          </a:p>
          <a:p>
            <a:pPr marL="719138">
              <a:spcBef>
                <a:spcPts val="1200"/>
              </a:spcBef>
            </a:pPr>
            <a:r>
              <a:rPr lang="en-US" sz="2400" dirty="0">
                <a:latin typeface="Comic Sans MS" pitchFamily="66" charset="0"/>
              </a:rPr>
              <a:t>State: </a:t>
            </a:r>
            <a:r>
              <a:rPr lang="en-US" sz="2200" dirty="0">
                <a:solidFill>
                  <a:schemeClr val="bg1"/>
                </a:solidFill>
                <a:latin typeface="Comic Sans MS" pitchFamily="66" charset="0"/>
              </a:rPr>
              <a:t>It represents data (value) of an object.</a:t>
            </a:r>
          </a:p>
          <a:p>
            <a:pPr marL="719138">
              <a:spcBef>
                <a:spcPts val="1200"/>
              </a:spcBef>
            </a:pPr>
            <a:r>
              <a:rPr lang="en-US" sz="2400" dirty="0">
                <a:solidFill>
                  <a:schemeClr val="accent2">
                    <a:lumMod val="60000"/>
                    <a:lumOff val="40000"/>
                  </a:schemeClr>
                </a:solidFill>
                <a:latin typeface="Comic Sans MS" pitchFamily="66" charset="0"/>
              </a:rPr>
              <a:t>Behavior: </a:t>
            </a:r>
            <a:r>
              <a:rPr lang="en-US" sz="2200" dirty="0">
                <a:solidFill>
                  <a:schemeClr val="bg1"/>
                </a:solidFill>
                <a:latin typeface="Comic Sans MS" pitchFamily="66" charset="0"/>
              </a:rPr>
              <a:t>It represents the behavior (functionality) of an object such as  </a:t>
            </a:r>
            <a:br>
              <a:rPr lang="en-US" sz="2200" dirty="0">
                <a:solidFill>
                  <a:schemeClr val="bg1"/>
                </a:solidFill>
                <a:latin typeface="Comic Sans MS" pitchFamily="66" charset="0"/>
              </a:rPr>
            </a:br>
            <a:r>
              <a:rPr lang="en-US" sz="2200" dirty="0">
                <a:solidFill>
                  <a:schemeClr val="bg1"/>
                </a:solidFill>
                <a:latin typeface="Comic Sans MS" pitchFamily="66" charset="0"/>
              </a:rPr>
              <a:t>                deposit, withdraw etc.</a:t>
            </a:r>
          </a:p>
          <a:p>
            <a:pPr marL="719138">
              <a:spcBef>
                <a:spcPts val="1200"/>
              </a:spcBef>
            </a:pPr>
            <a:r>
              <a:rPr lang="en-US" sz="2400" dirty="0">
                <a:solidFill>
                  <a:schemeClr val="accent2">
                    <a:lumMod val="60000"/>
                    <a:lumOff val="40000"/>
                  </a:schemeClr>
                </a:solidFill>
                <a:latin typeface="Comic Sans MS" pitchFamily="66" charset="0"/>
              </a:rPr>
              <a:t>Identity</a:t>
            </a:r>
            <a:r>
              <a:rPr lang="en-US" sz="2400" dirty="0">
                <a:solidFill>
                  <a:schemeClr val="bg1"/>
                </a:solidFill>
                <a:latin typeface="Comic Sans MS" pitchFamily="66" charset="0"/>
              </a:rPr>
              <a:t> : </a:t>
            </a:r>
            <a:r>
              <a:rPr lang="en-US" sz="2200" dirty="0">
                <a:solidFill>
                  <a:schemeClr val="bg1"/>
                </a:solidFill>
                <a:latin typeface="Comic Sans MS" pitchFamily="66" charset="0"/>
              </a:rPr>
              <a:t>It gives a unique name to an object and enables one object to</a:t>
            </a:r>
            <a:br>
              <a:rPr lang="en-US" sz="2200" dirty="0">
                <a:solidFill>
                  <a:schemeClr val="bg1"/>
                </a:solidFill>
                <a:latin typeface="Comic Sans MS" pitchFamily="66" charset="0"/>
              </a:rPr>
            </a:br>
            <a:r>
              <a:rPr lang="en-US" sz="2200" dirty="0">
                <a:solidFill>
                  <a:schemeClr val="bg1"/>
                </a:solidFill>
                <a:latin typeface="Comic Sans MS" pitchFamily="66" charset="0"/>
              </a:rPr>
              <a:t>                  interact with other objects.</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24</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Tree>
    <p:extLst>
      <p:ext uri="{BB962C8B-B14F-4D97-AF65-F5344CB8AC3E}">
        <p14:creationId xmlns:p14="http://schemas.microsoft.com/office/powerpoint/2010/main" val="265546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 y="1479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410308" y="749030"/>
            <a:ext cx="11172092" cy="5417307"/>
          </a:xfrm>
        </p:spPr>
        <p:txBody>
          <a:bodyPr/>
          <a:lstStyle/>
          <a:p>
            <a:pPr marL="0" indent="0">
              <a:buNone/>
            </a:pPr>
            <a:r>
              <a:rPr lang="en-US" sz="2400" dirty="0">
                <a:solidFill>
                  <a:schemeClr val="accent2">
                    <a:lumMod val="60000"/>
                    <a:lumOff val="40000"/>
                  </a:schemeClr>
                </a:solidFill>
                <a:latin typeface="Comic Sans MS" pitchFamily="66" charset="0"/>
              </a:rPr>
              <a:t>Class</a:t>
            </a:r>
            <a:r>
              <a:rPr lang="en-US" sz="2400" b="1" dirty="0">
                <a:solidFill>
                  <a:schemeClr val="accent2">
                    <a:lumMod val="60000"/>
                    <a:lumOff val="40000"/>
                  </a:schemeClr>
                </a:solidFill>
                <a:latin typeface="Comic Sans MS" pitchFamily="66" charset="0"/>
              </a:rPr>
              <a:t>:</a:t>
            </a:r>
          </a:p>
          <a:p>
            <a:pPr marL="0" indent="0">
              <a:buNone/>
            </a:pPr>
            <a:r>
              <a:rPr lang="en-US" sz="2400" b="1"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A class is a group of objects which have common properties. </a:t>
            </a:r>
          </a:p>
          <a:p>
            <a:pPr marL="0" indent="0">
              <a:buNone/>
            </a:pPr>
            <a:r>
              <a:rPr lang="en-US" sz="2200" dirty="0">
                <a:solidFill>
                  <a:schemeClr val="bg1"/>
                </a:solidFill>
                <a:latin typeface="Comic Sans MS" pitchFamily="66" charset="0"/>
              </a:rPr>
              <a:t>It is a template or blueprint from which objects are created.</a:t>
            </a:r>
          </a:p>
          <a:p>
            <a:pPr marL="0" indent="0">
              <a:buNone/>
            </a:pPr>
            <a:endParaRPr lang="en-US" sz="1200" dirty="0">
              <a:solidFill>
                <a:schemeClr val="bg1"/>
              </a:solidFill>
              <a:latin typeface="Comic Sans MS" pitchFamily="66" charset="0"/>
            </a:endParaRPr>
          </a:p>
          <a:p>
            <a:pPr marL="0" indent="0">
              <a:buNone/>
            </a:pPr>
            <a:r>
              <a:rPr lang="en-US" sz="2400" u="sng" dirty="0">
                <a:solidFill>
                  <a:schemeClr val="bg1"/>
                </a:solidFill>
                <a:latin typeface="Comic Sans MS" pitchFamily="66" charset="0"/>
              </a:rPr>
              <a:t>A class contains:</a:t>
            </a:r>
          </a:p>
          <a:p>
            <a:pPr marL="450850" indent="-182563">
              <a:spcBef>
                <a:spcPts val="1200"/>
              </a:spcBef>
            </a:pPr>
            <a:r>
              <a:rPr lang="en-US" sz="2200" dirty="0">
                <a:solidFill>
                  <a:schemeClr val="bg1"/>
                </a:solidFill>
                <a:latin typeface="Comic Sans MS" pitchFamily="66" charset="0"/>
              </a:rPr>
              <a:t>fields</a:t>
            </a:r>
          </a:p>
          <a:p>
            <a:pPr marL="450850" indent="-182563"/>
            <a:r>
              <a:rPr lang="en-US" sz="2200" dirty="0">
                <a:solidFill>
                  <a:schemeClr val="bg1"/>
                </a:solidFill>
                <a:latin typeface="Comic Sans MS" pitchFamily="66" charset="0"/>
              </a:rPr>
              <a:t>methods</a:t>
            </a:r>
          </a:p>
          <a:p>
            <a:pPr marL="450850" indent="-182563"/>
            <a:r>
              <a:rPr lang="en-US" sz="2200" dirty="0">
                <a:solidFill>
                  <a:schemeClr val="bg1"/>
                </a:solidFill>
                <a:latin typeface="Comic Sans MS" pitchFamily="66" charset="0"/>
              </a:rPr>
              <a:t>constructors</a:t>
            </a:r>
          </a:p>
          <a:p>
            <a:pPr marL="450850" indent="-182563"/>
            <a:r>
              <a:rPr lang="en-US" sz="2200" dirty="0">
                <a:solidFill>
                  <a:schemeClr val="bg1"/>
                </a:solidFill>
                <a:latin typeface="Comic Sans MS" pitchFamily="66" charset="0"/>
              </a:rPr>
              <a:t>blocks</a:t>
            </a:r>
          </a:p>
          <a:p>
            <a:pPr marL="450850" indent="-182563"/>
            <a:r>
              <a:rPr lang="en-US" sz="2200" dirty="0">
                <a:solidFill>
                  <a:schemeClr val="bg1"/>
                </a:solidFill>
                <a:latin typeface="Comic Sans MS" pitchFamily="66" charset="0"/>
              </a:rPr>
              <a:t>nested class and interface </a:t>
            </a:r>
          </a:p>
          <a:p>
            <a:pPr marL="0" indent="0">
              <a:buNone/>
            </a:pPr>
            <a:endParaRPr lang="en-US" sz="2400" b="1"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25</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6227575" y="2399071"/>
            <a:ext cx="2764748" cy="2300747"/>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i="0" dirty="0">
                <a:latin typeface="Comic Sans MS" pitchFamily="66" charset="0"/>
              </a:rPr>
              <a:t>Syntax:</a:t>
            </a:r>
          </a:p>
          <a:p>
            <a:pPr algn="l"/>
            <a:endParaRPr lang="en-US" sz="800" i="0" u="none" dirty="0">
              <a:latin typeface="Comic Sans MS" pitchFamily="66" charset="0"/>
            </a:endParaRPr>
          </a:p>
          <a:p>
            <a:pPr algn="l"/>
            <a:r>
              <a:rPr lang="en-US" sz="2200" i="0" u="none" dirty="0">
                <a:latin typeface="Comic Sans MS" pitchFamily="66" charset="0"/>
              </a:rPr>
              <a:t>class &lt;</a:t>
            </a:r>
            <a:r>
              <a:rPr lang="en-US" sz="2200" i="0" u="none" dirty="0" err="1">
                <a:latin typeface="Comic Sans MS" pitchFamily="66" charset="0"/>
              </a:rPr>
              <a:t>class_name</a:t>
            </a:r>
            <a:r>
              <a:rPr lang="en-US" sz="2200" i="0" u="none" dirty="0">
                <a:latin typeface="Comic Sans MS" pitchFamily="66" charset="0"/>
              </a:rPr>
              <a:t>&gt; {  </a:t>
            </a:r>
          </a:p>
          <a:p>
            <a:pPr algn="l"/>
            <a:r>
              <a:rPr lang="en-US" sz="2200" i="0" u="none" dirty="0">
                <a:latin typeface="Comic Sans MS" pitchFamily="66" charset="0"/>
              </a:rPr>
              <a:t>    field;  </a:t>
            </a:r>
          </a:p>
          <a:p>
            <a:pPr algn="l"/>
            <a:r>
              <a:rPr lang="en-US" sz="2200" i="0" u="none" dirty="0">
                <a:latin typeface="Comic Sans MS" pitchFamily="66" charset="0"/>
              </a:rPr>
              <a:t>    method;  </a:t>
            </a:r>
          </a:p>
          <a:p>
            <a:pPr algn="l"/>
            <a:r>
              <a:rPr lang="en-US" sz="2200" i="0" u="none" dirty="0">
                <a:latin typeface="Comic Sans MS" pitchFamily="66" charset="0"/>
              </a:rPr>
              <a:t>} </a:t>
            </a:r>
          </a:p>
        </p:txBody>
      </p:sp>
    </p:spTree>
    <p:extLst>
      <p:ext uri="{BB962C8B-B14F-4D97-AF65-F5344CB8AC3E}">
        <p14:creationId xmlns:p14="http://schemas.microsoft.com/office/powerpoint/2010/main" val="4280110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65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79938"/>
            <a:ext cx="11204448" cy="5328975"/>
          </a:xfrm>
        </p:spPr>
        <p:txBody>
          <a:bodyPr/>
          <a:lstStyle/>
          <a:p>
            <a:pPr marL="0" indent="0">
              <a:buNone/>
            </a:pPr>
            <a:r>
              <a:rPr lang="en-US" sz="2400" dirty="0">
                <a:solidFill>
                  <a:schemeClr val="accent2">
                    <a:lumMod val="60000"/>
                    <a:lumOff val="40000"/>
                  </a:schemeClr>
                </a:solidFill>
                <a:latin typeface="Comic Sans MS" pitchFamily="66" charset="0"/>
              </a:rPr>
              <a:t>Constructor</a:t>
            </a:r>
            <a:r>
              <a:rPr lang="en-US" sz="2400" b="1" dirty="0">
                <a:solidFill>
                  <a:schemeClr val="accent2">
                    <a:lumMod val="60000"/>
                    <a:lumOff val="40000"/>
                  </a:schemeClr>
                </a:solidFill>
                <a:latin typeface="Comic Sans MS" pitchFamily="66" charset="0"/>
              </a:rPr>
              <a:t>:</a:t>
            </a:r>
          </a:p>
          <a:p>
            <a:pPr marL="0" indent="0">
              <a:buNone/>
            </a:pPr>
            <a:r>
              <a:rPr lang="en-US" sz="2400" b="1"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 special method having same name of class having no return type, used to initialize the instance members and the object.</a:t>
            </a:r>
          </a:p>
          <a:p>
            <a:pPr marL="0" indent="0">
              <a:spcBef>
                <a:spcPts val="1200"/>
              </a:spcBef>
              <a:buNone/>
            </a:pPr>
            <a:r>
              <a:rPr lang="en-US" sz="2400" u="sng" dirty="0">
                <a:solidFill>
                  <a:schemeClr val="tx1">
                    <a:lumMod val="20000"/>
                    <a:lumOff val="80000"/>
                  </a:schemeClr>
                </a:solidFill>
                <a:latin typeface="Comic Sans MS" pitchFamily="66" charset="0"/>
              </a:rPr>
              <a:t>Types of constructor:</a:t>
            </a:r>
          </a:p>
          <a:p>
            <a:pPr>
              <a:spcBef>
                <a:spcPts val="1800"/>
              </a:spcBef>
              <a:buFont typeface="Wingdings" pitchFamily="2" charset="2"/>
              <a:buChar char="Ø"/>
            </a:pPr>
            <a:r>
              <a:rPr lang="en-US" sz="2400" dirty="0">
                <a:solidFill>
                  <a:schemeClr val="accent2">
                    <a:lumMod val="60000"/>
                    <a:lumOff val="40000"/>
                  </a:schemeClr>
                </a:solidFill>
                <a:latin typeface="Comic Sans MS" pitchFamily="66" charset="0"/>
              </a:rPr>
              <a:t>Default constructor </a:t>
            </a:r>
            <a:r>
              <a:rPr lang="en-US" sz="2400" dirty="0">
                <a:solidFill>
                  <a:schemeClr val="bg1"/>
                </a:solidFill>
                <a:latin typeface="Comic Sans MS" pitchFamily="66" charset="0"/>
              </a:rPr>
              <a:t>-</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A constructor that have no parameter is known as default constructor.</a:t>
            </a:r>
          </a:p>
          <a:p>
            <a:pPr marL="0" indent="0">
              <a:buNone/>
            </a:pPr>
            <a:endParaRPr lang="en-US" sz="2400" dirty="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a:buFont typeface="Wingdings" pitchFamily="2" charset="2"/>
              <a:buChar char="Ø"/>
            </a:pPr>
            <a:r>
              <a:rPr lang="en-US" sz="2400" dirty="0">
                <a:solidFill>
                  <a:schemeClr val="accent2">
                    <a:lumMod val="60000"/>
                    <a:lumOff val="40000"/>
                  </a:schemeClr>
                </a:solidFill>
                <a:latin typeface="Comic Sans MS" pitchFamily="66" charset="0"/>
              </a:rPr>
              <a:t>Parameterized constructor - </a:t>
            </a:r>
            <a:r>
              <a:rPr lang="en-US" sz="2200" dirty="0">
                <a:solidFill>
                  <a:schemeClr val="bg1"/>
                </a:solidFill>
                <a:latin typeface="Comic Sans MS" pitchFamily="66" charset="0"/>
              </a:rPr>
              <a:t>A constructor that have parameters is known as parameterized constructor.</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26</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1075793" y="3558433"/>
            <a:ext cx="5315280" cy="630167"/>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i="0" dirty="0">
                <a:solidFill>
                  <a:schemeClr val="bg1"/>
                </a:solidFill>
                <a:latin typeface="Comic Sans MS" pitchFamily="66" charset="0"/>
              </a:rPr>
              <a:t>syntax</a:t>
            </a:r>
            <a:r>
              <a:rPr lang="en-US" sz="2400" u="none" dirty="0">
                <a:solidFill>
                  <a:schemeClr val="bg1"/>
                </a:solidFill>
                <a:latin typeface="Comic Sans MS" pitchFamily="66" charset="0"/>
              </a:rPr>
              <a:t>:  </a:t>
            </a:r>
            <a:r>
              <a:rPr lang="en-US" sz="2200" i="0" u="none" dirty="0">
                <a:solidFill>
                  <a:schemeClr val="bg1"/>
                </a:solidFill>
                <a:latin typeface="Comic Sans MS" pitchFamily="66" charset="0"/>
              </a:rPr>
              <a:t>&lt;</a:t>
            </a:r>
            <a:r>
              <a:rPr lang="en-US" sz="2200" i="0" u="none" dirty="0" err="1">
                <a:solidFill>
                  <a:schemeClr val="bg1"/>
                </a:solidFill>
                <a:latin typeface="Comic Sans MS" pitchFamily="66" charset="0"/>
              </a:rPr>
              <a:t>class_name</a:t>
            </a:r>
            <a:r>
              <a:rPr lang="en-US" sz="2200" i="0" u="none" dirty="0">
                <a:solidFill>
                  <a:schemeClr val="bg1"/>
                </a:solidFill>
                <a:latin typeface="Comic Sans MS" pitchFamily="66" charset="0"/>
              </a:rPr>
              <a:t>&gt; () {}</a:t>
            </a:r>
            <a:r>
              <a:rPr lang="en-US" sz="2200" u="none" dirty="0">
                <a:solidFill>
                  <a:schemeClr val="bg1"/>
                </a:solidFill>
                <a:latin typeface="Comic Sans MS" pitchFamily="66" charset="0"/>
              </a:rPr>
              <a:t> </a:t>
            </a:r>
          </a:p>
        </p:txBody>
      </p:sp>
      <p:sp>
        <p:nvSpPr>
          <p:cNvPr id="9" name="Rectangle 8">
            <a:extLst>
              <a:ext uri="{FF2B5EF4-FFF2-40B4-BE49-F238E27FC236}">
                <a16:creationId xmlns:a16="http://schemas.microsoft.com/office/drawing/2014/main" id="{EEDC2CDB-FE2B-44BF-9EC4-381313067C9D}"/>
              </a:ext>
            </a:extLst>
          </p:cNvPr>
          <p:cNvSpPr/>
          <p:nvPr/>
        </p:nvSpPr>
        <p:spPr>
          <a:xfrm>
            <a:off x="1075793" y="5181819"/>
            <a:ext cx="5315280" cy="630167"/>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i="0" dirty="0">
                <a:solidFill>
                  <a:schemeClr val="bg1"/>
                </a:solidFill>
                <a:latin typeface="Comic Sans MS" pitchFamily="66" charset="0"/>
              </a:rPr>
              <a:t>syntax</a:t>
            </a:r>
            <a:r>
              <a:rPr lang="en-US" sz="2400" u="none" dirty="0">
                <a:solidFill>
                  <a:schemeClr val="bg1"/>
                </a:solidFill>
                <a:latin typeface="Comic Sans MS" pitchFamily="66" charset="0"/>
              </a:rPr>
              <a:t>:  </a:t>
            </a:r>
            <a:r>
              <a:rPr lang="en-US" sz="2200" i="0" u="none" dirty="0">
                <a:solidFill>
                  <a:schemeClr val="bg1"/>
                </a:solidFill>
                <a:latin typeface="Comic Sans MS" pitchFamily="66" charset="0"/>
              </a:rPr>
              <a:t>&lt;</a:t>
            </a:r>
            <a:r>
              <a:rPr lang="en-US" sz="2200" i="0" u="none" dirty="0" err="1">
                <a:solidFill>
                  <a:schemeClr val="bg1"/>
                </a:solidFill>
                <a:latin typeface="Comic Sans MS" pitchFamily="66" charset="0"/>
              </a:rPr>
              <a:t>class_name</a:t>
            </a:r>
            <a:r>
              <a:rPr lang="en-US" sz="2200" i="0" u="none" dirty="0">
                <a:solidFill>
                  <a:schemeClr val="bg1"/>
                </a:solidFill>
                <a:latin typeface="Comic Sans MS" pitchFamily="66" charset="0"/>
              </a:rPr>
              <a:t>&gt;(parameters) {}</a:t>
            </a:r>
            <a:r>
              <a:rPr lang="en-US" sz="2200" u="none" dirty="0">
                <a:solidFill>
                  <a:schemeClr val="bg1"/>
                </a:solidFill>
                <a:latin typeface="Comic Sans MS" pitchFamily="66" charset="0"/>
              </a:rPr>
              <a:t> </a:t>
            </a:r>
          </a:p>
        </p:txBody>
      </p:sp>
    </p:spTree>
    <p:extLst>
      <p:ext uri="{BB962C8B-B14F-4D97-AF65-F5344CB8AC3E}">
        <p14:creationId xmlns:p14="http://schemas.microsoft.com/office/powerpoint/2010/main" val="23189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6"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21323"/>
            <a:ext cx="10972800" cy="5697415"/>
          </a:xfrm>
        </p:spPr>
        <p:txBody>
          <a:bodyPr/>
          <a:lstStyle/>
          <a:p>
            <a:pPr marL="0" indent="0">
              <a:buNone/>
            </a:pPr>
            <a:r>
              <a:rPr lang="en-US" sz="2400" dirty="0">
                <a:solidFill>
                  <a:schemeClr val="accent2">
                    <a:lumMod val="60000"/>
                    <a:lumOff val="40000"/>
                  </a:schemeClr>
                </a:solidFill>
                <a:latin typeface="Comic Sans MS" pitchFamily="66" charset="0"/>
              </a:rPr>
              <a:t>Inheritance</a:t>
            </a:r>
            <a:r>
              <a:rPr lang="en-US" sz="2400" b="1" dirty="0">
                <a:solidFill>
                  <a:schemeClr val="accent2">
                    <a:lumMod val="60000"/>
                    <a:lumOff val="40000"/>
                  </a:schemeClr>
                </a:solidFill>
                <a:latin typeface="Comic Sans MS" pitchFamily="66" charset="0"/>
              </a:rPr>
              <a:t>:</a:t>
            </a:r>
          </a:p>
          <a:p>
            <a:pPr marL="0" indent="0">
              <a:buNone/>
            </a:pPr>
            <a:r>
              <a:rPr lang="en-US" sz="22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 mechanism in which one object acquires all the properties and behaviors of parent object.</a:t>
            </a:r>
          </a:p>
          <a:p>
            <a:pPr marL="0" indent="0">
              <a:buNone/>
            </a:pPr>
            <a:r>
              <a:rPr lang="en-US" sz="2200" dirty="0">
                <a:solidFill>
                  <a:schemeClr val="bg1"/>
                </a:solidFill>
                <a:latin typeface="Comic Sans MS" pitchFamily="66" charset="0"/>
              </a:rPr>
              <a:t>Inheritance represents the IS-A relationship, also known as parent-child relationship.</a:t>
            </a:r>
          </a:p>
          <a:p>
            <a:pPr marL="0" indent="0">
              <a:spcBef>
                <a:spcPts val="1800"/>
              </a:spcBef>
              <a:buNone/>
            </a:pPr>
            <a:r>
              <a:rPr lang="en-US" sz="2400" dirty="0">
                <a:solidFill>
                  <a:schemeClr val="accent2">
                    <a:lumMod val="60000"/>
                    <a:lumOff val="40000"/>
                  </a:schemeClr>
                </a:solidFill>
                <a:latin typeface="Comic Sans MS" pitchFamily="66" charset="0"/>
              </a:rPr>
              <a:t>Why inheritance in java</a:t>
            </a:r>
          </a:p>
          <a:p>
            <a:pPr>
              <a:buFont typeface="Courier New" panose="02070309020205020404" pitchFamily="49" charset="0"/>
              <a:buChar char="o"/>
            </a:pPr>
            <a:r>
              <a:rPr lang="en-US" sz="2200" dirty="0">
                <a:solidFill>
                  <a:schemeClr val="bg1"/>
                </a:solidFill>
                <a:latin typeface="Comic Sans MS" pitchFamily="66" charset="0"/>
              </a:rPr>
              <a:t>For Method Overriding (so runtime polymorphism can be achieved).</a:t>
            </a:r>
          </a:p>
          <a:p>
            <a:pPr>
              <a:buFont typeface="Courier New" panose="02070309020205020404" pitchFamily="49" charset="0"/>
              <a:buChar char="o"/>
            </a:pPr>
            <a:r>
              <a:rPr lang="en-US" sz="2200" dirty="0">
                <a:solidFill>
                  <a:schemeClr val="bg1"/>
                </a:solidFill>
                <a:latin typeface="Comic Sans MS" pitchFamily="66" charset="0"/>
              </a:rPr>
              <a:t>For Code Reusability.</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27</a:t>
            </a:fld>
            <a:endParaRPr lang="en-US" dirty="0"/>
          </a:p>
        </p:txBody>
      </p:sp>
      <p:sp>
        <p:nvSpPr>
          <p:cNvPr id="19" name="TextBox 18"/>
          <p:cNvSpPr txBox="1"/>
          <p:nvPr/>
        </p:nvSpPr>
        <p:spPr>
          <a:xfrm>
            <a:off x="8463254" y="79829"/>
            <a:ext cx="3531557"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5454035" y="4090219"/>
            <a:ext cx="6305346" cy="1936955"/>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2200" i="0" u="none" dirty="0">
                <a:solidFill>
                  <a:schemeClr val="bg1"/>
                </a:solidFill>
                <a:latin typeface="Comic Sans MS" pitchFamily="66" charset="0"/>
              </a:rPr>
              <a:t>class Subclass-name extends Superclass-name </a:t>
            </a:r>
          </a:p>
          <a:p>
            <a:pPr marL="0" indent="0" algn="l">
              <a:buNone/>
            </a:pPr>
            <a:r>
              <a:rPr lang="en-US" sz="2200" i="0" u="none" dirty="0">
                <a:solidFill>
                  <a:schemeClr val="bg1"/>
                </a:solidFill>
                <a:latin typeface="Comic Sans MS" pitchFamily="66" charset="0"/>
              </a:rPr>
              <a:t>{ </a:t>
            </a:r>
          </a:p>
          <a:p>
            <a:pPr marL="0" indent="0" algn="l">
              <a:buNone/>
            </a:pPr>
            <a:r>
              <a:rPr lang="en-US" sz="2200" i="0" u="none" dirty="0">
                <a:solidFill>
                  <a:schemeClr val="bg1"/>
                </a:solidFill>
                <a:latin typeface="Comic Sans MS" pitchFamily="66" charset="0"/>
              </a:rPr>
              <a:t>   //methods and fields  </a:t>
            </a:r>
          </a:p>
          <a:p>
            <a:pPr marL="0" indent="0" algn="l">
              <a:buNone/>
            </a:pPr>
            <a:r>
              <a:rPr lang="en-US" sz="2200" i="0" u="none" dirty="0">
                <a:solidFill>
                  <a:schemeClr val="bg1"/>
                </a:solidFill>
                <a:latin typeface="Comic Sans MS" pitchFamily="66" charset="0"/>
              </a:rPr>
              <a:t>} </a:t>
            </a:r>
          </a:p>
        </p:txBody>
      </p:sp>
      <p:sp>
        <p:nvSpPr>
          <p:cNvPr id="11" name="Rectangle 10"/>
          <p:cNvSpPr/>
          <p:nvPr/>
        </p:nvSpPr>
        <p:spPr>
          <a:xfrm>
            <a:off x="740696" y="4090219"/>
            <a:ext cx="4401889" cy="1946787"/>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2400" i="0" dirty="0">
                <a:solidFill>
                  <a:schemeClr val="bg1"/>
                </a:solidFill>
                <a:latin typeface="Comic Sans MS" pitchFamily="66" charset="0"/>
              </a:rPr>
              <a:t>Syntax: </a:t>
            </a:r>
          </a:p>
          <a:p>
            <a:pPr marL="0" indent="0" algn="l">
              <a:spcBef>
                <a:spcPts val="1200"/>
              </a:spcBef>
              <a:buNone/>
            </a:pPr>
            <a:r>
              <a:rPr lang="en-US" sz="2200" i="0" u="none" dirty="0">
                <a:solidFill>
                  <a:schemeClr val="bg1"/>
                </a:solidFill>
                <a:latin typeface="Comic Sans MS" pitchFamily="66" charset="0"/>
              </a:rPr>
              <a:t>Class  Superclass-name </a:t>
            </a:r>
          </a:p>
          <a:p>
            <a:pPr marL="0" indent="0" algn="l">
              <a:buNone/>
            </a:pPr>
            <a:r>
              <a:rPr lang="en-US" sz="2200" i="0" u="none" dirty="0">
                <a:solidFill>
                  <a:schemeClr val="bg1"/>
                </a:solidFill>
                <a:latin typeface="Comic Sans MS" pitchFamily="66" charset="0"/>
              </a:rPr>
              <a:t>{ </a:t>
            </a:r>
          </a:p>
          <a:p>
            <a:pPr marL="0" indent="0" algn="l">
              <a:buNone/>
            </a:pPr>
            <a:r>
              <a:rPr lang="en-US" sz="2200" i="0" u="none" dirty="0">
                <a:solidFill>
                  <a:schemeClr val="bg1"/>
                </a:solidFill>
                <a:latin typeface="Comic Sans MS" pitchFamily="66" charset="0"/>
              </a:rPr>
              <a:t>   //methods and fields  </a:t>
            </a:r>
          </a:p>
          <a:p>
            <a:pPr marL="0" indent="0" algn="l">
              <a:buNone/>
            </a:pPr>
            <a:r>
              <a:rPr lang="en-US" sz="2200" i="0" u="none" dirty="0">
                <a:solidFill>
                  <a:schemeClr val="bg1"/>
                </a:solidFill>
                <a:latin typeface="Comic Sans MS" pitchFamily="66" charset="0"/>
              </a:rPr>
              <a:t>} </a:t>
            </a:r>
          </a:p>
        </p:txBody>
      </p:sp>
    </p:spTree>
    <p:extLst>
      <p:ext uri="{BB962C8B-B14F-4D97-AF65-F5344CB8AC3E}">
        <p14:creationId xmlns:p14="http://schemas.microsoft.com/office/powerpoint/2010/main" val="991434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3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50297" y="826478"/>
            <a:ext cx="11447918" cy="5182436"/>
          </a:xfrm>
        </p:spPr>
        <p:txBody>
          <a:bodyPr/>
          <a:lstStyle/>
          <a:p>
            <a:pPr marL="0" indent="0">
              <a:buNone/>
            </a:pPr>
            <a:r>
              <a:rPr lang="en-US" sz="2400" u="sng" dirty="0">
                <a:solidFill>
                  <a:schemeClr val="accent2">
                    <a:lumMod val="60000"/>
                    <a:lumOff val="40000"/>
                  </a:schemeClr>
                </a:solidFill>
                <a:latin typeface="Comic Sans MS" pitchFamily="66" charset="0"/>
              </a:rPr>
              <a:t>Types of Inheritance</a:t>
            </a:r>
            <a:r>
              <a:rPr lang="en-US" sz="2400" b="1" dirty="0">
                <a:solidFill>
                  <a:schemeClr val="accent2">
                    <a:lumMod val="60000"/>
                    <a:lumOff val="40000"/>
                  </a:schemeClr>
                </a:solidFill>
                <a:latin typeface="Comic Sans MS" pitchFamily="66" charset="0"/>
              </a:rPr>
              <a:t>:</a:t>
            </a:r>
          </a:p>
          <a:p>
            <a:pPr>
              <a:spcBef>
                <a:spcPts val="1200"/>
              </a:spcBef>
              <a:buFont typeface="Courier New" panose="02070309020205020404" pitchFamily="49" charset="0"/>
              <a:buChar char="o"/>
            </a:pPr>
            <a:r>
              <a:rPr lang="en-US" sz="2400" dirty="0">
                <a:solidFill>
                  <a:schemeClr val="bg1"/>
                </a:solidFill>
                <a:latin typeface="Comic Sans MS" pitchFamily="66" charset="0"/>
              </a:rPr>
              <a:t>Single Inheritance</a:t>
            </a:r>
          </a:p>
          <a:p>
            <a:pPr>
              <a:spcBef>
                <a:spcPts val="1200"/>
              </a:spcBef>
              <a:buFont typeface="Courier New" panose="02070309020205020404" pitchFamily="49" charset="0"/>
              <a:buChar char="o"/>
            </a:pPr>
            <a:r>
              <a:rPr lang="en-US" sz="2400" dirty="0">
                <a:solidFill>
                  <a:schemeClr val="bg1"/>
                </a:solidFill>
                <a:latin typeface="Comic Sans MS" pitchFamily="66" charset="0"/>
              </a:rPr>
              <a:t>Multilevel Inheritance</a:t>
            </a:r>
          </a:p>
          <a:p>
            <a:pPr>
              <a:spcBef>
                <a:spcPts val="1200"/>
              </a:spcBef>
              <a:buFont typeface="Courier New" panose="02070309020205020404" pitchFamily="49" charset="0"/>
              <a:buChar char="o"/>
            </a:pPr>
            <a:r>
              <a:rPr lang="en-US" sz="2400" dirty="0">
                <a:solidFill>
                  <a:schemeClr val="bg1"/>
                </a:solidFill>
                <a:latin typeface="Comic Sans MS" pitchFamily="66" charset="0"/>
              </a:rPr>
              <a:t>Hierarchical Inheritance</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28</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1770185" y="2963006"/>
            <a:ext cx="1348153" cy="5978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A</a:t>
            </a:r>
            <a:endParaRPr lang="en-US" i="0" u="none" dirty="0">
              <a:latin typeface="Comic Sans MS" pitchFamily="66" charset="0"/>
            </a:endParaRPr>
          </a:p>
        </p:txBody>
      </p:sp>
      <p:sp>
        <p:nvSpPr>
          <p:cNvPr id="9" name="Rectangle 8"/>
          <p:cNvSpPr/>
          <p:nvPr/>
        </p:nvSpPr>
        <p:spPr>
          <a:xfrm>
            <a:off x="1770184" y="4128407"/>
            <a:ext cx="1348153" cy="6564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B</a:t>
            </a:r>
          </a:p>
        </p:txBody>
      </p:sp>
      <p:sp>
        <p:nvSpPr>
          <p:cNvPr id="10" name="Rectangle 9"/>
          <p:cNvSpPr/>
          <p:nvPr/>
        </p:nvSpPr>
        <p:spPr>
          <a:xfrm>
            <a:off x="4776655" y="2943573"/>
            <a:ext cx="1348154" cy="6506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A</a:t>
            </a:r>
            <a:endParaRPr lang="en-US" i="0" u="none" dirty="0">
              <a:latin typeface="Comic Sans MS" pitchFamily="66" charset="0"/>
            </a:endParaRPr>
          </a:p>
        </p:txBody>
      </p:sp>
      <p:sp>
        <p:nvSpPr>
          <p:cNvPr id="11" name="Rectangle 10"/>
          <p:cNvSpPr/>
          <p:nvPr/>
        </p:nvSpPr>
        <p:spPr>
          <a:xfrm>
            <a:off x="4747847" y="4140128"/>
            <a:ext cx="1348153" cy="6447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B</a:t>
            </a:r>
            <a:endParaRPr lang="en-US" i="0" u="none" dirty="0">
              <a:latin typeface="Comic Sans MS" pitchFamily="66" charset="0"/>
            </a:endParaRPr>
          </a:p>
        </p:txBody>
      </p:sp>
      <p:sp>
        <p:nvSpPr>
          <p:cNvPr id="12" name="Rectangle 11"/>
          <p:cNvSpPr/>
          <p:nvPr/>
        </p:nvSpPr>
        <p:spPr>
          <a:xfrm>
            <a:off x="4747846" y="5244386"/>
            <a:ext cx="1348154" cy="691660"/>
          </a:xfrm>
          <a:prstGeom prst="rect">
            <a:avLst/>
          </a:prstGeom>
          <a:solidFill>
            <a:srgbClr val="F8F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C</a:t>
            </a:r>
            <a:endParaRPr lang="en-US" i="0" u="none" dirty="0">
              <a:latin typeface="Comic Sans MS" pitchFamily="66" charset="0"/>
            </a:endParaRPr>
          </a:p>
        </p:txBody>
      </p:sp>
      <p:sp>
        <p:nvSpPr>
          <p:cNvPr id="13" name="Rectangle 12"/>
          <p:cNvSpPr/>
          <p:nvPr/>
        </p:nvSpPr>
        <p:spPr>
          <a:xfrm>
            <a:off x="8903656" y="2974523"/>
            <a:ext cx="1298435" cy="6506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A</a:t>
            </a:r>
            <a:endParaRPr lang="en-US" i="0" u="none" dirty="0">
              <a:latin typeface="Comic Sans MS" pitchFamily="66" charset="0"/>
            </a:endParaRPr>
          </a:p>
        </p:txBody>
      </p:sp>
      <p:sp>
        <p:nvSpPr>
          <p:cNvPr id="14" name="Rectangle 13"/>
          <p:cNvSpPr/>
          <p:nvPr/>
        </p:nvSpPr>
        <p:spPr>
          <a:xfrm>
            <a:off x="7524629" y="4140128"/>
            <a:ext cx="1422940" cy="6447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B</a:t>
            </a:r>
            <a:endParaRPr lang="en-US" i="0" u="none" dirty="0">
              <a:latin typeface="Comic Sans MS" pitchFamily="66" charset="0"/>
            </a:endParaRPr>
          </a:p>
        </p:txBody>
      </p:sp>
      <p:sp>
        <p:nvSpPr>
          <p:cNvPr id="15" name="Rectangle 14"/>
          <p:cNvSpPr/>
          <p:nvPr/>
        </p:nvSpPr>
        <p:spPr>
          <a:xfrm>
            <a:off x="10160000" y="4140128"/>
            <a:ext cx="1381703" cy="6447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solidFill>
                  <a:srgbClr val="020202"/>
                </a:solidFill>
                <a:latin typeface="Comic Sans MS" pitchFamily="66" charset="0"/>
              </a:rPr>
              <a:t>CLASS C</a:t>
            </a:r>
            <a:endParaRPr lang="en-US" i="0" u="none" dirty="0">
              <a:latin typeface="Comic Sans MS" pitchFamily="66" charset="0"/>
            </a:endParaRPr>
          </a:p>
        </p:txBody>
      </p:sp>
      <p:cxnSp>
        <p:nvCxnSpPr>
          <p:cNvPr id="17" name="Straight Arrow Connector 16"/>
          <p:cNvCxnSpPr>
            <a:stCxn id="9" idx="0"/>
            <a:endCxn id="8" idx="2"/>
          </p:cNvCxnSpPr>
          <p:nvPr/>
        </p:nvCxnSpPr>
        <p:spPr>
          <a:xfrm flipV="1">
            <a:off x="2444261" y="3560883"/>
            <a:ext cx="1" cy="567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0"/>
            <a:endCxn id="11" idx="2"/>
          </p:cNvCxnSpPr>
          <p:nvPr/>
        </p:nvCxnSpPr>
        <p:spPr>
          <a:xfrm flipV="1">
            <a:off x="5421923" y="4784898"/>
            <a:ext cx="1" cy="45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endCxn id="10" idx="2"/>
          </p:cNvCxnSpPr>
          <p:nvPr/>
        </p:nvCxnSpPr>
        <p:spPr>
          <a:xfrm flipV="1">
            <a:off x="5450732" y="3594204"/>
            <a:ext cx="0" cy="534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0"/>
            <a:endCxn id="13" idx="2"/>
          </p:cNvCxnSpPr>
          <p:nvPr/>
        </p:nvCxnSpPr>
        <p:spPr>
          <a:xfrm flipH="1" flipV="1">
            <a:off x="9552874" y="3625154"/>
            <a:ext cx="1297978" cy="514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14" idx="0"/>
            <a:endCxn id="13" idx="2"/>
          </p:cNvCxnSpPr>
          <p:nvPr/>
        </p:nvCxnSpPr>
        <p:spPr>
          <a:xfrm flipV="1">
            <a:off x="8236099" y="3625154"/>
            <a:ext cx="1316775" cy="514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37F405-E447-4530-9BF8-20C4B76105FA}"/>
              </a:ext>
            </a:extLst>
          </p:cNvPr>
          <p:cNvSpPr txBox="1"/>
          <p:nvPr/>
        </p:nvSpPr>
        <p:spPr>
          <a:xfrm>
            <a:off x="1820760" y="4890757"/>
            <a:ext cx="1153971" cy="461665"/>
          </a:xfrm>
          <a:prstGeom prst="rect">
            <a:avLst/>
          </a:prstGeom>
          <a:noFill/>
        </p:spPr>
        <p:txBody>
          <a:bodyPr wrap="square" rtlCol="0">
            <a:spAutoFit/>
          </a:bodyPr>
          <a:lstStyle/>
          <a:p>
            <a:r>
              <a:rPr lang="en-US" sz="2400" i="0" u="none" dirty="0">
                <a:solidFill>
                  <a:schemeClr val="bg1"/>
                </a:solidFill>
                <a:latin typeface="Comic Sans MS" panose="030F0702030302020204" pitchFamily="66" charset="0"/>
              </a:rPr>
              <a:t>Single</a:t>
            </a:r>
          </a:p>
        </p:txBody>
      </p:sp>
      <p:sp>
        <p:nvSpPr>
          <p:cNvPr id="22" name="TextBox 21">
            <a:extLst>
              <a:ext uri="{FF2B5EF4-FFF2-40B4-BE49-F238E27FC236}">
                <a16:creationId xmlns:a16="http://schemas.microsoft.com/office/drawing/2014/main" id="{4FF9ABA3-F2DC-4D30-9395-59F88663011B}"/>
              </a:ext>
            </a:extLst>
          </p:cNvPr>
          <p:cNvSpPr txBox="1"/>
          <p:nvPr/>
        </p:nvSpPr>
        <p:spPr>
          <a:xfrm>
            <a:off x="4578329" y="6031522"/>
            <a:ext cx="1687187" cy="461665"/>
          </a:xfrm>
          <a:prstGeom prst="rect">
            <a:avLst/>
          </a:prstGeom>
          <a:noFill/>
        </p:spPr>
        <p:txBody>
          <a:bodyPr wrap="square" rtlCol="0">
            <a:spAutoFit/>
          </a:bodyPr>
          <a:lstStyle/>
          <a:p>
            <a:r>
              <a:rPr lang="en-US" sz="2400" i="0" u="none" dirty="0">
                <a:solidFill>
                  <a:schemeClr val="bg1"/>
                </a:solidFill>
                <a:latin typeface="Comic Sans MS" panose="030F0702030302020204" pitchFamily="66" charset="0"/>
              </a:rPr>
              <a:t>Multilevel</a:t>
            </a:r>
          </a:p>
        </p:txBody>
      </p:sp>
      <p:sp>
        <p:nvSpPr>
          <p:cNvPr id="24" name="TextBox 23">
            <a:extLst>
              <a:ext uri="{FF2B5EF4-FFF2-40B4-BE49-F238E27FC236}">
                <a16:creationId xmlns:a16="http://schemas.microsoft.com/office/drawing/2014/main" id="{FED8D8A9-48ED-46D6-B8E2-8F5689A242E0}"/>
              </a:ext>
            </a:extLst>
          </p:cNvPr>
          <p:cNvSpPr txBox="1"/>
          <p:nvPr/>
        </p:nvSpPr>
        <p:spPr>
          <a:xfrm>
            <a:off x="8399586" y="4935240"/>
            <a:ext cx="2084108" cy="461665"/>
          </a:xfrm>
          <a:prstGeom prst="rect">
            <a:avLst/>
          </a:prstGeom>
          <a:noFill/>
        </p:spPr>
        <p:txBody>
          <a:bodyPr wrap="square" rtlCol="0">
            <a:spAutoFit/>
          </a:bodyPr>
          <a:lstStyle/>
          <a:p>
            <a:r>
              <a:rPr lang="en-US" sz="2400" i="0" u="none" dirty="0">
                <a:solidFill>
                  <a:schemeClr val="bg1"/>
                </a:solidFill>
                <a:latin typeface="Comic Sans MS" panose="030F0702030302020204" pitchFamily="66" charset="0"/>
              </a:rPr>
              <a:t>Hierarchical</a:t>
            </a:r>
          </a:p>
        </p:txBody>
      </p:sp>
    </p:spTree>
    <p:extLst>
      <p:ext uri="{BB962C8B-B14F-4D97-AF65-F5344CB8AC3E}">
        <p14:creationId xmlns:p14="http://schemas.microsoft.com/office/powerpoint/2010/main" val="1894136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7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236786" y="1208193"/>
            <a:ext cx="4436428" cy="5275157"/>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282575">
              <a:buNone/>
            </a:pPr>
            <a:r>
              <a:rPr lang="en-US" sz="1800" i="0" u="none" kern="0" dirty="0">
                <a:solidFill>
                  <a:schemeClr val="bg1"/>
                </a:solidFill>
                <a:latin typeface="Comic Sans MS" panose="030F0702030302020204" pitchFamily="66" charset="0"/>
              </a:rPr>
              <a:t>class Animal {  </a:t>
            </a:r>
          </a:p>
          <a:p>
            <a:pPr marL="457200" lvl="1" indent="-282575">
              <a:buNone/>
            </a:pPr>
            <a:r>
              <a:rPr lang="en-US" sz="1800" i="0" u="none" kern="0" dirty="0">
                <a:solidFill>
                  <a:schemeClr val="bg1"/>
                </a:solidFill>
                <a:latin typeface="Comic Sans MS" panose="030F0702030302020204" pitchFamily="66" charset="0"/>
              </a:rPr>
              <a:t>Void  eat() { </a:t>
            </a:r>
          </a:p>
          <a:p>
            <a:pPr marL="457200" lvl="1" indent="-282575">
              <a:buNone/>
            </a:pPr>
            <a:r>
              <a:rPr lang="en-US" sz="1800" i="0" u="none" kern="0" dirty="0" err="1">
                <a:solidFill>
                  <a:schemeClr val="bg1"/>
                </a:solidFill>
                <a:latin typeface="Comic Sans MS" panose="030F0702030302020204" pitchFamily="66" charset="0"/>
              </a:rPr>
              <a:t>System.out.println</a:t>
            </a:r>
            <a:r>
              <a:rPr lang="en-US" sz="1800" i="0" u="none" kern="0" dirty="0">
                <a:solidFill>
                  <a:schemeClr val="bg1"/>
                </a:solidFill>
                <a:latin typeface="Comic Sans MS" panose="030F0702030302020204" pitchFamily="66" charset="0"/>
              </a:rPr>
              <a:t>("eating..."); }  </a:t>
            </a:r>
          </a:p>
          <a:p>
            <a:pPr marL="457200" lvl="1" indent="-282575">
              <a:buNone/>
            </a:pPr>
            <a:r>
              <a:rPr lang="en-US" sz="1800" i="0" u="none" kern="0" dirty="0">
                <a:solidFill>
                  <a:schemeClr val="bg1"/>
                </a:solidFill>
                <a:latin typeface="Comic Sans MS" panose="030F0702030302020204" pitchFamily="66" charset="0"/>
              </a:rPr>
              <a:t>}  </a:t>
            </a:r>
          </a:p>
          <a:p>
            <a:pPr marL="457200" lvl="1" indent="-282575">
              <a:buNone/>
            </a:pPr>
            <a:r>
              <a:rPr lang="en-US" sz="1800" i="0" u="none" kern="0" dirty="0">
                <a:solidFill>
                  <a:schemeClr val="bg1"/>
                </a:solidFill>
                <a:latin typeface="Comic Sans MS" panose="030F0702030302020204" pitchFamily="66" charset="0"/>
              </a:rPr>
              <a:t>class Dog extends Animal {  </a:t>
            </a:r>
          </a:p>
          <a:p>
            <a:pPr marL="457200" lvl="1" indent="-282575">
              <a:buNone/>
            </a:pPr>
            <a:r>
              <a:rPr lang="en-US" sz="1800" i="0" u="none" kern="0" dirty="0">
                <a:solidFill>
                  <a:schemeClr val="bg1"/>
                </a:solidFill>
                <a:latin typeface="Comic Sans MS" panose="030F0702030302020204" pitchFamily="66" charset="0"/>
              </a:rPr>
              <a:t>void bark() { </a:t>
            </a:r>
          </a:p>
          <a:p>
            <a:pPr marL="457200" lvl="1" indent="-282575">
              <a:buNone/>
            </a:pPr>
            <a:r>
              <a:rPr lang="en-US" sz="1800" i="0" u="none" kern="0" dirty="0" err="1">
                <a:solidFill>
                  <a:schemeClr val="bg1"/>
                </a:solidFill>
                <a:latin typeface="Comic Sans MS" panose="030F0702030302020204" pitchFamily="66" charset="0"/>
              </a:rPr>
              <a:t>System.out.println</a:t>
            </a:r>
            <a:r>
              <a:rPr lang="en-US" sz="1800" i="0" u="none" kern="0" dirty="0">
                <a:solidFill>
                  <a:schemeClr val="bg1"/>
                </a:solidFill>
                <a:latin typeface="Comic Sans MS" panose="030F0702030302020204" pitchFamily="66" charset="0"/>
              </a:rPr>
              <a:t>("barking..."); }  </a:t>
            </a:r>
          </a:p>
          <a:p>
            <a:pPr marL="457200" lvl="1" indent="-282575">
              <a:buNone/>
            </a:pPr>
            <a:r>
              <a:rPr lang="en-US" sz="1800" i="0" u="none" kern="0" dirty="0">
                <a:solidFill>
                  <a:schemeClr val="bg1"/>
                </a:solidFill>
                <a:latin typeface="Comic Sans MS" panose="030F0702030302020204" pitchFamily="66" charset="0"/>
              </a:rPr>
              <a:t>}  </a:t>
            </a:r>
          </a:p>
          <a:p>
            <a:pPr marL="457200" lvl="1" indent="-282575">
              <a:buNone/>
            </a:pPr>
            <a:r>
              <a:rPr lang="en-US" sz="1800" i="0" u="none" kern="0" dirty="0">
                <a:solidFill>
                  <a:schemeClr val="bg1"/>
                </a:solidFill>
                <a:latin typeface="Comic Sans MS" panose="030F0702030302020204" pitchFamily="66" charset="0"/>
              </a:rPr>
              <a:t>class </a:t>
            </a:r>
            <a:r>
              <a:rPr lang="en-US" sz="1800" i="0" u="none" kern="0" dirty="0" err="1">
                <a:solidFill>
                  <a:schemeClr val="bg1"/>
                </a:solidFill>
                <a:latin typeface="Comic Sans MS" panose="030F0702030302020204" pitchFamily="66" charset="0"/>
              </a:rPr>
              <a:t>TestInheritance</a:t>
            </a:r>
            <a:r>
              <a:rPr lang="en-US" sz="1800" i="0" u="none" kern="0" dirty="0">
                <a:solidFill>
                  <a:schemeClr val="bg1"/>
                </a:solidFill>
                <a:latin typeface="Comic Sans MS" panose="030F0702030302020204" pitchFamily="66" charset="0"/>
              </a:rPr>
              <a:t> {  </a:t>
            </a:r>
          </a:p>
          <a:p>
            <a:pPr marL="457200" lvl="1" indent="-282575">
              <a:buNone/>
            </a:pPr>
            <a:r>
              <a:rPr lang="en-US" sz="1800" i="0" u="none" kern="0" dirty="0">
                <a:solidFill>
                  <a:schemeClr val="bg1"/>
                </a:solidFill>
                <a:latin typeface="Comic Sans MS" panose="030F0702030302020204" pitchFamily="66" charset="0"/>
              </a:rPr>
              <a:t>public static void main(String </a:t>
            </a:r>
            <a:r>
              <a:rPr lang="en-US" sz="1800" i="0" u="none" kern="0" dirty="0" err="1">
                <a:solidFill>
                  <a:schemeClr val="bg1"/>
                </a:solidFill>
                <a:latin typeface="Comic Sans MS" panose="030F0702030302020204" pitchFamily="66" charset="0"/>
              </a:rPr>
              <a:t>args</a:t>
            </a:r>
            <a:r>
              <a:rPr lang="en-US" sz="1800" i="0" u="none" kern="0" dirty="0">
                <a:solidFill>
                  <a:schemeClr val="bg1"/>
                </a:solidFill>
                <a:latin typeface="Comic Sans MS" panose="030F0702030302020204" pitchFamily="66" charset="0"/>
              </a:rPr>
              <a:t>[]) {  </a:t>
            </a:r>
          </a:p>
          <a:p>
            <a:pPr marL="457200" lvl="1" indent="-282575">
              <a:buNone/>
            </a:pPr>
            <a:r>
              <a:rPr lang="en-US" sz="1800" i="0" u="none" kern="0" dirty="0">
                <a:solidFill>
                  <a:schemeClr val="bg1"/>
                </a:solidFill>
                <a:latin typeface="Comic Sans MS" panose="030F0702030302020204" pitchFamily="66" charset="0"/>
              </a:rPr>
              <a:t>Dog d=new Dog();  </a:t>
            </a:r>
          </a:p>
          <a:p>
            <a:pPr marL="457200" lvl="1" indent="-282575">
              <a:buNone/>
            </a:pPr>
            <a:r>
              <a:rPr lang="en-US" sz="1800" i="0" u="none" kern="0" dirty="0">
                <a:solidFill>
                  <a:schemeClr val="bg1"/>
                </a:solidFill>
                <a:latin typeface="Comic Sans MS" panose="030F0702030302020204" pitchFamily="66" charset="0"/>
              </a:rPr>
              <a:t>d.bark(); </a:t>
            </a:r>
          </a:p>
          <a:p>
            <a:pPr marL="457200" lvl="1" indent="-282575">
              <a:buNone/>
            </a:pPr>
            <a:r>
              <a:rPr lang="en-US" sz="1800" i="0" u="none" kern="0" dirty="0" err="1">
                <a:solidFill>
                  <a:schemeClr val="bg1"/>
                </a:solidFill>
                <a:latin typeface="Comic Sans MS" panose="030F0702030302020204" pitchFamily="66" charset="0"/>
              </a:rPr>
              <a:t>d.eat</a:t>
            </a:r>
            <a:r>
              <a:rPr lang="en-US" sz="1800" i="0" u="none" kern="0" dirty="0">
                <a:solidFill>
                  <a:schemeClr val="bg1"/>
                </a:solidFill>
                <a:latin typeface="Comic Sans MS" panose="030F0702030302020204" pitchFamily="66" charset="0"/>
              </a:rPr>
              <a:t>();                                </a:t>
            </a:r>
          </a:p>
          <a:p>
            <a:pPr marL="457200" lvl="1" indent="-282575">
              <a:buNone/>
            </a:pPr>
            <a:r>
              <a:rPr lang="en-US" sz="1800" i="0" u="none" kern="0" dirty="0">
                <a:solidFill>
                  <a:schemeClr val="bg1"/>
                </a:solidFill>
                <a:latin typeface="Comic Sans MS" panose="030F0702030302020204" pitchFamily="66" charset="0"/>
              </a:rPr>
              <a:t>}} </a:t>
            </a:r>
            <a:r>
              <a:rPr lang="en-US" sz="1800" i="0" u="none" kern="0" dirty="0">
                <a:solidFill>
                  <a:srgbClr val="FFC000"/>
                </a:solidFill>
                <a:latin typeface="Comic Sans MS" panose="030F0702030302020204" pitchFamily="66" charset="0"/>
              </a:rPr>
              <a:t>/* O/P -   barking…</a:t>
            </a:r>
          </a:p>
          <a:p>
            <a:pPr marL="457200" lvl="1" indent="-282575">
              <a:buNone/>
            </a:pPr>
            <a:r>
              <a:rPr lang="en-US" sz="1800" i="0" u="none" kern="0" dirty="0">
                <a:solidFill>
                  <a:srgbClr val="FFC000"/>
                </a:solidFill>
                <a:latin typeface="Comic Sans MS" panose="030F0702030302020204" pitchFamily="66" charset="0"/>
              </a:rPr>
              <a:t>                   eating…   */</a:t>
            </a:r>
          </a:p>
          <a:p>
            <a:pPr marL="457200" lvl="1" indent="-282575">
              <a:buNone/>
            </a:pPr>
            <a:endParaRPr lang="en-US" sz="1600" i="0" u="none" kern="0" dirty="0">
              <a:solidFill>
                <a:schemeClr val="bg1"/>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CB3966BC-8B8D-4F42-BECA-90C48EA3D957}" type="slidenum">
              <a:rPr lang="en-US" smtClean="0"/>
              <a:t>29</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Content Placeholder 8">
            <a:extLst>
              <a:ext uri="{FF2B5EF4-FFF2-40B4-BE49-F238E27FC236}">
                <a16:creationId xmlns:a16="http://schemas.microsoft.com/office/drawing/2014/main" id="{823858DD-F711-4F8E-ADCD-8F0466E57DFF}"/>
              </a:ext>
            </a:extLst>
          </p:cNvPr>
          <p:cNvSpPr>
            <a:spLocks noGrp="1"/>
          </p:cNvSpPr>
          <p:nvPr>
            <p:ph idx="1"/>
          </p:nvPr>
        </p:nvSpPr>
        <p:spPr>
          <a:xfrm>
            <a:off x="609600" y="621323"/>
            <a:ext cx="10972800" cy="5767754"/>
          </a:xfrm>
        </p:spPr>
        <p:txBody>
          <a:bodyPr/>
          <a:lstStyle/>
          <a:p>
            <a:pPr marL="0" indent="0">
              <a:buNone/>
            </a:pPr>
            <a:r>
              <a:rPr lang="en-US" sz="2400" dirty="0">
                <a:solidFill>
                  <a:schemeClr val="accent6">
                    <a:lumMod val="20000"/>
                    <a:lumOff val="80000"/>
                  </a:schemeClr>
                </a:solidFill>
                <a:latin typeface="Comic Sans MS" pitchFamily="66" charset="0"/>
              </a:rPr>
              <a:t>      Example for Inheritance: </a:t>
            </a:r>
          </a:p>
        </p:txBody>
      </p:sp>
    </p:spTree>
    <p:extLst>
      <p:ext uri="{BB962C8B-B14F-4D97-AF65-F5344CB8AC3E}">
        <p14:creationId xmlns:p14="http://schemas.microsoft.com/office/powerpoint/2010/main" val="12595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925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61745" y="865240"/>
            <a:ext cx="10972800" cy="5869858"/>
          </a:xfrm>
        </p:spPr>
        <p:txBody>
          <a:bodyPr/>
          <a:lstStyle/>
          <a:p>
            <a:pPr marL="0" indent="0">
              <a:spcBef>
                <a:spcPts val="600"/>
              </a:spcBef>
              <a:buNone/>
            </a:pPr>
            <a:r>
              <a:rPr lang="en-US" sz="1800" u="sng" dirty="0">
                <a:latin typeface="Comic Sans MS" pitchFamily="66" charset="0"/>
                <a:cs typeface="Aharoni" pitchFamily="2" charset="-79"/>
              </a:rPr>
              <a:t>CONTENTS:</a:t>
            </a:r>
          </a:p>
          <a:p>
            <a:pPr marL="0" indent="0">
              <a:spcBef>
                <a:spcPts val="600"/>
              </a:spcBef>
              <a:buNone/>
            </a:pPr>
            <a:endParaRPr lang="en-US" sz="800" dirty="0">
              <a:solidFill>
                <a:schemeClr val="accent1"/>
              </a:solidFill>
              <a:latin typeface="Comic Sans MS" pitchFamily="66" charset="0"/>
              <a:cs typeface="Aharoni" pitchFamily="2" charset="-79"/>
            </a:endParaRP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HISTORY </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WHY JAVA</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GETTING STARTED</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FUNDAMENTALS </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ARRAY</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STRING</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COLLECTIONS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GENERICS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MULTI-THREADING</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EXCEPTION HANDLING</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REGULAR EXPRESSIONS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ANNOTATION</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ENUM</a:t>
            </a:r>
          </a:p>
          <a:p>
            <a:pPr indent="11113">
              <a:spcBef>
                <a:spcPts val="600"/>
              </a:spcBef>
              <a:buFont typeface="Wingdings" pitchFamily="2" charset="2"/>
              <a:buChar char="ü"/>
            </a:pPr>
            <a:r>
              <a:rPr lang="en-US" sz="1800" dirty="0">
                <a:solidFill>
                  <a:schemeClr val="accent1"/>
                </a:solidFill>
                <a:latin typeface="Comic Sans MS" pitchFamily="66" charset="0"/>
                <a:cs typeface="Aharoni" pitchFamily="2" charset="-79"/>
              </a:rPr>
              <a:t>   FAQ’s</a:t>
            </a:r>
          </a:p>
          <a:p>
            <a:pPr marL="0" indent="0">
              <a:buNone/>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marL="0" indent="0">
              <a:buNone/>
            </a:pPr>
            <a:endParaRPr lang="en-US" sz="1400" dirty="0">
              <a:solidFill>
                <a:schemeClr val="accent1"/>
              </a:solidFill>
              <a:latin typeface="Comic Sans MS" pitchFamily="66" charset="0"/>
              <a:cs typeface="Aharoni" pitchFamily="2" charset="-79"/>
            </a:endParaRPr>
          </a:p>
          <a:p>
            <a:pPr>
              <a:buFont typeface="Courier New" panose="02070309020205020404" pitchFamily="49" charset="0"/>
              <a:buChar char="o"/>
            </a:pPr>
            <a:endParaRPr lang="en-US" sz="1400" dirty="0">
              <a:solidFill>
                <a:schemeClr val="accent1"/>
              </a:solidFill>
              <a:latin typeface="Comic Sans MS" pitchFamily="66" charset="0"/>
              <a:cs typeface="Aharoni" pitchFamily="2" charset="-79"/>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3</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58640" y="130907"/>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itchFamily="66" charset="0"/>
              </a:rPr>
              <a:t>CONTENTS</a:t>
            </a:r>
          </a:p>
        </p:txBody>
      </p:sp>
    </p:spTree>
    <p:extLst>
      <p:ext uri="{BB962C8B-B14F-4D97-AF65-F5344CB8AC3E}">
        <p14:creationId xmlns:p14="http://schemas.microsoft.com/office/powerpoint/2010/main" val="3652814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21323"/>
            <a:ext cx="10972800" cy="5387591"/>
          </a:xfrm>
        </p:spPr>
        <p:txBody>
          <a:bodyPr/>
          <a:lstStyle/>
          <a:p>
            <a:pPr marL="0" indent="0">
              <a:buNone/>
            </a:pPr>
            <a:r>
              <a:rPr lang="en-US" sz="2400" dirty="0">
                <a:solidFill>
                  <a:schemeClr val="accent2">
                    <a:lumMod val="60000"/>
                    <a:lumOff val="40000"/>
                  </a:schemeClr>
                </a:solidFill>
                <a:latin typeface="Comic Sans MS" pitchFamily="66" charset="0"/>
              </a:rPr>
              <a:t>Encapsulation :</a:t>
            </a:r>
          </a:p>
          <a:p>
            <a:pPr marL="0" indent="0">
              <a:buNone/>
            </a:pPr>
            <a:r>
              <a:rPr lang="en-US" sz="22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Encapsulation in java is a process of wrapping data and the methods together into a single unit.</a:t>
            </a:r>
          </a:p>
          <a:p>
            <a:pPr marL="0" indent="0">
              <a:buNone/>
            </a:pPr>
            <a:r>
              <a:rPr lang="en-US" sz="2200" dirty="0">
                <a:solidFill>
                  <a:schemeClr val="bg1"/>
                </a:solidFill>
                <a:latin typeface="Comic Sans MS" pitchFamily="66" charset="0"/>
              </a:rPr>
              <a:t>       The Java Bean class is the example of fully encapsulated class.</a:t>
            </a:r>
          </a:p>
          <a:p>
            <a:pPr marL="0" indent="0">
              <a:buNone/>
            </a:pPr>
            <a:r>
              <a:rPr lang="en-US" sz="2200" dirty="0">
                <a:solidFill>
                  <a:schemeClr val="bg1"/>
                </a:solidFill>
                <a:latin typeface="Comic Sans MS" pitchFamily="66" charset="0"/>
              </a:rPr>
              <a:t>Example</a:t>
            </a:r>
            <a:r>
              <a:rPr lang="en-US" sz="2400" dirty="0">
                <a:solidFill>
                  <a:schemeClr val="bg1"/>
                </a:solidFill>
                <a:latin typeface="Comic Sans MS" pitchFamily="66" charset="0"/>
              </a:rPr>
              <a:t>:</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30</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5849815" y="2674374"/>
            <a:ext cx="4601875" cy="3451765"/>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sz="2000" i="0" u="none" dirty="0">
              <a:latin typeface="Comic Sans MS" pitchFamily="66" charset="0"/>
            </a:endParaRPr>
          </a:p>
          <a:p>
            <a:pPr algn="l"/>
            <a:r>
              <a:rPr lang="en-US" sz="2000" i="0" u="none" dirty="0">
                <a:latin typeface="Comic Sans MS" pitchFamily="66" charset="0"/>
              </a:rPr>
              <a:t>//save as Test.java</a:t>
            </a:r>
          </a:p>
          <a:p>
            <a:pPr algn="l"/>
            <a:endParaRPr lang="en-US" sz="1000" i="0" u="none" dirty="0">
              <a:latin typeface="Comic Sans MS" pitchFamily="66" charset="0"/>
            </a:endParaRPr>
          </a:p>
          <a:p>
            <a:pPr algn="l"/>
            <a:r>
              <a:rPr lang="en-US" sz="2000" i="0" u="none" dirty="0">
                <a:latin typeface="Comic Sans MS" pitchFamily="66" charset="0"/>
              </a:rPr>
              <a:t>package com.pack1;  </a:t>
            </a:r>
          </a:p>
          <a:p>
            <a:pPr algn="l"/>
            <a:r>
              <a:rPr lang="en-US" sz="2000" i="0" u="none" dirty="0">
                <a:latin typeface="Comic Sans MS" pitchFamily="66" charset="0"/>
              </a:rPr>
              <a:t>class Test{  </a:t>
            </a:r>
          </a:p>
          <a:p>
            <a:pPr algn="l"/>
            <a:r>
              <a:rPr lang="en-US" sz="2000" i="0" u="none" dirty="0">
                <a:latin typeface="Comic Sans MS" pitchFamily="66" charset="0"/>
              </a:rPr>
              <a:t>public static void main(String[] </a:t>
            </a:r>
            <a:r>
              <a:rPr lang="en-US" sz="2000" i="0" u="none" dirty="0" err="1">
                <a:latin typeface="Comic Sans MS" pitchFamily="66" charset="0"/>
              </a:rPr>
              <a:t>args</a:t>
            </a:r>
            <a:r>
              <a:rPr lang="en-US" sz="2000" i="0" u="none" dirty="0">
                <a:latin typeface="Comic Sans MS" pitchFamily="66" charset="0"/>
              </a:rPr>
              <a:t>) {  </a:t>
            </a:r>
          </a:p>
          <a:p>
            <a:pPr algn="l"/>
            <a:r>
              <a:rPr lang="en-US" sz="2000" i="0" u="none" dirty="0">
                <a:latin typeface="Comic Sans MS" pitchFamily="66" charset="0"/>
              </a:rPr>
              <a:t>Student s=new Student();  </a:t>
            </a:r>
          </a:p>
          <a:p>
            <a:pPr algn="l"/>
            <a:r>
              <a:rPr lang="en-US" sz="2000" i="0" u="none" dirty="0">
                <a:latin typeface="Comic Sans MS" pitchFamily="66" charset="0"/>
              </a:rPr>
              <a:t>s.setName("vijay");  </a:t>
            </a:r>
          </a:p>
          <a:p>
            <a:pPr algn="l"/>
            <a:r>
              <a:rPr lang="en-US" sz="2000" i="0" u="none" dirty="0">
                <a:latin typeface="Comic Sans MS" pitchFamily="66" charset="0"/>
              </a:rPr>
              <a:t>System.out.println(</a:t>
            </a:r>
            <a:r>
              <a:rPr lang="en-US" sz="2000" i="0" u="none" dirty="0" err="1">
                <a:latin typeface="Comic Sans MS" pitchFamily="66" charset="0"/>
              </a:rPr>
              <a:t>s.getName</a:t>
            </a:r>
            <a:r>
              <a:rPr lang="en-US" sz="2000" i="0" u="none" dirty="0">
                <a:latin typeface="Comic Sans MS" pitchFamily="66" charset="0"/>
              </a:rPr>
              <a:t>());  </a:t>
            </a:r>
          </a:p>
          <a:p>
            <a:pPr algn="l"/>
            <a:r>
              <a:rPr lang="en-US" sz="2000" i="0" u="none" dirty="0">
                <a:latin typeface="Comic Sans MS" pitchFamily="66" charset="0"/>
              </a:rPr>
              <a:t>}  </a:t>
            </a:r>
          </a:p>
          <a:p>
            <a:pPr algn="l"/>
            <a:r>
              <a:rPr lang="en-US" sz="2000" i="0" u="none" dirty="0">
                <a:latin typeface="Comic Sans MS" pitchFamily="66" charset="0"/>
              </a:rPr>
              <a:t>}  </a:t>
            </a:r>
            <a:r>
              <a:rPr lang="en-US" sz="2000" i="0" u="none" dirty="0">
                <a:solidFill>
                  <a:srgbClr val="FFC000"/>
                </a:solidFill>
                <a:latin typeface="Comic Sans MS" pitchFamily="66" charset="0"/>
              </a:rPr>
              <a:t>     // O/P - </a:t>
            </a:r>
            <a:r>
              <a:rPr lang="en-US" sz="2000" i="0" u="none" dirty="0" err="1">
                <a:solidFill>
                  <a:srgbClr val="FFC000"/>
                </a:solidFill>
                <a:latin typeface="Comic Sans MS" pitchFamily="66" charset="0"/>
              </a:rPr>
              <a:t>vijay</a:t>
            </a:r>
            <a:endParaRPr lang="en-US" sz="2000" i="0" u="none" dirty="0">
              <a:solidFill>
                <a:srgbClr val="FFC000"/>
              </a:solidFill>
              <a:latin typeface="Comic Sans MS" pitchFamily="66" charset="0"/>
            </a:endParaRPr>
          </a:p>
          <a:p>
            <a:pPr algn="l"/>
            <a:br>
              <a:rPr lang="en-US" i="0" u="none" dirty="0">
                <a:latin typeface="Comic Sans MS" pitchFamily="66" charset="0"/>
              </a:rPr>
            </a:br>
            <a:endParaRPr lang="en-US" u="none" dirty="0">
              <a:latin typeface="Comic Sans MS" pitchFamily="66" charset="0"/>
            </a:endParaRPr>
          </a:p>
        </p:txBody>
      </p:sp>
      <p:sp>
        <p:nvSpPr>
          <p:cNvPr id="11" name="Rectangle 10"/>
          <p:cNvSpPr/>
          <p:nvPr/>
        </p:nvSpPr>
        <p:spPr>
          <a:xfrm>
            <a:off x="1186774" y="2674374"/>
            <a:ext cx="4368451" cy="3451765"/>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i="0" u="none" dirty="0">
                <a:latin typeface="Comic Sans MS" pitchFamily="66" charset="0"/>
              </a:rPr>
              <a:t>//save as Student.java  </a:t>
            </a:r>
          </a:p>
          <a:p>
            <a:pPr algn="l"/>
            <a:endParaRPr lang="en-US" sz="1000" i="0" u="none" dirty="0">
              <a:latin typeface="Comic Sans MS" pitchFamily="66" charset="0"/>
            </a:endParaRPr>
          </a:p>
          <a:p>
            <a:pPr algn="l"/>
            <a:r>
              <a:rPr lang="en-US" sz="2000" i="0" u="none" dirty="0">
                <a:latin typeface="Comic Sans MS" pitchFamily="66" charset="0"/>
              </a:rPr>
              <a:t>package com.pack;  </a:t>
            </a:r>
          </a:p>
          <a:p>
            <a:pPr algn="l"/>
            <a:r>
              <a:rPr lang="en-US" sz="2000" i="0" u="none" dirty="0">
                <a:latin typeface="Comic Sans MS" pitchFamily="66" charset="0"/>
              </a:rPr>
              <a:t>public class Student {  </a:t>
            </a:r>
          </a:p>
          <a:p>
            <a:pPr algn="l"/>
            <a:r>
              <a:rPr lang="en-US" sz="2000" i="0" u="none" dirty="0">
                <a:latin typeface="Comic Sans MS" pitchFamily="66" charset="0"/>
              </a:rPr>
              <a:t>private String name;  </a:t>
            </a:r>
          </a:p>
          <a:p>
            <a:pPr algn="l"/>
            <a:r>
              <a:rPr lang="en-US" sz="2000" i="0" u="none" dirty="0">
                <a:latin typeface="Comic Sans MS" pitchFamily="66" charset="0"/>
              </a:rPr>
              <a:t>public String </a:t>
            </a:r>
            <a:r>
              <a:rPr lang="en-US" sz="2000" i="0" u="none" dirty="0" err="1">
                <a:latin typeface="Comic Sans MS" pitchFamily="66" charset="0"/>
              </a:rPr>
              <a:t>getName</a:t>
            </a:r>
            <a:r>
              <a:rPr lang="en-US" sz="2000" i="0" u="none" dirty="0">
                <a:latin typeface="Comic Sans MS" pitchFamily="66" charset="0"/>
              </a:rPr>
              <a:t>() {  </a:t>
            </a:r>
          </a:p>
          <a:p>
            <a:pPr algn="l"/>
            <a:r>
              <a:rPr lang="en-US" sz="2000" i="0" u="none" dirty="0">
                <a:latin typeface="Comic Sans MS" pitchFamily="66" charset="0"/>
              </a:rPr>
              <a:t>return name;  </a:t>
            </a:r>
          </a:p>
          <a:p>
            <a:pPr algn="l"/>
            <a:r>
              <a:rPr lang="en-US" sz="2000" i="0" u="none" dirty="0">
                <a:latin typeface="Comic Sans MS" pitchFamily="66" charset="0"/>
              </a:rPr>
              <a:t>}  </a:t>
            </a:r>
          </a:p>
          <a:p>
            <a:pPr algn="l"/>
            <a:r>
              <a:rPr lang="en-US" sz="2000" i="0" u="none" dirty="0">
                <a:latin typeface="Comic Sans MS" pitchFamily="66" charset="0"/>
              </a:rPr>
              <a:t>public void setName(String name) {  </a:t>
            </a:r>
          </a:p>
          <a:p>
            <a:pPr algn="l"/>
            <a:r>
              <a:rPr lang="en-US" sz="2000" i="0" u="none" dirty="0">
                <a:latin typeface="Comic Sans MS" pitchFamily="66" charset="0"/>
              </a:rPr>
              <a:t>this.name=name  </a:t>
            </a:r>
          </a:p>
          <a:p>
            <a:pPr algn="l"/>
            <a:r>
              <a:rPr lang="en-US" sz="2000" i="0" u="none" dirty="0">
                <a:latin typeface="Comic Sans MS" pitchFamily="66" charset="0"/>
              </a:rPr>
              <a:t>}  }</a:t>
            </a:r>
          </a:p>
        </p:txBody>
      </p:sp>
    </p:spTree>
    <p:extLst>
      <p:ext uri="{BB962C8B-B14F-4D97-AF65-F5344CB8AC3E}">
        <p14:creationId xmlns:p14="http://schemas.microsoft.com/office/powerpoint/2010/main" val="4029377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57084"/>
            <a:ext cx="10972800" cy="5251830"/>
          </a:xfrm>
        </p:spPr>
        <p:txBody>
          <a:bodyPr/>
          <a:lstStyle/>
          <a:p>
            <a:pPr marL="0" indent="0">
              <a:buNone/>
            </a:pPr>
            <a:r>
              <a:rPr lang="en-US" sz="2400" dirty="0">
                <a:solidFill>
                  <a:schemeClr val="accent2">
                    <a:lumMod val="60000"/>
                    <a:lumOff val="40000"/>
                  </a:schemeClr>
                </a:solidFill>
                <a:latin typeface="Comic Sans MS" pitchFamily="66" charset="0"/>
              </a:rPr>
              <a:t>Access Modifiers:</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It specifies accessibility (scope) of a data member, method, constructor or class.</a:t>
            </a:r>
          </a:p>
          <a:p>
            <a:pPr marL="0" indent="0">
              <a:buNone/>
            </a:pPr>
            <a:endParaRPr lang="en-US" sz="1200" dirty="0">
              <a:solidFill>
                <a:schemeClr val="bg1"/>
              </a:solidFill>
              <a:latin typeface="Comic Sans MS" pitchFamily="66" charset="0"/>
            </a:endParaRPr>
          </a:p>
          <a:p>
            <a:pPr marL="0" indent="0">
              <a:buNone/>
            </a:pPr>
            <a:r>
              <a:rPr lang="en-US" sz="2400" u="sng" dirty="0">
                <a:solidFill>
                  <a:schemeClr val="tx1">
                    <a:lumMod val="20000"/>
                    <a:lumOff val="80000"/>
                  </a:schemeClr>
                </a:solidFill>
                <a:latin typeface="Comic Sans MS" pitchFamily="66" charset="0"/>
              </a:rPr>
              <a:t>There are 4 types of access modifiers:</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Private : </a:t>
            </a:r>
            <a:r>
              <a:rPr lang="en-US" sz="2200" dirty="0">
                <a:solidFill>
                  <a:schemeClr val="bg1"/>
                </a:solidFill>
                <a:latin typeface="Comic Sans MS" pitchFamily="66" charset="0"/>
              </a:rPr>
              <a:t>Accessible only within class.</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Default :</a:t>
            </a:r>
            <a:r>
              <a:rPr lang="en-US" sz="2400" dirty="0">
                <a:solidFill>
                  <a:schemeClr val="bg1"/>
                </a:solidFill>
                <a:latin typeface="Comic Sans MS" pitchFamily="66" charset="0"/>
              </a:rPr>
              <a:t> </a:t>
            </a:r>
            <a:r>
              <a:rPr lang="en-US" sz="2200" dirty="0">
                <a:solidFill>
                  <a:schemeClr val="bg1"/>
                </a:solidFill>
                <a:latin typeface="Comic Sans MS" pitchFamily="66" charset="0"/>
              </a:rPr>
              <a:t>Accessible only within package.</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Protected : </a:t>
            </a:r>
            <a:r>
              <a:rPr lang="en-US" sz="2200" dirty="0">
                <a:solidFill>
                  <a:schemeClr val="bg1"/>
                </a:solidFill>
                <a:latin typeface="Comic Sans MS" pitchFamily="66" charset="0"/>
              </a:rPr>
              <a:t>Accessible within package and outside the package but </a:t>
            </a:r>
            <a:br>
              <a:rPr lang="en-US" sz="2200" dirty="0">
                <a:solidFill>
                  <a:schemeClr val="bg1"/>
                </a:solidFill>
                <a:latin typeface="Comic Sans MS" pitchFamily="66" charset="0"/>
              </a:rPr>
            </a:br>
            <a:r>
              <a:rPr lang="en-US" sz="2200" dirty="0">
                <a:solidFill>
                  <a:schemeClr val="bg1"/>
                </a:solidFill>
                <a:latin typeface="Comic Sans MS" pitchFamily="66" charset="0"/>
              </a:rPr>
              <a:t>                    through inheritance only.</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Public : </a:t>
            </a:r>
            <a:r>
              <a:rPr lang="en-US" sz="2200" dirty="0">
                <a:solidFill>
                  <a:schemeClr val="bg1"/>
                </a:solidFill>
                <a:latin typeface="Comic Sans MS" pitchFamily="66" charset="0"/>
              </a:rPr>
              <a:t>Accessible everywhere. It has the widest scope among all other</a:t>
            </a:r>
            <a:br>
              <a:rPr lang="en-US" sz="2200" dirty="0">
                <a:solidFill>
                  <a:schemeClr val="bg1"/>
                </a:solidFill>
                <a:latin typeface="Comic Sans MS" pitchFamily="66" charset="0"/>
              </a:rPr>
            </a:br>
            <a:r>
              <a:rPr lang="en-US" sz="2200" dirty="0">
                <a:solidFill>
                  <a:schemeClr val="bg1"/>
                </a:solidFill>
                <a:latin typeface="Comic Sans MS" pitchFamily="66" charset="0"/>
              </a:rPr>
              <a:t>             modifiers.</a:t>
            </a:r>
          </a:p>
          <a:p>
            <a:pPr>
              <a:buFont typeface="Wingdings" pitchFamily="2" charset="2"/>
              <a:buChar char="Ø"/>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31</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Tree>
    <p:extLst>
      <p:ext uri="{BB962C8B-B14F-4D97-AF65-F5344CB8AC3E}">
        <p14:creationId xmlns:p14="http://schemas.microsoft.com/office/powerpoint/2010/main" val="180275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78213"/>
            <a:ext cx="10972800" cy="5095050"/>
          </a:xfrm>
        </p:spPr>
        <p:txBody>
          <a:bodyPr/>
          <a:lstStyle/>
          <a:p>
            <a:pPr marL="0" indent="0">
              <a:buNone/>
            </a:pPr>
            <a:r>
              <a:rPr lang="en-US" sz="2400" dirty="0">
                <a:solidFill>
                  <a:schemeClr val="accent2">
                    <a:lumMod val="60000"/>
                    <a:lumOff val="40000"/>
                  </a:schemeClr>
                </a:solidFill>
                <a:latin typeface="Comic Sans MS" pitchFamily="66" charset="0"/>
              </a:rPr>
              <a:t>Polymorphism:</a:t>
            </a:r>
            <a:r>
              <a:rPr lang="en-US" sz="2400" b="1" dirty="0">
                <a:solidFill>
                  <a:schemeClr val="accent2">
                    <a:lumMod val="60000"/>
                    <a:lumOff val="40000"/>
                  </a:schemeClr>
                </a:solidFill>
                <a:latin typeface="Comic Sans MS" pitchFamily="66" charset="0"/>
              </a:rPr>
              <a:t> </a:t>
            </a:r>
          </a:p>
          <a:p>
            <a:pPr marL="0" indent="0">
              <a:buNone/>
            </a:pPr>
            <a:r>
              <a:rPr lang="en-US" sz="2400" dirty="0">
                <a:latin typeface="Comic Sans MS" pitchFamily="66" charset="0"/>
              </a:rPr>
              <a:t>   </a:t>
            </a:r>
            <a:r>
              <a:rPr lang="en-US" sz="2200" dirty="0">
                <a:solidFill>
                  <a:schemeClr val="bg1"/>
                </a:solidFill>
                <a:latin typeface="Comic Sans MS" pitchFamily="66" charset="0"/>
              </a:rPr>
              <a:t>It is a concept by which we can perform a single action by different ways.</a:t>
            </a:r>
          </a:p>
          <a:p>
            <a:pPr marL="0" indent="0">
              <a:buNone/>
            </a:pPr>
            <a:endParaRPr lang="en-US" sz="2400" dirty="0">
              <a:solidFill>
                <a:schemeClr val="bg1"/>
              </a:solidFill>
              <a:latin typeface="Comic Sans MS" pitchFamily="66" charset="0"/>
            </a:endParaRPr>
          </a:p>
          <a:p>
            <a:pPr>
              <a:buFont typeface="Courier New" panose="02070309020205020404" pitchFamily="49" charset="0"/>
              <a:buChar char="o"/>
            </a:pPr>
            <a:r>
              <a:rPr lang="en-US" sz="2400" u="sng" dirty="0">
                <a:solidFill>
                  <a:schemeClr val="tx1">
                    <a:lumMod val="20000"/>
                    <a:lumOff val="80000"/>
                  </a:schemeClr>
                </a:solidFill>
                <a:latin typeface="Comic Sans MS" pitchFamily="66" charset="0"/>
              </a:rPr>
              <a:t>Types of Polymorphism</a:t>
            </a:r>
            <a:r>
              <a:rPr lang="en-US" sz="2400" dirty="0">
                <a:solidFill>
                  <a:schemeClr val="tx1">
                    <a:lumMod val="20000"/>
                    <a:lumOff val="80000"/>
                  </a:schemeClr>
                </a:solidFill>
                <a:latin typeface="Comic Sans MS" pitchFamily="66" charset="0"/>
              </a:rPr>
              <a:t>:</a:t>
            </a:r>
            <a:r>
              <a:rPr lang="en-US" sz="2400" dirty="0">
                <a:solidFill>
                  <a:schemeClr val="bg1"/>
                </a:solidFill>
                <a:latin typeface="Comic Sans MS" pitchFamily="66" charset="0"/>
              </a:rPr>
              <a:t> </a:t>
            </a:r>
          </a:p>
          <a:p>
            <a:pPr marL="447675" indent="-87313">
              <a:spcBef>
                <a:spcPts val="1200"/>
              </a:spcBef>
              <a:buFont typeface="Arial" panose="020B0604020202020204" pitchFamily="34" charset="0"/>
              <a:buChar char="•"/>
            </a:pPr>
            <a:r>
              <a:rPr lang="en-US" sz="2400" dirty="0">
                <a:solidFill>
                  <a:schemeClr val="bg1"/>
                </a:solidFill>
                <a:latin typeface="Comic Sans MS" pitchFamily="66" charset="0"/>
              </a:rPr>
              <a:t> </a:t>
            </a:r>
            <a:r>
              <a:rPr lang="en-US" sz="2200" dirty="0">
                <a:solidFill>
                  <a:schemeClr val="bg1"/>
                </a:solidFill>
                <a:latin typeface="Comic Sans MS" pitchFamily="66" charset="0"/>
              </a:rPr>
              <a:t>Compile time polymorphism </a:t>
            </a:r>
          </a:p>
          <a:p>
            <a:pPr marL="447675" indent="-87313">
              <a:spcBef>
                <a:spcPts val="1200"/>
              </a:spcBef>
              <a:buFont typeface="Arial" panose="020B0604020202020204" pitchFamily="34" charset="0"/>
              <a:buChar char="•"/>
            </a:pPr>
            <a:r>
              <a:rPr lang="en-US" sz="2200" dirty="0">
                <a:solidFill>
                  <a:schemeClr val="bg1"/>
                </a:solidFill>
                <a:latin typeface="Comic Sans MS" pitchFamily="66" charset="0"/>
              </a:rPr>
              <a:t> Runtime polymorphism. </a:t>
            </a:r>
          </a:p>
          <a:p>
            <a:pPr marL="0" indent="0">
              <a:buNone/>
            </a:pPr>
            <a:endParaRPr lang="en-US" sz="2200" dirty="0">
              <a:solidFill>
                <a:schemeClr val="bg1"/>
              </a:solidFill>
              <a:latin typeface="Comic Sans MS" pitchFamily="66" charset="0"/>
            </a:endParaRPr>
          </a:p>
          <a:p>
            <a:pPr>
              <a:buFont typeface="Courier New" panose="02070309020205020404" pitchFamily="49" charset="0"/>
              <a:buChar char="o"/>
            </a:pPr>
            <a:r>
              <a:rPr lang="en-US" sz="2200" dirty="0">
                <a:solidFill>
                  <a:schemeClr val="bg1"/>
                </a:solidFill>
                <a:latin typeface="Comic Sans MS" pitchFamily="66" charset="0"/>
              </a:rPr>
              <a:t>It perform in java by </a:t>
            </a:r>
            <a:r>
              <a:rPr lang="en-US" sz="2200" dirty="0">
                <a:solidFill>
                  <a:schemeClr val="accent2">
                    <a:lumMod val="60000"/>
                    <a:lumOff val="40000"/>
                  </a:schemeClr>
                </a:solidFill>
                <a:latin typeface="Comic Sans MS" pitchFamily="66" charset="0"/>
              </a:rPr>
              <a:t>method overloading</a:t>
            </a:r>
            <a:r>
              <a:rPr lang="en-US" sz="2200" dirty="0">
                <a:solidFill>
                  <a:schemeClr val="bg1"/>
                </a:solidFill>
                <a:latin typeface="Comic Sans MS" pitchFamily="66" charset="0"/>
              </a:rPr>
              <a:t> and </a:t>
            </a:r>
            <a:r>
              <a:rPr lang="en-US" sz="2200" dirty="0">
                <a:solidFill>
                  <a:schemeClr val="accent2">
                    <a:lumMod val="60000"/>
                    <a:lumOff val="40000"/>
                  </a:schemeClr>
                </a:solidFill>
                <a:latin typeface="Comic Sans MS" pitchFamily="66" charset="0"/>
              </a:rPr>
              <a:t>method overriding.</a:t>
            </a:r>
          </a:p>
          <a:p>
            <a:pPr marL="0" indent="0">
              <a:buNone/>
            </a:pPr>
            <a:endParaRPr lang="en-US" sz="2400" dirty="0">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32</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Tree>
    <p:extLst>
      <p:ext uri="{BB962C8B-B14F-4D97-AF65-F5344CB8AC3E}">
        <p14:creationId xmlns:p14="http://schemas.microsoft.com/office/powerpoint/2010/main" val="1796154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79938"/>
            <a:ext cx="10972800" cy="5685694"/>
          </a:xfrm>
        </p:spPr>
        <p:txBody>
          <a:bodyPr/>
          <a:lstStyle/>
          <a:p>
            <a:pPr marL="0" indent="0">
              <a:buNone/>
            </a:pPr>
            <a:r>
              <a:rPr lang="en-US" sz="2400" dirty="0">
                <a:solidFill>
                  <a:schemeClr val="accent2">
                    <a:lumMod val="60000"/>
                    <a:lumOff val="40000"/>
                  </a:schemeClr>
                </a:solidFill>
                <a:latin typeface="Comic Sans MS" pitchFamily="66" charset="0"/>
              </a:rPr>
              <a:t>Method Overloading</a:t>
            </a:r>
            <a:r>
              <a:rPr lang="en-US" sz="2400" dirty="0">
                <a:latin typeface="Comic Sans MS" pitchFamily="66" charset="0"/>
              </a:rPr>
              <a:t>: </a:t>
            </a:r>
          </a:p>
          <a:p>
            <a:pPr marL="0" indent="0">
              <a:buNone/>
            </a:pPr>
            <a:r>
              <a:rPr lang="en-US" sz="2400" dirty="0">
                <a:latin typeface="Comic Sans MS" pitchFamily="66" charset="0"/>
              </a:rPr>
              <a:t>      </a:t>
            </a:r>
            <a:r>
              <a:rPr lang="en-US" sz="2200" dirty="0">
                <a:solidFill>
                  <a:schemeClr val="bg1"/>
                </a:solidFill>
                <a:latin typeface="Comic Sans MS" pitchFamily="66" charset="0"/>
              </a:rPr>
              <a:t>A class has multiple methods having same name but different in parameters.  It increases the readability of the program</a:t>
            </a:r>
          </a:p>
          <a:p>
            <a:pPr marL="0" indent="0">
              <a:buNone/>
            </a:pPr>
            <a:r>
              <a:rPr lang="en-US" sz="600" dirty="0">
                <a:solidFill>
                  <a:schemeClr val="bg1"/>
                </a:solidFill>
                <a:latin typeface="Comic Sans MS" pitchFamily="66" charset="0"/>
              </a:rPr>
              <a:t>     </a:t>
            </a:r>
          </a:p>
          <a:p>
            <a:pPr marL="0" indent="0">
              <a:buNone/>
            </a:pPr>
            <a:r>
              <a:rPr lang="en-US" sz="2400" dirty="0">
                <a:solidFill>
                  <a:schemeClr val="tx1">
                    <a:lumMod val="20000"/>
                    <a:lumOff val="80000"/>
                  </a:schemeClr>
                </a:solidFill>
                <a:latin typeface="Comic Sans MS" pitchFamily="66" charset="0"/>
              </a:rPr>
              <a:t>Example:</a:t>
            </a:r>
          </a:p>
          <a:p>
            <a:pPr marL="0" indent="0">
              <a:buNone/>
            </a:pPr>
            <a:endParaRPr lang="en-US" sz="2400" dirty="0">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33</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1081757" y="2487561"/>
            <a:ext cx="7295327" cy="370963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i="0" u="none" dirty="0">
                <a:latin typeface="Comic Sans MS" pitchFamily="66" charset="0"/>
              </a:rPr>
              <a:t>class Adder {  </a:t>
            </a:r>
          </a:p>
          <a:p>
            <a:pPr algn="l"/>
            <a:r>
              <a:rPr lang="en-US" sz="2200" i="0" u="none" dirty="0">
                <a:latin typeface="Comic Sans MS" pitchFamily="66" charset="0"/>
              </a:rPr>
              <a:t>static int add(int a,int b) {</a:t>
            </a:r>
          </a:p>
          <a:p>
            <a:pPr algn="l"/>
            <a:r>
              <a:rPr lang="en-US" sz="2200" i="0" u="none" dirty="0">
                <a:latin typeface="Comic Sans MS" pitchFamily="66" charset="0"/>
              </a:rPr>
              <a:t>return </a:t>
            </a:r>
            <a:r>
              <a:rPr lang="en-US" sz="2200" i="0" u="none" dirty="0" err="1">
                <a:latin typeface="Comic Sans MS" pitchFamily="66" charset="0"/>
              </a:rPr>
              <a:t>a+b</a:t>
            </a:r>
            <a:r>
              <a:rPr lang="en-US" sz="2200" i="0" u="none" dirty="0">
                <a:latin typeface="Comic Sans MS" pitchFamily="66" charset="0"/>
              </a:rPr>
              <a:t>; }  </a:t>
            </a:r>
          </a:p>
          <a:p>
            <a:pPr algn="l"/>
            <a:r>
              <a:rPr lang="en-US" sz="2200" i="0" u="none" dirty="0">
                <a:latin typeface="Comic Sans MS" pitchFamily="66" charset="0"/>
              </a:rPr>
              <a:t>static int add(int a,int b,int c) {</a:t>
            </a:r>
          </a:p>
          <a:p>
            <a:pPr algn="l"/>
            <a:r>
              <a:rPr lang="en-US" sz="2200" i="0" u="none" dirty="0">
                <a:latin typeface="Comic Sans MS" pitchFamily="66" charset="0"/>
              </a:rPr>
              <a:t>return </a:t>
            </a:r>
            <a:r>
              <a:rPr lang="en-US" sz="2200" i="0" u="none" dirty="0" err="1">
                <a:latin typeface="Comic Sans MS" pitchFamily="66" charset="0"/>
              </a:rPr>
              <a:t>a+b+c</a:t>
            </a:r>
            <a:r>
              <a:rPr lang="en-US" sz="2200" i="0" u="none" dirty="0">
                <a:latin typeface="Comic Sans MS" pitchFamily="66" charset="0"/>
              </a:rPr>
              <a:t>; }  </a:t>
            </a:r>
          </a:p>
          <a:p>
            <a:pPr algn="l"/>
            <a:r>
              <a:rPr lang="en-US" sz="2200" i="0" u="none" dirty="0">
                <a:latin typeface="Comic Sans MS" pitchFamily="66" charset="0"/>
              </a:rPr>
              <a:t>}  </a:t>
            </a:r>
          </a:p>
          <a:p>
            <a:pPr algn="l"/>
            <a:r>
              <a:rPr lang="en-US" sz="2200" i="0" u="none" dirty="0">
                <a:latin typeface="Comic Sans MS" pitchFamily="66" charset="0"/>
              </a:rPr>
              <a:t>class TestOverloading1 {  </a:t>
            </a:r>
          </a:p>
          <a:p>
            <a:pPr algn="l"/>
            <a:r>
              <a:rPr lang="en-US" sz="2200" i="0" u="none" dirty="0">
                <a:latin typeface="Comic Sans MS" pitchFamily="66" charset="0"/>
              </a:rPr>
              <a:t>public static void main(String[] </a:t>
            </a:r>
            <a:r>
              <a:rPr lang="en-US" sz="2200" i="0" u="none" dirty="0" err="1">
                <a:latin typeface="Comic Sans MS" pitchFamily="66" charset="0"/>
              </a:rPr>
              <a:t>args</a:t>
            </a:r>
            <a:r>
              <a:rPr lang="en-US" sz="2200" i="0" u="none" dirty="0">
                <a:latin typeface="Comic Sans MS" pitchFamily="66" charset="0"/>
              </a:rPr>
              <a:t>) {  </a:t>
            </a:r>
          </a:p>
          <a:p>
            <a:pPr algn="l"/>
            <a:r>
              <a:rPr lang="en-US" sz="2200" i="0" u="none" dirty="0">
                <a:latin typeface="Comic Sans MS" pitchFamily="66" charset="0"/>
              </a:rPr>
              <a:t>System.out.println(</a:t>
            </a:r>
            <a:r>
              <a:rPr lang="en-US" sz="2200" i="0" u="none" dirty="0" err="1">
                <a:latin typeface="Comic Sans MS" pitchFamily="66" charset="0"/>
              </a:rPr>
              <a:t>Adder.add</a:t>
            </a:r>
            <a:r>
              <a:rPr lang="en-US" sz="2200" i="0" u="none" dirty="0">
                <a:latin typeface="Comic Sans MS" pitchFamily="66" charset="0"/>
              </a:rPr>
              <a:t>(11,11));  </a:t>
            </a:r>
            <a:r>
              <a:rPr lang="en-US" sz="2200" i="0" u="none" dirty="0">
                <a:solidFill>
                  <a:srgbClr val="FFC000"/>
                </a:solidFill>
                <a:latin typeface="Comic Sans MS" pitchFamily="66" charset="0"/>
              </a:rPr>
              <a:t>// O/P – 22</a:t>
            </a:r>
          </a:p>
          <a:p>
            <a:pPr algn="l"/>
            <a:r>
              <a:rPr lang="en-US" sz="2200" i="0" u="none" dirty="0">
                <a:latin typeface="Comic Sans MS" pitchFamily="66" charset="0"/>
              </a:rPr>
              <a:t>System.out.println(</a:t>
            </a:r>
            <a:r>
              <a:rPr lang="en-US" sz="2200" i="0" u="none" dirty="0" err="1">
                <a:latin typeface="Comic Sans MS" pitchFamily="66" charset="0"/>
              </a:rPr>
              <a:t>Adder.add</a:t>
            </a:r>
            <a:r>
              <a:rPr lang="en-US" sz="2200" i="0" u="none" dirty="0">
                <a:latin typeface="Comic Sans MS" pitchFamily="66" charset="0"/>
              </a:rPr>
              <a:t>(11,11,11));  </a:t>
            </a:r>
            <a:r>
              <a:rPr lang="en-US" sz="2200" i="0" u="none" dirty="0">
                <a:solidFill>
                  <a:srgbClr val="FFC000"/>
                </a:solidFill>
                <a:latin typeface="Comic Sans MS" pitchFamily="66" charset="0"/>
              </a:rPr>
              <a:t>// O/P - 33 </a:t>
            </a:r>
          </a:p>
          <a:p>
            <a:pPr algn="l"/>
            <a:r>
              <a:rPr lang="en-US" sz="2200" i="0" u="none" dirty="0">
                <a:latin typeface="Comic Sans MS" pitchFamily="66" charset="0"/>
              </a:rPr>
              <a:t>}} </a:t>
            </a:r>
          </a:p>
        </p:txBody>
      </p:sp>
    </p:spTree>
    <p:extLst>
      <p:ext uri="{BB962C8B-B14F-4D97-AF65-F5344CB8AC3E}">
        <p14:creationId xmlns:p14="http://schemas.microsoft.com/office/powerpoint/2010/main" val="318339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00391"/>
            <a:ext cx="10972800" cy="5536286"/>
          </a:xfrm>
        </p:spPr>
        <p:txBody>
          <a:bodyPr/>
          <a:lstStyle/>
          <a:p>
            <a:pPr marL="0" indent="0">
              <a:buNone/>
            </a:pPr>
            <a:r>
              <a:rPr lang="en-US" sz="2400" dirty="0">
                <a:solidFill>
                  <a:schemeClr val="accent2">
                    <a:lumMod val="60000"/>
                    <a:lumOff val="40000"/>
                  </a:schemeClr>
                </a:solidFill>
                <a:latin typeface="Comic Sans MS" pitchFamily="66" charset="0"/>
              </a:rPr>
              <a:t>Method Overriding</a:t>
            </a:r>
            <a:r>
              <a:rPr lang="en-US" sz="2400" b="1" dirty="0">
                <a:solidFill>
                  <a:schemeClr val="accent2">
                    <a:lumMod val="60000"/>
                    <a:lumOff val="40000"/>
                  </a:schemeClr>
                </a:solidFill>
                <a:latin typeface="Comic Sans MS" pitchFamily="66" charset="0"/>
              </a:rPr>
              <a:t>: </a:t>
            </a:r>
          </a:p>
          <a:p>
            <a:pPr marL="0" indent="0">
              <a:buNone/>
            </a:pPr>
            <a:r>
              <a:rPr lang="en-US" sz="2400" dirty="0">
                <a:latin typeface="Comic Sans MS" pitchFamily="66" charset="0"/>
              </a:rPr>
              <a:t>       </a:t>
            </a:r>
            <a:r>
              <a:rPr lang="en-US" sz="2200" dirty="0">
                <a:solidFill>
                  <a:schemeClr val="bg1"/>
                </a:solidFill>
                <a:latin typeface="Comic Sans MS" pitchFamily="66" charset="0"/>
              </a:rPr>
              <a:t>Subclass provides the specific implementation of the method that has been provided by one of its parent class.</a:t>
            </a:r>
          </a:p>
          <a:p>
            <a:pPr marL="0" indent="0">
              <a:spcBef>
                <a:spcPts val="1200"/>
              </a:spcBef>
              <a:buNone/>
            </a:pPr>
            <a:r>
              <a:rPr lang="en-US" sz="2400" dirty="0">
                <a:latin typeface="Comic Sans MS" pitchFamily="66" charset="0"/>
              </a:rPr>
              <a:t>       </a:t>
            </a:r>
            <a:r>
              <a:rPr lang="en-US" sz="2400" dirty="0">
                <a:solidFill>
                  <a:schemeClr val="tx1">
                    <a:lumMod val="20000"/>
                    <a:lumOff val="80000"/>
                  </a:schemeClr>
                </a:solidFill>
                <a:latin typeface="Comic Sans MS" pitchFamily="66" charset="0"/>
              </a:rPr>
              <a:t>Example:</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34</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1337661" y="2467897"/>
            <a:ext cx="6400325" cy="3689712"/>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i="0" u="none" dirty="0">
                <a:latin typeface="Comic Sans MS" pitchFamily="66" charset="0"/>
              </a:rPr>
              <a:t>class Vehicle {  </a:t>
            </a:r>
          </a:p>
          <a:p>
            <a:pPr algn="l"/>
            <a:r>
              <a:rPr lang="en-US" sz="2200" i="0" u="none" dirty="0">
                <a:latin typeface="Comic Sans MS" pitchFamily="66" charset="0"/>
              </a:rPr>
              <a:t>Void run() {</a:t>
            </a:r>
          </a:p>
          <a:p>
            <a:pPr algn="l"/>
            <a:r>
              <a:rPr lang="en-US" sz="2200" i="0" u="none" dirty="0" err="1">
                <a:latin typeface="Comic Sans MS" pitchFamily="66" charset="0"/>
              </a:rPr>
              <a:t>System.out.println</a:t>
            </a:r>
            <a:r>
              <a:rPr lang="en-US" sz="2200" i="0" u="none" dirty="0">
                <a:latin typeface="Comic Sans MS" pitchFamily="66" charset="0"/>
              </a:rPr>
              <a:t>("Vehicle is running"); }  </a:t>
            </a:r>
          </a:p>
          <a:p>
            <a:pPr algn="l"/>
            <a:r>
              <a:rPr lang="en-US" sz="2200" i="0" u="none" dirty="0">
                <a:latin typeface="Comic Sans MS" pitchFamily="66" charset="0"/>
              </a:rPr>
              <a:t>}  </a:t>
            </a:r>
          </a:p>
          <a:p>
            <a:pPr algn="l"/>
            <a:r>
              <a:rPr lang="en-US" sz="2200" i="0" u="none" dirty="0">
                <a:latin typeface="Comic Sans MS" pitchFamily="66" charset="0"/>
              </a:rPr>
              <a:t>class Bike2 extends Vehicle {  </a:t>
            </a:r>
          </a:p>
          <a:p>
            <a:pPr algn="l"/>
            <a:r>
              <a:rPr lang="en-US" sz="2200" i="0" u="none" dirty="0">
                <a:latin typeface="Comic Sans MS" pitchFamily="66" charset="0"/>
              </a:rPr>
              <a:t>void run() {</a:t>
            </a:r>
          </a:p>
          <a:p>
            <a:pPr algn="l"/>
            <a:r>
              <a:rPr lang="en-US" sz="2200" i="0" u="none" dirty="0" err="1">
                <a:latin typeface="Comic Sans MS" pitchFamily="66" charset="0"/>
              </a:rPr>
              <a:t>System.out.println</a:t>
            </a:r>
            <a:r>
              <a:rPr lang="en-US" sz="2200" i="0" u="none" dirty="0">
                <a:latin typeface="Comic Sans MS" pitchFamily="66" charset="0"/>
              </a:rPr>
              <a:t>("Bike is running safely"); }  </a:t>
            </a:r>
          </a:p>
          <a:p>
            <a:pPr algn="l"/>
            <a:r>
              <a:rPr lang="en-US" sz="2200" i="0" u="none" dirty="0">
                <a:latin typeface="Comic Sans MS" pitchFamily="66" charset="0"/>
              </a:rPr>
              <a:t>public static void main(String </a:t>
            </a:r>
            <a:r>
              <a:rPr lang="en-US" sz="2200" i="0" u="none" dirty="0" err="1">
                <a:latin typeface="Comic Sans MS" pitchFamily="66" charset="0"/>
              </a:rPr>
              <a:t>args</a:t>
            </a:r>
            <a:r>
              <a:rPr lang="en-US" sz="2200" i="0" u="none" dirty="0">
                <a:latin typeface="Comic Sans MS" pitchFamily="66" charset="0"/>
              </a:rPr>
              <a:t>[]) {  </a:t>
            </a:r>
          </a:p>
          <a:p>
            <a:pPr algn="l"/>
            <a:r>
              <a:rPr lang="en-US" sz="2200" i="0" u="none" dirty="0">
                <a:latin typeface="Comic Sans MS" pitchFamily="66" charset="0"/>
              </a:rPr>
              <a:t>Vehicle obj = new Bike2();  </a:t>
            </a:r>
          </a:p>
          <a:p>
            <a:pPr algn="l"/>
            <a:r>
              <a:rPr lang="en-US" sz="2200" i="0" u="none" dirty="0">
                <a:latin typeface="Comic Sans MS" pitchFamily="66" charset="0"/>
              </a:rPr>
              <a:t>obj.run();  </a:t>
            </a:r>
          </a:p>
          <a:p>
            <a:pPr algn="l"/>
            <a:r>
              <a:rPr lang="en-US" sz="2200" i="0" u="none" dirty="0">
                <a:latin typeface="Comic Sans MS" pitchFamily="66" charset="0"/>
              </a:rPr>
              <a:t>}                </a:t>
            </a:r>
            <a:r>
              <a:rPr lang="en-US" sz="2200" i="0" u="none" dirty="0">
                <a:solidFill>
                  <a:srgbClr val="FFC000"/>
                </a:solidFill>
                <a:latin typeface="Comic Sans MS" pitchFamily="66" charset="0"/>
              </a:rPr>
              <a:t>/</a:t>
            </a:r>
            <a:r>
              <a:rPr lang="en-US" sz="2000" i="0" u="none" dirty="0">
                <a:solidFill>
                  <a:srgbClr val="FFC000"/>
                </a:solidFill>
                <a:latin typeface="Comic Sans MS" pitchFamily="66" charset="0"/>
              </a:rPr>
              <a:t>/ O/P – Bike is running safely</a:t>
            </a:r>
          </a:p>
        </p:txBody>
      </p:sp>
    </p:spTree>
    <p:extLst>
      <p:ext uri="{BB962C8B-B14F-4D97-AF65-F5344CB8AC3E}">
        <p14:creationId xmlns:p14="http://schemas.microsoft.com/office/powerpoint/2010/main" val="498746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50277"/>
            <a:ext cx="10972800" cy="5275385"/>
          </a:xfrm>
        </p:spPr>
        <p:txBody>
          <a:bodyPr/>
          <a:lstStyle/>
          <a:p>
            <a:pPr marL="0" indent="0">
              <a:buNone/>
            </a:pPr>
            <a:r>
              <a:rPr lang="en-US" sz="2400" dirty="0">
                <a:solidFill>
                  <a:schemeClr val="accent2">
                    <a:lumMod val="60000"/>
                    <a:lumOff val="40000"/>
                  </a:schemeClr>
                </a:solidFill>
                <a:latin typeface="Comic Sans MS" pitchFamily="66" charset="0"/>
              </a:rPr>
              <a:t>Abstraction</a:t>
            </a:r>
            <a:r>
              <a:rPr lang="en-US" sz="2400" b="1" dirty="0">
                <a:solidFill>
                  <a:schemeClr val="accent2">
                    <a:lumMod val="60000"/>
                    <a:lumOff val="40000"/>
                  </a:schemeClr>
                </a:solidFill>
                <a:latin typeface="Comic Sans MS" pitchFamily="66" charset="0"/>
              </a:rPr>
              <a:t>:</a:t>
            </a:r>
          </a:p>
          <a:p>
            <a:pPr marL="0" indent="0">
              <a:buNone/>
            </a:pPr>
            <a:r>
              <a:rPr lang="en-US" sz="2400" b="1"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a:t>
            </a:r>
            <a:r>
              <a:rPr lang="en-US" sz="2200" b="1"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is the process of hiding certain details and only show essential features of the object.</a:t>
            </a:r>
          </a:p>
          <a:p>
            <a:pPr>
              <a:buFont typeface="Courier New" panose="02070309020205020404" pitchFamily="49" charset="0"/>
              <a:buChar char="o"/>
            </a:pPr>
            <a:r>
              <a:rPr lang="en-US" sz="2200" dirty="0">
                <a:solidFill>
                  <a:schemeClr val="bg1"/>
                </a:solidFill>
                <a:latin typeface="Comic Sans MS" pitchFamily="66" charset="0"/>
              </a:rPr>
              <a:t>Abstraction in Java is achieved by using abstract class and interface.</a:t>
            </a:r>
          </a:p>
          <a:p>
            <a:pPr>
              <a:buFont typeface="Courier New" panose="02070309020205020404" pitchFamily="49" charset="0"/>
              <a:buChar char="o"/>
            </a:pPr>
            <a:r>
              <a:rPr lang="en-US" sz="2200" dirty="0">
                <a:solidFill>
                  <a:schemeClr val="bg1"/>
                </a:solidFill>
                <a:latin typeface="Comic Sans MS" pitchFamily="66" charset="0"/>
              </a:rPr>
              <a:t>Abstract class in Java:</a:t>
            </a:r>
          </a:p>
          <a:p>
            <a:pPr marL="0" indent="0">
              <a:buNone/>
            </a:pPr>
            <a:r>
              <a:rPr lang="en-US" sz="2200" dirty="0">
                <a:solidFill>
                  <a:schemeClr val="bg1"/>
                </a:solidFill>
                <a:latin typeface="Comic Sans MS" pitchFamily="66" charset="0"/>
              </a:rPr>
              <a:t>        A class that is declared as abstract is known as abstract class. </a:t>
            </a:r>
          </a:p>
          <a:p>
            <a:pPr marL="0" indent="0">
              <a:buNone/>
            </a:pPr>
            <a:r>
              <a:rPr lang="en-US" sz="2200" dirty="0">
                <a:solidFill>
                  <a:schemeClr val="bg1"/>
                </a:solidFill>
                <a:latin typeface="Comic Sans MS" pitchFamily="66" charset="0"/>
              </a:rPr>
              <a:t>It needs to be extended and its method implemented. It cannot be instantiated.</a:t>
            </a:r>
          </a:p>
          <a:p>
            <a:pPr marL="0" indent="0">
              <a:buNone/>
            </a:pPr>
            <a:r>
              <a:rPr lang="en-US" sz="2400" dirty="0">
                <a:solidFill>
                  <a:schemeClr val="bg1"/>
                </a:solidFill>
                <a:latin typeface="Comic Sans MS" pitchFamily="66" charset="0"/>
              </a:rPr>
              <a:t> </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35</a:t>
            </a:fld>
            <a:endParaRPr lang="en-US" dirty="0"/>
          </a:p>
        </p:txBody>
      </p:sp>
      <p:sp>
        <p:nvSpPr>
          <p:cNvPr id="19" name="TextBox 18"/>
          <p:cNvSpPr txBox="1"/>
          <p:nvPr/>
        </p:nvSpPr>
        <p:spPr>
          <a:xfrm>
            <a:off x="8477794" y="65312"/>
            <a:ext cx="3448595" cy="830997"/>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a:p>
            <a:endParaRPr lang="en-US" sz="2400" b="1" i="0" u="none" dirty="0">
              <a:solidFill>
                <a:schemeClr val="accent2">
                  <a:lumMod val="60000"/>
                  <a:lumOff val="40000"/>
                </a:schemeClr>
              </a:solidFill>
              <a:latin typeface="Comic Sans MS" panose="030F0702030302020204" pitchFamily="66" charset="0"/>
            </a:endParaRPr>
          </a:p>
        </p:txBody>
      </p:sp>
      <p:sp>
        <p:nvSpPr>
          <p:cNvPr id="8" name="Rectangle 7"/>
          <p:cNvSpPr/>
          <p:nvPr/>
        </p:nvSpPr>
        <p:spPr>
          <a:xfrm>
            <a:off x="1422984" y="4398314"/>
            <a:ext cx="4368216" cy="705255"/>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2400" i="0" dirty="0">
                <a:solidFill>
                  <a:schemeClr val="bg1"/>
                </a:solidFill>
                <a:latin typeface="Comic Sans MS" pitchFamily="66" charset="0"/>
              </a:rPr>
              <a:t>Example:</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abstract class A{}</a:t>
            </a:r>
          </a:p>
        </p:txBody>
      </p:sp>
    </p:spTree>
    <p:extLst>
      <p:ext uri="{BB962C8B-B14F-4D97-AF65-F5344CB8AC3E}">
        <p14:creationId xmlns:p14="http://schemas.microsoft.com/office/powerpoint/2010/main" val="4227711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
            <a:ext cx="12192000" cy="67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12774"/>
            <a:ext cx="10972800" cy="5360133"/>
          </a:xfrm>
        </p:spPr>
        <p:txBody>
          <a:bodyPr/>
          <a:lstStyle/>
          <a:p>
            <a:pPr marL="0" indent="0">
              <a:buNone/>
            </a:pPr>
            <a:r>
              <a:rPr lang="en-US" sz="2400" dirty="0">
                <a:solidFill>
                  <a:schemeClr val="accent2">
                    <a:lumMod val="60000"/>
                    <a:lumOff val="40000"/>
                  </a:schemeClr>
                </a:solidFill>
                <a:latin typeface="Comic Sans MS" pitchFamily="66" charset="0"/>
              </a:rPr>
              <a:t>     Example for Abstract class:</a:t>
            </a: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36</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8" name="Rectangle 7"/>
          <p:cNvSpPr/>
          <p:nvPr/>
        </p:nvSpPr>
        <p:spPr>
          <a:xfrm>
            <a:off x="1159919" y="1108953"/>
            <a:ext cx="7413810" cy="5136272"/>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i="0" u="none" dirty="0">
                <a:latin typeface="Comic Sans MS" pitchFamily="66" charset="0"/>
              </a:rPr>
              <a:t>abstract class Bank {    </a:t>
            </a:r>
          </a:p>
          <a:p>
            <a:pPr algn="l"/>
            <a:r>
              <a:rPr lang="en-US" sz="1600" i="0" u="none" dirty="0">
                <a:latin typeface="Comic Sans MS" pitchFamily="66" charset="0"/>
              </a:rPr>
              <a:t>abstract int getRateOfInterest();    </a:t>
            </a:r>
          </a:p>
          <a:p>
            <a:pPr algn="l"/>
            <a:r>
              <a:rPr lang="en-US" sz="1600" i="0" u="none" dirty="0">
                <a:latin typeface="Comic Sans MS" pitchFamily="66" charset="0"/>
              </a:rPr>
              <a:t>}    </a:t>
            </a:r>
          </a:p>
          <a:p>
            <a:pPr algn="l"/>
            <a:r>
              <a:rPr lang="en-US" sz="1600" i="0" u="none" dirty="0">
                <a:latin typeface="Comic Sans MS" pitchFamily="66" charset="0"/>
              </a:rPr>
              <a:t>class SBI extends Bank {    </a:t>
            </a:r>
          </a:p>
          <a:p>
            <a:pPr algn="l"/>
            <a:r>
              <a:rPr lang="en-US" sz="1600" i="0" u="none" dirty="0">
                <a:latin typeface="Comic Sans MS" pitchFamily="66" charset="0"/>
              </a:rPr>
              <a:t>int </a:t>
            </a:r>
            <a:r>
              <a:rPr lang="en-US" sz="1600" i="0" u="none" dirty="0" err="1">
                <a:latin typeface="Comic Sans MS" pitchFamily="66" charset="0"/>
              </a:rPr>
              <a:t>getRateOfInterest</a:t>
            </a:r>
            <a:r>
              <a:rPr lang="en-US" sz="1600" i="0" u="none" dirty="0">
                <a:latin typeface="Comic Sans MS" pitchFamily="66" charset="0"/>
              </a:rPr>
              <a:t>() {</a:t>
            </a:r>
          </a:p>
          <a:p>
            <a:pPr algn="l"/>
            <a:r>
              <a:rPr lang="en-US" sz="1600" i="0" u="none" dirty="0">
                <a:latin typeface="Comic Sans MS" pitchFamily="66" charset="0"/>
              </a:rPr>
              <a:t>return 9; }    </a:t>
            </a:r>
          </a:p>
          <a:p>
            <a:pPr algn="l"/>
            <a:r>
              <a:rPr lang="en-US" sz="1600" i="0" u="none" dirty="0">
                <a:latin typeface="Comic Sans MS" pitchFamily="66" charset="0"/>
              </a:rPr>
              <a:t>}    </a:t>
            </a:r>
          </a:p>
          <a:p>
            <a:pPr algn="l"/>
            <a:r>
              <a:rPr lang="en-US" sz="1600" i="0" u="none" dirty="0">
                <a:latin typeface="Comic Sans MS" pitchFamily="66" charset="0"/>
              </a:rPr>
              <a:t>class PNB extends Bank{    </a:t>
            </a:r>
          </a:p>
          <a:p>
            <a:pPr algn="l"/>
            <a:r>
              <a:rPr lang="en-US" sz="1600" i="0" u="none" dirty="0">
                <a:latin typeface="Comic Sans MS" pitchFamily="66" charset="0"/>
              </a:rPr>
              <a:t>int </a:t>
            </a:r>
            <a:r>
              <a:rPr lang="en-US" sz="1600" i="0" u="none" dirty="0" err="1">
                <a:latin typeface="Comic Sans MS" pitchFamily="66" charset="0"/>
              </a:rPr>
              <a:t>getRateOfInterest</a:t>
            </a:r>
            <a:r>
              <a:rPr lang="en-US" sz="1600" i="0" u="none" dirty="0">
                <a:latin typeface="Comic Sans MS" pitchFamily="66" charset="0"/>
              </a:rPr>
              <a:t>() {</a:t>
            </a:r>
          </a:p>
          <a:p>
            <a:pPr algn="l"/>
            <a:r>
              <a:rPr lang="en-US" sz="1600" i="0" u="none" dirty="0">
                <a:latin typeface="Comic Sans MS" pitchFamily="66" charset="0"/>
              </a:rPr>
              <a:t>return 10; }    </a:t>
            </a:r>
          </a:p>
          <a:p>
            <a:pPr algn="l"/>
            <a:r>
              <a:rPr lang="en-US" sz="1600" i="0" u="none" dirty="0">
                <a:latin typeface="Comic Sans MS" pitchFamily="66" charset="0"/>
              </a:rPr>
              <a:t>}    </a:t>
            </a:r>
          </a:p>
          <a:p>
            <a:pPr algn="l"/>
            <a:r>
              <a:rPr lang="en-US" sz="1600" i="0" u="none" dirty="0">
                <a:latin typeface="Comic Sans MS" pitchFamily="66" charset="0"/>
              </a:rPr>
              <a:t>class </a:t>
            </a:r>
            <a:r>
              <a:rPr lang="en-US" sz="1600" i="0" u="none" dirty="0" err="1">
                <a:latin typeface="Comic Sans MS" pitchFamily="66" charset="0"/>
              </a:rPr>
              <a:t>TestBank</a:t>
            </a:r>
            <a:r>
              <a:rPr lang="en-US" sz="1600" i="0" u="none" dirty="0">
                <a:latin typeface="Comic Sans MS" pitchFamily="66" charset="0"/>
              </a:rPr>
              <a:t> {    </a:t>
            </a:r>
          </a:p>
          <a:p>
            <a:pPr algn="l"/>
            <a:r>
              <a:rPr lang="en-US" sz="1600" i="0" u="none" dirty="0">
                <a:latin typeface="Comic Sans MS" pitchFamily="66" charset="0"/>
              </a:rPr>
              <a:t>public static void main(String </a:t>
            </a:r>
            <a:r>
              <a:rPr lang="en-US" sz="1600" i="0" u="none" dirty="0" err="1">
                <a:latin typeface="Comic Sans MS" pitchFamily="66" charset="0"/>
              </a:rPr>
              <a:t>args</a:t>
            </a:r>
            <a:r>
              <a:rPr lang="en-US" sz="1600" i="0" u="none" dirty="0">
                <a:latin typeface="Comic Sans MS" pitchFamily="66" charset="0"/>
              </a:rPr>
              <a:t>[]) {    </a:t>
            </a:r>
          </a:p>
          <a:p>
            <a:pPr algn="l"/>
            <a:r>
              <a:rPr lang="en-US" sz="1600" i="0" u="none" dirty="0">
                <a:latin typeface="Comic Sans MS" pitchFamily="66" charset="0"/>
              </a:rPr>
              <a:t>Bank b;  </a:t>
            </a:r>
          </a:p>
          <a:p>
            <a:pPr algn="l"/>
            <a:r>
              <a:rPr lang="en-US" sz="1600" i="0" u="none" dirty="0">
                <a:latin typeface="Comic Sans MS" pitchFamily="66" charset="0"/>
              </a:rPr>
              <a:t>b=new SBI();  </a:t>
            </a:r>
          </a:p>
          <a:p>
            <a:pPr algn="l"/>
            <a:r>
              <a:rPr lang="en-US" sz="1600" i="0" u="none" dirty="0">
                <a:latin typeface="Comic Sans MS" pitchFamily="66" charset="0"/>
              </a:rPr>
              <a:t>System.out.println("Rate of Interest is: "+b.getRateOfInterest()+" %");    </a:t>
            </a:r>
          </a:p>
          <a:p>
            <a:pPr algn="l"/>
            <a:r>
              <a:rPr lang="en-US" sz="1600" i="0" u="none" dirty="0">
                <a:latin typeface="Comic Sans MS" pitchFamily="66" charset="0"/>
              </a:rPr>
              <a:t>b=new PNB();  </a:t>
            </a:r>
          </a:p>
          <a:p>
            <a:pPr algn="l"/>
            <a:r>
              <a:rPr lang="en-US" sz="1600" i="0" u="none" dirty="0">
                <a:latin typeface="Comic Sans MS" pitchFamily="66" charset="0"/>
              </a:rPr>
              <a:t>System.out.println("Rate of Interest is: "+b.getRateOfInterest()+" %");    </a:t>
            </a:r>
          </a:p>
          <a:p>
            <a:pPr algn="l"/>
            <a:r>
              <a:rPr lang="en-US" sz="1600" i="0" u="none" dirty="0">
                <a:latin typeface="Comic Sans MS" pitchFamily="66" charset="0"/>
              </a:rPr>
              <a:t>}}  </a:t>
            </a:r>
            <a:r>
              <a:rPr lang="en-US" sz="1600" i="0" u="none" dirty="0">
                <a:solidFill>
                  <a:srgbClr val="FFC000"/>
                </a:solidFill>
                <a:latin typeface="Comic Sans MS" pitchFamily="66" charset="0"/>
              </a:rPr>
              <a:t>/* O/P - Rate of Interest is: 9 %</a:t>
            </a:r>
          </a:p>
          <a:p>
            <a:pPr algn="l"/>
            <a:r>
              <a:rPr lang="en-US" sz="1600" i="0" u="none" dirty="0">
                <a:solidFill>
                  <a:srgbClr val="FFC000"/>
                </a:solidFill>
                <a:latin typeface="Comic Sans MS" pitchFamily="66" charset="0"/>
              </a:rPr>
              <a:t>                  Rate of Interest is: 10 %  */</a:t>
            </a:r>
          </a:p>
        </p:txBody>
      </p:sp>
    </p:spTree>
    <p:extLst>
      <p:ext uri="{BB962C8B-B14F-4D97-AF65-F5344CB8AC3E}">
        <p14:creationId xmlns:p14="http://schemas.microsoft.com/office/powerpoint/2010/main" val="355553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875489"/>
            <a:ext cx="10972800" cy="5560479"/>
          </a:xfrm>
        </p:spPr>
        <p:txBody>
          <a:bodyPr/>
          <a:lstStyle/>
          <a:p>
            <a:pPr marL="0" indent="0">
              <a:buNone/>
            </a:pPr>
            <a:r>
              <a:rPr lang="en-US" sz="2400" dirty="0">
                <a:solidFill>
                  <a:schemeClr val="accent2">
                    <a:lumMod val="60000"/>
                    <a:lumOff val="40000"/>
                  </a:schemeClr>
                </a:solidFill>
                <a:latin typeface="Comic Sans MS" pitchFamily="66" charset="0"/>
              </a:rPr>
              <a:t>Interface</a:t>
            </a:r>
            <a:r>
              <a:rPr lang="en-US" sz="2400" b="1" dirty="0">
                <a:solidFill>
                  <a:schemeClr val="accent2">
                    <a:lumMod val="60000"/>
                    <a:lumOff val="40000"/>
                  </a:schemeClr>
                </a:solidFill>
                <a:latin typeface="Comic Sans MS" pitchFamily="66" charset="0"/>
              </a:rPr>
              <a:t>:</a:t>
            </a:r>
            <a:r>
              <a:rPr lang="en-US" sz="2400" dirty="0">
                <a:solidFill>
                  <a:schemeClr val="accent2">
                    <a:lumMod val="60000"/>
                    <a:lumOff val="40000"/>
                  </a:schemeClr>
                </a:solidFill>
                <a:latin typeface="Comic Sans MS" pitchFamily="66" charset="0"/>
              </a:rPr>
              <a:t> </a:t>
            </a:r>
          </a:p>
          <a:p>
            <a:pPr marL="0" indent="0">
              <a:spcBef>
                <a:spcPts val="1200"/>
              </a:spcBef>
              <a:buNone/>
            </a:pPr>
            <a:r>
              <a:rPr lang="en-US" sz="24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an abstract type that is used to specify a behaviour that classes must implement.</a:t>
            </a:r>
          </a:p>
          <a:p>
            <a:pPr marL="0" indent="0">
              <a:buNone/>
            </a:pPr>
            <a:r>
              <a:rPr lang="en-US" sz="2200" dirty="0">
                <a:solidFill>
                  <a:schemeClr val="bg1"/>
                </a:solidFill>
                <a:latin typeface="Comic Sans MS" pitchFamily="66" charset="0"/>
              </a:rPr>
              <a:t>Interfaces are declared using the</a:t>
            </a:r>
            <a:r>
              <a:rPr lang="en-US" sz="2200" dirty="0">
                <a:solidFill>
                  <a:schemeClr val="accent2">
                    <a:lumMod val="60000"/>
                    <a:lumOff val="40000"/>
                  </a:schemeClr>
                </a:solidFill>
                <a:latin typeface="Comic Sans MS" pitchFamily="66" charset="0"/>
              </a:rPr>
              <a:t> interface </a:t>
            </a:r>
            <a:r>
              <a:rPr lang="en-US" sz="2200" dirty="0">
                <a:solidFill>
                  <a:schemeClr val="bg1"/>
                </a:solidFill>
                <a:latin typeface="Comic Sans MS" pitchFamily="66" charset="0"/>
              </a:rPr>
              <a:t>keyword, and may only contain method signature and constant declarations. All methods of an Interface do not contain implementation (method bodies).</a:t>
            </a:r>
          </a:p>
          <a:p>
            <a:pPr marL="0" indent="0">
              <a:buNone/>
            </a:pPr>
            <a:endParaRPr lang="en-US" sz="2400" dirty="0">
              <a:solidFill>
                <a:schemeClr val="accent2">
                  <a:lumMod val="60000"/>
                  <a:lumOff val="40000"/>
                </a:schemeClr>
              </a:solidFill>
              <a:latin typeface="Comic Sans MS" pitchFamily="66" charset="0"/>
            </a:endParaRPr>
          </a:p>
          <a:p>
            <a:pPr marL="0" indent="0">
              <a:buNone/>
            </a:pPr>
            <a:r>
              <a:rPr lang="en-US" sz="2400" u="sng" dirty="0">
                <a:solidFill>
                  <a:schemeClr val="tx1">
                    <a:lumMod val="20000"/>
                    <a:lumOff val="80000"/>
                  </a:schemeClr>
                </a:solidFill>
                <a:latin typeface="Comic Sans MS" pitchFamily="66" charset="0"/>
              </a:rPr>
              <a:t>Advantages of interface</a:t>
            </a:r>
            <a:r>
              <a:rPr lang="en-US" sz="2400" dirty="0">
                <a:solidFill>
                  <a:schemeClr val="tx1">
                    <a:lumMod val="20000"/>
                    <a:lumOff val="80000"/>
                  </a:schemeClr>
                </a:solidFill>
                <a:latin typeface="Comic Sans MS" pitchFamily="66" charset="0"/>
              </a:rPr>
              <a:t>:</a:t>
            </a:r>
          </a:p>
          <a:p>
            <a:pPr>
              <a:spcBef>
                <a:spcPts val="1200"/>
              </a:spcBef>
              <a:buFont typeface="Courier New" panose="02070309020205020404" pitchFamily="49" charset="0"/>
              <a:buChar char="o"/>
            </a:pPr>
            <a:r>
              <a:rPr lang="en-US" sz="2200" dirty="0">
                <a:solidFill>
                  <a:schemeClr val="bg1"/>
                </a:solidFill>
                <a:latin typeface="Comic Sans MS" pitchFamily="66" charset="0"/>
              </a:rPr>
              <a:t>Used to achieve abstraction</a:t>
            </a:r>
          </a:p>
          <a:p>
            <a:pPr>
              <a:spcBef>
                <a:spcPts val="1200"/>
              </a:spcBef>
              <a:buFont typeface="Courier New" panose="02070309020205020404" pitchFamily="49" charset="0"/>
              <a:buChar char="o"/>
            </a:pPr>
            <a:r>
              <a:rPr lang="en-US" sz="2200" dirty="0">
                <a:solidFill>
                  <a:schemeClr val="bg1"/>
                </a:solidFill>
                <a:latin typeface="Comic Sans MS" pitchFamily="66" charset="0"/>
              </a:rPr>
              <a:t>Support the functionality of multiple inheritance.</a:t>
            </a:r>
          </a:p>
        </p:txBody>
      </p:sp>
      <p:sp>
        <p:nvSpPr>
          <p:cNvPr id="2" name="Date Placeholder 1"/>
          <p:cNvSpPr>
            <a:spLocks noGrp="1"/>
          </p:cNvSpPr>
          <p:nvPr>
            <p:ph type="dt" sz="half" idx="10"/>
          </p:nvPr>
        </p:nvSpPr>
        <p:spPr>
          <a:xfrm>
            <a:off x="0" y="6381750"/>
            <a:ext cx="2844800" cy="476250"/>
          </a:xfrm>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37</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Tree>
    <p:extLst>
      <p:ext uri="{BB962C8B-B14F-4D97-AF65-F5344CB8AC3E}">
        <p14:creationId xmlns:p14="http://schemas.microsoft.com/office/powerpoint/2010/main" val="3734776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368448" y="1245140"/>
            <a:ext cx="5893197" cy="4863560"/>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buNone/>
            </a:pPr>
            <a:endParaRPr lang="en-US" sz="1000" i="0" u="none" kern="0" dirty="0">
              <a:solidFill>
                <a:schemeClr val="bg1"/>
              </a:solidFill>
              <a:latin typeface="Comic Sans MS" panose="030F0702030302020204" pitchFamily="66" charset="0"/>
            </a:endParaRPr>
          </a:p>
          <a:p>
            <a:pPr marL="457200" lvl="1" indent="0">
              <a:buNone/>
            </a:pPr>
            <a:r>
              <a:rPr lang="en-US" sz="2200" i="0" u="none" kern="0" dirty="0">
                <a:solidFill>
                  <a:schemeClr val="bg1"/>
                </a:solidFill>
                <a:latin typeface="Comic Sans MS" panose="030F0702030302020204" pitchFamily="66" charset="0"/>
              </a:rPr>
              <a:t>interface printable{  </a:t>
            </a:r>
          </a:p>
          <a:p>
            <a:pPr marL="457200" lvl="1" indent="0">
              <a:buNone/>
            </a:pPr>
            <a:r>
              <a:rPr lang="en-US" sz="2200" i="0" u="none" kern="0" dirty="0">
                <a:solidFill>
                  <a:schemeClr val="bg1"/>
                </a:solidFill>
                <a:latin typeface="Comic Sans MS" panose="030F0702030302020204" pitchFamily="66" charset="0"/>
              </a:rPr>
              <a:t>void print();  </a:t>
            </a:r>
          </a:p>
          <a:p>
            <a:pPr marL="457200" lvl="1" indent="0">
              <a:buNone/>
            </a:pPr>
            <a:r>
              <a:rPr lang="en-US" sz="2200" i="0" u="none" kern="0" dirty="0">
                <a:solidFill>
                  <a:schemeClr val="bg1"/>
                </a:solidFill>
                <a:latin typeface="Comic Sans MS" panose="030F0702030302020204" pitchFamily="66" charset="0"/>
              </a:rPr>
              <a:t>}  </a:t>
            </a:r>
          </a:p>
          <a:p>
            <a:pPr marL="457200" lvl="1" indent="0">
              <a:buNone/>
            </a:pPr>
            <a:r>
              <a:rPr lang="en-US" sz="2200" i="0" u="none" kern="0" dirty="0">
                <a:solidFill>
                  <a:schemeClr val="bg1"/>
                </a:solidFill>
                <a:latin typeface="Comic Sans MS" panose="030F0702030302020204" pitchFamily="66" charset="0"/>
              </a:rPr>
              <a:t>class A1 implements printable {  </a:t>
            </a:r>
          </a:p>
          <a:p>
            <a:pPr marL="457200" lvl="1" indent="0">
              <a:buNone/>
            </a:pPr>
            <a:r>
              <a:rPr lang="en-US" sz="2200" i="0" u="none" kern="0" dirty="0">
                <a:solidFill>
                  <a:schemeClr val="bg1"/>
                </a:solidFill>
                <a:latin typeface="Comic Sans MS" panose="030F0702030302020204" pitchFamily="66" charset="0"/>
              </a:rPr>
              <a:t>public void print() {</a:t>
            </a:r>
          </a:p>
          <a:p>
            <a:pPr marL="457200" lvl="1" indent="0">
              <a:buNone/>
            </a:pPr>
            <a:r>
              <a:rPr lang="en-US" sz="2200" i="0" u="none" kern="0" dirty="0" err="1">
                <a:solidFill>
                  <a:schemeClr val="bg1"/>
                </a:solidFill>
                <a:latin typeface="Comic Sans MS" panose="030F0702030302020204" pitchFamily="66" charset="0"/>
              </a:rPr>
              <a:t>System.out.println</a:t>
            </a:r>
            <a:r>
              <a:rPr lang="en-US" sz="2200" i="0" u="none" kern="0" dirty="0">
                <a:solidFill>
                  <a:schemeClr val="bg1"/>
                </a:solidFill>
                <a:latin typeface="Comic Sans MS" panose="030F0702030302020204" pitchFamily="66" charset="0"/>
              </a:rPr>
              <a:t>("Hello"); }  </a:t>
            </a:r>
          </a:p>
          <a:p>
            <a:pPr marL="457200" lvl="1" indent="0">
              <a:buNone/>
            </a:pPr>
            <a:r>
              <a:rPr lang="en-US" sz="2200" i="0" u="none" kern="0" dirty="0">
                <a:solidFill>
                  <a:schemeClr val="bg1"/>
                </a:solidFill>
                <a:latin typeface="Comic Sans MS" panose="030F0702030302020204" pitchFamily="66" charset="0"/>
              </a:rPr>
              <a:t>public static void main(String args[])</a:t>
            </a:r>
          </a:p>
          <a:p>
            <a:pPr marL="457200" lvl="1" indent="0">
              <a:buNone/>
            </a:pPr>
            <a:r>
              <a:rPr lang="en-US" sz="2200" i="0" u="none" kern="0" dirty="0">
                <a:solidFill>
                  <a:schemeClr val="bg1"/>
                </a:solidFill>
                <a:latin typeface="Comic Sans MS" panose="030F0702030302020204" pitchFamily="66" charset="0"/>
              </a:rPr>
              <a:t>{  </a:t>
            </a:r>
          </a:p>
          <a:p>
            <a:pPr marL="457200" lvl="1" indent="0">
              <a:buNone/>
            </a:pPr>
            <a:r>
              <a:rPr lang="en-US" sz="2200" i="0" u="none" kern="0" dirty="0">
                <a:solidFill>
                  <a:schemeClr val="bg1"/>
                </a:solidFill>
                <a:latin typeface="Comic Sans MS" panose="030F0702030302020204" pitchFamily="66" charset="0"/>
              </a:rPr>
              <a:t>A1 obj = new A1();  </a:t>
            </a:r>
          </a:p>
          <a:p>
            <a:pPr marL="457200" lvl="1" indent="0">
              <a:buNone/>
            </a:pPr>
            <a:r>
              <a:rPr lang="en-US" sz="2200" i="0" u="none" kern="0" dirty="0">
                <a:solidFill>
                  <a:schemeClr val="bg1"/>
                </a:solidFill>
                <a:latin typeface="Comic Sans MS" panose="030F0702030302020204" pitchFamily="66" charset="0"/>
              </a:rPr>
              <a:t>obj.print();  </a:t>
            </a:r>
          </a:p>
          <a:p>
            <a:pPr marL="457200" lvl="1" indent="0">
              <a:buNone/>
            </a:pPr>
            <a:r>
              <a:rPr lang="en-US" sz="2200" i="0" u="none" kern="0" dirty="0">
                <a:solidFill>
                  <a:schemeClr val="bg1"/>
                </a:solidFill>
                <a:latin typeface="Comic Sans MS" panose="030F0702030302020204" pitchFamily="66" charset="0"/>
              </a:rPr>
              <a:t> } }  </a:t>
            </a:r>
            <a:r>
              <a:rPr lang="en-US" sz="2200" i="0" u="none" kern="0" dirty="0">
                <a:solidFill>
                  <a:srgbClr val="FFC000"/>
                </a:solidFill>
                <a:latin typeface="Comic Sans MS" panose="030F0702030302020204" pitchFamily="66" charset="0"/>
              </a:rPr>
              <a:t>// O/P - Hello</a:t>
            </a:r>
          </a:p>
          <a:p>
            <a:pPr marL="457200" lvl="1" indent="0">
              <a:buNone/>
            </a:pPr>
            <a:endParaRPr lang="en-US" sz="2400" i="0" u="none" kern="0" dirty="0">
              <a:solidFill>
                <a:schemeClr val="bg1"/>
              </a:solidFill>
              <a:latin typeface="Comic Sans MS" panose="030F0702030302020204"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38</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OOPS CONCEPTS</a:t>
            </a:r>
          </a:p>
        </p:txBody>
      </p:sp>
      <p:sp>
        <p:nvSpPr>
          <p:cNvPr id="7" name="Content Placeholder 5">
            <a:extLst>
              <a:ext uri="{FF2B5EF4-FFF2-40B4-BE49-F238E27FC236}">
                <a16:creationId xmlns:a16="http://schemas.microsoft.com/office/drawing/2014/main" id="{A27EEC41-A4B7-4E45-912A-EDFCC7570816}"/>
              </a:ext>
            </a:extLst>
          </p:cNvPr>
          <p:cNvSpPr>
            <a:spLocks noGrp="1"/>
          </p:cNvSpPr>
          <p:nvPr>
            <p:ph idx="1"/>
          </p:nvPr>
        </p:nvSpPr>
        <p:spPr>
          <a:xfrm>
            <a:off x="609600" y="612774"/>
            <a:ext cx="10972800" cy="5360133"/>
          </a:xfrm>
        </p:spPr>
        <p:txBody>
          <a:bodyPr/>
          <a:lstStyle/>
          <a:p>
            <a:pPr marL="0" indent="0">
              <a:buNone/>
            </a:pPr>
            <a:r>
              <a:rPr lang="en-US" sz="2400" dirty="0">
                <a:solidFill>
                  <a:schemeClr val="tx1">
                    <a:lumMod val="20000"/>
                    <a:lumOff val="80000"/>
                  </a:schemeClr>
                </a:solidFill>
                <a:latin typeface="Comic Sans MS" pitchFamily="66" charset="0"/>
              </a:rPr>
              <a:t>       Example for Interface:</a:t>
            </a:r>
          </a:p>
        </p:txBody>
      </p:sp>
    </p:spTree>
    <p:extLst>
      <p:ext uri="{BB962C8B-B14F-4D97-AF65-F5344CB8AC3E}">
        <p14:creationId xmlns:p14="http://schemas.microsoft.com/office/powerpoint/2010/main" val="3782062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5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3122" y="855406"/>
            <a:ext cx="10887177" cy="5397759"/>
          </a:xfrm>
        </p:spPr>
        <p:txBody>
          <a:bodyPr/>
          <a:lstStyle/>
          <a:p>
            <a:pPr marL="0" indent="0">
              <a:spcBef>
                <a:spcPts val="1800"/>
              </a:spcBef>
              <a:buNone/>
            </a:pPr>
            <a:r>
              <a:rPr lang="en-US" sz="2400" dirty="0">
                <a:latin typeface="Comic Sans MS" pitchFamily="66" charset="0"/>
              </a:rPr>
              <a:t>Arrays:</a:t>
            </a:r>
          </a:p>
          <a:p>
            <a:pPr>
              <a:spcBef>
                <a:spcPts val="1800"/>
              </a:spcBef>
              <a:buFont typeface="Courier New" panose="02070309020205020404" pitchFamily="49" charset="0"/>
              <a:buChar char="o"/>
            </a:pPr>
            <a:r>
              <a:rPr lang="en-US" sz="2200" dirty="0">
                <a:solidFill>
                  <a:schemeClr val="bg1"/>
                </a:solidFill>
                <a:latin typeface="Comic Sans MS" pitchFamily="66" charset="0"/>
              </a:rPr>
              <a:t>It is an indexed collection of fixed number of homogeneous data elements. Once created with some size, we can’t alter the size.</a:t>
            </a:r>
          </a:p>
          <a:p>
            <a:pPr>
              <a:spcBef>
                <a:spcPts val="1800"/>
              </a:spcBef>
              <a:buFont typeface="Courier New" panose="02070309020205020404" pitchFamily="49" charset="0"/>
              <a:buChar char="o"/>
            </a:pPr>
            <a:r>
              <a:rPr lang="en-US" sz="2200" dirty="0">
                <a:solidFill>
                  <a:schemeClr val="bg1"/>
                </a:solidFill>
                <a:latin typeface="Comic Sans MS" pitchFamily="66" charset="0"/>
              </a:rPr>
              <a:t>It can store both primitive data and objects.</a:t>
            </a:r>
          </a:p>
          <a:p>
            <a:pPr>
              <a:spcBef>
                <a:spcPts val="1800"/>
              </a:spcBef>
              <a:buFont typeface="Courier New" panose="02070309020205020404" pitchFamily="49" charset="0"/>
              <a:buChar char="o"/>
            </a:pPr>
            <a:r>
              <a:rPr lang="en-US" sz="2200" dirty="0">
                <a:solidFill>
                  <a:schemeClr val="bg1"/>
                </a:solidFill>
                <a:latin typeface="Comic Sans MS" pitchFamily="66" charset="0"/>
              </a:rPr>
              <a:t>Represent multiple values with a single variable. So that reusability of the code will be improved.</a:t>
            </a:r>
          </a:p>
          <a:p>
            <a:pPr>
              <a:spcBef>
                <a:spcPts val="1800"/>
              </a:spcBef>
              <a:buFont typeface="Courier New" panose="02070309020205020404" pitchFamily="49" charset="0"/>
              <a:buChar char="o"/>
            </a:pPr>
            <a:r>
              <a:rPr lang="en-US" sz="2200" dirty="0">
                <a:solidFill>
                  <a:schemeClr val="bg1"/>
                </a:solidFill>
                <a:latin typeface="Comic Sans MS" pitchFamily="66" charset="0"/>
              </a:rPr>
              <a:t>A specific element in an array is accessed by its index. </a:t>
            </a:r>
          </a:p>
          <a:p>
            <a:pPr>
              <a:spcBef>
                <a:spcPts val="1800"/>
              </a:spcBef>
              <a:buFont typeface="Courier New" panose="02070309020205020404" pitchFamily="49" charset="0"/>
              <a:buChar char="o"/>
            </a:pPr>
            <a:r>
              <a:rPr lang="en-US" sz="2200" dirty="0">
                <a:solidFill>
                  <a:schemeClr val="bg1"/>
                </a:solidFill>
                <a:latin typeface="Comic Sans MS" pitchFamily="66" charset="0"/>
              </a:rPr>
              <a:t>We can add elements into array and can’t insert an element into specified index of an array.</a:t>
            </a:r>
          </a:p>
          <a:p>
            <a:pPr>
              <a:spcBef>
                <a:spcPts val="1800"/>
              </a:spcBef>
              <a:buFont typeface="Courier New" panose="02070309020205020404" pitchFamily="49" charset="0"/>
              <a:buChar char="o"/>
            </a:pPr>
            <a:r>
              <a:rPr lang="en-US" sz="2200" dirty="0">
                <a:solidFill>
                  <a:schemeClr val="bg1"/>
                </a:solidFill>
                <a:latin typeface="Comic Sans MS" pitchFamily="66" charset="0"/>
              </a:rPr>
              <a:t>It may have one or more dimensions.</a:t>
            </a:r>
          </a:p>
          <a:p>
            <a:pPr marL="0" indent="0">
              <a:buNone/>
            </a:pPr>
            <a:r>
              <a:rPr lang="en-US" dirty="0">
                <a:solidFill>
                  <a:schemeClr val="bg1"/>
                </a:solidFill>
                <a:latin typeface="Comic Sans MS" pitchFamily="66" charset="0"/>
              </a:rPr>
              <a:t>	</a:t>
            </a:r>
          </a:p>
          <a:p>
            <a:pPr marL="1828800" lvl="4" indent="0">
              <a:buNone/>
            </a:pPr>
            <a:r>
              <a:rPr lang="en-US" sz="12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10032578" y="26123"/>
            <a:ext cx="1436612"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ARRAYS</a:t>
            </a:r>
          </a:p>
        </p:txBody>
      </p:sp>
    </p:spTree>
    <p:extLst>
      <p:ext uri="{BB962C8B-B14F-4D97-AF65-F5344CB8AC3E}">
        <p14:creationId xmlns:p14="http://schemas.microsoft.com/office/powerpoint/2010/main" val="62874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8096961" cy="5099538"/>
          </a:xfrm>
        </p:spPr>
        <p:txBody>
          <a:bodyPr/>
          <a:lstStyle/>
          <a:p>
            <a:pPr marL="0" indent="0">
              <a:lnSpc>
                <a:spcPct val="150000"/>
              </a:lnSpc>
              <a:buNone/>
            </a:pPr>
            <a:r>
              <a:rPr lang="en-IN" sz="2400" dirty="0">
                <a:solidFill>
                  <a:schemeClr val="bg1"/>
                </a:solidFill>
                <a:latin typeface="Comic Sans MS" pitchFamily="66" charset="0"/>
              </a:rPr>
              <a:t> </a:t>
            </a:r>
            <a:r>
              <a:rPr lang="en-IN" sz="2400" dirty="0">
                <a:latin typeface="Comic Sans MS" pitchFamily="66" charset="0"/>
              </a:rPr>
              <a:t>History:</a:t>
            </a:r>
          </a:p>
          <a:p>
            <a:pPr>
              <a:lnSpc>
                <a:spcPct val="150000"/>
              </a:lnSpc>
              <a:buFont typeface="Wingdings" pitchFamily="2" charset="2"/>
              <a:buChar char="Ø"/>
            </a:pPr>
            <a:r>
              <a:rPr lang="en-US" sz="2200" dirty="0">
                <a:solidFill>
                  <a:schemeClr val="bg1"/>
                </a:solidFill>
                <a:latin typeface="Comic Sans MS" pitchFamily="66" charset="0"/>
              </a:rPr>
              <a:t>Java is a General Purpose, Object Oriented Programming Language developed by James Gosling at Sun Microsystems in 1991 and released in 1995.</a:t>
            </a:r>
          </a:p>
          <a:p>
            <a:pPr>
              <a:lnSpc>
                <a:spcPct val="150000"/>
              </a:lnSpc>
              <a:buFont typeface="Wingdings" pitchFamily="2" charset="2"/>
              <a:buChar char="Ø"/>
            </a:pPr>
            <a:r>
              <a:rPr lang="en-US" sz="2200" dirty="0">
                <a:solidFill>
                  <a:schemeClr val="bg1"/>
                </a:solidFill>
                <a:latin typeface="Comic Sans MS" pitchFamily="66" charset="0"/>
              </a:rPr>
              <a:t>Originally designed for small, embedded systems in electronic appliances like set-top boxes.</a:t>
            </a:r>
          </a:p>
          <a:p>
            <a:pPr>
              <a:lnSpc>
                <a:spcPct val="150000"/>
              </a:lnSpc>
              <a:buFont typeface="Wingdings" pitchFamily="2" charset="2"/>
              <a:buChar char="Ø"/>
            </a:pPr>
            <a:r>
              <a:rPr lang="en-US" sz="2200" dirty="0">
                <a:solidFill>
                  <a:schemeClr val="bg1"/>
                </a:solidFill>
                <a:latin typeface="Comic Sans MS" pitchFamily="66" charset="0"/>
              </a:rPr>
              <a:t>There are many java versions that has been released, current stable release of java is Java SE 9 released On 21 September 2017.</a:t>
            </a:r>
          </a:p>
          <a:p>
            <a:pPr>
              <a:lnSpc>
                <a:spcPct val="150000"/>
              </a:lnSpc>
              <a:buFont typeface="Wingdings" pitchFamily="2" charset="2"/>
              <a:buChar char="Ø"/>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a:t>
            </a:fld>
            <a:endParaRPr lang="en-US" dirty="0"/>
          </a:p>
        </p:txBody>
      </p:sp>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500" y="1501689"/>
            <a:ext cx="2954215" cy="3411415"/>
          </a:xfrm>
          <a:prstGeom prst="rect">
            <a:avLst/>
          </a:prstGeom>
        </p:spPr>
      </p:pic>
    </p:spTree>
    <p:extLst>
      <p:ext uri="{BB962C8B-B14F-4D97-AF65-F5344CB8AC3E}">
        <p14:creationId xmlns:p14="http://schemas.microsoft.com/office/powerpoint/2010/main" val="73649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7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1003177"/>
            <a:ext cx="9725022" cy="4258299"/>
          </a:xfrm>
        </p:spPr>
        <p:txBody>
          <a:bodyPr/>
          <a:lstStyle/>
          <a:p>
            <a:pPr marL="0" indent="0">
              <a:buNone/>
            </a:pPr>
            <a:r>
              <a:rPr lang="en-US" sz="2400" dirty="0">
                <a:solidFill>
                  <a:schemeClr val="tx1">
                    <a:lumMod val="20000"/>
                    <a:lumOff val="80000"/>
                  </a:schemeClr>
                </a:solidFill>
                <a:latin typeface="Comic Sans MS" pitchFamily="66" charset="0"/>
              </a:rPr>
              <a:t>Single dimension arrays:</a:t>
            </a:r>
          </a:p>
          <a:p>
            <a:pPr marL="0" indent="0">
              <a:buNone/>
            </a:pPr>
            <a:r>
              <a:rPr lang="en-US" sz="2400" dirty="0">
                <a:solidFill>
                  <a:schemeClr val="bg1"/>
                </a:solidFill>
                <a:latin typeface="Comic Sans MS" pitchFamily="66" charset="0"/>
              </a:rPr>
              <a:t> </a:t>
            </a:r>
          </a:p>
          <a:p>
            <a:pPr marL="0" indent="0">
              <a:buNone/>
            </a:pPr>
            <a:endParaRPr lang="en-US" sz="2400" dirty="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endParaRPr lang="en-US" dirty="0"/>
          </a:p>
        </p:txBody>
      </p:sp>
      <p:sp>
        <p:nvSpPr>
          <p:cNvPr id="17" name="TextBox 16"/>
          <p:cNvSpPr txBox="1"/>
          <p:nvPr/>
        </p:nvSpPr>
        <p:spPr>
          <a:xfrm>
            <a:off x="9520185" y="19428"/>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ARRAYS</a:t>
            </a:r>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6243782" y="1596524"/>
            <a:ext cx="5178235" cy="4066857"/>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US" sz="2200" dirty="0">
                <a:latin typeface="Comic Sans MS" pitchFamily="66" charset="0"/>
              </a:rPr>
              <a:t>Program: Average an array of values:</a:t>
            </a:r>
          </a:p>
          <a:p>
            <a:pPr marL="0" indent="0">
              <a:buNone/>
            </a:pPr>
            <a:r>
              <a:rPr lang="en-IN" sz="1800" i="0" u="none" dirty="0">
                <a:solidFill>
                  <a:schemeClr val="bg1"/>
                </a:solidFill>
                <a:latin typeface="Comic Sans MS" pitchFamily="66" charset="0"/>
              </a:rPr>
              <a:t>class Average </a:t>
            </a:r>
          </a:p>
          <a:p>
            <a:pPr marL="0" indent="0">
              <a:buNone/>
            </a:pPr>
            <a:r>
              <a:rPr lang="en-IN" sz="1800" i="0" u="none" dirty="0">
                <a:solidFill>
                  <a:schemeClr val="bg1"/>
                </a:solidFill>
                <a:latin typeface="Comic Sans MS" pitchFamily="66" charset="0"/>
              </a:rPr>
              <a:t>{ </a:t>
            </a:r>
          </a:p>
          <a:p>
            <a:pPr marL="0" indent="0">
              <a:buNone/>
            </a:pPr>
            <a:r>
              <a:rPr lang="en-IN" sz="1800" i="0" u="none" dirty="0">
                <a:solidFill>
                  <a:schemeClr val="bg1"/>
                </a:solidFill>
                <a:latin typeface="Comic Sans MS" pitchFamily="66" charset="0"/>
              </a:rPr>
              <a:t>public static void main(String </a:t>
            </a:r>
            <a:r>
              <a:rPr lang="en-IN" sz="1800" i="0" u="none" dirty="0" err="1">
                <a:solidFill>
                  <a:schemeClr val="bg1"/>
                </a:solidFill>
                <a:latin typeface="Comic Sans MS" pitchFamily="66" charset="0"/>
              </a:rPr>
              <a:t>args</a:t>
            </a:r>
            <a:r>
              <a:rPr lang="en-IN" sz="1800" i="0" u="none" dirty="0">
                <a:solidFill>
                  <a:schemeClr val="bg1"/>
                </a:solidFill>
                <a:latin typeface="Comic Sans MS" pitchFamily="66" charset="0"/>
              </a:rPr>
              <a:t>[]) {</a:t>
            </a:r>
          </a:p>
          <a:p>
            <a:pPr marL="0" indent="0">
              <a:buNone/>
            </a:pPr>
            <a:r>
              <a:rPr lang="en-IN" sz="1800" i="0" u="none" dirty="0">
                <a:solidFill>
                  <a:schemeClr val="bg1"/>
                </a:solidFill>
                <a:latin typeface="Comic Sans MS" pitchFamily="66" charset="0"/>
              </a:rPr>
              <a:t>  double </a:t>
            </a:r>
            <a:r>
              <a:rPr lang="en-IN" sz="1800" i="0" u="none" dirty="0" err="1">
                <a:solidFill>
                  <a:schemeClr val="bg1"/>
                </a:solidFill>
                <a:latin typeface="Comic Sans MS" pitchFamily="66" charset="0"/>
              </a:rPr>
              <a:t>nums</a:t>
            </a:r>
            <a:r>
              <a:rPr lang="en-IN" sz="1800" i="0" u="none" dirty="0">
                <a:solidFill>
                  <a:schemeClr val="bg1"/>
                </a:solidFill>
                <a:latin typeface="Comic Sans MS" pitchFamily="66" charset="0"/>
              </a:rPr>
              <a:t>[] = {10.1, 11.2, 12.3, 13.4, 14.5};  </a:t>
            </a:r>
          </a:p>
          <a:p>
            <a:pPr marL="0" indent="0">
              <a:buNone/>
            </a:pPr>
            <a:r>
              <a:rPr lang="en-IN" sz="1800" i="0" u="none" dirty="0">
                <a:solidFill>
                  <a:schemeClr val="bg1"/>
                </a:solidFill>
                <a:latin typeface="Comic Sans MS" pitchFamily="66" charset="0"/>
              </a:rPr>
              <a:t>  double result = 0; </a:t>
            </a:r>
          </a:p>
          <a:p>
            <a:pPr marL="0" indent="0">
              <a:buNone/>
            </a:pPr>
            <a:r>
              <a:rPr lang="en-IN" sz="1800" i="0" u="none" dirty="0">
                <a:solidFill>
                  <a:schemeClr val="bg1"/>
                </a:solidFill>
                <a:latin typeface="Comic Sans MS" pitchFamily="66" charset="0"/>
              </a:rPr>
              <a:t>  </a:t>
            </a:r>
            <a:r>
              <a:rPr lang="en-IN" sz="1800" i="0" u="none" dirty="0" err="1">
                <a:solidFill>
                  <a:schemeClr val="bg1"/>
                </a:solidFill>
                <a:latin typeface="Comic Sans MS" pitchFamily="66" charset="0"/>
              </a:rPr>
              <a:t>int</a:t>
            </a:r>
            <a:r>
              <a:rPr lang="en-IN" sz="1800" i="0" u="none" dirty="0">
                <a:solidFill>
                  <a:schemeClr val="bg1"/>
                </a:solidFill>
                <a:latin typeface="Comic Sans MS" pitchFamily="66" charset="0"/>
              </a:rPr>
              <a:t> </a:t>
            </a:r>
            <a:r>
              <a:rPr lang="en-IN" sz="1800" i="0" u="none" dirty="0" err="1">
                <a:solidFill>
                  <a:schemeClr val="bg1"/>
                </a:solidFill>
                <a:latin typeface="Comic Sans MS" pitchFamily="66" charset="0"/>
              </a:rPr>
              <a:t>i</a:t>
            </a:r>
            <a:r>
              <a:rPr lang="en-IN" sz="1800" i="0" u="none" dirty="0">
                <a:solidFill>
                  <a:schemeClr val="bg1"/>
                </a:solidFill>
                <a:latin typeface="Comic Sans MS" pitchFamily="66" charset="0"/>
              </a:rPr>
              <a:t>;</a:t>
            </a:r>
          </a:p>
          <a:p>
            <a:pPr marL="0" indent="0">
              <a:buNone/>
            </a:pPr>
            <a:r>
              <a:rPr lang="en-IN" sz="1800" i="0" u="none" dirty="0">
                <a:solidFill>
                  <a:schemeClr val="bg1"/>
                </a:solidFill>
                <a:latin typeface="Comic Sans MS" pitchFamily="66" charset="0"/>
              </a:rPr>
              <a:t>  for(</a:t>
            </a:r>
            <a:r>
              <a:rPr lang="en-IN" sz="1800" i="0" u="none" dirty="0" err="1">
                <a:solidFill>
                  <a:schemeClr val="bg1"/>
                </a:solidFill>
                <a:latin typeface="Comic Sans MS" pitchFamily="66" charset="0"/>
              </a:rPr>
              <a:t>i</a:t>
            </a:r>
            <a:r>
              <a:rPr lang="en-IN" sz="1800" i="0" u="none" dirty="0">
                <a:solidFill>
                  <a:schemeClr val="bg1"/>
                </a:solidFill>
                <a:latin typeface="Comic Sans MS" pitchFamily="66" charset="0"/>
              </a:rPr>
              <a:t>=0; </a:t>
            </a:r>
            <a:r>
              <a:rPr lang="en-IN" sz="1800" i="0" u="none" dirty="0" err="1">
                <a:solidFill>
                  <a:schemeClr val="bg1"/>
                </a:solidFill>
                <a:latin typeface="Comic Sans MS" pitchFamily="66" charset="0"/>
              </a:rPr>
              <a:t>i</a:t>
            </a:r>
            <a:r>
              <a:rPr lang="en-IN" sz="1800" i="0" u="none" dirty="0">
                <a:solidFill>
                  <a:schemeClr val="bg1"/>
                </a:solidFill>
                <a:latin typeface="Comic Sans MS" pitchFamily="66" charset="0"/>
              </a:rPr>
              <a:t>&lt;5; </a:t>
            </a:r>
            <a:r>
              <a:rPr lang="en-IN" sz="1800" i="0" u="none" dirty="0" err="1">
                <a:solidFill>
                  <a:schemeClr val="bg1"/>
                </a:solidFill>
                <a:latin typeface="Comic Sans MS" pitchFamily="66" charset="0"/>
              </a:rPr>
              <a:t>i</a:t>
            </a:r>
            <a:r>
              <a:rPr lang="en-IN" sz="1800" i="0" u="none" dirty="0">
                <a:solidFill>
                  <a:schemeClr val="bg1"/>
                </a:solidFill>
                <a:latin typeface="Comic Sans MS" pitchFamily="66" charset="0"/>
              </a:rPr>
              <a:t>++) </a:t>
            </a:r>
          </a:p>
          <a:p>
            <a:pPr marL="0" indent="0">
              <a:buNone/>
            </a:pPr>
            <a:r>
              <a:rPr lang="en-IN" sz="1800" i="0" u="none" dirty="0">
                <a:solidFill>
                  <a:schemeClr val="bg1"/>
                </a:solidFill>
                <a:latin typeface="Comic Sans MS" pitchFamily="66" charset="0"/>
              </a:rPr>
              <a:t>  result = result + </a:t>
            </a:r>
            <a:r>
              <a:rPr lang="en-IN" sz="1800" i="0" u="none" dirty="0" err="1">
                <a:solidFill>
                  <a:schemeClr val="bg1"/>
                </a:solidFill>
                <a:latin typeface="Comic Sans MS" pitchFamily="66" charset="0"/>
              </a:rPr>
              <a:t>nums</a:t>
            </a:r>
            <a:r>
              <a:rPr lang="en-IN" sz="1800" i="0" u="none" dirty="0">
                <a:solidFill>
                  <a:schemeClr val="bg1"/>
                </a:solidFill>
                <a:latin typeface="Comic Sans MS" pitchFamily="66" charset="0"/>
              </a:rPr>
              <a:t>[</a:t>
            </a:r>
            <a:r>
              <a:rPr lang="en-IN" sz="1800" i="0" u="none" dirty="0" err="1">
                <a:solidFill>
                  <a:schemeClr val="bg1"/>
                </a:solidFill>
                <a:latin typeface="Comic Sans MS" pitchFamily="66" charset="0"/>
              </a:rPr>
              <a:t>i</a:t>
            </a:r>
            <a:r>
              <a:rPr lang="en-IN" sz="1800" i="0" u="none" dirty="0">
                <a:solidFill>
                  <a:schemeClr val="bg1"/>
                </a:solidFill>
                <a:latin typeface="Comic Sans MS" pitchFamily="66" charset="0"/>
              </a:rPr>
              <a:t>];</a:t>
            </a:r>
          </a:p>
          <a:p>
            <a:pPr marL="0" indent="0">
              <a:buNone/>
            </a:pPr>
            <a:r>
              <a:rPr lang="en-IN" sz="1800" i="0" u="none" dirty="0">
                <a:solidFill>
                  <a:schemeClr val="bg1"/>
                </a:solidFill>
                <a:latin typeface="Comic Sans MS" pitchFamily="66" charset="0"/>
              </a:rPr>
              <a:t>  </a:t>
            </a:r>
            <a:r>
              <a:rPr lang="en-IN" sz="1800" i="0" u="none" dirty="0" err="1">
                <a:solidFill>
                  <a:schemeClr val="bg1"/>
                </a:solidFill>
                <a:latin typeface="Comic Sans MS" pitchFamily="66" charset="0"/>
              </a:rPr>
              <a:t>System.out.println</a:t>
            </a:r>
            <a:r>
              <a:rPr lang="en-IN" sz="1800" i="0" u="none" dirty="0">
                <a:solidFill>
                  <a:schemeClr val="bg1"/>
                </a:solidFill>
                <a:latin typeface="Comic Sans MS" pitchFamily="66" charset="0"/>
              </a:rPr>
              <a:t>("Average is " + result / 5);</a:t>
            </a:r>
          </a:p>
          <a:p>
            <a:pPr marL="0" indent="0">
              <a:buNone/>
            </a:pPr>
            <a:r>
              <a:rPr lang="en-IN" sz="1800" i="0" u="none" dirty="0">
                <a:solidFill>
                  <a:schemeClr val="bg1"/>
                </a:solidFill>
                <a:latin typeface="Comic Sans MS" pitchFamily="66" charset="0"/>
              </a:rPr>
              <a:t>}</a:t>
            </a:r>
          </a:p>
          <a:p>
            <a:pPr marL="0" indent="0">
              <a:buNone/>
            </a:pPr>
            <a:r>
              <a:rPr lang="en-IN" sz="1800" i="0" u="none" dirty="0">
                <a:solidFill>
                  <a:schemeClr val="bg1"/>
                </a:solidFill>
                <a:latin typeface="Comic Sans MS" pitchFamily="66" charset="0"/>
              </a:rPr>
              <a:t>}    </a:t>
            </a:r>
            <a:r>
              <a:rPr lang="en-IN" sz="1800" i="0" u="none" dirty="0">
                <a:solidFill>
                  <a:srgbClr val="FFC000"/>
                </a:solidFill>
                <a:latin typeface="Comic Sans MS" pitchFamily="66" charset="0"/>
              </a:rPr>
              <a:t>// O/P – Average is 12.29..</a:t>
            </a:r>
          </a:p>
          <a:p>
            <a:pPr marL="0" indent="0">
              <a:buNone/>
            </a:pPr>
            <a:endParaRPr lang="en-IN" sz="2000" i="0" u="none" dirty="0">
              <a:solidFill>
                <a:schemeClr val="bg1"/>
              </a:solidFill>
              <a:latin typeface="Comic Sans MS" pitchFamily="66" charset="0"/>
            </a:endParaRPr>
          </a:p>
        </p:txBody>
      </p:sp>
      <p:sp>
        <p:nvSpPr>
          <p:cNvPr id="9" name="Content Placeholder 8">
            <a:extLst>
              <a:ext uri="{FF2B5EF4-FFF2-40B4-BE49-F238E27FC236}">
                <a16:creationId xmlns:a16="http://schemas.microsoft.com/office/drawing/2014/main" id="{6ABAE630-C8B2-44F6-BF87-91AFBB8AE093}"/>
              </a:ext>
            </a:extLst>
          </p:cNvPr>
          <p:cNvSpPr txBox="1">
            <a:spLocks/>
          </p:cNvSpPr>
          <p:nvPr/>
        </p:nvSpPr>
        <p:spPr>
          <a:xfrm>
            <a:off x="769983" y="1608027"/>
            <a:ext cx="4991720" cy="1386348"/>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Syntax :   </a:t>
            </a:r>
            <a:r>
              <a:rPr lang="en-US" sz="2200" i="0" u="none" dirty="0">
                <a:solidFill>
                  <a:schemeClr val="bg1"/>
                </a:solidFill>
                <a:latin typeface="Comic Sans MS" pitchFamily="66" charset="0"/>
              </a:rPr>
              <a:t>type[] </a:t>
            </a:r>
            <a:r>
              <a:rPr lang="en-US" sz="2200" i="0" u="none" dirty="0" err="1">
                <a:solidFill>
                  <a:schemeClr val="bg1"/>
                </a:solidFill>
                <a:latin typeface="Comic Sans MS" pitchFamily="66" charset="0"/>
              </a:rPr>
              <a:t>var</a:t>
            </a:r>
            <a:r>
              <a:rPr lang="en-US" sz="2200" i="0" u="none" dirty="0">
                <a:solidFill>
                  <a:schemeClr val="bg1"/>
                </a:solidFill>
                <a:latin typeface="Comic Sans MS" pitchFamily="66" charset="0"/>
              </a:rPr>
              <a:t>-name;  or</a:t>
            </a:r>
          </a:p>
          <a:p>
            <a:pPr marL="914400" lvl="2" indent="0">
              <a:buNone/>
            </a:pPr>
            <a:r>
              <a:rPr lang="en-US" sz="2200" i="0" u="none" dirty="0">
                <a:solidFill>
                  <a:schemeClr val="bg1"/>
                </a:solidFill>
                <a:latin typeface="Comic Sans MS" pitchFamily="66" charset="0"/>
              </a:rPr>
              <a:t>       type </a:t>
            </a:r>
            <a:r>
              <a:rPr lang="en-US" sz="2200" i="0" u="none" dirty="0" err="1">
                <a:solidFill>
                  <a:schemeClr val="bg1"/>
                </a:solidFill>
                <a:latin typeface="Comic Sans MS" pitchFamily="66" charset="0"/>
              </a:rPr>
              <a:t>var</a:t>
            </a:r>
            <a:r>
              <a:rPr lang="en-US" sz="2200" i="0" u="none" dirty="0">
                <a:solidFill>
                  <a:schemeClr val="bg1"/>
                </a:solidFill>
                <a:latin typeface="Comic Sans MS" pitchFamily="66" charset="0"/>
              </a:rPr>
              <a:t>-name[];  or</a:t>
            </a:r>
          </a:p>
          <a:p>
            <a:pPr marL="914400" lvl="2" indent="0">
              <a:buNone/>
            </a:pPr>
            <a:r>
              <a:rPr lang="en-US" sz="2200" i="0" u="none" dirty="0">
                <a:solidFill>
                  <a:schemeClr val="bg1"/>
                </a:solidFill>
                <a:latin typeface="Comic Sans MS" pitchFamily="66" charset="0"/>
              </a:rPr>
              <a:t>       type []</a:t>
            </a:r>
            <a:r>
              <a:rPr lang="en-US" sz="2200" i="0" u="none" dirty="0" err="1">
                <a:solidFill>
                  <a:schemeClr val="bg1"/>
                </a:solidFill>
                <a:latin typeface="Comic Sans MS" pitchFamily="66" charset="0"/>
              </a:rPr>
              <a:t>var</a:t>
            </a:r>
            <a:r>
              <a:rPr lang="en-US" sz="2200" i="0" u="none" dirty="0">
                <a:solidFill>
                  <a:schemeClr val="bg1"/>
                </a:solidFill>
                <a:latin typeface="Comic Sans MS" pitchFamily="66" charset="0"/>
              </a:rPr>
              <a:t>-name;</a:t>
            </a:r>
            <a:endParaRPr lang="en-IN" sz="2200" i="0" u="none" dirty="0">
              <a:solidFill>
                <a:schemeClr val="bg1"/>
              </a:solidFill>
              <a:latin typeface="Comic Sans MS" pitchFamily="66" charset="0"/>
            </a:endParaRPr>
          </a:p>
        </p:txBody>
      </p:sp>
      <p:sp>
        <p:nvSpPr>
          <p:cNvPr id="10" name="Content Placeholder 8">
            <a:extLst>
              <a:ext uri="{FF2B5EF4-FFF2-40B4-BE49-F238E27FC236}">
                <a16:creationId xmlns:a16="http://schemas.microsoft.com/office/drawing/2014/main" id="{2228B6C5-AB48-4766-AF88-C21AB7317E9F}"/>
              </a:ext>
            </a:extLst>
          </p:cNvPr>
          <p:cNvSpPr txBox="1">
            <a:spLocks/>
          </p:cNvSpPr>
          <p:nvPr/>
        </p:nvSpPr>
        <p:spPr>
          <a:xfrm>
            <a:off x="769983" y="3576219"/>
            <a:ext cx="5001552" cy="208716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Example :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 = new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[2];</a:t>
            </a:r>
          </a:p>
          <a:p>
            <a:pPr marL="0" indent="0">
              <a:buNone/>
            </a:pPr>
            <a:r>
              <a:rPr lang="en-US" sz="2200" i="0" u="none" dirty="0">
                <a:solidFill>
                  <a:schemeClr val="bg1"/>
                </a:solidFill>
                <a:latin typeface="Comic Sans MS" pitchFamily="66" charset="0"/>
              </a:rPr>
              <a:t>    	       a[0]= 10;</a:t>
            </a:r>
          </a:p>
          <a:p>
            <a:pPr marL="0" indent="0">
              <a:buNone/>
            </a:pPr>
            <a:r>
              <a:rPr lang="en-US" sz="2200" i="0" u="none" dirty="0">
                <a:solidFill>
                  <a:schemeClr val="bg1"/>
                </a:solidFill>
                <a:latin typeface="Comic Sans MS" pitchFamily="66" charset="0"/>
              </a:rPr>
              <a:t>    	       a[1]= 20;</a:t>
            </a:r>
          </a:p>
          <a:p>
            <a:pPr marL="0" indent="0">
              <a:buNone/>
            </a:pP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 = {10, 20};</a:t>
            </a:r>
          </a:p>
          <a:p>
            <a:pPr marL="0" indent="0">
              <a:buNone/>
            </a:pPr>
            <a:r>
              <a:rPr lang="en-US" sz="22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 = new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[]{10,20};</a:t>
            </a:r>
          </a:p>
        </p:txBody>
      </p:sp>
    </p:spTree>
    <p:extLst>
      <p:ext uri="{BB962C8B-B14F-4D97-AF65-F5344CB8AC3E}">
        <p14:creationId xmlns:p14="http://schemas.microsoft.com/office/powerpoint/2010/main" val="2834871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5241111"/>
          </a:xfrm>
        </p:spPr>
        <p:txBody>
          <a:bodyPr/>
          <a:lstStyle/>
          <a:p>
            <a:pPr marL="0" indent="0">
              <a:buNone/>
            </a:pPr>
            <a:r>
              <a:rPr lang="en-US" sz="2400" dirty="0">
                <a:solidFill>
                  <a:schemeClr val="tx1">
                    <a:lumMod val="20000"/>
                    <a:lumOff val="80000"/>
                  </a:schemeClr>
                </a:solidFill>
                <a:latin typeface="Comic Sans MS" pitchFamily="66" charset="0"/>
              </a:rPr>
              <a:t>Two-dimensional arrays: </a:t>
            </a:r>
          </a:p>
          <a:p>
            <a:pPr marL="0" indent="0">
              <a:buNone/>
            </a:pPr>
            <a:endParaRPr lang="en-US" sz="1600" dirty="0">
              <a:solidFill>
                <a:schemeClr val="bg1"/>
              </a:solidFill>
              <a:latin typeface="Comic Sans MS" pitchFamily="66" charset="0"/>
            </a:endParaRPr>
          </a:p>
          <a:p>
            <a:pPr>
              <a:buFont typeface="Courier New" panose="02070309020205020404" pitchFamily="49" charset="0"/>
              <a:buChar char="o"/>
            </a:pPr>
            <a:r>
              <a:rPr lang="en-US" sz="2100" dirty="0">
                <a:solidFill>
                  <a:schemeClr val="bg1"/>
                </a:solidFill>
                <a:latin typeface="Comic Sans MS" pitchFamily="66" charset="0"/>
              </a:rPr>
              <a:t>These are arrays of arrays.</a:t>
            </a:r>
          </a:p>
          <a:p>
            <a:pPr>
              <a:buFont typeface="Courier New" panose="02070309020205020404" pitchFamily="49" charset="0"/>
              <a:buChar char="o"/>
            </a:pPr>
            <a:endParaRPr lang="en-US" sz="1000" dirty="0">
              <a:solidFill>
                <a:schemeClr val="bg1"/>
              </a:solidFill>
              <a:latin typeface="Comic Sans MS" pitchFamily="66" charset="0"/>
            </a:endParaRPr>
          </a:p>
          <a:p>
            <a:pPr>
              <a:buFont typeface="Courier New" panose="02070309020205020404" pitchFamily="49" charset="0"/>
              <a:buChar char="o"/>
            </a:pPr>
            <a:r>
              <a:rPr lang="en-IN" sz="2100" dirty="0">
                <a:solidFill>
                  <a:schemeClr val="bg1"/>
                </a:solidFill>
                <a:latin typeface="Comic Sans MS" pitchFamily="66" charset="0"/>
              </a:rPr>
              <a:t> To declare a two dimensional array variable, </a:t>
            </a:r>
          </a:p>
          <a:p>
            <a:pPr marL="0" indent="0">
              <a:buNone/>
            </a:pPr>
            <a:r>
              <a:rPr lang="en-IN" sz="2100" dirty="0">
                <a:solidFill>
                  <a:schemeClr val="bg1"/>
                </a:solidFill>
                <a:latin typeface="Comic Sans MS" pitchFamily="66" charset="0"/>
              </a:rPr>
              <a:t>     specify each additional index using another </a:t>
            </a:r>
          </a:p>
          <a:p>
            <a:pPr marL="0" indent="0">
              <a:buNone/>
            </a:pPr>
            <a:r>
              <a:rPr lang="en-IN" sz="2100" dirty="0">
                <a:solidFill>
                  <a:schemeClr val="bg1"/>
                </a:solidFill>
                <a:latin typeface="Comic Sans MS" pitchFamily="66" charset="0"/>
              </a:rPr>
              <a:t>     set of square brackets.</a:t>
            </a:r>
          </a:p>
          <a:p>
            <a:pPr marL="0" indent="0">
              <a:buNone/>
            </a:pPr>
            <a:endParaRPr lang="en-IN" sz="1000" dirty="0">
              <a:solidFill>
                <a:schemeClr val="bg1"/>
              </a:solidFill>
              <a:latin typeface="Comic Sans MS" pitchFamily="66" charset="0"/>
            </a:endParaRPr>
          </a:p>
          <a:p>
            <a:pPr marL="0" lvl="2" indent="0">
              <a:buNone/>
            </a:pPr>
            <a:endParaRPr lang="en-IN" sz="2000" dirty="0">
              <a:solidFill>
                <a:schemeClr val="bg1"/>
              </a:solidFill>
              <a:latin typeface="Comic Sans MS" pitchFamily="66" charset="0"/>
            </a:endParaRPr>
          </a:p>
          <a:p>
            <a:pPr marL="0" indent="0">
              <a:buNone/>
            </a:pPr>
            <a:r>
              <a:rPr lang="en-IN" sz="2400" dirty="0">
                <a:solidFill>
                  <a:schemeClr val="bg1"/>
                </a:solidFill>
                <a:latin typeface="Comic Sans MS" pitchFamily="66" charset="0"/>
              </a:rPr>
              <a:t> </a:t>
            </a:r>
            <a:endParaRPr lang="en-US" sz="2400" dirty="0">
              <a:solidFill>
                <a:schemeClr val="bg1"/>
              </a:solidFill>
              <a:latin typeface="Comic Sans MS" pitchFamily="66" charset="0"/>
            </a:endParaRPr>
          </a:p>
          <a:p>
            <a:pPr marL="0" indent="0">
              <a:buNone/>
            </a:pPr>
            <a:r>
              <a:rPr lang="en-US" sz="2400" dirty="0">
                <a:solidFill>
                  <a:schemeClr val="bg1"/>
                </a:solidFill>
                <a:latin typeface="Comic Sans MS" pitchFamily="66" charset="0"/>
              </a:rPr>
              <a:t>    </a:t>
            </a:r>
            <a:r>
              <a:rPr lang="en-US" dirty="0">
                <a:solidFill>
                  <a:schemeClr val="bg1"/>
                </a:solidFill>
                <a:latin typeface="Comic Sans MS" pitchFamily="66" charset="0"/>
              </a:rPr>
              <a:t>		</a:t>
            </a:r>
          </a:p>
          <a:p>
            <a:pPr marL="1828800" lvl="4" indent="0">
              <a:buNone/>
            </a:pPr>
            <a:r>
              <a:rPr lang="en-US" sz="12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10032578" y="26123"/>
            <a:ext cx="1436612"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ARRAYS</a:t>
            </a:r>
          </a:p>
        </p:txBody>
      </p:sp>
      <p:sp>
        <p:nvSpPr>
          <p:cNvPr id="6" name="Content Placeholder 8">
            <a:extLst>
              <a:ext uri="{FF2B5EF4-FFF2-40B4-BE49-F238E27FC236}">
                <a16:creationId xmlns:a16="http://schemas.microsoft.com/office/drawing/2014/main" id="{1931D153-E444-45DE-8E9B-F72892376068}"/>
              </a:ext>
            </a:extLst>
          </p:cNvPr>
          <p:cNvSpPr txBox="1">
            <a:spLocks/>
          </p:cNvSpPr>
          <p:nvPr/>
        </p:nvSpPr>
        <p:spPr>
          <a:xfrm>
            <a:off x="6372315" y="1111923"/>
            <a:ext cx="5368835" cy="4438827"/>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US" sz="2400" i="0" dirty="0">
                <a:latin typeface="Comic Sans MS" pitchFamily="66" charset="0"/>
              </a:rPr>
              <a:t>Program: 2D Print</a:t>
            </a:r>
          </a:p>
          <a:p>
            <a:pPr marL="0" indent="0">
              <a:buNone/>
            </a:pPr>
            <a:endParaRPr lang="en-US" sz="800" i="0" dirty="0">
              <a:latin typeface="Comic Sans MS" pitchFamily="66" charset="0"/>
            </a:endParaRPr>
          </a:p>
          <a:p>
            <a:pPr marL="0" lvl="0" indent="0" eaLnBrk="0" hangingPunct="0">
              <a:spcBef>
                <a:spcPct val="0"/>
              </a:spcBef>
              <a:buNone/>
            </a:pPr>
            <a:r>
              <a:rPr lang="en-US" altLang="en-US" sz="1800" i="0" u="none" dirty="0">
                <a:solidFill>
                  <a:schemeClr val="bg1"/>
                </a:solidFill>
                <a:latin typeface="Comic Sans MS" panose="030F0702030302020204" pitchFamily="66" charset="0"/>
              </a:rPr>
              <a:t>Class </a:t>
            </a:r>
            <a:r>
              <a:rPr lang="en-US" altLang="en-US" sz="1800" i="0" u="none" dirty="0" err="1">
                <a:solidFill>
                  <a:schemeClr val="bg1"/>
                </a:solidFill>
                <a:latin typeface="Comic Sans MS" panose="030F0702030302020204" pitchFamily="66" charset="0"/>
              </a:rPr>
              <a:t>twodimensional</a:t>
            </a:r>
            <a:endParaRPr lang="en-US" altLang="en-US" sz="1800" i="0" u="none" dirty="0">
              <a:solidFill>
                <a:schemeClr val="bg1"/>
              </a:solidFill>
              <a:latin typeface="Comic Sans MS" panose="030F0702030302020204" pitchFamily="66" charset="0"/>
            </a:endParaRPr>
          </a:p>
          <a:p>
            <a:pPr marL="0" lvl="0" indent="0" eaLnBrk="0" hangingPunct="0">
              <a:spcBef>
                <a:spcPct val="0"/>
              </a:spcBef>
              <a:buNone/>
            </a:pPr>
            <a:r>
              <a:rPr lang="en-US" altLang="en-US" sz="1800" i="0" u="none" dirty="0">
                <a:solidFill>
                  <a:schemeClr val="bg1"/>
                </a:solidFill>
                <a:latin typeface="Comic Sans MS" panose="030F0702030302020204" pitchFamily="66" charset="0"/>
              </a:rPr>
              <a:t>{</a:t>
            </a:r>
          </a:p>
          <a:p>
            <a:pPr marL="0" indent="0" eaLnBrk="0" hangingPunct="0">
              <a:spcBef>
                <a:spcPct val="0"/>
              </a:spcBef>
              <a:buNone/>
            </a:pPr>
            <a:r>
              <a:rPr lang="en-IN" sz="1800" i="0" u="none" dirty="0">
                <a:solidFill>
                  <a:schemeClr val="bg1"/>
                </a:solidFill>
                <a:latin typeface="Comic Sans MS" panose="030F0702030302020204" pitchFamily="66" charset="0"/>
              </a:rPr>
              <a:t>public static void main(String </a:t>
            </a:r>
            <a:r>
              <a:rPr lang="en-IN" sz="1800" i="0" u="none" dirty="0" err="1">
                <a:solidFill>
                  <a:schemeClr val="bg1"/>
                </a:solidFill>
                <a:latin typeface="Comic Sans MS" panose="030F0702030302020204" pitchFamily="66" charset="0"/>
              </a:rPr>
              <a:t>args</a:t>
            </a:r>
            <a:r>
              <a:rPr lang="en-IN" sz="1800" i="0" u="none" dirty="0">
                <a:solidFill>
                  <a:schemeClr val="bg1"/>
                </a:solidFill>
                <a:latin typeface="Comic Sans MS" panose="030F0702030302020204" pitchFamily="66" charset="0"/>
              </a:rPr>
              <a:t>[]) {</a:t>
            </a:r>
          </a:p>
          <a:p>
            <a:pPr marL="0" lvl="0" indent="0" eaLnBrk="0" hangingPunct="0">
              <a:spcBef>
                <a:spcPct val="0"/>
              </a:spcBef>
              <a:buNone/>
            </a:pPr>
            <a:r>
              <a:rPr lang="en-US" altLang="en-US" sz="1800" i="0" u="none" dirty="0" err="1">
                <a:solidFill>
                  <a:schemeClr val="bg1"/>
                </a:solidFill>
                <a:latin typeface="Comic Sans MS" panose="030F0702030302020204" pitchFamily="66" charset="0"/>
              </a:rPr>
              <a:t>int</a:t>
            </a: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arr</a:t>
            </a:r>
            <a:r>
              <a:rPr lang="en-US" altLang="en-US" sz="1800" i="0" u="none" dirty="0">
                <a:solidFill>
                  <a:schemeClr val="bg1"/>
                </a:solidFill>
                <a:latin typeface="Comic Sans MS" panose="030F0702030302020204" pitchFamily="66" charset="0"/>
              </a:rPr>
              <a:t>[][] = {{1,2,3},{4,5,6},{7,8,9}};</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r>
              <a:rPr lang="en-US" altLang="en-US" sz="1800" b="1" i="0" u="none" dirty="0">
                <a:solidFill>
                  <a:schemeClr val="bg1"/>
                </a:solidFill>
                <a:latin typeface="Comic Sans MS" panose="030F0702030302020204" pitchFamily="66" charset="0"/>
              </a:rPr>
              <a:t>for</a:t>
            </a:r>
            <a:r>
              <a:rPr lang="en-US" altLang="en-US" sz="1800" i="0" u="none" dirty="0">
                <a:solidFill>
                  <a:schemeClr val="bg1"/>
                </a:solidFill>
                <a:latin typeface="Comic Sans MS" panose="030F0702030302020204" pitchFamily="66" charset="0"/>
              </a:rPr>
              <a:t> (</a:t>
            </a:r>
            <a:r>
              <a:rPr lang="en-US" altLang="en-US" sz="1800" b="1" i="0" u="none" dirty="0" err="1">
                <a:solidFill>
                  <a:schemeClr val="bg1"/>
                </a:solidFill>
                <a:latin typeface="Comic Sans MS" panose="030F0702030302020204" pitchFamily="66" charset="0"/>
              </a:rPr>
              <a:t>int</a:t>
            </a: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i</a:t>
            </a:r>
            <a:r>
              <a:rPr lang="en-US" altLang="en-US" sz="1800" i="0" u="none" dirty="0">
                <a:solidFill>
                  <a:schemeClr val="bg1"/>
                </a:solidFill>
                <a:latin typeface="Comic Sans MS" panose="030F0702030302020204" pitchFamily="66" charset="0"/>
              </a:rPr>
              <a:t>=0; </a:t>
            </a:r>
            <a:r>
              <a:rPr lang="en-US" altLang="en-US" sz="1800" i="0" u="none" dirty="0" err="1">
                <a:solidFill>
                  <a:schemeClr val="bg1"/>
                </a:solidFill>
                <a:latin typeface="Comic Sans MS" panose="030F0702030302020204" pitchFamily="66" charset="0"/>
              </a:rPr>
              <a:t>i</a:t>
            </a:r>
            <a:r>
              <a:rPr lang="en-US" altLang="en-US" sz="1800" i="0" u="none" dirty="0">
                <a:solidFill>
                  <a:schemeClr val="bg1"/>
                </a:solidFill>
                <a:latin typeface="Comic Sans MS" panose="030F0702030302020204" pitchFamily="66" charset="0"/>
              </a:rPr>
              <a:t>&lt; 3 ; </a:t>
            </a:r>
            <a:r>
              <a:rPr lang="en-US" altLang="en-US" sz="1800" i="0" u="none" dirty="0" err="1">
                <a:solidFill>
                  <a:schemeClr val="bg1"/>
                </a:solidFill>
                <a:latin typeface="Comic Sans MS" panose="030F0702030302020204" pitchFamily="66" charset="0"/>
              </a:rPr>
              <a:t>i</a:t>
            </a:r>
            <a:r>
              <a:rPr lang="en-US" altLang="en-US" sz="1800" i="0" u="none" dirty="0">
                <a:solidFill>
                  <a:schemeClr val="bg1"/>
                </a:solidFill>
                <a:latin typeface="Comic Sans MS" panose="030F0702030302020204" pitchFamily="66" charset="0"/>
              </a:rPr>
              <a:t>++) {</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r>
              <a:rPr lang="en-US" altLang="en-US" sz="1800" b="1" i="0" u="none" dirty="0">
                <a:solidFill>
                  <a:schemeClr val="bg1"/>
                </a:solidFill>
                <a:latin typeface="Comic Sans MS" panose="030F0702030302020204" pitchFamily="66" charset="0"/>
              </a:rPr>
              <a:t>for</a:t>
            </a:r>
            <a:r>
              <a:rPr lang="en-US" altLang="en-US" sz="1800" i="0" u="none" dirty="0">
                <a:solidFill>
                  <a:schemeClr val="bg1"/>
                </a:solidFill>
                <a:latin typeface="Comic Sans MS" panose="030F0702030302020204" pitchFamily="66" charset="0"/>
              </a:rPr>
              <a:t> (</a:t>
            </a:r>
            <a:r>
              <a:rPr lang="en-US" altLang="en-US" sz="1800" b="1" i="0" u="none" dirty="0" err="1">
                <a:solidFill>
                  <a:schemeClr val="bg1"/>
                </a:solidFill>
                <a:latin typeface="Comic Sans MS" panose="030F0702030302020204" pitchFamily="66" charset="0"/>
              </a:rPr>
              <a:t>int</a:t>
            </a:r>
            <a:r>
              <a:rPr lang="en-US" altLang="en-US" sz="1800" i="0" u="none" dirty="0">
                <a:solidFill>
                  <a:schemeClr val="bg1"/>
                </a:solidFill>
                <a:latin typeface="Comic Sans MS" panose="030F0702030302020204" pitchFamily="66" charset="0"/>
              </a:rPr>
              <a:t> j=0; j &lt; 3 ; </a:t>
            </a:r>
            <a:r>
              <a:rPr lang="en-US" altLang="en-US" sz="1800" i="0" u="none" dirty="0" err="1">
                <a:solidFill>
                  <a:schemeClr val="bg1"/>
                </a:solidFill>
                <a:latin typeface="Comic Sans MS" panose="030F0702030302020204" pitchFamily="66" charset="0"/>
              </a:rPr>
              <a:t>j++</a:t>
            </a:r>
            <a:r>
              <a:rPr lang="en-US" altLang="en-US" sz="1800" i="0" u="none" dirty="0">
                <a:solidFill>
                  <a:schemeClr val="bg1"/>
                </a:solidFill>
                <a:latin typeface="Comic Sans MS" panose="030F0702030302020204" pitchFamily="66" charset="0"/>
              </a:rPr>
              <a:t>)</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System.out.print</a:t>
            </a:r>
            <a:r>
              <a:rPr lang="en-US" altLang="en-US" sz="1800" i="0" u="none" dirty="0">
                <a:solidFill>
                  <a:schemeClr val="bg1"/>
                </a:solidFill>
                <a:latin typeface="Comic Sans MS" panose="030F0702030302020204" pitchFamily="66" charset="0"/>
              </a:rPr>
              <a:t>(</a:t>
            </a:r>
            <a:r>
              <a:rPr lang="en-US" altLang="en-US" sz="1800" i="0" u="none" dirty="0" err="1">
                <a:solidFill>
                  <a:schemeClr val="bg1"/>
                </a:solidFill>
                <a:latin typeface="Comic Sans MS" panose="030F0702030302020204" pitchFamily="66" charset="0"/>
              </a:rPr>
              <a:t>arr</a:t>
            </a:r>
            <a:r>
              <a:rPr lang="en-US" altLang="en-US" sz="1800" i="0" u="none" dirty="0">
                <a:solidFill>
                  <a:schemeClr val="bg1"/>
                </a:solidFill>
                <a:latin typeface="Comic Sans MS" panose="030F0702030302020204" pitchFamily="66" charset="0"/>
              </a:rPr>
              <a:t>[</a:t>
            </a:r>
            <a:r>
              <a:rPr lang="en-US" altLang="en-US" sz="1800" i="0" u="none" dirty="0" err="1">
                <a:solidFill>
                  <a:schemeClr val="bg1"/>
                </a:solidFill>
                <a:latin typeface="Comic Sans MS" panose="030F0702030302020204" pitchFamily="66" charset="0"/>
              </a:rPr>
              <a:t>i</a:t>
            </a:r>
            <a:r>
              <a:rPr lang="en-US" altLang="en-US" sz="1800" i="0" u="none" dirty="0">
                <a:solidFill>
                  <a:schemeClr val="bg1"/>
                </a:solidFill>
                <a:latin typeface="Comic Sans MS" panose="030F0702030302020204" pitchFamily="66" charset="0"/>
              </a:rPr>
              <a:t>][j] + " ");</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System.out.println</a:t>
            </a:r>
            <a:r>
              <a:rPr lang="en-US" altLang="en-US" sz="1800" i="0" u="none" dirty="0">
                <a:solidFill>
                  <a:schemeClr val="bg1"/>
                </a:solidFill>
                <a:latin typeface="Comic Sans MS" panose="030F0702030302020204" pitchFamily="66" charset="0"/>
              </a:rPr>
              <a:t>();</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a:t>
            </a:r>
          </a:p>
          <a:p>
            <a:pPr marL="0" lvl="0" indent="0" eaLnBrk="0" hangingPunct="0">
              <a:spcBef>
                <a:spcPct val="0"/>
              </a:spcBef>
              <a:buNone/>
            </a:pPr>
            <a:r>
              <a:rPr lang="en-US" altLang="en-US" sz="1800" i="0" u="none" dirty="0">
                <a:solidFill>
                  <a:schemeClr val="bg1"/>
                </a:solidFill>
                <a:latin typeface="Comic Sans MS" panose="030F0702030302020204" pitchFamily="66" charset="0"/>
              </a:rPr>
              <a:t>}</a:t>
            </a:r>
            <a:endParaRPr lang="en-IN" altLang="en-US" sz="1800" i="0" u="none" dirty="0">
              <a:solidFill>
                <a:schemeClr val="bg1"/>
              </a:solidFill>
              <a:latin typeface="Comic Sans MS" panose="030F0702030302020204" pitchFamily="66" charset="0"/>
            </a:endParaRPr>
          </a:p>
          <a:p>
            <a:pPr marL="0" lvl="0" indent="0" eaLnBrk="0" hangingPunct="0">
              <a:spcBef>
                <a:spcPct val="0"/>
              </a:spcBef>
              <a:buNone/>
            </a:pPr>
            <a:r>
              <a:rPr lang="en-IN" altLang="en-US" sz="1800" i="0" u="none" dirty="0">
                <a:solidFill>
                  <a:srgbClr val="FFC000"/>
                </a:solidFill>
                <a:latin typeface="Comic Sans MS" panose="030F0702030302020204" pitchFamily="66" charset="0"/>
              </a:rPr>
              <a:t>/* O/P -  1  2 3</a:t>
            </a:r>
            <a:endParaRPr lang="en-US" altLang="en-US" sz="1800" i="0" u="none" dirty="0">
              <a:solidFill>
                <a:srgbClr val="FFC000"/>
              </a:solidFill>
              <a:latin typeface="Consolas" panose="020B0609020204030204" pitchFamily="49" charset="0"/>
            </a:endParaRPr>
          </a:p>
          <a:p>
            <a:pPr marL="0" lvl="0" indent="0" eaLnBrk="0" hangingPunct="0">
              <a:spcBef>
                <a:spcPct val="0"/>
              </a:spcBef>
              <a:buNone/>
            </a:pPr>
            <a:r>
              <a:rPr lang="en-US" altLang="en-US" sz="1800" i="0" u="none" dirty="0">
                <a:solidFill>
                  <a:srgbClr val="FFC000"/>
                </a:solidFill>
                <a:latin typeface="Consolas" panose="020B0609020204030204" pitchFamily="49" charset="0"/>
              </a:rPr>
              <a:t>        4 5 6</a:t>
            </a:r>
          </a:p>
          <a:p>
            <a:pPr marL="0" lvl="0" indent="0" eaLnBrk="0" hangingPunct="0">
              <a:spcBef>
                <a:spcPct val="0"/>
              </a:spcBef>
              <a:buNone/>
            </a:pPr>
            <a:r>
              <a:rPr lang="en-US" sz="1800" i="0" u="none" dirty="0">
                <a:solidFill>
                  <a:srgbClr val="FFC000"/>
                </a:solidFill>
                <a:latin typeface="Consolas" panose="020B0609020204030204" pitchFamily="49" charset="0"/>
              </a:rPr>
              <a:t>        7 8 9   */</a:t>
            </a:r>
            <a:endParaRPr lang="en-IN" sz="2000" i="0" u="none" dirty="0">
              <a:solidFill>
                <a:srgbClr val="FFC000"/>
              </a:solidFill>
              <a:latin typeface="Comic Sans MS" pitchFamily="66" charset="0"/>
            </a:endParaRPr>
          </a:p>
        </p:txBody>
      </p:sp>
      <p:sp>
        <p:nvSpPr>
          <p:cNvPr id="9" name="Content Placeholder 8">
            <a:extLst>
              <a:ext uri="{FF2B5EF4-FFF2-40B4-BE49-F238E27FC236}">
                <a16:creationId xmlns:a16="http://schemas.microsoft.com/office/drawing/2014/main" id="{F69B121C-DD12-4B8C-8885-A314DD51449B}"/>
              </a:ext>
            </a:extLst>
          </p:cNvPr>
          <p:cNvSpPr txBox="1">
            <a:spLocks/>
          </p:cNvSpPr>
          <p:nvPr/>
        </p:nvSpPr>
        <p:spPr>
          <a:xfrm>
            <a:off x="758087" y="3562975"/>
            <a:ext cx="5016317" cy="91070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Syntax :   </a:t>
            </a:r>
            <a:r>
              <a:rPr lang="en-US" sz="2100" i="0" u="none" dirty="0">
                <a:solidFill>
                  <a:schemeClr val="bg1"/>
                </a:solidFill>
                <a:latin typeface="Comic Sans MS" pitchFamily="66" charset="0"/>
              </a:rPr>
              <a:t>type[][] </a:t>
            </a:r>
            <a:r>
              <a:rPr lang="en-US" sz="2100" i="0" u="none" dirty="0" err="1">
                <a:solidFill>
                  <a:schemeClr val="bg1"/>
                </a:solidFill>
                <a:latin typeface="Comic Sans MS" pitchFamily="66" charset="0"/>
              </a:rPr>
              <a:t>var</a:t>
            </a:r>
            <a:r>
              <a:rPr lang="en-US" sz="2100" i="0" u="none" dirty="0">
                <a:solidFill>
                  <a:schemeClr val="bg1"/>
                </a:solidFill>
                <a:latin typeface="Comic Sans MS" pitchFamily="66" charset="0"/>
              </a:rPr>
              <a:t>-name;  or</a:t>
            </a:r>
          </a:p>
          <a:p>
            <a:pPr marL="914400" lvl="2" indent="0">
              <a:buNone/>
            </a:pPr>
            <a:r>
              <a:rPr lang="en-US" sz="2100" i="0" u="none" dirty="0">
                <a:solidFill>
                  <a:schemeClr val="bg1"/>
                </a:solidFill>
                <a:latin typeface="Comic Sans MS" pitchFamily="66" charset="0"/>
              </a:rPr>
              <a:t>       type </a:t>
            </a:r>
            <a:r>
              <a:rPr lang="en-US" sz="2100" i="0" u="none" dirty="0" err="1">
                <a:solidFill>
                  <a:schemeClr val="bg1"/>
                </a:solidFill>
                <a:latin typeface="Comic Sans MS" pitchFamily="66" charset="0"/>
              </a:rPr>
              <a:t>var</a:t>
            </a:r>
            <a:r>
              <a:rPr lang="en-US" sz="2100" i="0" u="none" dirty="0">
                <a:solidFill>
                  <a:schemeClr val="bg1"/>
                </a:solidFill>
                <a:latin typeface="Comic Sans MS" pitchFamily="66" charset="0"/>
              </a:rPr>
              <a:t>-name[][];  </a:t>
            </a:r>
          </a:p>
        </p:txBody>
      </p:sp>
      <p:sp>
        <p:nvSpPr>
          <p:cNvPr id="10" name="Content Placeholder 8">
            <a:extLst>
              <a:ext uri="{FF2B5EF4-FFF2-40B4-BE49-F238E27FC236}">
                <a16:creationId xmlns:a16="http://schemas.microsoft.com/office/drawing/2014/main" id="{8EC0CF8B-0CAC-43EE-8357-702B84A6123E}"/>
              </a:ext>
            </a:extLst>
          </p:cNvPr>
          <p:cNvSpPr txBox="1">
            <a:spLocks/>
          </p:cNvSpPr>
          <p:nvPr/>
        </p:nvSpPr>
        <p:spPr>
          <a:xfrm>
            <a:off x="758087" y="4661763"/>
            <a:ext cx="5016317" cy="888987"/>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Example : </a:t>
            </a:r>
            <a:r>
              <a:rPr lang="en-US" sz="2100" i="0" u="none" dirty="0" err="1">
                <a:solidFill>
                  <a:schemeClr val="bg1"/>
                </a:solidFill>
                <a:latin typeface="Comic Sans MS" pitchFamily="66" charset="0"/>
              </a:rPr>
              <a:t>int</a:t>
            </a:r>
            <a:r>
              <a:rPr lang="en-US" sz="2100" i="0" u="none" dirty="0">
                <a:solidFill>
                  <a:schemeClr val="bg1"/>
                </a:solidFill>
                <a:latin typeface="Comic Sans MS" pitchFamily="66" charset="0"/>
              </a:rPr>
              <a:t>[][] a = new </a:t>
            </a:r>
            <a:r>
              <a:rPr lang="en-US" sz="2100" i="0" u="none" dirty="0" err="1">
                <a:solidFill>
                  <a:schemeClr val="bg1"/>
                </a:solidFill>
                <a:latin typeface="Comic Sans MS" pitchFamily="66" charset="0"/>
              </a:rPr>
              <a:t>int</a:t>
            </a:r>
            <a:r>
              <a:rPr lang="en-US" sz="2100" i="0" u="none" dirty="0">
                <a:solidFill>
                  <a:schemeClr val="bg1"/>
                </a:solidFill>
                <a:latin typeface="Comic Sans MS" pitchFamily="66" charset="0"/>
              </a:rPr>
              <a:t>[2][3];</a:t>
            </a:r>
          </a:p>
          <a:p>
            <a:pPr marL="0" indent="0">
              <a:buNone/>
            </a:pPr>
            <a:r>
              <a:rPr lang="en-US" sz="2100" i="0" u="none" dirty="0">
                <a:solidFill>
                  <a:schemeClr val="bg1"/>
                </a:solidFill>
                <a:latin typeface="Comic Sans MS" pitchFamily="66" charset="0"/>
              </a:rPr>
              <a:t>                </a:t>
            </a:r>
            <a:r>
              <a:rPr lang="en-US" sz="2100" i="0" u="none" dirty="0" err="1">
                <a:solidFill>
                  <a:schemeClr val="bg1"/>
                </a:solidFill>
                <a:latin typeface="Comic Sans MS" pitchFamily="66" charset="0"/>
              </a:rPr>
              <a:t>int</a:t>
            </a:r>
            <a:r>
              <a:rPr lang="en-US" sz="2100" i="0" u="none" dirty="0">
                <a:solidFill>
                  <a:schemeClr val="bg1"/>
                </a:solidFill>
                <a:latin typeface="Comic Sans MS" pitchFamily="66" charset="0"/>
              </a:rPr>
              <a:t> a[][] = {{10, 20},{30,40}};</a:t>
            </a:r>
          </a:p>
        </p:txBody>
      </p:sp>
    </p:spTree>
    <p:extLst>
      <p:ext uri="{BB962C8B-B14F-4D97-AF65-F5344CB8AC3E}">
        <p14:creationId xmlns:p14="http://schemas.microsoft.com/office/powerpoint/2010/main" val="265945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884904"/>
            <a:ext cx="10680700" cy="5368262"/>
          </a:xfrm>
        </p:spPr>
        <p:txBody>
          <a:bodyPr/>
          <a:lstStyle/>
          <a:p>
            <a:pPr marL="0" indent="0">
              <a:spcBef>
                <a:spcPts val="1800"/>
              </a:spcBef>
              <a:buNone/>
            </a:pPr>
            <a:r>
              <a:rPr lang="en-US" sz="2400" dirty="0">
                <a:latin typeface="Comic Sans MS" pitchFamily="66" charset="0"/>
              </a:rPr>
              <a:t>String:</a:t>
            </a:r>
          </a:p>
          <a:p>
            <a:pPr>
              <a:spcBef>
                <a:spcPts val="1200"/>
              </a:spcBef>
              <a:buFont typeface="Courier New" panose="02070309020205020404" pitchFamily="49" charset="0"/>
              <a:buChar char="o"/>
            </a:pPr>
            <a:r>
              <a:rPr lang="en-US" sz="2200" dirty="0">
                <a:solidFill>
                  <a:schemeClr val="bg1"/>
                </a:solidFill>
                <a:latin typeface="Comic Sans MS" pitchFamily="66" charset="0"/>
              </a:rPr>
              <a:t>It is an object that represents a sequence of characters.</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a:t>
            </a:r>
            <a:r>
              <a:rPr lang="en-IN" sz="2200" dirty="0" err="1">
                <a:solidFill>
                  <a:schemeClr val="bg1"/>
                </a:solidFill>
                <a:latin typeface="Comic Sans MS" panose="030F0702030302020204" pitchFamily="66" charset="0"/>
              </a:rPr>
              <a:t>CharSequence</a:t>
            </a:r>
            <a:r>
              <a:rPr lang="en-IN" sz="2200" dirty="0">
                <a:solidFill>
                  <a:schemeClr val="bg1"/>
                </a:solidFill>
                <a:latin typeface="Comic Sans MS" panose="030F0702030302020204" pitchFamily="66" charset="0"/>
              </a:rPr>
              <a:t> interface is used to represent sequence of characters. It is implemented by String, </a:t>
            </a:r>
            <a:r>
              <a:rPr lang="en-IN" sz="2200" dirty="0" err="1">
                <a:solidFill>
                  <a:schemeClr val="bg1"/>
                </a:solidFill>
                <a:latin typeface="Comic Sans MS" panose="030F0702030302020204" pitchFamily="66" charset="0"/>
              </a:rPr>
              <a:t>StringBuffer</a:t>
            </a:r>
            <a:r>
              <a:rPr lang="en-IN" sz="2200" dirty="0">
                <a:solidFill>
                  <a:schemeClr val="bg1"/>
                </a:solidFill>
                <a:latin typeface="Comic Sans MS" panose="030F0702030302020204" pitchFamily="66" charset="0"/>
              </a:rPr>
              <a:t> and </a:t>
            </a:r>
            <a:r>
              <a:rPr lang="en-IN" sz="2200" dirty="0" err="1">
                <a:solidFill>
                  <a:schemeClr val="bg1"/>
                </a:solidFill>
                <a:latin typeface="Comic Sans MS" panose="030F0702030302020204" pitchFamily="66" charset="0"/>
              </a:rPr>
              <a:t>StringBuilder</a:t>
            </a:r>
            <a:r>
              <a:rPr lang="en-IN" sz="2200" dirty="0">
                <a:solidFill>
                  <a:schemeClr val="bg1"/>
                </a:solidFill>
                <a:latin typeface="Comic Sans MS" panose="030F0702030302020204" pitchFamily="66" charset="0"/>
              </a:rPr>
              <a:t> classes.</a:t>
            </a:r>
            <a:r>
              <a:rPr lang="en-US" sz="2200" dirty="0">
                <a:solidFill>
                  <a:schemeClr val="bg1"/>
                </a:solidFill>
                <a:latin typeface="Comic Sans MS" panose="030F0702030302020204" pitchFamily="66" charset="0"/>
              </a:rPr>
              <a:t> </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Objects of String are immutable </a:t>
            </a:r>
            <a:r>
              <a:rPr lang="en-US" sz="2200" dirty="0">
                <a:solidFill>
                  <a:schemeClr val="bg1"/>
                </a:solidFill>
                <a:latin typeface="Comic Sans MS" pitchFamily="66" charset="0"/>
              </a:rPr>
              <a:t>and fixed in length.</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a:t>
            </a:r>
            <a:r>
              <a:rPr lang="en-IN" sz="2200" dirty="0" err="1">
                <a:solidFill>
                  <a:schemeClr val="bg1"/>
                </a:solidFill>
                <a:latin typeface="Comic Sans MS" panose="030F0702030302020204" pitchFamily="66" charset="0"/>
              </a:rPr>
              <a:t>java.lang.String</a:t>
            </a:r>
            <a:r>
              <a:rPr lang="en-IN" sz="2200" dirty="0">
                <a:solidFill>
                  <a:schemeClr val="bg1"/>
                </a:solidFill>
                <a:latin typeface="Comic Sans MS" panose="030F0702030302020204" pitchFamily="66" charset="0"/>
              </a:rPr>
              <a:t> class is used to create string object.</a:t>
            </a:r>
            <a:endParaRPr lang="en-US" sz="2200" dirty="0">
              <a:solidFill>
                <a:schemeClr val="bg1"/>
              </a:solidFill>
              <a:latin typeface="Comic Sans MS" panose="030F0702030302020204" pitchFamily="66" charset="0"/>
            </a:endParaRP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It uses to make Java more memory efficient. </a:t>
            </a:r>
            <a:r>
              <a:rPr lang="en-US" sz="2200" dirty="0">
                <a:solidFill>
                  <a:schemeClr val="bg1"/>
                </a:solidFill>
                <a:latin typeface="Comic Sans MS" pitchFamily="66" charset="0"/>
              </a:rPr>
              <a:t>	</a:t>
            </a:r>
          </a:p>
          <a:p>
            <a:pPr>
              <a:spcBef>
                <a:spcPts val="1200"/>
              </a:spcBef>
              <a:buFont typeface="Courier New" panose="02070309020205020404" pitchFamily="49" charset="0"/>
              <a:buChar char="o"/>
            </a:pPr>
            <a:r>
              <a:rPr lang="en-US" sz="2200" dirty="0">
                <a:solidFill>
                  <a:schemeClr val="bg1"/>
                </a:solidFill>
                <a:latin typeface="Comic Sans MS" pitchFamily="66" charset="0"/>
              </a:rPr>
              <a:t>It is used to have constants in program.</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10030976" y="26123"/>
            <a:ext cx="1438214"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STRING</a:t>
            </a:r>
          </a:p>
        </p:txBody>
      </p:sp>
    </p:spTree>
    <p:extLst>
      <p:ext uri="{BB962C8B-B14F-4D97-AF65-F5344CB8AC3E}">
        <p14:creationId xmlns:p14="http://schemas.microsoft.com/office/powerpoint/2010/main" val="2083292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757084"/>
            <a:ext cx="11317712" cy="4504393"/>
          </a:xfrm>
        </p:spPr>
        <p:txBody>
          <a:bodyPr/>
          <a:lstStyle/>
          <a:p>
            <a:pPr marL="0" indent="0">
              <a:spcBef>
                <a:spcPts val="1800"/>
              </a:spcBef>
              <a:buNone/>
            </a:pPr>
            <a:r>
              <a:rPr lang="en-US" sz="2400" dirty="0">
                <a:solidFill>
                  <a:schemeClr val="tx1">
                    <a:lumMod val="20000"/>
                    <a:lumOff val="80000"/>
                  </a:schemeClr>
                </a:solidFill>
                <a:latin typeface="Comic Sans MS" pitchFamily="66" charset="0"/>
              </a:rPr>
              <a:t>   </a:t>
            </a:r>
            <a:r>
              <a:rPr lang="en-US" sz="2400" u="sng" dirty="0">
                <a:solidFill>
                  <a:schemeClr val="tx1">
                    <a:lumMod val="20000"/>
                    <a:lumOff val="80000"/>
                  </a:schemeClr>
                </a:solidFill>
                <a:latin typeface="Comic Sans MS" pitchFamily="66" charset="0"/>
              </a:rPr>
              <a:t>T</a:t>
            </a:r>
            <a:r>
              <a:rPr lang="en-IN" sz="2400" u="sng" dirty="0">
                <a:solidFill>
                  <a:schemeClr val="tx1">
                    <a:lumMod val="20000"/>
                    <a:lumOff val="80000"/>
                  </a:schemeClr>
                </a:solidFill>
                <a:latin typeface="Comic Sans MS" pitchFamily="66" charset="0"/>
              </a:rPr>
              <a:t>wo ways to create String object: </a:t>
            </a:r>
            <a:r>
              <a:rPr lang="en-IN" sz="2400" dirty="0">
                <a:solidFill>
                  <a:schemeClr val="tx1">
                    <a:lumMod val="20000"/>
                    <a:lumOff val="80000"/>
                  </a:schemeClr>
                </a:solidFill>
                <a:latin typeface="Comic Sans MS" pitchFamily="66" charset="0"/>
              </a:rPr>
              <a:t>(With ‘new’ or without ‘new’)</a:t>
            </a:r>
          </a:p>
          <a:p>
            <a:pPr marL="360363" indent="0">
              <a:spcBef>
                <a:spcPts val="1200"/>
              </a:spcBef>
              <a:buNone/>
            </a:pPr>
            <a:r>
              <a:rPr lang="en-IN" sz="2400" dirty="0">
                <a:solidFill>
                  <a:schemeClr val="bg1"/>
                </a:solidFill>
                <a:latin typeface="Comic Sans MS" pitchFamily="66" charset="0"/>
              </a:rPr>
              <a:t>1. By string literal  			2. By new keyword</a:t>
            </a:r>
          </a:p>
          <a:p>
            <a:pPr marL="360363" indent="0">
              <a:spcBef>
                <a:spcPts val="0"/>
              </a:spcBef>
              <a:buNone/>
            </a:pPr>
            <a:r>
              <a:rPr lang="en-IN" sz="2400" dirty="0">
                <a:solidFill>
                  <a:schemeClr val="bg1"/>
                </a:solidFill>
                <a:latin typeface="Comic Sans MS" pitchFamily="66" charset="0"/>
              </a:rPr>
              <a:t>    </a:t>
            </a:r>
            <a:r>
              <a:rPr lang="en-IN" sz="2000" dirty="0">
                <a:solidFill>
                  <a:schemeClr val="bg1"/>
                </a:solidFill>
                <a:latin typeface="Comic Sans MS" pitchFamily="66" charset="0"/>
              </a:rPr>
              <a:t>Syntax: String</a:t>
            </a:r>
            <a:r>
              <a:rPr lang="en-IN" sz="2000" dirty="0">
                <a:latin typeface="Comic Sans MS" panose="030F0702030302020204" pitchFamily="66" charset="0"/>
              </a:rPr>
              <a:t> </a:t>
            </a:r>
            <a:r>
              <a:rPr lang="en-IN" sz="2000" dirty="0">
                <a:solidFill>
                  <a:schemeClr val="bg1"/>
                </a:solidFill>
                <a:latin typeface="Comic Sans MS" panose="030F0702030302020204" pitchFamily="66" charset="0"/>
              </a:rPr>
              <a:t>s=“Welcome";</a:t>
            </a:r>
            <a:r>
              <a:rPr lang="en-IN" sz="2000" dirty="0">
                <a:latin typeface="Comic Sans MS" panose="030F0702030302020204" pitchFamily="66" charset="0"/>
              </a:rPr>
              <a:t>  		     </a:t>
            </a:r>
            <a:r>
              <a:rPr lang="en-IN" sz="2000" dirty="0">
                <a:solidFill>
                  <a:schemeClr val="bg1"/>
                </a:solidFill>
                <a:latin typeface="Comic Sans MS" panose="030F0702030302020204" pitchFamily="66" charset="0"/>
              </a:rPr>
              <a:t>String s=</a:t>
            </a:r>
            <a:r>
              <a:rPr lang="en-IN" sz="2000" b="1" dirty="0">
                <a:solidFill>
                  <a:schemeClr val="bg1"/>
                </a:solidFill>
                <a:latin typeface="Comic Sans MS" panose="030F0702030302020204" pitchFamily="66" charset="0"/>
              </a:rPr>
              <a:t>new</a:t>
            </a:r>
            <a:r>
              <a:rPr lang="en-IN" sz="2000" dirty="0">
                <a:solidFill>
                  <a:schemeClr val="bg1"/>
                </a:solidFill>
                <a:latin typeface="Comic Sans MS" panose="030F0702030302020204" pitchFamily="66" charset="0"/>
              </a:rPr>
              <a:t> String("Welcome");</a:t>
            </a:r>
            <a:endParaRPr lang="en-US" sz="2000" dirty="0">
              <a:solidFill>
                <a:schemeClr val="bg1"/>
              </a:solidFill>
              <a:latin typeface="Comic Sans MS" panose="030F0702030302020204" pitchFamily="66" charset="0"/>
            </a:endParaRPr>
          </a:p>
          <a:p>
            <a:pPr marL="360363" indent="0">
              <a:spcBef>
                <a:spcPts val="0"/>
              </a:spcBef>
              <a:buNone/>
            </a:pPr>
            <a:endParaRPr lang="en-IN" sz="800" dirty="0">
              <a:solidFill>
                <a:schemeClr val="bg1"/>
              </a:solidFill>
              <a:latin typeface="Comic Sans MS" panose="030F0702030302020204" pitchFamily="66" charset="0"/>
            </a:endParaRPr>
          </a:p>
          <a:p>
            <a:pPr marL="360363" indent="0">
              <a:spcBef>
                <a:spcPts val="0"/>
              </a:spcBef>
              <a:buNone/>
            </a:pPr>
            <a:r>
              <a:rPr lang="en-IN" sz="2400" dirty="0">
                <a:solidFill>
                  <a:schemeClr val="tx1">
                    <a:lumMod val="20000"/>
                    <a:lumOff val="80000"/>
                  </a:schemeClr>
                </a:solidFill>
                <a:latin typeface="Comic Sans MS" panose="030F0702030302020204" pitchFamily="66" charset="0"/>
              </a:rPr>
              <a:t>Example</a:t>
            </a:r>
            <a:r>
              <a:rPr lang="en-IN" sz="2400" dirty="0">
                <a:solidFill>
                  <a:schemeClr val="bg1"/>
                </a:solidFill>
                <a:latin typeface="Comic Sans MS" panose="030F0702030302020204" pitchFamily="66" charset="0"/>
              </a:rPr>
              <a:t>:</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43</a:t>
            </a:fld>
            <a:endParaRPr lang="en-US" dirty="0"/>
          </a:p>
        </p:txBody>
      </p:sp>
      <p:sp>
        <p:nvSpPr>
          <p:cNvPr id="17" name="TextBox 16"/>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03154" y="2615381"/>
            <a:ext cx="9191220" cy="366743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bg1"/>
                </a:solidFill>
                <a:latin typeface="Comic Sans MS" panose="030F0702030302020204" pitchFamily="66" charset="0"/>
              </a:rPr>
              <a:t>public class </a:t>
            </a:r>
            <a:r>
              <a:rPr lang="en-IN" sz="2000" i="0" u="none" dirty="0" err="1">
                <a:solidFill>
                  <a:schemeClr val="bg1"/>
                </a:solidFill>
                <a:latin typeface="Comic Sans MS" panose="030F0702030302020204" pitchFamily="66" charset="0"/>
              </a:rPr>
              <a:t>StringExample</a:t>
            </a:r>
            <a:r>
              <a:rPr lang="en-IN" sz="2000" i="0" u="none" dirty="0">
                <a:solidFill>
                  <a:schemeClr val="bg1"/>
                </a:solidFill>
                <a:latin typeface="Comic Sans MS" panose="030F0702030302020204" pitchFamily="66" charset="0"/>
              </a:rPr>
              <a:t> {  </a:t>
            </a:r>
          </a:p>
          <a:p>
            <a:pPr marL="0" indent="0">
              <a:buNone/>
            </a:pPr>
            <a:r>
              <a:rPr lang="en-IN" sz="2000" i="0" u="none" dirty="0">
                <a:solidFill>
                  <a:schemeClr val="bg1"/>
                </a:solidFill>
                <a:latin typeface="Comic Sans MS" panose="030F0702030302020204" pitchFamily="66" charset="0"/>
              </a:rPr>
              <a:t>public static void main(String </a:t>
            </a:r>
            <a:r>
              <a:rPr lang="en-IN" sz="2000" i="0" u="none" dirty="0" err="1">
                <a:solidFill>
                  <a:schemeClr val="bg1"/>
                </a:solidFill>
                <a:latin typeface="Comic Sans MS" panose="030F0702030302020204" pitchFamily="66" charset="0"/>
              </a:rPr>
              <a:t>args</a:t>
            </a:r>
            <a:r>
              <a:rPr lang="en-IN" sz="2000" i="0" u="none" dirty="0">
                <a:solidFill>
                  <a:schemeClr val="bg1"/>
                </a:solidFill>
                <a:latin typeface="Comic Sans MS" panose="030F0702030302020204" pitchFamily="66" charset="0"/>
              </a:rPr>
              <a:t>[]) {  </a:t>
            </a:r>
          </a:p>
          <a:p>
            <a:pPr marL="0" indent="0">
              <a:buNone/>
            </a:pPr>
            <a:r>
              <a:rPr lang="en-IN" sz="2000" i="0" u="none" dirty="0">
                <a:solidFill>
                  <a:schemeClr val="bg1"/>
                </a:solidFill>
                <a:latin typeface="Comic Sans MS" panose="030F0702030302020204" pitchFamily="66" charset="0"/>
              </a:rPr>
              <a:t>String s1="java"; </a:t>
            </a:r>
            <a:r>
              <a:rPr lang="en-IN" sz="2000" i="0" u="none" dirty="0">
                <a:solidFill>
                  <a:srgbClr val="FFC000"/>
                </a:solidFill>
                <a:latin typeface="Comic Sans MS" panose="030F0702030302020204" pitchFamily="66" charset="0"/>
              </a:rPr>
              <a:t>//creating string by java string literal </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char </a:t>
            </a:r>
            <a:r>
              <a:rPr lang="en-IN" sz="2000" i="0" u="none" dirty="0" err="1">
                <a:solidFill>
                  <a:schemeClr val="bg1"/>
                </a:solidFill>
                <a:latin typeface="Comic Sans MS" panose="030F0702030302020204" pitchFamily="66" charset="0"/>
              </a:rPr>
              <a:t>ch</a:t>
            </a:r>
            <a:r>
              <a:rPr lang="en-IN" sz="2000" i="0" u="none" dirty="0">
                <a:solidFill>
                  <a:schemeClr val="bg1"/>
                </a:solidFill>
                <a:latin typeface="Comic Sans MS" panose="030F0702030302020204" pitchFamily="66" charset="0"/>
              </a:rPr>
              <a:t>[]={'s','t','r','</a:t>
            </a:r>
            <a:r>
              <a:rPr lang="en-IN" sz="2000" i="0" u="none" dirty="0" err="1">
                <a:solidFill>
                  <a:schemeClr val="bg1"/>
                </a:solidFill>
                <a:latin typeface="Comic Sans MS" panose="030F0702030302020204" pitchFamily="66" charset="0"/>
              </a:rPr>
              <a:t>i</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n','g','s</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String s2=new String(</a:t>
            </a:r>
            <a:r>
              <a:rPr lang="en-IN" sz="2000" i="0" u="none" dirty="0" err="1">
                <a:solidFill>
                  <a:schemeClr val="bg1"/>
                </a:solidFill>
                <a:latin typeface="Comic Sans MS" panose="030F0702030302020204" pitchFamily="66" charset="0"/>
              </a:rPr>
              <a:t>ch</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//converting char array to string </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String s3=new String("example"); </a:t>
            </a:r>
            <a:r>
              <a:rPr lang="en-IN" sz="2000" i="0" u="none" dirty="0">
                <a:solidFill>
                  <a:srgbClr val="FFC000"/>
                </a:solidFill>
                <a:latin typeface="Comic Sans MS" panose="030F0702030302020204" pitchFamily="66" charset="0"/>
              </a:rPr>
              <a:t>//creating java string by new keyword</a:t>
            </a:r>
            <a:r>
              <a:rPr lang="en-IN" sz="2000" i="0" u="none" dirty="0">
                <a:solidFill>
                  <a:schemeClr val="bg1"/>
                </a:solidFill>
                <a:latin typeface="Comic Sans MS" panose="030F0702030302020204" pitchFamily="66" charset="0"/>
              </a:rPr>
              <a:t>  </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(s1);  </a:t>
            </a:r>
            <a:r>
              <a:rPr lang="en-IN" sz="2000" i="0" u="none" dirty="0">
                <a:solidFill>
                  <a:srgbClr val="FFC000"/>
                </a:solidFill>
                <a:latin typeface="Comic Sans MS" panose="030F0702030302020204" pitchFamily="66" charset="0"/>
              </a:rPr>
              <a:t>// O/P - java</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(s2);  </a:t>
            </a:r>
            <a:r>
              <a:rPr lang="en-IN" sz="2000" i="0" u="none" dirty="0">
                <a:solidFill>
                  <a:srgbClr val="FFC000"/>
                </a:solidFill>
                <a:latin typeface="Comic Sans MS" panose="030F0702030302020204" pitchFamily="66" charset="0"/>
              </a:rPr>
              <a:t>// O/P - strings</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(s3);  </a:t>
            </a:r>
            <a:r>
              <a:rPr lang="en-IN" sz="2000" i="0" u="none" dirty="0">
                <a:solidFill>
                  <a:srgbClr val="FFC000"/>
                </a:solidFill>
                <a:latin typeface="Comic Sans MS" panose="030F0702030302020204" pitchFamily="66" charset="0"/>
              </a:rPr>
              <a:t>// O/P - example</a:t>
            </a:r>
          </a:p>
          <a:p>
            <a:pPr marL="0" indent="0">
              <a:buNone/>
            </a:pPr>
            <a:r>
              <a:rPr lang="en-IN" sz="2000" i="0" u="none" dirty="0">
                <a:solidFill>
                  <a:schemeClr val="bg1"/>
                </a:solidFill>
                <a:latin typeface="Comic Sans MS" panose="030F0702030302020204" pitchFamily="66" charset="0"/>
              </a:rPr>
              <a:t>}}  </a:t>
            </a:r>
          </a:p>
        </p:txBody>
      </p:sp>
    </p:spTree>
    <p:extLst>
      <p:ext uri="{BB962C8B-B14F-4D97-AF65-F5344CB8AC3E}">
        <p14:creationId xmlns:p14="http://schemas.microsoft.com/office/powerpoint/2010/main" val="1810771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9930986" y="34049"/>
            <a:ext cx="1651414"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STRINGS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String:</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2924862283"/>
              </p:ext>
            </p:extLst>
          </p:nvPr>
        </p:nvGraphicFramePr>
        <p:xfrm>
          <a:off x="1027434" y="1444114"/>
          <a:ext cx="10137132" cy="4362153"/>
        </p:xfrm>
        <a:graphic>
          <a:graphicData uri="http://schemas.openxmlformats.org/drawingml/2006/table">
            <a:tbl>
              <a:tblPr/>
              <a:tblGrid>
                <a:gridCol w="1704332">
                  <a:extLst>
                    <a:ext uri="{9D8B030D-6E8A-4147-A177-3AD203B41FA5}">
                      <a16:colId xmlns:a16="http://schemas.microsoft.com/office/drawing/2014/main" val="3722728617"/>
                    </a:ext>
                  </a:extLst>
                </a:gridCol>
                <a:gridCol w="3251200">
                  <a:extLst>
                    <a:ext uri="{9D8B030D-6E8A-4147-A177-3AD203B41FA5}">
                      <a16:colId xmlns:a16="http://schemas.microsoft.com/office/drawing/2014/main" val="4211699040"/>
                    </a:ext>
                  </a:extLst>
                </a:gridCol>
                <a:gridCol w="1944915">
                  <a:extLst>
                    <a:ext uri="{9D8B030D-6E8A-4147-A177-3AD203B41FA5}">
                      <a16:colId xmlns:a16="http://schemas.microsoft.com/office/drawing/2014/main" val="2577492922"/>
                    </a:ext>
                  </a:extLst>
                </a:gridCol>
                <a:gridCol w="3236685">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algn="l" fontAlgn="t"/>
                      <a:r>
                        <a:rPr lang="en-IN" sz="2000" b="0" i="0" dirty="0">
                          <a:solidFill>
                            <a:srgbClr val="000000"/>
                          </a:solidFill>
                          <a:effectLst/>
                          <a:latin typeface="Comic Sans MS" panose="030F0702030302020204" pitchFamily="66" charset="0"/>
                        </a:rPr>
                        <a:t>public char</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charAt</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contains(</a:t>
                      </a:r>
                      <a:r>
                        <a:rPr lang="en-IN" sz="2000" b="0" i="0" dirty="0" err="1">
                          <a:solidFill>
                            <a:srgbClr val="000000"/>
                          </a:solidFill>
                          <a:effectLst/>
                          <a:latin typeface="Comic Sans MS" panose="030F0702030302020204" pitchFamily="66" charset="0"/>
                        </a:rPr>
                        <a:t>CharSequence</a:t>
                      </a:r>
                      <a:r>
                        <a:rPr lang="en-IN" sz="2000" b="0" i="0" dirty="0">
                          <a:solidFill>
                            <a:srgbClr val="000000"/>
                          </a:solidFill>
                          <a:effectLst/>
                          <a:latin typeface="Comic Sans MS" panose="030F0702030302020204" pitchFamily="66" charset="0"/>
                        </a:rPr>
                        <a:t>  s)</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length()</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equals(Object another)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61136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ch</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ch</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fromIndex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5341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(String substring)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concat</a:t>
                      </a:r>
                      <a:r>
                        <a:rPr lang="en-IN" sz="2000" b="0" i="0" dirty="0">
                          <a:solidFill>
                            <a:srgbClr val="000000"/>
                          </a:solidFill>
                          <a:effectLst/>
                          <a:latin typeface="Comic Sans MS" panose="030F0702030302020204" pitchFamily="66" charset="0"/>
                        </a:rPr>
                        <a:t>(String </a:t>
                      </a:r>
                      <a:r>
                        <a:rPr lang="en-IN" sz="2000" b="0" i="0" dirty="0" err="1">
                          <a:solidFill>
                            <a:srgbClr val="000000"/>
                          </a:solidFill>
                          <a:effectLst/>
                          <a:latin typeface="Comic Sans MS" panose="030F0702030302020204" pitchFamily="66" charset="0"/>
                        </a:rPr>
                        <a:t>str</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(String substring,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fromIndex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fontAlgn="t"/>
                      <a:r>
                        <a:rPr lang="en-IN" sz="2000" b="0" i="0" dirty="0">
                          <a:solidFill>
                            <a:srgbClr val="000000"/>
                          </a:solidFill>
                          <a:effectLst/>
                          <a:latin typeface="Comic Sans MS" panose="030F0702030302020204" pitchFamily="66" charset="0"/>
                        </a:rPr>
                        <a:t>public String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fontAlgn="t"/>
                      <a:r>
                        <a:rPr lang="en-IN" sz="2000" b="0" i="0" dirty="0">
                          <a:solidFill>
                            <a:srgbClr val="000000"/>
                          </a:solidFill>
                          <a:effectLst/>
                          <a:latin typeface="Comic Sans MS" panose="030F0702030302020204" pitchFamily="66" charset="0"/>
                        </a:rPr>
                        <a:t> replace(char old, char new)</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bl>
          </a:graphicData>
        </a:graphic>
      </p:graphicFrame>
    </p:spTree>
    <p:extLst>
      <p:ext uri="{BB962C8B-B14F-4D97-AF65-F5344CB8AC3E}">
        <p14:creationId xmlns:p14="http://schemas.microsoft.com/office/powerpoint/2010/main" val="2891957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9930986" y="34049"/>
            <a:ext cx="1651414"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STRINGS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String: (Continue..) </a:t>
            </a:r>
          </a:p>
          <a:p>
            <a:pPr marL="0" indent="0">
              <a:buNone/>
            </a:pPr>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1916531696"/>
              </p:ext>
            </p:extLst>
          </p:nvPr>
        </p:nvGraphicFramePr>
        <p:xfrm>
          <a:off x="1027434" y="1557336"/>
          <a:ext cx="10137132" cy="4484405"/>
        </p:xfrm>
        <a:graphic>
          <a:graphicData uri="http://schemas.openxmlformats.org/drawingml/2006/table">
            <a:tbl>
              <a:tblPr/>
              <a:tblGrid>
                <a:gridCol w="1704332">
                  <a:extLst>
                    <a:ext uri="{9D8B030D-6E8A-4147-A177-3AD203B41FA5}">
                      <a16:colId xmlns:a16="http://schemas.microsoft.com/office/drawing/2014/main" val="3722728617"/>
                    </a:ext>
                  </a:extLst>
                </a:gridCol>
                <a:gridCol w="3251200">
                  <a:extLst>
                    <a:ext uri="{9D8B030D-6E8A-4147-A177-3AD203B41FA5}">
                      <a16:colId xmlns:a16="http://schemas.microsoft.com/office/drawing/2014/main" val="4211699040"/>
                    </a:ext>
                  </a:extLst>
                </a:gridCol>
                <a:gridCol w="1944915">
                  <a:extLst>
                    <a:ext uri="{9D8B030D-6E8A-4147-A177-3AD203B41FA5}">
                      <a16:colId xmlns:a16="http://schemas.microsoft.com/office/drawing/2014/main" val="2577492922"/>
                    </a:ext>
                  </a:extLst>
                </a:gridCol>
                <a:gridCol w="3236685">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replace(</a:t>
                      </a:r>
                      <a:r>
                        <a:rPr lang="en-IN" sz="2000" b="0" i="0" dirty="0" err="1">
                          <a:solidFill>
                            <a:srgbClr val="000000"/>
                          </a:solidFill>
                          <a:effectLst/>
                          <a:latin typeface="Comic Sans MS" panose="030F0702030302020204" pitchFamily="66" charset="0"/>
                        </a:rPr>
                        <a:t>CharSequence</a:t>
                      </a:r>
                      <a:r>
                        <a:rPr lang="en-IN" sz="2000" b="0" i="0" dirty="0">
                          <a:solidFill>
                            <a:srgbClr val="000000"/>
                          </a:solidFill>
                          <a:effectLst/>
                          <a:latin typeface="Comic Sans MS" panose="030F0702030302020204" pitchFamily="66" charset="0"/>
                        </a:rPr>
                        <a:t> old, </a:t>
                      </a:r>
                      <a:r>
                        <a:rPr lang="en-IN" sz="2000" b="0" i="0" dirty="0" err="1">
                          <a:solidFill>
                            <a:srgbClr val="000000"/>
                          </a:solidFill>
                          <a:effectLst/>
                          <a:latin typeface="Comic Sans MS" panose="030F0702030302020204" pitchFamily="66" charset="0"/>
                        </a:rPr>
                        <a:t>CharSequence</a:t>
                      </a:r>
                      <a:r>
                        <a:rPr lang="en-IN" sz="2000" b="0" i="0" dirty="0">
                          <a:solidFill>
                            <a:srgbClr val="000000"/>
                          </a:solidFill>
                          <a:effectLst/>
                          <a:latin typeface="Comic Sans MS" panose="030F0702030302020204" pitchFamily="66" charset="0"/>
                        </a:rPr>
                        <a:t>  new)</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trim()</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intern()</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split(String regex)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61136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toLowerCase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split(String regex,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limit)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toLowerCase</a:t>
                      </a:r>
                      <a:r>
                        <a:rPr lang="en-IN" sz="2000" b="0" i="0" dirty="0">
                          <a:solidFill>
                            <a:srgbClr val="000000"/>
                          </a:solidFill>
                          <a:effectLst/>
                          <a:latin typeface="Comic Sans MS" panose="030F0702030302020204" pitchFamily="66" charset="0"/>
                        </a:rPr>
                        <a:t>(Locale l)</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static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format(String format, Object… </a:t>
                      </a:r>
                      <a:r>
                        <a:rPr lang="en-IN" sz="2000" b="0" i="0" dirty="0" err="1">
                          <a:solidFill>
                            <a:srgbClr val="000000"/>
                          </a:solidFill>
                          <a:effectLst/>
                          <a:latin typeface="Comic Sans MS" panose="030F0702030302020204" pitchFamily="66" charset="0"/>
                        </a:rPr>
                        <a:t>args</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5341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toUpperCase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static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kern="1200" dirty="0">
                          <a:solidFill>
                            <a:srgbClr val="000000"/>
                          </a:solidFill>
                          <a:effectLst/>
                          <a:latin typeface="Comic Sans MS" panose="030F0702030302020204" pitchFamily="66" charset="0"/>
                          <a:ea typeface="+mn-ea"/>
                          <a:cs typeface="+mn-cs"/>
                        </a:rPr>
                        <a:t> format(Locale l, String format, Object... </a:t>
                      </a:r>
                      <a:r>
                        <a:rPr lang="en-IN" sz="2000" b="0" i="0" kern="1200" dirty="0" err="1">
                          <a:solidFill>
                            <a:srgbClr val="000000"/>
                          </a:solidFill>
                          <a:effectLst/>
                          <a:latin typeface="Comic Sans MS" panose="030F0702030302020204" pitchFamily="66" charset="0"/>
                          <a:ea typeface="+mn-ea"/>
                          <a:cs typeface="+mn-cs"/>
                        </a:rPr>
                        <a:t>args</a:t>
                      </a:r>
                      <a:r>
                        <a:rPr lang="en-IN" sz="2000" b="0" i="0" kern="1200" dirty="0">
                          <a:solidFill>
                            <a:srgbClr val="000000"/>
                          </a:solidFill>
                          <a:effectLst/>
                          <a:latin typeface="Comic Sans MS" panose="030F0702030302020204" pitchFamily="66" charset="0"/>
                          <a:ea typeface="+mn-ea"/>
                          <a:cs typeface="+mn-cs"/>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65026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String</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toUpperCase</a:t>
                      </a:r>
                      <a:r>
                        <a:rPr lang="en-IN" sz="2000" b="0" i="0" dirty="0">
                          <a:solidFill>
                            <a:srgbClr val="000000"/>
                          </a:solidFill>
                          <a:effectLst/>
                          <a:latin typeface="Comic Sans MS" panose="030F0702030302020204" pitchFamily="66" charset="0"/>
                        </a:rPr>
                        <a:t>(Locale l)</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static String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valueOf</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value)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812382377"/>
                  </a:ext>
                </a:extLst>
              </a:tr>
            </a:tbl>
          </a:graphicData>
        </a:graphic>
      </p:graphicFrame>
    </p:spTree>
    <p:extLst>
      <p:ext uri="{BB962C8B-B14F-4D97-AF65-F5344CB8AC3E}">
        <p14:creationId xmlns:p14="http://schemas.microsoft.com/office/powerpoint/2010/main" val="1890988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12775"/>
            <a:ext cx="11317712" cy="4648702"/>
          </a:xfrm>
        </p:spPr>
        <p:txBody>
          <a:bodyPr/>
          <a:lstStyle/>
          <a:p>
            <a:pPr marL="0" indent="0">
              <a:buNone/>
            </a:pPr>
            <a:r>
              <a:rPr lang="en-IN" sz="2400" dirty="0">
                <a:solidFill>
                  <a:schemeClr val="tx1">
                    <a:lumMod val="20000"/>
                    <a:lumOff val="80000"/>
                  </a:schemeClr>
                </a:solidFill>
                <a:latin typeface="Comic Sans MS" panose="030F0702030302020204" pitchFamily="66" charset="0"/>
              </a:rPr>
              <a:t>    Example for methods in String:</a:t>
            </a:r>
          </a:p>
          <a:p>
            <a:pPr marL="0" indent="0">
              <a:buNone/>
            </a:pPr>
            <a:r>
              <a:rPr lang="en-IN" sz="2400" dirty="0">
                <a:solidFill>
                  <a:schemeClr val="bg1"/>
                </a:solidFill>
                <a:latin typeface="Comic Sans MS" panose="030F0702030302020204" pitchFamily="66" charset="0"/>
              </a:rPr>
              <a:t>	</a:t>
            </a:r>
            <a:endParaRPr lang="en-IN" sz="2000" dirty="0">
              <a:solidFill>
                <a:schemeClr val="bg1"/>
              </a:solidFill>
              <a:latin typeface="Comic Sans MS" panose="030F0702030302020204" pitchFamily="66" charset="0"/>
            </a:endParaRP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46</a:t>
            </a:fld>
            <a:endParaRPr lang="en-US" dirty="0"/>
          </a:p>
        </p:txBody>
      </p:sp>
      <p:sp>
        <p:nvSpPr>
          <p:cNvPr id="17" name="TextBox 16"/>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50166" y="1109807"/>
            <a:ext cx="9242531" cy="5135418"/>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500" i="0" u="none" dirty="0">
                <a:solidFill>
                  <a:schemeClr val="bg1"/>
                </a:solidFill>
                <a:latin typeface="Comic Sans MS" panose="030F0702030302020204" pitchFamily="66" charset="0"/>
              </a:rPr>
              <a:t>public class Test {</a:t>
            </a:r>
          </a:p>
          <a:p>
            <a:pPr marL="0" indent="0">
              <a:buNone/>
            </a:pPr>
            <a:r>
              <a:rPr lang="en-IN" sz="1500" i="0" u="none" dirty="0">
                <a:solidFill>
                  <a:schemeClr val="bg1"/>
                </a:solidFill>
                <a:latin typeface="Comic Sans MS" panose="030F0702030302020204" pitchFamily="66" charset="0"/>
              </a:rPr>
              <a:t>public static void main(String[] </a:t>
            </a:r>
            <a:r>
              <a:rPr lang="en-IN" sz="1500" i="0" u="none" dirty="0" err="1">
                <a:solidFill>
                  <a:schemeClr val="bg1"/>
                </a:solidFill>
                <a:latin typeface="Comic Sans MS" panose="030F0702030302020204" pitchFamily="66" charset="0"/>
              </a:rPr>
              <a:t>args</a:t>
            </a:r>
            <a:r>
              <a:rPr lang="en-IN" sz="1500" i="0" u="none" dirty="0">
                <a:solidFill>
                  <a:schemeClr val="bg1"/>
                </a:solidFill>
                <a:latin typeface="Comic Sans MS" panose="030F0702030302020204" pitchFamily="66" charset="0"/>
              </a:rPr>
              <a:t>) {</a:t>
            </a:r>
          </a:p>
          <a:p>
            <a:pPr marL="0" indent="0">
              <a:buNone/>
            </a:pPr>
            <a:r>
              <a:rPr lang="en-IN" sz="1500" i="0" u="none" dirty="0">
                <a:solidFill>
                  <a:schemeClr val="bg1"/>
                </a:solidFill>
                <a:latin typeface="Comic Sans MS" panose="030F0702030302020204" pitchFamily="66" charset="0"/>
              </a:rPr>
              <a:t>      String s= </a:t>
            </a:r>
            <a:r>
              <a:rPr lang="en-IN" sz="1400" i="0" u="none" dirty="0">
                <a:solidFill>
                  <a:schemeClr val="bg1"/>
                </a:solidFill>
                <a:latin typeface="Comic Sans MS" panose="030F0702030302020204" pitchFamily="66" charset="0"/>
              </a:rPr>
              <a:t>"</a:t>
            </a:r>
            <a:r>
              <a:rPr lang="en-IN" sz="1500" i="0" u="none" dirty="0">
                <a:solidFill>
                  <a:schemeClr val="bg1"/>
                </a:solidFill>
                <a:latin typeface="Comic Sans MS" panose="030F0702030302020204" pitchFamily="66" charset="0"/>
              </a:rPr>
              <a:t>Snipe IT Solutions";</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("length = " + </a:t>
            </a:r>
            <a:r>
              <a:rPr lang="en-IN" sz="1500" i="0" u="none" dirty="0" err="1">
                <a:solidFill>
                  <a:schemeClr val="bg1"/>
                </a:solidFill>
                <a:latin typeface="Comic Sans MS" panose="030F0702030302020204" pitchFamily="66" charset="0"/>
              </a:rPr>
              <a:t>s.length</a:t>
            </a:r>
            <a:r>
              <a:rPr lang="en-IN" sz="1500" i="0" u="none" dirty="0">
                <a:solidFill>
                  <a:schemeClr val="bg1"/>
                </a:solidFill>
                <a:latin typeface="Comic Sans MS" panose="030F0702030302020204" pitchFamily="66" charset="0"/>
              </a:rPr>
              <a:t>());     </a:t>
            </a:r>
            <a:r>
              <a:rPr lang="en-IN" sz="1500" i="0" u="none" dirty="0">
                <a:solidFill>
                  <a:srgbClr val="FFC000"/>
                </a:solidFill>
                <a:latin typeface="Comic Sans MS" panose="030F0702030302020204" pitchFamily="66" charset="0"/>
              </a:rPr>
              <a:t>// O/P – length = 18</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a:t>
            </a:r>
            <a:r>
              <a:rPr lang="en-IN" sz="1400" i="0" u="none" dirty="0">
                <a:solidFill>
                  <a:schemeClr val="bg1"/>
                </a:solidFill>
                <a:latin typeface="Comic Sans MS" panose="030F0702030302020204" pitchFamily="66" charset="0"/>
              </a:rPr>
              <a:t>"</a:t>
            </a:r>
            <a:r>
              <a:rPr lang="en-IN" sz="1500" i="0" u="none" dirty="0">
                <a:solidFill>
                  <a:schemeClr val="bg1"/>
                </a:solidFill>
                <a:latin typeface="Comic Sans MS" panose="030F0702030302020204" pitchFamily="66" charset="0"/>
              </a:rPr>
              <a:t>At 3rd position = " + </a:t>
            </a:r>
            <a:r>
              <a:rPr lang="en-IN" sz="1500" i="0" u="none" dirty="0" err="1">
                <a:solidFill>
                  <a:schemeClr val="bg1"/>
                </a:solidFill>
                <a:latin typeface="Comic Sans MS" panose="030F0702030302020204" pitchFamily="66" charset="0"/>
              </a:rPr>
              <a:t>s.charAt</a:t>
            </a:r>
            <a:r>
              <a:rPr lang="en-IN" sz="1500" i="0" u="none" dirty="0">
                <a:solidFill>
                  <a:schemeClr val="bg1"/>
                </a:solidFill>
                <a:latin typeface="Comic Sans MS" panose="030F0702030302020204" pitchFamily="66" charset="0"/>
              </a:rPr>
              <a:t>(3)); </a:t>
            </a:r>
            <a:r>
              <a:rPr lang="en-IN" sz="1500" i="0" u="none" dirty="0">
                <a:solidFill>
                  <a:srgbClr val="FFC000"/>
                </a:solidFill>
                <a:latin typeface="Comic Sans MS" panose="030F0702030302020204" pitchFamily="66" charset="0"/>
              </a:rPr>
              <a:t>// O/P - At 3rd position = p</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("Substring  = " + </a:t>
            </a:r>
            <a:r>
              <a:rPr lang="en-IN" sz="1500" i="0" u="none" dirty="0" err="1">
                <a:solidFill>
                  <a:schemeClr val="bg1"/>
                </a:solidFill>
                <a:latin typeface="Comic Sans MS" panose="030F0702030302020204" pitchFamily="66" charset="0"/>
              </a:rPr>
              <a:t>s.substring</a:t>
            </a:r>
            <a:r>
              <a:rPr lang="en-IN" sz="1500" i="0" u="none" dirty="0">
                <a:solidFill>
                  <a:schemeClr val="bg1"/>
                </a:solidFill>
                <a:latin typeface="Comic Sans MS" panose="030F0702030302020204" pitchFamily="66" charset="0"/>
              </a:rPr>
              <a:t>(3,5)); </a:t>
            </a:r>
            <a:r>
              <a:rPr lang="en-IN" sz="1500" i="0" u="none" dirty="0">
                <a:solidFill>
                  <a:srgbClr val="FFC000"/>
                </a:solidFill>
                <a:latin typeface="Comic Sans MS" panose="030F0702030302020204" pitchFamily="66" charset="0"/>
              </a:rPr>
              <a:t>// O/P - Substring  = </a:t>
            </a:r>
            <a:r>
              <a:rPr lang="en-IN" sz="1500" i="0" u="none" dirty="0" err="1">
                <a:solidFill>
                  <a:srgbClr val="FFC000"/>
                </a:solidFill>
                <a:latin typeface="Comic Sans MS" panose="030F0702030302020204" pitchFamily="66" charset="0"/>
              </a:rPr>
              <a:t>pe</a:t>
            </a:r>
            <a:endParaRPr lang="en-IN" sz="1500" i="0" u="none" dirty="0">
              <a:solidFill>
                <a:srgbClr val="FFC000"/>
              </a:solidFill>
              <a:latin typeface="Comic Sans MS" panose="030F0702030302020204" pitchFamily="66" charset="0"/>
            </a:endParaRPr>
          </a:p>
          <a:p>
            <a:pPr marL="0" indent="0">
              <a:buNone/>
            </a:pPr>
            <a:r>
              <a:rPr lang="en-IN" sz="1500" i="0" u="none" dirty="0">
                <a:solidFill>
                  <a:schemeClr val="bg1"/>
                </a:solidFill>
                <a:latin typeface="Comic Sans MS" panose="030F0702030302020204" pitchFamily="66" charset="0"/>
              </a:rPr>
              <a:t>        String s1 = </a:t>
            </a:r>
            <a:r>
              <a:rPr lang="en-IN" sz="1400" i="0" u="none" dirty="0">
                <a:solidFill>
                  <a:schemeClr val="bg1"/>
                </a:solidFill>
                <a:latin typeface="Comic Sans MS" panose="030F0702030302020204" pitchFamily="66" charset="0"/>
              </a:rPr>
              <a:t>"</a:t>
            </a:r>
            <a:r>
              <a:rPr lang="en-IN" sz="1500" i="0" u="none" dirty="0">
                <a:solidFill>
                  <a:schemeClr val="bg1"/>
                </a:solidFill>
                <a:latin typeface="Comic Sans MS" panose="030F0702030302020204" pitchFamily="66" charset="0"/>
              </a:rPr>
              <a:t>Snipe";</a:t>
            </a:r>
          </a:p>
          <a:p>
            <a:pPr marL="0" indent="0">
              <a:buNone/>
            </a:pPr>
            <a:r>
              <a:rPr lang="en-IN" sz="1500" i="0" u="none" dirty="0">
                <a:solidFill>
                  <a:schemeClr val="bg1"/>
                </a:solidFill>
                <a:latin typeface="Comic Sans MS" panose="030F0702030302020204" pitchFamily="66" charset="0"/>
              </a:rPr>
              <a:t>        String s2 = </a:t>
            </a:r>
            <a:r>
              <a:rPr lang="en-IN" sz="1400" i="0" u="none" dirty="0">
                <a:solidFill>
                  <a:schemeClr val="bg1"/>
                </a:solidFill>
                <a:latin typeface="Comic Sans MS" panose="030F0702030302020204" pitchFamily="66" charset="0"/>
              </a:rPr>
              <a:t>"</a:t>
            </a:r>
            <a:r>
              <a:rPr lang="en-IN" sz="1500" i="0" u="none" dirty="0">
                <a:solidFill>
                  <a:schemeClr val="bg1"/>
                </a:solidFill>
                <a:latin typeface="Comic Sans MS" panose="030F0702030302020204" pitchFamily="66" charset="0"/>
              </a:rPr>
              <a:t>Tutorials";</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("Concatenated string  = " + s1.concat(s2)); </a:t>
            </a:r>
            <a:r>
              <a:rPr lang="en-IN" sz="1500" i="0" u="none" dirty="0">
                <a:solidFill>
                  <a:srgbClr val="FFC000"/>
                </a:solidFill>
                <a:latin typeface="Comic Sans MS" panose="030F0702030302020204" pitchFamily="66" charset="0"/>
              </a:rPr>
              <a:t>/* O/P - Concatenated string  =</a:t>
            </a:r>
          </a:p>
          <a:p>
            <a:pPr marL="0" indent="0">
              <a:buNone/>
            </a:pPr>
            <a:r>
              <a:rPr lang="en-IN" sz="1500" i="0" u="none" dirty="0">
                <a:solidFill>
                  <a:srgbClr val="FFC000"/>
                </a:solidFill>
                <a:latin typeface="Comic Sans MS" panose="030F0702030302020204" pitchFamily="66" charset="0"/>
              </a:rPr>
              <a:t>                                                                                                             Snipe Tutorials */</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("Index of a  = " + </a:t>
            </a:r>
            <a:r>
              <a:rPr lang="en-IN" sz="1500" i="0" u="none" dirty="0" err="1">
                <a:solidFill>
                  <a:schemeClr val="bg1"/>
                </a:solidFill>
                <a:latin typeface="Comic Sans MS" panose="030F0702030302020204" pitchFamily="66" charset="0"/>
              </a:rPr>
              <a:t>s.indexOf</a:t>
            </a:r>
            <a:r>
              <a:rPr lang="en-IN" sz="1500" i="0" u="none" dirty="0">
                <a:solidFill>
                  <a:schemeClr val="bg1"/>
                </a:solidFill>
                <a:latin typeface="Comic Sans MS" panose="030F0702030302020204" pitchFamily="66" charset="0"/>
              </a:rPr>
              <a:t>('s',1)); </a:t>
            </a:r>
            <a:r>
              <a:rPr lang="en-IN" sz="1500" i="0" u="none" dirty="0">
                <a:solidFill>
                  <a:srgbClr val="FFC000"/>
                </a:solidFill>
                <a:latin typeface="Comic Sans MS" panose="030F0702030302020204" pitchFamily="66" charset="0"/>
              </a:rPr>
              <a:t>// O/P - Index of a  = 17</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int</a:t>
            </a:r>
            <a:r>
              <a:rPr lang="en-IN" sz="1500" i="0" u="none" dirty="0">
                <a:solidFill>
                  <a:schemeClr val="bg1"/>
                </a:solidFill>
                <a:latin typeface="Comic Sans MS" panose="030F0702030302020204" pitchFamily="66" charset="0"/>
              </a:rPr>
              <a:t> out1 = s2.compareTo(s1);</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("If s1 = s2 " + out1);  </a:t>
            </a:r>
            <a:r>
              <a:rPr lang="en-IN" sz="1500" i="0" u="none" dirty="0">
                <a:solidFill>
                  <a:srgbClr val="FFC000"/>
                </a:solidFill>
                <a:latin typeface="Comic Sans MS" panose="030F0702030302020204" pitchFamily="66" charset="0"/>
              </a:rPr>
              <a:t>// O/P - If s1 = s2 1</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("Changing to upper Case = " + s1.toUpperCase()); </a:t>
            </a:r>
            <a:r>
              <a:rPr lang="en-IN" sz="1500" i="0" u="none" dirty="0">
                <a:solidFill>
                  <a:srgbClr val="FFC000"/>
                </a:solidFill>
                <a:latin typeface="Comic Sans MS" panose="030F0702030302020204" pitchFamily="66" charset="0"/>
              </a:rPr>
              <a:t>/* O/P - Changing to upper</a:t>
            </a:r>
          </a:p>
          <a:p>
            <a:pPr marL="0" indent="0">
              <a:buNone/>
            </a:pPr>
            <a:r>
              <a:rPr lang="en-IN" sz="1500" i="0" u="none" dirty="0">
                <a:solidFill>
                  <a:srgbClr val="FFC000"/>
                </a:solidFill>
                <a:latin typeface="Comic Sans MS" panose="030F0702030302020204" pitchFamily="66" charset="0"/>
              </a:rPr>
              <a:t>							               Case =  SNIPE */</a:t>
            </a:r>
          </a:p>
          <a:p>
            <a:pPr marL="0" indent="0">
              <a:buNone/>
            </a:pPr>
            <a:r>
              <a:rPr lang="en-IN" sz="1500" i="0" u="none" dirty="0">
                <a:solidFill>
                  <a:schemeClr val="bg1"/>
                </a:solidFill>
                <a:latin typeface="Comic Sans MS" panose="030F0702030302020204" pitchFamily="66" charset="0"/>
              </a:rPr>
              <a:t>        String s3 = </a:t>
            </a:r>
            <a:r>
              <a:rPr lang="en-IN" sz="1400" i="0" u="none" dirty="0">
                <a:solidFill>
                  <a:schemeClr val="bg1"/>
                </a:solidFill>
                <a:latin typeface="Comic Sans MS" panose="030F0702030302020204" pitchFamily="66" charset="0"/>
              </a:rPr>
              <a:t>"</a:t>
            </a:r>
            <a:r>
              <a:rPr lang="en-IN" sz="1500" i="0" u="none" dirty="0" err="1">
                <a:solidFill>
                  <a:schemeClr val="bg1"/>
                </a:solidFill>
                <a:latin typeface="Comic Sans MS" panose="030F0702030302020204" pitchFamily="66" charset="0"/>
              </a:rPr>
              <a:t>SNYPE".replace</a:t>
            </a:r>
            <a:r>
              <a:rPr lang="en-IN" sz="1500" i="0" u="none" dirty="0">
                <a:solidFill>
                  <a:schemeClr val="bg1"/>
                </a:solidFill>
                <a:latin typeface="Comic Sans MS" panose="030F0702030302020204" pitchFamily="66" charset="0"/>
              </a:rPr>
              <a:t>(‘Y' ,’I') ;</a:t>
            </a:r>
          </a:p>
          <a:p>
            <a:pPr marL="0" indent="0">
              <a:buNone/>
            </a:pPr>
            <a:r>
              <a:rPr lang="en-IN" sz="1500" i="0" u="none" dirty="0">
                <a:solidFill>
                  <a:schemeClr val="bg1"/>
                </a:solidFill>
                <a:latin typeface="Comic Sans MS" panose="030F0702030302020204" pitchFamily="66" charset="0"/>
              </a:rPr>
              <a:t>        </a:t>
            </a:r>
            <a:r>
              <a:rPr lang="en-IN" sz="1500" i="0" u="none" dirty="0" err="1">
                <a:solidFill>
                  <a:schemeClr val="bg1"/>
                </a:solidFill>
                <a:latin typeface="Comic Sans MS" panose="030F0702030302020204" pitchFamily="66" charset="0"/>
              </a:rPr>
              <a:t>System.out.println</a:t>
            </a:r>
            <a:r>
              <a:rPr lang="en-IN" sz="1500" i="0" u="none" dirty="0">
                <a:solidFill>
                  <a:schemeClr val="bg1"/>
                </a:solidFill>
                <a:latin typeface="Comic Sans MS" panose="030F0702030302020204" pitchFamily="66" charset="0"/>
              </a:rPr>
              <a:t>("Replaced Y with I -&gt; " + s3); </a:t>
            </a:r>
            <a:r>
              <a:rPr lang="en-IN" sz="1500" i="0" u="none" dirty="0">
                <a:solidFill>
                  <a:srgbClr val="FFC000"/>
                </a:solidFill>
                <a:latin typeface="Comic Sans MS" panose="030F0702030302020204" pitchFamily="66" charset="0"/>
              </a:rPr>
              <a:t>//  O/P - Replaced Y with I -&gt;  SNIPE</a:t>
            </a:r>
          </a:p>
          <a:p>
            <a:pPr marL="0" indent="0">
              <a:buNone/>
            </a:pPr>
            <a:r>
              <a:rPr lang="en-IN" sz="1200" i="0" u="none" dirty="0">
                <a:solidFill>
                  <a:schemeClr val="bg1"/>
                </a:solidFill>
                <a:latin typeface="Comic Sans MS" panose="030F0702030302020204" pitchFamily="66" charset="0"/>
              </a:rPr>
              <a:t>} }</a:t>
            </a:r>
          </a:p>
        </p:txBody>
      </p:sp>
    </p:spTree>
    <p:extLst>
      <p:ext uri="{BB962C8B-B14F-4D97-AF65-F5344CB8AC3E}">
        <p14:creationId xmlns:p14="http://schemas.microsoft.com/office/powerpoint/2010/main" val="566962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37165" y="685268"/>
            <a:ext cx="11070936" cy="5423432"/>
          </a:xfrm>
        </p:spPr>
        <p:txBody>
          <a:bodyPr/>
          <a:lstStyle/>
          <a:p>
            <a:pPr marL="0" indent="0">
              <a:spcBef>
                <a:spcPts val="1800"/>
              </a:spcBef>
              <a:buNone/>
            </a:pPr>
            <a:r>
              <a:rPr lang="en-IN" sz="2400" dirty="0" err="1">
                <a:latin typeface="Comic Sans MS" panose="030F0702030302020204" pitchFamily="66" charset="0"/>
              </a:rPr>
              <a:t>StringBuffer</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Objects of String are mutable </a:t>
            </a:r>
            <a:r>
              <a:rPr lang="en-US" sz="2200" dirty="0">
                <a:solidFill>
                  <a:schemeClr val="bg1"/>
                </a:solidFill>
                <a:latin typeface="Comic Sans MS" pitchFamily="66" charset="0"/>
              </a:rPr>
              <a:t>and not fixed in length and should be created only with “new” operator.</a:t>
            </a:r>
          </a:p>
          <a:p>
            <a:pPr>
              <a:spcBef>
                <a:spcPts val="1200"/>
              </a:spcBef>
              <a:buFont typeface="Courier New" panose="02070309020205020404" pitchFamily="49" charset="0"/>
              <a:buChar char="o"/>
            </a:pPr>
            <a:r>
              <a:rPr lang="en-US" sz="2200" dirty="0">
                <a:solidFill>
                  <a:schemeClr val="bg1"/>
                </a:solidFill>
                <a:latin typeface="Comic Sans MS" pitchFamily="66" charset="0"/>
              </a:rPr>
              <a:t>Every method present in </a:t>
            </a:r>
            <a:r>
              <a:rPr lang="en-US" sz="2200" dirty="0" err="1">
                <a:solidFill>
                  <a:schemeClr val="bg1"/>
                </a:solidFill>
                <a:latin typeface="Comic Sans MS" pitchFamily="66" charset="0"/>
              </a:rPr>
              <a:t>StringBuffer</a:t>
            </a:r>
            <a:r>
              <a:rPr lang="en-US" sz="2200" dirty="0">
                <a:solidFill>
                  <a:schemeClr val="bg1"/>
                </a:solidFill>
                <a:latin typeface="Comic Sans MS" pitchFamily="66" charset="0"/>
              </a:rPr>
              <a:t> is synchronized. </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StringBuffer</a:t>
            </a:r>
            <a:r>
              <a:rPr lang="en-IN" sz="2200" dirty="0">
                <a:solidFill>
                  <a:schemeClr val="bg1"/>
                </a:solidFill>
                <a:latin typeface="Comic Sans MS" panose="030F0702030302020204" pitchFamily="66" charset="0"/>
              </a:rPr>
              <a:t> class is thread-safe i.e. multiple threads cannot access it simultaneously. So it is safe and will result in an order.</a:t>
            </a:r>
          </a:p>
          <a:p>
            <a:pPr>
              <a:spcBef>
                <a:spcPts val="1200"/>
              </a:spcBef>
              <a:buFont typeface="Courier New" panose="02070309020205020404" pitchFamily="49" charset="0"/>
              <a:buChar char="o"/>
            </a:pPr>
            <a:r>
              <a:rPr lang="en-US" sz="2200" dirty="0">
                <a:solidFill>
                  <a:schemeClr val="bg1"/>
                </a:solidFill>
                <a:latin typeface="Comic Sans MS" pitchFamily="66" charset="0"/>
              </a:rPr>
              <a:t>It increases waiting time of threads. Hence relatively performance is low.</a:t>
            </a:r>
          </a:p>
          <a:p>
            <a:pPr>
              <a:spcBef>
                <a:spcPts val="1200"/>
              </a:spcBef>
              <a:buFont typeface="Courier New" panose="02070309020205020404" pitchFamily="49" charset="0"/>
              <a:buChar char="o"/>
            </a:pPr>
            <a:r>
              <a:rPr lang="en-US" sz="2200" u="sng" dirty="0" err="1">
                <a:solidFill>
                  <a:schemeClr val="bg1"/>
                </a:solidFill>
                <a:latin typeface="Comic Sans MS" pitchFamily="66" charset="0"/>
              </a:rPr>
              <a:t>StringBuffer</a:t>
            </a:r>
            <a:r>
              <a:rPr lang="en-US" sz="2200" u="sng" dirty="0">
                <a:solidFill>
                  <a:schemeClr val="bg1"/>
                </a:solidFill>
                <a:latin typeface="Comic Sans MS" pitchFamily="66" charset="0"/>
              </a:rPr>
              <a:t> defines three constructors: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Content Placeholder 8">
            <a:extLst>
              <a:ext uri="{FF2B5EF4-FFF2-40B4-BE49-F238E27FC236}">
                <a16:creationId xmlns:a16="http://schemas.microsoft.com/office/drawing/2014/main" id="{81132708-E706-4A8C-B36E-AD0715312D32}"/>
              </a:ext>
            </a:extLst>
          </p:cNvPr>
          <p:cNvSpPr txBox="1">
            <a:spLocks/>
          </p:cNvSpPr>
          <p:nvPr/>
        </p:nvSpPr>
        <p:spPr>
          <a:xfrm>
            <a:off x="924584" y="4321800"/>
            <a:ext cx="9635944" cy="159831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360363" indent="-18415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 )                Ex: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a:t>
            </a:r>
          </a:p>
          <a:p>
            <a:pPr marL="360363" indent="-18415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a:t>
            </a:r>
            <a:r>
              <a:rPr lang="en-US" sz="2000" i="0" u="none" dirty="0" err="1">
                <a:solidFill>
                  <a:schemeClr val="bg1"/>
                </a:solidFill>
                <a:latin typeface="Comic Sans MS" pitchFamily="66" charset="0"/>
              </a:rPr>
              <a:t>int</a:t>
            </a:r>
            <a:r>
              <a:rPr lang="en-US" sz="2000" i="0" u="none" dirty="0">
                <a:solidFill>
                  <a:schemeClr val="bg1"/>
                </a:solidFill>
                <a:latin typeface="Comic Sans MS" pitchFamily="66" charset="0"/>
              </a:rPr>
              <a:t> size)      Ex: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(10);</a:t>
            </a:r>
          </a:p>
          <a:p>
            <a:pPr marL="360363" indent="-18415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(String </a:t>
            </a:r>
            <a:r>
              <a:rPr lang="en-US" sz="2000" i="0" u="none" dirty="0" err="1">
                <a:solidFill>
                  <a:schemeClr val="bg1"/>
                </a:solidFill>
                <a:latin typeface="Comic Sans MS" pitchFamily="66" charset="0"/>
              </a:rPr>
              <a:t>str</a:t>
            </a:r>
            <a:r>
              <a:rPr lang="en-US" sz="2000" i="0" u="none" dirty="0">
                <a:solidFill>
                  <a:schemeClr val="bg1"/>
                </a:solidFill>
                <a:latin typeface="Comic Sans MS" pitchFamily="66" charset="0"/>
              </a:rPr>
              <a:t>)  Ex: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StringBuffer</a:t>
            </a:r>
            <a:r>
              <a:rPr lang="en-US" sz="2000" i="0" u="none" dirty="0">
                <a:solidFill>
                  <a:schemeClr val="bg1"/>
                </a:solidFill>
                <a:latin typeface="Comic Sans MS" pitchFamily="66" charset="0"/>
              </a:rPr>
              <a:t>(</a:t>
            </a:r>
            <a:r>
              <a:rPr lang="en-IN" sz="2000" i="0" u="none" dirty="0">
                <a:solidFill>
                  <a:schemeClr val="bg1"/>
                </a:solidFill>
                <a:latin typeface="Comic Sans MS" panose="030F0702030302020204" pitchFamily="66" charset="0"/>
              </a:rPr>
              <a:t>"</a:t>
            </a:r>
            <a:r>
              <a:rPr lang="en-US" sz="2000" i="0" u="none" dirty="0">
                <a:solidFill>
                  <a:schemeClr val="bg1"/>
                </a:solidFill>
                <a:latin typeface="Comic Sans MS" pitchFamily="66" charset="0"/>
              </a:rPr>
              <a:t>SNIPE”);</a:t>
            </a:r>
          </a:p>
        </p:txBody>
      </p:sp>
      <p:sp>
        <p:nvSpPr>
          <p:cNvPr id="9" name="TextBox 8">
            <a:extLst>
              <a:ext uri="{FF2B5EF4-FFF2-40B4-BE49-F238E27FC236}">
                <a16:creationId xmlns:a16="http://schemas.microsoft.com/office/drawing/2014/main" id="{E67D1381-D15F-497F-9FD7-D31CAA0C00F7}"/>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3704980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73472"/>
            <a:ext cx="11070936" cy="5311056"/>
          </a:xfrm>
        </p:spPr>
        <p:txBody>
          <a:bodyPr/>
          <a:lstStyle/>
          <a:p>
            <a:pPr marL="0" indent="0">
              <a:spcBef>
                <a:spcPts val="1800"/>
              </a:spcBef>
              <a:buNone/>
            </a:pPr>
            <a:r>
              <a:rPr lang="en-IN" sz="2400" dirty="0">
                <a:solidFill>
                  <a:schemeClr val="accent6">
                    <a:lumMod val="20000"/>
                    <a:lumOff val="80000"/>
                  </a:schemeClr>
                </a:solidFill>
                <a:latin typeface="Comic Sans MS" panose="030F0702030302020204" pitchFamily="66" charset="0"/>
              </a:rPr>
              <a:t>    Important Methods of </a:t>
            </a:r>
            <a:r>
              <a:rPr lang="en-IN" sz="2400" dirty="0" err="1">
                <a:solidFill>
                  <a:schemeClr val="accent6">
                    <a:lumMod val="20000"/>
                    <a:lumOff val="80000"/>
                  </a:schemeClr>
                </a:solidFill>
                <a:latin typeface="Comic Sans MS" panose="030F0702030302020204" pitchFamily="66" charset="0"/>
              </a:rPr>
              <a:t>StringBuffer</a:t>
            </a:r>
            <a:r>
              <a:rPr lang="en-IN" sz="2400" dirty="0">
                <a:solidFill>
                  <a:schemeClr val="accent6">
                    <a:lumMod val="20000"/>
                    <a:lumOff val="80000"/>
                  </a:schemeClr>
                </a:solidFill>
                <a:latin typeface="Comic Sans MS" panose="030F0702030302020204" pitchFamily="66" charset="0"/>
              </a:rPr>
              <a:t> class: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graphicFrame>
        <p:nvGraphicFramePr>
          <p:cNvPr id="2" name="Table 1">
            <a:extLst>
              <a:ext uri="{FF2B5EF4-FFF2-40B4-BE49-F238E27FC236}">
                <a16:creationId xmlns:a16="http://schemas.microsoft.com/office/drawing/2014/main" id="{1CC7342F-EF28-4200-8555-A151D4BF96D1}"/>
              </a:ext>
            </a:extLst>
          </p:cNvPr>
          <p:cNvGraphicFramePr>
            <a:graphicFrameLocks noGrp="1"/>
          </p:cNvGraphicFramePr>
          <p:nvPr>
            <p:extLst>
              <p:ext uri="{D42A27DB-BD31-4B8C-83A1-F6EECF244321}">
                <p14:modId xmlns:p14="http://schemas.microsoft.com/office/powerpoint/2010/main" val="2086157556"/>
              </p:ext>
            </p:extLst>
          </p:nvPr>
        </p:nvGraphicFramePr>
        <p:xfrm>
          <a:off x="803565" y="1355072"/>
          <a:ext cx="9771087" cy="4645127"/>
        </p:xfrm>
        <a:graphic>
          <a:graphicData uri="http://schemas.openxmlformats.org/drawingml/2006/table">
            <a:tbl>
              <a:tblPr/>
              <a:tblGrid>
                <a:gridCol w="2426389">
                  <a:extLst>
                    <a:ext uri="{9D8B030D-6E8A-4147-A177-3AD203B41FA5}">
                      <a16:colId xmlns:a16="http://schemas.microsoft.com/office/drawing/2014/main" val="3722728617"/>
                    </a:ext>
                  </a:extLst>
                </a:gridCol>
                <a:gridCol w="3224980">
                  <a:extLst>
                    <a:ext uri="{9D8B030D-6E8A-4147-A177-3AD203B41FA5}">
                      <a16:colId xmlns:a16="http://schemas.microsoft.com/office/drawing/2014/main" val="4211699040"/>
                    </a:ext>
                  </a:extLst>
                </a:gridCol>
                <a:gridCol w="1799304">
                  <a:extLst>
                    <a:ext uri="{9D8B030D-6E8A-4147-A177-3AD203B41FA5}">
                      <a16:colId xmlns:a16="http://schemas.microsoft.com/office/drawing/2014/main" val="2577492922"/>
                    </a:ext>
                  </a:extLst>
                </a:gridCol>
                <a:gridCol w="2320414">
                  <a:extLst>
                    <a:ext uri="{9D8B030D-6E8A-4147-A177-3AD203B41FA5}">
                      <a16:colId xmlns:a16="http://schemas.microsoft.com/office/drawing/2014/main" val="953376063"/>
                    </a:ext>
                  </a:extLst>
                </a:gridCol>
              </a:tblGrid>
              <a:tr h="688814">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708162">
                <a:tc>
                  <a:txBody>
                    <a:bodyPr/>
                    <a:lstStyle/>
                    <a:p>
                      <a:pPr algn="l" fontAlgn="t"/>
                      <a:r>
                        <a:rPr lang="en-IN" sz="2000" b="0" i="0" dirty="0">
                          <a:solidFill>
                            <a:srgbClr val="000000"/>
                          </a:solidFill>
                          <a:effectLst/>
                          <a:latin typeface="Comic Sans MS" panose="030F0702030302020204" pitchFamily="66" charset="0"/>
                        </a:rPr>
                        <a:t>public synchronized </a:t>
                      </a:r>
                      <a:r>
                        <a:rPr lang="en-IN" sz="2000" b="0" i="0" dirty="0" err="1">
                          <a:solidFill>
                            <a:srgbClr val="000000"/>
                          </a:solidFill>
                          <a:effectLst/>
                          <a:latin typeface="Comic Sans MS" panose="030F0702030302020204" pitchFamily="66" charset="0"/>
                        </a:rPr>
                        <a:t>StringBuffer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append(String 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capacity()</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723714">
                <a:tc>
                  <a:txBody>
                    <a:bodyPr/>
                    <a:lstStyle/>
                    <a:p>
                      <a:pPr algn="l" fontAlgn="t"/>
                      <a:r>
                        <a:rPr lang="en-IN" sz="2000" b="0" i="0" dirty="0">
                          <a:solidFill>
                            <a:srgbClr val="000000"/>
                          </a:solidFill>
                          <a:effectLst/>
                          <a:latin typeface="Comic Sans MS" panose="030F0702030302020204" pitchFamily="66" charset="0"/>
                        </a:rPr>
                        <a:t>public synchronized </a:t>
                      </a:r>
                      <a:r>
                        <a:rPr lang="en-IN" sz="2000" b="0" i="0" dirty="0" err="1">
                          <a:solidFill>
                            <a:srgbClr val="000000"/>
                          </a:solidFill>
                          <a:effectLst/>
                          <a:latin typeface="Comic Sans MS" panose="030F0702030302020204" pitchFamily="66" charset="0"/>
                        </a:rPr>
                        <a:t>StringBuffer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insert(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offset, String 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char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err="1">
                          <a:solidFill>
                            <a:srgbClr val="000000"/>
                          </a:solidFill>
                          <a:effectLst/>
                          <a:latin typeface="Comic Sans MS" panose="030F0702030302020204" pitchFamily="66" charset="0"/>
                        </a:rPr>
                        <a:t>charAt</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744799">
                <a:tc>
                  <a:txBody>
                    <a:bodyPr/>
                    <a:lstStyle/>
                    <a:p>
                      <a:pPr algn="l" fontAlgn="t"/>
                      <a:r>
                        <a:rPr lang="en-IN" sz="2000" b="0" i="0" dirty="0">
                          <a:solidFill>
                            <a:srgbClr val="000000"/>
                          </a:solidFill>
                          <a:effectLst/>
                          <a:latin typeface="Comic Sans MS" panose="030F0702030302020204" pitchFamily="66" charset="0"/>
                        </a:rPr>
                        <a:t>public synchronized </a:t>
                      </a:r>
                      <a:r>
                        <a:rPr lang="en-IN" sz="2000" b="0" i="0" dirty="0" err="1">
                          <a:solidFill>
                            <a:srgbClr val="000000"/>
                          </a:solidFill>
                          <a:effectLst/>
                          <a:latin typeface="Comic Sans MS" panose="030F0702030302020204" pitchFamily="66" charset="0"/>
                        </a:rPr>
                        <a:t>StringBuffer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replace(</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startIndex</a:t>
                      </a:r>
                      <a:r>
                        <a:rPr lang="en-IN" sz="2000" b="0" i="0" dirty="0">
                          <a:solidFill>
                            <a:srgbClr val="000000"/>
                          </a:solidFill>
                          <a:effectLst/>
                          <a:latin typeface="Comic Sans MS" panose="030F0702030302020204" pitchFamily="66" charset="0"/>
                        </a:rPr>
                        <a:t>, </a:t>
                      </a:r>
                    </a:p>
                    <a:p>
                      <a:pPr algn="l" fontAlgn="t"/>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 String </a:t>
                      </a:r>
                      <a:r>
                        <a:rPr lang="en-IN" sz="2000" b="0" i="0" dirty="0" err="1">
                          <a:solidFill>
                            <a:srgbClr val="000000"/>
                          </a:solidFill>
                          <a:effectLst/>
                          <a:latin typeface="Comic Sans MS" panose="030F0702030302020204" pitchFamily="66" charset="0"/>
                        </a:rPr>
                        <a:t>str</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length()</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766916">
                <a:tc>
                  <a:txBody>
                    <a:bodyPr/>
                    <a:lstStyle/>
                    <a:p>
                      <a:pPr algn="l" fontAlgn="t"/>
                      <a:r>
                        <a:rPr lang="en-IN" sz="2000" b="0" i="0" dirty="0">
                          <a:solidFill>
                            <a:srgbClr val="000000"/>
                          </a:solidFill>
                          <a:effectLst/>
                          <a:latin typeface="Comic Sans MS" panose="030F0702030302020204" pitchFamily="66" charset="0"/>
                        </a:rPr>
                        <a:t>public synchronized </a:t>
                      </a:r>
                      <a:r>
                        <a:rPr lang="en-IN" sz="2000" b="0" i="0" dirty="0" err="1">
                          <a:solidFill>
                            <a:srgbClr val="000000"/>
                          </a:solidFill>
                          <a:effectLst/>
                          <a:latin typeface="Comic Sans MS" panose="030F0702030302020204" pitchFamily="66" charset="0"/>
                        </a:rPr>
                        <a:t>StringBuffer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delete(</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startIndex</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1012722">
                <a:tc>
                  <a:txBody>
                    <a:bodyPr/>
                    <a:lstStyle/>
                    <a:p>
                      <a:pPr algn="l" fontAlgn="t"/>
                      <a:r>
                        <a:rPr lang="en-IN" sz="2000" b="0" i="0" dirty="0">
                          <a:solidFill>
                            <a:srgbClr val="000000"/>
                          </a:solidFill>
                          <a:effectLst/>
                          <a:latin typeface="Comic Sans MS" panose="030F0702030302020204" pitchFamily="66" charset="0"/>
                        </a:rPr>
                        <a:t>public synchronized </a:t>
                      </a:r>
                      <a:r>
                        <a:rPr lang="en-IN" sz="2000" b="0" i="0" dirty="0" err="1">
                          <a:solidFill>
                            <a:srgbClr val="000000"/>
                          </a:solidFill>
                          <a:effectLst/>
                          <a:latin typeface="Comic Sans MS" panose="030F0702030302020204" pitchFamily="66" charset="0"/>
                        </a:rPr>
                        <a:t>StringBuffer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reverse()</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 </a:t>
                      </a:r>
                    </a:p>
                    <a:p>
                      <a:pPr algn="l" fontAlgn="t"/>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bl>
          </a:graphicData>
        </a:graphic>
      </p:graphicFrame>
      <p:sp>
        <p:nvSpPr>
          <p:cNvPr id="9" name="TextBox 8">
            <a:extLst>
              <a:ext uri="{FF2B5EF4-FFF2-40B4-BE49-F238E27FC236}">
                <a16:creationId xmlns:a16="http://schemas.microsoft.com/office/drawing/2014/main" id="{79DDED64-EFE5-4A29-BEA4-4580273DAEEF}"/>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3335048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705279"/>
            <a:ext cx="11070936" cy="5403421"/>
          </a:xfrm>
        </p:spPr>
        <p:txBody>
          <a:bodyPr/>
          <a:lstStyle/>
          <a:p>
            <a:pPr marL="0" indent="0">
              <a:spcBef>
                <a:spcPts val="1800"/>
              </a:spcBef>
              <a:buNone/>
            </a:pPr>
            <a:r>
              <a:rPr lang="en-IN" sz="2400" dirty="0">
                <a:solidFill>
                  <a:schemeClr val="accent6">
                    <a:lumMod val="20000"/>
                    <a:lumOff val="80000"/>
                  </a:schemeClr>
                </a:solidFill>
                <a:latin typeface="Comic Sans MS" panose="030F0702030302020204" pitchFamily="66" charset="0"/>
              </a:rPr>
              <a:t>        Example for methods in </a:t>
            </a:r>
            <a:r>
              <a:rPr lang="en-IN" sz="2400" dirty="0" err="1">
                <a:solidFill>
                  <a:schemeClr val="accent6">
                    <a:lumMod val="20000"/>
                    <a:lumOff val="80000"/>
                  </a:schemeClr>
                </a:solidFill>
                <a:latin typeface="Comic Sans MS" panose="030F0702030302020204" pitchFamily="66" charset="0"/>
              </a:rPr>
              <a:t>StringBuffer</a:t>
            </a:r>
            <a:r>
              <a:rPr lang="en-IN" sz="2400" dirty="0">
                <a:solidFill>
                  <a:schemeClr val="accent6">
                    <a:lumMod val="20000"/>
                    <a:lumOff val="80000"/>
                  </a:schemeClr>
                </a:solidFill>
                <a:latin typeface="Comic Sans MS" panose="030F0702030302020204" pitchFamily="66" charset="0"/>
              </a:rPr>
              <a:t> class: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Content Placeholder 8">
            <a:extLst>
              <a:ext uri="{FF2B5EF4-FFF2-40B4-BE49-F238E27FC236}">
                <a16:creationId xmlns:a16="http://schemas.microsoft.com/office/drawing/2014/main" id="{3CED8092-D2E3-4321-92F0-14DBEA6951A5}"/>
              </a:ext>
            </a:extLst>
          </p:cNvPr>
          <p:cNvSpPr txBox="1">
            <a:spLocks/>
          </p:cNvSpPr>
          <p:nvPr/>
        </p:nvSpPr>
        <p:spPr>
          <a:xfrm>
            <a:off x="1153358" y="1276062"/>
            <a:ext cx="9241904" cy="4969163"/>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800" i="0" u="none" dirty="0">
                <a:solidFill>
                  <a:schemeClr val="bg1"/>
                </a:solidFill>
                <a:latin typeface="Comic Sans MS" panose="030F0702030302020204" pitchFamily="66" charset="0"/>
              </a:rPr>
              <a:t>public class Test {</a:t>
            </a:r>
          </a:p>
          <a:p>
            <a:pPr marL="0" indent="0">
              <a:buNone/>
            </a:pPr>
            <a:r>
              <a:rPr lang="en-IN" sz="1800" i="0" u="none" dirty="0">
                <a:solidFill>
                  <a:schemeClr val="bg1"/>
                </a:solidFill>
                <a:latin typeface="Comic Sans MS" panose="030F0702030302020204" pitchFamily="66" charset="0"/>
              </a:rPr>
              <a:t>     public static void main(String[] </a:t>
            </a:r>
            <a:r>
              <a:rPr lang="en-IN" sz="1800" i="0" u="none" dirty="0" err="1">
                <a:solidFill>
                  <a:schemeClr val="bg1"/>
                </a:solidFill>
                <a:latin typeface="Comic Sans MS" panose="030F0702030302020204" pitchFamily="66" charset="0"/>
              </a:rPr>
              <a:t>args</a:t>
            </a:r>
            <a:r>
              <a:rPr lang="en-IN" sz="1800" i="0" u="none" dirty="0">
                <a:solidFill>
                  <a:schemeClr val="bg1"/>
                </a:solidFill>
                <a:latin typeface="Comic Sans MS" panose="030F0702030302020204" pitchFamily="66" charset="0"/>
              </a:rPr>
              <a:t>) {</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StringBuffer</a:t>
            </a: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sb</a:t>
            </a:r>
            <a:r>
              <a:rPr lang="en-IN" sz="1800" i="0" u="none" dirty="0">
                <a:solidFill>
                  <a:schemeClr val="bg1"/>
                </a:solidFill>
                <a:latin typeface="Comic Sans MS" panose="030F0702030302020204" pitchFamily="66" charset="0"/>
              </a:rPr>
              <a:t>=new </a:t>
            </a:r>
            <a:r>
              <a:rPr lang="en-IN" sz="1800" i="0" u="none" dirty="0" err="1">
                <a:solidFill>
                  <a:schemeClr val="bg1"/>
                </a:solidFill>
                <a:latin typeface="Comic Sans MS" panose="030F0702030302020204" pitchFamily="66" charset="0"/>
              </a:rPr>
              <a:t>StringBuffer</a:t>
            </a:r>
            <a:r>
              <a:rPr lang="en-IN" sz="1800" i="0" u="none" dirty="0">
                <a:solidFill>
                  <a:schemeClr val="bg1"/>
                </a:solidFill>
                <a:latin typeface="Comic Sans MS" panose="030F0702030302020204" pitchFamily="66" charset="0"/>
              </a:rPr>
              <a:t>("SNIPE "); </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sb.append</a:t>
            </a:r>
            <a:r>
              <a:rPr lang="en-IN" sz="1800" i="0" u="none" dirty="0">
                <a:solidFill>
                  <a:schemeClr val="bg1"/>
                </a:solidFill>
                <a:latin typeface="Comic Sans MS" panose="030F0702030302020204" pitchFamily="66" charset="0"/>
              </a:rPr>
              <a:t>("Solutions")); </a:t>
            </a:r>
            <a:r>
              <a:rPr lang="en-IN" sz="1800" i="0" u="none" dirty="0">
                <a:solidFill>
                  <a:srgbClr val="FFC000"/>
                </a:solidFill>
                <a:latin typeface="Comic Sans MS" panose="030F0702030302020204" pitchFamily="66" charset="0"/>
              </a:rPr>
              <a:t>// O/P – SNIPE Solutions</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sb.insert</a:t>
            </a:r>
            <a:r>
              <a:rPr lang="en-IN" sz="1800" i="0" u="none" dirty="0">
                <a:solidFill>
                  <a:schemeClr val="bg1"/>
                </a:solidFill>
                <a:latin typeface="Comic Sans MS" panose="030F0702030302020204" pitchFamily="66" charset="0"/>
              </a:rPr>
              <a:t>(5," IT")); </a:t>
            </a:r>
            <a:r>
              <a:rPr lang="en-IN" sz="1800" i="0" u="none" dirty="0">
                <a:solidFill>
                  <a:srgbClr val="FFC000"/>
                </a:solidFill>
                <a:latin typeface="Comic Sans MS" panose="030F0702030302020204" pitchFamily="66" charset="0"/>
              </a:rPr>
              <a:t>// O/P – SNIPE IT Solutions</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sb.replace</a:t>
            </a:r>
            <a:r>
              <a:rPr lang="en-IN" sz="1800" i="0" u="none" dirty="0">
                <a:solidFill>
                  <a:schemeClr val="bg1"/>
                </a:solidFill>
                <a:latin typeface="Comic Sans MS" panose="030F0702030302020204" pitchFamily="66" charset="0"/>
              </a:rPr>
              <a:t>(10,11,"a")); </a:t>
            </a:r>
            <a:r>
              <a:rPr lang="en-IN" sz="1800" i="0" u="none" dirty="0">
                <a:solidFill>
                  <a:srgbClr val="FFC000"/>
                </a:solidFill>
                <a:latin typeface="Comic Sans MS" panose="030F0702030302020204" pitchFamily="66" charset="0"/>
              </a:rPr>
              <a:t>// O/P - SNIPE IT </a:t>
            </a:r>
            <a:r>
              <a:rPr lang="en-IN" sz="1800" i="0" u="none" dirty="0" err="1">
                <a:solidFill>
                  <a:srgbClr val="FFC000"/>
                </a:solidFill>
                <a:latin typeface="Comic Sans MS" panose="030F0702030302020204" pitchFamily="66" charset="0"/>
              </a:rPr>
              <a:t>Salutions</a:t>
            </a:r>
            <a:endParaRPr lang="en-IN" sz="1800" i="0" u="none" dirty="0">
              <a:solidFill>
                <a:srgbClr val="FFC000"/>
              </a:solidFill>
              <a:latin typeface="Comic Sans MS" panose="030F0702030302020204" pitchFamily="66" charset="0"/>
            </a:endParaRP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sb.delete</a:t>
            </a:r>
            <a:r>
              <a:rPr lang="en-IN" sz="1800" i="0" u="none" dirty="0">
                <a:solidFill>
                  <a:schemeClr val="bg1"/>
                </a:solidFill>
                <a:latin typeface="Comic Sans MS" panose="030F0702030302020204" pitchFamily="66" charset="0"/>
              </a:rPr>
              <a:t>(17,18)); </a:t>
            </a:r>
            <a:r>
              <a:rPr lang="en-IN" sz="1800" i="0" u="none" dirty="0">
                <a:solidFill>
                  <a:srgbClr val="FFC000"/>
                </a:solidFill>
                <a:latin typeface="Comic Sans MS" panose="030F0702030302020204" pitchFamily="66" charset="0"/>
              </a:rPr>
              <a:t>// O/P - SNIPE IT </a:t>
            </a:r>
            <a:r>
              <a:rPr lang="en-IN" sz="1800" i="0" u="none" dirty="0" err="1">
                <a:solidFill>
                  <a:srgbClr val="FFC000"/>
                </a:solidFill>
                <a:latin typeface="Comic Sans MS" panose="030F0702030302020204" pitchFamily="66" charset="0"/>
              </a:rPr>
              <a:t>Salution</a:t>
            </a:r>
            <a:endParaRPr lang="en-IN" sz="1800" i="0" u="none" dirty="0">
              <a:solidFill>
                <a:srgbClr val="FFC000"/>
              </a:solidFill>
              <a:latin typeface="Comic Sans MS" panose="030F0702030302020204" pitchFamily="66" charset="0"/>
            </a:endParaRP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sb.charAt</a:t>
            </a:r>
            <a:r>
              <a:rPr lang="en-IN" sz="1800" i="0" u="none" dirty="0">
                <a:solidFill>
                  <a:schemeClr val="bg1"/>
                </a:solidFill>
                <a:latin typeface="Comic Sans MS" panose="030F0702030302020204" pitchFamily="66" charset="0"/>
              </a:rPr>
              <a:t>(4)); </a:t>
            </a:r>
            <a:r>
              <a:rPr lang="en-IN" sz="1800" i="0" u="none" dirty="0">
                <a:solidFill>
                  <a:srgbClr val="FFC000"/>
                </a:solidFill>
                <a:latin typeface="Comic Sans MS" panose="030F0702030302020204" pitchFamily="66" charset="0"/>
              </a:rPr>
              <a:t>// O/P - E</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sb.substring</a:t>
            </a:r>
            <a:r>
              <a:rPr lang="en-IN" sz="1800" i="0" u="none" dirty="0">
                <a:solidFill>
                  <a:schemeClr val="bg1"/>
                </a:solidFill>
                <a:latin typeface="Comic Sans MS" panose="030F0702030302020204" pitchFamily="66" charset="0"/>
              </a:rPr>
              <a:t>(6)); </a:t>
            </a:r>
            <a:r>
              <a:rPr lang="en-IN" sz="1800" i="0" u="none" dirty="0">
                <a:solidFill>
                  <a:srgbClr val="FFC000"/>
                </a:solidFill>
                <a:latin typeface="Comic Sans MS" panose="030F0702030302020204" pitchFamily="66" charset="0"/>
              </a:rPr>
              <a:t>// O/P - IT </a:t>
            </a:r>
            <a:r>
              <a:rPr lang="en-IN" sz="1800" i="0" u="none" dirty="0" err="1">
                <a:solidFill>
                  <a:srgbClr val="FFC000"/>
                </a:solidFill>
                <a:latin typeface="Comic Sans MS" panose="030F0702030302020204" pitchFamily="66" charset="0"/>
              </a:rPr>
              <a:t>Salution</a:t>
            </a:r>
            <a:r>
              <a:rPr lang="en-IN" sz="1800" i="0" u="none" dirty="0">
                <a:solidFill>
                  <a:srgbClr val="FFC000"/>
                </a:solidFill>
                <a:latin typeface="Comic Sans MS" panose="030F0702030302020204" pitchFamily="66" charset="0"/>
              </a:rPr>
              <a:t> </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sb.substring</a:t>
            </a:r>
            <a:r>
              <a:rPr lang="en-IN" sz="1800" i="0" u="none" dirty="0">
                <a:solidFill>
                  <a:schemeClr val="bg1"/>
                </a:solidFill>
                <a:latin typeface="Comic Sans MS" panose="030F0702030302020204" pitchFamily="66" charset="0"/>
              </a:rPr>
              <a:t>(6, 8)); </a:t>
            </a:r>
            <a:r>
              <a:rPr lang="en-IN" sz="1800" i="0" u="none" dirty="0">
                <a:solidFill>
                  <a:srgbClr val="FFC000"/>
                </a:solidFill>
                <a:latin typeface="Comic Sans MS" panose="030F0702030302020204" pitchFamily="66" charset="0"/>
              </a:rPr>
              <a:t>// O/P - IT</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sb.reverse</a:t>
            </a:r>
            <a:r>
              <a:rPr lang="en-IN" sz="1800" i="0" u="none" dirty="0">
                <a:solidFill>
                  <a:schemeClr val="bg1"/>
                </a:solidFill>
                <a:latin typeface="Comic Sans MS" panose="030F0702030302020204" pitchFamily="66" charset="0"/>
              </a:rPr>
              <a:t>()); </a:t>
            </a:r>
            <a:r>
              <a:rPr lang="en-IN" sz="1800" i="0" u="none" dirty="0">
                <a:solidFill>
                  <a:srgbClr val="FFC000"/>
                </a:solidFill>
                <a:latin typeface="Comic Sans MS" panose="030F0702030302020204" pitchFamily="66" charset="0"/>
              </a:rPr>
              <a:t>// O/P - </a:t>
            </a:r>
            <a:r>
              <a:rPr lang="en-IN" sz="1800" dirty="0" err="1">
                <a:solidFill>
                  <a:srgbClr val="FFC000"/>
                </a:solidFill>
                <a:latin typeface="Comic Sans MS" panose="030F0702030302020204" pitchFamily="66" charset="0"/>
              </a:rPr>
              <a:t>noitulaS</a:t>
            </a:r>
            <a:r>
              <a:rPr lang="en-IN" sz="1800" dirty="0">
                <a:solidFill>
                  <a:srgbClr val="FFC000"/>
                </a:solidFill>
                <a:latin typeface="Comic Sans MS" panose="030F0702030302020204" pitchFamily="66" charset="0"/>
              </a:rPr>
              <a:t> TI EPINS</a:t>
            </a:r>
            <a:endParaRPr lang="en-IN" sz="1800" i="0" u="none" dirty="0">
              <a:solidFill>
                <a:srgbClr val="FFC000"/>
              </a:solidFill>
              <a:latin typeface="Comic Sans MS" panose="030F0702030302020204" pitchFamily="66" charset="0"/>
            </a:endParaRP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sb.length</a:t>
            </a:r>
            <a:r>
              <a:rPr lang="en-IN" sz="1800" i="0" u="none" dirty="0">
                <a:solidFill>
                  <a:schemeClr val="bg1"/>
                </a:solidFill>
                <a:latin typeface="Comic Sans MS" panose="030F0702030302020204" pitchFamily="66" charset="0"/>
              </a:rPr>
              <a:t>()); </a:t>
            </a:r>
            <a:r>
              <a:rPr lang="en-IN" sz="1800" i="0" u="none" dirty="0">
                <a:solidFill>
                  <a:srgbClr val="FFC000"/>
                </a:solidFill>
                <a:latin typeface="Comic Sans MS" panose="030F0702030302020204" pitchFamily="66" charset="0"/>
              </a:rPr>
              <a:t>// O/P - 17</a:t>
            </a:r>
          </a:p>
          <a:p>
            <a:pPr marL="0" indent="0">
              <a:buNone/>
            </a:pPr>
            <a:r>
              <a:rPr lang="en-IN" sz="1800" i="0" u="none" dirty="0">
                <a:solidFill>
                  <a:schemeClr val="bg1"/>
                </a:solidFill>
                <a:latin typeface="Comic Sans MS" panose="030F0702030302020204" pitchFamily="66" charset="0"/>
              </a:rPr>
              <a:t>	</a:t>
            </a: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a:t>
            </a:r>
            <a:r>
              <a:rPr lang="en-IN" sz="1800" i="0" u="none" dirty="0" err="1">
                <a:solidFill>
                  <a:schemeClr val="bg1"/>
                </a:solidFill>
                <a:latin typeface="Comic Sans MS" panose="030F0702030302020204" pitchFamily="66" charset="0"/>
              </a:rPr>
              <a:t>sb.capacity</a:t>
            </a:r>
            <a:r>
              <a:rPr lang="en-IN" sz="1800" i="0" u="none" dirty="0">
                <a:solidFill>
                  <a:schemeClr val="bg1"/>
                </a:solidFill>
                <a:latin typeface="Comic Sans MS" panose="030F0702030302020204" pitchFamily="66" charset="0"/>
              </a:rPr>
              <a:t>()); </a:t>
            </a:r>
            <a:r>
              <a:rPr lang="en-IN" sz="1800" i="0" u="none" dirty="0">
                <a:solidFill>
                  <a:srgbClr val="FFC000"/>
                </a:solidFill>
                <a:latin typeface="Comic Sans MS" panose="030F0702030302020204" pitchFamily="66" charset="0"/>
              </a:rPr>
              <a:t>// O/P - 22</a:t>
            </a:r>
          </a:p>
          <a:p>
            <a:pPr marL="0" indent="0">
              <a:buNone/>
            </a:pPr>
            <a:r>
              <a:rPr lang="en-IN" sz="1800" i="0" u="none" dirty="0">
                <a:solidFill>
                  <a:schemeClr val="bg1"/>
                </a:solidFill>
                <a:latin typeface="Comic Sans MS" panose="030F0702030302020204" pitchFamily="66" charset="0"/>
              </a:rPr>
              <a:t>       }</a:t>
            </a:r>
          </a:p>
          <a:p>
            <a:pPr marL="0" indent="0">
              <a:buNone/>
            </a:pPr>
            <a:r>
              <a:rPr lang="en-IN" sz="1800" i="0" u="none" dirty="0">
                <a:solidFill>
                  <a:schemeClr val="bg1"/>
                </a:solidFill>
                <a:latin typeface="Comic Sans MS" panose="030F0702030302020204" pitchFamily="66" charset="0"/>
              </a:rPr>
              <a:t>}</a:t>
            </a:r>
          </a:p>
        </p:txBody>
      </p:sp>
      <p:sp>
        <p:nvSpPr>
          <p:cNvPr id="10" name="TextBox 9">
            <a:extLst>
              <a:ext uri="{FF2B5EF4-FFF2-40B4-BE49-F238E27FC236}">
                <a16:creationId xmlns:a16="http://schemas.microsoft.com/office/drawing/2014/main" id="{23C7101C-4C3F-45C3-96E3-70FFF1AD7112}"/>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420935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3650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02583" y="736600"/>
            <a:ext cx="11309684" cy="5335595"/>
          </a:xfrm>
        </p:spPr>
        <p:txBody>
          <a:bodyPr/>
          <a:lstStyle/>
          <a:p>
            <a:pPr marL="0" indent="0">
              <a:buNone/>
            </a:pPr>
            <a:r>
              <a:rPr lang="en-IN" sz="2400" dirty="0">
                <a:solidFill>
                  <a:schemeClr val="accent2">
                    <a:lumMod val="60000"/>
                    <a:lumOff val="40000"/>
                  </a:schemeClr>
                </a:solidFill>
                <a:latin typeface="Comic Sans MS" pitchFamily="66" charset="0"/>
              </a:rPr>
              <a:t>Why Java:</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Simple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Platform Independent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Object Oriented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Robust and Secure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Statically and Strongly typed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Multithreaded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Architectural-Neutral</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Interpreted and High Performance</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Distributed</a:t>
            </a:r>
          </a:p>
        </p:txBody>
      </p:sp>
      <p:sp>
        <p:nvSpPr>
          <p:cNvPr id="2" name="Date Placeholder 1"/>
          <p:cNvSpPr>
            <a:spLocks noGrp="1"/>
          </p:cNvSpPr>
          <p:nvPr>
            <p:ph type="dt" sz="half" idx="10"/>
          </p:nvPr>
        </p:nvSpPr>
        <p:spPr/>
        <p:txBody>
          <a:bodyPr/>
          <a:lstStyle/>
          <a:p>
            <a:fld id="{6963B11D-0978-43DA-9019-813F28DD73E1}" type="datetime1">
              <a:rPr lang="en-US" smtClean="0"/>
              <a:t>1/6/2018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5</a:t>
            </a:fld>
            <a:endParaRPr lang="en-US" dirty="0"/>
          </a:p>
        </p:txBody>
      </p:sp>
      <p:sp>
        <p:nvSpPr>
          <p:cNvPr id="17" name="TextBox 16"/>
          <p:cNvSpPr txBox="1"/>
          <p:nvPr/>
        </p:nvSpPr>
        <p:spPr>
          <a:xfrm>
            <a:off x="6527800" y="13059"/>
            <a:ext cx="5399315"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WHY JAVA</a:t>
            </a:r>
          </a:p>
        </p:txBody>
      </p:sp>
    </p:spTree>
    <p:extLst>
      <p:ext uri="{BB962C8B-B14F-4D97-AF65-F5344CB8AC3E}">
        <p14:creationId xmlns:p14="http://schemas.microsoft.com/office/powerpoint/2010/main" val="30610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681445"/>
            <a:ext cx="11070936" cy="5427255"/>
          </a:xfrm>
        </p:spPr>
        <p:txBody>
          <a:bodyPr/>
          <a:lstStyle/>
          <a:p>
            <a:pPr marL="0" indent="0">
              <a:spcBef>
                <a:spcPts val="1800"/>
              </a:spcBef>
              <a:buNone/>
            </a:pPr>
            <a:r>
              <a:rPr lang="en-IN" sz="2400" dirty="0" err="1">
                <a:latin typeface="Comic Sans MS" panose="030F0702030302020204" pitchFamily="66" charset="0"/>
              </a:rPr>
              <a:t>StringBuilder</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Java </a:t>
            </a:r>
            <a:r>
              <a:rPr lang="en-IN" sz="2200" dirty="0" err="1">
                <a:solidFill>
                  <a:schemeClr val="bg1"/>
                </a:solidFill>
                <a:latin typeface="Comic Sans MS" panose="030F0702030302020204" pitchFamily="66" charset="0"/>
              </a:rPr>
              <a:t>StringBuilder</a:t>
            </a:r>
            <a:r>
              <a:rPr lang="en-IN" sz="2200" dirty="0">
                <a:solidFill>
                  <a:schemeClr val="bg1"/>
                </a:solidFill>
                <a:latin typeface="Comic Sans MS" panose="030F0702030302020204" pitchFamily="66" charset="0"/>
              </a:rPr>
              <a:t> class is same as </a:t>
            </a:r>
            <a:r>
              <a:rPr lang="en-IN" sz="2200" dirty="0" err="1">
                <a:solidFill>
                  <a:schemeClr val="bg1"/>
                </a:solidFill>
                <a:latin typeface="Comic Sans MS" panose="030F0702030302020204" pitchFamily="66" charset="0"/>
              </a:rPr>
              <a:t>StringBuffer</a:t>
            </a:r>
            <a:r>
              <a:rPr lang="en-IN" sz="2200" dirty="0">
                <a:solidFill>
                  <a:schemeClr val="bg1"/>
                </a:solidFill>
                <a:latin typeface="Comic Sans MS" panose="030F0702030302020204" pitchFamily="66" charset="0"/>
              </a:rPr>
              <a:t> class except that it is non-synchronized and is not thread-safe </a:t>
            </a:r>
          </a:p>
          <a:p>
            <a:pPr>
              <a:spcBef>
                <a:spcPts val="1200"/>
              </a:spcBef>
              <a:buFont typeface="Courier New" panose="02070309020205020404" pitchFamily="49" charset="0"/>
              <a:buChar char="o"/>
            </a:pPr>
            <a:r>
              <a:rPr lang="en-IN" sz="2200" dirty="0" err="1">
                <a:solidFill>
                  <a:schemeClr val="bg1"/>
                </a:solidFill>
                <a:latin typeface="Comic Sans MS" panose="030F0702030302020204" pitchFamily="66" charset="0"/>
              </a:rPr>
              <a:t>StringBuilder</a:t>
            </a:r>
            <a:r>
              <a:rPr lang="en-IN" sz="2200" dirty="0">
                <a:solidFill>
                  <a:schemeClr val="bg1"/>
                </a:solidFill>
                <a:latin typeface="Comic Sans MS" panose="030F0702030302020204" pitchFamily="66" charset="0"/>
              </a:rPr>
              <a:t> is more</a:t>
            </a:r>
            <a:r>
              <a:rPr lang="en-IN" sz="2200" i="1" dirty="0">
                <a:solidFill>
                  <a:schemeClr val="bg1"/>
                </a:solidFill>
                <a:latin typeface="Comic Sans MS" panose="030F0702030302020204" pitchFamily="66" charset="0"/>
              </a:rPr>
              <a:t> </a:t>
            </a:r>
            <a:r>
              <a:rPr lang="en-IN" sz="2200" dirty="0">
                <a:solidFill>
                  <a:schemeClr val="bg1"/>
                </a:solidFill>
                <a:latin typeface="Comic Sans MS" panose="030F0702030302020204" pitchFamily="66" charset="0"/>
              </a:rPr>
              <a:t>efficient than </a:t>
            </a:r>
            <a:r>
              <a:rPr lang="en-IN" sz="2200" dirty="0" err="1">
                <a:solidFill>
                  <a:schemeClr val="bg1"/>
                </a:solidFill>
                <a:latin typeface="Comic Sans MS" panose="030F0702030302020204" pitchFamily="66" charset="0"/>
              </a:rPr>
              <a:t>StringBuffer</a:t>
            </a:r>
            <a:r>
              <a:rPr lang="en-IN" sz="2200" dirty="0">
                <a:solidFill>
                  <a:schemeClr val="bg1"/>
                </a:solidFill>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Threads are not required to wait to operate in </a:t>
            </a:r>
            <a:r>
              <a:rPr lang="en-IN" sz="2200" dirty="0" err="1">
                <a:solidFill>
                  <a:schemeClr val="bg1"/>
                </a:solidFill>
                <a:latin typeface="Comic Sans MS" panose="030F0702030302020204" pitchFamily="66" charset="0"/>
              </a:rPr>
              <a:t>StringBuilder</a:t>
            </a:r>
            <a:r>
              <a:rPr lang="en-IN" sz="2200" dirty="0">
                <a:solidFill>
                  <a:schemeClr val="bg1"/>
                </a:solidFill>
                <a:latin typeface="Comic Sans MS" panose="030F0702030302020204" pitchFamily="66" charset="0"/>
              </a:rPr>
              <a:t> object. Hence relatively performance is high. </a:t>
            </a:r>
          </a:p>
          <a:p>
            <a:pPr>
              <a:spcBef>
                <a:spcPts val="1200"/>
              </a:spcBef>
              <a:buFont typeface="Courier New" panose="02070309020205020404" pitchFamily="49" charset="0"/>
              <a:buChar char="o"/>
            </a:pPr>
            <a:r>
              <a:rPr lang="en-US" sz="2200" u="sng" dirty="0" err="1">
                <a:solidFill>
                  <a:schemeClr val="accent6">
                    <a:lumMod val="20000"/>
                    <a:lumOff val="80000"/>
                  </a:schemeClr>
                </a:solidFill>
                <a:latin typeface="Comic Sans MS" pitchFamily="66" charset="0"/>
              </a:rPr>
              <a:t>StringBuilder</a:t>
            </a:r>
            <a:r>
              <a:rPr lang="en-US" sz="2200" u="sng" dirty="0">
                <a:solidFill>
                  <a:schemeClr val="accent6">
                    <a:lumMod val="20000"/>
                    <a:lumOff val="80000"/>
                  </a:schemeClr>
                </a:solidFill>
                <a:latin typeface="Comic Sans MS" pitchFamily="66" charset="0"/>
              </a:rPr>
              <a:t> defines three constructors: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Content Placeholder 8">
            <a:extLst>
              <a:ext uri="{FF2B5EF4-FFF2-40B4-BE49-F238E27FC236}">
                <a16:creationId xmlns:a16="http://schemas.microsoft.com/office/drawing/2014/main" id="{8B386DC0-F46E-4D69-AD80-7361BC54D4B5}"/>
              </a:ext>
            </a:extLst>
          </p:cNvPr>
          <p:cNvSpPr txBox="1">
            <a:spLocks/>
          </p:cNvSpPr>
          <p:nvPr/>
        </p:nvSpPr>
        <p:spPr>
          <a:xfrm>
            <a:off x="806928" y="3977727"/>
            <a:ext cx="9753600" cy="159831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265113" indent="-8890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 )                  Ex: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a:t>
            </a:r>
          </a:p>
          <a:p>
            <a:pPr marL="265113" indent="-8890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a:t>
            </a:r>
            <a:r>
              <a:rPr lang="en-US" sz="2000" i="0" u="none" dirty="0" err="1">
                <a:solidFill>
                  <a:schemeClr val="bg1"/>
                </a:solidFill>
                <a:latin typeface="Comic Sans MS" pitchFamily="66" charset="0"/>
              </a:rPr>
              <a:t>int</a:t>
            </a:r>
            <a:r>
              <a:rPr lang="en-US" sz="2000" i="0" u="none" dirty="0">
                <a:solidFill>
                  <a:schemeClr val="bg1"/>
                </a:solidFill>
                <a:latin typeface="Comic Sans MS" pitchFamily="66" charset="0"/>
              </a:rPr>
              <a:t> length)    Ex: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(10);</a:t>
            </a:r>
          </a:p>
          <a:p>
            <a:pPr marL="265113" indent="-88900">
              <a:spcBef>
                <a:spcPts val="1800"/>
              </a:spcBef>
              <a:buFont typeface="Arial" panose="020B0604020202020204" pitchFamily="34" charset="0"/>
              <a:buChar char="•"/>
              <a:tabLst>
                <a:tab pos="534988" algn="l"/>
                <a:tab pos="628650" algn="l"/>
              </a:tabLst>
            </a:pPr>
            <a:r>
              <a:rPr lang="en-US" sz="2000" i="0" u="none" dirty="0">
                <a:solidFill>
                  <a:schemeClr val="bg1"/>
                </a:solidFill>
                <a:latin typeface="Comic Sans MS" pitchFamily="66" charset="0"/>
              </a:rPr>
              <a:t>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(String </a:t>
            </a:r>
            <a:r>
              <a:rPr lang="en-US" sz="2000" i="0" u="none" dirty="0" err="1">
                <a:solidFill>
                  <a:schemeClr val="bg1"/>
                </a:solidFill>
                <a:latin typeface="Comic Sans MS" pitchFamily="66" charset="0"/>
              </a:rPr>
              <a:t>str</a:t>
            </a:r>
            <a:r>
              <a:rPr lang="en-US" sz="2000" i="0" u="none" dirty="0">
                <a:solidFill>
                  <a:schemeClr val="bg1"/>
                </a:solidFill>
                <a:latin typeface="Comic Sans MS" pitchFamily="66" charset="0"/>
              </a:rPr>
              <a:t>)   Ex: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 s = new </a:t>
            </a:r>
            <a:r>
              <a:rPr lang="en-US" sz="2000" i="0" u="none" dirty="0" err="1">
                <a:solidFill>
                  <a:schemeClr val="bg1"/>
                </a:solidFill>
                <a:latin typeface="Comic Sans MS" pitchFamily="66" charset="0"/>
              </a:rPr>
              <a:t>StringBuilder</a:t>
            </a:r>
            <a:r>
              <a:rPr lang="en-US" sz="2000" i="0" u="none" dirty="0">
                <a:solidFill>
                  <a:schemeClr val="bg1"/>
                </a:solidFill>
                <a:latin typeface="Comic Sans MS" pitchFamily="66" charset="0"/>
              </a:rPr>
              <a:t>(</a:t>
            </a:r>
            <a:r>
              <a:rPr lang="en-IN" sz="2000" i="0" u="none" dirty="0">
                <a:solidFill>
                  <a:schemeClr val="bg1"/>
                </a:solidFill>
                <a:latin typeface="Comic Sans MS" panose="030F0702030302020204" pitchFamily="66" charset="0"/>
              </a:rPr>
              <a:t>"</a:t>
            </a:r>
            <a:r>
              <a:rPr lang="en-US" sz="2000" i="0" u="none" dirty="0">
                <a:solidFill>
                  <a:schemeClr val="bg1"/>
                </a:solidFill>
                <a:latin typeface="Comic Sans MS" pitchFamily="66" charset="0"/>
              </a:rPr>
              <a:t>SNIPE”);</a:t>
            </a:r>
          </a:p>
        </p:txBody>
      </p:sp>
      <p:sp>
        <p:nvSpPr>
          <p:cNvPr id="9" name="TextBox 8">
            <a:extLst>
              <a:ext uri="{FF2B5EF4-FFF2-40B4-BE49-F238E27FC236}">
                <a16:creationId xmlns:a16="http://schemas.microsoft.com/office/drawing/2014/main" id="{0C769AF9-8441-41D2-AFFE-732C5FF8081C}"/>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993259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816077"/>
            <a:ext cx="11070936" cy="5437089"/>
          </a:xfrm>
        </p:spPr>
        <p:txBody>
          <a:bodyPr/>
          <a:lstStyle/>
          <a:p>
            <a:pPr marL="176212" indent="0">
              <a:spcBef>
                <a:spcPts val="1800"/>
              </a:spcBef>
              <a:buNone/>
            </a:pPr>
            <a:r>
              <a:rPr lang="en-IN" sz="2400" dirty="0">
                <a:solidFill>
                  <a:schemeClr val="accent6">
                    <a:lumMod val="20000"/>
                    <a:lumOff val="80000"/>
                  </a:schemeClr>
                </a:solidFill>
                <a:latin typeface="Comic Sans MS" panose="030F0702030302020204" pitchFamily="66" charset="0"/>
              </a:rPr>
              <a:t>     Important Methods of </a:t>
            </a:r>
            <a:r>
              <a:rPr lang="en-IN" sz="2400" dirty="0" err="1">
                <a:solidFill>
                  <a:schemeClr val="accent6">
                    <a:lumMod val="20000"/>
                    <a:lumOff val="80000"/>
                  </a:schemeClr>
                </a:solidFill>
                <a:latin typeface="Comic Sans MS" panose="030F0702030302020204" pitchFamily="66" charset="0"/>
              </a:rPr>
              <a:t>StringBuilder</a:t>
            </a:r>
            <a:r>
              <a:rPr lang="en-IN" sz="2400" dirty="0">
                <a:solidFill>
                  <a:schemeClr val="accent6">
                    <a:lumMod val="20000"/>
                    <a:lumOff val="80000"/>
                  </a:schemeClr>
                </a:solidFill>
                <a:latin typeface="Comic Sans MS" panose="030F0702030302020204" pitchFamily="66" charset="0"/>
              </a:rPr>
              <a:t> class: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graphicFrame>
        <p:nvGraphicFramePr>
          <p:cNvPr id="2" name="Table 1">
            <a:extLst>
              <a:ext uri="{FF2B5EF4-FFF2-40B4-BE49-F238E27FC236}">
                <a16:creationId xmlns:a16="http://schemas.microsoft.com/office/drawing/2014/main" id="{1CC7342F-EF28-4200-8555-A151D4BF96D1}"/>
              </a:ext>
            </a:extLst>
          </p:cNvPr>
          <p:cNvGraphicFramePr>
            <a:graphicFrameLocks noGrp="1"/>
          </p:cNvGraphicFramePr>
          <p:nvPr>
            <p:extLst>
              <p:ext uri="{D42A27DB-BD31-4B8C-83A1-F6EECF244321}">
                <p14:modId xmlns:p14="http://schemas.microsoft.com/office/powerpoint/2010/main" val="1808214831"/>
              </p:ext>
            </p:extLst>
          </p:nvPr>
        </p:nvGraphicFramePr>
        <p:xfrm>
          <a:off x="1085350" y="1551051"/>
          <a:ext cx="9975940" cy="4158165"/>
        </p:xfrm>
        <a:graphic>
          <a:graphicData uri="http://schemas.openxmlformats.org/drawingml/2006/table">
            <a:tbl>
              <a:tblPr/>
              <a:tblGrid>
                <a:gridCol w="2424766">
                  <a:extLst>
                    <a:ext uri="{9D8B030D-6E8A-4147-A177-3AD203B41FA5}">
                      <a16:colId xmlns:a16="http://schemas.microsoft.com/office/drawing/2014/main" val="3722728617"/>
                    </a:ext>
                  </a:extLst>
                </a:gridCol>
                <a:gridCol w="3401961">
                  <a:extLst>
                    <a:ext uri="{9D8B030D-6E8A-4147-A177-3AD203B41FA5}">
                      <a16:colId xmlns:a16="http://schemas.microsoft.com/office/drawing/2014/main" val="4211699040"/>
                    </a:ext>
                  </a:extLst>
                </a:gridCol>
                <a:gridCol w="1936955">
                  <a:extLst>
                    <a:ext uri="{9D8B030D-6E8A-4147-A177-3AD203B41FA5}">
                      <a16:colId xmlns:a16="http://schemas.microsoft.com/office/drawing/2014/main" val="2577492922"/>
                    </a:ext>
                  </a:extLst>
                </a:gridCol>
                <a:gridCol w="2212258">
                  <a:extLst>
                    <a:ext uri="{9D8B030D-6E8A-4147-A177-3AD203B41FA5}">
                      <a16:colId xmlns:a16="http://schemas.microsoft.com/office/drawing/2014/main" val="953376063"/>
                    </a:ext>
                  </a:extLst>
                </a:gridCol>
              </a:tblGrid>
              <a:tr h="682376">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620943">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StringBuilder</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append(String 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capacity()</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80837">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StringBuilder</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insert(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offset,  String 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char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charAt</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278662">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StringBuilder</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replace(</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startIndex</a:t>
                      </a:r>
                      <a:r>
                        <a:rPr lang="en-IN" sz="2000" b="0" i="0" dirty="0">
                          <a:solidFill>
                            <a:srgbClr val="000000"/>
                          </a:solidFill>
                          <a:effectLst/>
                          <a:latin typeface="Comic Sans MS" panose="030F0702030302020204" pitchFamily="66" charset="0"/>
                        </a:rPr>
                        <a:t>, </a:t>
                      </a:r>
                    </a:p>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 String </a:t>
                      </a:r>
                      <a:r>
                        <a:rPr lang="en-IN" sz="2000" b="0" i="0" dirty="0" err="1">
                          <a:solidFill>
                            <a:srgbClr val="000000"/>
                          </a:solidFill>
                          <a:effectLst/>
                          <a:latin typeface="Comic Sans MS" panose="030F0702030302020204" pitchFamily="66" charset="0"/>
                        </a:rPr>
                        <a:t>str</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length()</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278662">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StringBuilder</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delete(</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startIndex</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1100489">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StringBuilder</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reverse()</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String</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substring(</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beginIndex</a:t>
                      </a:r>
                      <a:r>
                        <a:rPr lang="en-IN" sz="2000" b="0" i="0" dirty="0">
                          <a:solidFill>
                            <a:srgbClr val="000000"/>
                          </a:solidFill>
                          <a:effectLst/>
                          <a:latin typeface="Comic Sans MS" panose="030F0702030302020204" pitchFamily="66" charset="0"/>
                        </a:rPr>
                        <a:t>, </a:t>
                      </a:r>
                    </a:p>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endIndex</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bl>
          </a:graphicData>
        </a:graphic>
      </p:graphicFrame>
      <p:sp>
        <p:nvSpPr>
          <p:cNvPr id="9" name="TextBox 8">
            <a:extLst>
              <a:ext uri="{FF2B5EF4-FFF2-40B4-BE49-F238E27FC236}">
                <a16:creationId xmlns:a16="http://schemas.microsoft.com/office/drawing/2014/main" id="{0A27EAB4-006D-4F0E-892A-755104CDB71E}"/>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4113841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655365"/>
            <a:ext cx="11070936" cy="5597801"/>
          </a:xfrm>
        </p:spPr>
        <p:txBody>
          <a:bodyPr/>
          <a:lstStyle/>
          <a:p>
            <a:pPr marL="0" indent="0">
              <a:spcBef>
                <a:spcPts val="1800"/>
              </a:spcBef>
              <a:buNone/>
            </a:pPr>
            <a:r>
              <a:rPr lang="en-IN" sz="2400" dirty="0">
                <a:solidFill>
                  <a:schemeClr val="accent6">
                    <a:lumMod val="20000"/>
                    <a:lumOff val="80000"/>
                  </a:schemeClr>
                </a:solidFill>
                <a:latin typeface="Comic Sans MS" panose="030F0702030302020204" pitchFamily="66" charset="0"/>
              </a:rPr>
              <a:t>     Example for methods in </a:t>
            </a:r>
            <a:r>
              <a:rPr lang="en-IN" sz="2400" dirty="0" err="1">
                <a:solidFill>
                  <a:schemeClr val="accent6">
                    <a:lumMod val="20000"/>
                    <a:lumOff val="80000"/>
                  </a:schemeClr>
                </a:solidFill>
                <a:latin typeface="Comic Sans MS" panose="030F0702030302020204" pitchFamily="66" charset="0"/>
              </a:rPr>
              <a:t>StringBuilder</a:t>
            </a:r>
            <a:r>
              <a:rPr lang="en-IN" sz="2400" dirty="0">
                <a:solidFill>
                  <a:schemeClr val="accent6">
                    <a:lumMod val="20000"/>
                    <a:lumOff val="80000"/>
                  </a:schemeClr>
                </a:solidFill>
                <a:latin typeface="Comic Sans MS" panose="030F0702030302020204" pitchFamily="66" charset="0"/>
              </a:rPr>
              <a:t> class:</a:t>
            </a: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Content Placeholder 8">
            <a:extLst>
              <a:ext uri="{FF2B5EF4-FFF2-40B4-BE49-F238E27FC236}">
                <a16:creationId xmlns:a16="http://schemas.microsoft.com/office/drawing/2014/main" id="{3CED8092-D2E3-4321-92F0-14DBEA6951A5}"/>
              </a:ext>
            </a:extLst>
          </p:cNvPr>
          <p:cNvSpPr txBox="1">
            <a:spLocks/>
          </p:cNvSpPr>
          <p:nvPr/>
        </p:nvSpPr>
        <p:spPr>
          <a:xfrm>
            <a:off x="887885" y="1150374"/>
            <a:ext cx="9819443" cy="514227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bg1"/>
                </a:solidFill>
                <a:latin typeface="Comic Sans MS" panose="030F0702030302020204" pitchFamily="66" charset="0"/>
              </a:rPr>
              <a:t>public class Test {</a:t>
            </a:r>
          </a:p>
          <a:p>
            <a:pPr marL="0" indent="0">
              <a:buNone/>
            </a:pPr>
            <a:r>
              <a:rPr lang="en-IN" sz="2000" i="0" u="none" dirty="0">
                <a:solidFill>
                  <a:schemeClr val="bg1"/>
                </a:solidFill>
                <a:latin typeface="Comic Sans MS" panose="030F0702030302020204" pitchFamily="66" charset="0"/>
              </a:rPr>
              <a:t>     public static void main(String[] </a:t>
            </a:r>
            <a:r>
              <a:rPr lang="en-IN" sz="2000" i="0" u="none" dirty="0" err="1">
                <a:solidFill>
                  <a:schemeClr val="bg1"/>
                </a:solidFill>
                <a:latin typeface="Comic Sans MS" panose="030F0702030302020204" pitchFamily="66" charset="0"/>
              </a:rPr>
              <a:t>args</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StringBuilder</a:t>
            </a: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sb</a:t>
            </a:r>
            <a:r>
              <a:rPr lang="en-IN" sz="2000" i="0" u="none" dirty="0">
                <a:solidFill>
                  <a:schemeClr val="bg1"/>
                </a:solidFill>
                <a:latin typeface="Comic Sans MS" panose="030F0702030302020204" pitchFamily="66" charset="0"/>
              </a:rPr>
              <a:t>=new </a:t>
            </a:r>
            <a:r>
              <a:rPr lang="en-IN" sz="2000" i="0" u="none" dirty="0" err="1">
                <a:solidFill>
                  <a:schemeClr val="bg1"/>
                </a:solidFill>
                <a:latin typeface="Comic Sans MS" panose="030F0702030302020204" pitchFamily="66" charset="0"/>
              </a:rPr>
              <a:t>StringBuilder</a:t>
            </a:r>
            <a:r>
              <a:rPr lang="en-IN" sz="2000" i="0" u="none" dirty="0">
                <a:solidFill>
                  <a:schemeClr val="bg1"/>
                </a:solidFill>
                <a:latin typeface="Comic Sans MS" panose="030F0702030302020204" pitchFamily="66" charset="0"/>
              </a:rPr>
              <a:t>("SNIPE ");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sb.append</a:t>
            </a:r>
            <a:r>
              <a:rPr lang="en-IN" sz="2000" i="0" u="none" dirty="0">
                <a:solidFill>
                  <a:schemeClr val="bg1"/>
                </a:solidFill>
                <a:latin typeface="Comic Sans MS" panose="030F0702030302020204" pitchFamily="66" charset="0"/>
              </a:rPr>
              <a:t>("Solutions")); </a:t>
            </a:r>
            <a:r>
              <a:rPr lang="en-IN" sz="2000" i="0" u="none" dirty="0">
                <a:solidFill>
                  <a:srgbClr val="FFC000"/>
                </a:solidFill>
                <a:latin typeface="Comic Sans MS" panose="030F0702030302020204" pitchFamily="66" charset="0"/>
              </a:rPr>
              <a:t>// O/P – SNIPE Solutions</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sb.insert</a:t>
            </a:r>
            <a:r>
              <a:rPr lang="en-IN" sz="2000" i="0" u="none" dirty="0">
                <a:solidFill>
                  <a:schemeClr val="bg1"/>
                </a:solidFill>
                <a:latin typeface="Comic Sans MS" panose="030F0702030302020204" pitchFamily="66" charset="0"/>
              </a:rPr>
              <a:t>(5," IT")); </a:t>
            </a:r>
            <a:r>
              <a:rPr lang="en-IN" sz="2000" i="0" u="none" dirty="0">
                <a:solidFill>
                  <a:srgbClr val="FFC000"/>
                </a:solidFill>
                <a:latin typeface="Comic Sans MS" panose="030F0702030302020204" pitchFamily="66" charset="0"/>
              </a:rPr>
              <a:t>// O/P – SNIPE IT Solutions</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sb.replace</a:t>
            </a:r>
            <a:r>
              <a:rPr lang="en-IN" sz="2000" i="0" u="none" dirty="0">
                <a:solidFill>
                  <a:schemeClr val="bg1"/>
                </a:solidFill>
                <a:latin typeface="Comic Sans MS" panose="030F0702030302020204" pitchFamily="66" charset="0"/>
              </a:rPr>
              <a:t>(10,11,"a")); </a:t>
            </a:r>
            <a:r>
              <a:rPr lang="en-IN" sz="2000" i="0" u="none" dirty="0">
                <a:solidFill>
                  <a:srgbClr val="FFC000"/>
                </a:solidFill>
                <a:latin typeface="Comic Sans MS" panose="030F0702030302020204" pitchFamily="66" charset="0"/>
              </a:rPr>
              <a:t>// O/P - SNIPE IT </a:t>
            </a:r>
            <a:r>
              <a:rPr lang="en-IN" sz="2000" i="0" u="none" dirty="0" err="1">
                <a:solidFill>
                  <a:srgbClr val="FFC000"/>
                </a:solidFill>
                <a:latin typeface="Comic Sans MS" panose="030F0702030302020204" pitchFamily="66" charset="0"/>
              </a:rPr>
              <a:t>Salutions</a:t>
            </a:r>
            <a:endParaRPr lang="en-IN" sz="2000" i="0" u="none" dirty="0">
              <a:solidFill>
                <a:srgbClr val="FFC000"/>
              </a:solidFill>
              <a:latin typeface="Comic Sans MS" panose="030F0702030302020204" pitchFamily="66" charset="0"/>
            </a:endParaRP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sb.delete</a:t>
            </a:r>
            <a:r>
              <a:rPr lang="en-IN" sz="2000" i="0" u="none" dirty="0">
                <a:solidFill>
                  <a:schemeClr val="bg1"/>
                </a:solidFill>
                <a:latin typeface="Comic Sans MS" panose="030F0702030302020204" pitchFamily="66" charset="0"/>
              </a:rPr>
              <a:t>(17,18)); </a:t>
            </a:r>
            <a:r>
              <a:rPr lang="en-IN" sz="2000" i="0" u="none" dirty="0">
                <a:solidFill>
                  <a:srgbClr val="FFC000"/>
                </a:solidFill>
                <a:latin typeface="Comic Sans MS" panose="030F0702030302020204" pitchFamily="66" charset="0"/>
              </a:rPr>
              <a:t>// O/P - SNIPE IT </a:t>
            </a:r>
            <a:r>
              <a:rPr lang="en-IN" sz="2000" i="0" u="none" dirty="0" err="1">
                <a:solidFill>
                  <a:srgbClr val="FFC000"/>
                </a:solidFill>
                <a:latin typeface="Comic Sans MS" panose="030F0702030302020204" pitchFamily="66" charset="0"/>
              </a:rPr>
              <a:t>Salution</a:t>
            </a:r>
            <a:endParaRPr lang="en-IN" sz="2000" i="0" u="none" dirty="0">
              <a:solidFill>
                <a:srgbClr val="FFC000"/>
              </a:solidFill>
              <a:latin typeface="Comic Sans MS" panose="030F0702030302020204" pitchFamily="66" charset="0"/>
            </a:endParaRP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sb.charAt</a:t>
            </a:r>
            <a:r>
              <a:rPr lang="en-IN" sz="2000" i="0" u="none" dirty="0">
                <a:solidFill>
                  <a:schemeClr val="bg1"/>
                </a:solidFill>
                <a:latin typeface="Comic Sans MS" panose="030F0702030302020204" pitchFamily="66" charset="0"/>
              </a:rPr>
              <a:t>(4)); </a:t>
            </a:r>
            <a:r>
              <a:rPr lang="en-IN" sz="2000" i="0" u="none" dirty="0">
                <a:solidFill>
                  <a:srgbClr val="FFC000"/>
                </a:solidFill>
                <a:latin typeface="Comic Sans MS" panose="030F0702030302020204" pitchFamily="66" charset="0"/>
              </a:rPr>
              <a:t>// O/P - E</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sb.substring</a:t>
            </a:r>
            <a:r>
              <a:rPr lang="en-IN" sz="2000" i="0" u="none" dirty="0">
                <a:solidFill>
                  <a:schemeClr val="bg1"/>
                </a:solidFill>
                <a:latin typeface="Comic Sans MS" panose="030F0702030302020204" pitchFamily="66" charset="0"/>
              </a:rPr>
              <a:t>(6)); </a:t>
            </a:r>
            <a:r>
              <a:rPr lang="en-IN" sz="2000" i="0" u="none" dirty="0">
                <a:solidFill>
                  <a:srgbClr val="FFC000"/>
                </a:solidFill>
                <a:latin typeface="Comic Sans MS" panose="030F0702030302020204" pitchFamily="66" charset="0"/>
              </a:rPr>
              <a:t>// O/P - IT </a:t>
            </a:r>
            <a:r>
              <a:rPr lang="en-IN" sz="2000" i="0" u="none" dirty="0" err="1">
                <a:solidFill>
                  <a:srgbClr val="FFC000"/>
                </a:solidFill>
                <a:latin typeface="Comic Sans MS" panose="030F0702030302020204" pitchFamily="66" charset="0"/>
              </a:rPr>
              <a:t>Salution</a:t>
            </a:r>
            <a:r>
              <a:rPr lang="en-IN" sz="2000" i="0" u="none" dirty="0">
                <a:solidFill>
                  <a:srgbClr val="FFC000"/>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sb.substring</a:t>
            </a:r>
            <a:r>
              <a:rPr lang="en-IN" sz="2000" i="0" u="none" dirty="0">
                <a:solidFill>
                  <a:schemeClr val="bg1"/>
                </a:solidFill>
                <a:latin typeface="Comic Sans MS" panose="030F0702030302020204" pitchFamily="66" charset="0"/>
              </a:rPr>
              <a:t>(6, 8)); </a:t>
            </a:r>
            <a:r>
              <a:rPr lang="en-IN" sz="2000" i="0" u="none" dirty="0">
                <a:solidFill>
                  <a:srgbClr val="FFC000"/>
                </a:solidFill>
                <a:latin typeface="Comic Sans MS" panose="030F0702030302020204" pitchFamily="66" charset="0"/>
              </a:rPr>
              <a:t>// O/P - IT</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sb.reverse</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a:t>
            </a:r>
            <a:r>
              <a:rPr lang="en-IN" sz="2000" dirty="0" err="1">
                <a:solidFill>
                  <a:srgbClr val="FFC000"/>
                </a:solidFill>
                <a:latin typeface="Comic Sans MS" panose="030F0702030302020204" pitchFamily="66" charset="0"/>
              </a:rPr>
              <a:t>noitulaS</a:t>
            </a:r>
            <a:r>
              <a:rPr lang="en-IN" sz="2000" dirty="0">
                <a:solidFill>
                  <a:srgbClr val="FFC000"/>
                </a:solidFill>
                <a:latin typeface="Comic Sans MS" panose="030F0702030302020204" pitchFamily="66" charset="0"/>
              </a:rPr>
              <a:t> TI EPINS</a:t>
            </a:r>
            <a:endParaRPr lang="en-IN" sz="2000" i="0" u="none" dirty="0">
              <a:solidFill>
                <a:srgbClr val="FFC000"/>
              </a:solidFill>
              <a:latin typeface="Comic Sans MS" panose="030F0702030302020204" pitchFamily="66" charset="0"/>
            </a:endParaRP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sb.length</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- 17</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sb.capacity</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- 22</a:t>
            </a:r>
          </a:p>
          <a:p>
            <a:pPr marL="0" indent="0">
              <a:spcBef>
                <a:spcPts val="0"/>
              </a:spcBef>
              <a:buNone/>
            </a:pPr>
            <a:r>
              <a:rPr lang="en-IN" sz="2000" i="0" u="none" dirty="0">
                <a:solidFill>
                  <a:schemeClr val="bg1"/>
                </a:solidFill>
                <a:latin typeface="Comic Sans MS" panose="030F0702030302020204" pitchFamily="66" charset="0"/>
              </a:rPr>
              <a:t>}} </a:t>
            </a:r>
          </a:p>
        </p:txBody>
      </p:sp>
      <p:sp>
        <p:nvSpPr>
          <p:cNvPr id="10" name="TextBox 9">
            <a:extLst>
              <a:ext uri="{FF2B5EF4-FFF2-40B4-BE49-F238E27FC236}">
                <a16:creationId xmlns:a16="http://schemas.microsoft.com/office/drawing/2014/main" id="{D0F77BFC-3F6B-457B-A1D1-6E67140DB62D}"/>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2983523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705279"/>
            <a:ext cx="11070936" cy="5403421"/>
          </a:xfrm>
        </p:spPr>
        <p:txBody>
          <a:bodyPr/>
          <a:lstStyle/>
          <a:p>
            <a:pPr marL="0" indent="0" algn="ctr">
              <a:buNone/>
            </a:pPr>
            <a:r>
              <a:rPr lang="en-IN" sz="2400" dirty="0">
                <a:solidFill>
                  <a:schemeClr val="accent6">
                    <a:lumMod val="20000"/>
                    <a:lumOff val="80000"/>
                  </a:schemeClr>
                </a:solidFill>
                <a:latin typeface="Comic Sans MS" panose="030F0702030302020204" pitchFamily="66" charset="0"/>
              </a:rPr>
              <a:t>String vs </a:t>
            </a:r>
            <a:r>
              <a:rPr lang="en-IN" sz="2400" dirty="0" err="1">
                <a:solidFill>
                  <a:schemeClr val="accent6">
                    <a:lumMod val="20000"/>
                    <a:lumOff val="80000"/>
                  </a:schemeClr>
                </a:solidFill>
                <a:latin typeface="Comic Sans MS" panose="030F0702030302020204" pitchFamily="66" charset="0"/>
              </a:rPr>
              <a:t>StringBuffer</a:t>
            </a:r>
            <a:r>
              <a:rPr lang="en-IN" sz="2400" dirty="0">
                <a:solidFill>
                  <a:schemeClr val="accent6">
                    <a:lumMod val="20000"/>
                    <a:lumOff val="80000"/>
                  </a:schemeClr>
                </a:solidFill>
                <a:latin typeface="Comic Sans MS" panose="030F0702030302020204" pitchFamily="66" charset="0"/>
              </a:rPr>
              <a:t> vs </a:t>
            </a:r>
            <a:r>
              <a:rPr lang="en-IN" sz="2400" dirty="0" err="1">
                <a:solidFill>
                  <a:schemeClr val="accent6">
                    <a:lumMod val="20000"/>
                    <a:lumOff val="80000"/>
                  </a:schemeClr>
                </a:solidFill>
                <a:latin typeface="Comic Sans MS" panose="030F0702030302020204" pitchFamily="66" charset="0"/>
              </a:rPr>
              <a:t>StringBuilder</a:t>
            </a:r>
            <a:r>
              <a:rPr lang="en-IN" sz="2400" dirty="0">
                <a:solidFill>
                  <a:schemeClr val="accent6">
                    <a:lumMod val="20000"/>
                    <a:lumOff val="80000"/>
                  </a:schemeClr>
                </a:solidFill>
                <a:latin typeface="Comic Sans MS" panose="030F0702030302020204" pitchFamily="66" charset="0"/>
              </a:rPr>
              <a:t> in Java</a:t>
            </a:r>
          </a:p>
          <a:p>
            <a:pPr marL="0" indent="0">
              <a:buNone/>
            </a:pPr>
            <a:r>
              <a:rPr lang="en-IN" sz="2400" dirty="0">
                <a:solidFill>
                  <a:schemeClr val="accent6">
                    <a:lumMod val="20000"/>
                    <a:lumOff val="80000"/>
                  </a:schemeClr>
                </a:solidFill>
                <a:latin typeface="Comic Sans MS" panose="030F0702030302020204" pitchFamily="66" charset="0"/>
              </a:rPr>
              <a:t>    </a:t>
            </a:r>
            <a:r>
              <a:rPr lang="en-IN" sz="2000" dirty="0">
                <a:solidFill>
                  <a:schemeClr val="accent6">
                    <a:lumMod val="20000"/>
                    <a:lumOff val="80000"/>
                  </a:schemeClr>
                </a:solidFill>
                <a:latin typeface="Comic Sans MS" panose="030F0702030302020204" pitchFamily="66" charset="0"/>
              </a:rPr>
              <a:t>Example:</a:t>
            </a:r>
            <a:endParaRPr lang="en-IN" sz="2400" dirty="0">
              <a:solidFill>
                <a:schemeClr val="accent6">
                  <a:lumMod val="20000"/>
                  <a:lumOff val="80000"/>
                </a:schemeClr>
              </a:solidFill>
              <a:latin typeface="Comic Sans MS" panose="030F0702030302020204" pitchFamily="66" charset="0"/>
            </a:endParaRPr>
          </a:p>
          <a:p>
            <a:pPr marL="0" indent="0">
              <a:spcBef>
                <a:spcPts val="1800"/>
              </a:spcBef>
              <a:buNone/>
            </a:pPr>
            <a:r>
              <a:rPr lang="en-US" sz="2400" dirty="0">
                <a:solidFill>
                  <a:schemeClr val="bg1"/>
                </a:solidFill>
                <a:latin typeface="Comic Sans MS" pitchFamily="66" charset="0"/>
              </a:rPr>
              <a:t>			</a:t>
            </a: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Content Placeholder 8">
            <a:extLst>
              <a:ext uri="{FF2B5EF4-FFF2-40B4-BE49-F238E27FC236}">
                <a16:creationId xmlns:a16="http://schemas.microsoft.com/office/drawing/2014/main" id="{3CED8092-D2E3-4321-92F0-14DBEA6951A5}"/>
              </a:ext>
            </a:extLst>
          </p:cNvPr>
          <p:cNvSpPr txBox="1">
            <a:spLocks/>
          </p:cNvSpPr>
          <p:nvPr/>
        </p:nvSpPr>
        <p:spPr>
          <a:xfrm>
            <a:off x="2111254" y="1199535"/>
            <a:ext cx="8269521" cy="5279923"/>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600" i="0" u="none" dirty="0">
                <a:solidFill>
                  <a:schemeClr val="bg1"/>
                </a:solidFill>
                <a:latin typeface="Comic Sans MS" panose="030F0702030302020204" pitchFamily="66" charset="0"/>
              </a:rPr>
              <a:t>class Test {	</a:t>
            </a:r>
          </a:p>
          <a:p>
            <a:pPr marL="0" indent="0">
              <a:buNone/>
            </a:pPr>
            <a:r>
              <a:rPr lang="en-IN" sz="1600" i="0" u="none" dirty="0">
                <a:solidFill>
                  <a:schemeClr val="bg1"/>
                </a:solidFill>
                <a:latin typeface="Comic Sans MS" panose="030F0702030302020204" pitchFamily="66" charset="0"/>
              </a:rPr>
              <a:t>       public static void concat1(String s1)	{		</a:t>
            </a:r>
          </a:p>
          <a:p>
            <a:pPr marL="0" indent="0">
              <a:buNone/>
            </a:pPr>
            <a:r>
              <a:rPr lang="en-IN" sz="1600" i="0" u="none" dirty="0">
                <a:solidFill>
                  <a:schemeClr val="bg1"/>
                </a:solidFill>
                <a:latin typeface="Comic Sans MS" panose="030F0702030302020204" pitchFamily="66" charset="0"/>
              </a:rPr>
              <a:t>	s1 = s1 + "IT Solutions";	}</a:t>
            </a:r>
          </a:p>
          <a:p>
            <a:pPr marL="0" indent="0">
              <a:buNone/>
            </a:pPr>
            <a:r>
              <a:rPr lang="en-IN" sz="1600" i="0" u="none" dirty="0">
                <a:solidFill>
                  <a:schemeClr val="bg1"/>
                </a:solidFill>
                <a:latin typeface="Comic Sans MS" panose="030F0702030302020204" pitchFamily="66" charset="0"/>
              </a:rPr>
              <a:t>       public static void concat2(</a:t>
            </a:r>
            <a:r>
              <a:rPr lang="en-IN" sz="1600" i="0" u="none" dirty="0" err="1">
                <a:solidFill>
                  <a:schemeClr val="bg1"/>
                </a:solidFill>
                <a:latin typeface="Comic Sans MS" panose="030F0702030302020204" pitchFamily="66" charset="0"/>
              </a:rPr>
              <a:t>StringBuffer</a:t>
            </a:r>
            <a:r>
              <a:rPr lang="en-IN" sz="1600" i="0" u="none" dirty="0">
                <a:solidFill>
                  <a:schemeClr val="bg1"/>
                </a:solidFill>
                <a:latin typeface="Comic Sans MS" panose="030F0702030302020204" pitchFamily="66" charset="0"/>
              </a:rPr>
              <a:t> s2)	 {	</a:t>
            </a:r>
          </a:p>
          <a:p>
            <a:pPr marL="0" indent="0">
              <a:buNone/>
            </a:pPr>
            <a:r>
              <a:rPr lang="en-IN" sz="1600" i="0" u="none" dirty="0">
                <a:solidFill>
                  <a:schemeClr val="bg1"/>
                </a:solidFill>
                <a:latin typeface="Comic Sans MS" panose="030F0702030302020204" pitchFamily="66" charset="0"/>
              </a:rPr>
              <a:t>	s2.append(" IT Solutions ");	}	</a:t>
            </a:r>
          </a:p>
          <a:p>
            <a:pPr marL="0" indent="0">
              <a:buNone/>
            </a:pPr>
            <a:r>
              <a:rPr lang="en-IN" sz="1600" i="0" u="none" dirty="0">
                <a:solidFill>
                  <a:schemeClr val="bg1"/>
                </a:solidFill>
                <a:latin typeface="Comic Sans MS" panose="030F0702030302020204" pitchFamily="66" charset="0"/>
              </a:rPr>
              <a:t>       public static void concat3(</a:t>
            </a:r>
            <a:r>
              <a:rPr lang="en-IN" sz="1600" i="0" u="none" dirty="0" err="1">
                <a:solidFill>
                  <a:schemeClr val="bg1"/>
                </a:solidFill>
                <a:latin typeface="Comic Sans MS" panose="030F0702030302020204" pitchFamily="66" charset="0"/>
              </a:rPr>
              <a:t>StringBuilder</a:t>
            </a:r>
            <a:r>
              <a:rPr lang="en-IN" sz="1600" i="0" u="none" dirty="0">
                <a:solidFill>
                  <a:schemeClr val="bg1"/>
                </a:solidFill>
                <a:latin typeface="Comic Sans MS" panose="030F0702030302020204" pitchFamily="66" charset="0"/>
              </a:rPr>
              <a:t> s3)	 {		</a:t>
            </a:r>
          </a:p>
          <a:p>
            <a:pPr marL="0" indent="0">
              <a:buNone/>
            </a:pPr>
            <a:r>
              <a:rPr lang="en-IN" sz="1600" i="0" u="none" dirty="0">
                <a:solidFill>
                  <a:schemeClr val="bg1"/>
                </a:solidFill>
                <a:latin typeface="Comic Sans MS" panose="030F0702030302020204" pitchFamily="66" charset="0"/>
              </a:rPr>
              <a:t>               s3.append(" IT Solutions ");	}	</a:t>
            </a:r>
          </a:p>
          <a:p>
            <a:pPr marL="0" indent="0">
              <a:buNone/>
            </a:pPr>
            <a:r>
              <a:rPr lang="en-IN" sz="1600" i="0" u="none" dirty="0">
                <a:solidFill>
                  <a:schemeClr val="bg1"/>
                </a:solidFill>
                <a:latin typeface="Comic Sans MS" panose="030F0702030302020204" pitchFamily="66" charset="0"/>
              </a:rPr>
              <a:t>       public static void main(String[] </a:t>
            </a:r>
            <a:r>
              <a:rPr lang="en-IN" sz="1600" i="0" u="none" dirty="0" err="1">
                <a:solidFill>
                  <a:schemeClr val="bg1"/>
                </a:solidFill>
                <a:latin typeface="Comic Sans MS" panose="030F0702030302020204" pitchFamily="66" charset="0"/>
              </a:rPr>
              <a:t>args</a:t>
            </a:r>
            <a:r>
              <a:rPr lang="en-IN" sz="1600" i="0" u="none" dirty="0">
                <a:solidFill>
                  <a:schemeClr val="bg1"/>
                </a:solidFill>
                <a:latin typeface="Comic Sans MS" panose="030F0702030302020204" pitchFamily="66" charset="0"/>
              </a:rPr>
              <a:t>)	{		</a:t>
            </a:r>
          </a:p>
          <a:p>
            <a:pPr marL="0" indent="0">
              <a:buNone/>
            </a:pPr>
            <a:r>
              <a:rPr lang="en-IN" sz="1600" i="0" u="none" dirty="0">
                <a:solidFill>
                  <a:schemeClr val="bg1"/>
                </a:solidFill>
                <a:latin typeface="Comic Sans MS" panose="030F0702030302020204" pitchFamily="66" charset="0"/>
              </a:rPr>
              <a:t>               String s1 = "SNIPE";		</a:t>
            </a:r>
          </a:p>
          <a:p>
            <a:pPr marL="0" indent="0">
              <a:buNone/>
            </a:pPr>
            <a:r>
              <a:rPr lang="en-IN" sz="1600" i="0" u="none" dirty="0">
                <a:solidFill>
                  <a:schemeClr val="bg1"/>
                </a:solidFill>
                <a:latin typeface="Comic Sans MS" panose="030F0702030302020204" pitchFamily="66" charset="0"/>
              </a:rPr>
              <a:t>       concat1(s1); // s1 is not changed		   	         </a:t>
            </a: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("String: " + s1);   </a:t>
            </a:r>
            <a:r>
              <a:rPr lang="en-IN" sz="1600" i="0" u="none" dirty="0">
                <a:solidFill>
                  <a:srgbClr val="FFC000"/>
                </a:solidFill>
                <a:latin typeface="Comic Sans MS" panose="030F0702030302020204" pitchFamily="66" charset="0"/>
              </a:rPr>
              <a:t>// O/P – String: SNIPE</a:t>
            </a:r>
          </a:p>
          <a:p>
            <a:pPr marL="0" indent="0">
              <a:buNone/>
            </a:pPr>
            <a:r>
              <a:rPr lang="en-IN" sz="1600" i="0" u="none" dirty="0">
                <a:solidFill>
                  <a:schemeClr val="bg1"/>
                </a:solidFill>
                <a:latin typeface="Comic Sans MS" panose="030F0702030302020204" pitchFamily="66" charset="0"/>
              </a:rPr>
              <a:t>                </a:t>
            </a:r>
            <a:r>
              <a:rPr lang="en-IN" sz="1600" i="0" u="none" dirty="0" err="1">
                <a:solidFill>
                  <a:schemeClr val="bg1"/>
                </a:solidFill>
                <a:latin typeface="Comic Sans MS" panose="030F0702030302020204" pitchFamily="66" charset="0"/>
              </a:rPr>
              <a:t>StringBuffer</a:t>
            </a:r>
            <a:r>
              <a:rPr lang="en-IN" sz="1600" i="0" u="none" dirty="0">
                <a:solidFill>
                  <a:schemeClr val="bg1"/>
                </a:solidFill>
                <a:latin typeface="Comic Sans MS" panose="030F0702030302020204" pitchFamily="66" charset="0"/>
              </a:rPr>
              <a:t> s2 = new </a:t>
            </a:r>
            <a:r>
              <a:rPr lang="en-IN" sz="1600" i="0" u="none" dirty="0" err="1">
                <a:solidFill>
                  <a:schemeClr val="bg1"/>
                </a:solidFill>
                <a:latin typeface="Comic Sans MS" panose="030F0702030302020204" pitchFamily="66" charset="0"/>
              </a:rPr>
              <a:t>StringBuffer</a:t>
            </a:r>
            <a:r>
              <a:rPr lang="en-IN" sz="1600" i="0" u="none" dirty="0">
                <a:solidFill>
                  <a:schemeClr val="bg1"/>
                </a:solidFill>
                <a:latin typeface="Comic Sans MS" panose="030F0702030302020204" pitchFamily="66" charset="0"/>
              </a:rPr>
              <a:t>("SNIPE ");	</a:t>
            </a:r>
          </a:p>
          <a:p>
            <a:pPr marL="0" indent="0">
              <a:buNone/>
            </a:pPr>
            <a:r>
              <a:rPr lang="en-IN" sz="1600" i="0" u="none" dirty="0">
                <a:solidFill>
                  <a:schemeClr val="bg1"/>
                </a:solidFill>
                <a:latin typeface="Comic Sans MS" panose="030F0702030302020204" pitchFamily="66" charset="0"/>
              </a:rPr>
              <a:t>       concat2(s2); // s2 is changed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a:t>
            </a:r>
            <a:r>
              <a:rPr lang="en-IN" sz="1600" i="0" u="none" dirty="0" err="1">
                <a:solidFill>
                  <a:schemeClr val="bg1"/>
                </a:solidFill>
                <a:latin typeface="Comic Sans MS" panose="030F0702030302020204" pitchFamily="66" charset="0"/>
              </a:rPr>
              <a:t>StringBuffer</a:t>
            </a:r>
            <a:r>
              <a:rPr lang="en-IN" sz="1600" i="0" u="none" dirty="0">
                <a:solidFill>
                  <a:schemeClr val="bg1"/>
                </a:solidFill>
                <a:latin typeface="Comic Sans MS" panose="030F0702030302020204" pitchFamily="66" charset="0"/>
              </a:rPr>
              <a:t>: " + s2); </a:t>
            </a:r>
            <a:r>
              <a:rPr lang="en-IN" sz="1600" i="0" u="none" dirty="0">
                <a:solidFill>
                  <a:srgbClr val="FFC000"/>
                </a:solidFill>
                <a:latin typeface="Comic Sans MS" panose="030F0702030302020204" pitchFamily="66" charset="0"/>
              </a:rPr>
              <a:t>// O/P – </a:t>
            </a:r>
            <a:r>
              <a:rPr lang="en-IN" sz="1600" i="0" u="none" dirty="0" err="1">
                <a:solidFill>
                  <a:srgbClr val="FFC000"/>
                </a:solidFill>
                <a:latin typeface="Comic Sans MS" panose="030F0702030302020204" pitchFamily="66" charset="0"/>
              </a:rPr>
              <a:t>StrigBuffer</a:t>
            </a:r>
            <a:r>
              <a:rPr lang="en-IN" sz="1600" i="0" u="none" dirty="0">
                <a:solidFill>
                  <a:srgbClr val="FFC000"/>
                </a:solidFill>
                <a:latin typeface="Comic Sans MS" panose="030F0702030302020204" pitchFamily="66" charset="0"/>
              </a:rPr>
              <a:t>: SNIPE IT Solutions</a:t>
            </a:r>
            <a:r>
              <a:rPr lang="en-IN" sz="1600" i="0" u="none" dirty="0">
                <a:solidFill>
                  <a:schemeClr val="bg1"/>
                </a:solidFill>
                <a:latin typeface="Comic Sans MS" panose="030F0702030302020204" pitchFamily="66" charset="0"/>
              </a:rPr>
              <a:t>	</a:t>
            </a:r>
            <a:r>
              <a:rPr lang="en-IN" sz="1600" i="0" u="none" dirty="0" err="1">
                <a:solidFill>
                  <a:schemeClr val="bg1"/>
                </a:solidFill>
                <a:latin typeface="Comic Sans MS" panose="030F0702030302020204" pitchFamily="66" charset="0"/>
              </a:rPr>
              <a:t>StringBuilder</a:t>
            </a:r>
            <a:r>
              <a:rPr lang="en-IN" sz="1600" i="0" u="none" dirty="0">
                <a:solidFill>
                  <a:schemeClr val="bg1"/>
                </a:solidFill>
                <a:latin typeface="Comic Sans MS" panose="030F0702030302020204" pitchFamily="66" charset="0"/>
              </a:rPr>
              <a:t> s3 = new </a:t>
            </a:r>
            <a:r>
              <a:rPr lang="en-IN" sz="1600" i="0" u="none" dirty="0" err="1">
                <a:solidFill>
                  <a:schemeClr val="bg1"/>
                </a:solidFill>
                <a:latin typeface="Comic Sans MS" panose="030F0702030302020204" pitchFamily="66" charset="0"/>
              </a:rPr>
              <a:t>StringBuilder</a:t>
            </a:r>
            <a:r>
              <a:rPr lang="en-IN" sz="1600" i="0" u="none" dirty="0">
                <a:solidFill>
                  <a:schemeClr val="bg1"/>
                </a:solidFill>
                <a:latin typeface="Comic Sans MS" panose="030F0702030302020204" pitchFamily="66" charset="0"/>
              </a:rPr>
              <a:t>("SNIPE ");	</a:t>
            </a:r>
          </a:p>
          <a:p>
            <a:pPr marL="0" indent="0">
              <a:buNone/>
            </a:pPr>
            <a:r>
              <a:rPr lang="en-IN" sz="1600" i="0" u="none" dirty="0">
                <a:solidFill>
                  <a:schemeClr val="bg1"/>
                </a:solidFill>
                <a:latin typeface="Comic Sans MS" panose="030F0702030302020204" pitchFamily="66" charset="0"/>
              </a:rPr>
              <a:t>       concat3(s3); // s3 is changed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a:t>
            </a:r>
            <a:r>
              <a:rPr lang="en-IN" sz="1600" i="0" u="none" dirty="0" err="1">
                <a:solidFill>
                  <a:schemeClr val="bg1"/>
                </a:solidFill>
                <a:latin typeface="Comic Sans MS" panose="030F0702030302020204" pitchFamily="66" charset="0"/>
              </a:rPr>
              <a:t>StringBuilder</a:t>
            </a:r>
            <a:r>
              <a:rPr lang="en-IN" sz="1600" i="0" u="none" dirty="0">
                <a:solidFill>
                  <a:schemeClr val="bg1"/>
                </a:solidFill>
                <a:latin typeface="Comic Sans MS" panose="030F0702030302020204" pitchFamily="66" charset="0"/>
              </a:rPr>
              <a:t>: " + s3); </a:t>
            </a:r>
            <a:r>
              <a:rPr lang="en-IN" sz="1600" i="0" u="none" dirty="0">
                <a:solidFill>
                  <a:srgbClr val="FFC000"/>
                </a:solidFill>
                <a:latin typeface="Comic Sans MS" panose="030F0702030302020204" pitchFamily="66" charset="0"/>
              </a:rPr>
              <a:t>// O/P – </a:t>
            </a:r>
            <a:r>
              <a:rPr lang="en-IN" sz="1600" i="0" u="none" dirty="0" err="1">
                <a:solidFill>
                  <a:srgbClr val="FFC000"/>
                </a:solidFill>
                <a:latin typeface="Comic Sans MS" panose="030F0702030302020204" pitchFamily="66" charset="0"/>
              </a:rPr>
              <a:t>StrigBuilder</a:t>
            </a:r>
            <a:r>
              <a:rPr lang="en-IN" sz="1600" i="0" u="none" dirty="0">
                <a:solidFill>
                  <a:srgbClr val="FFC000"/>
                </a:solidFill>
                <a:latin typeface="Comic Sans MS" panose="030F0702030302020204" pitchFamily="66" charset="0"/>
              </a:rPr>
              <a:t>: SNIPE IT Solutions</a:t>
            </a:r>
          </a:p>
          <a:p>
            <a:pPr marL="0" indent="0">
              <a:buNone/>
            </a:pPr>
            <a:r>
              <a:rPr lang="en-IN" sz="1600" i="0" u="none" dirty="0">
                <a:solidFill>
                  <a:schemeClr val="bg1"/>
                </a:solidFill>
                <a:latin typeface="Comic Sans MS" panose="030F0702030302020204" pitchFamily="66" charset="0"/>
              </a:rPr>
              <a:t>}}</a:t>
            </a:r>
            <a:endParaRPr lang="en-IN" sz="1600" i="0" u="none" dirty="0">
              <a:solidFill>
                <a:srgbClr val="FFC000"/>
              </a:solidFill>
              <a:latin typeface="Comic Sans MS" panose="030F0702030302020204" pitchFamily="66" charset="0"/>
            </a:endParaRPr>
          </a:p>
        </p:txBody>
      </p:sp>
      <p:sp>
        <p:nvSpPr>
          <p:cNvPr id="10" name="TextBox 9">
            <a:extLst>
              <a:ext uri="{FF2B5EF4-FFF2-40B4-BE49-F238E27FC236}">
                <a16:creationId xmlns:a16="http://schemas.microsoft.com/office/drawing/2014/main" id="{BE451F74-6E2D-41D7-947F-11F6860E0000}"/>
              </a:ext>
            </a:extLst>
          </p:cNvPr>
          <p:cNvSpPr txBox="1"/>
          <p:nvPr/>
        </p:nvSpPr>
        <p:spPr>
          <a:xfrm>
            <a:off x="9400111" y="35606"/>
            <a:ext cx="2320834" cy="461665"/>
          </a:xfrm>
          <a:prstGeom prst="rect">
            <a:avLst/>
          </a:prstGeom>
          <a:noFill/>
        </p:spPr>
        <p:txBody>
          <a:bodyPr wrap="square" rtlCol="0">
            <a:spAutoFit/>
          </a:bodyPr>
          <a:lstStyle/>
          <a:p>
            <a:pPr algn="ctr"/>
            <a:r>
              <a:rPr lang="en-US" sz="2400" b="1" i="0" u="none" dirty="0">
                <a:solidFill>
                  <a:schemeClr val="accent2">
                    <a:lumMod val="60000"/>
                    <a:lumOff val="40000"/>
                  </a:schemeClr>
                </a:solidFill>
                <a:latin typeface="Comic Sans MS" pitchFamily="66" charset="0"/>
                <a:cs typeface="Times New Roman" panose="02020603050405020304" pitchFamily="18" charset="0"/>
              </a:rPr>
              <a:t> STRINGS</a:t>
            </a:r>
          </a:p>
        </p:txBody>
      </p:sp>
    </p:spTree>
    <p:extLst>
      <p:ext uri="{BB962C8B-B14F-4D97-AF65-F5344CB8AC3E}">
        <p14:creationId xmlns:p14="http://schemas.microsoft.com/office/powerpoint/2010/main" val="2062415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29622" y="808444"/>
            <a:ext cx="11532755" cy="5241111"/>
          </a:xfrm>
        </p:spPr>
        <p:txBody>
          <a:bodyPr/>
          <a:lstStyle/>
          <a:p>
            <a:pPr marL="0" indent="0">
              <a:spcBef>
                <a:spcPts val="1800"/>
              </a:spcBef>
              <a:buNone/>
            </a:pPr>
            <a:r>
              <a:rPr lang="en-IN" sz="2400" dirty="0">
                <a:latin typeface="Comic Sans MS" panose="030F0702030302020204" pitchFamily="66" charset="0"/>
              </a:rPr>
              <a:t>Collections: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Collections in java is a framework that provides an architecture to store and manipulate the group of objects.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Collections are growable in nature. </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Collections can hold both homogeneous and heterogeneous elements.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Difference b/w Collection and Collections is Collections is an utility class present in </a:t>
            </a:r>
            <a:r>
              <a:rPr lang="en-IN" sz="2200" dirty="0" err="1">
                <a:solidFill>
                  <a:schemeClr val="bg1"/>
                </a:solidFill>
                <a:latin typeface="Comic Sans MS" panose="030F0702030302020204" pitchFamily="66" charset="0"/>
              </a:rPr>
              <a:t>java.util.package</a:t>
            </a:r>
            <a:r>
              <a:rPr lang="en-IN" sz="2200" dirty="0">
                <a:solidFill>
                  <a:schemeClr val="bg1"/>
                </a:solidFill>
                <a:latin typeface="Comic Sans MS" panose="030F0702030302020204" pitchFamily="66" charset="0"/>
              </a:rPr>
              <a:t> to define several utility methods (like Sorting, Searching..) for Collection objects.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Every collection class is implemented based on some standard data structure.</a:t>
            </a:r>
          </a:p>
          <a:p>
            <a:pPr marL="0" indent="0">
              <a:spcBef>
                <a:spcPts val="0"/>
              </a:spcBef>
              <a:buNone/>
            </a:pPr>
            <a:r>
              <a:rPr lang="en-IN" sz="2200" dirty="0">
                <a:solidFill>
                  <a:schemeClr val="bg1"/>
                </a:solidFill>
                <a:latin typeface="Comic Sans MS" panose="030F0702030302020204" pitchFamily="66" charset="0"/>
              </a:rPr>
              <a:t>    Hence readymade method support is available for every requirement.</a:t>
            </a:r>
          </a:p>
          <a:p>
            <a:pPr marL="0" indent="0">
              <a:spcBef>
                <a:spcPts val="1800"/>
              </a:spcBef>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9163216" y="82079"/>
            <a:ext cx="2435283"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COLLECTIONS</a:t>
            </a:r>
          </a:p>
        </p:txBody>
      </p:sp>
    </p:spTree>
    <p:extLst>
      <p:ext uri="{BB962C8B-B14F-4D97-AF65-F5344CB8AC3E}">
        <p14:creationId xmlns:p14="http://schemas.microsoft.com/office/powerpoint/2010/main" val="3995845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7089465" y="26123"/>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639097"/>
            <a:ext cx="10972800" cy="4661567"/>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Hierarchy of Collection Framework</a:t>
            </a:r>
          </a:p>
          <a:p>
            <a:endParaRPr lang="en-IN" dirty="0"/>
          </a:p>
        </p:txBody>
      </p:sp>
      <p:pic>
        <p:nvPicPr>
          <p:cNvPr id="1026" name="Picture 2" descr="hierarchy of collection framework">
            <a:extLst>
              <a:ext uri="{FF2B5EF4-FFF2-40B4-BE49-F238E27FC236}">
                <a16:creationId xmlns:a16="http://schemas.microsoft.com/office/drawing/2014/main" id="{40243C0B-4B32-4A44-8DEB-F1109B89D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03" y="1111045"/>
            <a:ext cx="6523564" cy="49571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ap">
            <a:extLst>
              <a:ext uri="{FF2B5EF4-FFF2-40B4-BE49-F238E27FC236}">
                <a16:creationId xmlns:a16="http://schemas.microsoft.com/office/drawing/2014/main" id="{21110650-A29B-41ED-835F-6F5C93846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260" y="1757465"/>
            <a:ext cx="436361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645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1012054"/>
            <a:ext cx="11532755" cy="5241111"/>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Key Interfaces of Collection Framework:</a:t>
            </a:r>
          </a:p>
          <a:p>
            <a:pPr marL="0" indent="0">
              <a:buNone/>
            </a:pPr>
            <a:endParaRPr lang="en-IN" sz="1600" dirty="0">
              <a:solidFill>
                <a:schemeClr val="bg1"/>
              </a:solidFill>
              <a:latin typeface="Comic Sans MS" panose="030F0702030302020204" pitchFamily="66" charset="0"/>
            </a:endParaRPr>
          </a:p>
          <a:p>
            <a:pPr marL="0" indent="0">
              <a:buNone/>
            </a:pPr>
            <a:r>
              <a:rPr lang="en-IN" sz="2400" dirty="0">
                <a:latin typeface="Comic Sans MS" panose="030F0702030302020204" pitchFamily="66" charset="0"/>
              </a:rPr>
              <a:t>1) </a:t>
            </a:r>
            <a:r>
              <a:rPr lang="en-IN" sz="2400" u="sng" dirty="0">
                <a:latin typeface="Comic Sans MS" panose="030F0702030302020204" pitchFamily="66" charset="0"/>
              </a:rPr>
              <a:t>Collection Interface</a:t>
            </a:r>
            <a:r>
              <a:rPr lang="en-IN" sz="2400" dirty="0">
                <a:latin typeface="Comic Sans MS" panose="030F0702030302020204" pitchFamily="66" charset="0"/>
              </a:rPr>
              <a:t> :</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Collection represents a single unit of objects. </a:t>
            </a:r>
            <a:r>
              <a:rPr lang="en-IN" sz="2200" dirty="0" err="1">
                <a:solidFill>
                  <a:schemeClr val="bg1"/>
                </a:solidFill>
                <a:latin typeface="Comic Sans MS" panose="030F0702030302020204" pitchFamily="66" charset="0"/>
              </a:rPr>
              <a:t>i.e</a:t>
            </a:r>
            <a:r>
              <a:rPr lang="en-IN" sz="2200" dirty="0">
                <a:solidFill>
                  <a:schemeClr val="bg1"/>
                </a:solidFill>
                <a:latin typeface="Comic Sans MS" panose="030F0702030302020204" pitchFamily="66" charset="0"/>
              </a:rPr>
              <a:t> a group. and To represent a group of individual objects as single entity.</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Collection interface defines the most common methods which are applicable for any Collection object and is considered as root interface of Collection Framework.</a:t>
            </a: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7167974" y="44362"/>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pic>
        <p:nvPicPr>
          <p:cNvPr id="2050" name="Picture 2" descr="Collection">
            <a:extLst>
              <a:ext uri="{FF2B5EF4-FFF2-40B4-BE49-F238E27FC236}">
                <a16:creationId xmlns:a16="http://schemas.microsoft.com/office/drawing/2014/main" id="{EE9D3853-115C-4EF3-B971-61578F5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999" y="4277033"/>
            <a:ext cx="6679381" cy="16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804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Collection Interface:</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3543914886"/>
              </p:ext>
            </p:extLst>
          </p:nvPr>
        </p:nvGraphicFramePr>
        <p:xfrm>
          <a:off x="1023886" y="1557336"/>
          <a:ext cx="9900945" cy="4366308"/>
        </p:xfrm>
        <a:graphic>
          <a:graphicData uri="http://schemas.openxmlformats.org/drawingml/2006/table">
            <a:tbl>
              <a:tblPr/>
              <a:tblGrid>
                <a:gridCol w="1957673">
                  <a:extLst>
                    <a:ext uri="{9D8B030D-6E8A-4147-A177-3AD203B41FA5}">
                      <a16:colId xmlns:a16="http://schemas.microsoft.com/office/drawing/2014/main" val="3722728617"/>
                    </a:ext>
                  </a:extLst>
                </a:gridCol>
                <a:gridCol w="3121890">
                  <a:extLst>
                    <a:ext uri="{9D8B030D-6E8A-4147-A177-3AD203B41FA5}">
                      <a16:colId xmlns:a16="http://schemas.microsoft.com/office/drawing/2014/main" val="4211699040"/>
                    </a:ext>
                  </a:extLst>
                </a:gridCol>
                <a:gridCol w="2013528">
                  <a:extLst>
                    <a:ext uri="{9D8B030D-6E8A-4147-A177-3AD203B41FA5}">
                      <a16:colId xmlns:a16="http://schemas.microsoft.com/office/drawing/2014/main" val="2577492922"/>
                    </a:ext>
                  </a:extLst>
                </a:gridCol>
                <a:gridCol w="2807854">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add(Object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contains(Object</a:t>
                      </a:r>
                    </a:p>
                    <a:p>
                      <a:pPr algn="l" fontAlgn="t"/>
                      <a:r>
                        <a:rPr lang="en-IN" sz="2000" b="0" i="0" dirty="0">
                          <a:solidFill>
                            <a:srgbClr val="000000"/>
                          </a:solidFill>
                          <a:effectLst/>
                          <a:latin typeface="Comic Sans MS" panose="030F0702030302020204" pitchFamily="66" charset="0"/>
                        </a:rPr>
                        <a:t> element)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addAll</a:t>
                      </a:r>
                      <a:r>
                        <a:rPr lang="en-IN" sz="2000" b="0" i="0" dirty="0">
                          <a:solidFill>
                            <a:srgbClr val="000000"/>
                          </a:solidFill>
                          <a:effectLst/>
                          <a:latin typeface="Comic Sans MS" panose="030F0702030302020204" pitchFamily="66" charset="0"/>
                        </a:rPr>
                        <a:t>(Collection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containsAll</a:t>
                      </a:r>
                      <a:r>
                        <a:rPr lang="en-IN" sz="2000" b="0" i="0" dirty="0">
                          <a:solidFill>
                            <a:srgbClr val="000000"/>
                          </a:solidFill>
                          <a:effectLst/>
                          <a:latin typeface="Comic Sans MS" panose="030F0702030302020204" pitchFamily="66" charset="0"/>
                        </a:rPr>
                        <a:t>(Object </a:t>
                      </a:r>
                    </a:p>
                    <a:p>
                      <a:pPr algn="l" fontAlgn="t"/>
                      <a:r>
                        <a:rPr lang="en-IN" sz="2000" b="0" i="0" dirty="0">
                          <a:solidFill>
                            <a:srgbClr val="000000"/>
                          </a:solidFill>
                          <a:effectLst/>
                          <a:latin typeface="Comic Sans MS" panose="030F0702030302020204" pitchFamily="66" charset="0"/>
                        </a:rPr>
                        <a:t> element)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1852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remove(Object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size()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removeAll</a:t>
                      </a:r>
                      <a:r>
                        <a:rPr lang="en-IN" sz="2000" b="0" i="0" dirty="0">
                          <a:solidFill>
                            <a:srgbClr val="000000"/>
                          </a:solidFill>
                          <a:effectLst/>
                          <a:latin typeface="Comic Sans MS" panose="030F0702030302020204" pitchFamily="66" charset="0"/>
                        </a:rPr>
                        <a:t>(Collection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void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clear()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54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retainAll</a:t>
                      </a:r>
                      <a:r>
                        <a:rPr lang="en-IN" sz="2000" b="0" i="0" dirty="0">
                          <a:solidFill>
                            <a:srgbClr val="000000"/>
                          </a:solidFill>
                          <a:effectLst/>
                          <a:latin typeface="Comic Sans MS" panose="030F0702030302020204" pitchFamily="66" charset="0"/>
                        </a:rPr>
                        <a:t>(Collection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Iterator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iterator()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isEmty</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Object[]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toArray</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812382377"/>
                  </a:ext>
                </a:extLst>
              </a:tr>
              <a:tr h="47105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equals(Object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hashCode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6333711"/>
                  </a:ext>
                </a:extLst>
              </a:tr>
            </a:tbl>
          </a:graphicData>
        </a:graphic>
      </p:graphicFrame>
    </p:spTree>
    <p:extLst>
      <p:ext uri="{BB962C8B-B14F-4D97-AF65-F5344CB8AC3E}">
        <p14:creationId xmlns:p14="http://schemas.microsoft.com/office/powerpoint/2010/main" val="1015058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28298"/>
            <a:ext cx="11532755" cy="5241111"/>
          </a:xfrm>
        </p:spPr>
        <p:txBody>
          <a:bodyPr/>
          <a:lstStyle/>
          <a:p>
            <a:pPr marL="0" indent="0">
              <a:buNone/>
            </a:pPr>
            <a:r>
              <a:rPr lang="en-IN" sz="2400" dirty="0">
                <a:latin typeface="Comic Sans MS" panose="030F0702030302020204" pitchFamily="66" charset="0"/>
              </a:rPr>
              <a:t>2) </a:t>
            </a:r>
            <a:r>
              <a:rPr lang="en-IN" sz="2400" u="sng" dirty="0">
                <a:latin typeface="Comic Sans MS" panose="030F0702030302020204" pitchFamily="66" charset="0"/>
              </a:rPr>
              <a:t>List Interface</a:t>
            </a:r>
            <a:r>
              <a:rPr lang="en-IN" sz="2400" dirty="0">
                <a:latin typeface="Comic Sans MS" panose="030F0702030302020204" pitchFamily="66" charset="0"/>
              </a:rPr>
              <a:t> :</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List interface extends the Collection interface to provides the functionality to store and manage a sequence of items.  </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It contains methods to insert and delete elements in index basis. It is a factory of </a:t>
            </a:r>
            <a:r>
              <a:rPr lang="en-IN" sz="2200" dirty="0" err="1">
                <a:solidFill>
                  <a:schemeClr val="bg1"/>
                </a:solidFill>
                <a:latin typeface="Comic Sans MS" panose="030F0702030302020204" pitchFamily="66" charset="0"/>
              </a:rPr>
              <a:t>ListIterator</a:t>
            </a:r>
            <a:r>
              <a:rPr lang="en-IN" sz="2200" dirty="0">
                <a:solidFill>
                  <a:schemeClr val="bg1"/>
                </a:solidFill>
                <a:latin typeface="Comic Sans MS" panose="030F0702030302020204" pitchFamily="66" charset="0"/>
              </a:rPr>
              <a:t> interface</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List is useful for represent a group of individual objects as a single entity where duplicates are allowed and insertion order preserved.</a:t>
            </a:r>
            <a:r>
              <a:rPr lang="en-US" sz="2200" dirty="0">
                <a:solidFill>
                  <a:schemeClr val="bg1"/>
                </a:solidFill>
                <a:latin typeface="Comic Sans MS" panose="030F0702030302020204" pitchFamily="66" charset="0"/>
              </a:rPr>
              <a:t>		</a:t>
            </a:r>
          </a:p>
          <a:p>
            <a:pPr>
              <a:buFont typeface="Courier New" panose="02070309020205020404" pitchFamily="49" charset="0"/>
              <a:buChar char="o"/>
            </a:pPr>
            <a:endParaRPr lang="en-US" sz="22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7218774" y="8207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pic>
        <p:nvPicPr>
          <p:cNvPr id="1026" name="Picture 2" descr="http://www.onlinetutorialspoint.com/wp-content/uploads/2015/04/List-min.png">
            <a:extLst>
              <a:ext uri="{FF2B5EF4-FFF2-40B4-BE49-F238E27FC236}">
                <a16:creationId xmlns:a16="http://schemas.microsoft.com/office/drawing/2014/main" id="{B522E408-D5F5-498C-9867-14914CB32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2" y="3962401"/>
            <a:ext cx="6015157" cy="216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84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a:buFont typeface="Courier New" panose="02070309020205020404" pitchFamily="49" charset="0"/>
              <a:buChar char="o"/>
            </a:pPr>
            <a:r>
              <a:rPr lang="en-IN" sz="2400" u="sng" dirty="0">
                <a:solidFill>
                  <a:schemeClr val="accent6">
                    <a:lumMod val="20000"/>
                    <a:lumOff val="80000"/>
                  </a:schemeClr>
                </a:solidFill>
                <a:latin typeface="Comic Sans MS" panose="030F0702030302020204" pitchFamily="66" charset="0"/>
              </a:rPr>
              <a:t>Declaration of List Interface:</a:t>
            </a:r>
          </a:p>
          <a:p>
            <a:pPr marL="0" indent="0">
              <a:buNone/>
            </a:pPr>
            <a:r>
              <a:rPr lang="en-IN" sz="2400" dirty="0">
                <a:solidFill>
                  <a:schemeClr val="bg1"/>
                </a:solidFill>
                <a:latin typeface="Comic Sans MS" panose="030F0702030302020204" pitchFamily="66" charset="0"/>
              </a:rPr>
              <a:t>           </a:t>
            </a:r>
            <a:r>
              <a:rPr lang="en-IN" sz="2200" dirty="0">
                <a:solidFill>
                  <a:schemeClr val="bg1"/>
                </a:solidFill>
                <a:latin typeface="Comic Sans MS" panose="030F0702030302020204" pitchFamily="66" charset="0"/>
              </a:rPr>
              <a:t>public interface List&lt;E&gt; extends Collection&lt;E&gt;</a:t>
            </a:r>
          </a:p>
          <a:p>
            <a:pPr marL="0" indent="0">
              <a:buNone/>
            </a:pPr>
            <a:endParaRPr lang="en-IN" sz="2400" dirty="0">
              <a:solidFill>
                <a:schemeClr val="bg1"/>
              </a:solidFill>
              <a:latin typeface="Comic Sans MS" panose="030F0702030302020204" pitchFamily="66" charset="0"/>
            </a:endParaRPr>
          </a:p>
          <a:p>
            <a:pPr>
              <a:buFont typeface="Courier New" panose="02070309020205020404" pitchFamily="49" charset="0"/>
              <a:buChar char="o"/>
            </a:pPr>
            <a:r>
              <a:rPr lang="en-IN" sz="2400" u="sng" dirty="0">
                <a:solidFill>
                  <a:schemeClr val="accent6">
                    <a:lumMod val="20000"/>
                    <a:lumOff val="80000"/>
                  </a:schemeClr>
                </a:solidFill>
                <a:latin typeface="Comic Sans MS" panose="030F0702030302020204" pitchFamily="66" charset="0"/>
              </a:rPr>
              <a:t>Methods of List Interface</a:t>
            </a:r>
            <a:r>
              <a:rPr lang="en-IN" sz="2400" dirty="0">
                <a:solidFill>
                  <a:schemeClr val="accent6">
                    <a:lumMod val="20000"/>
                    <a:lumOff val="80000"/>
                  </a:schemeClr>
                </a:solidFill>
                <a:latin typeface="Comic Sans MS" panose="030F0702030302020204" pitchFamily="66" charset="0"/>
              </a:rPr>
              <a:t>:</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2625942461"/>
              </p:ext>
            </p:extLst>
          </p:nvPr>
        </p:nvGraphicFramePr>
        <p:xfrm>
          <a:off x="1145527" y="2757486"/>
          <a:ext cx="9900945" cy="3298081"/>
        </p:xfrm>
        <a:graphic>
          <a:graphicData uri="http://schemas.openxmlformats.org/drawingml/2006/table">
            <a:tbl>
              <a:tblPr/>
              <a:tblGrid>
                <a:gridCol w="1957673">
                  <a:extLst>
                    <a:ext uri="{9D8B030D-6E8A-4147-A177-3AD203B41FA5}">
                      <a16:colId xmlns:a16="http://schemas.microsoft.com/office/drawing/2014/main" val="3722728617"/>
                    </a:ext>
                  </a:extLst>
                </a:gridCol>
                <a:gridCol w="3121890">
                  <a:extLst>
                    <a:ext uri="{9D8B030D-6E8A-4147-A177-3AD203B41FA5}">
                      <a16:colId xmlns:a16="http://schemas.microsoft.com/office/drawing/2014/main" val="4211699040"/>
                    </a:ext>
                  </a:extLst>
                </a:gridCol>
                <a:gridCol w="2013528">
                  <a:extLst>
                    <a:ext uri="{9D8B030D-6E8A-4147-A177-3AD203B41FA5}">
                      <a16:colId xmlns:a16="http://schemas.microsoft.com/office/drawing/2014/main" val="2577492922"/>
                    </a:ext>
                  </a:extLst>
                </a:gridCol>
                <a:gridCol w="2807854">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algn="l" fontAlgn="t"/>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add(</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Object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addAll</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err="1">
                          <a:solidFill>
                            <a:srgbClr val="000000"/>
                          </a:solidFill>
                          <a:effectLst/>
                          <a:latin typeface="Comic Sans MS" panose="030F0702030302020204" pitchFamily="66" charset="0"/>
                        </a:rPr>
                        <a:t>ListIterator</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listIterator</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65394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get(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err="1">
                          <a:solidFill>
                            <a:srgbClr val="000000"/>
                          </a:solidFill>
                          <a:effectLst/>
                          <a:latin typeface="Comic Sans MS" panose="030F0702030302020204" pitchFamily="66" charset="0"/>
                        </a:rPr>
                        <a:t>ListIterator</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listIterator</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72027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set(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Object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bl>
          </a:graphicData>
        </a:graphic>
      </p:graphicFrame>
    </p:spTree>
    <p:extLst>
      <p:ext uri="{BB962C8B-B14F-4D97-AF65-F5344CB8AC3E}">
        <p14:creationId xmlns:p14="http://schemas.microsoft.com/office/powerpoint/2010/main" val="34652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22514" y="633984"/>
            <a:ext cx="11128711" cy="5671020"/>
          </a:xfrm>
        </p:spPr>
        <p:txBody>
          <a:bodyPr/>
          <a:lstStyle/>
          <a:p>
            <a:pPr marL="0" indent="0">
              <a:buNone/>
            </a:pPr>
            <a:r>
              <a:rPr lang="en-US" sz="2400" dirty="0">
                <a:solidFill>
                  <a:schemeClr val="accent2">
                    <a:lumMod val="60000"/>
                    <a:lumOff val="40000"/>
                  </a:schemeClr>
                </a:solidFill>
                <a:latin typeface="Comic Sans MS" pitchFamily="66" charset="0"/>
              </a:rPr>
              <a:t>Environment Setup: </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Java is one of the most popular programming languages used to create Web applications and platforms. </a:t>
            </a:r>
          </a:p>
          <a:p>
            <a:pPr marL="0" indent="0">
              <a:buNone/>
            </a:pPr>
            <a:r>
              <a:rPr lang="en-US" sz="2200" dirty="0">
                <a:solidFill>
                  <a:schemeClr val="bg1"/>
                </a:solidFill>
                <a:latin typeface="Comic Sans MS" pitchFamily="66" charset="0"/>
              </a:rPr>
              <a:t>It was designed for flexibility, allowing developers to write code that would run on any machine, regardless of architecture or platform.</a:t>
            </a:r>
          </a:p>
          <a:p>
            <a:pPr marL="0" indent="0">
              <a:spcBef>
                <a:spcPts val="1800"/>
              </a:spcBef>
              <a:buNone/>
            </a:pPr>
            <a:r>
              <a:rPr lang="en-IN" sz="2400" u="sng" dirty="0">
                <a:solidFill>
                  <a:schemeClr val="accent2">
                    <a:lumMod val="60000"/>
                    <a:lumOff val="40000"/>
                  </a:schemeClr>
                </a:solidFill>
                <a:latin typeface="Comic Sans MS" pitchFamily="66" charset="0"/>
              </a:rPr>
              <a:t>Popular Java Editors:</a:t>
            </a:r>
            <a:endParaRPr lang="en-IN" sz="2400" dirty="0">
              <a:solidFill>
                <a:schemeClr val="accent2">
                  <a:lumMod val="60000"/>
                  <a:lumOff val="40000"/>
                </a:schemeClr>
              </a:solidFill>
              <a:latin typeface="Comic Sans MS" pitchFamily="66" charset="0"/>
            </a:endParaRP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Notepad − </a:t>
            </a:r>
            <a:r>
              <a:rPr lang="en-US" sz="2200" dirty="0">
                <a:solidFill>
                  <a:schemeClr val="bg1"/>
                </a:solidFill>
                <a:latin typeface="Comic Sans MS" pitchFamily="66" charset="0"/>
              </a:rPr>
              <a:t>On Windows machine, you can use any simple text editor like Notepad or TextPad.</a:t>
            </a: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Netbeans − </a:t>
            </a:r>
            <a:r>
              <a:rPr lang="en-US" sz="2200" dirty="0">
                <a:solidFill>
                  <a:schemeClr val="bg1"/>
                </a:solidFill>
                <a:latin typeface="Comic Sans MS" pitchFamily="66" charset="0"/>
              </a:rPr>
              <a:t>It is a Java IDE that is open-source and free. It can be downloaded from https://netbeans.org/index.html.</a:t>
            </a: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Eclipse − </a:t>
            </a:r>
            <a:r>
              <a:rPr lang="en-US" sz="2200" dirty="0">
                <a:solidFill>
                  <a:schemeClr val="bg1"/>
                </a:solidFill>
                <a:latin typeface="Comic Sans MS" pitchFamily="66" charset="0"/>
              </a:rPr>
              <a:t>It is also a Java IDE developed by the Eclipse open-source community and can be downloaded from https://www.eclipse.org/.</a:t>
            </a:r>
          </a:p>
          <a:p>
            <a:pPr>
              <a:buFont typeface="Wingdings" pitchFamily="2" charset="2"/>
              <a:buChar char="Ø"/>
            </a:pPr>
            <a:endParaRPr lang="en-IN" sz="2200" dirty="0">
              <a:solidFill>
                <a:schemeClr val="accent2">
                  <a:lumMod val="60000"/>
                  <a:lumOff val="40000"/>
                </a:schemeClr>
              </a:solidFill>
              <a:latin typeface="Comic Sans MS" pitchFamily="66" charset="0"/>
            </a:endParaRPr>
          </a:p>
          <a:p>
            <a:pPr marL="0" indent="0">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58F5AF90-2A74-4867-A1D8-99E4DAC13EC3}" type="datetime1">
              <a:rPr lang="en-US" smtClean="0"/>
              <a:t>1/6/2018</a:t>
            </a:fld>
            <a:endParaRPr lang="en-US" dirty="0"/>
          </a:p>
        </p:txBody>
      </p:sp>
      <p:sp>
        <p:nvSpPr>
          <p:cNvPr id="4" name="Slide Number Placeholder 3"/>
          <p:cNvSpPr>
            <a:spLocks noGrp="1"/>
          </p:cNvSpPr>
          <p:nvPr>
            <p:ph type="sldNum" sz="quarter" idx="12"/>
          </p:nvPr>
        </p:nvSpPr>
        <p:spPr/>
        <p:txBody>
          <a:bodyPr/>
          <a:lstStyle/>
          <a:p>
            <a:fld id="{CB3966BC-8B8D-4F42-BECA-90C48EA3D957}" type="slidenum">
              <a:rPr lang="en-US" smtClean="0"/>
              <a:t>6</a:t>
            </a:fld>
            <a:endParaRPr lang="en-US" dirty="0"/>
          </a:p>
        </p:txBody>
      </p:sp>
      <p:sp>
        <p:nvSpPr>
          <p:cNvPr id="17" name="TextBox 16"/>
          <p:cNvSpPr txBox="1"/>
          <p:nvPr/>
        </p:nvSpPr>
        <p:spPr>
          <a:xfrm>
            <a:off x="6975566" y="0"/>
            <a:ext cx="4715692"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GETTING STARTED</a:t>
            </a:r>
          </a:p>
        </p:txBody>
      </p:sp>
    </p:spTree>
    <p:extLst>
      <p:ext uri="{BB962C8B-B14F-4D97-AF65-F5344CB8AC3E}">
        <p14:creationId xmlns:p14="http://schemas.microsoft.com/office/powerpoint/2010/main" val="3398146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619432"/>
            <a:ext cx="10972800" cy="5430123"/>
          </a:xfrm>
        </p:spPr>
        <p:txBody>
          <a:bodyPr/>
          <a:lstStyle/>
          <a:p>
            <a:pPr marL="0" indent="0">
              <a:buNone/>
            </a:pPr>
            <a:r>
              <a:rPr lang="en-IN" sz="2400" dirty="0" err="1">
                <a:latin typeface="Comic Sans MS" panose="030F0702030302020204" pitchFamily="66" charset="0"/>
              </a:rPr>
              <a:t>ArrayList</a:t>
            </a:r>
            <a:r>
              <a:rPr lang="en-IN" sz="2400" dirty="0">
                <a:latin typeface="Comic Sans MS" panose="030F0702030302020204" pitchFamily="66" charset="0"/>
              </a:rPr>
              <a:t>:</a:t>
            </a:r>
          </a:p>
          <a:p>
            <a:pPr>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ArrayList</a:t>
            </a:r>
            <a:r>
              <a:rPr lang="en-IN" sz="2200" dirty="0">
                <a:solidFill>
                  <a:schemeClr val="bg1"/>
                </a:solidFill>
                <a:latin typeface="Comic Sans MS" panose="030F0702030302020204" pitchFamily="66" charset="0"/>
              </a:rPr>
              <a:t> class uses a dynamic array for storing the elements. </a:t>
            </a:r>
          </a:p>
          <a:p>
            <a:pPr indent="17463">
              <a:tabLst>
                <a:tab pos="534988" algn="l"/>
                <a:tab pos="628650" algn="l"/>
              </a:tabLst>
            </a:pPr>
            <a:r>
              <a:rPr lang="en-IN" sz="2200" dirty="0">
                <a:solidFill>
                  <a:schemeClr val="bg1"/>
                </a:solidFill>
                <a:latin typeface="Comic Sans MS" panose="030F0702030302020204" pitchFamily="66" charset="0"/>
              </a:rPr>
              <a:t> It inherits </a:t>
            </a:r>
            <a:r>
              <a:rPr lang="en-IN" sz="2200" dirty="0" err="1">
                <a:solidFill>
                  <a:schemeClr val="bg1"/>
                </a:solidFill>
                <a:latin typeface="Comic Sans MS" panose="030F0702030302020204" pitchFamily="66" charset="0"/>
              </a:rPr>
              <a:t>AbstractList</a:t>
            </a:r>
            <a:r>
              <a:rPr lang="en-IN" sz="2200" dirty="0">
                <a:solidFill>
                  <a:schemeClr val="bg1"/>
                </a:solidFill>
                <a:latin typeface="Comic Sans MS" panose="030F0702030302020204" pitchFamily="66" charset="0"/>
              </a:rPr>
              <a:t> class and implements List interface.</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The important points about Java </a:t>
            </a:r>
            <a:r>
              <a:rPr lang="en-IN" sz="2200" dirty="0" err="1">
                <a:solidFill>
                  <a:schemeClr val="bg1"/>
                </a:solidFill>
                <a:latin typeface="Comic Sans MS" panose="030F0702030302020204" pitchFamily="66" charset="0"/>
              </a:rPr>
              <a:t>ArrayList</a:t>
            </a:r>
            <a:r>
              <a:rPr lang="en-IN" sz="2200" dirty="0">
                <a:solidFill>
                  <a:schemeClr val="bg1"/>
                </a:solidFill>
                <a:latin typeface="Comic Sans MS" panose="030F0702030302020204" pitchFamily="66" charset="0"/>
              </a:rPr>
              <a:t> class are:</a:t>
            </a:r>
          </a:p>
          <a:p>
            <a:pPr marL="360363" indent="82550">
              <a:tabLst>
                <a:tab pos="628650" algn="l"/>
                <a:tab pos="720725" algn="l"/>
              </a:tabLst>
            </a:pPr>
            <a:r>
              <a:rPr lang="en-IN" sz="2200" dirty="0">
                <a:solidFill>
                  <a:schemeClr val="bg1"/>
                </a:solidFill>
                <a:latin typeface="Comic Sans MS" panose="030F0702030302020204" pitchFamily="66" charset="0"/>
              </a:rPr>
              <a:t> It can contain duplicate elements.</a:t>
            </a:r>
          </a:p>
          <a:p>
            <a:pPr marL="360363" indent="82550">
              <a:tabLst>
                <a:tab pos="628650" algn="l"/>
                <a:tab pos="720725" algn="l"/>
              </a:tabLst>
            </a:pPr>
            <a:r>
              <a:rPr lang="en-IN" sz="2200" dirty="0">
                <a:solidFill>
                  <a:schemeClr val="bg1"/>
                </a:solidFill>
                <a:latin typeface="Comic Sans MS" panose="030F0702030302020204" pitchFamily="66" charset="0"/>
              </a:rPr>
              <a:t> It class maintains insertion order.</a:t>
            </a:r>
          </a:p>
          <a:p>
            <a:pPr marL="360363" indent="82550">
              <a:tabLst>
                <a:tab pos="628650" algn="l"/>
                <a:tab pos="720725" algn="l"/>
              </a:tabLst>
            </a:pPr>
            <a:r>
              <a:rPr lang="en-IN" sz="2200" dirty="0">
                <a:solidFill>
                  <a:schemeClr val="bg1"/>
                </a:solidFill>
                <a:latin typeface="Comic Sans MS" panose="030F0702030302020204" pitchFamily="66" charset="0"/>
              </a:rPr>
              <a:t> It is non synchronized.</a:t>
            </a:r>
          </a:p>
          <a:p>
            <a:pPr marL="360363" indent="82550">
              <a:tabLst>
                <a:tab pos="628650" algn="l"/>
                <a:tab pos="720725" algn="l"/>
              </a:tabLst>
            </a:pPr>
            <a:r>
              <a:rPr lang="en-IN" sz="2200" dirty="0">
                <a:solidFill>
                  <a:schemeClr val="bg1"/>
                </a:solidFill>
                <a:latin typeface="Comic Sans MS" panose="030F0702030302020204" pitchFamily="66" charset="0"/>
              </a:rPr>
              <a:t> The underlined date structure is Resizable Array or Growable Array.</a:t>
            </a:r>
          </a:p>
          <a:p>
            <a:pPr marL="360363" indent="82550">
              <a:tabLst>
                <a:tab pos="628650" algn="l"/>
                <a:tab pos="720725" algn="l"/>
              </a:tabLst>
            </a:pPr>
            <a:r>
              <a:rPr lang="en-IN" sz="2200" dirty="0">
                <a:solidFill>
                  <a:schemeClr val="bg1"/>
                </a:solidFill>
                <a:latin typeface="Comic Sans MS" panose="030F0702030302020204" pitchFamily="66" charset="0"/>
              </a:rPr>
              <a:t> It allows Heterogeneous objects.</a:t>
            </a:r>
          </a:p>
          <a:p>
            <a:pPr marL="360363" indent="82550">
              <a:tabLst>
                <a:tab pos="628650" algn="l"/>
                <a:tab pos="720725" algn="l"/>
              </a:tabLst>
            </a:pPr>
            <a:r>
              <a:rPr lang="en-IN" sz="2200" dirty="0">
                <a:solidFill>
                  <a:schemeClr val="bg1"/>
                </a:solidFill>
                <a:latin typeface="Comic Sans MS" panose="030F0702030302020204" pitchFamily="66" charset="0"/>
              </a:rPr>
              <a:t> It allows Random Access because array works at the index basis.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In Java </a:t>
            </a:r>
            <a:r>
              <a:rPr lang="en-IN" sz="2200" dirty="0" err="1">
                <a:solidFill>
                  <a:schemeClr val="bg1"/>
                </a:solidFill>
                <a:latin typeface="Comic Sans MS" panose="030F0702030302020204" pitchFamily="66" charset="0"/>
              </a:rPr>
              <a:t>ArrayList</a:t>
            </a:r>
            <a:r>
              <a:rPr lang="en-IN" sz="2200" dirty="0">
                <a:solidFill>
                  <a:schemeClr val="bg1"/>
                </a:solidFill>
                <a:latin typeface="Comic Sans MS" panose="030F0702030302020204" pitchFamily="66" charset="0"/>
              </a:rPr>
              <a:t> class, manipulation is slow because a lot of shifting needs to be occurred if any element is removed from the array list.</a:t>
            </a: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TextBox 5">
            <a:extLst>
              <a:ext uri="{FF2B5EF4-FFF2-40B4-BE49-F238E27FC236}">
                <a16:creationId xmlns:a16="http://schemas.microsoft.com/office/drawing/2014/main" id="{D489D25A-EE54-4CA4-8B6C-34A5E8F1D2A0}"/>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1733892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5241111"/>
          </a:xfrm>
        </p:spPr>
        <p:txBody>
          <a:bodyPr/>
          <a:lstStyle/>
          <a:p>
            <a:pPr marL="0" indent="0">
              <a:buNone/>
            </a:pPr>
            <a:r>
              <a:rPr lang="en-US" sz="2400" dirty="0">
                <a:solidFill>
                  <a:schemeClr val="bg1"/>
                </a:solidFill>
                <a:latin typeface="Comic Sans MS" panose="030F0702030302020204" pitchFamily="66" charset="0"/>
              </a:rPr>
              <a:t>		</a:t>
            </a:r>
          </a:p>
          <a:p>
            <a:pPr indent="0">
              <a:spcBef>
                <a:spcPts val="600"/>
              </a:spcBef>
              <a:buNone/>
              <a:tabLst>
                <a:tab pos="452438" algn="l"/>
              </a:tabLst>
            </a:pPr>
            <a:r>
              <a:rPr lang="en-US" sz="2200" dirty="0">
                <a:solidFill>
                  <a:schemeClr val="bg1"/>
                </a:solidFill>
                <a:latin typeface="Comic Sans MS" panose="030F0702030302020204" pitchFamily="66" charset="0"/>
              </a:rPr>
              <a:t>public class </a:t>
            </a:r>
            <a:r>
              <a:rPr lang="en-IN" sz="2200" dirty="0" err="1">
                <a:solidFill>
                  <a:schemeClr val="bg1"/>
                </a:solidFill>
                <a:latin typeface="Comic Sans MS" panose="030F0702030302020204" pitchFamily="66" charset="0"/>
              </a:rPr>
              <a:t>ArrayList</a:t>
            </a:r>
            <a:r>
              <a:rPr lang="en-IN" sz="2200" dirty="0">
                <a:solidFill>
                  <a:schemeClr val="bg1"/>
                </a:solidFill>
                <a:latin typeface="Comic Sans MS" panose="030F0702030302020204" pitchFamily="66" charset="0"/>
              </a:rPr>
              <a:t>&lt;E&gt; extends </a:t>
            </a:r>
            <a:r>
              <a:rPr lang="en-IN" sz="2200" dirty="0" err="1">
                <a:solidFill>
                  <a:schemeClr val="bg1"/>
                </a:solidFill>
                <a:latin typeface="Comic Sans MS" panose="030F0702030302020204" pitchFamily="66" charset="0"/>
              </a:rPr>
              <a:t>AbstractList</a:t>
            </a:r>
            <a:r>
              <a:rPr lang="en-IN" sz="2200" dirty="0">
                <a:solidFill>
                  <a:schemeClr val="bg1"/>
                </a:solidFill>
                <a:latin typeface="Comic Sans MS" panose="030F0702030302020204" pitchFamily="66" charset="0"/>
              </a:rPr>
              <a:t>&lt;E&gt; implements List&lt;E&gt;</a:t>
            </a:r>
            <a:endParaRPr lang="en-US" sz="22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marL="0" indent="0">
              <a:buNone/>
            </a:pPr>
            <a:endParaRPr lang="en-US" sz="2400" dirty="0">
              <a:solidFill>
                <a:schemeClr val="bg1"/>
              </a:solidFill>
              <a:latin typeface="Comic Sans MS" panose="030F0702030302020204" pitchFamily="66" charset="0"/>
            </a:endParaRPr>
          </a:p>
          <a:p>
            <a:pPr marL="0" indent="0">
              <a:buNone/>
            </a:pPr>
            <a:r>
              <a:rPr lang="en-US" sz="2400" dirty="0">
                <a:solidFill>
                  <a:schemeClr val="accent6">
                    <a:lumMod val="20000"/>
                    <a:lumOff val="80000"/>
                  </a:schemeClr>
                </a:solidFill>
                <a:latin typeface="Comic Sans MS" panose="030F0702030302020204" pitchFamily="66" charset="0"/>
              </a:rPr>
              <a:t>   </a:t>
            </a:r>
            <a:r>
              <a:rPr lang="en-US" sz="2400" u="sng" dirty="0">
                <a:solidFill>
                  <a:schemeClr val="accent6">
                    <a:lumMod val="20000"/>
                    <a:lumOff val="80000"/>
                  </a:schemeClr>
                </a:solidFill>
                <a:latin typeface="Comic Sans MS" panose="030F0702030302020204" pitchFamily="66" charset="0"/>
              </a:rPr>
              <a:t>Constructors of </a:t>
            </a:r>
            <a:r>
              <a:rPr lang="en-US" sz="2400" u="sng" dirty="0" err="1">
                <a:solidFill>
                  <a:schemeClr val="accent6">
                    <a:lumMod val="20000"/>
                    <a:lumOff val="80000"/>
                  </a:schemeClr>
                </a:solidFill>
                <a:latin typeface="Comic Sans MS" panose="030F0702030302020204" pitchFamily="66" charset="0"/>
              </a:rPr>
              <a:t>ArrayList</a:t>
            </a:r>
            <a:r>
              <a:rPr lang="en-US" sz="2400" u="sng" dirty="0">
                <a:solidFill>
                  <a:schemeClr val="accent6">
                    <a:lumMod val="20000"/>
                    <a:lumOff val="80000"/>
                  </a:schemeClr>
                </a:solidFill>
                <a:latin typeface="Comic Sans MS" panose="030F0702030302020204" pitchFamily="66" charset="0"/>
              </a:rPr>
              <a:t>:</a:t>
            </a:r>
          </a:p>
          <a:p>
            <a:pPr marL="0" indent="0">
              <a:buNone/>
            </a:pPr>
            <a:endParaRPr lang="en-US" sz="2400" dirty="0">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2050" name="Picture 2" descr="Java ArrayList class hierarchy">
            <a:extLst>
              <a:ext uri="{FF2B5EF4-FFF2-40B4-BE49-F238E27FC236}">
                <a16:creationId xmlns:a16="http://schemas.microsoft.com/office/drawing/2014/main" id="{56A06895-2B63-4CFF-B819-97B795D22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954" y="1986117"/>
            <a:ext cx="2481943" cy="38598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5F67D3-17F5-4474-BAF5-D0C817D4AC6C}"/>
              </a:ext>
            </a:extLst>
          </p:cNvPr>
          <p:cNvSpPr txBox="1"/>
          <p:nvPr/>
        </p:nvSpPr>
        <p:spPr>
          <a:xfrm>
            <a:off x="7021076" y="5993833"/>
            <a:ext cx="4586724" cy="461665"/>
          </a:xfrm>
          <a:prstGeom prst="rect">
            <a:avLst/>
          </a:prstGeom>
          <a:noFill/>
        </p:spPr>
        <p:txBody>
          <a:bodyPr wrap="square" rtlCol="0">
            <a:spAutoFit/>
          </a:bodyPr>
          <a:lstStyle/>
          <a:p>
            <a:r>
              <a:rPr lang="en-IN" sz="2400" i="0" dirty="0">
                <a:solidFill>
                  <a:schemeClr val="bg1"/>
                </a:solidFill>
                <a:latin typeface="Comic Sans MS" panose="030F0702030302020204" pitchFamily="66" charset="0"/>
              </a:rPr>
              <a:t>Hierarchy of </a:t>
            </a:r>
            <a:r>
              <a:rPr lang="en-IN" sz="2400" i="0" dirty="0" err="1">
                <a:solidFill>
                  <a:schemeClr val="bg1"/>
                </a:solidFill>
                <a:latin typeface="Comic Sans MS" panose="030F0702030302020204" pitchFamily="66" charset="0"/>
              </a:rPr>
              <a:t>ArrayList</a:t>
            </a:r>
            <a:r>
              <a:rPr lang="en-IN" sz="2400" i="0" dirty="0">
                <a:solidFill>
                  <a:schemeClr val="bg1"/>
                </a:solidFill>
                <a:latin typeface="Comic Sans MS" panose="030F0702030302020204" pitchFamily="66" charset="0"/>
              </a:rPr>
              <a:t> class</a:t>
            </a:r>
          </a:p>
        </p:txBody>
      </p:sp>
      <p:sp>
        <p:nvSpPr>
          <p:cNvPr id="10" name="TextBox 9">
            <a:extLst>
              <a:ext uri="{FF2B5EF4-FFF2-40B4-BE49-F238E27FC236}">
                <a16:creationId xmlns:a16="http://schemas.microsoft.com/office/drawing/2014/main" id="{46C50CE0-0753-42AA-9CF1-A704B7A5CC60}"/>
              </a:ext>
            </a:extLst>
          </p:cNvPr>
          <p:cNvSpPr txBox="1"/>
          <p:nvPr/>
        </p:nvSpPr>
        <p:spPr>
          <a:xfrm>
            <a:off x="458733" y="809721"/>
            <a:ext cx="458672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a:t>
            </a:r>
            <a:r>
              <a:rPr lang="en-IN" sz="2400" i="0" dirty="0" err="1">
                <a:solidFill>
                  <a:schemeClr val="accent6">
                    <a:lumMod val="20000"/>
                    <a:lumOff val="80000"/>
                  </a:schemeClr>
                </a:solidFill>
                <a:latin typeface="Comic Sans MS" panose="030F0702030302020204" pitchFamily="66" charset="0"/>
              </a:rPr>
              <a:t>ArrayList</a:t>
            </a:r>
            <a:r>
              <a:rPr lang="en-IN" sz="2400" i="0" dirty="0">
                <a:solidFill>
                  <a:schemeClr val="accent6">
                    <a:lumMod val="20000"/>
                    <a:lumOff val="80000"/>
                  </a:schemeClr>
                </a:solidFill>
                <a:latin typeface="Comic Sans MS" panose="030F0702030302020204" pitchFamily="66" charset="0"/>
              </a:rPr>
              <a:t>:</a:t>
            </a:r>
          </a:p>
        </p:txBody>
      </p:sp>
      <p:sp>
        <p:nvSpPr>
          <p:cNvPr id="11" name="Content Placeholder 8">
            <a:extLst>
              <a:ext uri="{FF2B5EF4-FFF2-40B4-BE49-F238E27FC236}">
                <a16:creationId xmlns:a16="http://schemas.microsoft.com/office/drawing/2014/main" id="{54A8EA7F-150D-4AD6-B0C1-6CCBEB682A9A}"/>
              </a:ext>
            </a:extLst>
          </p:cNvPr>
          <p:cNvSpPr txBox="1">
            <a:spLocks/>
          </p:cNvSpPr>
          <p:nvPr/>
        </p:nvSpPr>
        <p:spPr>
          <a:xfrm>
            <a:off x="787583" y="3515172"/>
            <a:ext cx="5016317" cy="175259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indent="-249238">
              <a:spcBef>
                <a:spcPts val="1200"/>
              </a:spcBef>
              <a:buFont typeface="Arial" panose="020B0604020202020204" pitchFamily="34" charset="0"/>
              <a:buChar char="•"/>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ArrayList</a:t>
            </a:r>
            <a:r>
              <a:rPr lang="en-US" sz="2200" i="0" u="none" dirty="0">
                <a:solidFill>
                  <a:schemeClr val="bg1"/>
                </a:solidFill>
                <a:latin typeface="Comic Sans MS" panose="030F0702030302020204" pitchFamily="66" charset="0"/>
              </a:rPr>
              <a:t>()</a:t>
            </a:r>
          </a:p>
          <a:p>
            <a:pPr marL="436563">
              <a:spcBef>
                <a:spcPts val="1800"/>
              </a:spcBef>
              <a:tabLst>
                <a:tab pos="622300" algn="l"/>
              </a:tabLst>
            </a:pPr>
            <a:r>
              <a:rPr lang="en-US" sz="2200" i="0" u="none" dirty="0" err="1">
                <a:solidFill>
                  <a:schemeClr val="bg1"/>
                </a:solidFill>
                <a:latin typeface="Comic Sans MS" panose="030F0702030302020204" pitchFamily="66" charset="0"/>
              </a:rPr>
              <a:t>ArrayList</a:t>
            </a:r>
            <a:r>
              <a:rPr lang="en-US" sz="2200" i="0" u="none" dirty="0">
                <a:solidFill>
                  <a:schemeClr val="bg1"/>
                </a:solidFill>
                <a:latin typeface="Comic Sans MS" panose="030F0702030302020204" pitchFamily="66" charset="0"/>
              </a:rPr>
              <a:t>(Collection c)</a:t>
            </a:r>
          </a:p>
          <a:p>
            <a:pPr marL="449263" indent="-355600">
              <a:spcBef>
                <a:spcPts val="1800"/>
              </a:spcBef>
              <a:tabLst>
                <a:tab pos="622300" algn="l"/>
              </a:tabLst>
            </a:pPr>
            <a:r>
              <a:rPr lang="en-US" sz="2200" i="0" u="none" dirty="0" err="1">
                <a:solidFill>
                  <a:schemeClr val="bg1"/>
                </a:solidFill>
                <a:latin typeface="Comic Sans MS" panose="030F0702030302020204" pitchFamily="66" charset="0"/>
              </a:rPr>
              <a:t>ArrayList</a:t>
            </a:r>
            <a:r>
              <a:rPr lang="en-US" sz="2200" i="0" u="none" dirty="0">
                <a:solidFill>
                  <a:schemeClr val="bg1"/>
                </a:solidFill>
                <a:latin typeface="Comic Sans MS" panose="030F0702030302020204" pitchFamily="66" charset="0"/>
              </a:rPr>
              <a:t>(</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capacity)</a:t>
            </a:r>
          </a:p>
        </p:txBody>
      </p:sp>
      <p:sp>
        <p:nvSpPr>
          <p:cNvPr id="12" name="TextBox 11">
            <a:extLst>
              <a:ext uri="{FF2B5EF4-FFF2-40B4-BE49-F238E27FC236}">
                <a16:creationId xmlns:a16="http://schemas.microsoft.com/office/drawing/2014/main" id="{A58797F4-3DDB-4885-B9B8-1AC53A7354AC}"/>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0401623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a:t>
            </a:r>
            <a:r>
              <a:rPr lang="en-IN" sz="2400" dirty="0" err="1">
                <a:solidFill>
                  <a:schemeClr val="accent6">
                    <a:lumMod val="20000"/>
                    <a:lumOff val="80000"/>
                  </a:schemeClr>
                </a:solidFill>
                <a:latin typeface="Comic Sans MS" panose="030F0702030302020204" pitchFamily="66" charset="0"/>
              </a:rPr>
              <a:t>ArrayList</a:t>
            </a:r>
            <a:r>
              <a:rPr lang="en-IN" sz="2400" dirty="0">
                <a:solidFill>
                  <a:schemeClr val="accent6">
                    <a:lumMod val="20000"/>
                    <a:lumOff val="80000"/>
                  </a:schemeClr>
                </a:solidFill>
                <a:latin typeface="Comic Sans MS" panose="030F0702030302020204" pitchFamily="66" charset="0"/>
              </a:rPr>
              <a:t>:</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2555769925"/>
              </p:ext>
            </p:extLst>
          </p:nvPr>
        </p:nvGraphicFramePr>
        <p:xfrm>
          <a:off x="981804" y="1557336"/>
          <a:ext cx="10057497" cy="4193449"/>
        </p:xfrm>
        <a:graphic>
          <a:graphicData uri="http://schemas.openxmlformats.org/drawingml/2006/table">
            <a:tbl>
              <a:tblPr/>
              <a:tblGrid>
                <a:gridCol w="1922770">
                  <a:extLst>
                    <a:ext uri="{9D8B030D-6E8A-4147-A177-3AD203B41FA5}">
                      <a16:colId xmlns:a16="http://schemas.microsoft.com/office/drawing/2014/main" val="3722728617"/>
                    </a:ext>
                  </a:extLst>
                </a:gridCol>
                <a:gridCol w="3031336">
                  <a:extLst>
                    <a:ext uri="{9D8B030D-6E8A-4147-A177-3AD203B41FA5}">
                      <a16:colId xmlns:a16="http://schemas.microsoft.com/office/drawing/2014/main" val="4211699040"/>
                    </a:ext>
                  </a:extLst>
                </a:gridCol>
                <a:gridCol w="2043275">
                  <a:extLst>
                    <a:ext uri="{9D8B030D-6E8A-4147-A177-3AD203B41FA5}">
                      <a16:colId xmlns:a16="http://schemas.microsoft.com/office/drawing/2014/main" val="2577492922"/>
                    </a:ext>
                  </a:extLst>
                </a:gridCol>
                <a:gridCol w="3060116">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addAll</a:t>
                      </a:r>
                      <a:r>
                        <a:rPr lang="en-IN" sz="2000" b="0" i="0" dirty="0">
                          <a:solidFill>
                            <a:srgbClr val="000000"/>
                          </a:solidFill>
                          <a:effectLst/>
                          <a:latin typeface="Comic Sans MS" panose="030F0702030302020204" pitchFamily="66" charset="0"/>
                        </a:rPr>
                        <a:t>(Collection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lastIndexOf</a:t>
                      </a:r>
                      <a:r>
                        <a:rPr lang="en-IN" sz="2000" b="0" i="0" dirty="0">
                          <a:solidFill>
                            <a:srgbClr val="000000"/>
                          </a:solidFill>
                          <a:effectLst/>
                          <a:latin typeface="Comic Sans MS" panose="030F0702030302020204" pitchFamily="66" charset="0"/>
                        </a:rPr>
                        <a:t>(Object </a:t>
                      </a:r>
                      <a:r>
                        <a:rPr lang="en-IN" sz="2000" b="0" i="0" dirty="0" err="1">
                          <a:solidFill>
                            <a:srgbClr val="000000"/>
                          </a:solidFill>
                          <a:effectLst/>
                          <a:latin typeface="Comic Sans MS" panose="030F0702030302020204" pitchFamily="66" charset="0"/>
                        </a:rPr>
                        <a:t>ele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add(Object </a:t>
                      </a:r>
                      <a:r>
                        <a:rPr lang="en-IN" sz="2000" b="0" i="0" dirty="0" err="1">
                          <a:solidFill>
                            <a:srgbClr val="000000"/>
                          </a:solidFill>
                          <a:effectLst/>
                          <a:latin typeface="Comic Sans MS" panose="030F0702030302020204" pitchFamily="66" charset="0"/>
                        </a:rPr>
                        <a:t>ele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(Object </a:t>
                      </a:r>
                      <a:r>
                        <a:rPr lang="en-IN" sz="2000" b="0" i="0" dirty="0" err="1">
                          <a:solidFill>
                            <a:srgbClr val="000000"/>
                          </a:solidFill>
                          <a:effectLst/>
                          <a:latin typeface="Comic Sans MS" panose="030F0702030302020204" pitchFamily="66" charset="0"/>
                        </a:rPr>
                        <a:t>ele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1852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addAll</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a:t>
                      </a:r>
                    </a:p>
                    <a:p>
                      <a:pPr algn="l" fontAlgn="t"/>
                      <a:r>
                        <a:rPr lang="en-IN" sz="2000" b="0" i="0" dirty="0">
                          <a:solidFill>
                            <a:srgbClr val="000000"/>
                          </a:solidFill>
                          <a:effectLst/>
                          <a:latin typeface="Comic Sans MS" panose="030F0702030302020204" pitchFamily="66" charset="0"/>
                        </a:rPr>
                        <a:t> Collection c)</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toArray</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algn="l" fontAlgn="t"/>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add(</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Object </a:t>
                      </a:r>
                    </a:p>
                    <a:p>
                      <a:pPr algn="l" fontAlgn="t"/>
                      <a:r>
                        <a:rPr lang="en-IN" sz="2000" b="0" i="0" dirty="0">
                          <a:solidFill>
                            <a:srgbClr val="000000"/>
                          </a:solidFill>
                          <a:effectLst/>
                          <a:latin typeface="Comic Sans MS" panose="030F0702030302020204" pitchFamily="66" charset="0"/>
                        </a:rPr>
                        <a: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IN" sz="2000" dirty="0">
                          <a:solidFill>
                            <a:srgbClr val="020202"/>
                          </a:solidFill>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IN" sz="2000" dirty="0">
                          <a:solidFill>
                            <a:srgbClr val="020202"/>
                          </a:solidFill>
                          <a:latin typeface="Comic Sans MS" panose="030F0702030302020204" pitchFamily="66" charset="0"/>
                        </a:rPr>
                        <a:t> </a:t>
                      </a:r>
                      <a:r>
                        <a:rPr lang="en-IN" sz="2000" dirty="0" err="1">
                          <a:solidFill>
                            <a:srgbClr val="020202"/>
                          </a:solidFill>
                          <a:latin typeface="Comic Sans MS" panose="030F0702030302020204" pitchFamily="66" charset="0"/>
                        </a:rPr>
                        <a:t>toArray</a:t>
                      </a:r>
                      <a:r>
                        <a:rPr lang="en-IN" sz="2000" dirty="0">
                          <a:solidFill>
                            <a:srgbClr val="020202"/>
                          </a:solidFill>
                          <a:latin typeface="Comic Sans MS" panose="030F0702030302020204" pitchFamily="66" charset="0"/>
                        </a:rPr>
                        <a:t>(Object[] a)</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542">
                <a:tc>
                  <a:txBody>
                    <a:bodyPr/>
                    <a:lstStyle/>
                    <a:p>
                      <a:pPr algn="l" fontAlgn="t"/>
                      <a:r>
                        <a:rPr lang="en-IN" sz="2000" b="0" i="0" dirty="0">
                          <a:solidFill>
                            <a:srgbClr val="000000"/>
                          </a:solidFill>
                          <a:effectLst/>
                          <a:latin typeface="Comic Sans MS" panose="030F0702030302020204" pitchFamily="66" charset="0"/>
                        </a:rPr>
                        <a:t>public void </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clear()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clone()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trimToSize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12382377"/>
                  </a:ext>
                </a:extLst>
              </a:tr>
            </a:tbl>
          </a:graphicData>
        </a:graphic>
      </p:graphicFrame>
      <p:sp>
        <p:nvSpPr>
          <p:cNvPr id="10" name="TextBox 9">
            <a:extLst>
              <a:ext uri="{FF2B5EF4-FFF2-40B4-BE49-F238E27FC236}">
                <a16:creationId xmlns:a16="http://schemas.microsoft.com/office/drawing/2014/main" id="{23F43B7F-49B6-4005-8355-EBE7B3431688}"/>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9198984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ArrayList</a:t>
            </a:r>
            <a:r>
              <a:rPr lang="en-IN" sz="2400" dirty="0">
                <a:solidFill>
                  <a:schemeClr val="accent6">
                    <a:lumMod val="20000"/>
                    <a:lumOff val="80000"/>
                  </a:schemeClr>
                </a:solidFill>
                <a:latin typeface="Comic Sans MS" panose="030F0702030302020204" pitchFamily="66" charset="0"/>
              </a:rPr>
              <a:t>:</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63</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19665" y="1166636"/>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800" i="0" u="none" dirty="0">
                <a:solidFill>
                  <a:schemeClr val="bg1"/>
                </a:solidFill>
                <a:latin typeface="Comic Sans MS" panose="030F0702030302020204" pitchFamily="66" charset="0"/>
              </a:rPr>
              <a:t>import </a:t>
            </a:r>
            <a:r>
              <a:rPr lang="en-IN" sz="1800" i="0" u="none" dirty="0" err="1">
                <a:solidFill>
                  <a:schemeClr val="bg1"/>
                </a:solidFill>
                <a:latin typeface="Comic Sans MS" panose="030F0702030302020204" pitchFamily="66" charset="0"/>
              </a:rPr>
              <a:t>java.util</a:t>
            </a:r>
            <a:r>
              <a:rPr lang="en-IN" sz="1800" i="0" u="none" dirty="0">
                <a:solidFill>
                  <a:schemeClr val="bg1"/>
                </a:solidFill>
                <a:latin typeface="Comic Sans MS" panose="030F0702030302020204" pitchFamily="66" charset="0"/>
              </a:rPr>
              <a:t>.*;</a:t>
            </a:r>
          </a:p>
          <a:p>
            <a:pPr marL="0" indent="0">
              <a:buNone/>
            </a:pPr>
            <a:r>
              <a:rPr lang="en-IN" sz="1800" i="0" u="none" dirty="0">
                <a:solidFill>
                  <a:schemeClr val="bg1"/>
                </a:solidFill>
                <a:latin typeface="Comic Sans MS" panose="030F0702030302020204" pitchFamily="66" charset="0"/>
              </a:rPr>
              <a:t>Class </a:t>
            </a:r>
            <a:r>
              <a:rPr lang="en-IN" sz="1800" i="0" u="none" dirty="0" err="1">
                <a:solidFill>
                  <a:schemeClr val="bg1"/>
                </a:solidFill>
                <a:latin typeface="Comic Sans MS" panose="030F0702030302020204" pitchFamily="66" charset="0"/>
              </a:rPr>
              <a:t>ArrayListDemo</a:t>
            </a:r>
            <a:r>
              <a:rPr lang="en-IN" sz="1800" i="0" u="none" dirty="0">
                <a:solidFill>
                  <a:schemeClr val="bg1"/>
                </a:solidFill>
                <a:latin typeface="Comic Sans MS" panose="030F0702030302020204" pitchFamily="66" charset="0"/>
              </a:rPr>
              <a:t> {  </a:t>
            </a:r>
          </a:p>
          <a:p>
            <a:pPr marL="0" indent="0">
              <a:buNone/>
            </a:pPr>
            <a:r>
              <a:rPr lang="en-IN" sz="1800" i="0" u="none" dirty="0">
                <a:solidFill>
                  <a:schemeClr val="bg1"/>
                </a:solidFill>
                <a:latin typeface="Comic Sans MS" panose="030F0702030302020204" pitchFamily="66" charset="0"/>
              </a:rPr>
              <a:t>public static void main(String </a:t>
            </a:r>
            <a:r>
              <a:rPr lang="en-IN" sz="1800" i="0" u="none" dirty="0" err="1">
                <a:solidFill>
                  <a:schemeClr val="bg1"/>
                </a:solidFill>
                <a:latin typeface="Comic Sans MS" panose="030F0702030302020204" pitchFamily="66" charset="0"/>
              </a:rPr>
              <a:t>args</a:t>
            </a:r>
            <a:r>
              <a:rPr lang="en-IN" sz="1800" i="0" u="none" dirty="0">
                <a:solidFill>
                  <a:schemeClr val="bg1"/>
                </a:solidFill>
                <a:latin typeface="Comic Sans MS" panose="030F0702030302020204" pitchFamily="66" charset="0"/>
              </a:rPr>
              <a:t>[]){  </a:t>
            </a:r>
          </a:p>
          <a:p>
            <a:pPr marL="0" indent="0">
              <a:buNone/>
            </a:pPr>
            <a:r>
              <a:rPr lang="en-IN" sz="1800" i="0" u="none" dirty="0" err="1">
                <a:solidFill>
                  <a:schemeClr val="bg1"/>
                </a:solidFill>
                <a:latin typeface="Comic Sans MS" panose="030F0702030302020204" pitchFamily="66" charset="0"/>
              </a:rPr>
              <a:t>ArrayList</a:t>
            </a:r>
            <a:r>
              <a:rPr lang="en-IN" sz="1800" i="0" u="none" dirty="0">
                <a:solidFill>
                  <a:schemeClr val="bg1"/>
                </a:solidFill>
                <a:latin typeface="Comic Sans MS" panose="030F0702030302020204" pitchFamily="66" charset="0"/>
              </a:rPr>
              <a:t> I = new </a:t>
            </a:r>
            <a:r>
              <a:rPr lang="en-IN" sz="1800" i="0" u="none" dirty="0" err="1">
                <a:solidFill>
                  <a:schemeClr val="bg1"/>
                </a:solidFill>
                <a:latin typeface="Comic Sans MS" panose="030F0702030302020204" pitchFamily="66" charset="0"/>
              </a:rPr>
              <a:t>ArrayList</a:t>
            </a:r>
            <a:r>
              <a:rPr lang="en-IN" sz="1800" i="0" u="none" dirty="0">
                <a:solidFill>
                  <a:schemeClr val="bg1"/>
                </a:solidFill>
                <a:latin typeface="Comic Sans MS" panose="030F0702030302020204" pitchFamily="66" charset="0"/>
              </a:rPr>
              <a:t>();</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("A");</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(10);</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("A");</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(null);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A, null]</a:t>
            </a:r>
          </a:p>
          <a:p>
            <a:pPr marL="0" indent="0">
              <a:buNone/>
            </a:pPr>
            <a:r>
              <a:rPr lang="en-IN" sz="1800" i="0" u="none" dirty="0" err="1">
                <a:solidFill>
                  <a:schemeClr val="bg1"/>
                </a:solidFill>
                <a:latin typeface="Comic Sans MS" panose="030F0702030302020204" pitchFamily="66" charset="0"/>
              </a:rPr>
              <a:t>I.remove</a:t>
            </a:r>
            <a:r>
              <a:rPr lang="en-IN" sz="1800" i="0" u="none" dirty="0">
                <a:solidFill>
                  <a:schemeClr val="bg1"/>
                </a:solidFill>
                <a:latin typeface="Comic Sans MS" panose="030F0702030302020204" pitchFamily="66" charset="0"/>
              </a:rPr>
              <a:t>(2);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null]</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("2", "B");</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("C");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B, null, C] </a:t>
            </a:r>
            <a:r>
              <a:rPr lang="en-IN" sz="1800" i="0" u="none" dirty="0">
                <a:solidFill>
                  <a:schemeClr val="bg1"/>
                </a:solidFill>
                <a:latin typeface="Comic Sans MS" panose="030F0702030302020204" pitchFamily="66" charset="0"/>
              </a:rPr>
              <a:t> </a:t>
            </a:r>
          </a:p>
          <a:p>
            <a:pPr marL="0" indent="0">
              <a:buNone/>
            </a:pPr>
            <a:r>
              <a:rPr lang="en-IN" sz="1800" i="0" u="none" dirty="0">
                <a:solidFill>
                  <a:schemeClr val="bg1"/>
                </a:solidFill>
                <a:latin typeface="Comic Sans MS" panose="030F0702030302020204" pitchFamily="66" charset="0"/>
              </a:rPr>
              <a:t>}}  </a:t>
            </a:r>
          </a:p>
        </p:txBody>
      </p:sp>
      <p:sp>
        <p:nvSpPr>
          <p:cNvPr id="10" name="TextBox 9">
            <a:extLst>
              <a:ext uri="{FF2B5EF4-FFF2-40B4-BE49-F238E27FC236}">
                <a16:creationId xmlns:a16="http://schemas.microsoft.com/office/drawing/2014/main" id="{F4965F06-D2B4-45CF-89D4-D8FE7F3F3A85}"/>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5190845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796413"/>
            <a:ext cx="10972800" cy="5456753"/>
          </a:xfrm>
        </p:spPr>
        <p:txBody>
          <a:bodyPr/>
          <a:lstStyle/>
          <a:p>
            <a:pPr marL="0" indent="0">
              <a:buNone/>
            </a:pPr>
            <a:r>
              <a:rPr lang="en-IN" sz="2400" dirty="0" err="1">
                <a:latin typeface="Comic Sans MS" panose="030F0702030302020204" pitchFamily="66" charset="0"/>
              </a:rPr>
              <a:t>LinkedList</a:t>
            </a:r>
            <a:r>
              <a:rPr lang="en-IN" sz="2400" dirty="0">
                <a:latin typeface="Comic Sans MS" panose="030F0702030302020204" pitchFamily="66" charset="0"/>
              </a:rPr>
              <a:t>:</a:t>
            </a:r>
          </a:p>
          <a:p>
            <a:pPr>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LinkedList</a:t>
            </a:r>
            <a:r>
              <a:rPr lang="en-IN" sz="2200" dirty="0">
                <a:solidFill>
                  <a:schemeClr val="bg1"/>
                </a:solidFill>
                <a:latin typeface="Comic Sans MS" panose="030F0702030302020204" pitchFamily="66" charset="0"/>
              </a:rPr>
              <a:t> class uses doubly linked list to store the elements. It provides a linked-list data structure. It inherits the </a:t>
            </a:r>
            <a:r>
              <a:rPr lang="en-IN" sz="2200" dirty="0" err="1">
                <a:solidFill>
                  <a:schemeClr val="bg1"/>
                </a:solidFill>
                <a:latin typeface="Comic Sans MS" panose="030F0702030302020204" pitchFamily="66" charset="0"/>
              </a:rPr>
              <a:t>AbstractList</a:t>
            </a:r>
            <a:r>
              <a:rPr lang="en-IN" sz="2200" dirty="0">
                <a:solidFill>
                  <a:schemeClr val="bg1"/>
                </a:solidFill>
                <a:latin typeface="Comic Sans MS" panose="030F0702030302020204" pitchFamily="66" charset="0"/>
              </a:rPr>
              <a:t> class and implements List and Deque interfaces.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The important points about Java </a:t>
            </a:r>
            <a:r>
              <a:rPr lang="en-IN" sz="2200" dirty="0" err="1">
                <a:solidFill>
                  <a:schemeClr val="bg1"/>
                </a:solidFill>
                <a:latin typeface="Comic Sans MS" panose="030F0702030302020204" pitchFamily="66" charset="0"/>
              </a:rPr>
              <a:t>LinkedList</a:t>
            </a:r>
            <a:r>
              <a:rPr lang="en-IN" sz="2200" dirty="0">
                <a:solidFill>
                  <a:schemeClr val="bg1"/>
                </a:solidFill>
                <a:latin typeface="Comic Sans MS" panose="030F0702030302020204" pitchFamily="66" charset="0"/>
              </a:rPr>
              <a:t> are:</a:t>
            </a:r>
          </a:p>
          <a:p>
            <a:pPr marL="627063" indent="-271463">
              <a:buFont typeface="Arial" panose="020B0604020202020204" pitchFamily="34" charset="0"/>
              <a:buChar char="•"/>
            </a:pPr>
            <a:r>
              <a:rPr lang="en-IN" sz="2200" dirty="0">
                <a:solidFill>
                  <a:schemeClr val="bg1"/>
                </a:solidFill>
                <a:latin typeface="Comic Sans MS" panose="030F0702030302020204" pitchFamily="66" charset="0"/>
              </a:rPr>
              <a:t>It can contain duplicate elements.</a:t>
            </a:r>
          </a:p>
          <a:p>
            <a:pPr marL="627063" indent="-271463">
              <a:buFont typeface="Arial" panose="020B0604020202020204" pitchFamily="34" charset="0"/>
              <a:buChar char="•"/>
            </a:pPr>
            <a:r>
              <a:rPr lang="en-IN" sz="2200" dirty="0">
                <a:solidFill>
                  <a:schemeClr val="bg1"/>
                </a:solidFill>
                <a:latin typeface="Comic Sans MS" panose="030F0702030302020204" pitchFamily="66" charset="0"/>
              </a:rPr>
              <a:t>It maintains insertion order.</a:t>
            </a:r>
          </a:p>
          <a:p>
            <a:pPr marL="627063" indent="-271463">
              <a:buFont typeface="Arial" panose="020B0604020202020204" pitchFamily="34" charset="0"/>
              <a:buChar char="•"/>
            </a:pPr>
            <a:r>
              <a:rPr lang="en-IN" sz="2200" dirty="0">
                <a:solidFill>
                  <a:schemeClr val="bg1"/>
                </a:solidFill>
                <a:latin typeface="Comic Sans MS" panose="030F0702030302020204" pitchFamily="66" charset="0"/>
              </a:rPr>
              <a:t>It is non synchronized.</a:t>
            </a:r>
          </a:p>
          <a:p>
            <a:pPr marL="627063" indent="-271463">
              <a:buFont typeface="Arial" panose="020B0604020202020204" pitchFamily="34" charset="0"/>
              <a:buChar char="•"/>
            </a:pPr>
            <a:r>
              <a:rPr lang="en-IN" sz="2200" dirty="0">
                <a:solidFill>
                  <a:schemeClr val="bg1"/>
                </a:solidFill>
                <a:latin typeface="Comic Sans MS" panose="030F0702030302020204" pitchFamily="66" charset="0"/>
              </a:rPr>
              <a:t>In Java </a:t>
            </a:r>
            <a:r>
              <a:rPr lang="en-IN" sz="2200" dirty="0" err="1">
                <a:solidFill>
                  <a:schemeClr val="bg1"/>
                </a:solidFill>
                <a:latin typeface="Comic Sans MS" panose="030F0702030302020204" pitchFamily="66" charset="0"/>
              </a:rPr>
              <a:t>LinkedList</a:t>
            </a:r>
            <a:r>
              <a:rPr lang="en-IN" sz="2200" dirty="0">
                <a:solidFill>
                  <a:schemeClr val="bg1"/>
                </a:solidFill>
                <a:latin typeface="Comic Sans MS" panose="030F0702030302020204" pitchFamily="66" charset="0"/>
              </a:rPr>
              <a:t> class, manipulation is fast because no shifting needs to be occurred.</a:t>
            </a:r>
          </a:p>
          <a:p>
            <a:pPr marL="627063" indent="-271463">
              <a:buFont typeface="Arial" panose="020B0604020202020204" pitchFamily="34" charset="0"/>
              <a:buChar char="•"/>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LinkedList</a:t>
            </a:r>
            <a:r>
              <a:rPr lang="en-IN" sz="2200" dirty="0">
                <a:solidFill>
                  <a:schemeClr val="bg1"/>
                </a:solidFill>
                <a:latin typeface="Comic Sans MS" panose="030F0702030302020204" pitchFamily="66" charset="0"/>
              </a:rPr>
              <a:t> class can be used as list, stack or queue.</a:t>
            </a:r>
          </a:p>
          <a:p>
            <a:pPr marL="355600" indent="0">
              <a:buNone/>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TextBox 8">
            <a:extLst>
              <a:ext uri="{FF2B5EF4-FFF2-40B4-BE49-F238E27FC236}">
                <a16:creationId xmlns:a16="http://schemas.microsoft.com/office/drawing/2014/main" id="{CF1B5AF9-A0E6-4BF8-A680-FA2905D40387}"/>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785122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1510706" cy="5241111"/>
          </a:xfrm>
        </p:spPr>
        <p:txBody>
          <a:bodyPr/>
          <a:lstStyle/>
          <a:p>
            <a:pPr marL="0" indent="0">
              <a:buNone/>
            </a:pPr>
            <a:r>
              <a:rPr lang="en-US" sz="2400" dirty="0">
                <a:solidFill>
                  <a:schemeClr val="bg1"/>
                </a:solidFill>
                <a:latin typeface="Comic Sans MS" panose="030F0702030302020204" pitchFamily="66" charset="0"/>
              </a:rPr>
              <a:t>		</a:t>
            </a:r>
          </a:p>
          <a:p>
            <a:pPr indent="0">
              <a:spcBef>
                <a:spcPts val="2400"/>
              </a:spcBef>
              <a:buNone/>
              <a:tabLst>
                <a:tab pos="452438" algn="l"/>
              </a:tabLst>
            </a:pPr>
            <a:r>
              <a:rPr lang="en-US" sz="2200" dirty="0">
                <a:solidFill>
                  <a:schemeClr val="bg1"/>
                </a:solidFill>
                <a:latin typeface="Comic Sans MS" panose="030F0702030302020204" pitchFamily="66" charset="0"/>
              </a:rPr>
              <a:t>public class </a:t>
            </a:r>
            <a:r>
              <a:rPr lang="en-IN" sz="2200" dirty="0" err="1">
                <a:solidFill>
                  <a:schemeClr val="bg1"/>
                </a:solidFill>
                <a:latin typeface="Comic Sans MS" panose="030F0702030302020204" pitchFamily="66" charset="0"/>
              </a:rPr>
              <a:t>LinkedList</a:t>
            </a:r>
            <a:r>
              <a:rPr lang="en-IN" sz="2200" dirty="0">
                <a:solidFill>
                  <a:schemeClr val="bg1"/>
                </a:solidFill>
                <a:latin typeface="Comic Sans MS" panose="030F0702030302020204" pitchFamily="66" charset="0"/>
              </a:rPr>
              <a:t>&lt;E&gt; extends </a:t>
            </a:r>
            <a:r>
              <a:rPr lang="en-IN" sz="2200" dirty="0" err="1">
                <a:solidFill>
                  <a:schemeClr val="bg1"/>
                </a:solidFill>
                <a:latin typeface="Comic Sans MS" panose="030F0702030302020204" pitchFamily="66" charset="0"/>
              </a:rPr>
              <a:t>AbstractSequentialList</a:t>
            </a:r>
            <a:r>
              <a:rPr lang="en-IN" sz="2200" dirty="0">
                <a:solidFill>
                  <a:schemeClr val="bg1"/>
                </a:solidFill>
                <a:latin typeface="Comic Sans MS" panose="030F0702030302020204" pitchFamily="66" charset="0"/>
              </a:rPr>
              <a:t>&lt;E&gt; implements List&lt;E&gt;</a:t>
            </a:r>
            <a:r>
              <a:rPr lang="en-US" sz="2200" dirty="0">
                <a:solidFill>
                  <a:schemeClr val="bg1"/>
                </a:solidFill>
                <a:latin typeface="Comic Sans MS" panose="030F0702030302020204" pitchFamily="66" charset="0"/>
              </a:rPr>
              <a:t> , Deque&lt;E&gt;, Cloneable, Serializable</a:t>
            </a:r>
          </a:p>
          <a:p>
            <a:pPr marL="0" indent="0">
              <a:buNone/>
            </a:pPr>
            <a:endParaRPr lang="en-US" sz="24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marL="0" indent="0">
              <a:buNone/>
            </a:pPr>
            <a:r>
              <a:rPr lang="en-US" sz="2400" dirty="0">
                <a:solidFill>
                  <a:schemeClr val="accent6">
                    <a:lumMod val="20000"/>
                    <a:lumOff val="80000"/>
                  </a:schemeClr>
                </a:solidFill>
                <a:latin typeface="Comic Sans MS" panose="030F0702030302020204" pitchFamily="66" charset="0"/>
              </a:rPr>
              <a:t>  </a:t>
            </a:r>
            <a:r>
              <a:rPr lang="en-US" sz="2400" u="sng" dirty="0">
                <a:solidFill>
                  <a:schemeClr val="accent6">
                    <a:lumMod val="20000"/>
                    <a:lumOff val="80000"/>
                  </a:schemeClr>
                </a:solidFill>
                <a:latin typeface="Comic Sans MS" panose="030F0702030302020204" pitchFamily="66" charset="0"/>
              </a:rPr>
              <a:t>Constructors of </a:t>
            </a:r>
            <a:r>
              <a:rPr lang="en-US" sz="2400" u="sng" dirty="0" err="1">
                <a:solidFill>
                  <a:schemeClr val="accent6">
                    <a:lumMod val="20000"/>
                    <a:lumOff val="80000"/>
                  </a:schemeClr>
                </a:solidFill>
                <a:latin typeface="Comic Sans MS" panose="030F0702030302020204" pitchFamily="66" charset="0"/>
              </a:rPr>
              <a:t>LinkedList</a:t>
            </a:r>
            <a:r>
              <a:rPr lang="en-US" sz="2400" u="sng" dirty="0">
                <a:solidFill>
                  <a:schemeClr val="accent6">
                    <a:lumMod val="20000"/>
                    <a:lumOff val="80000"/>
                  </a:schemeClr>
                </a:solidFill>
                <a:latin typeface="Comic Sans MS" panose="030F0702030302020204" pitchFamily="66" charset="0"/>
              </a:rPr>
              <a:t>:</a:t>
            </a: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TextBox 8">
            <a:extLst>
              <a:ext uri="{FF2B5EF4-FFF2-40B4-BE49-F238E27FC236}">
                <a16:creationId xmlns:a16="http://schemas.microsoft.com/office/drawing/2014/main" id="{245F67D3-17F5-4474-BAF5-D0C817D4AC6C}"/>
              </a:ext>
            </a:extLst>
          </p:cNvPr>
          <p:cNvSpPr txBox="1"/>
          <p:nvPr/>
        </p:nvSpPr>
        <p:spPr>
          <a:xfrm>
            <a:off x="7206612" y="5799507"/>
            <a:ext cx="4586724" cy="461665"/>
          </a:xfrm>
          <a:prstGeom prst="rect">
            <a:avLst/>
          </a:prstGeom>
          <a:noFill/>
        </p:spPr>
        <p:txBody>
          <a:bodyPr wrap="square" rtlCol="0">
            <a:spAutoFit/>
          </a:bodyPr>
          <a:lstStyle/>
          <a:p>
            <a:r>
              <a:rPr lang="en-IN" sz="2400" i="0" dirty="0">
                <a:solidFill>
                  <a:schemeClr val="bg1"/>
                </a:solidFill>
                <a:latin typeface="Comic Sans MS" panose="030F0702030302020204" pitchFamily="66" charset="0"/>
              </a:rPr>
              <a:t>Hierarchy of </a:t>
            </a:r>
            <a:r>
              <a:rPr lang="en-IN" sz="2400" i="0" dirty="0" err="1">
                <a:solidFill>
                  <a:schemeClr val="bg1"/>
                </a:solidFill>
                <a:latin typeface="Comic Sans MS" panose="030F0702030302020204" pitchFamily="66" charset="0"/>
              </a:rPr>
              <a:t>LinkedList</a:t>
            </a:r>
            <a:r>
              <a:rPr lang="en-IN" sz="2400" i="0" dirty="0">
                <a:solidFill>
                  <a:schemeClr val="bg1"/>
                </a:solidFill>
                <a:latin typeface="Comic Sans MS" panose="030F0702030302020204" pitchFamily="66" charset="0"/>
              </a:rPr>
              <a:t> class</a:t>
            </a:r>
          </a:p>
        </p:txBody>
      </p:sp>
      <p:sp>
        <p:nvSpPr>
          <p:cNvPr id="10" name="TextBox 9">
            <a:extLst>
              <a:ext uri="{FF2B5EF4-FFF2-40B4-BE49-F238E27FC236}">
                <a16:creationId xmlns:a16="http://schemas.microsoft.com/office/drawing/2014/main" id="{46C50CE0-0753-42AA-9CF1-A704B7A5CC60}"/>
              </a:ext>
            </a:extLst>
          </p:cNvPr>
          <p:cNvSpPr txBox="1"/>
          <p:nvPr/>
        </p:nvSpPr>
        <p:spPr>
          <a:xfrm>
            <a:off x="440803" y="1012054"/>
            <a:ext cx="458672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a:t>
            </a:r>
            <a:r>
              <a:rPr lang="en-IN" sz="2400" i="0" dirty="0" err="1">
                <a:solidFill>
                  <a:schemeClr val="accent6">
                    <a:lumMod val="20000"/>
                    <a:lumOff val="80000"/>
                  </a:schemeClr>
                </a:solidFill>
                <a:latin typeface="Comic Sans MS" panose="030F0702030302020204" pitchFamily="66" charset="0"/>
              </a:rPr>
              <a:t>LinkedList</a:t>
            </a:r>
            <a:r>
              <a:rPr lang="en-IN" sz="2400" i="0" dirty="0">
                <a:solidFill>
                  <a:schemeClr val="accent6">
                    <a:lumMod val="20000"/>
                    <a:lumOff val="80000"/>
                  </a:schemeClr>
                </a:solidFill>
                <a:latin typeface="Comic Sans MS" panose="030F0702030302020204" pitchFamily="66" charset="0"/>
              </a:rPr>
              <a:t>:</a:t>
            </a:r>
          </a:p>
        </p:txBody>
      </p:sp>
      <p:pic>
        <p:nvPicPr>
          <p:cNvPr id="6146" name="Picture 2" descr="Java LinkedList class hierarchy">
            <a:extLst>
              <a:ext uri="{FF2B5EF4-FFF2-40B4-BE49-F238E27FC236}">
                <a16:creationId xmlns:a16="http://schemas.microsoft.com/office/drawing/2014/main" id="{4980D77E-3883-45D9-A156-571E4A4B0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2472" y="2310547"/>
            <a:ext cx="3101197" cy="348095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a:extLst>
              <a:ext uri="{FF2B5EF4-FFF2-40B4-BE49-F238E27FC236}">
                <a16:creationId xmlns:a16="http://schemas.microsoft.com/office/drawing/2014/main" id="{A866D16C-11D1-46A9-A0C4-14872D6F2684}"/>
              </a:ext>
            </a:extLst>
          </p:cNvPr>
          <p:cNvSpPr txBox="1">
            <a:spLocks/>
          </p:cNvSpPr>
          <p:nvPr/>
        </p:nvSpPr>
        <p:spPr>
          <a:xfrm>
            <a:off x="946241" y="4160852"/>
            <a:ext cx="4717441" cy="1197729"/>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269875" indent="-176213">
              <a:spcBef>
                <a:spcPts val="1800"/>
              </a:spcBef>
              <a:tabLst>
                <a:tab pos="622300" algn="l"/>
              </a:tabLst>
            </a:pPr>
            <a:r>
              <a:rPr lang="en-US" sz="24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LinkedList</a:t>
            </a:r>
            <a:r>
              <a:rPr lang="en-US" sz="2200" i="0" u="none" dirty="0">
                <a:solidFill>
                  <a:schemeClr val="bg1"/>
                </a:solidFill>
                <a:latin typeface="Comic Sans MS" panose="030F0702030302020204" pitchFamily="66" charset="0"/>
              </a:rPr>
              <a:t>()</a:t>
            </a:r>
          </a:p>
          <a:p>
            <a:pPr marL="269875" indent="-176213">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LinkedList</a:t>
            </a:r>
            <a:r>
              <a:rPr lang="en-US" sz="2200" i="0" u="none" dirty="0">
                <a:solidFill>
                  <a:schemeClr val="bg1"/>
                </a:solidFill>
                <a:latin typeface="Comic Sans MS" panose="030F0702030302020204" pitchFamily="66" charset="0"/>
              </a:rPr>
              <a:t>(Collection c)</a:t>
            </a:r>
          </a:p>
        </p:txBody>
      </p:sp>
      <p:sp>
        <p:nvSpPr>
          <p:cNvPr id="12" name="TextBox 11">
            <a:extLst>
              <a:ext uri="{FF2B5EF4-FFF2-40B4-BE49-F238E27FC236}">
                <a16:creationId xmlns:a16="http://schemas.microsoft.com/office/drawing/2014/main" id="{C39768D4-3012-4A2F-830E-BFE6277186C8}"/>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4167792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a:t>
            </a:r>
            <a:r>
              <a:rPr lang="en-IN" sz="2400" dirty="0" err="1">
                <a:solidFill>
                  <a:schemeClr val="accent6">
                    <a:lumMod val="20000"/>
                    <a:lumOff val="80000"/>
                  </a:schemeClr>
                </a:solidFill>
                <a:latin typeface="Comic Sans MS" panose="030F0702030302020204" pitchFamily="66" charset="0"/>
              </a:rPr>
              <a:t>LinkedList</a:t>
            </a:r>
            <a:r>
              <a:rPr lang="en-IN" sz="2400" dirty="0">
                <a:solidFill>
                  <a:schemeClr val="accent6">
                    <a:lumMod val="20000"/>
                    <a:lumOff val="80000"/>
                  </a:schemeClr>
                </a:solidFill>
                <a:latin typeface="Comic Sans MS" panose="030F0702030302020204" pitchFamily="66" charset="0"/>
              </a:rPr>
              <a:t>:</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559885836"/>
              </p:ext>
            </p:extLst>
          </p:nvPr>
        </p:nvGraphicFramePr>
        <p:xfrm>
          <a:off x="1014053" y="1557336"/>
          <a:ext cx="9900945" cy="4357707"/>
        </p:xfrm>
        <a:graphic>
          <a:graphicData uri="http://schemas.openxmlformats.org/drawingml/2006/table">
            <a:tbl>
              <a:tblPr/>
              <a:tblGrid>
                <a:gridCol w="1957673">
                  <a:extLst>
                    <a:ext uri="{9D8B030D-6E8A-4147-A177-3AD203B41FA5}">
                      <a16:colId xmlns:a16="http://schemas.microsoft.com/office/drawing/2014/main" val="3722728617"/>
                    </a:ext>
                  </a:extLst>
                </a:gridCol>
                <a:gridCol w="3121890">
                  <a:extLst>
                    <a:ext uri="{9D8B030D-6E8A-4147-A177-3AD203B41FA5}">
                      <a16:colId xmlns:a16="http://schemas.microsoft.com/office/drawing/2014/main" val="4211699040"/>
                    </a:ext>
                  </a:extLst>
                </a:gridCol>
                <a:gridCol w="1942580">
                  <a:extLst>
                    <a:ext uri="{9D8B030D-6E8A-4147-A177-3AD203B41FA5}">
                      <a16:colId xmlns:a16="http://schemas.microsoft.com/office/drawing/2014/main" val="2577492922"/>
                    </a:ext>
                  </a:extLst>
                </a:gridCol>
                <a:gridCol w="2878802">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34661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contains(Object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size()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add(Object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indexOf</a:t>
                      </a:r>
                      <a:r>
                        <a:rPr lang="en-IN" sz="2000" b="0" i="0" dirty="0">
                          <a:solidFill>
                            <a:srgbClr val="000000"/>
                          </a:solidFill>
                          <a:effectLst/>
                          <a:latin typeface="Comic Sans MS" panose="030F0702030302020204" pitchFamily="66" charset="0"/>
                        </a:rPr>
                        <a:t>(Object o)</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61437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lastIndexOf</a:t>
                      </a:r>
                      <a:r>
                        <a:rPr lang="en-IN" sz="2000" b="0" i="0" dirty="0">
                          <a:solidFill>
                            <a:srgbClr val="000000"/>
                          </a:solidFill>
                          <a:effectLst/>
                          <a:latin typeface="Comic Sans MS" panose="030F0702030302020204" pitchFamily="66" charset="0"/>
                        </a:rPr>
                        <a:t>(Object o)</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algn="l" fontAlgn="t"/>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add(</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Object </a:t>
                      </a:r>
                    </a:p>
                    <a:p>
                      <a:pPr algn="l" fontAlgn="t"/>
                      <a:r>
                        <a:rPr lang="en-IN" sz="2000" b="0" i="0" dirty="0">
                          <a:solidFill>
                            <a:srgbClr val="000000"/>
                          </a:solidFill>
                          <a:effectLst/>
                          <a:latin typeface="Comic Sans MS" panose="030F0702030302020204" pitchFamily="66" charset="0"/>
                        </a:rPr>
                        <a:t> element)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getFirst</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604212">
                <a:tc>
                  <a:txBody>
                    <a:bodyPr/>
                    <a:lstStyle/>
                    <a:p>
                      <a:pPr algn="l" fontAlgn="t"/>
                      <a:r>
                        <a:rPr lang="en-IN" sz="2000" b="0" i="0" dirty="0">
                          <a:solidFill>
                            <a:srgbClr val="000000"/>
                          </a:solidFill>
                          <a:effectLst/>
                          <a:latin typeface="Comic Sans MS" panose="030F0702030302020204" pitchFamily="66" charset="0"/>
                        </a:rPr>
                        <a:t>public void </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addFirst</a:t>
                      </a:r>
                      <a:r>
                        <a:rPr lang="en-IN" sz="2000" b="0" i="0" dirty="0">
                          <a:solidFill>
                            <a:srgbClr val="000000"/>
                          </a:solidFill>
                          <a:effectLst/>
                          <a:latin typeface="Comic Sans MS" panose="030F0702030302020204" pitchFamily="66" charset="0"/>
                        </a:rPr>
                        <a:t>(Object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 </a:t>
                      </a:r>
                      <a:r>
                        <a:rPr lang="en-IN" sz="2000" dirty="0" err="1">
                          <a:solidFill>
                            <a:srgbClr val="020202"/>
                          </a:solidFill>
                          <a:latin typeface="Comic Sans MS" panose="030F0702030302020204" pitchFamily="66" charset="0"/>
                        </a:rPr>
                        <a:t>getLast</a:t>
                      </a:r>
                      <a:r>
                        <a:rPr lang="en-IN" sz="2000" dirty="0">
                          <a:solidFill>
                            <a:srgbClr val="020202"/>
                          </a:solidFill>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57849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addLast</a:t>
                      </a:r>
                      <a:r>
                        <a:rPr lang="en-IN" sz="2000" b="0" i="0" dirty="0">
                          <a:solidFill>
                            <a:srgbClr val="000000"/>
                          </a:solidFill>
                          <a:effectLst/>
                          <a:latin typeface="Comic Sans MS" panose="030F0702030302020204" pitchFamily="66" charset="0"/>
                        </a:rPr>
                        <a:t>(Object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12382377"/>
                  </a:ext>
                </a:extLst>
              </a:tr>
            </a:tbl>
          </a:graphicData>
        </a:graphic>
      </p:graphicFrame>
      <p:sp>
        <p:nvSpPr>
          <p:cNvPr id="10" name="TextBox 9">
            <a:extLst>
              <a:ext uri="{FF2B5EF4-FFF2-40B4-BE49-F238E27FC236}">
                <a16:creationId xmlns:a16="http://schemas.microsoft.com/office/drawing/2014/main" id="{01E68AE0-6431-4401-9966-276B63B9056B}"/>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819872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LinkedList</a:t>
            </a:r>
            <a:r>
              <a:rPr lang="en-IN" sz="2400" dirty="0">
                <a:solidFill>
                  <a:schemeClr val="accent6">
                    <a:lumMod val="20000"/>
                    <a:lumOff val="80000"/>
                  </a:schemeClr>
                </a:solidFill>
                <a:latin typeface="Comic Sans MS" panose="030F0702030302020204" pitchFamily="66" charset="0"/>
              </a:rPr>
              <a:t>:</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67</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09832" y="1226340"/>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800" i="0" u="none" dirty="0">
                <a:solidFill>
                  <a:schemeClr val="bg1"/>
                </a:solidFill>
                <a:latin typeface="Comic Sans MS" panose="030F0702030302020204" pitchFamily="66" charset="0"/>
              </a:rPr>
              <a:t>import </a:t>
            </a:r>
            <a:r>
              <a:rPr lang="en-IN" sz="1800" i="0" u="none" dirty="0" err="1">
                <a:solidFill>
                  <a:schemeClr val="bg1"/>
                </a:solidFill>
                <a:latin typeface="Comic Sans MS" panose="030F0702030302020204" pitchFamily="66" charset="0"/>
              </a:rPr>
              <a:t>java.util</a:t>
            </a:r>
            <a:r>
              <a:rPr lang="en-IN" sz="1800" i="0" u="none" dirty="0">
                <a:solidFill>
                  <a:schemeClr val="bg1"/>
                </a:solidFill>
                <a:latin typeface="Comic Sans MS" panose="030F0702030302020204" pitchFamily="66" charset="0"/>
              </a:rPr>
              <a:t>.*;</a:t>
            </a:r>
          </a:p>
          <a:p>
            <a:pPr marL="0" indent="0">
              <a:buNone/>
            </a:pPr>
            <a:r>
              <a:rPr lang="en-IN" sz="1800" i="0" u="none" dirty="0">
                <a:solidFill>
                  <a:schemeClr val="bg1"/>
                </a:solidFill>
                <a:latin typeface="Comic Sans MS" panose="030F0702030302020204" pitchFamily="66" charset="0"/>
              </a:rPr>
              <a:t>Class </a:t>
            </a:r>
            <a:r>
              <a:rPr lang="en-IN" sz="1800" i="0" u="none" dirty="0" err="1">
                <a:solidFill>
                  <a:schemeClr val="bg1"/>
                </a:solidFill>
                <a:latin typeface="Comic Sans MS" panose="030F0702030302020204" pitchFamily="66" charset="0"/>
              </a:rPr>
              <a:t>LinkedListDemo</a:t>
            </a:r>
            <a:r>
              <a:rPr lang="en-IN" sz="1800" i="0" u="none" dirty="0">
                <a:solidFill>
                  <a:schemeClr val="bg1"/>
                </a:solidFill>
                <a:latin typeface="Comic Sans MS" panose="030F0702030302020204" pitchFamily="66" charset="0"/>
              </a:rPr>
              <a:t> {  </a:t>
            </a:r>
          </a:p>
          <a:p>
            <a:pPr marL="0" indent="0">
              <a:buNone/>
            </a:pPr>
            <a:r>
              <a:rPr lang="en-IN" sz="1800" i="0" u="none" dirty="0">
                <a:solidFill>
                  <a:schemeClr val="bg1"/>
                </a:solidFill>
                <a:latin typeface="Comic Sans MS" panose="030F0702030302020204" pitchFamily="66" charset="0"/>
              </a:rPr>
              <a:t>public static void main(String </a:t>
            </a:r>
            <a:r>
              <a:rPr lang="en-IN" sz="1800" i="0" u="none" dirty="0" err="1">
                <a:solidFill>
                  <a:schemeClr val="bg1"/>
                </a:solidFill>
                <a:latin typeface="Comic Sans MS" panose="030F0702030302020204" pitchFamily="66" charset="0"/>
              </a:rPr>
              <a:t>args</a:t>
            </a:r>
            <a:r>
              <a:rPr lang="en-IN" sz="1800" i="0" u="none" dirty="0">
                <a:solidFill>
                  <a:schemeClr val="bg1"/>
                </a:solidFill>
                <a:latin typeface="Comic Sans MS" panose="030F0702030302020204" pitchFamily="66" charset="0"/>
              </a:rPr>
              <a:t>[]){  </a:t>
            </a:r>
          </a:p>
          <a:p>
            <a:pPr marL="0" indent="0">
              <a:buNone/>
            </a:pPr>
            <a:r>
              <a:rPr lang="en-IN" sz="1800" i="0" u="none" dirty="0" err="1">
                <a:solidFill>
                  <a:schemeClr val="bg1"/>
                </a:solidFill>
                <a:latin typeface="Comic Sans MS" panose="030F0702030302020204" pitchFamily="66" charset="0"/>
              </a:rPr>
              <a:t>ArrayList</a:t>
            </a:r>
            <a:r>
              <a:rPr lang="en-IN" sz="1800" i="0" u="none" dirty="0">
                <a:solidFill>
                  <a:schemeClr val="bg1"/>
                </a:solidFill>
                <a:latin typeface="Comic Sans MS" panose="030F0702030302020204" pitchFamily="66" charset="0"/>
              </a:rPr>
              <a:t> I = new </a:t>
            </a:r>
            <a:r>
              <a:rPr lang="en-IN" sz="1800" i="0" u="none" dirty="0" err="1">
                <a:solidFill>
                  <a:schemeClr val="bg1"/>
                </a:solidFill>
                <a:latin typeface="Comic Sans MS" panose="030F0702030302020204" pitchFamily="66" charset="0"/>
              </a:rPr>
              <a:t>ArrayList</a:t>
            </a:r>
            <a:r>
              <a:rPr lang="en-IN" sz="1800" i="0" u="none" dirty="0">
                <a:solidFill>
                  <a:schemeClr val="bg1"/>
                </a:solidFill>
                <a:latin typeface="Comic Sans MS" panose="030F0702030302020204" pitchFamily="66" charset="0"/>
              </a:rPr>
              <a:t>();</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("A");</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(10);</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("A");</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(null);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A, null]</a:t>
            </a:r>
          </a:p>
          <a:p>
            <a:pPr marL="0" indent="0">
              <a:buNone/>
            </a:pPr>
            <a:r>
              <a:rPr lang="en-IN" sz="1800" i="0" u="none" dirty="0" err="1">
                <a:solidFill>
                  <a:schemeClr val="bg1"/>
                </a:solidFill>
                <a:latin typeface="Comic Sans MS" panose="030F0702030302020204" pitchFamily="66" charset="0"/>
              </a:rPr>
              <a:t>I.remove</a:t>
            </a:r>
            <a:r>
              <a:rPr lang="en-IN" sz="1800" i="0" u="none" dirty="0">
                <a:solidFill>
                  <a:schemeClr val="bg1"/>
                </a:solidFill>
                <a:latin typeface="Comic Sans MS" panose="030F0702030302020204" pitchFamily="66" charset="0"/>
              </a:rPr>
              <a:t>(2);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null]</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("2", "B");</a:t>
            </a:r>
          </a:p>
          <a:p>
            <a:pPr marL="0" indent="0">
              <a:buNone/>
            </a:pPr>
            <a:r>
              <a:rPr lang="en-IN" sz="1800" i="0" u="none" dirty="0" err="1">
                <a:solidFill>
                  <a:schemeClr val="bg1"/>
                </a:solidFill>
                <a:latin typeface="Comic Sans MS" panose="030F0702030302020204" pitchFamily="66" charset="0"/>
              </a:rPr>
              <a:t>I.add</a:t>
            </a:r>
            <a:r>
              <a:rPr lang="en-IN" sz="1800" i="0" u="none" dirty="0">
                <a:solidFill>
                  <a:schemeClr val="bg1"/>
                </a:solidFill>
                <a:latin typeface="Comic Sans MS" panose="030F0702030302020204" pitchFamily="66" charset="0"/>
              </a:rPr>
              <a:t>("C");  </a:t>
            </a:r>
          </a:p>
          <a:p>
            <a:pPr marL="0" indent="0">
              <a:buNone/>
            </a:pPr>
            <a:r>
              <a:rPr lang="en-IN" sz="1800" i="0" u="none" dirty="0" err="1">
                <a:solidFill>
                  <a:schemeClr val="bg1"/>
                </a:solidFill>
                <a:latin typeface="Comic Sans MS" panose="030F0702030302020204" pitchFamily="66" charset="0"/>
              </a:rPr>
              <a:t>System.out.println</a:t>
            </a:r>
            <a:r>
              <a:rPr lang="en-IN" sz="1800" i="0" u="none" dirty="0">
                <a:solidFill>
                  <a:schemeClr val="bg1"/>
                </a:solidFill>
                <a:latin typeface="Comic Sans MS" panose="030F0702030302020204" pitchFamily="66" charset="0"/>
              </a:rPr>
              <a:t>(I); </a:t>
            </a:r>
            <a:r>
              <a:rPr lang="en-IN" sz="1800" i="0" u="none" dirty="0">
                <a:solidFill>
                  <a:srgbClr val="FFC000"/>
                </a:solidFill>
                <a:latin typeface="Comic Sans MS" panose="030F0702030302020204" pitchFamily="66" charset="0"/>
              </a:rPr>
              <a:t>// O/P – [A, 10, B, null, C]  </a:t>
            </a:r>
          </a:p>
          <a:p>
            <a:pPr marL="0" indent="0">
              <a:buNone/>
            </a:pPr>
            <a:r>
              <a:rPr lang="en-IN" sz="18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4954F614-2AFA-4646-A0D0-09EF9112A31E}"/>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816355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1012054"/>
            <a:ext cx="11533841" cy="5241111"/>
          </a:xfrm>
        </p:spPr>
        <p:txBody>
          <a:bodyPr/>
          <a:lstStyle/>
          <a:p>
            <a:pPr marL="0" indent="0">
              <a:buNone/>
            </a:pPr>
            <a:r>
              <a:rPr lang="en-IN" sz="2400" dirty="0">
                <a:latin typeface="Comic Sans MS" panose="030F0702030302020204" pitchFamily="66" charset="0"/>
              </a:rPr>
              <a:t>Vector:</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Vector implements List interface and maintains insertion order.</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Vector is synchronized. Hence Vector class is mainly useful for multithreaded environment, since all the methods implemented in Vector class.</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It allows Duplicate objects, Heterogeneous objects and ‘null’ insertion.</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Vector class implements a growable array of objects.</a:t>
            </a:r>
            <a:r>
              <a:rPr lang="en-IN" sz="2200" dirty="0">
                <a:latin typeface="Comic Sans MS" panose="030F0702030302020204" pitchFamily="66" charset="0"/>
              </a:rPr>
              <a:t> </a:t>
            </a:r>
            <a:r>
              <a:rPr lang="en-IN" sz="2200" dirty="0">
                <a:solidFill>
                  <a:schemeClr val="bg1"/>
                </a:solidFill>
                <a:latin typeface="Comic Sans MS" panose="030F0702030302020204" pitchFamily="66" charset="0"/>
              </a:rPr>
              <a:t>Vector doubles the array size if total number of elements exceeds than its capacity.</a:t>
            </a:r>
          </a:p>
          <a:p>
            <a:pPr>
              <a:buFont typeface="Courier New" panose="02070309020205020404" pitchFamily="49" charset="0"/>
              <a:buChar char="o"/>
            </a:pPr>
            <a:endParaRPr lang="en-IN" sz="2400" dirty="0">
              <a:solidFill>
                <a:schemeClr val="bg1"/>
              </a:solidFill>
              <a:latin typeface="Comic Sans MS" panose="030F0702030302020204" pitchFamily="66" charset="0"/>
            </a:endParaRPr>
          </a:p>
          <a:p>
            <a:pPr>
              <a:buFont typeface="Courier New" panose="02070309020205020404" pitchFamily="49" charset="0"/>
              <a:buChar char="o"/>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TextBox 5">
            <a:extLst>
              <a:ext uri="{FF2B5EF4-FFF2-40B4-BE49-F238E27FC236}">
                <a16:creationId xmlns:a16="http://schemas.microsoft.com/office/drawing/2014/main" id="{CC7D18ED-C175-4AEF-BFE1-A955C6CDD44E}"/>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1973366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4985623"/>
          </a:xfrm>
        </p:spPr>
        <p:txBody>
          <a:bodyPr/>
          <a:lstStyle/>
          <a:p>
            <a:pPr marL="0" indent="0">
              <a:buNone/>
            </a:pPr>
            <a:r>
              <a:rPr lang="en-US" sz="2400" dirty="0">
                <a:solidFill>
                  <a:schemeClr val="bg1"/>
                </a:solidFill>
                <a:latin typeface="Comic Sans MS" panose="030F0702030302020204" pitchFamily="66" charset="0"/>
              </a:rPr>
              <a:t>		</a:t>
            </a:r>
          </a:p>
          <a:p>
            <a:pPr indent="0">
              <a:spcBef>
                <a:spcPts val="2400"/>
              </a:spcBef>
              <a:buNone/>
              <a:tabLst>
                <a:tab pos="452438" algn="l"/>
              </a:tabLst>
            </a:pPr>
            <a:r>
              <a:rPr lang="en-US" sz="2200" dirty="0">
                <a:solidFill>
                  <a:schemeClr val="bg1"/>
                </a:solidFill>
                <a:latin typeface="Comic Sans MS" panose="030F0702030302020204" pitchFamily="66" charset="0"/>
              </a:rPr>
              <a:t>Vector&lt;String&gt; </a:t>
            </a:r>
            <a:r>
              <a:rPr lang="en-US" sz="2200" dirty="0" err="1">
                <a:solidFill>
                  <a:schemeClr val="bg1"/>
                </a:solidFill>
                <a:latin typeface="Comic Sans MS" panose="030F0702030302020204" pitchFamily="66" charset="0"/>
              </a:rPr>
              <a:t>myVector</a:t>
            </a:r>
            <a:r>
              <a:rPr lang="en-US" sz="2200" dirty="0">
                <a:solidFill>
                  <a:schemeClr val="bg1"/>
                </a:solidFill>
                <a:latin typeface="Comic Sans MS" panose="030F0702030302020204" pitchFamily="66" charset="0"/>
              </a:rPr>
              <a:t> = new Vector&lt;String&gt;();</a:t>
            </a:r>
          </a:p>
          <a:p>
            <a:pPr indent="0">
              <a:spcBef>
                <a:spcPts val="2400"/>
              </a:spcBef>
              <a:buNone/>
              <a:tabLst>
                <a:tab pos="452438" algn="l"/>
              </a:tabLst>
            </a:pPr>
            <a:endParaRPr lang="en-US" sz="800" u="sng" dirty="0">
              <a:solidFill>
                <a:schemeClr val="bg1"/>
              </a:solidFill>
              <a:latin typeface="Comic Sans MS" panose="030F0702030302020204" pitchFamily="66" charset="0"/>
            </a:endParaRPr>
          </a:p>
          <a:p>
            <a:pPr indent="0">
              <a:spcBef>
                <a:spcPts val="2400"/>
              </a:spcBef>
              <a:buNone/>
              <a:tabLst>
                <a:tab pos="452438" algn="l"/>
              </a:tabLst>
            </a:pPr>
            <a:r>
              <a:rPr lang="en-US" sz="2400" u="sng" dirty="0">
                <a:solidFill>
                  <a:schemeClr val="accent6">
                    <a:lumMod val="20000"/>
                    <a:lumOff val="80000"/>
                  </a:schemeClr>
                </a:solidFill>
                <a:latin typeface="Comic Sans MS" panose="030F0702030302020204" pitchFamily="66" charset="0"/>
              </a:rPr>
              <a:t>Constructors of Vector:</a:t>
            </a:r>
          </a:p>
          <a:p>
            <a:pPr marL="361950" indent="0">
              <a:spcBef>
                <a:spcPts val="1800"/>
              </a:spcBef>
              <a:buNone/>
              <a:tabLst>
                <a:tab pos="622300" algn="l"/>
              </a:tabLst>
            </a:pPr>
            <a:r>
              <a:rPr lang="en-US" sz="2400" dirty="0">
                <a:solidFill>
                  <a:schemeClr val="bg1"/>
                </a:solidFill>
                <a:latin typeface="Comic Sans MS" panose="030F0702030302020204" pitchFamily="66" charset="0"/>
              </a:rPr>
              <a:t> </a:t>
            </a: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10" name="TextBox 9">
            <a:extLst>
              <a:ext uri="{FF2B5EF4-FFF2-40B4-BE49-F238E27FC236}">
                <a16:creationId xmlns:a16="http://schemas.microsoft.com/office/drawing/2014/main" id="{46C50CE0-0753-42AA-9CF1-A704B7A5CC60}"/>
              </a:ext>
            </a:extLst>
          </p:cNvPr>
          <p:cNvSpPr txBox="1"/>
          <p:nvPr/>
        </p:nvSpPr>
        <p:spPr>
          <a:xfrm>
            <a:off x="440803" y="1012054"/>
            <a:ext cx="458672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Vector:</a:t>
            </a:r>
          </a:p>
        </p:txBody>
      </p:sp>
      <p:sp>
        <p:nvSpPr>
          <p:cNvPr id="9" name="Content Placeholder 8">
            <a:extLst>
              <a:ext uri="{FF2B5EF4-FFF2-40B4-BE49-F238E27FC236}">
                <a16:creationId xmlns:a16="http://schemas.microsoft.com/office/drawing/2014/main" id="{22E4B752-9809-4D7D-A298-9A0BFE63D948}"/>
              </a:ext>
            </a:extLst>
          </p:cNvPr>
          <p:cNvSpPr txBox="1">
            <a:spLocks/>
          </p:cNvSpPr>
          <p:nvPr/>
        </p:nvSpPr>
        <p:spPr>
          <a:xfrm>
            <a:off x="1086459" y="3429000"/>
            <a:ext cx="4717441" cy="2287846"/>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177800" indent="0">
              <a:spcBef>
                <a:spcPts val="1200"/>
              </a:spcBef>
              <a:buNone/>
              <a:tabLst>
                <a:tab pos="622300" algn="l"/>
              </a:tabLst>
            </a:pPr>
            <a:r>
              <a:rPr lang="en-US" sz="600" i="0" u="none" dirty="0">
                <a:solidFill>
                  <a:schemeClr val="bg1"/>
                </a:solidFill>
                <a:latin typeface="Comic Sans MS" panose="030F0702030302020204" pitchFamily="66" charset="0"/>
              </a:rPr>
              <a:t> </a:t>
            </a:r>
          </a:p>
          <a:p>
            <a:pPr marL="354013" indent="-176213">
              <a:spcBef>
                <a:spcPts val="600"/>
              </a:spcBef>
              <a:tabLst>
                <a:tab pos="622300" algn="l"/>
              </a:tabLst>
            </a:pPr>
            <a:r>
              <a:rPr lang="en-US" sz="2200" i="0" u="none" dirty="0">
                <a:solidFill>
                  <a:schemeClr val="bg1"/>
                </a:solidFill>
                <a:latin typeface="Comic Sans MS" panose="030F0702030302020204" pitchFamily="66" charset="0"/>
              </a:rPr>
              <a:t>Vector()</a:t>
            </a:r>
          </a:p>
          <a:p>
            <a:pPr marL="354013" indent="-176213">
              <a:spcBef>
                <a:spcPts val="1200"/>
              </a:spcBef>
              <a:tabLst>
                <a:tab pos="622300" algn="l"/>
              </a:tabLst>
            </a:pPr>
            <a:r>
              <a:rPr lang="en-US" sz="2200" i="0" u="none" dirty="0">
                <a:solidFill>
                  <a:schemeClr val="bg1"/>
                </a:solidFill>
                <a:latin typeface="Comic Sans MS" panose="030F0702030302020204" pitchFamily="66" charset="0"/>
              </a:rPr>
              <a:t> Vector(</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size)</a:t>
            </a:r>
          </a:p>
          <a:p>
            <a:pPr marL="354013" indent="-176213">
              <a:spcBef>
                <a:spcPts val="1200"/>
              </a:spcBef>
              <a:tabLst>
                <a:tab pos="622300" algn="l"/>
              </a:tabLst>
            </a:pPr>
            <a:r>
              <a:rPr lang="en-US" sz="2200" i="0" u="none" dirty="0">
                <a:solidFill>
                  <a:schemeClr val="bg1"/>
                </a:solidFill>
                <a:latin typeface="Comic Sans MS" panose="030F0702030302020204" pitchFamily="66" charset="0"/>
              </a:rPr>
              <a:t> Vector(</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size, </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incr</a:t>
            </a:r>
            <a:r>
              <a:rPr lang="en-US" sz="2200" i="0" u="none" dirty="0">
                <a:solidFill>
                  <a:schemeClr val="bg1"/>
                </a:solidFill>
                <a:latin typeface="Comic Sans MS" panose="030F0702030302020204" pitchFamily="66" charset="0"/>
              </a:rPr>
              <a:t>)</a:t>
            </a:r>
          </a:p>
          <a:p>
            <a:pPr marL="354013" indent="-176213">
              <a:spcBef>
                <a:spcPts val="1200"/>
              </a:spcBef>
              <a:tabLst>
                <a:tab pos="622300" algn="l"/>
              </a:tabLst>
            </a:pPr>
            <a:r>
              <a:rPr lang="en-US" sz="2200" i="0" u="none" dirty="0">
                <a:solidFill>
                  <a:schemeClr val="bg1"/>
                </a:solidFill>
                <a:latin typeface="Comic Sans MS" panose="030F0702030302020204" pitchFamily="66" charset="0"/>
              </a:rPr>
              <a:t> Vector(Collection c)</a:t>
            </a:r>
          </a:p>
        </p:txBody>
      </p:sp>
      <p:sp>
        <p:nvSpPr>
          <p:cNvPr id="11" name="TextBox 10">
            <a:extLst>
              <a:ext uri="{FF2B5EF4-FFF2-40B4-BE49-F238E27FC236}">
                <a16:creationId xmlns:a16="http://schemas.microsoft.com/office/drawing/2014/main" id="{3FF5DBAC-9F83-483A-8CC2-DE8E76B0172F}"/>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70594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729574"/>
            <a:ext cx="11028573" cy="5718118"/>
          </a:xfrm>
        </p:spPr>
        <p:txBody>
          <a:bodyPr/>
          <a:lstStyle/>
          <a:p>
            <a:pPr marL="0" indent="0" algn="just">
              <a:buNone/>
            </a:pPr>
            <a:r>
              <a:rPr lang="en-US" sz="2400" dirty="0">
                <a:solidFill>
                  <a:schemeClr val="accent2">
                    <a:lumMod val="60000"/>
                    <a:lumOff val="40000"/>
                  </a:schemeClr>
                </a:solidFill>
                <a:latin typeface="Comic Sans MS" pitchFamily="66" charset="0"/>
              </a:rPr>
              <a:t>JDK, JRE and JVM:</a:t>
            </a:r>
          </a:p>
          <a:p>
            <a:pPr marL="0" indent="0" algn="just">
              <a:buNone/>
            </a:pPr>
            <a:r>
              <a:rPr lang="en-US" sz="1200" b="1" dirty="0">
                <a:solidFill>
                  <a:schemeClr val="accent2">
                    <a:lumMod val="60000"/>
                    <a:lumOff val="40000"/>
                  </a:schemeClr>
                </a:solidFill>
                <a:latin typeface="Comic Sans MS" pitchFamily="66" charset="0"/>
              </a:rPr>
              <a:t> </a:t>
            </a:r>
          </a:p>
          <a:p>
            <a:pPr marL="0" indent="0" algn="just">
              <a:buNone/>
            </a:pPr>
            <a:r>
              <a:rPr lang="en-IN" sz="2400" dirty="0">
                <a:solidFill>
                  <a:schemeClr val="bg1"/>
                </a:solidFill>
                <a:latin typeface="Comic Sans MS" pitchFamily="66" charset="0"/>
              </a:rPr>
              <a:t>	</a:t>
            </a:r>
            <a:r>
              <a:rPr lang="en-IN" sz="2200" dirty="0">
                <a:solidFill>
                  <a:schemeClr val="bg1"/>
                </a:solidFill>
                <a:latin typeface="Comic Sans MS" pitchFamily="66" charset="0"/>
              </a:rPr>
              <a:t>Java Environment includes a large number of development tools and hundreds of classes and methods. and the classes and methods are part of the Java Standard Library (JSL), also known as the Application Programming Interface (API). </a:t>
            </a:r>
          </a:p>
          <a:p>
            <a:pPr marL="0" indent="0" algn="just">
              <a:buNone/>
            </a:pPr>
            <a:endParaRPr lang="en-IN" sz="1200" dirty="0">
              <a:solidFill>
                <a:schemeClr val="bg1"/>
              </a:solidFill>
              <a:latin typeface="Comic Sans MS" pitchFamily="66" charset="0"/>
            </a:endParaRPr>
          </a:p>
          <a:p>
            <a:pPr>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JVM:</a:t>
            </a:r>
            <a:r>
              <a:rPr lang="en-IN" sz="2400" dirty="0">
                <a:solidFill>
                  <a:schemeClr val="bg1"/>
                </a:solidFill>
                <a:latin typeface="Comic Sans MS" pitchFamily="66" charset="0"/>
              </a:rPr>
              <a:t> </a:t>
            </a:r>
            <a:r>
              <a:rPr lang="en-IN" sz="2200" dirty="0">
                <a:solidFill>
                  <a:schemeClr val="bg1"/>
                </a:solidFill>
                <a:latin typeface="Comic Sans MS" pitchFamily="66" charset="0"/>
              </a:rPr>
              <a:t>The JVM provides runtime environment in which java bytecode can</a:t>
            </a:r>
          </a:p>
          <a:p>
            <a:pPr marL="0" indent="0">
              <a:buNone/>
            </a:pPr>
            <a:r>
              <a:rPr lang="en-IN" sz="2200" dirty="0">
                <a:solidFill>
                  <a:schemeClr val="bg1"/>
                </a:solidFill>
                <a:latin typeface="Comic Sans MS" pitchFamily="66" charset="0"/>
              </a:rPr>
              <a:t>              be Loaded, Verified and executed.</a:t>
            </a:r>
          </a:p>
          <a:p>
            <a:pPr marL="0" indent="0">
              <a:buNone/>
            </a:pPr>
            <a:endParaRPr lang="en-IN" sz="1200" dirty="0">
              <a:solidFill>
                <a:schemeClr val="bg1"/>
              </a:solidFill>
              <a:latin typeface="Comic Sans MS" pitchFamily="66" charset="0"/>
            </a:endParaRPr>
          </a:p>
          <a:p>
            <a:pPr algn="just">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JRE:</a:t>
            </a:r>
            <a:r>
              <a:rPr lang="en-IN" sz="2400" dirty="0">
                <a:solidFill>
                  <a:schemeClr val="bg1"/>
                </a:solidFill>
                <a:latin typeface="Comic Sans MS" pitchFamily="66" charset="0"/>
              </a:rPr>
              <a:t>  </a:t>
            </a:r>
            <a:r>
              <a:rPr lang="en-IN" sz="2200" dirty="0">
                <a:solidFill>
                  <a:schemeClr val="bg1"/>
                </a:solidFill>
                <a:latin typeface="Comic Sans MS" pitchFamily="66" charset="0"/>
              </a:rPr>
              <a:t>It is the implementation of JVM. It physically exists. It contains</a:t>
            </a:r>
          </a:p>
          <a:p>
            <a:pPr marL="0" indent="0" algn="just">
              <a:buNone/>
            </a:pPr>
            <a:r>
              <a:rPr lang="en-IN" sz="2200" dirty="0">
                <a:solidFill>
                  <a:schemeClr val="bg1"/>
                </a:solidFill>
                <a:latin typeface="Comic Sans MS" pitchFamily="66" charset="0"/>
              </a:rPr>
              <a:t>              set of libraries + other files that JVM uses at runtime.</a:t>
            </a:r>
          </a:p>
          <a:p>
            <a:pPr marL="0" indent="0" algn="just">
              <a:buNone/>
            </a:pPr>
            <a:endParaRPr lang="en-IN" sz="2400" dirty="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7</a:t>
            </a:fld>
            <a:endParaRPr lang="en-US" dirty="0"/>
          </a:p>
        </p:txBody>
      </p:sp>
      <p:sp>
        <p:nvSpPr>
          <p:cNvPr id="18" name="TextBox 17"/>
          <p:cNvSpPr txBox="1"/>
          <p:nvPr/>
        </p:nvSpPr>
        <p:spPr>
          <a:xfrm flipH="1">
            <a:off x="7339582" y="26122"/>
            <a:ext cx="4693921"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ENVIRONMENT SETUP</a:t>
            </a:r>
          </a:p>
        </p:txBody>
      </p:sp>
    </p:spTree>
    <p:extLst>
      <p:ext uri="{BB962C8B-B14F-4D97-AF65-F5344CB8AC3E}">
        <p14:creationId xmlns:p14="http://schemas.microsoft.com/office/powerpoint/2010/main" val="747231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176212" indent="0">
              <a:buNone/>
            </a:pPr>
            <a:r>
              <a:rPr lang="en-IN" sz="2400" dirty="0">
                <a:solidFill>
                  <a:schemeClr val="bg1">
                    <a:lumMod val="85000"/>
                  </a:schemeClr>
                </a:solidFill>
                <a:latin typeface="Comic Sans MS" panose="030F0702030302020204" pitchFamily="66" charset="0"/>
              </a:rPr>
              <a:t>Methods of Vector:</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3353747018"/>
              </p:ext>
            </p:extLst>
          </p:nvPr>
        </p:nvGraphicFramePr>
        <p:xfrm>
          <a:off x="932083" y="1640907"/>
          <a:ext cx="9900945" cy="3728020"/>
        </p:xfrm>
        <a:graphic>
          <a:graphicData uri="http://schemas.openxmlformats.org/drawingml/2006/table">
            <a:tbl>
              <a:tblPr/>
              <a:tblGrid>
                <a:gridCol w="1804896">
                  <a:extLst>
                    <a:ext uri="{9D8B030D-6E8A-4147-A177-3AD203B41FA5}">
                      <a16:colId xmlns:a16="http://schemas.microsoft.com/office/drawing/2014/main" val="3722728617"/>
                    </a:ext>
                  </a:extLst>
                </a:gridCol>
                <a:gridCol w="3256383">
                  <a:extLst>
                    <a:ext uri="{9D8B030D-6E8A-4147-A177-3AD203B41FA5}">
                      <a16:colId xmlns:a16="http://schemas.microsoft.com/office/drawing/2014/main" val="4211699040"/>
                    </a:ext>
                  </a:extLst>
                </a:gridCol>
                <a:gridCol w="1960864">
                  <a:extLst>
                    <a:ext uri="{9D8B030D-6E8A-4147-A177-3AD203B41FA5}">
                      <a16:colId xmlns:a16="http://schemas.microsoft.com/office/drawing/2014/main" val="2577492922"/>
                    </a:ext>
                  </a:extLst>
                </a:gridCol>
                <a:gridCol w="2878802">
                  <a:extLst>
                    <a:ext uri="{9D8B030D-6E8A-4147-A177-3AD203B41FA5}">
                      <a16:colId xmlns:a16="http://schemas.microsoft.com/office/drawing/2014/main" val="953376063"/>
                    </a:ext>
                  </a:extLst>
                </a:gridCol>
              </a:tblGrid>
              <a:tr h="620898">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2107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add(Object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size()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52107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capacity()</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535072090"/>
                  </a:ext>
                </a:extLst>
              </a:tr>
              <a:tr h="521071">
                <a:tc>
                  <a:txBody>
                    <a:bodyPr/>
                    <a:lstStyle/>
                    <a:p>
                      <a:pPr algn="l" fontAlgn="t"/>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add(</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 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get(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06285">
                <a:tc>
                  <a:txBody>
                    <a:bodyPr/>
                    <a:lstStyle/>
                    <a:p>
                      <a:pPr algn="l" fontAlgn="t"/>
                      <a:r>
                        <a:rPr lang="en-IN" sz="2000" b="0" i="0" dirty="0">
                          <a:solidFill>
                            <a:srgbClr val="000000"/>
                          </a:solidFill>
                          <a:effectLst/>
                          <a:latin typeface="Comic Sans MS" panose="030F0702030302020204" pitchFamily="66" charset="0"/>
                        </a:rPr>
                        <a:t>public void </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addElement</a:t>
                      </a:r>
                      <a:r>
                        <a:rPr lang="en-IN" sz="2000" b="0" i="0" dirty="0">
                          <a:solidFill>
                            <a:srgbClr val="000000"/>
                          </a:solidFill>
                          <a:effectLst/>
                          <a:latin typeface="Comic Sans MS" panose="030F0702030302020204" pitchFamily="66" charset="0"/>
                        </a:rPr>
                        <a:t>(Object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elementAt</a:t>
                      </a:r>
                      <a:r>
                        <a:rPr lang="en-IN" sz="2000" b="0" i="0" dirty="0">
                          <a:solidFill>
                            <a:srgbClr val="000000"/>
                          </a:solidFill>
                          <a:effectLst/>
                          <a:latin typeface="Comic Sans MS" panose="030F0702030302020204" pitchFamily="66" charset="0"/>
                        </a:rPr>
                        <a:t>(</a:t>
                      </a:r>
                      <a:r>
                        <a:rPr lang="en-IN" sz="2000" b="0" i="0" dirty="0" err="1">
                          <a:solidFill>
                            <a:srgbClr val="000000"/>
                          </a:solidFill>
                          <a:effectLst/>
                          <a:latin typeface="Comic Sans MS" panose="030F0702030302020204" pitchFamily="66" charset="0"/>
                        </a:rPr>
                        <a:t>int</a:t>
                      </a:r>
                      <a:r>
                        <a:rPr lang="en-IN" sz="2000" b="0" i="0" dirty="0">
                          <a:solidFill>
                            <a:srgbClr val="000000"/>
                          </a:solidFill>
                          <a:effectLst/>
                          <a:latin typeface="Comic Sans MS" panose="030F0702030302020204" pitchFamily="66" charset="0"/>
                        </a:rPr>
                        <a:t> index)</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1865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 </a:t>
                      </a:r>
                      <a:r>
                        <a:rPr lang="en-IN" sz="2000" dirty="0" err="1">
                          <a:solidFill>
                            <a:srgbClr val="020202"/>
                          </a:solidFill>
                          <a:latin typeface="Comic Sans MS" panose="030F0702030302020204" pitchFamily="66" charset="0"/>
                        </a:rPr>
                        <a:t>firstElement</a:t>
                      </a:r>
                      <a:r>
                        <a:rPr lang="en-IN" sz="2000" dirty="0">
                          <a:solidFill>
                            <a:srgbClr val="020202"/>
                          </a:solidFill>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pPr>
                        <a:tabLst>
                          <a:tab pos="216000" algn="l"/>
                        </a:tabLst>
                      </a:pPr>
                      <a:r>
                        <a:rPr lang="en-IN" sz="2000" dirty="0">
                          <a:solidFill>
                            <a:srgbClr val="020202"/>
                          </a:solidFill>
                          <a:latin typeface="Comic Sans MS" panose="030F0702030302020204" pitchFamily="66" charset="0"/>
                        </a:rPr>
                        <a:t>Public void</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tabLst>
                          <a:tab pos="216000" algn="l"/>
                        </a:tabLst>
                      </a:pPr>
                      <a:r>
                        <a:rPr lang="en-IN" dirty="0">
                          <a:solidFill>
                            <a:srgbClr val="020202"/>
                          </a:solidFill>
                          <a:latin typeface="Comic Sans MS" panose="030F0702030302020204" pitchFamily="66" charset="0"/>
                        </a:rPr>
                        <a:t> </a:t>
                      </a:r>
                      <a:r>
                        <a:rPr lang="en-IN" sz="2000" dirty="0" err="1">
                          <a:solidFill>
                            <a:srgbClr val="020202"/>
                          </a:solidFill>
                          <a:latin typeface="Comic Sans MS" panose="030F0702030302020204" pitchFamily="66" charset="0"/>
                        </a:rPr>
                        <a:t>removeElement</a:t>
                      </a:r>
                      <a:r>
                        <a:rPr lang="en-IN" sz="2000" dirty="0">
                          <a:solidFill>
                            <a:srgbClr val="020202"/>
                          </a:solidFill>
                          <a:latin typeface="Comic Sans MS" panose="030F0702030302020204" pitchFamily="66" charset="0"/>
                        </a:rPr>
                        <a:t>(Object o)</a:t>
                      </a:r>
                      <a:endParaRPr lang="en-IN" dirty="0">
                        <a:solidFill>
                          <a:srgbClr val="020202"/>
                        </a:solidFill>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sz="2000" dirty="0">
                          <a:solidFill>
                            <a:srgbClr val="020202"/>
                          </a:solidFill>
                          <a:latin typeface="Comic Sans MS" panose="030F0702030302020204" pitchFamily="66" charset="0"/>
                        </a:rPr>
                        <a:t> </a:t>
                      </a:r>
                      <a:r>
                        <a:rPr lang="en-IN" sz="2000" dirty="0" err="1">
                          <a:solidFill>
                            <a:srgbClr val="020202"/>
                          </a:solidFill>
                          <a:latin typeface="Comic Sans MS" panose="030F0702030302020204" pitchFamily="66" charset="0"/>
                        </a:rPr>
                        <a:t>lastElement</a:t>
                      </a:r>
                      <a:r>
                        <a:rPr lang="en-IN" sz="2000" dirty="0">
                          <a:solidFill>
                            <a:srgbClr val="020202"/>
                          </a:solidFill>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12382377"/>
                  </a:ext>
                </a:extLst>
              </a:tr>
            </a:tbl>
          </a:graphicData>
        </a:graphic>
      </p:graphicFrame>
      <p:sp>
        <p:nvSpPr>
          <p:cNvPr id="8" name="TextBox 7">
            <a:extLst>
              <a:ext uri="{FF2B5EF4-FFF2-40B4-BE49-F238E27FC236}">
                <a16:creationId xmlns:a16="http://schemas.microsoft.com/office/drawing/2014/main" id="{66E8C3CE-23AC-443A-A3C4-2767D5984DD2}"/>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7448730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Vector: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71</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16752" y="1166636"/>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bg1"/>
                </a:solidFill>
                <a:latin typeface="Comic Sans MS" panose="030F0702030302020204" pitchFamily="66" charset="0"/>
              </a:rPr>
              <a:t>import </a:t>
            </a:r>
            <a:r>
              <a:rPr lang="en-IN" sz="2000" i="0" u="none" dirty="0" err="1">
                <a:solidFill>
                  <a:schemeClr val="bg1"/>
                </a:solidFill>
                <a:latin typeface="Comic Sans MS" panose="030F0702030302020204" pitchFamily="66" charset="0"/>
              </a:rPr>
              <a:t>java.util</a:t>
            </a:r>
            <a:r>
              <a:rPr lang="en-IN" sz="2000" i="0" u="none" dirty="0">
                <a:solidFill>
                  <a:schemeClr val="bg1"/>
                </a:solidFill>
                <a:latin typeface="Comic Sans MS" panose="030F0702030302020204" pitchFamily="66" charset="0"/>
              </a:rPr>
              <a:t>.*;</a:t>
            </a:r>
          </a:p>
          <a:p>
            <a:pPr marL="0" indent="0">
              <a:buNone/>
            </a:pPr>
            <a:r>
              <a:rPr lang="en-IN" sz="2000" i="0" u="none" dirty="0">
                <a:solidFill>
                  <a:schemeClr val="bg1"/>
                </a:solidFill>
                <a:latin typeface="Comic Sans MS" panose="030F0702030302020204" pitchFamily="66" charset="0"/>
              </a:rPr>
              <a:t>Class </a:t>
            </a:r>
            <a:r>
              <a:rPr lang="en-IN" sz="2000" i="0" u="none" dirty="0" err="1">
                <a:solidFill>
                  <a:schemeClr val="bg1"/>
                </a:solidFill>
                <a:latin typeface="Comic Sans MS" panose="030F0702030302020204" pitchFamily="66" charset="0"/>
              </a:rPr>
              <a:t>VectorDemo</a:t>
            </a:r>
            <a:r>
              <a:rPr lang="en-IN" sz="2000" i="0" u="none" dirty="0">
                <a:solidFill>
                  <a:schemeClr val="bg1"/>
                </a:solidFill>
                <a:latin typeface="Comic Sans MS" panose="030F0702030302020204" pitchFamily="66" charset="0"/>
              </a:rPr>
              <a:t> {  </a:t>
            </a:r>
          </a:p>
          <a:p>
            <a:pPr marL="0" indent="0">
              <a:buNone/>
            </a:pPr>
            <a:r>
              <a:rPr lang="en-IN" sz="2000" i="0" u="none" dirty="0">
                <a:solidFill>
                  <a:schemeClr val="bg1"/>
                </a:solidFill>
                <a:latin typeface="Comic Sans MS" panose="030F0702030302020204" pitchFamily="66" charset="0"/>
              </a:rPr>
              <a:t>public static void main(String </a:t>
            </a:r>
            <a:r>
              <a:rPr lang="en-IN" sz="2000" i="0" u="none" dirty="0" err="1">
                <a:solidFill>
                  <a:schemeClr val="bg1"/>
                </a:solidFill>
                <a:latin typeface="Comic Sans MS" panose="030F0702030302020204" pitchFamily="66" charset="0"/>
              </a:rPr>
              <a:t>args</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Vector v = new Vector();</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v.capacity</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[ 10]</a:t>
            </a:r>
          </a:p>
          <a:p>
            <a:pPr marL="0" indent="0">
              <a:buNone/>
            </a:pPr>
            <a:r>
              <a:rPr lang="en-IN" sz="2000" i="0" u="none" dirty="0">
                <a:solidFill>
                  <a:schemeClr val="bg1"/>
                </a:solidFill>
                <a:latin typeface="Comic Sans MS" panose="030F0702030302020204" pitchFamily="66" charset="0"/>
              </a:rPr>
              <a:t>for(</a:t>
            </a:r>
            <a:r>
              <a:rPr lang="en-IN" sz="2000" i="0" u="none" dirty="0" err="1">
                <a:solidFill>
                  <a:schemeClr val="bg1"/>
                </a:solidFill>
                <a:latin typeface="Comic Sans MS" panose="030F0702030302020204" pitchFamily="66" charset="0"/>
              </a:rPr>
              <a:t>int</a:t>
            </a: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i</a:t>
            </a:r>
            <a:r>
              <a:rPr lang="en-IN" sz="2000" i="0" u="none" dirty="0">
                <a:solidFill>
                  <a:schemeClr val="bg1"/>
                </a:solidFill>
                <a:latin typeface="Comic Sans MS" panose="030F0702030302020204" pitchFamily="66" charset="0"/>
              </a:rPr>
              <a:t>=0;i&lt;10;i++) {</a:t>
            </a:r>
          </a:p>
          <a:p>
            <a:pPr marL="0" indent="0">
              <a:buNone/>
            </a:pPr>
            <a:r>
              <a:rPr lang="en-IN" sz="2000" i="0" u="none" dirty="0" err="1">
                <a:solidFill>
                  <a:schemeClr val="bg1"/>
                </a:solidFill>
                <a:latin typeface="Comic Sans MS" panose="030F0702030302020204" pitchFamily="66" charset="0"/>
              </a:rPr>
              <a:t>v.addElement</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i</a:t>
            </a:r>
            <a:r>
              <a:rPr lang="en-IN" sz="2000" i="0" u="none" dirty="0">
                <a:solidFill>
                  <a:schemeClr val="bg1"/>
                </a:solidFill>
                <a:latin typeface="Comic Sans MS" panose="030F0702030302020204" pitchFamily="66" charset="0"/>
              </a:rPr>
              <a:t>);</a:t>
            </a:r>
          </a:p>
          <a:p>
            <a:pPr marL="0" indent="0">
              <a:buNone/>
            </a:pPr>
            <a:r>
              <a:rPr lang="en-IN" sz="2000" i="0" u="none" dirty="0">
                <a:solidFill>
                  <a:schemeClr val="bg1"/>
                </a:solidFill>
                <a:latin typeface="Comic Sans MS" panose="030F0702030302020204" pitchFamily="66" charset="0"/>
              </a:rPr>
              <a:t>}</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v.capacity</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[ 10]</a:t>
            </a:r>
          </a:p>
          <a:p>
            <a:pPr marL="0" indent="0">
              <a:buNone/>
            </a:pPr>
            <a:r>
              <a:rPr lang="en-IN" sz="2000" i="0" u="none" dirty="0" err="1">
                <a:solidFill>
                  <a:schemeClr val="bg1"/>
                </a:solidFill>
                <a:latin typeface="Comic Sans MS" panose="030F0702030302020204" pitchFamily="66" charset="0"/>
              </a:rPr>
              <a:t>v.addElement</a:t>
            </a:r>
            <a:r>
              <a:rPr lang="en-IN" sz="2000" i="0" u="none" dirty="0">
                <a:solidFill>
                  <a:schemeClr val="bg1"/>
                </a:solidFill>
                <a:latin typeface="Comic Sans MS" panose="030F0702030302020204" pitchFamily="66" charset="0"/>
              </a:rPr>
              <a:t>("A");</a:t>
            </a:r>
          </a:p>
          <a:p>
            <a:pPr marL="0" indent="0">
              <a:buNone/>
            </a:pP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v.capacity</a:t>
            </a:r>
            <a:r>
              <a:rPr lang="en-IN" sz="2000" i="0" u="none" dirty="0">
                <a:solidFill>
                  <a:schemeClr val="bg1"/>
                </a:solidFill>
                <a:latin typeface="Comic Sans MS" panose="030F0702030302020204" pitchFamily="66" charset="0"/>
              </a:rPr>
              <a:t>());  </a:t>
            </a:r>
            <a:r>
              <a:rPr lang="en-IN" sz="2000" i="0" u="none" dirty="0">
                <a:solidFill>
                  <a:srgbClr val="FFC000"/>
                </a:solidFill>
                <a:latin typeface="Comic Sans MS" panose="030F0702030302020204" pitchFamily="66" charset="0"/>
              </a:rPr>
              <a:t>// O/P – [ 20]</a:t>
            </a:r>
          </a:p>
          <a:p>
            <a:pPr marL="0" indent="0">
              <a:buNone/>
            </a:pPr>
            <a:r>
              <a:rPr lang="en-IN" sz="2000" i="0" u="none" dirty="0" err="1">
                <a:solidFill>
                  <a:schemeClr val="bg1"/>
                </a:solidFill>
                <a:latin typeface="Comic Sans MS" panose="030F0702030302020204" pitchFamily="66" charset="0"/>
              </a:rPr>
              <a:t>v.addElement</a:t>
            </a:r>
            <a:r>
              <a:rPr lang="en-IN" sz="2000" i="0" u="none" dirty="0">
                <a:solidFill>
                  <a:schemeClr val="bg1"/>
                </a:solidFill>
                <a:latin typeface="Comic Sans MS" panose="030F0702030302020204" pitchFamily="66" charset="0"/>
              </a:rPr>
              <a:t>(v);</a:t>
            </a:r>
          </a:p>
          <a:p>
            <a:pPr marL="0" indent="0">
              <a:buNone/>
            </a:pPr>
            <a:r>
              <a:rPr lang="en-IN" sz="20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FD291CA9-B04F-412D-9CFB-FC646F2E39AE}"/>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732865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62116" y="678976"/>
            <a:ext cx="11389224" cy="5574189"/>
          </a:xfrm>
        </p:spPr>
        <p:txBody>
          <a:bodyPr/>
          <a:lstStyle/>
          <a:p>
            <a:pPr marL="0" indent="0">
              <a:buNone/>
            </a:pPr>
            <a:r>
              <a:rPr lang="en-IN" sz="2400" dirty="0">
                <a:latin typeface="Comic Sans MS" panose="030F0702030302020204" pitchFamily="66" charset="0"/>
              </a:rPr>
              <a:t>Stack:</a:t>
            </a:r>
          </a:p>
          <a:p>
            <a:pPr>
              <a:buFont typeface="Courier New" panose="02070309020205020404" pitchFamily="49" charset="0"/>
              <a:buChar char="o"/>
            </a:pPr>
            <a:r>
              <a:rPr lang="en-IN" sz="2200" dirty="0">
                <a:solidFill>
                  <a:schemeClr val="bg1"/>
                </a:solidFill>
                <a:latin typeface="Comic Sans MS" panose="030F0702030302020204" pitchFamily="66" charset="0"/>
              </a:rPr>
              <a:t>Stack class is a collection that is based on the Last In First Out (LIFO) principle.</a:t>
            </a:r>
          </a:p>
          <a:p>
            <a:pPr marL="0" indent="0">
              <a:buNone/>
            </a:pPr>
            <a:endParaRPr lang="en-IN" sz="800" dirty="0">
              <a:solidFill>
                <a:schemeClr val="bg1"/>
              </a:solidFill>
              <a:latin typeface="Comic Sans MS" panose="030F0702030302020204" pitchFamily="66" charset="0"/>
            </a:endParaRPr>
          </a:p>
          <a:p>
            <a:pPr marL="358775" indent="-358775">
              <a:spcBef>
                <a:spcPts val="2400"/>
              </a:spcBef>
              <a:buFont typeface="Courier New" panose="02070309020205020404" pitchFamily="49" charset="0"/>
              <a:buChar char="o"/>
              <a:tabLst>
                <a:tab pos="452438" algn="l"/>
              </a:tabLst>
            </a:pPr>
            <a:r>
              <a:rPr lang="en-US" sz="2400" u="sng" dirty="0">
                <a:solidFill>
                  <a:schemeClr val="accent6">
                    <a:lumMod val="20000"/>
                    <a:lumOff val="80000"/>
                  </a:schemeClr>
                </a:solidFill>
                <a:latin typeface="Comic Sans MS" panose="030F0702030302020204" pitchFamily="66" charset="0"/>
              </a:rPr>
              <a:t>Constructor of Stack:</a:t>
            </a:r>
          </a:p>
          <a:p>
            <a:pPr marL="361950" indent="0">
              <a:spcBef>
                <a:spcPts val="1800"/>
              </a:spcBef>
              <a:buNone/>
              <a:tabLst>
                <a:tab pos="622300" algn="l"/>
              </a:tabLst>
            </a:pPr>
            <a:endParaRPr lang="en-IN" sz="2400" dirty="0">
              <a:solidFill>
                <a:schemeClr val="bg1"/>
              </a:solidFill>
              <a:latin typeface="Comic Sans MS" panose="030F0702030302020204" pitchFamily="66" charset="0"/>
            </a:endParaRPr>
          </a:p>
          <a:p>
            <a:pPr>
              <a:spcBef>
                <a:spcPts val="1800"/>
              </a:spcBef>
              <a:buFont typeface="Courier New" panose="02070309020205020404" pitchFamily="49" charset="0"/>
              <a:buChar char="o"/>
              <a:tabLst>
                <a:tab pos="358775" algn="l"/>
              </a:tabLst>
            </a:pPr>
            <a:r>
              <a:rPr lang="en-IN" sz="2400" u="sng" dirty="0">
                <a:solidFill>
                  <a:schemeClr val="accent6">
                    <a:lumMod val="20000"/>
                    <a:lumOff val="80000"/>
                  </a:schemeClr>
                </a:solidFill>
                <a:latin typeface="Comic Sans MS" panose="030F0702030302020204" pitchFamily="66" charset="0"/>
              </a:rPr>
              <a:t>Methods of Stack:</a:t>
            </a:r>
          </a:p>
          <a:p>
            <a:pPr>
              <a:buFont typeface="Courier New" panose="02070309020205020404" pitchFamily="49" charset="0"/>
              <a:buChar char="o"/>
            </a:pPr>
            <a:endParaRPr lang="en-IN" sz="2400" dirty="0">
              <a:solidFill>
                <a:schemeClr val="bg1"/>
              </a:solidFill>
              <a:latin typeface="Comic Sans MS" panose="030F0702030302020204" pitchFamily="66" charset="0"/>
            </a:endParaRPr>
          </a:p>
          <a:p>
            <a:pPr>
              <a:buFont typeface="Courier New" panose="02070309020205020404" pitchFamily="49" charset="0"/>
              <a:buChar char="o"/>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Content Placeholder 8">
            <a:extLst>
              <a:ext uri="{FF2B5EF4-FFF2-40B4-BE49-F238E27FC236}">
                <a16:creationId xmlns:a16="http://schemas.microsoft.com/office/drawing/2014/main" id="{9C100FBD-9FFA-4920-B56D-7466CE2A1E5A}"/>
              </a:ext>
            </a:extLst>
          </p:cNvPr>
          <p:cNvSpPr txBox="1">
            <a:spLocks/>
          </p:cNvSpPr>
          <p:nvPr/>
        </p:nvSpPr>
        <p:spPr>
          <a:xfrm>
            <a:off x="903110" y="2432209"/>
            <a:ext cx="3600180" cy="476250"/>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354013" indent="-176213">
              <a:spcBef>
                <a:spcPts val="1800"/>
              </a:spcBef>
              <a:tabLst>
                <a:tab pos="622300" algn="l"/>
              </a:tabLst>
            </a:pPr>
            <a:r>
              <a:rPr lang="en-US" sz="2400" i="0" u="none" dirty="0">
                <a:solidFill>
                  <a:schemeClr val="bg1"/>
                </a:solidFill>
                <a:latin typeface="Comic Sans MS" panose="030F0702030302020204" pitchFamily="66" charset="0"/>
              </a:rPr>
              <a:t> </a:t>
            </a:r>
            <a:r>
              <a:rPr lang="en-US" sz="2200" i="0" u="none" dirty="0">
                <a:solidFill>
                  <a:schemeClr val="bg1"/>
                </a:solidFill>
                <a:latin typeface="Comic Sans MS" panose="030F0702030302020204" pitchFamily="66" charset="0"/>
              </a:rPr>
              <a:t>Stack()</a:t>
            </a:r>
          </a:p>
        </p:txBody>
      </p:sp>
      <p:graphicFrame>
        <p:nvGraphicFramePr>
          <p:cNvPr id="10" name="Table 9">
            <a:extLst>
              <a:ext uri="{FF2B5EF4-FFF2-40B4-BE49-F238E27FC236}">
                <a16:creationId xmlns:a16="http://schemas.microsoft.com/office/drawing/2014/main" id="{5B9FD1C6-30C5-4E15-A71C-E82F713CE178}"/>
              </a:ext>
            </a:extLst>
          </p:cNvPr>
          <p:cNvGraphicFramePr>
            <a:graphicFrameLocks noGrp="1"/>
          </p:cNvGraphicFramePr>
          <p:nvPr>
            <p:extLst>
              <p:ext uri="{D42A27DB-BD31-4B8C-83A1-F6EECF244321}">
                <p14:modId xmlns:p14="http://schemas.microsoft.com/office/powerpoint/2010/main" val="2579680220"/>
              </p:ext>
            </p:extLst>
          </p:nvPr>
        </p:nvGraphicFramePr>
        <p:xfrm>
          <a:off x="891720" y="3793974"/>
          <a:ext cx="9900945" cy="1923860"/>
        </p:xfrm>
        <a:graphic>
          <a:graphicData uri="http://schemas.openxmlformats.org/drawingml/2006/table">
            <a:tbl>
              <a:tblPr/>
              <a:tblGrid>
                <a:gridCol w="1957673">
                  <a:extLst>
                    <a:ext uri="{9D8B030D-6E8A-4147-A177-3AD203B41FA5}">
                      <a16:colId xmlns:a16="http://schemas.microsoft.com/office/drawing/2014/main" val="3722728617"/>
                    </a:ext>
                  </a:extLst>
                </a:gridCol>
                <a:gridCol w="3121890">
                  <a:extLst>
                    <a:ext uri="{9D8B030D-6E8A-4147-A177-3AD203B41FA5}">
                      <a16:colId xmlns:a16="http://schemas.microsoft.com/office/drawing/2014/main" val="4211699040"/>
                    </a:ext>
                  </a:extLst>
                </a:gridCol>
                <a:gridCol w="1942580">
                  <a:extLst>
                    <a:ext uri="{9D8B030D-6E8A-4147-A177-3AD203B41FA5}">
                      <a16:colId xmlns:a16="http://schemas.microsoft.com/office/drawing/2014/main" val="2577492922"/>
                    </a:ext>
                  </a:extLst>
                </a:gridCol>
                <a:gridCol w="2878802">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push(Object </a:t>
                      </a:r>
                      <a:r>
                        <a:rPr lang="en-IN" sz="2000" b="0" i="0" dirty="0" err="1">
                          <a:solidFill>
                            <a:srgbClr val="000000"/>
                          </a:solidFill>
                          <a:effectLst/>
                          <a:latin typeface="Comic Sans MS" panose="030F0702030302020204" pitchFamily="66" charset="0"/>
                        </a:rPr>
                        <a:t>ele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peek()</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pop()</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search(Object </a:t>
                      </a:r>
                      <a:r>
                        <a:rPr lang="en-IN" sz="2000" b="0" i="0" dirty="0" err="1">
                          <a:solidFill>
                            <a:srgbClr val="000000"/>
                          </a:solidFill>
                          <a:effectLst/>
                          <a:latin typeface="Comic Sans MS" panose="030F0702030302020204" pitchFamily="66" charset="0"/>
                        </a:rPr>
                        <a:t>ele</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bl>
          </a:graphicData>
        </a:graphic>
      </p:graphicFrame>
      <p:sp>
        <p:nvSpPr>
          <p:cNvPr id="11" name="TextBox 10">
            <a:extLst>
              <a:ext uri="{FF2B5EF4-FFF2-40B4-BE49-F238E27FC236}">
                <a16:creationId xmlns:a16="http://schemas.microsoft.com/office/drawing/2014/main" id="{603F0161-F003-444D-8CD7-967BBE5DFA9F}"/>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4163163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Stack: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73</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109833" y="1168193"/>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spcBef>
                <a:spcPts val="600"/>
              </a:spcBef>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a:t>
            </a:r>
          </a:p>
          <a:p>
            <a:pPr marL="0" indent="0">
              <a:spcBef>
                <a:spcPts val="600"/>
              </a:spcBef>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StackDemo</a:t>
            </a:r>
            <a:r>
              <a:rPr lang="en-IN" sz="2200" i="0" u="none" dirty="0">
                <a:solidFill>
                  <a:schemeClr val="bg1"/>
                </a:solidFill>
                <a:latin typeface="Comic Sans MS" panose="030F0702030302020204" pitchFamily="66" charset="0"/>
              </a:rPr>
              <a:t> {  </a:t>
            </a:r>
          </a:p>
          <a:p>
            <a:pPr marL="0" indent="0">
              <a:spcBef>
                <a:spcPts val="600"/>
              </a:spcBef>
              <a:buNone/>
            </a:pPr>
            <a:r>
              <a:rPr lang="en-IN" sz="2200" i="0" u="none" dirty="0">
                <a:solidFill>
                  <a:schemeClr val="bg1"/>
                </a:solidFill>
                <a:latin typeface="Comic Sans MS" panose="030F0702030302020204" pitchFamily="66" charset="0"/>
              </a:rPr>
              <a:t>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a:t>
            </a:r>
          </a:p>
          <a:p>
            <a:pPr marL="0" indent="0">
              <a:spcBef>
                <a:spcPts val="600"/>
              </a:spcBef>
              <a:buNone/>
            </a:pPr>
            <a:r>
              <a:rPr lang="en-IN" sz="2200" i="0" u="none" dirty="0">
                <a:solidFill>
                  <a:schemeClr val="bg1"/>
                </a:solidFill>
                <a:latin typeface="Comic Sans MS" panose="030F0702030302020204" pitchFamily="66" charset="0"/>
              </a:rPr>
              <a:t>Stack s = new Stack();</a:t>
            </a:r>
          </a:p>
          <a:p>
            <a:pPr marL="0" indent="0">
              <a:spcBef>
                <a:spcPts val="600"/>
              </a:spcBef>
              <a:buNone/>
            </a:pPr>
            <a:r>
              <a:rPr lang="en-IN" sz="2200" i="0" u="none" dirty="0" err="1">
                <a:solidFill>
                  <a:schemeClr val="bg1"/>
                </a:solidFill>
                <a:latin typeface="Comic Sans MS" panose="030F0702030302020204" pitchFamily="66" charset="0"/>
              </a:rPr>
              <a:t>s.push</a:t>
            </a:r>
            <a:r>
              <a:rPr lang="en-IN" sz="2200" i="0" u="none" dirty="0">
                <a:solidFill>
                  <a:schemeClr val="bg1"/>
                </a:solidFill>
                <a:latin typeface="Comic Sans MS" panose="030F0702030302020204" pitchFamily="66" charset="0"/>
              </a:rPr>
              <a:t>("A");</a:t>
            </a:r>
          </a:p>
          <a:p>
            <a:pPr marL="0" indent="0">
              <a:spcBef>
                <a:spcPts val="600"/>
              </a:spcBef>
              <a:buNone/>
            </a:pPr>
            <a:r>
              <a:rPr lang="en-IN" sz="2200" i="0" u="none" dirty="0" err="1">
                <a:solidFill>
                  <a:schemeClr val="bg1"/>
                </a:solidFill>
                <a:latin typeface="Comic Sans MS" panose="030F0702030302020204" pitchFamily="66" charset="0"/>
              </a:rPr>
              <a:t>s.push</a:t>
            </a:r>
            <a:r>
              <a:rPr lang="en-IN" sz="2200" i="0" u="none" dirty="0">
                <a:solidFill>
                  <a:schemeClr val="bg1"/>
                </a:solidFill>
                <a:latin typeface="Comic Sans MS" panose="030F0702030302020204" pitchFamily="66" charset="0"/>
              </a:rPr>
              <a:t>("B");</a:t>
            </a:r>
          </a:p>
          <a:p>
            <a:pPr marL="0" indent="0">
              <a:spcBef>
                <a:spcPts val="600"/>
              </a:spcBef>
              <a:buNone/>
            </a:pPr>
            <a:r>
              <a:rPr lang="en-IN" sz="2200" i="0" u="none" dirty="0" err="1">
                <a:solidFill>
                  <a:schemeClr val="bg1"/>
                </a:solidFill>
                <a:latin typeface="Comic Sans MS" panose="030F0702030302020204" pitchFamily="66" charset="0"/>
              </a:rPr>
              <a:t>s.push</a:t>
            </a:r>
            <a:r>
              <a:rPr lang="en-IN" sz="2200" i="0" u="none" dirty="0">
                <a:solidFill>
                  <a:schemeClr val="bg1"/>
                </a:solidFill>
                <a:latin typeface="Comic Sans MS" panose="030F0702030302020204" pitchFamily="66" charset="0"/>
              </a:rPr>
              <a:t>("C");</a:t>
            </a:r>
          </a:p>
          <a:p>
            <a:pPr marL="0" indent="0">
              <a:spcBef>
                <a:spcPts val="600"/>
              </a:spcBef>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(s);  </a:t>
            </a:r>
            <a:r>
              <a:rPr lang="en-IN" sz="2200" i="0" u="none" dirty="0">
                <a:solidFill>
                  <a:srgbClr val="FFC000"/>
                </a:solidFill>
                <a:latin typeface="Comic Sans MS" panose="030F0702030302020204" pitchFamily="66" charset="0"/>
              </a:rPr>
              <a:t>// O/P – [ A,B,C]</a:t>
            </a:r>
          </a:p>
          <a:p>
            <a:pPr marL="0" indent="0">
              <a:spcBef>
                <a:spcPts val="600"/>
              </a:spcBef>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s.search</a:t>
            </a:r>
            <a:r>
              <a:rPr lang="en-IN" sz="2200" i="0" u="none" dirty="0">
                <a:solidFill>
                  <a:schemeClr val="bg1"/>
                </a:solidFill>
                <a:latin typeface="Comic Sans MS" panose="030F0702030302020204" pitchFamily="66" charset="0"/>
              </a:rPr>
              <a:t>("A"));  </a:t>
            </a:r>
            <a:r>
              <a:rPr lang="en-IN" sz="2200" i="0" u="none" dirty="0">
                <a:solidFill>
                  <a:srgbClr val="FFC000"/>
                </a:solidFill>
                <a:latin typeface="Comic Sans MS" panose="030F0702030302020204" pitchFamily="66" charset="0"/>
              </a:rPr>
              <a:t>// O/P – [  3]</a:t>
            </a:r>
          </a:p>
          <a:p>
            <a:pPr marL="0" indent="0">
              <a:spcBef>
                <a:spcPts val="600"/>
              </a:spcBef>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s.search</a:t>
            </a:r>
            <a:r>
              <a:rPr lang="en-IN" sz="2200" i="0" u="none" dirty="0">
                <a:solidFill>
                  <a:schemeClr val="bg1"/>
                </a:solidFill>
                <a:latin typeface="Comic Sans MS" panose="030F0702030302020204" pitchFamily="66" charset="0"/>
              </a:rPr>
              <a:t>("Z"));  </a:t>
            </a:r>
            <a:r>
              <a:rPr lang="en-IN" sz="2200" i="0" u="none" dirty="0">
                <a:solidFill>
                  <a:srgbClr val="FFC000"/>
                </a:solidFill>
                <a:latin typeface="Comic Sans MS" panose="030F0702030302020204" pitchFamily="66" charset="0"/>
              </a:rPr>
              <a:t>// O/P – [ -1]</a:t>
            </a:r>
          </a:p>
          <a:p>
            <a:pPr marL="0" indent="0">
              <a:spcBef>
                <a:spcPts val="600"/>
              </a:spcBef>
              <a:buNone/>
            </a:pPr>
            <a:r>
              <a:rPr lang="en-IN" sz="2200" i="0" u="none" dirty="0">
                <a:solidFill>
                  <a:schemeClr val="bg1"/>
                </a:solidFill>
                <a:latin typeface="Comic Sans MS" panose="030F0702030302020204" pitchFamily="66" charset="0"/>
              </a:rPr>
              <a:t>}</a:t>
            </a:r>
          </a:p>
          <a:p>
            <a:pPr marL="0" indent="0">
              <a:spcBef>
                <a:spcPts val="600"/>
              </a:spcBef>
              <a:buNone/>
            </a:pPr>
            <a:r>
              <a:rPr lang="en-IN" sz="22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D4E65423-25DA-4E05-B4CF-EDF49EFA6D30}"/>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388400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28298"/>
            <a:ext cx="11532755" cy="5241111"/>
          </a:xfrm>
        </p:spPr>
        <p:txBody>
          <a:bodyPr/>
          <a:lstStyle/>
          <a:p>
            <a:pPr marL="0" indent="0">
              <a:buNone/>
            </a:pPr>
            <a:r>
              <a:rPr lang="en-IN" sz="2400" dirty="0">
                <a:latin typeface="Comic Sans MS" panose="030F0702030302020204" pitchFamily="66" charset="0"/>
              </a:rPr>
              <a:t>3) </a:t>
            </a:r>
            <a:r>
              <a:rPr lang="en-IN" sz="2400" u="sng" dirty="0">
                <a:latin typeface="Comic Sans MS" panose="030F0702030302020204" pitchFamily="66" charset="0"/>
              </a:rPr>
              <a:t>Set Interface</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Set interface is a generic interface that extends the Collection interface.</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It provides</a:t>
            </a:r>
            <a:r>
              <a:rPr lang="en-IN" sz="2200" dirty="0">
                <a:latin typeface="Comic Sans MS" panose="030F0702030302020204" pitchFamily="66" charset="0"/>
              </a:rPr>
              <a:t> </a:t>
            </a:r>
            <a:r>
              <a:rPr lang="en-IN" sz="2200" dirty="0">
                <a:solidFill>
                  <a:schemeClr val="bg1"/>
                </a:solidFill>
                <a:latin typeface="Comic Sans MS" panose="030F0702030302020204" pitchFamily="66" charset="0"/>
              </a:rPr>
              <a:t>the functionality to store and manage a set of elements</a:t>
            </a:r>
            <a:r>
              <a:rPr lang="en-IN" sz="2200" dirty="0">
                <a:latin typeface="Comic Sans MS" panose="030F0702030302020204" pitchFamily="66" charset="0"/>
              </a:rPr>
              <a:t> </a:t>
            </a:r>
            <a:r>
              <a:rPr lang="en-IN" sz="2200" dirty="0">
                <a:solidFill>
                  <a:schemeClr val="bg1"/>
                </a:solidFill>
                <a:latin typeface="Comic Sans MS" panose="030F0702030302020204" pitchFamily="66" charset="0"/>
              </a:rPr>
              <a:t> and does not provide any additional methods.</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Set is useful for represent a group of individual objects as a single entity where duplicates are not allowed and insertion order not preserved.</a:t>
            </a: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7218774" y="0"/>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pic>
        <p:nvPicPr>
          <p:cNvPr id="3074" name="Picture 2" descr="Set">
            <a:extLst>
              <a:ext uri="{FF2B5EF4-FFF2-40B4-BE49-F238E27FC236}">
                <a16:creationId xmlns:a16="http://schemas.microsoft.com/office/drawing/2014/main" id="{29DB6684-F190-499C-B388-77A10E2C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65" y="3490453"/>
            <a:ext cx="6279537" cy="299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6523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57084"/>
            <a:ext cx="11748995" cy="5496081"/>
          </a:xfrm>
        </p:spPr>
        <p:txBody>
          <a:bodyPr/>
          <a:lstStyle/>
          <a:p>
            <a:pPr marL="0" indent="0">
              <a:buNone/>
            </a:pPr>
            <a:r>
              <a:rPr lang="en-IN" sz="2400" dirty="0" err="1">
                <a:latin typeface="Comic Sans MS" panose="030F0702030302020204" pitchFamily="66" charset="0"/>
              </a:rPr>
              <a:t>HashSet</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 class is used to create a collection that uses a hash table for storage. It inherits the </a:t>
            </a:r>
            <a:r>
              <a:rPr lang="en-IN" sz="2200" dirty="0" err="1">
                <a:solidFill>
                  <a:schemeClr val="bg1"/>
                </a:solidFill>
                <a:latin typeface="Comic Sans MS" panose="030F0702030302020204" pitchFamily="66" charset="0"/>
              </a:rPr>
              <a:t>AbstractSet</a:t>
            </a:r>
            <a:r>
              <a:rPr lang="en-IN" sz="2200" dirty="0">
                <a:solidFill>
                  <a:schemeClr val="bg1"/>
                </a:solidFill>
                <a:latin typeface="Comic Sans MS" panose="030F0702030302020204" pitchFamily="66" charset="0"/>
              </a:rPr>
              <a:t> class and implements Set interface.</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important points about Java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 class are:</a:t>
            </a:r>
          </a:p>
          <a:p>
            <a:pPr marL="354013" indent="-98425">
              <a:spcBef>
                <a:spcPts val="1200"/>
              </a:spcBef>
            </a:pPr>
            <a:r>
              <a:rPr lang="en-IN" sz="2200" dirty="0">
                <a:solidFill>
                  <a:schemeClr val="bg1"/>
                </a:solidFill>
                <a:latin typeface="Comic Sans MS" panose="030F0702030302020204" pitchFamily="66" charset="0"/>
              </a:rPr>
              <a:t> It stores the elements by using a mechanism called hashing</a:t>
            </a:r>
            <a:r>
              <a:rPr lang="en-IN" sz="2200" b="1" dirty="0">
                <a:solidFill>
                  <a:schemeClr val="bg1"/>
                </a:solidFill>
                <a:latin typeface="Comic Sans MS" panose="030F0702030302020204" pitchFamily="66" charset="0"/>
              </a:rPr>
              <a:t>.</a:t>
            </a:r>
            <a:endParaRPr lang="en-IN" sz="2200" dirty="0">
              <a:solidFill>
                <a:schemeClr val="bg1"/>
              </a:solidFill>
              <a:latin typeface="Comic Sans MS" panose="030F0702030302020204" pitchFamily="66" charset="0"/>
            </a:endParaRPr>
          </a:p>
          <a:p>
            <a:pPr marL="354013" indent="-98425">
              <a:spcBef>
                <a:spcPts val="1200"/>
              </a:spcBef>
            </a:pPr>
            <a:r>
              <a:rPr lang="en-IN" sz="2200" dirty="0">
                <a:solidFill>
                  <a:schemeClr val="bg1"/>
                </a:solidFill>
                <a:latin typeface="Comic Sans MS" panose="030F0702030302020204" pitchFamily="66" charset="0"/>
              </a:rPr>
              <a:t> It contains unique elements only and ‘null’ insertion is possible.</a:t>
            </a:r>
          </a:p>
          <a:p>
            <a:pPr marL="354013" indent="-98425">
              <a:spcBef>
                <a:spcPts val="1200"/>
              </a:spcBef>
            </a:pPr>
            <a:r>
              <a:rPr lang="en-IN" sz="2200" dirty="0">
                <a:solidFill>
                  <a:schemeClr val="bg1"/>
                </a:solidFill>
                <a:latin typeface="Comic Sans MS" panose="030F0702030302020204" pitchFamily="66" charset="0"/>
              </a:rPr>
              <a:t> It allows Heterogeneous objects and not allow Duplicate objects.</a:t>
            </a:r>
          </a:p>
          <a:p>
            <a:pPr marL="354013" indent="-98425">
              <a:spcBef>
                <a:spcPts val="1200"/>
              </a:spcBef>
            </a:pPr>
            <a:r>
              <a:rPr lang="en-IN" sz="2200" dirty="0">
                <a:solidFill>
                  <a:schemeClr val="bg1"/>
                </a:solidFill>
                <a:latin typeface="Comic Sans MS" panose="030F0702030302020204" pitchFamily="66" charset="0"/>
              </a:rPr>
              <a:t> It implements Serializable and Cloneable interface but not Random Access.</a:t>
            </a:r>
          </a:p>
          <a:p>
            <a:pPr marL="354013" indent="-98425">
              <a:spcBef>
                <a:spcPts val="1200"/>
              </a:spcBef>
            </a:pPr>
            <a:r>
              <a:rPr lang="en-IN" sz="2200" dirty="0">
                <a:solidFill>
                  <a:schemeClr val="bg1"/>
                </a:solidFill>
                <a:latin typeface="Comic Sans MS" panose="030F0702030302020204" pitchFamily="66" charset="0"/>
              </a:rPr>
              <a:t> Insertion order is not preserved and all objects will be inserted on hash-code</a:t>
            </a:r>
          </a:p>
          <a:p>
            <a:pPr marL="354013" indent="-98425">
              <a:spcBef>
                <a:spcPts val="1200"/>
              </a:spcBef>
              <a:buNone/>
            </a:pPr>
            <a:r>
              <a:rPr lang="en-IN" sz="2200" dirty="0">
                <a:solidFill>
                  <a:schemeClr val="bg1"/>
                </a:solidFill>
                <a:latin typeface="Comic Sans MS" panose="030F0702030302020204" pitchFamily="66" charset="0"/>
              </a:rPr>
              <a:t>    of objects.</a:t>
            </a:r>
          </a:p>
          <a:p>
            <a:pPr marL="0" indent="0">
              <a:buNone/>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TextBox 5">
            <a:extLst>
              <a:ext uri="{FF2B5EF4-FFF2-40B4-BE49-F238E27FC236}">
                <a16:creationId xmlns:a16="http://schemas.microsoft.com/office/drawing/2014/main" id="{1A579C6B-A6B1-4D72-B31D-D1619524EEC1}"/>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6920656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5241111"/>
          </a:xfrm>
        </p:spPr>
        <p:txBody>
          <a:bodyPr/>
          <a:lstStyle/>
          <a:p>
            <a:pPr marL="0" indent="0">
              <a:buNone/>
            </a:pPr>
            <a:r>
              <a:rPr lang="en-US" sz="2400" dirty="0">
                <a:solidFill>
                  <a:schemeClr val="bg1"/>
                </a:solidFill>
                <a:latin typeface="Comic Sans MS" panose="030F0702030302020204" pitchFamily="66" charset="0"/>
              </a:rPr>
              <a:t>		</a:t>
            </a:r>
          </a:p>
          <a:p>
            <a:pPr marL="361950" indent="0">
              <a:spcBef>
                <a:spcPts val="2400"/>
              </a:spcBef>
              <a:buNone/>
              <a:tabLst>
                <a:tab pos="452438" algn="l"/>
              </a:tabLst>
            </a:pPr>
            <a:r>
              <a:rPr lang="en-US" sz="2200" dirty="0">
                <a:solidFill>
                  <a:schemeClr val="bg1"/>
                </a:solidFill>
                <a:latin typeface="Comic Sans MS" panose="030F0702030302020204" pitchFamily="66" charset="0"/>
              </a:rPr>
              <a:t>public class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&lt;E&gt; extends </a:t>
            </a:r>
            <a:r>
              <a:rPr lang="en-IN" sz="2200" dirty="0" err="1">
                <a:solidFill>
                  <a:schemeClr val="bg1"/>
                </a:solidFill>
                <a:latin typeface="Comic Sans MS" panose="030F0702030302020204" pitchFamily="66" charset="0"/>
              </a:rPr>
              <a:t>AbstractSet</a:t>
            </a:r>
            <a:r>
              <a:rPr lang="en-IN" sz="2200" dirty="0">
                <a:solidFill>
                  <a:schemeClr val="bg1"/>
                </a:solidFill>
                <a:latin typeface="Comic Sans MS" panose="030F0702030302020204" pitchFamily="66" charset="0"/>
              </a:rPr>
              <a:t>&lt;E&gt; implements Set&lt;E&gt;</a:t>
            </a:r>
            <a:r>
              <a:rPr lang="en-US" sz="2200" dirty="0">
                <a:solidFill>
                  <a:schemeClr val="bg1"/>
                </a:solidFill>
                <a:latin typeface="Comic Sans MS" panose="030F0702030302020204" pitchFamily="66" charset="0"/>
              </a:rPr>
              <a:t>,               Cloneable, Serializable</a:t>
            </a:r>
          </a:p>
          <a:p>
            <a:pPr marL="0" indent="0">
              <a:buNone/>
            </a:pPr>
            <a:endParaRPr lang="en-US" sz="24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marL="0" indent="0">
              <a:buNone/>
            </a:pPr>
            <a:r>
              <a:rPr lang="en-US" sz="2400" dirty="0">
                <a:solidFill>
                  <a:schemeClr val="accent6">
                    <a:lumMod val="20000"/>
                    <a:lumOff val="80000"/>
                  </a:schemeClr>
                </a:solidFill>
                <a:latin typeface="Comic Sans MS" panose="030F0702030302020204" pitchFamily="66" charset="0"/>
              </a:rPr>
              <a:t>  </a:t>
            </a:r>
            <a:r>
              <a:rPr lang="en-US" sz="2400" u="sng" dirty="0">
                <a:solidFill>
                  <a:schemeClr val="accent6">
                    <a:lumMod val="20000"/>
                    <a:lumOff val="80000"/>
                  </a:schemeClr>
                </a:solidFill>
                <a:latin typeface="Comic Sans MS" panose="030F0702030302020204" pitchFamily="66" charset="0"/>
              </a:rPr>
              <a:t>Constructors of </a:t>
            </a:r>
            <a:r>
              <a:rPr lang="en-US" sz="2400" u="sng" dirty="0" err="1">
                <a:solidFill>
                  <a:schemeClr val="accent6">
                    <a:lumMod val="20000"/>
                    <a:lumOff val="80000"/>
                  </a:schemeClr>
                </a:solidFill>
                <a:latin typeface="Comic Sans MS" panose="030F0702030302020204" pitchFamily="66" charset="0"/>
              </a:rPr>
              <a:t>HashSet</a:t>
            </a:r>
            <a:r>
              <a:rPr lang="en-US" sz="2400" u="sng" dirty="0">
                <a:solidFill>
                  <a:schemeClr val="accent6">
                    <a:lumMod val="20000"/>
                    <a:lumOff val="80000"/>
                  </a:schemeClr>
                </a:solidFill>
                <a:latin typeface="Comic Sans MS" panose="030F0702030302020204" pitchFamily="66" charset="0"/>
              </a:rPr>
              <a:t>:</a:t>
            </a:r>
          </a:p>
          <a:p>
            <a:pPr marL="361950" indent="0">
              <a:spcBef>
                <a:spcPts val="1800"/>
              </a:spcBef>
              <a:buNone/>
              <a:tabLst>
                <a:tab pos="622300" algn="l"/>
              </a:tabLst>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TextBox 8">
            <a:extLst>
              <a:ext uri="{FF2B5EF4-FFF2-40B4-BE49-F238E27FC236}">
                <a16:creationId xmlns:a16="http://schemas.microsoft.com/office/drawing/2014/main" id="{245F67D3-17F5-4474-BAF5-D0C817D4AC6C}"/>
              </a:ext>
            </a:extLst>
          </p:cNvPr>
          <p:cNvSpPr txBox="1"/>
          <p:nvPr/>
        </p:nvSpPr>
        <p:spPr>
          <a:xfrm>
            <a:off x="7206612" y="5799507"/>
            <a:ext cx="4586724" cy="461665"/>
          </a:xfrm>
          <a:prstGeom prst="rect">
            <a:avLst/>
          </a:prstGeom>
          <a:noFill/>
        </p:spPr>
        <p:txBody>
          <a:bodyPr wrap="square" rtlCol="0">
            <a:spAutoFit/>
          </a:bodyPr>
          <a:lstStyle/>
          <a:p>
            <a:pPr algn="ctr"/>
            <a:r>
              <a:rPr lang="en-IN" sz="2400" i="0" dirty="0">
                <a:solidFill>
                  <a:schemeClr val="bg1"/>
                </a:solidFill>
                <a:latin typeface="Comic Sans MS" panose="030F0702030302020204" pitchFamily="66" charset="0"/>
              </a:rPr>
              <a:t>Hierarchy of </a:t>
            </a:r>
            <a:r>
              <a:rPr lang="en-IN" sz="2400" i="0" dirty="0" err="1">
                <a:solidFill>
                  <a:schemeClr val="bg1"/>
                </a:solidFill>
                <a:latin typeface="Comic Sans MS" panose="030F0702030302020204" pitchFamily="66" charset="0"/>
              </a:rPr>
              <a:t>HashSet</a:t>
            </a:r>
            <a:endParaRPr lang="en-IN" sz="2400" i="0" dirty="0">
              <a:solidFill>
                <a:schemeClr val="bg1"/>
              </a:solidFill>
              <a:latin typeface="Comic Sans MS" panose="030F0702030302020204" pitchFamily="66" charset="0"/>
            </a:endParaRPr>
          </a:p>
        </p:txBody>
      </p:sp>
      <p:sp>
        <p:nvSpPr>
          <p:cNvPr id="10" name="TextBox 9">
            <a:extLst>
              <a:ext uri="{FF2B5EF4-FFF2-40B4-BE49-F238E27FC236}">
                <a16:creationId xmlns:a16="http://schemas.microsoft.com/office/drawing/2014/main" id="{46C50CE0-0753-42AA-9CF1-A704B7A5CC60}"/>
              </a:ext>
            </a:extLst>
          </p:cNvPr>
          <p:cNvSpPr txBox="1"/>
          <p:nvPr/>
        </p:nvSpPr>
        <p:spPr>
          <a:xfrm>
            <a:off x="440803" y="1012054"/>
            <a:ext cx="458672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a:t>
            </a:r>
            <a:r>
              <a:rPr lang="en-IN" sz="2400" i="0" dirty="0" err="1">
                <a:solidFill>
                  <a:schemeClr val="accent6">
                    <a:lumMod val="20000"/>
                    <a:lumOff val="80000"/>
                  </a:schemeClr>
                </a:solidFill>
                <a:latin typeface="Comic Sans MS" panose="030F0702030302020204" pitchFamily="66" charset="0"/>
              </a:rPr>
              <a:t>HashSet</a:t>
            </a:r>
            <a:r>
              <a:rPr lang="en-IN" sz="2400" i="0" dirty="0">
                <a:solidFill>
                  <a:schemeClr val="accent6">
                    <a:lumMod val="20000"/>
                    <a:lumOff val="80000"/>
                  </a:schemeClr>
                </a:solidFill>
                <a:latin typeface="Comic Sans MS" panose="030F0702030302020204" pitchFamily="66" charset="0"/>
              </a:rPr>
              <a:t>:</a:t>
            </a:r>
          </a:p>
        </p:txBody>
      </p:sp>
      <p:pic>
        <p:nvPicPr>
          <p:cNvPr id="2050" name="Picture 2" descr="Java HashSet class hierarchy">
            <a:extLst>
              <a:ext uri="{FF2B5EF4-FFF2-40B4-BE49-F238E27FC236}">
                <a16:creationId xmlns:a16="http://schemas.microsoft.com/office/drawing/2014/main" id="{5476D46D-B75D-4FDA-85B4-4131C84DE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8495" y="2369785"/>
            <a:ext cx="1533525" cy="329591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a:extLst>
              <a:ext uri="{FF2B5EF4-FFF2-40B4-BE49-F238E27FC236}">
                <a16:creationId xmlns:a16="http://schemas.microsoft.com/office/drawing/2014/main" id="{38942BE0-1E8C-410F-850E-C52866A7E893}"/>
              </a:ext>
            </a:extLst>
          </p:cNvPr>
          <p:cNvSpPr txBox="1">
            <a:spLocks/>
          </p:cNvSpPr>
          <p:nvPr/>
        </p:nvSpPr>
        <p:spPr>
          <a:xfrm>
            <a:off x="901700" y="3991897"/>
            <a:ext cx="4717441" cy="1854049"/>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180975" indent="0">
              <a:spcBef>
                <a:spcPts val="1800"/>
              </a:spcBef>
              <a:buNone/>
              <a:tabLst>
                <a:tab pos="622300" algn="l"/>
              </a:tabLst>
            </a:pPr>
            <a:r>
              <a:rPr lang="en-US" sz="200" i="0" u="none" dirty="0">
                <a:solidFill>
                  <a:schemeClr val="bg1"/>
                </a:solidFill>
                <a:latin typeface="Comic Sans MS" panose="030F0702030302020204" pitchFamily="66" charset="0"/>
              </a:rPr>
              <a:t> </a:t>
            </a:r>
          </a:p>
          <a:p>
            <a:pPr marL="361950" indent="-180975">
              <a:spcBef>
                <a:spcPts val="1200"/>
              </a:spcBef>
              <a:tabLst>
                <a:tab pos="622300" algn="l"/>
              </a:tabLst>
            </a:pPr>
            <a:r>
              <a:rPr lang="en-US" sz="2200" i="0" u="none" dirty="0" err="1">
                <a:solidFill>
                  <a:schemeClr val="bg1"/>
                </a:solidFill>
                <a:latin typeface="Comic Sans MS" panose="030F0702030302020204" pitchFamily="66" charset="0"/>
              </a:rPr>
              <a:t>HashSet</a:t>
            </a:r>
            <a:r>
              <a:rPr lang="en-US" sz="2200" i="0" u="none" dirty="0">
                <a:solidFill>
                  <a:schemeClr val="bg1"/>
                </a:solidFill>
                <a:latin typeface="Comic Sans MS" panose="030F0702030302020204" pitchFamily="66" charset="0"/>
              </a:rPr>
              <a:t>()</a:t>
            </a:r>
          </a:p>
          <a:p>
            <a:pPr marL="361950" indent="-180975">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HashSet</a:t>
            </a:r>
            <a:r>
              <a:rPr lang="en-US" sz="2200" i="0" u="none" dirty="0">
                <a:solidFill>
                  <a:schemeClr val="bg1"/>
                </a:solidFill>
                <a:latin typeface="Comic Sans MS" panose="030F0702030302020204" pitchFamily="66" charset="0"/>
              </a:rPr>
              <a:t>(Collection c)</a:t>
            </a:r>
          </a:p>
          <a:p>
            <a:pPr marL="361950" indent="-180975">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HashSet</a:t>
            </a:r>
            <a:r>
              <a:rPr lang="en-US" sz="2200" i="0" u="none" dirty="0">
                <a:solidFill>
                  <a:schemeClr val="bg1"/>
                </a:solidFill>
                <a:latin typeface="Comic Sans MS" panose="030F0702030302020204" pitchFamily="66" charset="0"/>
              </a:rPr>
              <a:t>(</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capacity)</a:t>
            </a:r>
          </a:p>
        </p:txBody>
      </p:sp>
      <p:sp>
        <p:nvSpPr>
          <p:cNvPr id="12" name="TextBox 11">
            <a:extLst>
              <a:ext uri="{FF2B5EF4-FFF2-40B4-BE49-F238E27FC236}">
                <a16:creationId xmlns:a16="http://schemas.microsoft.com/office/drawing/2014/main" id="{68893514-C1A2-48B1-BA57-1BA59BC8D6EE}"/>
              </a:ext>
            </a:extLst>
          </p:cNvPr>
          <p:cNvSpPr txBox="1"/>
          <p:nvPr/>
        </p:nvSpPr>
        <p:spPr>
          <a:xfrm>
            <a:off x="7202675" y="43881"/>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287880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609600" y="849745"/>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Methods of </a:t>
            </a:r>
            <a:r>
              <a:rPr lang="en-IN" sz="2400" dirty="0" err="1">
                <a:solidFill>
                  <a:schemeClr val="accent6">
                    <a:lumMod val="20000"/>
                    <a:lumOff val="80000"/>
                  </a:schemeClr>
                </a:solidFill>
                <a:latin typeface="Comic Sans MS" panose="030F0702030302020204" pitchFamily="66" charset="0"/>
              </a:rPr>
              <a:t>HashSet</a:t>
            </a:r>
            <a:r>
              <a:rPr lang="en-IN" sz="2400" dirty="0">
                <a:solidFill>
                  <a:schemeClr val="accent6">
                    <a:lumMod val="20000"/>
                    <a:lumOff val="80000"/>
                  </a:schemeClr>
                </a:solidFill>
                <a:latin typeface="Comic Sans MS" panose="030F0702030302020204" pitchFamily="66" charset="0"/>
              </a:rPr>
              <a:t>: </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ext uri="{D42A27DB-BD31-4B8C-83A1-F6EECF244321}">
                <p14:modId xmlns:p14="http://schemas.microsoft.com/office/powerpoint/2010/main" val="1672760018"/>
              </p:ext>
            </p:extLst>
          </p:nvPr>
        </p:nvGraphicFramePr>
        <p:xfrm>
          <a:off x="1191034" y="1528907"/>
          <a:ext cx="9900945" cy="3078202"/>
        </p:xfrm>
        <a:graphic>
          <a:graphicData uri="http://schemas.openxmlformats.org/drawingml/2006/table">
            <a:tbl>
              <a:tblPr/>
              <a:tblGrid>
                <a:gridCol w="1957673">
                  <a:extLst>
                    <a:ext uri="{9D8B030D-6E8A-4147-A177-3AD203B41FA5}">
                      <a16:colId xmlns:a16="http://schemas.microsoft.com/office/drawing/2014/main" val="3722728617"/>
                    </a:ext>
                  </a:extLst>
                </a:gridCol>
                <a:gridCol w="3121890">
                  <a:extLst>
                    <a:ext uri="{9D8B030D-6E8A-4147-A177-3AD203B41FA5}">
                      <a16:colId xmlns:a16="http://schemas.microsoft.com/office/drawing/2014/main" val="4211699040"/>
                    </a:ext>
                  </a:extLst>
                </a:gridCol>
                <a:gridCol w="1942580">
                  <a:extLst>
                    <a:ext uri="{9D8B030D-6E8A-4147-A177-3AD203B41FA5}">
                      <a16:colId xmlns:a16="http://schemas.microsoft.com/office/drawing/2014/main" val="2577492922"/>
                    </a:ext>
                  </a:extLst>
                </a:gridCol>
                <a:gridCol w="2878802">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contains(Object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int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size()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add(Object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void</a:t>
                      </a: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clear()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5975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remove(Object o)</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clone()</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56797">
                <a:tc>
                  <a:txBody>
                    <a:bodyPr/>
                    <a:lstStyle/>
                    <a:p>
                      <a:pPr algn="l" fontAlgn="t"/>
                      <a:r>
                        <a:rPr lang="en-IN" sz="2000" b="0" i="0" dirty="0">
                          <a:solidFill>
                            <a:srgbClr val="000000"/>
                          </a:solidFill>
                          <a:effectLst/>
                          <a:latin typeface="Comic Sans MS" panose="030F0702030302020204" pitchFamily="66" charset="0"/>
                        </a:rPr>
                        <a:t>public </a:t>
                      </a:r>
                      <a:r>
                        <a:rPr lang="en-IN" sz="2000" b="0" i="0" dirty="0" err="1">
                          <a:solidFill>
                            <a:srgbClr val="000000"/>
                          </a:solidFill>
                          <a:effectLst/>
                          <a:latin typeface="Comic Sans MS" panose="030F0702030302020204" pitchFamily="66" charset="0"/>
                        </a:rPr>
                        <a:t>boolean</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isEmpty</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public Iterator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iterator()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bl>
          </a:graphicData>
        </a:graphic>
      </p:graphicFrame>
      <p:sp>
        <p:nvSpPr>
          <p:cNvPr id="8" name="TextBox 7">
            <a:extLst>
              <a:ext uri="{FF2B5EF4-FFF2-40B4-BE49-F238E27FC236}">
                <a16:creationId xmlns:a16="http://schemas.microsoft.com/office/drawing/2014/main" id="{333D3650-2D45-4B41-B002-6BD1AD618372}"/>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9130765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HashSet</a:t>
            </a:r>
            <a:r>
              <a:rPr lang="en-IN" sz="2400" dirty="0">
                <a:solidFill>
                  <a:schemeClr val="accent6">
                    <a:lumMod val="20000"/>
                    <a:lumOff val="80000"/>
                  </a:schemeClr>
                </a:solidFill>
                <a:latin typeface="Comic Sans MS" panose="030F0702030302020204" pitchFamily="66" charset="0"/>
              </a:rPr>
              <a:t>: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78</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80336" y="1166636"/>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spcBef>
                <a:spcPts val="600"/>
              </a:spcBef>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a:t>
            </a:r>
          </a:p>
          <a:p>
            <a:pPr marL="0" indent="0">
              <a:spcBef>
                <a:spcPts val="600"/>
              </a:spcBef>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HashSetDemo</a:t>
            </a:r>
            <a:r>
              <a:rPr lang="en-IN" sz="2200" i="0" u="none" dirty="0">
                <a:solidFill>
                  <a:schemeClr val="bg1"/>
                </a:solidFill>
                <a:latin typeface="Comic Sans MS" panose="030F0702030302020204" pitchFamily="66" charset="0"/>
              </a:rPr>
              <a:t> {  </a:t>
            </a:r>
          </a:p>
          <a:p>
            <a:pPr marL="0" indent="0">
              <a:spcBef>
                <a:spcPts val="600"/>
              </a:spcBef>
              <a:buNone/>
            </a:pPr>
            <a:r>
              <a:rPr lang="en-IN" sz="2200" i="0" u="none" dirty="0">
                <a:solidFill>
                  <a:schemeClr val="bg1"/>
                </a:solidFill>
                <a:latin typeface="Comic Sans MS" panose="030F0702030302020204" pitchFamily="66" charset="0"/>
              </a:rPr>
              <a:t>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a:t>
            </a:r>
          </a:p>
          <a:p>
            <a:pPr marL="0" indent="0">
              <a:spcBef>
                <a:spcPts val="600"/>
              </a:spcBef>
              <a:buNone/>
            </a:pPr>
            <a:r>
              <a:rPr lang="en-IN" sz="2200" i="0" u="none" dirty="0" err="1">
                <a:solidFill>
                  <a:schemeClr val="bg1"/>
                </a:solidFill>
                <a:latin typeface="Comic Sans MS" panose="030F0702030302020204" pitchFamily="66" charset="0"/>
              </a:rPr>
              <a:t>HashSet</a:t>
            </a:r>
            <a:r>
              <a:rPr lang="en-IN" sz="2200" i="0" u="none" dirty="0">
                <a:solidFill>
                  <a:schemeClr val="bg1"/>
                </a:solidFill>
                <a:latin typeface="Comic Sans MS" panose="030F0702030302020204" pitchFamily="66" charset="0"/>
              </a:rPr>
              <a:t> h = new </a:t>
            </a:r>
            <a:r>
              <a:rPr lang="en-IN" sz="2200" i="0" u="none" dirty="0" err="1">
                <a:solidFill>
                  <a:schemeClr val="bg1"/>
                </a:solidFill>
                <a:latin typeface="Comic Sans MS" panose="030F0702030302020204" pitchFamily="66" charset="0"/>
              </a:rPr>
              <a:t>HashSet</a:t>
            </a:r>
            <a:r>
              <a:rPr lang="en-IN" sz="2200" i="0" u="none" dirty="0">
                <a:solidFill>
                  <a:schemeClr val="bg1"/>
                </a:solidFill>
                <a:latin typeface="Comic Sans MS" panose="030F0702030302020204" pitchFamily="66" charset="0"/>
              </a:rPr>
              <a:t>();</a:t>
            </a:r>
          </a:p>
          <a:p>
            <a:pPr marL="0" indent="0">
              <a:spcBef>
                <a:spcPts val="600"/>
              </a:spcBef>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("A");</a:t>
            </a:r>
          </a:p>
          <a:p>
            <a:pPr marL="0" indent="0">
              <a:spcBef>
                <a:spcPts val="600"/>
              </a:spcBef>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a:t>
            </a:r>
          </a:p>
          <a:p>
            <a:pPr marL="0" indent="0">
              <a:spcBef>
                <a:spcPts val="600"/>
              </a:spcBef>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(null);</a:t>
            </a:r>
          </a:p>
          <a:p>
            <a:pPr marL="0" indent="0">
              <a:spcBef>
                <a:spcPts val="600"/>
              </a:spcBef>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(10);</a:t>
            </a:r>
          </a:p>
          <a:p>
            <a:pPr marL="0" indent="0">
              <a:spcBef>
                <a:spcPts val="600"/>
              </a:spcBef>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  </a:t>
            </a:r>
            <a:r>
              <a:rPr lang="en-IN" sz="2200" i="0" u="none" dirty="0">
                <a:solidFill>
                  <a:srgbClr val="FFC000"/>
                </a:solidFill>
                <a:latin typeface="Comic Sans MS" panose="030F0702030302020204" pitchFamily="66" charset="0"/>
              </a:rPr>
              <a:t>// O/P – false </a:t>
            </a: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(h);  </a:t>
            </a:r>
            <a:r>
              <a:rPr lang="en-IN" sz="2200" i="0" u="none" dirty="0">
                <a:solidFill>
                  <a:srgbClr val="FFC000"/>
                </a:solidFill>
                <a:latin typeface="Comic Sans MS" panose="030F0702030302020204" pitchFamily="66" charset="0"/>
              </a:rPr>
              <a:t>// O/P – [null, A, B, 10]</a:t>
            </a:r>
          </a:p>
          <a:p>
            <a:pPr marL="0" indent="0">
              <a:spcBef>
                <a:spcPts val="600"/>
              </a:spcBef>
              <a:buNone/>
            </a:pPr>
            <a:r>
              <a:rPr lang="en-IN" sz="2200" i="0" u="none" dirty="0">
                <a:solidFill>
                  <a:schemeClr val="bg1"/>
                </a:solidFill>
                <a:latin typeface="Comic Sans MS" panose="030F0702030302020204" pitchFamily="66" charset="0"/>
              </a:rPr>
              <a:t>}</a:t>
            </a:r>
          </a:p>
          <a:p>
            <a:pPr marL="0" indent="0">
              <a:spcBef>
                <a:spcPts val="600"/>
              </a:spcBef>
              <a:buNone/>
            </a:pPr>
            <a:r>
              <a:rPr lang="en-IN" sz="22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8CD60E16-B930-43B8-AD27-B7A46059294F}"/>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95116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37420"/>
            <a:ext cx="11748995" cy="5515746"/>
          </a:xfrm>
        </p:spPr>
        <p:txBody>
          <a:bodyPr/>
          <a:lstStyle/>
          <a:p>
            <a:pPr marL="0" indent="0">
              <a:buNone/>
            </a:pPr>
            <a:r>
              <a:rPr lang="en-IN" sz="2400" dirty="0">
                <a:latin typeface="Comic Sans MS" panose="030F0702030302020204" pitchFamily="66" charset="0"/>
              </a:rPr>
              <a:t>Linked </a:t>
            </a:r>
            <a:r>
              <a:rPr lang="en-IN" sz="2400" dirty="0" err="1">
                <a:latin typeface="Comic Sans MS" panose="030F0702030302020204" pitchFamily="66" charset="0"/>
              </a:rPr>
              <a:t>HashSet</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LinkedHashSet</a:t>
            </a:r>
            <a:r>
              <a:rPr lang="en-IN" sz="2200" dirty="0">
                <a:solidFill>
                  <a:schemeClr val="bg1"/>
                </a:solidFill>
                <a:latin typeface="Comic Sans MS" panose="030F0702030302020204" pitchFamily="66" charset="0"/>
              </a:rPr>
              <a:t> class is a Hash table and Linked list implementation of the set interface. It inherits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 class and implements Set interface.</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important points about Java </a:t>
            </a:r>
            <a:r>
              <a:rPr lang="en-IN" sz="2200" dirty="0" err="1">
                <a:solidFill>
                  <a:schemeClr val="bg1"/>
                </a:solidFill>
                <a:latin typeface="Comic Sans MS" panose="030F0702030302020204" pitchFamily="66" charset="0"/>
              </a:rPr>
              <a:t>LinkedHashSet</a:t>
            </a:r>
            <a:r>
              <a:rPr lang="en-IN" sz="2200" dirty="0">
                <a:solidFill>
                  <a:schemeClr val="bg1"/>
                </a:solidFill>
                <a:latin typeface="Comic Sans MS" panose="030F0702030302020204" pitchFamily="66" charset="0"/>
              </a:rPr>
              <a:t> class are:</a:t>
            </a:r>
          </a:p>
          <a:p>
            <a:pPr marL="358775" indent="268288">
              <a:spcBef>
                <a:spcPts val="1200"/>
              </a:spcBef>
            </a:pPr>
            <a:r>
              <a:rPr lang="en-IN" sz="2200" dirty="0">
                <a:solidFill>
                  <a:schemeClr val="bg1"/>
                </a:solidFill>
                <a:latin typeface="Comic Sans MS" panose="030F0702030302020204" pitchFamily="66" charset="0"/>
              </a:rPr>
              <a:t>It contains unique elements only like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a:t>
            </a:r>
          </a:p>
          <a:p>
            <a:pPr marL="358775" indent="268288">
              <a:spcBef>
                <a:spcPts val="1200"/>
              </a:spcBef>
            </a:pPr>
            <a:r>
              <a:rPr lang="en-IN" sz="2200" dirty="0">
                <a:solidFill>
                  <a:schemeClr val="bg1"/>
                </a:solidFill>
                <a:latin typeface="Comic Sans MS" panose="030F0702030302020204" pitchFamily="66" charset="0"/>
              </a:rPr>
              <a:t>It provides all optional set operations, and permits null elements.</a:t>
            </a:r>
          </a:p>
          <a:p>
            <a:pPr marL="358775" indent="268288">
              <a:spcBef>
                <a:spcPts val="1200"/>
              </a:spcBef>
            </a:pPr>
            <a:r>
              <a:rPr lang="en-IN" sz="2200" dirty="0">
                <a:solidFill>
                  <a:schemeClr val="bg1"/>
                </a:solidFill>
                <a:latin typeface="Comic Sans MS" panose="030F0702030302020204" pitchFamily="66" charset="0"/>
              </a:rPr>
              <a:t>It maintains insertion order.</a:t>
            </a:r>
          </a:p>
          <a:p>
            <a:pPr marL="358775" indent="268288">
              <a:spcBef>
                <a:spcPts val="1200"/>
              </a:spcBef>
            </a:pPr>
            <a:r>
              <a:rPr lang="en-IN" sz="2200" dirty="0">
                <a:solidFill>
                  <a:schemeClr val="bg1"/>
                </a:solidFill>
                <a:latin typeface="Comic Sans MS" panose="030F0702030302020204" pitchFamily="66" charset="0"/>
              </a:rPr>
              <a:t>It is best choice to develop cache based applications, where duplicates are </a:t>
            </a:r>
          </a:p>
          <a:p>
            <a:pPr marL="358775" indent="0">
              <a:spcBef>
                <a:spcPts val="1200"/>
              </a:spcBef>
              <a:buNone/>
            </a:pPr>
            <a:r>
              <a:rPr lang="en-IN" sz="2200" dirty="0">
                <a:solidFill>
                  <a:schemeClr val="bg1"/>
                </a:solidFill>
                <a:latin typeface="Comic Sans MS" panose="030F0702030302020204" pitchFamily="66" charset="0"/>
              </a:rPr>
              <a:t>   not allowed and insertion order must be preserved. </a:t>
            </a:r>
          </a:p>
          <a:p>
            <a:pPr marL="0" indent="0">
              <a:buNone/>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TextBox 5">
            <a:extLst>
              <a:ext uri="{FF2B5EF4-FFF2-40B4-BE49-F238E27FC236}">
                <a16:creationId xmlns:a16="http://schemas.microsoft.com/office/drawing/2014/main" id="{CBDACB01-120E-49D4-ACB3-291B10A58F46}"/>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9281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661481"/>
            <a:ext cx="11028573" cy="5786211"/>
          </a:xfrm>
        </p:spPr>
        <p:txBody>
          <a:bodyPr/>
          <a:lstStyle/>
          <a:p>
            <a:pPr marL="0" indent="0" algn="just">
              <a:buNone/>
            </a:pPr>
            <a:r>
              <a:rPr lang="en-US" sz="2400" dirty="0">
                <a:solidFill>
                  <a:schemeClr val="accent2">
                    <a:lumMod val="60000"/>
                    <a:lumOff val="40000"/>
                  </a:schemeClr>
                </a:solidFill>
                <a:latin typeface="Comic Sans MS" pitchFamily="66" charset="0"/>
              </a:rPr>
              <a:t>JDK, JRE and JVM (Continue…  ):</a:t>
            </a:r>
          </a:p>
          <a:p>
            <a:pPr marL="0" indent="0" algn="just">
              <a:buNone/>
            </a:pPr>
            <a:r>
              <a:rPr lang="en-IN" sz="800" dirty="0">
                <a:solidFill>
                  <a:schemeClr val="bg1"/>
                </a:solidFill>
                <a:latin typeface="Comic Sans MS" pitchFamily="66" charset="0"/>
              </a:rPr>
              <a:t>	</a:t>
            </a:r>
          </a:p>
          <a:p>
            <a:pPr algn="just">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JDK:</a:t>
            </a:r>
            <a:r>
              <a:rPr lang="en-IN" sz="2400" dirty="0">
                <a:solidFill>
                  <a:schemeClr val="bg1"/>
                </a:solidFill>
                <a:latin typeface="Comic Sans MS" pitchFamily="66" charset="0"/>
              </a:rPr>
              <a:t> </a:t>
            </a:r>
            <a:r>
              <a:rPr lang="en-IN" sz="2200" dirty="0">
                <a:solidFill>
                  <a:schemeClr val="bg1"/>
                </a:solidFill>
                <a:latin typeface="Comic Sans MS" pitchFamily="66" charset="0"/>
              </a:rPr>
              <a:t>Java Development Kit comes with a collection of tools that are used for developing and JRE for running Java Programs.</a:t>
            </a:r>
            <a:r>
              <a:rPr lang="en-US" sz="2200" dirty="0">
                <a:solidFill>
                  <a:schemeClr val="bg1"/>
                </a:solidFill>
                <a:latin typeface="Comic Sans MS" pitchFamily="66" charset="0"/>
              </a:rPr>
              <a:t> JDK officially named "Java Platform Standard Edition (Java SE)", </a:t>
            </a:r>
            <a:r>
              <a:rPr lang="en-IN" sz="2200" dirty="0">
                <a:solidFill>
                  <a:schemeClr val="bg1"/>
                </a:solidFill>
                <a:latin typeface="Comic Sans MS" pitchFamily="66" charset="0"/>
              </a:rPr>
              <a:t>includes a complete JRE plus tools for developing, debugging, and monitoring Java applications.</a:t>
            </a:r>
            <a:endParaRPr lang="en-US" sz="2200" dirty="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8</a:t>
            </a:fld>
            <a:endParaRPr lang="en-US" dirty="0"/>
          </a:p>
        </p:txBody>
      </p:sp>
      <p:sp>
        <p:nvSpPr>
          <p:cNvPr id="18" name="TextBox 17"/>
          <p:cNvSpPr txBox="1"/>
          <p:nvPr/>
        </p:nvSpPr>
        <p:spPr>
          <a:xfrm flipH="1">
            <a:off x="7339582" y="26122"/>
            <a:ext cx="4693921"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ENVIRONMENT SETUP</a:t>
            </a:r>
          </a:p>
        </p:txBody>
      </p:sp>
      <p:pic>
        <p:nvPicPr>
          <p:cNvPr id="1026" name="Picture 2" descr="Image result for jdk architecture">
            <a:extLst>
              <a:ext uri="{FF2B5EF4-FFF2-40B4-BE49-F238E27FC236}">
                <a16:creationId xmlns:a16="http://schemas.microsoft.com/office/drawing/2014/main" id="{9A94C00A-1FA3-459E-B88C-AA574B8A6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360" y="2881020"/>
            <a:ext cx="7715250" cy="347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701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5241111"/>
          </a:xfrm>
        </p:spPr>
        <p:txBody>
          <a:bodyPr/>
          <a:lstStyle/>
          <a:p>
            <a:pPr marL="0" indent="0">
              <a:buNone/>
            </a:pPr>
            <a:r>
              <a:rPr lang="en-US" sz="2400" dirty="0">
                <a:solidFill>
                  <a:schemeClr val="bg1"/>
                </a:solidFill>
                <a:latin typeface="Comic Sans MS" panose="030F0702030302020204" pitchFamily="66" charset="0"/>
              </a:rPr>
              <a:t>		</a:t>
            </a:r>
          </a:p>
          <a:p>
            <a:pPr marL="361950" indent="0">
              <a:spcBef>
                <a:spcPts val="2400"/>
              </a:spcBef>
              <a:buNone/>
              <a:tabLst>
                <a:tab pos="452438" algn="l"/>
              </a:tabLst>
            </a:pPr>
            <a:r>
              <a:rPr lang="en-US" sz="2200" dirty="0">
                <a:solidFill>
                  <a:schemeClr val="bg1"/>
                </a:solidFill>
                <a:latin typeface="Comic Sans MS" panose="030F0702030302020204" pitchFamily="66" charset="0"/>
              </a:rPr>
              <a:t>public class Linked</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&lt;E&gt; extends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&lt;E&gt; implements Set&lt;E&gt;</a:t>
            </a:r>
            <a:r>
              <a:rPr lang="en-US" sz="2200" dirty="0">
                <a:solidFill>
                  <a:schemeClr val="bg1"/>
                </a:solidFill>
                <a:latin typeface="Comic Sans MS" panose="030F0702030302020204" pitchFamily="66" charset="0"/>
              </a:rPr>
              <a:t>,               Cloneable, Serializable</a:t>
            </a:r>
          </a:p>
          <a:p>
            <a:pPr marL="0" indent="0">
              <a:buNone/>
            </a:pPr>
            <a:endParaRPr lang="en-US" sz="2400" dirty="0">
              <a:solidFill>
                <a:schemeClr val="bg1"/>
              </a:solidFill>
              <a:latin typeface="Comic Sans MS" panose="030F0702030302020204" pitchFamily="66" charset="0"/>
            </a:endParaRPr>
          </a:p>
          <a:p>
            <a:pPr marL="0" indent="0">
              <a:buNone/>
            </a:pPr>
            <a:r>
              <a:rPr lang="en-US" sz="2400" dirty="0">
                <a:solidFill>
                  <a:schemeClr val="accent6">
                    <a:lumMod val="20000"/>
                    <a:lumOff val="80000"/>
                  </a:schemeClr>
                </a:solidFill>
                <a:latin typeface="Comic Sans MS" panose="030F0702030302020204" pitchFamily="66" charset="0"/>
              </a:rPr>
              <a:t>  </a:t>
            </a:r>
            <a:r>
              <a:rPr lang="en-US" sz="2400" u="sng" dirty="0">
                <a:solidFill>
                  <a:schemeClr val="accent6">
                    <a:lumMod val="20000"/>
                    <a:lumOff val="80000"/>
                  </a:schemeClr>
                </a:solidFill>
                <a:latin typeface="Comic Sans MS" panose="030F0702030302020204" pitchFamily="66" charset="0"/>
              </a:rPr>
              <a:t>Constructors of </a:t>
            </a:r>
            <a:r>
              <a:rPr lang="en-US" sz="2400" u="sng" dirty="0" err="1">
                <a:solidFill>
                  <a:schemeClr val="accent6">
                    <a:lumMod val="20000"/>
                    <a:lumOff val="80000"/>
                  </a:schemeClr>
                </a:solidFill>
                <a:latin typeface="Comic Sans MS" panose="030F0702030302020204" pitchFamily="66" charset="0"/>
              </a:rPr>
              <a:t>LinkedHashSet</a:t>
            </a:r>
            <a:r>
              <a:rPr lang="en-US" sz="2400" u="sng" dirty="0">
                <a:solidFill>
                  <a:schemeClr val="accent6">
                    <a:lumMod val="20000"/>
                    <a:lumOff val="80000"/>
                  </a:schemeClr>
                </a:solidFill>
                <a:latin typeface="Comic Sans MS" panose="030F0702030302020204" pitchFamily="66" charset="0"/>
              </a:rPr>
              <a:t>:</a:t>
            </a:r>
          </a:p>
          <a:p>
            <a:pPr marL="542925" indent="-180975">
              <a:spcBef>
                <a:spcPts val="1800"/>
              </a:spcBef>
              <a:tabLst>
                <a:tab pos="622300" algn="l"/>
              </a:tabLst>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TextBox 8">
            <a:extLst>
              <a:ext uri="{FF2B5EF4-FFF2-40B4-BE49-F238E27FC236}">
                <a16:creationId xmlns:a16="http://schemas.microsoft.com/office/drawing/2014/main" id="{245F67D3-17F5-4474-BAF5-D0C817D4AC6C}"/>
              </a:ext>
            </a:extLst>
          </p:cNvPr>
          <p:cNvSpPr txBox="1"/>
          <p:nvPr/>
        </p:nvSpPr>
        <p:spPr>
          <a:xfrm>
            <a:off x="7206612" y="5799507"/>
            <a:ext cx="4586724" cy="461665"/>
          </a:xfrm>
          <a:prstGeom prst="rect">
            <a:avLst/>
          </a:prstGeom>
          <a:noFill/>
        </p:spPr>
        <p:txBody>
          <a:bodyPr wrap="square" rtlCol="0">
            <a:spAutoFit/>
          </a:bodyPr>
          <a:lstStyle/>
          <a:p>
            <a:pPr algn="ctr"/>
            <a:r>
              <a:rPr lang="en-IN" sz="2400" i="0" dirty="0">
                <a:solidFill>
                  <a:schemeClr val="bg1"/>
                </a:solidFill>
                <a:latin typeface="Comic Sans MS" panose="030F0702030302020204" pitchFamily="66" charset="0"/>
              </a:rPr>
              <a:t>Hierarchy of </a:t>
            </a:r>
            <a:r>
              <a:rPr lang="en-IN" sz="2400" i="0" dirty="0" err="1">
                <a:solidFill>
                  <a:schemeClr val="bg1"/>
                </a:solidFill>
                <a:latin typeface="Comic Sans MS" panose="030F0702030302020204" pitchFamily="66" charset="0"/>
              </a:rPr>
              <a:t>LinkedHashSet</a:t>
            </a:r>
            <a:endParaRPr lang="en-IN" sz="2400" i="0" dirty="0">
              <a:solidFill>
                <a:schemeClr val="bg1"/>
              </a:solidFill>
              <a:latin typeface="Comic Sans MS" panose="030F0702030302020204" pitchFamily="66" charset="0"/>
            </a:endParaRPr>
          </a:p>
        </p:txBody>
      </p:sp>
      <p:sp>
        <p:nvSpPr>
          <p:cNvPr id="10" name="TextBox 9">
            <a:extLst>
              <a:ext uri="{FF2B5EF4-FFF2-40B4-BE49-F238E27FC236}">
                <a16:creationId xmlns:a16="http://schemas.microsoft.com/office/drawing/2014/main" id="{46C50CE0-0753-42AA-9CF1-A704B7A5CC60}"/>
              </a:ext>
            </a:extLst>
          </p:cNvPr>
          <p:cNvSpPr txBox="1"/>
          <p:nvPr/>
        </p:nvSpPr>
        <p:spPr>
          <a:xfrm>
            <a:off x="440802" y="1012054"/>
            <a:ext cx="4957107"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a:t>
            </a:r>
            <a:r>
              <a:rPr lang="en-IN" sz="2400" i="0" dirty="0" err="1">
                <a:solidFill>
                  <a:schemeClr val="accent6">
                    <a:lumMod val="20000"/>
                    <a:lumOff val="80000"/>
                  </a:schemeClr>
                </a:solidFill>
                <a:latin typeface="Comic Sans MS" panose="030F0702030302020204" pitchFamily="66" charset="0"/>
              </a:rPr>
              <a:t>LinkedHashSet</a:t>
            </a:r>
            <a:r>
              <a:rPr lang="en-IN" sz="2400" i="0" dirty="0">
                <a:solidFill>
                  <a:schemeClr val="accent6">
                    <a:lumMod val="20000"/>
                    <a:lumOff val="80000"/>
                  </a:schemeClr>
                </a:solidFill>
                <a:latin typeface="Comic Sans MS" panose="030F0702030302020204" pitchFamily="66" charset="0"/>
              </a:rPr>
              <a:t>:</a:t>
            </a:r>
          </a:p>
        </p:txBody>
      </p:sp>
      <p:pic>
        <p:nvPicPr>
          <p:cNvPr id="1026" name="Picture 2" descr="Java HashSet class hierarchy">
            <a:extLst>
              <a:ext uri="{FF2B5EF4-FFF2-40B4-BE49-F238E27FC236}">
                <a16:creationId xmlns:a16="http://schemas.microsoft.com/office/drawing/2014/main" id="{A44B8655-FDD4-4522-8DFC-A9818B64E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586" y="2169459"/>
            <a:ext cx="1628775" cy="3676487"/>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a:extLst>
              <a:ext uri="{FF2B5EF4-FFF2-40B4-BE49-F238E27FC236}">
                <a16:creationId xmlns:a16="http://schemas.microsoft.com/office/drawing/2014/main" id="{5FBEEADB-0B2C-4912-AE31-E23EA876BC6F}"/>
              </a:ext>
            </a:extLst>
          </p:cNvPr>
          <p:cNvSpPr txBox="1">
            <a:spLocks/>
          </p:cNvSpPr>
          <p:nvPr/>
        </p:nvSpPr>
        <p:spPr>
          <a:xfrm>
            <a:off x="901700" y="3472229"/>
            <a:ext cx="6912580" cy="2413284"/>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180975" indent="0">
              <a:spcBef>
                <a:spcPts val="1800"/>
              </a:spcBef>
              <a:buNone/>
              <a:tabLst>
                <a:tab pos="622300" algn="l"/>
              </a:tabLst>
            </a:pPr>
            <a:r>
              <a:rPr lang="en-US" sz="200" i="0" u="none" dirty="0">
                <a:solidFill>
                  <a:schemeClr val="bg1"/>
                </a:solidFill>
                <a:latin typeface="Comic Sans MS" panose="030F0702030302020204" pitchFamily="66" charset="0"/>
              </a:rPr>
              <a:t> </a:t>
            </a:r>
          </a:p>
          <a:p>
            <a:pPr marL="361950" indent="-180975">
              <a:spcBef>
                <a:spcPts val="1200"/>
              </a:spcBef>
              <a:tabLst>
                <a:tab pos="622300" algn="l"/>
              </a:tabLst>
            </a:pPr>
            <a:r>
              <a:rPr lang="en-US" sz="2200" i="0" u="none" dirty="0" err="1">
                <a:solidFill>
                  <a:schemeClr val="bg1"/>
                </a:solidFill>
                <a:latin typeface="Comic Sans MS" panose="030F0702030302020204" pitchFamily="66" charset="0"/>
              </a:rPr>
              <a:t>HashSet</a:t>
            </a:r>
            <a:r>
              <a:rPr lang="en-US" sz="2200" i="0" u="none" dirty="0">
                <a:solidFill>
                  <a:schemeClr val="bg1"/>
                </a:solidFill>
                <a:latin typeface="Comic Sans MS" panose="030F0702030302020204" pitchFamily="66" charset="0"/>
              </a:rPr>
              <a:t>()</a:t>
            </a:r>
          </a:p>
          <a:p>
            <a:pPr marL="361950" indent="-180975">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HashSet</a:t>
            </a:r>
            <a:r>
              <a:rPr lang="en-US" sz="2200" i="0" u="none" dirty="0">
                <a:solidFill>
                  <a:schemeClr val="bg1"/>
                </a:solidFill>
                <a:latin typeface="Comic Sans MS" panose="030F0702030302020204" pitchFamily="66" charset="0"/>
              </a:rPr>
              <a:t>(Collection c)</a:t>
            </a:r>
          </a:p>
          <a:p>
            <a:pPr marL="361950" indent="-180975">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LinkedHashSet</a:t>
            </a:r>
            <a:r>
              <a:rPr lang="en-US" sz="2200" i="0" u="none" dirty="0">
                <a:solidFill>
                  <a:schemeClr val="bg1"/>
                </a:solidFill>
                <a:latin typeface="Comic Sans MS" panose="030F0702030302020204" pitchFamily="66" charset="0"/>
              </a:rPr>
              <a:t>(</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capacity)</a:t>
            </a:r>
          </a:p>
          <a:p>
            <a:pPr marL="361950" indent="-180975">
              <a:spcBef>
                <a:spcPts val="18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LinkedHashSet</a:t>
            </a:r>
            <a:r>
              <a:rPr lang="en-US" sz="2200" i="0" u="none" dirty="0">
                <a:solidFill>
                  <a:schemeClr val="bg1"/>
                </a:solidFill>
                <a:latin typeface="Comic Sans MS" panose="030F0702030302020204" pitchFamily="66" charset="0"/>
              </a:rPr>
              <a:t>(</a:t>
            </a:r>
            <a:r>
              <a:rPr lang="en-US" sz="2200" i="0" u="none" dirty="0" err="1">
                <a:solidFill>
                  <a:schemeClr val="bg1"/>
                </a:solidFill>
                <a:latin typeface="Comic Sans MS" panose="030F0702030302020204" pitchFamily="66" charset="0"/>
              </a:rPr>
              <a:t>int</a:t>
            </a:r>
            <a:r>
              <a:rPr lang="en-US" sz="2200" i="0" u="none" dirty="0">
                <a:solidFill>
                  <a:schemeClr val="bg1"/>
                </a:solidFill>
                <a:latin typeface="Comic Sans MS" panose="030F0702030302020204" pitchFamily="66" charset="0"/>
              </a:rPr>
              <a:t> capacity, float </a:t>
            </a:r>
            <a:r>
              <a:rPr lang="en-US" sz="2200" i="0" u="none" dirty="0" err="1">
                <a:solidFill>
                  <a:schemeClr val="bg1"/>
                </a:solidFill>
                <a:latin typeface="Comic Sans MS" panose="030F0702030302020204" pitchFamily="66" charset="0"/>
              </a:rPr>
              <a:t>fillRatio</a:t>
            </a:r>
            <a:r>
              <a:rPr lang="en-US" sz="2200" i="0" u="none" dirty="0">
                <a:solidFill>
                  <a:schemeClr val="bg1"/>
                </a:solidFill>
                <a:latin typeface="Comic Sans MS" panose="030F0702030302020204" pitchFamily="66" charset="0"/>
              </a:rPr>
              <a:t>)</a:t>
            </a:r>
          </a:p>
        </p:txBody>
      </p:sp>
      <p:sp>
        <p:nvSpPr>
          <p:cNvPr id="12" name="TextBox 11">
            <a:extLst>
              <a:ext uri="{FF2B5EF4-FFF2-40B4-BE49-F238E27FC236}">
                <a16:creationId xmlns:a16="http://schemas.microsoft.com/office/drawing/2014/main" id="{BBA448F9-54EE-4629-83C3-DF3DCA69FD47}"/>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0213858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LinkedHashSet</a:t>
            </a:r>
            <a:r>
              <a:rPr lang="en-IN" sz="2400" dirty="0">
                <a:solidFill>
                  <a:schemeClr val="accent6">
                    <a:lumMod val="20000"/>
                    <a:lumOff val="80000"/>
                  </a:schemeClr>
                </a:solidFill>
                <a:latin typeface="Comic Sans MS" panose="030F0702030302020204" pitchFamily="66" charset="0"/>
              </a:rPr>
              <a:t>: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81</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80336" y="1226340"/>
            <a:ext cx="8169137" cy="50188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LinkedHashSetDemo</a:t>
            </a:r>
            <a:r>
              <a:rPr lang="en-IN" sz="2200" i="0" u="none" dirty="0">
                <a:solidFill>
                  <a:schemeClr val="bg1"/>
                </a:solidFill>
                <a:latin typeface="Comic Sans MS" panose="030F0702030302020204" pitchFamily="66" charset="0"/>
              </a:rPr>
              <a:t> {  </a:t>
            </a:r>
          </a:p>
          <a:p>
            <a:pPr marL="0" indent="0">
              <a:buNone/>
            </a:pPr>
            <a:r>
              <a:rPr lang="en-IN" sz="2200" i="0" u="none" dirty="0">
                <a:solidFill>
                  <a:schemeClr val="bg1"/>
                </a:solidFill>
                <a:latin typeface="Comic Sans MS" panose="030F0702030302020204" pitchFamily="66" charset="0"/>
              </a:rPr>
              <a:t>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a:t>
            </a:r>
          </a:p>
          <a:p>
            <a:pPr marL="0" indent="0">
              <a:buNone/>
            </a:pPr>
            <a:r>
              <a:rPr lang="en-IN" sz="2200" i="0" u="none" dirty="0" err="1">
                <a:solidFill>
                  <a:schemeClr val="bg1"/>
                </a:solidFill>
                <a:latin typeface="Comic Sans MS" panose="030F0702030302020204" pitchFamily="66" charset="0"/>
              </a:rPr>
              <a:t>LinkedHashSet</a:t>
            </a:r>
            <a:r>
              <a:rPr lang="en-IN" sz="2200" i="0" u="none" dirty="0">
                <a:solidFill>
                  <a:schemeClr val="bg1"/>
                </a:solidFill>
                <a:latin typeface="Comic Sans MS" panose="030F0702030302020204" pitchFamily="66" charset="0"/>
              </a:rPr>
              <a:t> h = new </a:t>
            </a:r>
            <a:r>
              <a:rPr lang="en-IN" sz="2200" i="0" u="none" dirty="0" err="1">
                <a:solidFill>
                  <a:schemeClr val="bg1"/>
                </a:solidFill>
                <a:latin typeface="Comic Sans MS" panose="030F0702030302020204" pitchFamily="66" charset="0"/>
              </a:rPr>
              <a:t>LinkedHashSet</a:t>
            </a:r>
            <a:r>
              <a:rPr lang="en-IN" sz="2200" i="0" u="none" dirty="0">
                <a:solidFill>
                  <a:schemeClr val="bg1"/>
                </a:solidFill>
                <a:latin typeface="Comic Sans MS" panose="030F0702030302020204" pitchFamily="66" charset="0"/>
              </a:rPr>
              <a:t>();</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("A");</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(null);</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(10);</a:t>
            </a:r>
          </a:p>
          <a:p>
            <a:pPr marL="0" indent="0">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  </a:t>
            </a:r>
            <a:r>
              <a:rPr lang="en-IN" sz="2200" i="0" u="none" dirty="0">
                <a:solidFill>
                  <a:srgbClr val="FFC000"/>
                </a:solidFill>
                <a:latin typeface="Comic Sans MS" panose="030F0702030302020204" pitchFamily="66" charset="0"/>
              </a:rPr>
              <a:t>// O/P – false </a:t>
            </a: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(h);  </a:t>
            </a:r>
            <a:r>
              <a:rPr lang="en-IN" sz="2200" i="0" u="none" dirty="0">
                <a:solidFill>
                  <a:srgbClr val="FFC000"/>
                </a:solidFill>
                <a:latin typeface="Comic Sans MS" panose="030F0702030302020204" pitchFamily="66" charset="0"/>
              </a:rPr>
              <a:t>// O/P – [A, B, null, 10]</a:t>
            </a:r>
          </a:p>
          <a:p>
            <a:pPr marL="0" indent="0">
              <a:buNone/>
            </a:pP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EEB2B762-341C-4FCF-ACD0-9587C88EC534}"/>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868773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03986"/>
            <a:ext cx="11748995" cy="5549180"/>
          </a:xfrm>
        </p:spPr>
        <p:txBody>
          <a:bodyPr/>
          <a:lstStyle/>
          <a:p>
            <a:pPr marL="0" indent="0">
              <a:buNone/>
            </a:pPr>
            <a:r>
              <a:rPr lang="en-IN" sz="2400" dirty="0">
                <a:latin typeface="Comic Sans MS" panose="030F0702030302020204" pitchFamily="66" charset="0"/>
              </a:rPr>
              <a:t>Sorted Set: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It represent a group of individual objects according to some sorting order.</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It allows Homogeneous objects and not allow Duplicate objects.</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Default natural sorting order for numbers is Ascending order and for String is Alphabetic order.</a:t>
            </a:r>
          </a:p>
          <a:p>
            <a:pPr>
              <a:spcBef>
                <a:spcPts val="1200"/>
              </a:spcBef>
              <a:buFont typeface="Courier New" panose="02070309020205020404" pitchFamily="49" charset="0"/>
              <a:buChar char="o"/>
            </a:pPr>
            <a:r>
              <a:rPr lang="en-IN" sz="2400" u="sng" dirty="0">
                <a:solidFill>
                  <a:schemeClr val="accent6">
                    <a:lumMod val="20000"/>
                    <a:lumOff val="80000"/>
                  </a:schemeClr>
                </a:solidFill>
                <a:latin typeface="Comic Sans MS" panose="030F0702030302020204" pitchFamily="66" charset="0"/>
              </a:rPr>
              <a:t>Methods of </a:t>
            </a:r>
            <a:r>
              <a:rPr lang="en-IN" sz="2400" u="sng" dirty="0" err="1">
                <a:solidFill>
                  <a:schemeClr val="accent6">
                    <a:lumMod val="20000"/>
                    <a:lumOff val="80000"/>
                  </a:schemeClr>
                </a:solidFill>
                <a:latin typeface="Comic Sans MS" panose="030F0702030302020204" pitchFamily="66" charset="0"/>
              </a:rPr>
              <a:t>SortedSet</a:t>
            </a:r>
            <a:r>
              <a:rPr lang="en-IN" sz="2400" u="sng" dirty="0">
                <a:solidFill>
                  <a:schemeClr val="accent6">
                    <a:lumMod val="20000"/>
                    <a:lumOff val="80000"/>
                  </a:schemeClr>
                </a:solidFill>
                <a:latin typeface="Comic Sans MS" panose="030F0702030302020204" pitchFamily="66" charset="0"/>
              </a:rPr>
              <a:t>:</a:t>
            </a:r>
          </a:p>
          <a:p>
            <a:pPr marL="0" indent="0">
              <a:buNone/>
            </a:pPr>
            <a:r>
              <a:rPr lang="en-IN" sz="2400" dirty="0">
                <a:solidFill>
                  <a:schemeClr val="bg1"/>
                </a:solidFill>
                <a:latin typeface="Comic Sans MS" panose="030F0702030302020204" pitchFamily="66" charset="0"/>
              </a:rPr>
              <a:t>    </a:t>
            </a:r>
          </a:p>
          <a:p>
            <a:pPr>
              <a:buFont typeface="Courier New" panose="02070309020205020404" pitchFamily="49" charset="0"/>
              <a:buChar char="o"/>
            </a:pPr>
            <a:endParaRPr lang="en-IN" sz="2400" dirty="0">
              <a:solidFill>
                <a:schemeClr val="bg1"/>
              </a:solidFill>
              <a:latin typeface="Comic Sans MS" panose="030F0702030302020204" pitchFamily="66" charset="0"/>
            </a:endParaRPr>
          </a:p>
          <a:p>
            <a:pPr marL="0" indent="0">
              <a:buNone/>
            </a:pPr>
            <a:endParaRPr lang="en-IN" sz="2400" dirty="0">
              <a:solidFill>
                <a:schemeClr val="bg1"/>
              </a:solidFill>
              <a:latin typeface="Comic Sans MS" panose="030F0702030302020204" pitchFamily="66" charset="0"/>
            </a:endParaRPr>
          </a:p>
          <a:p>
            <a:pPr marL="0" indent="0">
              <a:buNone/>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FF110D8-36A9-4687-B374-CC90D667B25E}" type="datetime1">
              <a:rPr kumimoji="0" lang="en-US" sz="1400" b="0" i="0" u="none" strike="noStrike" kern="1200" cap="none" spc="0" normalizeH="0" baseline="0" noProof="0" smtClean="0">
                <a:ln>
                  <a:noFill/>
                </a:ln>
                <a:solidFill>
                  <a:srgbClr val="66CCFF"/>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1/6/2018</a:t>
            </a:fld>
            <a:endParaRPr kumimoji="0" lang="en-US" sz="1400" b="0" i="0" u="none" strike="noStrike" kern="1200" cap="none" spc="0" normalizeH="0" baseline="0" noProof="0" dirty="0">
              <a:ln>
                <a:noFill/>
              </a:ln>
              <a:solidFill>
                <a:srgbClr val="66CCFF"/>
              </a:solidFill>
              <a:effectLst/>
              <a:uLnTx/>
              <a:uFillTx/>
              <a:latin typeface="Arial" panose="020B0604020202020204" pitchFamily="34" charset="0"/>
              <a:ea typeface="+mn-ea"/>
              <a:cs typeface="+mn-cs"/>
            </a:endParaRPr>
          </a:p>
        </p:txBody>
      </p:sp>
      <p:graphicFrame>
        <p:nvGraphicFramePr>
          <p:cNvPr id="10" name="Table 9">
            <a:extLst>
              <a:ext uri="{FF2B5EF4-FFF2-40B4-BE49-F238E27FC236}">
                <a16:creationId xmlns:a16="http://schemas.microsoft.com/office/drawing/2014/main" id="{59BC0ACA-1983-4B3F-ABFE-0F9B2557C9B5}"/>
              </a:ext>
            </a:extLst>
          </p:cNvPr>
          <p:cNvGraphicFramePr>
            <a:graphicFrameLocks noGrp="1"/>
          </p:cNvGraphicFramePr>
          <p:nvPr>
            <p:extLst>
              <p:ext uri="{D42A27DB-BD31-4B8C-83A1-F6EECF244321}">
                <p14:modId xmlns:p14="http://schemas.microsoft.com/office/powerpoint/2010/main" val="462744348"/>
              </p:ext>
            </p:extLst>
          </p:nvPr>
        </p:nvGraphicFramePr>
        <p:xfrm>
          <a:off x="740035" y="3632609"/>
          <a:ext cx="9900945" cy="2521405"/>
        </p:xfrm>
        <a:graphic>
          <a:graphicData uri="http://schemas.openxmlformats.org/drawingml/2006/table">
            <a:tbl>
              <a:tblPr/>
              <a:tblGrid>
                <a:gridCol w="1957673">
                  <a:extLst>
                    <a:ext uri="{9D8B030D-6E8A-4147-A177-3AD203B41FA5}">
                      <a16:colId xmlns:a16="http://schemas.microsoft.com/office/drawing/2014/main" val="3722728617"/>
                    </a:ext>
                  </a:extLst>
                </a:gridCol>
                <a:gridCol w="2879003">
                  <a:extLst>
                    <a:ext uri="{9D8B030D-6E8A-4147-A177-3AD203B41FA5}">
                      <a16:colId xmlns:a16="http://schemas.microsoft.com/office/drawing/2014/main" val="4211699040"/>
                    </a:ext>
                  </a:extLst>
                </a:gridCol>
                <a:gridCol w="2077156">
                  <a:extLst>
                    <a:ext uri="{9D8B030D-6E8A-4147-A177-3AD203B41FA5}">
                      <a16:colId xmlns:a16="http://schemas.microsoft.com/office/drawing/2014/main" val="2577492922"/>
                    </a:ext>
                  </a:extLst>
                </a:gridCol>
                <a:gridCol w="2987113">
                  <a:extLst>
                    <a:ext uri="{9D8B030D-6E8A-4147-A177-3AD203B41FA5}">
                      <a16:colId xmlns:a16="http://schemas.microsoft.com/office/drawing/2014/main" val="953376063"/>
                    </a:ext>
                  </a:extLst>
                </a:gridCol>
              </a:tblGrid>
              <a:tr h="552470">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Modifier and Type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2000" dirty="0">
                          <a:solidFill>
                            <a:schemeClr val="bg2"/>
                          </a:solidFill>
                          <a:effectLst/>
                          <a:latin typeface="Comic Sans MS" panose="030F0702030302020204" pitchFamily="66" charset="0"/>
                        </a:rPr>
                        <a:t>Method</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50273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first()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err="1">
                          <a:solidFill>
                            <a:srgbClr val="000000"/>
                          </a:solidFill>
                          <a:effectLst/>
                          <a:latin typeface="Comic Sans MS" panose="030F0702030302020204" pitchFamily="66" charset="0"/>
                        </a:rPr>
                        <a:t>SortedSet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tailSet</a:t>
                      </a:r>
                      <a:r>
                        <a:rPr lang="en-IN" sz="2000" b="0" i="0" dirty="0">
                          <a:solidFill>
                            <a:srgbClr val="000000"/>
                          </a:solidFill>
                          <a:effectLst/>
                          <a:latin typeface="Comic Sans MS" panose="030F0702030302020204" pitchFamily="66" charset="0"/>
                        </a:rPr>
                        <a:t>(Object </a:t>
                      </a:r>
                      <a:r>
                        <a:rPr lang="en-IN" sz="2000" b="0" i="0" dirty="0" err="1">
                          <a:solidFill>
                            <a:srgbClr val="000000"/>
                          </a:solidFill>
                          <a:effectLst/>
                          <a:latin typeface="Comic Sans MS" panose="030F0702030302020204" pitchFamily="66" charset="0"/>
                        </a:rPr>
                        <a:t>obj</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38929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public Object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last()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err="1">
                          <a:solidFill>
                            <a:srgbClr val="000000"/>
                          </a:solidFill>
                          <a:effectLst/>
                          <a:latin typeface="Comic Sans MS" panose="030F0702030302020204" pitchFamily="66" charset="0"/>
                        </a:rPr>
                        <a:t>SortedSet</a:t>
                      </a:r>
                      <a:endParaRPr lang="en-IN" sz="2000" b="0" i="0" dirty="0">
                        <a:solidFill>
                          <a:srgbClr val="000000"/>
                        </a:solidFill>
                        <a:effectLst/>
                        <a:latin typeface="Comic Sans MS" panose="030F0702030302020204" pitchFamily="66" charset="0"/>
                      </a:endParaRPr>
                    </a:p>
                    <a:p>
                      <a:pPr algn="l" fontAlgn="t"/>
                      <a:endParaRPr lang="en-IN" sz="20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subSet</a:t>
                      </a:r>
                      <a:r>
                        <a:rPr lang="en-IN" sz="2000" b="0" i="0" dirty="0">
                          <a:solidFill>
                            <a:srgbClr val="000000"/>
                          </a:solidFill>
                          <a:effectLst/>
                          <a:latin typeface="Comic Sans MS" panose="030F0702030302020204" pitchFamily="66" charset="0"/>
                        </a:rPr>
                        <a:t>(Object obj1, Object obj2)</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5975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err="1">
                          <a:solidFill>
                            <a:srgbClr val="000000"/>
                          </a:solidFill>
                          <a:effectLst/>
                          <a:latin typeface="Comic Sans MS" panose="030F0702030302020204" pitchFamily="66" charset="0"/>
                        </a:rPr>
                        <a:t>SortedSet</a:t>
                      </a:r>
                      <a:endParaRPr lang="en-IN" sz="20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a:t>
                      </a:r>
                      <a:r>
                        <a:rPr lang="en-IN" sz="2000" b="0" i="0" dirty="0" err="1">
                          <a:solidFill>
                            <a:srgbClr val="000000"/>
                          </a:solidFill>
                          <a:effectLst/>
                          <a:latin typeface="Comic Sans MS" panose="030F0702030302020204" pitchFamily="66" charset="0"/>
                        </a:rPr>
                        <a:t>headSet</a:t>
                      </a:r>
                      <a:r>
                        <a:rPr lang="en-IN" sz="2000" b="0" i="0" dirty="0">
                          <a:solidFill>
                            <a:srgbClr val="000000"/>
                          </a:solidFill>
                          <a:effectLst/>
                          <a:latin typeface="Comic Sans MS" panose="030F0702030302020204" pitchFamily="66" charset="0"/>
                        </a:rPr>
                        <a:t>(Object </a:t>
                      </a:r>
                      <a:r>
                        <a:rPr lang="en-IN" sz="2000" b="0" i="0" dirty="0" err="1">
                          <a:solidFill>
                            <a:srgbClr val="000000"/>
                          </a:solidFill>
                          <a:effectLst/>
                          <a:latin typeface="Comic Sans MS" panose="030F0702030302020204" pitchFamily="66" charset="0"/>
                        </a:rPr>
                        <a:t>obj</a:t>
                      </a:r>
                      <a:r>
                        <a:rPr lang="en-IN" sz="20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000" b="0" i="0" dirty="0">
                          <a:solidFill>
                            <a:srgbClr val="000000"/>
                          </a:solidFill>
                          <a:effectLst/>
                          <a:latin typeface="Comic Sans MS" panose="030F0702030302020204" pitchFamily="66" charset="0"/>
                        </a:rPr>
                        <a:t>Comparator</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2000" b="0" i="0" dirty="0">
                          <a:solidFill>
                            <a:srgbClr val="000000"/>
                          </a:solidFill>
                          <a:effectLst/>
                          <a:latin typeface="Comic Sans MS" panose="030F0702030302020204" pitchFamily="66" charset="0"/>
                        </a:rPr>
                        <a:t> comparator()</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bl>
          </a:graphicData>
        </a:graphic>
      </p:graphicFrame>
      <p:sp>
        <p:nvSpPr>
          <p:cNvPr id="11" name="TextBox 10">
            <a:extLst>
              <a:ext uri="{FF2B5EF4-FFF2-40B4-BE49-F238E27FC236}">
                <a16:creationId xmlns:a16="http://schemas.microsoft.com/office/drawing/2014/main" id="{BA6F2182-01F1-48D6-9098-87829339E661}"/>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620212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SortedSet</a:t>
            </a:r>
            <a:r>
              <a:rPr lang="en-IN" sz="2400" dirty="0">
                <a:solidFill>
                  <a:schemeClr val="accent6">
                    <a:lumMod val="20000"/>
                    <a:lumOff val="80000"/>
                  </a:schemeClr>
                </a:solidFill>
                <a:latin typeface="Comic Sans MS" panose="030F0702030302020204" pitchFamily="66" charset="0"/>
              </a:rPr>
              <a:t>: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83</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85748" y="1173775"/>
            <a:ext cx="8169137" cy="483373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endParaRPr lang="en-IN" sz="800" i="0" u="none" dirty="0">
              <a:solidFill>
                <a:schemeClr val="bg1"/>
              </a:solidFill>
              <a:latin typeface="Comic Sans MS" panose="030F0702030302020204" pitchFamily="66" charset="0"/>
            </a:endParaRPr>
          </a:p>
          <a:p>
            <a:pPr marL="0" indent="0">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SortedSetDemo</a:t>
            </a:r>
            <a:r>
              <a:rPr lang="en-IN" sz="2200" i="0" u="none" dirty="0">
                <a:solidFill>
                  <a:schemeClr val="bg1"/>
                </a:solidFill>
                <a:latin typeface="Comic Sans MS" panose="030F0702030302020204" pitchFamily="66" charset="0"/>
              </a:rPr>
              <a:t> {  </a:t>
            </a:r>
          </a:p>
          <a:p>
            <a:pPr marL="0" indent="0">
              <a:buNone/>
            </a:pPr>
            <a:r>
              <a:rPr lang="en-IN" sz="2200" i="0" u="none" dirty="0">
                <a:solidFill>
                  <a:schemeClr val="bg1"/>
                </a:solidFill>
                <a:latin typeface="Comic Sans MS" panose="030F0702030302020204" pitchFamily="66" charset="0"/>
              </a:rPr>
              <a:t>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a:t>
            </a:r>
          </a:p>
          <a:p>
            <a:pPr marL="0" indent="0">
              <a:buNone/>
            </a:pPr>
            <a:r>
              <a:rPr lang="en-IN" sz="2200" i="0" u="none" dirty="0" err="1">
                <a:solidFill>
                  <a:schemeClr val="bg1"/>
                </a:solidFill>
                <a:latin typeface="Comic Sans MS" panose="030F0702030302020204" pitchFamily="66" charset="0"/>
              </a:rPr>
              <a:t>SortedSet</a:t>
            </a:r>
            <a:r>
              <a:rPr lang="en-IN" sz="2200" i="0" u="none" dirty="0">
                <a:solidFill>
                  <a:schemeClr val="bg1"/>
                </a:solidFill>
                <a:latin typeface="Comic Sans MS" panose="030F0702030302020204" pitchFamily="66" charset="0"/>
              </a:rPr>
              <a:t> h = new </a:t>
            </a:r>
            <a:r>
              <a:rPr lang="en-IN" sz="2200" i="0" u="none" dirty="0" err="1">
                <a:solidFill>
                  <a:schemeClr val="bg1"/>
                </a:solidFill>
                <a:latin typeface="Comic Sans MS" panose="030F0702030302020204" pitchFamily="66" charset="0"/>
              </a:rPr>
              <a:t>TreeSet</a:t>
            </a:r>
            <a:r>
              <a:rPr lang="en-IN" sz="2200" i="0" u="none" dirty="0">
                <a:solidFill>
                  <a:schemeClr val="bg1"/>
                </a:solidFill>
                <a:latin typeface="Comic Sans MS" panose="030F0702030302020204" pitchFamily="66" charset="0"/>
              </a:rPr>
              <a:t>();</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("A");</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("C");</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("D");</a:t>
            </a:r>
          </a:p>
          <a:p>
            <a:pPr marL="0" indent="0">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  </a:t>
            </a:r>
            <a:r>
              <a:rPr lang="en-IN" sz="2200" i="0" u="none" dirty="0">
                <a:solidFill>
                  <a:srgbClr val="FFC000"/>
                </a:solidFill>
                <a:latin typeface="Comic Sans MS" panose="030F0702030302020204" pitchFamily="66" charset="0"/>
              </a:rPr>
              <a:t>// O/P – true </a:t>
            </a: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(h);  </a:t>
            </a:r>
            <a:r>
              <a:rPr lang="en-IN" sz="2200" i="0" u="none" dirty="0">
                <a:solidFill>
                  <a:srgbClr val="FFC000"/>
                </a:solidFill>
                <a:latin typeface="Comic Sans MS" panose="030F0702030302020204" pitchFamily="66" charset="0"/>
              </a:rPr>
              <a:t>// O/P – [A, B, C, D]</a:t>
            </a:r>
          </a:p>
          <a:p>
            <a:pPr marL="0" indent="0">
              <a:buNone/>
            </a:pP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DBB27408-128F-4B4D-B96C-9DED9AA6B27B}"/>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12103067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86581"/>
            <a:ext cx="11748995" cy="5466585"/>
          </a:xfrm>
        </p:spPr>
        <p:txBody>
          <a:bodyPr/>
          <a:lstStyle/>
          <a:p>
            <a:pPr marL="0" indent="0">
              <a:buNone/>
            </a:pPr>
            <a:r>
              <a:rPr lang="en-IN" sz="2400" dirty="0" err="1">
                <a:latin typeface="Comic Sans MS" panose="030F0702030302020204" pitchFamily="66" charset="0"/>
              </a:rPr>
              <a:t>TreeSet</a:t>
            </a:r>
            <a:r>
              <a:rPr lang="en-IN" sz="2400" dirty="0">
                <a:latin typeface="Comic Sans MS" panose="030F0702030302020204" pitchFamily="66" charset="0"/>
              </a:rPr>
              <a:t>:</a:t>
            </a:r>
            <a:r>
              <a:rPr lang="en-IN" sz="2400" dirty="0">
                <a:solidFill>
                  <a:schemeClr val="bg1"/>
                </a:solidFill>
                <a:latin typeface="Comic Sans MS" panose="030F0702030302020204" pitchFamily="66" charset="0"/>
              </a:rPr>
              <a:t> </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Java </a:t>
            </a:r>
            <a:r>
              <a:rPr lang="en-IN" sz="2200" dirty="0" err="1">
                <a:solidFill>
                  <a:schemeClr val="bg1"/>
                </a:solidFill>
                <a:latin typeface="Comic Sans MS" panose="030F0702030302020204" pitchFamily="66" charset="0"/>
              </a:rPr>
              <a:t>TreeSet</a:t>
            </a:r>
            <a:r>
              <a:rPr lang="en-IN" sz="2200" dirty="0">
                <a:solidFill>
                  <a:schemeClr val="bg1"/>
                </a:solidFill>
                <a:latin typeface="Comic Sans MS" panose="030F0702030302020204" pitchFamily="66" charset="0"/>
              </a:rPr>
              <a:t> class implements the Set interface that uses a tree for storage. It inherits </a:t>
            </a:r>
            <a:r>
              <a:rPr lang="en-IN" sz="2200" dirty="0" err="1">
                <a:solidFill>
                  <a:schemeClr val="bg1"/>
                </a:solidFill>
                <a:latin typeface="Comic Sans MS" panose="030F0702030302020204" pitchFamily="66" charset="0"/>
              </a:rPr>
              <a:t>AbstractSet</a:t>
            </a:r>
            <a:r>
              <a:rPr lang="en-IN" sz="2200" dirty="0">
                <a:solidFill>
                  <a:schemeClr val="bg1"/>
                </a:solidFill>
                <a:latin typeface="Comic Sans MS" panose="030F0702030302020204" pitchFamily="66" charset="0"/>
              </a:rPr>
              <a:t> class and implements </a:t>
            </a:r>
            <a:r>
              <a:rPr lang="en-IN" sz="2200" dirty="0" err="1">
                <a:solidFill>
                  <a:schemeClr val="bg1"/>
                </a:solidFill>
                <a:latin typeface="Comic Sans MS" panose="030F0702030302020204" pitchFamily="66" charset="0"/>
              </a:rPr>
              <a:t>NavigableSet</a:t>
            </a:r>
            <a:r>
              <a:rPr lang="en-IN" sz="2200" dirty="0">
                <a:solidFill>
                  <a:schemeClr val="bg1"/>
                </a:solidFill>
                <a:latin typeface="Comic Sans MS" panose="030F0702030302020204" pitchFamily="66" charset="0"/>
              </a:rPr>
              <a:t> interface. </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objects of </a:t>
            </a:r>
            <a:r>
              <a:rPr lang="en-IN" sz="2200" dirty="0" err="1">
                <a:solidFill>
                  <a:schemeClr val="bg1"/>
                </a:solidFill>
                <a:latin typeface="Comic Sans MS" panose="030F0702030302020204" pitchFamily="66" charset="0"/>
              </a:rPr>
              <a:t>TreeSet</a:t>
            </a:r>
            <a:r>
              <a:rPr lang="en-IN" sz="2200" dirty="0">
                <a:solidFill>
                  <a:schemeClr val="bg1"/>
                </a:solidFill>
                <a:latin typeface="Comic Sans MS" panose="030F0702030302020204" pitchFamily="66" charset="0"/>
              </a:rPr>
              <a:t> class are stored in ascending order.</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The important points about Java </a:t>
            </a:r>
            <a:r>
              <a:rPr lang="en-IN" sz="2200" dirty="0" err="1">
                <a:solidFill>
                  <a:schemeClr val="bg1"/>
                </a:solidFill>
                <a:latin typeface="Comic Sans MS" panose="030F0702030302020204" pitchFamily="66" charset="0"/>
              </a:rPr>
              <a:t>TreeSet</a:t>
            </a:r>
            <a:r>
              <a:rPr lang="en-IN" sz="2200" dirty="0">
                <a:solidFill>
                  <a:schemeClr val="bg1"/>
                </a:solidFill>
                <a:latin typeface="Comic Sans MS" panose="030F0702030302020204" pitchFamily="66" charset="0"/>
              </a:rPr>
              <a:t> class are:</a:t>
            </a:r>
          </a:p>
          <a:p>
            <a:pPr marL="538163" indent="-269875">
              <a:spcBef>
                <a:spcPts val="1200"/>
              </a:spcBef>
            </a:pPr>
            <a:r>
              <a:rPr lang="en-IN" sz="2200" dirty="0">
                <a:solidFill>
                  <a:schemeClr val="bg1"/>
                </a:solidFill>
                <a:latin typeface="Comic Sans MS" panose="030F0702030302020204" pitchFamily="66" charset="0"/>
              </a:rPr>
              <a:t>It contains unique elements only like </a:t>
            </a:r>
            <a:r>
              <a:rPr lang="en-IN" sz="2200" dirty="0" err="1">
                <a:solidFill>
                  <a:schemeClr val="bg1"/>
                </a:solidFill>
                <a:latin typeface="Comic Sans MS" panose="030F0702030302020204" pitchFamily="66" charset="0"/>
              </a:rPr>
              <a:t>HashSet</a:t>
            </a:r>
            <a:r>
              <a:rPr lang="en-IN" sz="2200" dirty="0">
                <a:solidFill>
                  <a:schemeClr val="bg1"/>
                </a:solidFill>
                <a:latin typeface="Comic Sans MS" panose="030F0702030302020204" pitchFamily="66" charset="0"/>
              </a:rPr>
              <a:t>.</a:t>
            </a:r>
          </a:p>
          <a:p>
            <a:pPr marL="538163" indent="-269875">
              <a:spcBef>
                <a:spcPts val="1200"/>
              </a:spcBef>
            </a:pPr>
            <a:r>
              <a:rPr lang="en-IN" sz="2200" dirty="0">
                <a:solidFill>
                  <a:schemeClr val="bg1"/>
                </a:solidFill>
                <a:latin typeface="Comic Sans MS" panose="030F0702030302020204" pitchFamily="66" charset="0"/>
              </a:rPr>
              <a:t>It access and retrieval times are quiet fast.</a:t>
            </a:r>
          </a:p>
          <a:p>
            <a:pPr marL="538163" indent="-269875">
              <a:spcBef>
                <a:spcPts val="1200"/>
              </a:spcBef>
            </a:pPr>
            <a:r>
              <a:rPr lang="en-IN" sz="2200" dirty="0">
                <a:solidFill>
                  <a:schemeClr val="bg1"/>
                </a:solidFill>
                <a:latin typeface="Comic Sans MS" panose="030F0702030302020204" pitchFamily="66" charset="0"/>
              </a:rPr>
              <a:t>It allows Null Insertion once only and not allow Duplicate objects and Heterogeneous objects.</a:t>
            </a:r>
          </a:p>
          <a:p>
            <a:pPr marL="538163" indent="-269875">
              <a:spcBef>
                <a:spcPts val="1200"/>
              </a:spcBef>
            </a:pPr>
            <a:r>
              <a:rPr lang="en-IN" sz="2200" dirty="0">
                <a:solidFill>
                  <a:schemeClr val="bg1"/>
                </a:solidFill>
                <a:latin typeface="Comic Sans MS" panose="030F0702030302020204" pitchFamily="66" charset="0"/>
              </a:rPr>
              <a:t>Insertion order not preserved, but all objects will be inserted according to some sorting order.</a:t>
            </a:r>
          </a:p>
          <a:p>
            <a:pPr marL="538163" indent="-269875">
              <a:spcBef>
                <a:spcPts val="1200"/>
              </a:spcBef>
            </a:pPr>
            <a:r>
              <a:rPr lang="en-IN" sz="2200" dirty="0">
                <a:solidFill>
                  <a:schemeClr val="bg1"/>
                </a:solidFill>
                <a:latin typeface="Comic Sans MS" panose="030F0702030302020204" pitchFamily="66" charset="0"/>
              </a:rPr>
              <a:t>Underlying data structure for </a:t>
            </a:r>
            <a:r>
              <a:rPr lang="en-IN" sz="2200" dirty="0" err="1">
                <a:solidFill>
                  <a:schemeClr val="bg1"/>
                </a:solidFill>
                <a:latin typeface="Comic Sans MS" panose="030F0702030302020204" pitchFamily="66" charset="0"/>
              </a:rPr>
              <a:t>TreeSet</a:t>
            </a:r>
            <a:r>
              <a:rPr lang="en-IN" sz="2200" dirty="0">
                <a:solidFill>
                  <a:schemeClr val="bg1"/>
                </a:solidFill>
                <a:latin typeface="Comic Sans MS" panose="030F0702030302020204" pitchFamily="66" charset="0"/>
              </a:rPr>
              <a:t> is Balanced Tree.</a:t>
            </a:r>
          </a:p>
          <a:p>
            <a:pPr marL="0" indent="0">
              <a:buNone/>
            </a:pPr>
            <a:endParaRPr lang="en-IN" sz="2400" dirty="0">
              <a:solidFill>
                <a:schemeClr val="bg1"/>
              </a:solidFill>
              <a:latin typeface="Comic Sans MS" panose="030F0702030302020204" pitchFamily="66" charset="0"/>
            </a:endParaRPr>
          </a:p>
          <a:p>
            <a:pPr marL="627063" indent="-271463">
              <a:buFont typeface="Arial" panose="020B0604020202020204" pitchFamily="34" charset="0"/>
              <a:buChar char="•"/>
            </a:pPr>
            <a:endParaRPr lang="en-IN" sz="2400" dirty="0">
              <a:solidFill>
                <a:schemeClr val="bg1"/>
              </a:solidFill>
              <a:latin typeface="Comic Sans MS" panose="030F0702030302020204" pitchFamily="66" charset="0"/>
            </a:endParaRP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6" name="TextBox 5">
            <a:extLst>
              <a:ext uri="{FF2B5EF4-FFF2-40B4-BE49-F238E27FC236}">
                <a16:creationId xmlns:a16="http://schemas.microsoft.com/office/drawing/2014/main" id="{EAD0B805-FF6A-4B87-BFE2-2A1B597D9DCF}"/>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523414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500" y="1012054"/>
            <a:ext cx="10972800" cy="5241111"/>
          </a:xfrm>
        </p:spPr>
        <p:txBody>
          <a:bodyPr/>
          <a:lstStyle/>
          <a:p>
            <a:pPr marL="0" indent="0">
              <a:buNone/>
            </a:pPr>
            <a:r>
              <a:rPr lang="en-US" sz="2400" dirty="0">
                <a:solidFill>
                  <a:schemeClr val="bg1"/>
                </a:solidFill>
                <a:latin typeface="Comic Sans MS" panose="030F0702030302020204" pitchFamily="66" charset="0"/>
              </a:rPr>
              <a:t>		</a:t>
            </a:r>
          </a:p>
          <a:p>
            <a:pPr marL="361950" indent="0">
              <a:spcBef>
                <a:spcPts val="1800"/>
              </a:spcBef>
              <a:buNone/>
              <a:tabLst>
                <a:tab pos="452438" algn="l"/>
              </a:tabLst>
            </a:pPr>
            <a:r>
              <a:rPr lang="en-US" sz="2200" dirty="0">
                <a:solidFill>
                  <a:schemeClr val="bg1"/>
                </a:solidFill>
                <a:latin typeface="Comic Sans MS" panose="030F0702030302020204" pitchFamily="66" charset="0"/>
              </a:rPr>
              <a:t>   public class Tree</a:t>
            </a:r>
            <a:r>
              <a:rPr lang="en-IN" sz="2200" dirty="0">
                <a:solidFill>
                  <a:schemeClr val="bg1"/>
                </a:solidFill>
                <a:latin typeface="Comic Sans MS" panose="030F0702030302020204" pitchFamily="66" charset="0"/>
              </a:rPr>
              <a:t>Set&lt;E&gt; extends </a:t>
            </a:r>
            <a:r>
              <a:rPr lang="en-IN" sz="2200" dirty="0" err="1">
                <a:solidFill>
                  <a:schemeClr val="bg1"/>
                </a:solidFill>
                <a:latin typeface="Comic Sans MS" panose="030F0702030302020204" pitchFamily="66" charset="0"/>
              </a:rPr>
              <a:t>AbstractSet</a:t>
            </a:r>
            <a:r>
              <a:rPr lang="en-IN" sz="2200" dirty="0">
                <a:solidFill>
                  <a:schemeClr val="bg1"/>
                </a:solidFill>
                <a:latin typeface="Comic Sans MS" panose="030F0702030302020204" pitchFamily="66" charset="0"/>
              </a:rPr>
              <a:t>&lt;E&gt; implements </a:t>
            </a:r>
            <a:br>
              <a:rPr lang="en-IN" sz="2200" dirty="0">
                <a:solidFill>
                  <a:schemeClr val="bg1"/>
                </a:solidFill>
                <a:latin typeface="Comic Sans MS" panose="030F0702030302020204" pitchFamily="66" charset="0"/>
              </a:rPr>
            </a:br>
            <a:r>
              <a:rPr lang="en-IN" sz="2200" dirty="0">
                <a:solidFill>
                  <a:schemeClr val="bg1"/>
                </a:solidFill>
                <a:latin typeface="Comic Sans MS" panose="030F0702030302020204" pitchFamily="66" charset="0"/>
              </a:rPr>
              <a:t>   </a:t>
            </a:r>
            <a:r>
              <a:rPr lang="en-IN" sz="2200" dirty="0" err="1">
                <a:solidFill>
                  <a:schemeClr val="bg1"/>
                </a:solidFill>
                <a:latin typeface="Comic Sans MS" panose="030F0702030302020204" pitchFamily="66" charset="0"/>
              </a:rPr>
              <a:t>NavigableSet</a:t>
            </a:r>
            <a:r>
              <a:rPr lang="en-IN" sz="2200" dirty="0">
                <a:solidFill>
                  <a:schemeClr val="bg1"/>
                </a:solidFill>
                <a:latin typeface="Comic Sans MS" panose="030F0702030302020204" pitchFamily="66" charset="0"/>
              </a:rPr>
              <a:t>&lt;E&gt;</a:t>
            </a:r>
            <a:r>
              <a:rPr lang="en-US" sz="2200" dirty="0">
                <a:solidFill>
                  <a:schemeClr val="bg1"/>
                </a:solidFill>
                <a:latin typeface="Comic Sans MS" panose="030F0702030302020204" pitchFamily="66" charset="0"/>
              </a:rPr>
              <a:t>, Cloneable, Serializable</a:t>
            </a:r>
          </a:p>
          <a:p>
            <a:pPr marL="0" indent="0">
              <a:buNone/>
            </a:pPr>
            <a:endParaRPr lang="en-US" sz="2400" dirty="0">
              <a:solidFill>
                <a:schemeClr val="bg1"/>
              </a:solidFill>
              <a:latin typeface="Comic Sans MS" panose="030F0702030302020204" pitchFamily="66" charset="0"/>
            </a:endParaRPr>
          </a:p>
          <a:p>
            <a:pPr marL="0" indent="0">
              <a:buNone/>
            </a:pPr>
            <a:r>
              <a:rPr lang="en-US" sz="2400" dirty="0">
                <a:solidFill>
                  <a:schemeClr val="accent6">
                    <a:lumMod val="20000"/>
                    <a:lumOff val="80000"/>
                  </a:schemeClr>
                </a:solidFill>
                <a:latin typeface="Comic Sans MS" panose="030F0702030302020204" pitchFamily="66" charset="0"/>
              </a:rPr>
              <a:t>  </a:t>
            </a:r>
            <a:r>
              <a:rPr lang="en-US" sz="2400" u="sng" dirty="0">
                <a:solidFill>
                  <a:schemeClr val="accent6">
                    <a:lumMod val="20000"/>
                    <a:lumOff val="80000"/>
                  </a:schemeClr>
                </a:solidFill>
                <a:latin typeface="Comic Sans MS" panose="030F0702030302020204" pitchFamily="66" charset="0"/>
              </a:rPr>
              <a:t>Constructors of </a:t>
            </a:r>
            <a:r>
              <a:rPr lang="en-US" sz="2400" u="sng" dirty="0" err="1">
                <a:solidFill>
                  <a:schemeClr val="accent6">
                    <a:lumMod val="20000"/>
                    <a:lumOff val="80000"/>
                  </a:schemeClr>
                </a:solidFill>
                <a:latin typeface="Comic Sans MS" panose="030F0702030302020204" pitchFamily="66" charset="0"/>
              </a:rPr>
              <a:t>TreeSet</a:t>
            </a:r>
            <a:r>
              <a:rPr lang="en-US" sz="2400" u="sng" dirty="0">
                <a:solidFill>
                  <a:schemeClr val="accent6">
                    <a:lumMod val="20000"/>
                    <a:lumOff val="80000"/>
                  </a:schemeClr>
                </a:solidFill>
                <a:latin typeface="Comic Sans MS" panose="030F0702030302020204" pitchFamily="66" charset="0"/>
              </a:rPr>
              <a:t>:</a:t>
            </a:r>
          </a:p>
          <a:p>
            <a:pPr marL="361950" indent="0">
              <a:spcBef>
                <a:spcPts val="1800"/>
              </a:spcBef>
              <a:buNone/>
              <a:tabLst>
                <a:tab pos="622300" algn="l"/>
              </a:tabLst>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9" name="TextBox 8">
            <a:extLst>
              <a:ext uri="{FF2B5EF4-FFF2-40B4-BE49-F238E27FC236}">
                <a16:creationId xmlns:a16="http://schemas.microsoft.com/office/drawing/2014/main" id="{245F67D3-17F5-4474-BAF5-D0C817D4AC6C}"/>
              </a:ext>
            </a:extLst>
          </p:cNvPr>
          <p:cNvSpPr txBox="1"/>
          <p:nvPr/>
        </p:nvSpPr>
        <p:spPr>
          <a:xfrm>
            <a:off x="8541951" y="5799508"/>
            <a:ext cx="3435720" cy="461665"/>
          </a:xfrm>
          <a:prstGeom prst="rect">
            <a:avLst/>
          </a:prstGeom>
          <a:noFill/>
        </p:spPr>
        <p:txBody>
          <a:bodyPr wrap="square" rtlCol="0">
            <a:spAutoFit/>
          </a:bodyPr>
          <a:lstStyle/>
          <a:p>
            <a:pPr algn="ctr"/>
            <a:r>
              <a:rPr lang="en-IN" sz="2400" i="0" dirty="0">
                <a:solidFill>
                  <a:schemeClr val="bg1"/>
                </a:solidFill>
                <a:latin typeface="Comic Sans MS" panose="030F0702030302020204" pitchFamily="66" charset="0"/>
              </a:rPr>
              <a:t>Hierarchy of </a:t>
            </a:r>
            <a:r>
              <a:rPr lang="en-IN" sz="2400" i="0" dirty="0" err="1">
                <a:solidFill>
                  <a:schemeClr val="bg1"/>
                </a:solidFill>
                <a:latin typeface="Comic Sans MS" panose="030F0702030302020204" pitchFamily="66" charset="0"/>
              </a:rPr>
              <a:t>TreeSet</a:t>
            </a:r>
            <a:endParaRPr lang="en-IN" sz="2400" i="0" dirty="0">
              <a:solidFill>
                <a:schemeClr val="bg1"/>
              </a:solidFill>
              <a:latin typeface="Comic Sans MS" panose="030F0702030302020204" pitchFamily="66" charset="0"/>
            </a:endParaRPr>
          </a:p>
        </p:txBody>
      </p:sp>
      <p:sp>
        <p:nvSpPr>
          <p:cNvPr id="10" name="TextBox 9">
            <a:extLst>
              <a:ext uri="{FF2B5EF4-FFF2-40B4-BE49-F238E27FC236}">
                <a16:creationId xmlns:a16="http://schemas.microsoft.com/office/drawing/2014/main" id="{46C50CE0-0753-42AA-9CF1-A704B7A5CC60}"/>
              </a:ext>
            </a:extLst>
          </p:cNvPr>
          <p:cNvSpPr txBox="1"/>
          <p:nvPr/>
        </p:nvSpPr>
        <p:spPr>
          <a:xfrm>
            <a:off x="440803" y="1012054"/>
            <a:ext cx="458672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anose="030F0702030302020204" pitchFamily="66" charset="0"/>
              </a:rPr>
              <a:t> </a:t>
            </a:r>
            <a:r>
              <a:rPr lang="en-IN" sz="2400" i="0" dirty="0">
                <a:solidFill>
                  <a:schemeClr val="accent6">
                    <a:lumMod val="20000"/>
                    <a:lumOff val="80000"/>
                  </a:schemeClr>
                </a:solidFill>
                <a:latin typeface="Comic Sans MS" panose="030F0702030302020204" pitchFamily="66" charset="0"/>
              </a:rPr>
              <a:t>Declaration of </a:t>
            </a:r>
            <a:r>
              <a:rPr lang="en-IN" sz="2400" i="0" dirty="0" err="1">
                <a:solidFill>
                  <a:schemeClr val="accent6">
                    <a:lumMod val="20000"/>
                    <a:lumOff val="80000"/>
                  </a:schemeClr>
                </a:solidFill>
                <a:latin typeface="Comic Sans MS" panose="030F0702030302020204" pitchFamily="66" charset="0"/>
              </a:rPr>
              <a:t>TreeSet</a:t>
            </a:r>
            <a:r>
              <a:rPr lang="en-IN" sz="2400" i="0" dirty="0">
                <a:solidFill>
                  <a:schemeClr val="accent6">
                    <a:lumMod val="20000"/>
                    <a:lumOff val="80000"/>
                  </a:schemeClr>
                </a:solidFill>
                <a:latin typeface="Comic Sans MS" panose="030F0702030302020204" pitchFamily="66" charset="0"/>
              </a:rPr>
              <a:t>:</a:t>
            </a:r>
          </a:p>
        </p:txBody>
      </p:sp>
      <p:pic>
        <p:nvPicPr>
          <p:cNvPr id="2050" name="Picture 2" descr="TreeSet class hierarchy">
            <a:extLst>
              <a:ext uri="{FF2B5EF4-FFF2-40B4-BE49-F238E27FC236}">
                <a16:creationId xmlns:a16="http://schemas.microsoft.com/office/drawing/2014/main" id="{41B2D41C-B747-43BE-BFD4-FFBEB992B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042" y="1295993"/>
            <a:ext cx="1533525" cy="4219575"/>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a:extLst>
              <a:ext uri="{FF2B5EF4-FFF2-40B4-BE49-F238E27FC236}">
                <a16:creationId xmlns:a16="http://schemas.microsoft.com/office/drawing/2014/main" id="{3EC5DBA9-20DA-4066-8A31-94D6FF05B39D}"/>
              </a:ext>
            </a:extLst>
          </p:cNvPr>
          <p:cNvSpPr txBox="1">
            <a:spLocks/>
          </p:cNvSpPr>
          <p:nvPr/>
        </p:nvSpPr>
        <p:spPr>
          <a:xfrm>
            <a:off x="1062529" y="3573771"/>
            <a:ext cx="5485756" cy="2325584"/>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88900" indent="0">
              <a:spcBef>
                <a:spcPts val="1200"/>
              </a:spcBef>
              <a:buNone/>
              <a:tabLst>
                <a:tab pos="622300" algn="l"/>
              </a:tabLst>
            </a:pPr>
            <a:endParaRPr lang="en-US" sz="800" i="0" u="none" dirty="0">
              <a:solidFill>
                <a:schemeClr val="bg1"/>
              </a:solidFill>
              <a:latin typeface="Comic Sans MS" panose="030F0702030302020204" pitchFamily="66" charset="0"/>
            </a:endParaRPr>
          </a:p>
          <a:p>
            <a:pPr marL="450850" indent="-361950">
              <a:spcBef>
                <a:spcPts val="600"/>
              </a:spcBef>
              <a:tabLst>
                <a:tab pos="622300" algn="l"/>
              </a:tabLst>
            </a:pPr>
            <a:r>
              <a:rPr lang="en-US" sz="2200" i="0" u="none" dirty="0" err="1">
                <a:solidFill>
                  <a:schemeClr val="bg1"/>
                </a:solidFill>
                <a:latin typeface="Comic Sans MS" panose="030F0702030302020204" pitchFamily="66" charset="0"/>
              </a:rPr>
              <a:t>TreeSet</a:t>
            </a:r>
            <a:r>
              <a:rPr lang="en-US" sz="2200" i="0" u="none" dirty="0">
                <a:solidFill>
                  <a:schemeClr val="bg1"/>
                </a:solidFill>
                <a:latin typeface="Comic Sans MS" panose="030F0702030302020204" pitchFamily="66" charset="0"/>
              </a:rPr>
              <a:t>()</a:t>
            </a:r>
          </a:p>
          <a:p>
            <a:pPr marL="450850" indent="-361950">
              <a:spcBef>
                <a:spcPts val="12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TreeSet</a:t>
            </a:r>
            <a:r>
              <a:rPr lang="en-US" sz="2200" i="0" u="none" dirty="0">
                <a:solidFill>
                  <a:schemeClr val="bg1"/>
                </a:solidFill>
                <a:latin typeface="Comic Sans MS" panose="030F0702030302020204" pitchFamily="66" charset="0"/>
              </a:rPr>
              <a:t>(Collection c)</a:t>
            </a:r>
          </a:p>
          <a:p>
            <a:pPr marL="450850" indent="-361950">
              <a:spcBef>
                <a:spcPts val="12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TreeSet</a:t>
            </a:r>
            <a:r>
              <a:rPr lang="en-US" sz="2200" i="0" u="none" dirty="0">
                <a:solidFill>
                  <a:schemeClr val="bg1"/>
                </a:solidFill>
                <a:latin typeface="Comic Sans MS" panose="030F0702030302020204" pitchFamily="66" charset="0"/>
              </a:rPr>
              <a:t>(Comparator c)</a:t>
            </a:r>
          </a:p>
          <a:p>
            <a:pPr marL="450850" indent="-361950">
              <a:spcBef>
                <a:spcPts val="1200"/>
              </a:spcBef>
              <a:tabLst>
                <a:tab pos="622300" algn="l"/>
              </a:tabLst>
            </a:pPr>
            <a:r>
              <a:rPr lang="en-US" sz="2200" i="0" u="none" dirty="0">
                <a:solidFill>
                  <a:schemeClr val="bg1"/>
                </a:solidFill>
                <a:latin typeface="Comic Sans MS" panose="030F0702030302020204" pitchFamily="66" charset="0"/>
              </a:rPr>
              <a:t> </a:t>
            </a:r>
            <a:r>
              <a:rPr lang="en-US" sz="2200" i="0" u="none" dirty="0" err="1">
                <a:solidFill>
                  <a:schemeClr val="bg1"/>
                </a:solidFill>
                <a:latin typeface="Comic Sans MS" panose="030F0702030302020204" pitchFamily="66" charset="0"/>
              </a:rPr>
              <a:t>TreeSet</a:t>
            </a:r>
            <a:r>
              <a:rPr lang="en-US" sz="2200" i="0" u="none" dirty="0">
                <a:solidFill>
                  <a:schemeClr val="bg1"/>
                </a:solidFill>
                <a:latin typeface="Comic Sans MS" panose="030F0702030302020204" pitchFamily="66" charset="0"/>
              </a:rPr>
              <a:t>(Sorted Set s)</a:t>
            </a:r>
          </a:p>
        </p:txBody>
      </p:sp>
      <p:sp>
        <p:nvSpPr>
          <p:cNvPr id="12" name="TextBox 11">
            <a:extLst>
              <a:ext uri="{FF2B5EF4-FFF2-40B4-BE49-F238E27FC236}">
                <a16:creationId xmlns:a16="http://schemas.microsoft.com/office/drawing/2014/main" id="{CC463908-48E4-44BF-8E13-23C854D8430D}"/>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22841247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61852" y="670922"/>
            <a:ext cx="11317712" cy="4590555"/>
          </a:xfrm>
        </p:spPr>
        <p:txBody>
          <a:bodyPr/>
          <a:lstStyle/>
          <a:p>
            <a:pPr marL="360363" indent="0">
              <a:spcBef>
                <a:spcPts val="0"/>
              </a:spcBef>
              <a:buNone/>
            </a:pPr>
            <a:r>
              <a:rPr lang="en-IN" sz="2400" dirty="0">
                <a:solidFill>
                  <a:schemeClr val="accent6">
                    <a:lumMod val="20000"/>
                    <a:lumOff val="80000"/>
                  </a:schemeClr>
                </a:solidFill>
                <a:latin typeface="Comic Sans MS" panose="030F0702030302020204" pitchFamily="66" charset="0"/>
              </a:rPr>
              <a:t>Example for </a:t>
            </a:r>
            <a:r>
              <a:rPr lang="en-IN" sz="2400" dirty="0" err="1">
                <a:solidFill>
                  <a:schemeClr val="accent6">
                    <a:lumMod val="20000"/>
                    <a:lumOff val="80000"/>
                  </a:schemeClr>
                </a:solidFill>
                <a:latin typeface="Comic Sans MS" panose="030F0702030302020204" pitchFamily="66" charset="0"/>
              </a:rPr>
              <a:t>TreeSet</a:t>
            </a:r>
            <a:r>
              <a:rPr lang="en-IN" sz="2400" dirty="0">
                <a:solidFill>
                  <a:schemeClr val="accent6">
                    <a:lumMod val="20000"/>
                    <a:lumOff val="80000"/>
                  </a:schemeClr>
                </a:solidFill>
                <a:latin typeface="Comic Sans MS" panose="030F0702030302020204" pitchFamily="66" charset="0"/>
              </a:rPr>
              <a:t>: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86</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70504" y="1226340"/>
            <a:ext cx="8169137" cy="488236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endParaRPr lang="en-IN" sz="1000" i="0" u="none" dirty="0">
              <a:solidFill>
                <a:schemeClr val="bg1"/>
              </a:solidFill>
              <a:latin typeface="Comic Sans MS" panose="030F0702030302020204" pitchFamily="66" charset="0"/>
            </a:endParaRPr>
          </a:p>
          <a:p>
            <a:pPr marL="0" indent="0">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SortedSetDemo</a:t>
            </a:r>
            <a:r>
              <a:rPr lang="en-IN" sz="2200" i="0" u="none" dirty="0">
                <a:solidFill>
                  <a:schemeClr val="bg1"/>
                </a:solidFill>
                <a:latin typeface="Comic Sans MS" panose="030F0702030302020204" pitchFamily="66" charset="0"/>
              </a:rPr>
              <a:t> {  </a:t>
            </a:r>
          </a:p>
          <a:p>
            <a:pPr marL="0" indent="0">
              <a:buNone/>
            </a:pPr>
            <a:r>
              <a:rPr lang="en-IN" sz="2200" i="0" u="none" dirty="0">
                <a:solidFill>
                  <a:schemeClr val="bg1"/>
                </a:solidFill>
                <a:latin typeface="Comic Sans MS" panose="030F0702030302020204" pitchFamily="66" charset="0"/>
              </a:rPr>
              <a:t>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a:t>
            </a:r>
          </a:p>
          <a:p>
            <a:pPr marL="0" indent="0">
              <a:buNone/>
            </a:pPr>
            <a:r>
              <a:rPr lang="en-IN" sz="2200" i="0" u="none" dirty="0" err="1">
                <a:solidFill>
                  <a:schemeClr val="bg1"/>
                </a:solidFill>
                <a:latin typeface="Comic Sans MS" panose="030F0702030302020204" pitchFamily="66" charset="0"/>
              </a:rPr>
              <a:t>TreeSet</a:t>
            </a:r>
            <a:r>
              <a:rPr lang="en-IN" sz="2200" i="0" u="none" dirty="0">
                <a:solidFill>
                  <a:schemeClr val="bg1"/>
                </a:solidFill>
                <a:latin typeface="Comic Sans MS" panose="030F0702030302020204" pitchFamily="66" charset="0"/>
              </a:rPr>
              <a:t> h = new </a:t>
            </a:r>
            <a:r>
              <a:rPr lang="en-IN" sz="2200" i="0" u="none" dirty="0" err="1">
                <a:solidFill>
                  <a:schemeClr val="bg1"/>
                </a:solidFill>
                <a:latin typeface="Comic Sans MS" panose="030F0702030302020204" pitchFamily="66" charset="0"/>
              </a:rPr>
              <a:t>TreeSet</a:t>
            </a:r>
            <a:r>
              <a:rPr lang="en-IN" sz="2200" i="0" u="none" dirty="0">
                <a:solidFill>
                  <a:schemeClr val="bg1"/>
                </a:solidFill>
                <a:latin typeface="Comic Sans MS" panose="030F0702030302020204" pitchFamily="66" charset="0"/>
              </a:rPr>
              <a:t>();</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("A");</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("C");</a:t>
            </a:r>
          </a:p>
          <a:p>
            <a:pPr marL="0" indent="0">
              <a:buNone/>
            </a:pP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("D");</a:t>
            </a:r>
          </a:p>
          <a:p>
            <a:pPr marL="0" indent="0">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h.add</a:t>
            </a:r>
            <a:r>
              <a:rPr lang="en-IN" sz="2200" i="0" u="none" dirty="0">
                <a:solidFill>
                  <a:schemeClr val="bg1"/>
                </a:solidFill>
                <a:latin typeface="Comic Sans MS" panose="030F0702030302020204" pitchFamily="66" charset="0"/>
              </a:rPr>
              <a:t>("B"));  </a:t>
            </a:r>
            <a:r>
              <a:rPr lang="en-IN" sz="2200" i="0" u="none" dirty="0">
                <a:solidFill>
                  <a:srgbClr val="FFC000"/>
                </a:solidFill>
                <a:latin typeface="Comic Sans MS" panose="030F0702030302020204" pitchFamily="66" charset="0"/>
              </a:rPr>
              <a:t>// O/P – true </a:t>
            </a: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(h);  </a:t>
            </a:r>
            <a:r>
              <a:rPr lang="en-IN" sz="2200" i="0" u="none" dirty="0">
                <a:solidFill>
                  <a:srgbClr val="FFC000"/>
                </a:solidFill>
                <a:latin typeface="Comic Sans MS" panose="030F0702030302020204" pitchFamily="66" charset="0"/>
              </a:rPr>
              <a:t>// O/P – [A, B, C, D]</a:t>
            </a:r>
          </a:p>
          <a:p>
            <a:pPr marL="0" indent="0">
              <a:buNone/>
            </a:pPr>
            <a:r>
              <a:rPr lang="en-IN" sz="2200" i="0" u="none" dirty="0">
                <a:solidFill>
                  <a:schemeClr val="bg1"/>
                </a:solidFill>
                <a:latin typeface="Comic Sans MS" panose="030F0702030302020204" pitchFamily="66" charset="0"/>
              </a:rPr>
              <a:t>}</a:t>
            </a:r>
          </a:p>
          <a:p>
            <a:pPr marL="0" indent="0">
              <a:buNone/>
            </a:pPr>
            <a:r>
              <a:rPr lang="en-IN" sz="2200" i="0" u="none" dirty="0">
                <a:solidFill>
                  <a:schemeClr val="bg1"/>
                </a:solidFill>
                <a:latin typeface="Comic Sans MS" panose="030F0702030302020204" pitchFamily="66" charset="0"/>
              </a:rPr>
              <a:t>} </a:t>
            </a: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831582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728298"/>
            <a:ext cx="11532755" cy="5241111"/>
          </a:xfrm>
        </p:spPr>
        <p:txBody>
          <a:bodyPr/>
          <a:lstStyle/>
          <a:p>
            <a:pPr marL="0" indent="0">
              <a:buNone/>
            </a:pPr>
            <a:r>
              <a:rPr lang="en-IN" sz="2400" dirty="0">
                <a:latin typeface="Comic Sans MS" panose="030F0702030302020204" pitchFamily="66" charset="0"/>
              </a:rPr>
              <a:t>4) </a:t>
            </a:r>
            <a:r>
              <a:rPr lang="en-IN" sz="2400" u="sng" dirty="0">
                <a:latin typeface="Comic Sans MS" panose="030F0702030302020204" pitchFamily="66" charset="0"/>
              </a:rPr>
              <a:t>Queue Interface</a:t>
            </a:r>
            <a:r>
              <a:rPr lang="en-IN" sz="2400" dirty="0">
                <a:latin typeface="Comic Sans MS" panose="030F0702030302020204" pitchFamily="66" charset="0"/>
              </a:rPr>
              <a:t>:</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Queue Interface extends the Collection interface to provide an implementation of a queue and provides the functionality to add, remove, access and examine queue elements. </a:t>
            </a: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Typically, queues implement a first-in first out behaviour and elements can   be removed only from the head.</a:t>
            </a:r>
            <a:endParaRPr lang="en-US" sz="2200" dirty="0">
              <a:solidFill>
                <a:schemeClr val="bg1"/>
              </a:solidFill>
              <a:latin typeface="Comic Sans MS" panose="030F0702030302020204" pitchFamily="66" charset="0"/>
            </a:endParaRPr>
          </a:p>
          <a:p>
            <a:pPr>
              <a:spcBef>
                <a:spcPts val="1200"/>
              </a:spcBef>
              <a:buFont typeface="Courier New" panose="02070309020205020404" pitchFamily="49" charset="0"/>
              <a:buChar char="o"/>
            </a:pPr>
            <a:r>
              <a:rPr lang="en-IN" sz="2200" dirty="0">
                <a:solidFill>
                  <a:schemeClr val="bg1"/>
                </a:solidFill>
                <a:latin typeface="Comic Sans MS" panose="030F0702030302020204" pitchFamily="66" charset="0"/>
              </a:rPr>
              <a:t>Queue is useful for represent a group of individual objects prior to processing.</a:t>
            </a: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7218774" y="0"/>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pic>
        <p:nvPicPr>
          <p:cNvPr id="4098" name="Picture 2" descr="Queue">
            <a:extLst>
              <a:ext uri="{FF2B5EF4-FFF2-40B4-BE49-F238E27FC236}">
                <a16:creationId xmlns:a16="http://schemas.microsoft.com/office/drawing/2014/main" id="{BBA13A3B-0BE9-4808-8E63-F33447F4B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232" y="3785419"/>
            <a:ext cx="5527368" cy="234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254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383458" y="670922"/>
            <a:ext cx="11596106" cy="4590555"/>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Example for Queue Interface: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88</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578892" y="1236173"/>
            <a:ext cx="5753082" cy="488236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600" i="0" u="none" dirty="0">
                <a:solidFill>
                  <a:schemeClr val="bg1"/>
                </a:solidFill>
                <a:latin typeface="Comic Sans MS" panose="030F0702030302020204" pitchFamily="66" charset="0"/>
              </a:rPr>
              <a:t>import </a:t>
            </a:r>
            <a:r>
              <a:rPr lang="en-IN" sz="1600" i="0" u="none" dirty="0" err="1">
                <a:solidFill>
                  <a:schemeClr val="bg1"/>
                </a:solidFill>
                <a:latin typeface="Comic Sans MS" panose="030F0702030302020204" pitchFamily="66" charset="0"/>
              </a:rPr>
              <a:t>java.util</a:t>
            </a:r>
            <a:r>
              <a:rPr lang="en-IN" sz="1600" i="0" u="none" dirty="0">
                <a:solidFill>
                  <a:schemeClr val="bg1"/>
                </a:solidFill>
                <a:latin typeface="Comic Sans MS" panose="030F0702030302020204" pitchFamily="66" charset="0"/>
              </a:rPr>
              <a:t>.*;  </a:t>
            </a:r>
          </a:p>
          <a:p>
            <a:pPr marL="0" indent="0">
              <a:buNone/>
            </a:pPr>
            <a:r>
              <a:rPr lang="en-IN" sz="1600" i="0" u="none" dirty="0">
                <a:solidFill>
                  <a:schemeClr val="bg1"/>
                </a:solidFill>
                <a:latin typeface="Comic Sans MS" panose="030F0702030302020204" pitchFamily="66" charset="0"/>
              </a:rPr>
              <a:t>class </a:t>
            </a:r>
            <a:r>
              <a:rPr lang="en-IN" sz="1600" i="0" u="none" dirty="0" err="1">
                <a:solidFill>
                  <a:schemeClr val="bg1"/>
                </a:solidFill>
                <a:latin typeface="Comic Sans MS" panose="030F0702030302020204" pitchFamily="66" charset="0"/>
              </a:rPr>
              <a:t>TestCollection</a:t>
            </a:r>
            <a:r>
              <a:rPr lang="en-IN" sz="1600" i="0" u="none" dirty="0">
                <a:solidFill>
                  <a:schemeClr val="bg1"/>
                </a:solidFill>
                <a:latin typeface="Comic Sans MS" panose="030F0702030302020204" pitchFamily="66" charset="0"/>
              </a:rPr>
              <a:t> {  </a:t>
            </a:r>
          </a:p>
          <a:p>
            <a:pPr marL="0" indent="0">
              <a:buNone/>
            </a:pPr>
            <a:r>
              <a:rPr lang="en-IN" sz="1600" i="0" u="none" dirty="0">
                <a:solidFill>
                  <a:schemeClr val="bg1"/>
                </a:solidFill>
                <a:latin typeface="Comic Sans MS" panose="030F0702030302020204" pitchFamily="66" charset="0"/>
              </a:rPr>
              <a:t>public static void main(String </a:t>
            </a:r>
            <a:r>
              <a:rPr lang="en-IN" sz="1600" i="0" u="none" dirty="0" err="1">
                <a:solidFill>
                  <a:schemeClr val="bg1"/>
                </a:solidFill>
                <a:latin typeface="Comic Sans MS" panose="030F0702030302020204" pitchFamily="66" charset="0"/>
              </a:rPr>
              <a:t>args</a:t>
            </a:r>
            <a:r>
              <a:rPr lang="en-IN" sz="1600" i="0" u="none" dirty="0">
                <a:solidFill>
                  <a:schemeClr val="bg1"/>
                </a:solidFill>
                <a:latin typeface="Comic Sans MS" panose="030F0702030302020204" pitchFamily="66" charset="0"/>
              </a:rPr>
              <a:t>[]) {  </a:t>
            </a:r>
          </a:p>
          <a:p>
            <a:pPr marL="0" indent="0">
              <a:buNone/>
            </a:pPr>
            <a:r>
              <a:rPr lang="en-IN" sz="1600" i="0" u="none" dirty="0" err="1">
                <a:solidFill>
                  <a:schemeClr val="bg1"/>
                </a:solidFill>
                <a:latin typeface="Comic Sans MS" panose="030F0702030302020204" pitchFamily="66" charset="0"/>
              </a:rPr>
              <a:t>PriorityQueue</a:t>
            </a:r>
            <a:r>
              <a:rPr lang="en-IN" sz="1600" i="0" u="none" dirty="0">
                <a:solidFill>
                  <a:schemeClr val="bg1"/>
                </a:solidFill>
                <a:latin typeface="Comic Sans MS" panose="030F0702030302020204" pitchFamily="66" charset="0"/>
              </a:rPr>
              <a:t>&lt;String&gt; queue=new </a:t>
            </a:r>
            <a:r>
              <a:rPr lang="en-IN" sz="1600" i="0" u="none" dirty="0" err="1">
                <a:solidFill>
                  <a:schemeClr val="bg1"/>
                </a:solidFill>
                <a:latin typeface="Comic Sans MS" panose="030F0702030302020204" pitchFamily="66" charset="0"/>
              </a:rPr>
              <a:t>PriorityQueue</a:t>
            </a:r>
            <a:r>
              <a:rPr lang="en-IN" sz="1600" i="0" u="none" dirty="0">
                <a:solidFill>
                  <a:schemeClr val="bg1"/>
                </a:solidFill>
                <a:latin typeface="Comic Sans MS" panose="030F0702030302020204" pitchFamily="66" charset="0"/>
              </a:rPr>
              <a:t>&lt;String&gt;();</a:t>
            </a:r>
          </a:p>
          <a:p>
            <a:pPr marL="0" indent="0">
              <a:buNone/>
            </a:pPr>
            <a:r>
              <a:rPr lang="en-IN" sz="1600" i="0" u="none" dirty="0" err="1">
                <a:solidFill>
                  <a:schemeClr val="bg1"/>
                </a:solidFill>
                <a:latin typeface="Comic Sans MS" panose="030F0702030302020204" pitchFamily="66" charset="0"/>
              </a:rPr>
              <a:t>queue.add</a:t>
            </a:r>
            <a:r>
              <a:rPr lang="en-IN" sz="1600" i="0" u="none" dirty="0">
                <a:solidFill>
                  <a:schemeClr val="bg1"/>
                </a:solidFill>
                <a:latin typeface="Comic Sans MS" panose="030F0702030302020204" pitchFamily="66" charset="0"/>
              </a:rPr>
              <a:t>("Monika");  </a:t>
            </a:r>
          </a:p>
          <a:p>
            <a:pPr marL="0" indent="0">
              <a:buNone/>
            </a:pPr>
            <a:r>
              <a:rPr lang="en-IN" sz="1600" i="0" u="none" dirty="0" err="1">
                <a:solidFill>
                  <a:schemeClr val="bg1"/>
                </a:solidFill>
                <a:latin typeface="Comic Sans MS" panose="030F0702030302020204" pitchFamily="66" charset="0"/>
              </a:rPr>
              <a:t>queue.add</a:t>
            </a:r>
            <a:r>
              <a:rPr lang="en-IN" sz="1600" i="0" u="none" dirty="0">
                <a:solidFill>
                  <a:schemeClr val="bg1"/>
                </a:solidFill>
                <a:latin typeface="Comic Sans MS" panose="030F0702030302020204" pitchFamily="66" charset="0"/>
              </a:rPr>
              <a:t>("Darshan");  </a:t>
            </a:r>
          </a:p>
          <a:p>
            <a:pPr marL="0" indent="0">
              <a:buNone/>
            </a:pPr>
            <a:r>
              <a:rPr lang="en-IN" sz="1600" i="0" u="none" dirty="0" err="1">
                <a:solidFill>
                  <a:schemeClr val="bg1"/>
                </a:solidFill>
                <a:latin typeface="Comic Sans MS" panose="030F0702030302020204" pitchFamily="66" charset="0"/>
              </a:rPr>
              <a:t>queue.add</a:t>
            </a:r>
            <a:r>
              <a:rPr lang="en-IN" sz="1600" i="0" u="none" dirty="0">
                <a:solidFill>
                  <a:schemeClr val="bg1"/>
                </a:solidFill>
                <a:latin typeface="Comic Sans MS" panose="030F0702030302020204" pitchFamily="66" charset="0"/>
              </a:rPr>
              <a:t>("Praveen");  </a:t>
            </a:r>
          </a:p>
          <a:p>
            <a:pPr marL="0" indent="0">
              <a:buNone/>
            </a:pPr>
            <a:r>
              <a:rPr lang="en-IN" sz="1600" i="0" u="none" dirty="0" err="1">
                <a:solidFill>
                  <a:schemeClr val="bg1"/>
                </a:solidFill>
                <a:latin typeface="Comic Sans MS" panose="030F0702030302020204" pitchFamily="66" charset="0"/>
              </a:rPr>
              <a:t>queue.add</a:t>
            </a:r>
            <a:r>
              <a:rPr lang="en-IN" sz="1600" i="0" u="none" dirty="0">
                <a:solidFill>
                  <a:schemeClr val="bg1"/>
                </a:solidFill>
                <a:latin typeface="Comic Sans MS" panose="030F0702030302020204" pitchFamily="66" charset="0"/>
              </a:rPr>
              <a:t>("Suresh");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("head:"+</a:t>
            </a:r>
            <a:r>
              <a:rPr lang="en-IN" sz="1600" i="0" u="none" dirty="0" err="1">
                <a:solidFill>
                  <a:schemeClr val="bg1"/>
                </a:solidFill>
                <a:latin typeface="Comic Sans MS" panose="030F0702030302020204" pitchFamily="66" charset="0"/>
              </a:rPr>
              <a:t>queue.element</a:t>
            </a:r>
            <a:r>
              <a:rPr lang="en-IN" sz="1600" i="0" u="none" dirty="0">
                <a:solidFill>
                  <a:schemeClr val="bg1"/>
                </a:solidFill>
                <a:latin typeface="Comic Sans MS" panose="030F0702030302020204" pitchFamily="66" charset="0"/>
              </a:rPr>
              <a:t>());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("head:"+</a:t>
            </a:r>
            <a:r>
              <a:rPr lang="en-IN" sz="1600" i="0" u="none" dirty="0" err="1">
                <a:solidFill>
                  <a:schemeClr val="bg1"/>
                </a:solidFill>
                <a:latin typeface="Comic Sans MS" panose="030F0702030302020204" pitchFamily="66" charset="0"/>
              </a:rPr>
              <a:t>queue.peek</a:t>
            </a:r>
            <a:r>
              <a:rPr lang="en-IN" sz="1600" i="0" u="none" dirty="0">
                <a:solidFill>
                  <a:schemeClr val="bg1"/>
                </a:solidFill>
                <a:latin typeface="Comic Sans MS" panose="030F0702030302020204" pitchFamily="66" charset="0"/>
              </a:rPr>
              <a:t>());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("iterating the queue elements:");  </a:t>
            </a:r>
          </a:p>
          <a:p>
            <a:pPr marL="0" indent="0">
              <a:buNone/>
            </a:pPr>
            <a:r>
              <a:rPr lang="en-IN" sz="1600" i="0" u="none" dirty="0">
                <a:solidFill>
                  <a:schemeClr val="bg1"/>
                </a:solidFill>
                <a:latin typeface="Comic Sans MS" panose="030F0702030302020204" pitchFamily="66" charset="0"/>
              </a:rPr>
              <a:t>Iterator </a:t>
            </a:r>
            <a:r>
              <a:rPr lang="en-IN" sz="1600" i="0" u="none" dirty="0" err="1">
                <a:solidFill>
                  <a:schemeClr val="bg1"/>
                </a:solidFill>
                <a:latin typeface="Comic Sans MS" panose="030F0702030302020204" pitchFamily="66" charset="0"/>
              </a:rPr>
              <a:t>itr</a:t>
            </a:r>
            <a:r>
              <a:rPr lang="en-IN" sz="1600" i="0" u="none" dirty="0">
                <a:solidFill>
                  <a:schemeClr val="bg1"/>
                </a:solidFill>
                <a:latin typeface="Comic Sans MS" panose="030F0702030302020204" pitchFamily="66" charset="0"/>
              </a:rPr>
              <a:t>=</a:t>
            </a:r>
            <a:r>
              <a:rPr lang="en-IN" sz="1600" i="0" u="none" dirty="0" err="1">
                <a:solidFill>
                  <a:schemeClr val="bg1"/>
                </a:solidFill>
                <a:latin typeface="Comic Sans MS" panose="030F0702030302020204" pitchFamily="66" charset="0"/>
              </a:rPr>
              <a:t>queue.iterator</a:t>
            </a:r>
            <a:r>
              <a:rPr lang="en-IN" sz="1600" i="0" u="none" dirty="0">
                <a:solidFill>
                  <a:schemeClr val="bg1"/>
                </a:solidFill>
                <a:latin typeface="Comic Sans MS" panose="030F0702030302020204" pitchFamily="66" charset="0"/>
              </a:rPr>
              <a:t>();  </a:t>
            </a:r>
          </a:p>
          <a:p>
            <a:pPr marL="0" indent="0">
              <a:buNone/>
            </a:pPr>
            <a:r>
              <a:rPr lang="en-IN" sz="1600" i="0" u="none" dirty="0">
                <a:solidFill>
                  <a:schemeClr val="bg1"/>
                </a:solidFill>
                <a:latin typeface="Comic Sans MS" panose="030F0702030302020204" pitchFamily="66" charset="0"/>
              </a:rPr>
              <a:t>while(</a:t>
            </a:r>
            <a:r>
              <a:rPr lang="en-IN" sz="1600" i="0" u="none" dirty="0" err="1">
                <a:solidFill>
                  <a:schemeClr val="bg1"/>
                </a:solidFill>
                <a:latin typeface="Comic Sans MS" panose="030F0702030302020204" pitchFamily="66" charset="0"/>
              </a:rPr>
              <a:t>itr.hasNext</a:t>
            </a:r>
            <a:r>
              <a:rPr lang="en-IN" sz="1600" i="0" u="none" dirty="0">
                <a:solidFill>
                  <a:schemeClr val="bg1"/>
                </a:solidFill>
                <a:latin typeface="Comic Sans MS" panose="030F0702030302020204" pitchFamily="66" charset="0"/>
              </a:rPr>
              <a:t>()){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a:t>
            </a:r>
            <a:r>
              <a:rPr lang="en-IN" sz="1600" i="0" u="none" dirty="0" err="1">
                <a:solidFill>
                  <a:schemeClr val="bg1"/>
                </a:solidFill>
                <a:latin typeface="Comic Sans MS" panose="030F0702030302020204" pitchFamily="66" charset="0"/>
              </a:rPr>
              <a:t>itr.next</a:t>
            </a:r>
            <a:r>
              <a:rPr lang="en-IN" sz="1600" i="0" u="none" dirty="0">
                <a:solidFill>
                  <a:schemeClr val="bg1"/>
                </a:solidFill>
                <a:latin typeface="Comic Sans MS" panose="030F0702030302020204" pitchFamily="66" charset="0"/>
              </a:rPr>
              <a:t>());  </a:t>
            </a:r>
          </a:p>
          <a:p>
            <a:pPr marL="0" indent="0">
              <a:buNone/>
            </a:pPr>
            <a:r>
              <a:rPr lang="en-IN" sz="1600" i="0" u="none" dirty="0">
                <a:solidFill>
                  <a:schemeClr val="bg1"/>
                </a:solidFill>
                <a:latin typeface="Comic Sans MS" panose="030F0702030302020204" pitchFamily="66" charset="0"/>
              </a:rPr>
              <a:t>}</a:t>
            </a:r>
            <a:r>
              <a:rPr lang="en-IN" sz="1200" i="0" u="none" dirty="0">
                <a:solidFill>
                  <a:schemeClr val="bg1"/>
                </a:solidFill>
                <a:latin typeface="Comic Sans MS" panose="030F0702030302020204" pitchFamily="66" charset="0"/>
              </a:rPr>
              <a:t> </a:t>
            </a:r>
          </a:p>
          <a:p>
            <a:pPr marL="0" indent="0">
              <a:buNone/>
            </a:pPr>
            <a:endParaRPr lang="en-IN" sz="1200" i="0" u="none" dirty="0">
              <a:solidFill>
                <a:schemeClr val="bg1"/>
              </a:solidFill>
              <a:latin typeface="Comic Sans MS" panose="030F0702030302020204" pitchFamily="66" charset="0"/>
            </a:endParaRPr>
          </a:p>
          <a:p>
            <a:pPr marL="0" indent="0">
              <a:buNone/>
            </a:pPr>
            <a:r>
              <a:rPr lang="en-IN" sz="1600" i="0" u="none" dirty="0">
                <a:solidFill>
                  <a:srgbClr val="FFC000"/>
                </a:solidFill>
                <a:latin typeface="Comic Sans MS" panose="030F0702030302020204" pitchFamily="66" charset="0"/>
              </a:rPr>
              <a:t>// Continued</a:t>
            </a:r>
          </a:p>
          <a:p>
            <a:pPr marL="0" indent="0">
              <a:buNone/>
            </a:pPr>
            <a:endParaRPr lang="en-IN" sz="1000" i="0" u="none" dirty="0">
              <a:solidFill>
                <a:schemeClr val="bg1"/>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10" name="Content Placeholder 8">
            <a:extLst>
              <a:ext uri="{FF2B5EF4-FFF2-40B4-BE49-F238E27FC236}">
                <a16:creationId xmlns:a16="http://schemas.microsoft.com/office/drawing/2014/main" id="{CF8B3F19-AD61-45DD-B19A-52EF09FE2BC0}"/>
              </a:ext>
            </a:extLst>
          </p:cNvPr>
          <p:cNvSpPr txBox="1">
            <a:spLocks/>
          </p:cNvSpPr>
          <p:nvPr/>
        </p:nvSpPr>
        <p:spPr>
          <a:xfrm>
            <a:off x="6532324" y="1231256"/>
            <a:ext cx="5207391" cy="488236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600" i="0" u="none" dirty="0" err="1">
                <a:solidFill>
                  <a:schemeClr val="bg1"/>
                </a:solidFill>
                <a:latin typeface="Comic Sans MS" panose="030F0702030302020204" pitchFamily="66" charset="0"/>
              </a:rPr>
              <a:t>queue.remove</a:t>
            </a:r>
            <a:r>
              <a:rPr lang="en-IN" sz="1600" i="0" u="none" dirty="0">
                <a:solidFill>
                  <a:schemeClr val="bg1"/>
                </a:solidFill>
                <a:latin typeface="Comic Sans MS" panose="030F0702030302020204" pitchFamily="66" charset="0"/>
              </a:rPr>
              <a:t>();  </a:t>
            </a:r>
          </a:p>
          <a:p>
            <a:pPr marL="0" indent="0">
              <a:buNone/>
            </a:pPr>
            <a:r>
              <a:rPr lang="en-IN" sz="1600" i="0" u="none" dirty="0" err="1">
                <a:solidFill>
                  <a:schemeClr val="bg1"/>
                </a:solidFill>
                <a:latin typeface="Comic Sans MS" panose="030F0702030302020204" pitchFamily="66" charset="0"/>
              </a:rPr>
              <a:t>queue.poll</a:t>
            </a:r>
            <a:r>
              <a:rPr lang="en-IN" sz="1600" i="0" u="none" dirty="0">
                <a:solidFill>
                  <a:schemeClr val="bg1"/>
                </a:solidFill>
                <a:latin typeface="Comic Sans MS" panose="030F0702030302020204" pitchFamily="66" charset="0"/>
              </a:rPr>
              <a:t>();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("after removing two elements:");  </a:t>
            </a:r>
          </a:p>
          <a:p>
            <a:pPr marL="0" indent="0">
              <a:buNone/>
            </a:pPr>
            <a:r>
              <a:rPr lang="en-IN" sz="1600" i="0" u="none" dirty="0">
                <a:solidFill>
                  <a:schemeClr val="bg1"/>
                </a:solidFill>
                <a:latin typeface="Comic Sans MS" panose="030F0702030302020204" pitchFamily="66" charset="0"/>
              </a:rPr>
              <a:t>Iterator&lt;String&gt; itr2=</a:t>
            </a:r>
            <a:r>
              <a:rPr lang="en-IN" sz="1600" i="0" u="none" dirty="0" err="1">
                <a:solidFill>
                  <a:schemeClr val="bg1"/>
                </a:solidFill>
                <a:latin typeface="Comic Sans MS" panose="030F0702030302020204" pitchFamily="66" charset="0"/>
              </a:rPr>
              <a:t>queue.iterator</a:t>
            </a:r>
            <a:r>
              <a:rPr lang="en-IN" sz="1600" i="0" u="none" dirty="0">
                <a:solidFill>
                  <a:schemeClr val="bg1"/>
                </a:solidFill>
                <a:latin typeface="Comic Sans MS" panose="030F0702030302020204" pitchFamily="66" charset="0"/>
              </a:rPr>
              <a:t>();  </a:t>
            </a:r>
          </a:p>
          <a:p>
            <a:pPr marL="0" indent="0">
              <a:buNone/>
            </a:pPr>
            <a:r>
              <a:rPr lang="en-IN" sz="1600" i="0" u="none" dirty="0">
                <a:solidFill>
                  <a:schemeClr val="bg1"/>
                </a:solidFill>
                <a:latin typeface="Comic Sans MS" panose="030F0702030302020204" pitchFamily="66" charset="0"/>
              </a:rPr>
              <a:t>while(itr2.hasNext()){  </a:t>
            </a:r>
          </a:p>
          <a:p>
            <a:pPr marL="0" indent="0">
              <a:buNone/>
            </a:pPr>
            <a:r>
              <a:rPr lang="en-IN" sz="1600" i="0" u="none" dirty="0" err="1">
                <a:solidFill>
                  <a:schemeClr val="bg1"/>
                </a:solidFill>
                <a:latin typeface="Comic Sans MS" panose="030F0702030302020204" pitchFamily="66" charset="0"/>
              </a:rPr>
              <a:t>System.out.println</a:t>
            </a:r>
            <a:r>
              <a:rPr lang="en-IN" sz="1600" i="0" u="none" dirty="0">
                <a:solidFill>
                  <a:schemeClr val="bg1"/>
                </a:solidFill>
                <a:latin typeface="Comic Sans MS" panose="030F0702030302020204" pitchFamily="66" charset="0"/>
              </a:rPr>
              <a:t>(itr2.next());  </a:t>
            </a:r>
          </a:p>
          <a:p>
            <a:pPr marL="0" indent="0">
              <a:buNone/>
            </a:pPr>
            <a:r>
              <a:rPr lang="en-IN" sz="1600" i="0" u="none" dirty="0">
                <a:solidFill>
                  <a:schemeClr val="bg1"/>
                </a:solidFill>
                <a:latin typeface="Comic Sans MS" panose="030F0702030302020204" pitchFamily="66" charset="0"/>
              </a:rPr>
              <a:t>}  }  }  </a:t>
            </a:r>
          </a:p>
          <a:p>
            <a:pPr marL="0" indent="0">
              <a:buNone/>
            </a:pPr>
            <a:r>
              <a:rPr lang="en-IN" sz="1600" i="0" u="none" dirty="0">
                <a:solidFill>
                  <a:srgbClr val="FFC000"/>
                </a:solidFill>
                <a:latin typeface="Comic Sans MS" panose="030F0702030302020204" pitchFamily="66" charset="0"/>
              </a:rPr>
              <a:t>/* O/P -  </a:t>
            </a:r>
            <a:r>
              <a:rPr lang="en-IN" sz="1600" i="0" u="none" dirty="0" err="1">
                <a:solidFill>
                  <a:srgbClr val="FFC000"/>
                </a:solidFill>
                <a:latin typeface="Comic Sans MS" panose="030F0702030302020204" pitchFamily="66" charset="0"/>
              </a:rPr>
              <a:t>head:Darshan</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err="1">
                <a:solidFill>
                  <a:srgbClr val="FFC000"/>
                </a:solidFill>
                <a:latin typeface="Comic Sans MS" panose="030F0702030302020204" pitchFamily="66" charset="0"/>
              </a:rPr>
              <a:t>head:Darshan</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iterating the queue elements:</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Darshan</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Monika</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Praveen</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Suresh</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after removing two elements:</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Praveen</a:t>
            </a:r>
            <a:br>
              <a:rPr lang="en-IN" sz="1600" u="none" dirty="0">
                <a:solidFill>
                  <a:srgbClr val="FFC000"/>
                </a:solidFill>
                <a:latin typeface="Comic Sans MS" panose="030F0702030302020204" pitchFamily="66" charset="0"/>
              </a:rPr>
            </a:br>
            <a:r>
              <a:rPr lang="en-IN" sz="1600" u="none" dirty="0">
                <a:solidFill>
                  <a:srgbClr val="FFC000"/>
                </a:solidFill>
                <a:latin typeface="Comic Sans MS" panose="030F0702030302020204" pitchFamily="66" charset="0"/>
              </a:rPr>
              <a:t>	</a:t>
            </a:r>
            <a:r>
              <a:rPr lang="en-IN" sz="1600" i="0" u="none" dirty="0">
                <a:solidFill>
                  <a:srgbClr val="FFC000"/>
                </a:solidFill>
                <a:latin typeface="Comic Sans MS" panose="030F0702030302020204" pitchFamily="66" charset="0"/>
              </a:rPr>
              <a:t>Suresh    */</a:t>
            </a:r>
          </a:p>
          <a:p>
            <a:pPr marL="0" indent="0">
              <a:buNone/>
            </a:pPr>
            <a:endParaRPr lang="en-IN" sz="1600" i="0" u="none" dirty="0">
              <a:solidFill>
                <a:schemeClr val="bg1"/>
              </a:solidFill>
              <a:latin typeface="Comic Sans MS" panose="030F0702030302020204" pitchFamily="66" charset="0"/>
            </a:endParaRPr>
          </a:p>
          <a:p>
            <a:pPr marL="0" indent="0">
              <a:buNone/>
            </a:pPr>
            <a:endParaRPr lang="en-IN" sz="1000" i="0" u="none"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6581514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83458" y="728298"/>
            <a:ext cx="11466796" cy="5241111"/>
          </a:xfrm>
        </p:spPr>
        <p:txBody>
          <a:bodyPr/>
          <a:lstStyle/>
          <a:p>
            <a:pPr marL="0" indent="0">
              <a:buNone/>
            </a:pPr>
            <a:r>
              <a:rPr lang="en-IN" sz="2400" dirty="0">
                <a:latin typeface="Comic Sans MS" panose="030F0702030302020204" pitchFamily="66" charset="0"/>
              </a:rPr>
              <a:t>5) </a:t>
            </a:r>
            <a:r>
              <a:rPr lang="en-IN" sz="2400" u="sng" dirty="0">
                <a:latin typeface="Comic Sans MS" panose="030F0702030302020204" pitchFamily="66" charset="0"/>
              </a:rPr>
              <a:t>Map Interface</a:t>
            </a:r>
            <a:r>
              <a:rPr lang="en-IN" sz="2400" dirty="0">
                <a:latin typeface="Comic Sans MS" panose="030F0702030302020204" pitchFamily="66" charset="0"/>
              </a:rPr>
              <a:t>:</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The Map interface is a generic interface that provides a way to store key/value pairs. A map is an object that maps keys to values. Keys are unique and are used to identify values.</a:t>
            </a:r>
          </a:p>
          <a:p>
            <a:pPr>
              <a:spcBef>
                <a:spcPts val="1800"/>
              </a:spcBef>
              <a:buFont typeface="Courier New" panose="02070309020205020404" pitchFamily="49" charset="0"/>
              <a:buChar char="o"/>
            </a:pPr>
            <a:r>
              <a:rPr lang="en-IN" sz="2200" dirty="0">
                <a:solidFill>
                  <a:schemeClr val="bg1"/>
                </a:solidFill>
                <a:latin typeface="Comic Sans MS" panose="030F0702030302020204" pitchFamily="66" charset="0"/>
              </a:rPr>
              <a:t>Both key and value are objects, duplicated keys are not allowed but values can be duplicated.</a:t>
            </a:r>
            <a:r>
              <a:rPr lang="en-US" sz="22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marL="0" indent="0">
              <a:buNone/>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7218774" y="0"/>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pic>
        <p:nvPicPr>
          <p:cNvPr id="5122" name="Picture 2" descr="Map">
            <a:extLst>
              <a:ext uri="{FF2B5EF4-FFF2-40B4-BE49-F238E27FC236}">
                <a16:creationId xmlns:a16="http://schemas.microsoft.com/office/drawing/2014/main" id="{DFA41AAB-E263-42C7-9DA1-C8BF21FAB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432" y="3313472"/>
            <a:ext cx="7339235" cy="279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9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7348" y="690664"/>
            <a:ext cx="10972800" cy="5581181"/>
          </a:xfrm>
        </p:spPr>
        <p:txBody>
          <a:bodyPr/>
          <a:lstStyle/>
          <a:p>
            <a:pPr marL="0" indent="0" algn="just">
              <a:buNone/>
            </a:pPr>
            <a:r>
              <a:rPr lang="en-US" sz="2400" dirty="0">
                <a:latin typeface="Comic Sans MS" pitchFamily="66" charset="0"/>
              </a:rPr>
              <a:t>Sample Java Program:</a:t>
            </a:r>
          </a:p>
          <a:p>
            <a:pPr marL="0" indent="0" algn="just">
              <a:buNone/>
            </a:pPr>
            <a:endParaRPr lang="en-US" sz="24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US" sz="1000" dirty="0">
              <a:solidFill>
                <a:schemeClr val="bg1"/>
              </a:solidFill>
              <a:latin typeface="Comic Sans MS" pitchFamily="66" charset="0"/>
            </a:endParaRPr>
          </a:p>
          <a:p>
            <a:pPr>
              <a:spcBef>
                <a:spcPts val="1800"/>
              </a:spcBef>
            </a:pPr>
            <a:r>
              <a:rPr lang="en-IN" sz="2200" dirty="0">
                <a:solidFill>
                  <a:schemeClr val="bg1"/>
                </a:solidFill>
                <a:latin typeface="Comic Sans MS" pitchFamily="66" charset="0"/>
              </a:rPr>
              <a:t>class keyword is used to declare a class ‘SNIPE’ in java.</a:t>
            </a:r>
          </a:p>
          <a:p>
            <a:r>
              <a:rPr lang="en-IN" sz="2200" dirty="0">
                <a:solidFill>
                  <a:schemeClr val="bg1"/>
                </a:solidFill>
                <a:latin typeface="Comic Sans MS" pitchFamily="66" charset="0"/>
              </a:rPr>
              <a:t>public keyword is an access modifier which makes visible to all.</a:t>
            </a:r>
          </a:p>
          <a:p>
            <a:r>
              <a:rPr lang="en-IN" sz="2200" dirty="0">
                <a:solidFill>
                  <a:schemeClr val="bg1"/>
                </a:solidFill>
                <a:latin typeface="Comic Sans MS" pitchFamily="66" charset="0"/>
              </a:rPr>
              <a:t>static keyword is used to declare method is known as static method. </a:t>
            </a:r>
          </a:p>
          <a:p>
            <a:pPr marL="0" indent="0">
              <a:spcBef>
                <a:spcPts val="0"/>
              </a:spcBef>
              <a:buNone/>
            </a:pPr>
            <a:r>
              <a:rPr lang="en-IN" sz="2200" dirty="0">
                <a:solidFill>
                  <a:schemeClr val="bg1"/>
                </a:solidFill>
                <a:latin typeface="Comic Sans MS" pitchFamily="66" charset="0"/>
              </a:rPr>
              <a:t>    The core advantage is that there is no need to create object to invoke </a:t>
            </a:r>
          </a:p>
          <a:p>
            <a:pPr marL="0" indent="0">
              <a:spcBef>
                <a:spcPts val="0"/>
              </a:spcBef>
              <a:buNone/>
            </a:pPr>
            <a:r>
              <a:rPr lang="en-IN" sz="2200" dirty="0">
                <a:solidFill>
                  <a:schemeClr val="bg1"/>
                </a:solidFill>
                <a:latin typeface="Comic Sans MS" pitchFamily="66" charset="0"/>
              </a:rPr>
              <a:t>    the static method. So it saves memory.</a:t>
            </a:r>
          </a:p>
          <a:p>
            <a:r>
              <a:rPr lang="en-IN" sz="2200" dirty="0">
                <a:solidFill>
                  <a:schemeClr val="bg1"/>
                </a:solidFill>
                <a:latin typeface="Comic Sans MS" pitchFamily="66" charset="0"/>
              </a:rPr>
              <a:t>void is the return type of the method, it doesn't return any value.</a:t>
            </a:r>
          </a:p>
          <a:p>
            <a:r>
              <a:rPr lang="en-IN" sz="2200" dirty="0">
                <a:solidFill>
                  <a:schemeClr val="bg1"/>
                </a:solidFill>
                <a:latin typeface="Comic Sans MS" pitchFamily="66" charset="0"/>
              </a:rPr>
              <a:t>main represents </a:t>
            </a:r>
            <a:r>
              <a:rPr lang="en-IN" sz="2200" dirty="0" err="1">
                <a:solidFill>
                  <a:schemeClr val="bg1"/>
                </a:solidFill>
                <a:latin typeface="Comic Sans MS" pitchFamily="66" charset="0"/>
              </a:rPr>
              <a:t>startup</a:t>
            </a:r>
            <a:r>
              <a:rPr lang="en-IN" sz="2200" dirty="0">
                <a:solidFill>
                  <a:schemeClr val="bg1"/>
                </a:solidFill>
                <a:latin typeface="Comic Sans MS" pitchFamily="66" charset="0"/>
              </a:rPr>
              <a:t> of the program.</a:t>
            </a:r>
          </a:p>
          <a:p>
            <a:r>
              <a:rPr lang="en-IN" sz="2200" dirty="0">
                <a:solidFill>
                  <a:schemeClr val="bg1"/>
                </a:solidFill>
                <a:latin typeface="Comic Sans MS" pitchFamily="66" charset="0"/>
              </a:rPr>
              <a:t>String[] </a:t>
            </a:r>
            <a:r>
              <a:rPr lang="en-IN" sz="2200" dirty="0" err="1">
                <a:solidFill>
                  <a:schemeClr val="bg1"/>
                </a:solidFill>
                <a:latin typeface="Comic Sans MS" pitchFamily="66" charset="0"/>
              </a:rPr>
              <a:t>args</a:t>
            </a:r>
            <a:r>
              <a:rPr lang="en-IN" sz="2200" dirty="0">
                <a:solidFill>
                  <a:schemeClr val="bg1"/>
                </a:solidFill>
                <a:latin typeface="Comic Sans MS" pitchFamily="66" charset="0"/>
              </a:rPr>
              <a:t> is used for command line argument. </a:t>
            </a:r>
          </a:p>
          <a:p>
            <a:r>
              <a:rPr lang="en-IN" sz="2200" dirty="0" err="1">
                <a:solidFill>
                  <a:schemeClr val="bg1"/>
                </a:solidFill>
                <a:latin typeface="Comic Sans MS" pitchFamily="66" charset="0"/>
              </a:rPr>
              <a:t>System.out.println</a:t>
            </a:r>
            <a:r>
              <a:rPr lang="en-IN" sz="2200" dirty="0">
                <a:solidFill>
                  <a:schemeClr val="bg1"/>
                </a:solidFill>
                <a:latin typeface="Comic Sans MS" pitchFamily="66" charset="0"/>
              </a:rPr>
              <a:t>() is used print statement ‘SNIPE Tech </a:t>
            </a:r>
            <a:r>
              <a:rPr lang="en-IN" sz="2200" dirty="0" err="1">
                <a:solidFill>
                  <a:schemeClr val="bg1"/>
                </a:solidFill>
                <a:latin typeface="Comic Sans MS" pitchFamily="66" charset="0"/>
              </a:rPr>
              <a:t>Pvt.</a:t>
            </a:r>
            <a:r>
              <a:rPr lang="en-IN" sz="2200" dirty="0">
                <a:solidFill>
                  <a:schemeClr val="bg1"/>
                </a:solidFill>
                <a:latin typeface="Comic Sans MS" pitchFamily="66" charset="0"/>
              </a:rPr>
              <a:t> Ltd.’.</a:t>
            </a:r>
            <a:endParaRPr lang="en-US" sz="22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1/6/2018</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9</a:t>
            </a:fld>
            <a:endParaRPr lang="en-US" dirty="0"/>
          </a:p>
        </p:txBody>
      </p:sp>
      <p:sp>
        <p:nvSpPr>
          <p:cNvPr id="18" name="TextBox 17"/>
          <p:cNvSpPr txBox="1"/>
          <p:nvPr/>
        </p:nvSpPr>
        <p:spPr>
          <a:xfrm flipH="1">
            <a:off x="8784102" y="20150"/>
            <a:ext cx="3041308"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 </a:t>
            </a:r>
          </a:p>
        </p:txBody>
      </p:sp>
      <p:sp>
        <p:nvSpPr>
          <p:cNvPr id="2" name="Rectangle 1"/>
          <p:cNvSpPr/>
          <p:nvPr/>
        </p:nvSpPr>
        <p:spPr>
          <a:xfrm>
            <a:off x="989781" y="1232594"/>
            <a:ext cx="5427783" cy="1432889"/>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i="0" u="none" dirty="0">
                <a:solidFill>
                  <a:schemeClr val="bg1"/>
                </a:solidFill>
                <a:latin typeface="Comic Sans MS" pitchFamily="66" charset="0"/>
              </a:rPr>
              <a:t>class Snipe{</a:t>
            </a:r>
          </a:p>
          <a:p>
            <a:pPr marL="0" indent="0" algn="l">
              <a:buNone/>
            </a:pPr>
            <a:r>
              <a:rPr lang="en-US" i="0" u="none" dirty="0">
                <a:solidFill>
                  <a:schemeClr val="bg1"/>
                </a:solidFill>
                <a:latin typeface="Comic Sans MS" pitchFamily="66" charset="0"/>
              </a:rPr>
              <a:t>public static void main(string[] args)</a:t>
            </a:r>
          </a:p>
          <a:p>
            <a:pPr marL="0" indent="0" algn="l">
              <a:buNone/>
            </a:pPr>
            <a:r>
              <a:rPr lang="en-US" i="0" u="none" dirty="0">
                <a:solidFill>
                  <a:schemeClr val="bg1"/>
                </a:solidFill>
                <a:latin typeface="Comic Sans MS" pitchFamily="66" charset="0"/>
              </a:rPr>
              <a:t>{ </a:t>
            </a:r>
          </a:p>
          <a:p>
            <a:pPr marL="0" indent="0" algn="l">
              <a:buNone/>
            </a:pPr>
            <a:r>
              <a:rPr lang="en-US" i="0" u="none" dirty="0" err="1">
                <a:solidFill>
                  <a:schemeClr val="bg1"/>
                </a:solidFill>
                <a:latin typeface="Comic Sans MS" pitchFamily="66" charset="0"/>
              </a:rPr>
              <a:t>System.out.println</a:t>
            </a:r>
            <a:r>
              <a:rPr lang="en-US" i="0" u="none" dirty="0">
                <a:solidFill>
                  <a:schemeClr val="bg1"/>
                </a:solidFill>
                <a:latin typeface="Comic Sans MS" pitchFamily="66" charset="0"/>
              </a:rPr>
              <a:t>(</a:t>
            </a:r>
            <a:r>
              <a:rPr lang="en-IN" i="0" u="none" dirty="0">
                <a:solidFill>
                  <a:schemeClr val="bg1"/>
                </a:solidFill>
                <a:latin typeface="Comic Sans MS" panose="030F0702030302020204" pitchFamily="66" charset="0"/>
              </a:rPr>
              <a:t>"</a:t>
            </a:r>
            <a:r>
              <a:rPr lang="en-US" i="0" u="none" dirty="0">
                <a:solidFill>
                  <a:schemeClr val="bg1"/>
                </a:solidFill>
                <a:latin typeface="Comic Sans MS" pitchFamily="66" charset="0"/>
              </a:rPr>
              <a:t>SNIPE Tech Pvt. Ltd.");</a:t>
            </a:r>
          </a:p>
          <a:p>
            <a:pPr marL="0" indent="0" algn="l">
              <a:buNone/>
            </a:pPr>
            <a:r>
              <a:rPr lang="en-US" i="0" u="none" dirty="0">
                <a:solidFill>
                  <a:schemeClr val="bg1"/>
                </a:solidFill>
                <a:latin typeface="Comic Sans MS" pitchFamily="66" charset="0"/>
              </a:rPr>
              <a:t>} } </a:t>
            </a:r>
            <a:r>
              <a:rPr lang="en-US" i="0" u="none" dirty="0">
                <a:solidFill>
                  <a:srgbClr val="FFC000"/>
                </a:solidFill>
                <a:latin typeface="Comic Sans MS" pitchFamily="66" charset="0"/>
              </a:rPr>
              <a:t>// O/P - SNIPE Tech Pvt. Ltd.</a:t>
            </a:r>
          </a:p>
        </p:txBody>
      </p:sp>
    </p:spTree>
    <p:extLst>
      <p:ext uri="{BB962C8B-B14F-4D97-AF65-F5344CB8AC3E}">
        <p14:creationId xmlns:p14="http://schemas.microsoft.com/office/powerpoint/2010/main" val="27111157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723427" y="624030"/>
            <a:ext cx="11596106" cy="4590555"/>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Example for Map Interface: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90</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883692" y="1142434"/>
            <a:ext cx="8102992" cy="5093108"/>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spcBef>
                <a:spcPts val="0"/>
              </a:spcBef>
              <a:buNone/>
            </a:pPr>
            <a:r>
              <a:rPr lang="en-IN" sz="2200" i="0" u="none" dirty="0">
                <a:solidFill>
                  <a:schemeClr val="bg1"/>
                </a:solidFill>
                <a:latin typeface="Comic Sans MS" panose="030F0702030302020204" pitchFamily="66" charset="0"/>
              </a:rPr>
              <a:t>import </a:t>
            </a:r>
            <a:r>
              <a:rPr lang="en-IN" sz="2200" i="0" u="none" dirty="0" err="1">
                <a:solidFill>
                  <a:schemeClr val="bg1"/>
                </a:solidFill>
                <a:latin typeface="Comic Sans MS" panose="030F0702030302020204" pitchFamily="66" charset="0"/>
              </a:rPr>
              <a:t>java.util</a:t>
            </a:r>
            <a:r>
              <a:rPr lang="en-IN" sz="2200" i="0" u="none" dirty="0">
                <a:solidFill>
                  <a:schemeClr val="bg1"/>
                </a:solidFill>
                <a:latin typeface="Comic Sans MS" panose="030F0702030302020204" pitchFamily="66" charset="0"/>
              </a:rPr>
              <a:t>.*;  </a:t>
            </a:r>
          </a:p>
          <a:p>
            <a:pPr marL="0" indent="0">
              <a:spcBef>
                <a:spcPts val="0"/>
              </a:spcBef>
              <a:buNone/>
            </a:pPr>
            <a:r>
              <a:rPr lang="en-IN" sz="2200" i="0" u="none" dirty="0">
                <a:solidFill>
                  <a:schemeClr val="bg1"/>
                </a:solidFill>
                <a:latin typeface="Comic Sans MS" panose="030F0702030302020204" pitchFamily="66" charset="0"/>
              </a:rPr>
              <a:t>class </a:t>
            </a:r>
            <a:r>
              <a:rPr lang="en-IN" sz="2200" i="0" u="none" dirty="0" err="1">
                <a:solidFill>
                  <a:schemeClr val="bg1"/>
                </a:solidFill>
                <a:latin typeface="Comic Sans MS" panose="030F0702030302020204" pitchFamily="66" charset="0"/>
              </a:rPr>
              <a:t>MapInterfaceExample</a:t>
            </a:r>
            <a:r>
              <a:rPr lang="en-IN" sz="2200" i="0" u="none" dirty="0">
                <a:solidFill>
                  <a:schemeClr val="bg1"/>
                </a:solidFill>
                <a:latin typeface="Comic Sans MS" panose="030F0702030302020204" pitchFamily="66" charset="0"/>
              </a:rPr>
              <a:t> {  </a:t>
            </a:r>
          </a:p>
          <a:p>
            <a:pPr marL="0" indent="0">
              <a:spcBef>
                <a:spcPts val="0"/>
              </a:spcBef>
              <a:buNone/>
            </a:pPr>
            <a:r>
              <a:rPr lang="en-IN" sz="2200" i="0" u="none" dirty="0">
                <a:solidFill>
                  <a:schemeClr val="bg1"/>
                </a:solidFill>
                <a:latin typeface="Comic Sans MS" panose="030F0702030302020204" pitchFamily="66" charset="0"/>
              </a:rPr>
              <a:t> public static void main(String </a:t>
            </a:r>
            <a:r>
              <a:rPr lang="en-IN" sz="2200" i="0" u="none" dirty="0" err="1">
                <a:solidFill>
                  <a:schemeClr val="bg1"/>
                </a:solidFill>
                <a:latin typeface="Comic Sans MS" panose="030F0702030302020204" pitchFamily="66" charset="0"/>
              </a:rPr>
              <a:t>args</a:t>
            </a:r>
            <a:r>
              <a:rPr lang="en-IN" sz="2200" i="0" u="none" dirty="0">
                <a:solidFill>
                  <a:schemeClr val="bg1"/>
                </a:solidFill>
                <a:latin typeface="Comic Sans MS" panose="030F0702030302020204" pitchFamily="66" charset="0"/>
              </a:rPr>
              <a:t>[]) {  </a:t>
            </a:r>
          </a:p>
          <a:p>
            <a:pPr marL="0" indent="0">
              <a:spcBef>
                <a:spcPts val="0"/>
              </a:spcBef>
              <a:buNone/>
            </a:pPr>
            <a:r>
              <a:rPr lang="en-IN" sz="2200" i="0" u="none" dirty="0">
                <a:solidFill>
                  <a:schemeClr val="bg1"/>
                </a:solidFill>
                <a:latin typeface="Comic Sans MS" panose="030F0702030302020204" pitchFamily="66" charset="0"/>
              </a:rPr>
              <a:t>  Map&lt;</a:t>
            </a:r>
            <a:r>
              <a:rPr lang="en-IN" sz="2200" i="0" u="none" dirty="0" err="1">
                <a:solidFill>
                  <a:schemeClr val="bg1"/>
                </a:solidFill>
                <a:latin typeface="Comic Sans MS" panose="030F0702030302020204" pitchFamily="66" charset="0"/>
              </a:rPr>
              <a:t>Integer,String</a:t>
            </a:r>
            <a:r>
              <a:rPr lang="en-IN" sz="2200" i="0" u="none" dirty="0">
                <a:solidFill>
                  <a:schemeClr val="bg1"/>
                </a:solidFill>
                <a:latin typeface="Comic Sans MS" panose="030F0702030302020204" pitchFamily="66" charset="0"/>
              </a:rPr>
              <a:t>&gt; map=new </a:t>
            </a:r>
            <a:r>
              <a:rPr lang="en-IN" sz="2200" i="0" u="none" dirty="0" err="1">
                <a:solidFill>
                  <a:schemeClr val="bg1"/>
                </a:solidFill>
                <a:latin typeface="Comic Sans MS" panose="030F0702030302020204" pitchFamily="66" charset="0"/>
              </a:rPr>
              <a:t>HashMap</a:t>
            </a:r>
            <a:r>
              <a:rPr lang="en-IN" sz="2200" i="0" u="none" dirty="0">
                <a:solidFill>
                  <a:schemeClr val="bg1"/>
                </a:solidFill>
                <a:latin typeface="Comic Sans MS" panose="030F0702030302020204" pitchFamily="66" charset="0"/>
              </a:rPr>
              <a:t>&lt;</a:t>
            </a:r>
            <a:r>
              <a:rPr lang="en-IN" sz="2200" i="0" u="none" dirty="0" err="1">
                <a:solidFill>
                  <a:schemeClr val="bg1"/>
                </a:solidFill>
                <a:latin typeface="Comic Sans MS" panose="030F0702030302020204" pitchFamily="66" charset="0"/>
              </a:rPr>
              <a:t>Integer,String</a:t>
            </a:r>
            <a:r>
              <a:rPr lang="en-IN" sz="2200" i="0" u="none" dirty="0">
                <a:solidFill>
                  <a:schemeClr val="bg1"/>
                </a:solidFill>
                <a:latin typeface="Comic Sans MS" panose="030F0702030302020204" pitchFamily="66" charset="0"/>
              </a:rPr>
              <a:t>&gt;();  	</a:t>
            </a:r>
            <a:r>
              <a:rPr lang="en-IN" sz="2200" i="0" u="none" dirty="0" err="1">
                <a:solidFill>
                  <a:schemeClr val="bg1"/>
                </a:solidFill>
                <a:latin typeface="Comic Sans MS" panose="030F0702030302020204" pitchFamily="66" charset="0"/>
              </a:rPr>
              <a:t>map.put</a:t>
            </a:r>
            <a:r>
              <a:rPr lang="en-IN" sz="2200" i="0" u="none" dirty="0">
                <a:solidFill>
                  <a:schemeClr val="bg1"/>
                </a:solidFill>
                <a:latin typeface="Comic Sans MS" panose="030F0702030302020204" pitchFamily="66" charset="0"/>
              </a:rPr>
              <a:t>(102, "Darshan");  </a:t>
            </a:r>
          </a:p>
          <a:p>
            <a:pPr marL="0" indent="0">
              <a:spcBef>
                <a:spcPts val="0"/>
              </a:spcBef>
              <a:buNone/>
            </a:pPr>
            <a:r>
              <a:rPr lang="en-IN" sz="2200" i="0" u="none" dirty="0">
                <a:solidFill>
                  <a:schemeClr val="bg1"/>
                </a:solidFill>
                <a:latin typeface="Comic Sans MS" panose="030F0702030302020204" pitchFamily="66" charset="0"/>
              </a:rPr>
              <a:t>	</a:t>
            </a:r>
            <a:r>
              <a:rPr lang="en-IN" sz="2200" i="0" u="none" dirty="0" err="1">
                <a:solidFill>
                  <a:schemeClr val="bg1"/>
                </a:solidFill>
                <a:latin typeface="Comic Sans MS" panose="030F0702030302020204" pitchFamily="66" charset="0"/>
              </a:rPr>
              <a:t>map.put</a:t>
            </a:r>
            <a:r>
              <a:rPr lang="en-IN" sz="2200" i="0" u="none" dirty="0">
                <a:solidFill>
                  <a:schemeClr val="bg1"/>
                </a:solidFill>
                <a:latin typeface="Comic Sans MS" panose="030F0702030302020204" pitchFamily="66" charset="0"/>
              </a:rPr>
              <a:t>(101, "Monika");  </a:t>
            </a:r>
          </a:p>
          <a:p>
            <a:pPr marL="0" indent="0">
              <a:spcBef>
                <a:spcPts val="0"/>
              </a:spcBef>
              <a:buNone/>
            </a:pPr>
            <a:r>
              <a:rPr lang="en-IN" sz="2200" i="0" u="none" dirty="0">
                <a:solidFill>
                  <a:schemeClr val="bg1"/>
                </a:solidFill>
                <a:latin typeface="Comic Sans MS" panose="030F0702030302020204" pitchFamily="66" charset="0"/>
              </a:rPr>
              <a:t>	</a:t>
            </a:r>
            <a:r>
              <a:rPr lang="en-IN" sz="2200" i="0" u="none" dirty="0" err="1">
                <a:solidFill>
                  <a:schemeClr val="bg1"/>
                </a:solidFill>
                <a:latin typeface="Comic Sans MS" panose="030F0702030302020204" pitchFamily="66" charset="0"/>
              </a:rPr>
              <a:t>map.put</a:t>
            </a:r>
            <a:r>
              <a:rPr lang="en-IN" sz="2200" i="0" u="none" dirty="0">
                <a:solidFill>
                  <a:schemeClr val="bg1"/>
                </a:solidFill>
                <a:latin typeface="Comic Sans MS" panose="030F0702030302020204" pitchFamily="66" charset="0"/>
              </a:rPr>
              <a:t>(103, "Praveen");  </a:t>
            </a:r>
            <a:br>
              <a:rPr lang="en-IN" sz="2200" i="0" u="none" dirty="0">
                <a:solidFill>
                  <a:schemeClr val="bg1"/>
                </a:solidFill>
                <a:latin typeface="Comic Sans MS" panose="030F0702030302020204" pitchFamily="66" charset="0"/>
              </a:rPr>
            </a:br>
            <a:r>
              <a:rPr lang="en-IN" sz="2200" i="0" u="none" dirty="0">
                <a:solidFill>
                  <a:schemeClr val="bg1"/>
                </a:solidFill>
                <a:latin typeface="Comic Sans MS" panose="030F0702030302020204" pitchFamily="66" charset="0"/>
              </a:rPr>
              <a:t>	</a:t>
            </a:r>
            <a:r>
              <a:rPr lang="en-IN" sz="2200" i="0" u="none" dirty="0" err="1">
                <a:solidFill>
                  <a:schemeClr val="bg1"/>
                </a:solidFill>
                <a:latin typeface="Comic Sans MS" panose="030F0702030302020204" pitchFamily="66" charset="0"/>
              </a:rPr>
              <a:t>map.put</a:t>
            </a:r>
            <a:r>
              <a:rPr lang="en-IN" sz="2200" i="0" u="none" dirty="0">
                <a:solidFill>
                  <a:schemeClr val="bg1"/>
                </a:solidFill>
                <a:latin typeface="Comic Sans MS" panose="030F0702030302020204" pitchFamily="66" charset="0"/>
              </a:rPr>
              <a:t>(103, "Suresh");  </a:t>
            </a:r>
          </a:p>
          <a:p>
            <a:pPr marL="0" indent="0">
              <a:spcBef>
                <a:spcPts val="0"/>
              </a:spcBef>
              <a:buNone/>
            </a:pPr>
            <a:r>
              <a:rPr lang="en-IN" sz="2200" i="0" u="none" dirty="0">
                <a:solidFill>
                  <a:schemeClr val="bg1"/>
                </a:solidFill>
                <a:latin typeface="Comic Sans MS" panose="030F0702030302020204" pitchFamily="66" charset="0"/>
              </a:rPr>
              <a:t>  for(</a:t>
            </a:r>
            <a:r>
              <a:rPr lang="en-IN" sz="2200" i="0" u="none" dirty="0" err="1">
                <a:solidFill>
                  <a:schemeClr val="bg1"/>
                </a:solidFill>
                <a:latin typeface="Comic Sans MS" panose="030F0702030302020204" pitchFamily="66" charset="0"/>
              </a:rPr>
              <a:t>Map.Entry</a:t>
            </a:r>
            <a:r>
              <a:rPr lang="en-IN" sz="2200" i="0" u="none" dirty="0">
                <a:solidFill>
                  <a:schemeClr val="bg1"/>
                </a:solidFill>
                <a:latin typeface="Comic Sans MS" panose="030F0702030302020204" pitchFamily="66" charset="0"/>
              </a:rPr>
              <a:t> m:map.entrySet()) {  </a:t>
            </a:r>
          </a:p>
          <a:p>
            <a:pPr marL="0" indent="0">
              <a:spcBef>
                <a:spcPts val="0"/>
              </a:spcBef>
              <a:buNone/>
            </a:pPr>
            <a:r>
              <a:rPr lang="en-IN" sz="2200" i="0" u="none" dirty="0" err="1">
                <a:solidFill>
                  <a:schemeClr val="bg1"/>
                </a:solidFill>
                <a:latin typeface="Comic Sans MS" panose="030F0702030302020204" pitchFamily="66" charset="0"/>
              </a:rPr>
              <a:t>System.out.println</a:t>
            </a:r>
            <a:r>
              <a:rPr lang="en-IN" sz="2200" i="0" u="none" dirty="0">
                <a:solidFill>
                  <a:schemeClr val="bg1"/>
                </a:solidFill>
                <a:latin typeface="Comic Sans MS" panose="030F0702030302020204" pitchFamily="66" charset="0"/>
              </a:rPr>
              <a:t>(</a:t>
            </a:r>
            <a:r>
              <a:rPr lang="en-IN" sz="2200" i="0" u="none" dirty="0" err="1">
                <a:solidFill>
                  <a:schemeClr val="bg1"/>
                </a:solidFill>
                <a:latin typeface="Comic Sans MS" panose="030F0702030302020204" pitchFamily="66" charset="0"/>
              </a:rPr>
              <a:t>m.getKey</a:t>
            </a:r>
            <a:r>
              <a:rPr lang="en-IN" sz="2200" i="0" u="none" dirty="0">
                <a:solidFill>
                  <a:schemeClr val="bg1"/>
                </a:solidFill>
                <a:latin typeface="Comic Sans MS" panose="030F0702030302020204" pitchFamily="66" charset="0"/>
              </a:rPr>
              <a:t>()+" "+</a:t>
            </a:r>
            <a:r>
              <a:rPr lang="en-IN" sz="2200" i="0" u="none" dirty="0" err="1">
                <a:solidFill>
                  <a:schemeClr val="bg1"/>
                </a:solidFill>
                <a:latin typeface="Comic Sans MS" panose="030F0702030302020204" pitchFamily="66" charset="0"/>
              </a:rPr>
              <a:t>m.getValue</a:t>
            </a:r>
            <a:r>
              <a:rPr lang="en-IN" sz="2200" i="0" u="none" dirty="0">
                <a:solidFill>
                  <a:schemeClr val="bg1"/>
                </a:solidFill>
                <a:latin typeface="Comic Sans MS" panose="030F0702030302020204" pitchFamily="66" charset="0"/>
              </a:rPr>
              <a:t>());  </a:t>
            </a:r>
          </a:p>
          <a:p>
            <a:pPr marL="0" indent="0">
              <a:buNone/>
            </a:pPr>
            <a:r>
              <a:rPr lang="en-IN" sz="2200" i="0" u="none" dirty="0">
                <a:solidFill>
                  <a:schemeClr val="bg1"/>
                </a:solidFill>
                <a:latin typeface="Comic Sans MS" panose="030F0702030302020204" pitchFamily="66" charset="0"/>
              </a:rPr>
              <a:t>}  } </a:t>
            </a:r>
          </a:p>
          <a:p>
            <a:pPr marL="0" indent="0">
              <a:buNone/>
            </a:pPr>
            <a:r>
              <a:rPr lang="en-IN" sz="2200" i="0" u="none" dirty="0">
                <a:solidFill>
                  <a:schemeClr val="bg1"/>
                </a:solidFill>
                <a:latin typeface="Comic Sans MS" panose="030F0702030302020204" pitchFamily="66" charset="0"/>
              </a:rPr>
              <a:t>}  </a:t>
            </a:r>
            <a:r>
              <a:rPr lang="en-IN" sz="2200" i="0" u="none" dirty="0">
                <a:solidFill>
                  <a:srgbClr val="FFC000"/>
                </a:solidFill>
                <a:latin typeface="Comic Sans MS" panose="030F0702030302020204" pitchFamily="66" charset="0"/>
              </a:rPr>
              <a:t>/* O/P -   101 Monika</a:t>
            </a:r>
          </a:p>
          <a:p>
            <a:pPr marL="0" indent="0">
              <a:buNone/>
            </a:pPr>
            <a:r>
              <a:rPr lang="en-IN" sz="2200" i="0" u="none" dirty="0">
                <a:solidFill>
                  <a:srgbClr val="FFC000"/>
                </a:solidFill>
                <a:latin typeface="Comic Sans MS" panose="030F0702030302020204" pitchFamily="66" charset="0"/>
              </a:rPr>
              <a:t>                   102 Darshan</a:t>
            </a:r>
          </a:p>
          <a:p>
            <a:pPr marL="0" indent="0">
              <a:buNone/>
            </a:pPr>
            <a:r>
              <a:rPr lang="en-IN" sz="2200" i="0" u="none" dirty="0">
                <a:solidFill>
                  <a:srgbClr val="FFC000"/>
                </a:solidFill>
                <a:latin typeface="Comic Sans MS" panose="030F0702030302020204" pitchFamily="66" charset="0"/>
              </a:rPr>
              <a:t>	        103 Suresh  */</a:t>
            </a:r>
          </a:p>
          <a:p>
            <a:pPr marL="0" indent="0">
              <a:buNone/>
            </a:pPr>
            <a:endParaRPr lang="en-IN" sz="2200" i="0" u="none" dirty="0">
              <a:solidFill>
                <a:schemeClr val="bg1"/>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36237067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678426"/>
            <a:ext cx="11748995" cy="5574740"/>
          </a:xfrm>
        </p:spPr>
        <p:txBody>
          <a:bodyPr/>
          <a:lstStyle/>
          <a:p>
            <a:pPr marL="0" indent="0">
              <a:buNone/>
            </a:pPr>
            <a:r>
              <a:rPr lang="en-IN" sz="2300" dirty="0">
                <a:solidFill>
                  <a:schemeClr val="tx1">
                    <a:lumMod val="20000"/>
                    <a:lumOff val="80000"/>
                  </a:schemeClr>
                </a:solidFill>
                <a:latin typeface="Comic Sans MS" panose="030F0702030302020204" pitchFamily="66" charset="0"/>
              </a:rPr>
              <a:t>    Summarization of principal classes in  Java collections framework:</a:t>
            </a: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graphicFrame>
        <p:nvGraphicFramePr>
          <p:cNvPr id="6" name="Table 5">
            <a:extLst>
              <a:ext uri="{FF2B5EF4-FFF2-40B4-BE49-F238E27FC236}">
                <a16:creationId xmlns:a16="http://schemas.microsoft.com/office/drawing/2014/main" id="{FDB2DE3D-7FEB-46CE-B8FF-C24137AF933D}"/>
              </a:ext>
            </a:extLst>
          </p:cNvPr>
          <p:cNvGraphicFramePr>
            <a:graphicFrameLocks noGrp="1"/>
          </p:cNvGraphicFramePr>
          <p:nvPr>
            <p:extLst>
              <p:ext uri="{D42A27DB-BD31-4B8C-83A1-F6EECF244321}">
                <p14:modId xmlns:p14="http://schemas.microsoft.com/office/powerpoint/2010/main" val="196499291"/>
              </p:ext>
            </p:extLst>
          </p:nvPr>
        </p:nvGraphicFramePr>
        <p:xfrm>
          <a:off x="781657" y="1137325"/>
          <a:ext cx="10210808" cy="5086674"/>
        </p:xfrm>
        <a:graphic>
          <a:graphicData uri="http://schemas.openxmlformats.org/drawingml/2006/table">
            <a:tbl>
              <a:tblPr/>
              <a:tblGrid>
                <a:gridCol w="1951711">
                  <a:extLst>
                    <a:ext uri="{9D8B030D-6E8A-4147-A177-3AD203B41FA5}">
                      <a16:colId xmlns:a16="http://schemas.microsoft.com/office/drawing/2014/main" val="3722728617"/>
                    </a:ext>
                  </a:extLst>
                </a:gridCol>
                <a:gridCol w="1809136">
                  <a:extLst>
                    <a:ext uri="{9D8B030D-6E8A-4147-A177-3AD203B41FA5}">
                      <a16:colId xmlns:a16="http://schemas.microsoft.com/office/drawing/2014/main" val="4211699040"/>
                    </a:ext>
                  </a:extLst>
                </a:gridCol>
                <a:gridCol w="1838631">
                  <a:extLst>
                    <a:ext uri="{9D8B030D-6E8A-4147-A177-3AD203B41FA5}">
                      <a16:colId xmlns:a16="http://schemas.microsoft.com/office/drawing/2014/main" val="2577492922"/>
                    </a:ext>
                  </a:extLst>
                </a:gridCol>
                <a:gridCol w="2005781">
                  <a:extLst>
                    <a:ext uri="{9D8B030D-6E8A-4147-A177-3AD203B41FA5}">
                      <a16:colId xmlns:a16="http://schemas.microsoft.com/office/drawing/2014/main" val="466463421"/>
                    </a:ext>
                  </a:extLst>
                </a:gridCol>
                <a:gridCol w="1347019">
                  <a:extLst>
                    <a:ext uri="{9D8B030D-6E8A-4147-A177-3AD203B41FA5}">
                      <a16:colId xmlns:a16="http://schemas.microsoft.com/office/drawing/2014/main" val="2892769845"/>
                    </a:ext>
                  </a:extLst>
                </a:gridCol>
                <a:gridCol w="1258530">
                  <a:extLst>
                    <a:ext uri="{9D8B030D-6E8A-4147-A177-3AD203B41FA5}">
                      <a16:colId xmlns:a16="http://schemas.microsoft.com/office/drawing/2014/main" val="953376063"/>
                    </a:ext>
                  </a:extLst>
                </a:gridCol>
              </a:tblGrid>
              <a:tr h="661978">
                <a:tc>
                  <a:txBody>
                    <a:bodyPr/>
                    <a:lstStyle/>
                    <a:p>
                      <a:pPr algn="ctr">
                        <a:spcAft>
                          <a:spcPts val="0"/>
                        </a:spcAft>
                      </a:pPr>
                      <a:r>
                        <a:rPr lang="en-IN" sz="2000" b="0" dirty="0">
                          <a:solidFill>
                            <a:schemeClr val="bg2"/>
                          </a:solidFill>
                          <a:effectLst/>
                          <a:latin typeface="Comic Sans MS" panose="030F0702030302020204" pitchFamily="66" charset="0"/>
                        </a:rPr>
                        <a:t>Principal collection class</a:t>
                      </a:r>
                    </a:p>
                  </a:txBody>
                  <a:tcPr marL="68580" marR="68580" marT="0" marB="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spcAft>
                          <a:spcPts val="0"/>
                        </a:spcAft>
                      </a:pPr>
                      <a:r>
                        <a:rPr lang="en-IN" sz="2000" b="0" dirty="0">
                          <a:solidFill>
                            <a:schemeClr val="bg2"/>
                          </a:solidFill>
                          <a:effectLst/>
                          <a:latin typeface="Comic Sans MS" panose="030F0702030302020204" pitchFamily="66" charset="0"/>
                        </a:rPr>
                        <a:t>Base class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spcAft>
                          <a:spcPts val="0"/>
                        </a:spcAft>
                      </a:pPr>
                      <a:r>
                        <a:rPr lang="en-IN" sz="2000" b="0" dirty="0">
                          <a:solidFill>
                            <a:schemeClr val="bg2"/>
                          </a:solidFill>
                          <a:effectLst/>
                          <a:latin typeface="Comic Sans MS" panose="030F0702030302020204" pitchFamily="66" charset="0"/>
                        </a:rPr>
                        <a:t>Base interfaces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spcAft>
                          <a:spcPts val="0"/>
                        </a:spcAft>
                      </a:pPr>
                      <a:r>
                        <a:rPr lang="en-IN" sz="2000" b="0" dirty="0">
                          <a:solidFill>
                            <a:schemeClr val="bg2"/>
                          </a:solidFill>
                          <a:effectLst/>
                          <a:latin typeface="Comic Sans MS" panose="030F0702030302020204" pitchFamily="66" charset="0"/>
                        </a:rPr>
                        <a:t>Allow duplicate elements?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spcAft>
                          <a:spcPts val="0"/>
                        </a:spcAft>
                      </a:pPr>
                      <a:r>
                        <a:rPr lang="en-IN" sz="2000" b="0" dirty="0">
                          <a:solidFill>
                            <a:schemeClr val="bg2"/>
                          </a:solidFill>
                          <a:effectLst/>
                          <a:latin typeface="Comic Sans MS" panose="030F0702030302020204" pitchFamily="66" charset="0"/>
                        </a:rPr>
                        <a:t>Ordered?</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spcAft>
                          <a:spcPts val="0"/>
                        </a:spcAft>
                      </a:pPr>
                      <a:r>
                        <a:rPr lang="en-IN" sz="2000" b="0" dirty="0">
                          <a:solidFill>
                            <a:schemeClr val="bg2"/>
                          </a:solidFill>
                          <a:effectLst/>
                          <a:latin typeface="Comic Sans MS" panose="030F0702030302020204" pitchFamily="66" charset="0"/>
                        </a:rPr>
                        <a:t>Sorted?</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604687">
                <a:tc>
                  <a:txBody>
                    <a:bodyPr/>
                    <a:lstStyle/>
                    <a:p>
                      <a:pPr algn="ctr">
                        <a:spcAft>
                          <a:spcPts val="0"/>
                        </a:spcAft>
                      </a:pPr>
                      <a:r>
                        <a:rPr lang="en-IN" sz="1600" b="0" dirty="0" err="1">
                          <a:solidFill>
                            <a:srgbClr val="020202"/>
                          </a:solidFill>
                          <a:effectLst/>
                          <a:latin typeface="Comic Sans MS" panose="030F0702030302020204" pitchFamily="66" charset="0"/>
                        </a:rPr>
                        <a:t>ArrayList</a:t>
                      </a:r>
                      <a:r>
                        <a:rPr lang="en-IN" sz="1600" b="0" dirty="0">
                          <a:solidFill>
                            <a:srgbClr val="020202"/>
                          </a:solidFill>
                          <a:effectLst/>
                          <a:latin typeface="Comic Sans MS" panose="030F0702030302020204" pitchFamily="66" charset="0"/>
                        </a:rPr>
                        <a:t>&lt;E&gt;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dirty="0" err="1">
                          <a:solidFill>
                            <a:srgbClr val="020202"/>
                          </a:solidFill>
                          <a:effectLst/>
                          <a:latin typeface="Comic Sans MS" panose="030F0702030302020204" pitchFamily="66" charset="0"/>
                        </a:rPr>
                        <a:t>AbstractList</a:t>
                      </a:r>
                      <a:r>
                        <a:rPr lang="en-IN" sz="1600" b="0" i="1" dirty="0">
                          <a:solidFill>
                            <a:srgbClr val="020202"/>
                          </a:solidFill>
                          <a:effectLst/>
                          <a:latin typeface="Comic Sans MS" panose="030F0702030302020204" pitchFamily="66" charset="0"/>
                        </a:rPr>
                        <a:t>&lt;E&gt;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a:solidFill>
                            <a:srgbClr val="020202"/>
                          </a:solidFill>
                          <a:effectLst/>
                          <a:latin typeface="Comic Sans MS" panose="030F0702030302020204" pitchFamily="66" charset="0"/>
                        </a:rPr>
                        <a:t>List&lt;E&gt;</a:t>
                      </a:r>
                      <a:endParaRPr lang="en-IN"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589269">
                <a:tc>
                  <a:txBody>
                    <a:bodyPr/>
                    <a:lstStyle/>
                    <a:p>
                      <a:pPr algn="ctr">
                        <a:spcAft>
                          <a:spcPts val="0"/>
                        </a:spcAft>
                      </a:pPr>
                      <a:r>
                        <a:rPr lang="en-IN" sz="1600" b="0">
                          <a:solidFill>
                            <a:srgbClr val="020202"/>
                          </a:solidFill>
                          <a:effectLst/>
                          <a:latin typeface="Comic Sans MS" panose="030F0702030302020204" pitchFamily="66" charset="0"/>
                        </a:rPr>
                        <a:t>LinkedList&lt;E&gt;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dirty="0" err="1">
                          <a:solidFill>
                            <a:srgbClr val="020202"/>
                          </a:solidFill>
                          <a:effectLst/>
                          <a:latin typeface="Comic Sans MS" panose="030F0702030302020204" pitchFamily="66" charset="0"/>
                        </a:rPr>
                        <a:t>AbstractSequentialList</a:t>
                      </a:r>
                      <a:r>
                        <a:rPr lang="en-IN" sz="1600" b="0" i="1" dirty="0">
                          <a:solidFill>
                            <a:srgbClr val="020202"/>
                          </a:solidFill>
                          <a:effectLst/>
                          <a:latin typeface="Comic Sans MS" panose="030F0702030302020204" pitchFamily="66" charset="0"/>
                        </a:rPr>
                        <a:t>&lt;E&gt;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dirty="0">
                          <a:solidFill>
                            <a:srgbClr val="020202"/>
                          </a:solidFill>
                          <a:effectLst/>
                          <a:latin typeface="Comic Sans MS" panose="030F0702030302020204" pitchFamily="66" charset="0"/>
                        </a:rPr>
                        <a:t>List&lt;E&gt;;</a:t>
                      </a:r>
                      <a:endParaRPr lang="en-IN" sz="1600" b="0" dirty="0">
                        <a:solidFill>
                          <a:srgbClr val="020202"/>
                        </a:solidFill>
                        <a:effectLst/>
                        <a:latin typeface="Comic Sans MS" panose="030F0702030302020204" pitchFamily="66" charset="0"/>
                      </a:endParaRPr>
                    </a:p>
                    <a:p>
                      <a:pPr algn="ctr">
                        <a:spcAft>
                          <a:spcPts val="0"/>
                        </a:spcAft>
                      </a:pPr>
                      <a:r>
                        <a:rPr lang="en-IN" sz="1600" b="0" i="1" dirty="0">
                          <a:solidFill>
                            <a:srgbClr val="020202"/>
                          </a:solidFill>
                          <a:effectLst/>
                          <a:latin typeface="Comic Sans MS" panose="030F0702030302020204" pitchFamily="66" charset="0"/>
                        </a:rPr>
                        <a:t>Deque&lt;E&gt;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535072090"/>
                  </a:ext>
                </a:extLst>
              </a:tr>
              <a:tr h="641269">
                <a:tc>
                  <a:txBody>
                    <a:bodyPr/>
                    <a:lstStyle/>
                    <a:p>
                      <a:pPr algn="ctr">
                        <a:spcAft>
                          <a:spcPts val="0"/>
                        </a:spcAft>
                      </a:pPr>
                      <a:r>
                        <a:rPr lang="en-IN" sz="1600" b="0">
                          <a:solidFill>
                            <a:srgbClr val="020202"/>
                          </a:solidFill>
                          <a:effectLst/>
                          <a:latin typeface="Comic Sans MS" panose="030F0702030302020204" pitchFamily="66" charset="0"/>
                        </a:rPr>
                        <a:t>Vector&lt;E&gt;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a:solidFill>
                            <a:srgbClr val="020202"/>
                          </a:solidFill>
                          <a:effectLst/>
                          <a:latin typeface="Comic Sans MS" panose="030F0702030302020204" pitchFamily="66" charset="0"/>
                        </a:rPr>
                        <a:t>AbstractList&lt;E&gt;</a:t>
                      </a:r>
                      <a:endParaRPr lang="en-IN"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i="1" dirty="0">
                          <a:solidFill>
                            <a:srgbClr val="020202"/>
                          </a:solidFill>
                          <a:effectLst/>
                          <a:latin typeface="Comic Sans MS" panose="030F0702030302020204" pitchFamily="66" charset="0"/>
                        </a:rPr>
                        <a:t>List&lt;E&gt;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619317">
                <a:tc>
                  <a:txBody>
                    <a:bodyPr/>
                    <a:lstStyle/>
                    <a:p>
                      <a:pPr algn="ctr">
                        <a:spcAft>
                          <a:spcPts val="0"/>
                        </a:spcAft>
                      </a:pPr>
                      <a:r>
                        <a:rPr lang="en-IN" sz="1600" b="0">
                          <a:solidFill>
                            <a:srgbClr val="020202"/>
                          </a:solidFill>
                          <a:effectLst/>
                          <a:latin typeface="Comic Sans MS" panose="030F0702030302020204" pitchFamily="66" charset="0"/>
                        </a:rPr>
                        <a:t>HashSet&lt;E&gt;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i="1">
                          <a:solidFill>
                            <a:srgbClr val="020202"/>
                          </a:solidFill>
                          <a:effectLst/>
                          <a:latin typeface="Comic Sans MS" panose="030F0702030302020204" pitchFamily="66" charset="0"/>
                        </a:rPr>
                        <a:t>AbstractSet&lt;E&gt;</a:t>
                      </a:r>
                      <a:endParaRPr lang="en-IN"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i="1" dirty="0">
                          <a:solidFill>
                            <a:srgbClr val="020202"/>
                          </a:solidFill>
                          <a:effectLst/>
                          <a:latin typeface="Comic Sans MS" panose="030F0702030302020204" pitchFamily="66" charset="0"/>
                        </a:rPr>
                        <a:t>Set&lt;E&gt;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619317">
                <a:tc>
                  <a:txBody>
                    <a:bodyPr/>
                    <a:lstStyle/>
                    <a:p>
                      <a:pPr algn="ctr">
                        <a:spcAft>
                          <a:spcPts val="0"/>
                        </a:spcAft>
                      </a:pPr>
                      <a:r>
                        <a:rPr lang="en-IN" sz="1600" b="0">
                          <a:solidFill>
                            <a:srgbClr val="020202"/>
                          </a:solidFill>
                          <a:effectLst/>
                          <a:latin typeface="Comic Sans MS" panose="030F0702030302020204" pitchFamily="66" charset="0"/>
                        </a:rPr>
                        <a:t>LinkedHashSet&lt;E&gt;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i="1">
                          <a:solidFill>
                            <a:srgbClr val="020202"/>
                          </a:solidFill>
                          <a:effectLst/>
                          <a:latin typeface="Comic Sans MS" panose="030F0702030302020204" pitchFamily="66" charset="0"/>
                        </a:rPr>
                        <a:t>HashSet&lt;E&gt;</a:t>
                      </a:r>
                      <a:endParaRPr lang="en-IN"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i="1" dirty="0">
                          <a:solidFill>
                            <a:srgbClr val="020202"/>
                          </a:solidFill>
                          <a:effectLst/>
                          <a:latin typeface="Comic Sans MS" panose="030F0702030302020204" pitchFamily="66" charset="0"/>
                        </a:rPr>
                        <a:t>Set&lt;E&gt;</a:t>
                      </a:r>
                      <a:endParaRPr lang="en-IN" sz="1600" b="0" dirty="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61479295"/>
                  </a:ext>
                </a:extLst>
              </a:tr>
              <a:tr h="619317">
                <a:tc>
                  <a:txBody>
                    <a:bodyPr/>
                    <a:lstStyle/>
                    <a:p>
                      <a:pPr algn="ctr">
                        <a:spcAft>
                          <a:spcPts val="0"/>
                        </a:spcAft>
                      </a:pPr>
                      <a:r>
                        <a:rPr lang="en-IN" sz="1600" b="0">
                          <a:solidFill>
                            <a:srgbClr val="020202"/>
                          </a:solidFill>
                          <a:effectLst/>
                          <a:latin typeface="Comic Sans MS" panose="030F0702030302020204" pitchFamily="66" charset="0"/>
                        </a:rPr>
                        <a:t>TreeSet&lt;E&gt;</a:t>
                      </a:r>
                    </a:p>
                  </a:txBody>
                  <a:tcPr marL="68580" marR="68580" marT="0" marB="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i="1">
                          <a:solidFill>
                            <a:srgbClr val="020202"/>
                          </a:solidFill>
                          <a:effectLst/>
                          <a:latin typeface="Comic Sans MS" panose="030F0702030302020204" pitchFamily="66" charset="0"/>
                        </a:rPr>
                        <a:t>AbstractSet&lt;E&gt;</a:t>
                      </a:r>
                      <a:endParaRPr lang="en-IN"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it-IT" sz="1600" b="0" i="1">
                          <a:solidFill>
                            <a:srgbClr val="020202"/>
                          </a:solidFill>
                          <a:effectLst/>
                          <a:latin typeface="Comic Sans MS" panose="030F0702030302020204" pitchFamily="66" charset="0"/>
                        </a:rPr>
                        <a:t>Set&lt;E&gt;;</a:t>
                      </a:r>
                      <a:endParaRPr lang="it-IT" sz="1600" b="0">
                        <a:solidFill>
                          <a:srgbClr val="020202"/>
                        </a:solidFill>
                        <a:effectLst/>
                        <a:latin typeface="Comic Sans MS" panose="030F0702030302020204" pitchFamily="66" charset="0"/>
                      </a:endParaRPr>
                    </a:p>
                    <a:p>
                      <a:pPr algn="ctr">
                        <a:spcAft>
                          <a:spcPts val="0"/>
                        </a:spcAft>
                      </a:pPr>
                      <a:r>
                        <a:rPr lang="it-IT" sz="1600" b="0" i="1">
                          <a:solidFill>
                            <a:srgbClr val="020202"/>
                          </a:solidFill>
                          <a:effectLst/>
                          <a:latin typeface="Comic Sans MS" panose="030F0702030302020204" pitchFamily="66" charset="0"/>
                        </a:rPr>
                        <a:t>NavigableSet&lt;E&gt;;</a:t>
                      </a:r>
                      <a:endParaRPr lang="it-IT" sz="1600" b="0">
                        <a:solidFill>
                          <a:srgbClr val="020202"/>
                        </a:solidFill>
                        <a:effectLst/>
                        <a:latin typeface="Comic Sans MS" panose="030F0702030302020204" pitchFamily="66" charset="0"/>
                      </a:endParaRPr>
                    </a:p>
                    <a:p>
                      <a:pPr algn="ctr">
                        <a:spcAft>
                          <a:spcPts val="0"/>
                        </a:spcAft>
                      </a:pPr>
                      <a:r>
                        <a:rPr lang="it-IT" sz="1600" b="0" i="1">
                          <a:solidFill>
                            <a:srgbClr val="020202"/>
                          </a:solidFill>
                          <a:effectLst/>
                          <a:latin typeface="Comic Sans MS" panose="030F0702030302020204" pitchFamily="66" charset="0"/>
                        </a:rPr>
                        <a:t>SortedSet&lt;E&gt;</a:t>
                      </a:r>
                      <a:endParaRPr lang="it-IT" sz="1600" b="0">
                        <a:solidFill>
                          <a:srgbClr val="020202"/>
                        </a:solidFill>
                        <a:effectLst/>
                        <a:latin typeface="Comic Sans MS" panose="030F0702030302020204" pitchFamily="66"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No</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a:spcAft>
                          <a:spcPts val="0"/>
                        </a:spcAft>
                      </a:pPr>
                      <a:r>
                        <a:rPr lang="en-IN" sz="1600" b="0" dirty="0">
                          <a:solidFill>
                            <a:srgbClr val="020202"/>
                          </a:solidFill>
                          <a:effectLst/>
                          <a:latin typeface="Comic Sans MS" panose="030F0702030302020204" pitchFamily="66" charset="0"/>
                        </a:rPr>
                        <a:t>Yes</a:t>
                      </a:r>
                    </a:p>
                  </a:txBody>
                  <a:tcPr marL="68580" marR="68580" marT="0" marB="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3225444096"/>
                  </a:ext>
                </a:extLst>
              </a:tr>
              <a:tr h="619317">
                <a:tc>
                  <a:txBody>
                    <a:bodyPr/>
                    <a:lstStyle/>
                    <a:p>
                      <a:pPr algn="ctr" fontAlgn="t"/>
                      <a:r>
                        <a:rPr lang="en-IN" sz="1600" b="0" i="0" dirty="0">
                          <a:solidFill>
                            <a:srgbClr val="020202"/>
                          </a:solidFill>
                          <a:effectLst/>
                          <a:latin typeface="Comic Sans MS" panose="030F0702030302020204" pitchFamily="66" charset="0"/>
                        </a:rPr>
                        <a:t>Queue&lt;E&gt;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fontAlgn="t"/>
                      <a:r>
                        <a:rPr lang="en-IN" sz="1600" b="0" i="0" dirty="0">
                          <a:solidFill>
                            <a:srgbClr val="000000"/>
                          </a:solidFill>
                          <a:effectLst/>
                          <a:latin typeface="Comic Sans MS" panose="030F0702030302020204" pitchFamily="66" charset="0"/>
                        </a:rPr>
                        <a:t>AbstratQueue&lt;E&gt;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fontAlgn="t"/>
                      <a:r>
                        <a:rPr lang="en-IN" sz="1600" b="0" i="0" dirty="0">
                          <a:solidFill>
                            <a:srgbClr val="000000"/>
                          </a:solidFill>
                          <a:effectLst/>
                          <a:latin typeface="Comic Sans MS" panose="030F0702030302020204" pitchFamily="66" charset="0"/>
                        </a:rPr>
                        <a:t>Collection&lt;E&gt;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88900" indent="0" algn="ctr" fontAlgn="t">
                        <a:buNone/>
                      </a:pPr>
                      <a:r>
                        <a:rPr lang="en-IN" sz="1600" b="0" i="0" dirty="0">
                          <a:solidFill>
                            <a:srgbClr val="000000"/>
                          </a:solidFill>
                          <a:effectLst/>
                          <a:latin typeface="Comic Sans MS" panose="030F0702030302020204" pitchFamily="66" charset="0"/>
                        </a:rPr>
                        <a:t>Yes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88900" indent="0" algn="ctr" fontAlgn="t">
                        <a:buNone/>
                      </a:pPr>
                      <a:r>
                        <a:rPr lang="en-IN" sz="1600" b="0" i="0" dirty="0">
                          <a:solidFill>
                            <a:srgbClr val="000000"/>
                          </a:solidFill>
                          <a:effectLst/>
                          <a:latin typeface="Comic Sans MS" panose="030F0702030302020204" pitchFamily="66" charset="0"/>
                        </a:rPr>
                        <a:t>Yes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ctr" fontAlgn="t"/>
                      <a:r>
                        <a:rPr lang="en-IN" sz="1600" b="0" i="0" dirty="0">
                          <a:solidFill>
                            <a:srgbClr val="000000"/>
                          </a:solidFill>
                          <a:effectLst/>
                          <a:latin typeface="Comic Sans MS" panose="030F0702030302020204" pitchFamily="66" charset="0"/>
                        </a:rPr>
                        <a:t>No</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411420105"/>
                  </a:ext>
                </a:extLst>
              </a:tr>
            </a:tbl>
          </a:graphicData>
        </a:graphic>
      </p:graphicFrame>
      <p:sp>
        <p:nvSpPr>
          <p:cNvPr id="9" name="TextBox 8">
            <a:extLst>
              <a:ext uri="{FF2B5EF4-FFF2-40B4-BE49-F238E27FC236}">
                <a16:creationId xmlns:a16="http://schemas.microsoft.com/office/drawing/2014/main" id="{DB6D1FB7-250F-48BD-A62A-B52AA24D8C9A}"/>
              </a:ext>
            </a:extLst>
          </p:cNvPr>
          <p:cNvSpPr txBox="1"/>
          <p:nvPr/>
        </p:nvSpPr>
        <p:spPr>
          <a:xfrm>
            <a:off x="7218774" y="0"/>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14597757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17499" y="678426"/>
            <a:ext cx="11748995" cy="5574740"/>
          </a:xfrm>
        </p:spPr>
        <p:txBody>
          <a:bodyPr/>
          <a:lstStyle/>
          <a:p>
            <a:pPr marL="0" indent="0">
              <a:buNone/>
            </a:pPr>
            <a:r>
              <a:rPr lang="en-IN" sz="2400" dirty="0">
                <a:latin typeface="Comic Sans MS" panose="030F0702030302020204" pitchFamily="66" charset="0"/>
              </a:rPr>
              <a:t> Cursors:</a:t>
            </a:r>
          </a:p>
          <a:p>
            <a:pPr indent="-254000">
              <a:buFont typeface="Courier New" panose="02070309020205020404" pitchFamily="49" charset="0"/>
              <a:buChar char="o"/>
            </a:pPr>
            <a:r>
              <a:rPr lang="en-IN" sz="2400" dirty="0">
                <a:solidFill>
                  <a:schemeClr val="bg1"/>
                </a:solidFill>
                <a:latin typeface="Comic Sans MS" panose="030F0702030302020204" pitchFamily="66" charset="0"/>
              </a:rPr>
              <a:t> </a:t>
            </a:r>
            <a:r>
              <a:rPr lang="en-IN" sz="2200" dirty="0">
                <a:solidFill>
                  <a:schemeClr val="bg1"/>
                </a:solidFill>
                <a:latin typeface="Comic Sans MS" panose="030F0702030302020204" pitchFamily="66" charset="0"/>
              </a:rPr>
              <a:t>Cursors are used to retrieve objects one by one from the collection.</a:t>
            </a:r>
          </a:p>
          <a:p>
            <a:pPr indent="-254000">
              <a:buFont typeface="Courier New" panose="02070309020205020404" pitchFamily="49" charset="0"/>
              <a:buChar char="o"/>
            </a:pPr>
            <a:r>
              <a:rPr lang="en-IN" sz="2200" dirty="0">
                <a:solidFill>
                  <a:schemeClr val="bg1"/>
                </a:solidFill>
                <a:latin typeface="Comic Sans MS" panose="030F0702030302020204" pitchFamily="66" charset="0"/>
              </a:rPr>
              <a:t> There are three types of cursors:</a:t>
            </a:r>
          </a:p>
          <a:p>
            <a:pPr marL="0" indent="0">
              <a:buNone/>
            </a:pPr>
            <a:r>
              <a:rPr lang="en-US" sz="2400" dirty="0">
                <a:solidFill>
                  <a:schemeClr val="bg1"/>
                </a:solidFill>
                <a:latin typeface="Comic Sans MS" panose="030F0702030302020204" pitchFamily="66" charset="0"/>
              </a:rPr>
              <a:t>		</a:t>
            </a: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a:p>
            <a:pPr>
              <a:buFont typeface="Courier New" panose="02070309020205020404" pitchFamily="49" charset="0"/>
              <a:buChar char="o"/>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1/6/2018</a:t>
            </a:fld>
            <a:endParaRPr lang="en-US" dirty="0"/>
          </a:p>
        </p:txBody>
      </p:sp>
      <p:sp>
        <p:nvSpPr>
          <p:cNvPr id="8" name="TextBox 7">
            <a:extLst>
              <a:ext uri="{FF2B5EF4-FFF2-40B4-BE49-F238E27FC236}">
                <a16:creationId xmlns:a16="http://schemas.microsoft.com/office/drawing/2014/main" id="{6ADFAF27-9BF9-4F8D-8746-9A140B8E43DB}"/>
              </a:ext>
            </a:extLst>
          </p:cNvPr>
          <p:cNvSpPr txBox="1"/>
          <p:nvPr/>
        </p:nvSpPr>
        <p:spPr>
          <a:xfrm>
            <a:off x="9801746" y="26123"/>
            <a:ext cx="1667444"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CURSORS</a:t>
            </a:r>
          </a:p>
        </p:txBody>
      </p:sp>
      <p:graphicFrame>
        <p:nvGraphicFramePr>
          <p:cNvPr id="6" name="Table 5">
            <a:extLst>
              <a:ext uri="{FF2B5EF4-FFF2-40B4-BE49-F238E27FC236}">
                <a16:creationId xmlns:a16="http://schemas.microsoft.com/office/drawing/2014/main" id="{FDB2DE3D-7FEB-46CE-B8FF-C24137AF933D}"/>
              </a:ext>
            </a:extLst>
          </p:cNvPr>
          <p:cNvGraphicFramePr>
            <a:graphicFrameLocks noGrp="1"/>
          </p:cNvGraphicFramePr>
          <p:nvPr>
            <p:extLst>
              <p:ext uri="{D42A27DB-BD31-4B8C-83A1-F6EECF244321}">
                <p14:modId xmlns:p14="http://schemas.microsoft.com/office/powerpoint/2010/main" val="4051163422"/>
              </p:ext>
            </p:extLst>
          </p:nvPr>
        </p:nvGraphicFramePr>
        <p:xfrm>
          <a:off x="794528" y="2181791"/>
          <a:ext cx="10602943" cy="3830874"/>
        </p:xfrm>
        <a:graphic>
          <a:graphicData uri="http://schemas.openxmlformats.org/drawingml/2006/table">
            <a:tbl>
              <a:tblPr/>
              <a:tblGrid>
                <a:gridCol w="1593041">
                  <a:extLst>
                    <a:ext uri="{9D8B030D-6E8A-4147-A177-3AD203B41FA5}">
                      <a16:colId xmlns:a16="http://schemas.microsoft.com/office/drawing/2014/main" val="3722728617"/>
                    </a:ext>
                  </a:extLst>
                </a:gridCol>
                <a:gridCol w="2480095">
                  <a:extLst>
                    <a:ext uri="{9D8B030D-6E8A-4147-A177-3AD203B41FA5}">
                      <a16:colId xmlns:a16="http://schemas.microsoft.com/office/drawing/2014/main" val="4211699040"/>
                    </a:ext>
                  </a:extLst>
                </a:gridCol>
                <a:gridCol w="2496457">
                  <a:extLst>
                    <a:ext uri="{9D8B030D-6E8A-4147-A177-3AD203B41FA5}">
                      <a16:colId xmlns:a16="http://schemas.microsoft.com/office/drawing/2014/main" val="2577492922"/>
                    </a:ext>
                  </a:extLst>
                </a:gridCol>
                <a:gridCol w="1853739">
                  <a:extLst>
                    <a:ext uri="{9D8B030D-6E8A-4147-A177-3AD203B41FA5}">
                      <a16:colId xmlns:a16="http://schemas.microsoft.com/office/drawing/2014/main" val="953376063"/>
                    </a:ext>
                  </a:extLst>
                </a:gridCol>
                <a:gridCol w="2179611">
                  <a:extLst>
                    <a:ext uri="{9D8B030D-6E8A-4147-A177-3AD203B41FA5}">
                      <a16:colId xmlns:a16="http://schemas.microsoft.com/office/drawing/2014/main" val="2610770841"/>
                    </a:ext>
                  </a:extLst>
                </a:gridCol>
              </a:tblGrid>
              <a:tr h="497396">
                <a:tc>
                  <a:txBody>
                    <a:bodyPr/>
                    <a:lstStyle/>
                    <a:p>
                      <a:pPr algn="ctr" fontAlgn="t"/>
                      <a:r>
                        <a:rPr lang="en-IN" sz="1800" dirty="0">
                          <a:solidFill>
                            <a:schemeClr val="bg2"/>
                          </a:solidFill>
                          <a:effectLst/>
                          <a:latin typeface="Comic Sans MS" panose="030F0702030302020204" pitchFamily="66" charset="0"/>
                        </a:rPr>
                        <a:t>Property</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1800" dirty="0">
                          <a:solidFill>
                            <a:schemeClr val="bg2"/>
                          </a:solidFill>
                          <a:effectLst/>
                          <a:latin typeface="Comic Sans MS" panose="030F0702030302020204" pitchFamily="66" charset="0"/>
                        </a:rPr>
                        <a:t>1. Enumeration</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fontAlgn="t"/>
                      <a:r>
                        <a:rPr lang="en-IN" sz="1800" dirty="0">
                          <a:solidFill>
                            <a:schemeClr val="bg2"/>
                          </a:solidFill>
                          <a:effectLst/>
                          <a:latin typeface="Comic Sans MS" panose="030F0702030302020204" pitchFamily="66" charset="0"/>
                        </a:rPr>
                        <a:t>2. Iterator</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gridSpan="2">
                  <a:txBody>
                    <a:bodyPr/>
                    <a:lstStyle/>
                    <a:p>
                      <a:pPr algn="ctr" fontAlgn="t"/>
                      <a:r>
                        <a:rPr lang="en-IN" sz="1800" dirty="0">
                          <a:solidFill>
                            <a:schemeClr val="bg2"/>
                          </a:solidFill>
                          <a:effectLst/>
                          <a:latin typeface="Comic Sans MS" panose="030F0702030302020204" pitchFamily="66" charset="0"/>
                        </a:rPr>
                        <a:t>3. </a:t>
                      </a:r>
                      <a:r>
                        <a:rPr lang="en-IN" sz="1800" dirty="0" err="1">
                          <a:solidFill>
                            <a:schemeClr val="bg2"/>
                          </a:solidFill>
                          <a:effectLst/>
                          <a:latin typeface="Comic Sans MS" panose="030F0702030302020204" pitchFamily="66" charset="0"/>
                        </a:rPr>
                        <a:t>ListIterator</a:t>
                      </a:r>
                      <a:endParaRPr lang="en-IN" sz="1800" dirty="0">
                        <a:solidFill>
                          <a:schemeClr val="bg2"/>
                        </a:solidFill>
                        <a:effectLst/>
                        <a:latin typeface="Comic Sans MS" panose="030F0702030302020204" pitchFamily="66" charset="0"/>
                      </a:endParaRP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hMerge="1">
                  <a:txBody>
                    <a:bodyPr/>
                    <a:lstStyle/>
                    <a:p>
                      <a:endParaRPr lang="en-IN"/>
                    </a:p>
                  </a:txBody>
                  <a:tcPr/>
                </a:tc>
                <a:extLst>
                  <a:ext uri="{0D108BD9-81ED-4DB2-BD59-A6C34878D82A}">
                    <a16:rowId xmlns:a16="http://schemas.microsoft.com/office/drawing/2014/main" val="819334064"/>
                  </a:ext>
                </a:extLst>
              </a:tr>
              <a:tr h="52647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b="0" i="0" dirty="0">
                          <a:solidFill>
                            <a:schemeClr val="bg2"/>
                          </a:solidFill>
                          <a:effectLst/>
                          <a:latin typeface="Comic Sans MS" panose="030F0702030302020204" pitchFamily="66" charset="0"/>
                        </a:rPr>
                        <a:t>Applicable for</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1600" b="0" i="0" dirty="0">
                          <a:solidFill>
                            <a:srgbClr val="000000"/>
                          </a:solidFill>
                          <a:effectLst/>
                          <a:latin typeface="Comic Sans MS" panose="030F0702030302020204" pitchFamily="66" charset="0"/>
                        </a:rPr>
                        <a:t> Only legacy classes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b="0" i="0" dirty="0">
                          <a:solidFill>
                            <a:srgbClr val="000000"/>
                          </a:solidFill>
                          <a:effectLst/>
                          <a:latin typeface="Comic Sans MS" panose="030F0702030302020204" pitchFamily="66" charset="0"/>
                        </a:rPr>
                        <a:t> Any Collection classes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gridSpan="2">
                  <a:txBody>
                    <a:bodyPr/>
                    <a:lstStyle/>
                    <a:p>
                      <a:pPr algn="l" fontAlgn="t"/>
                      <a:r>
                        <a:rPr lang="en-IN" sz="1600" b="0" i="0" dirty="0">
                          <a:solidFill>
                            <a:srgbClr val="000000"/>
                          </a:solidFill>
                          <a:effectLst/>
                          <a:latin typeface="Comic Sans MS" panose="030F0702030302020204" pitchFamily="66" charset="0"/>
                        </a:rPr>
                        <a:t> Only List classes</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230694710"/>
                  </a:ext>
                </a:extLst>
              </a:tr>
              <a:tr h="51304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b="0" i="0" dirty="0">
                          <a:solidFill>
                            <a:schemeClr val="bg2"/>
                          </a:solidFill>
                          <a:effectLst/>
                          <a:latin typeface="Comic Sans MS" panose="030F0702030302020204" pitchFamily="66" charset="0"/>
                        </a:rPr>
                        <a:t>Movement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1600" b="0" i="0" dirty="0">
                          <a:solidFill>
                            <a:srgbClr val="000000"/>
                          </a:solidFill>
                          <a:effectLst/>
                          <a:latin typeface="Comic Sans MS" panose="030F0702030302020204" pitchFamily="66" charset="0"/>
                        </a:rPr>
                        <a:t> Only forward   direction</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b="0" i="0" dirty="0">
                          <a:solidFill>
                            <a:srgbClr val="000000"/>
                          </a:solidFill>
                          <a:effectLst/>
                          <a:latin typeface="Comic Sans MS" panose="030F0702030302020204" pitchFamily="66" charset="0"/>
                        </a:rPr>
                        <a:t> Only forward   direction</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gridSpan="2">
                  <a:txBody>
                    <a:bodyPr/>
                    <a:lstStyle/>
                    <a:p>
                      <a:pPr algn="l" fontAlgn="t"/>
                      <a:r>
                        <a:rPr lang="en-IN" sz="1600" b="0" i="0" dirty="0">
                          <a:solidFill>
                            <a:srgbClr val="000000"/>
                          </a:solidFill>
                          <a:effectLst/>
                          <a:latin typeface="Comic Sans MS" panose="030F0702030302020204" pitchFamily="66" charset="0"/>
                        </a:rPr>
                        <a:t> Both forward and   backward direction</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535072090"/>
                  </a:ext>
                </a:extLst>
              </a:tr>
              <a:tr h="558323">
                <a:tc>
                  <a:txBody>
                    <a:bodyPr/>
                    <a:lstStyle/>
                    <a:p>
                      <a:pPr algn="l" fontAlgn="t"/>
                      <a:r>
                        <a:rPr lang="en-IN" sz="1600" b="0" i="0" dirty="0">
                          <a:solidFill>
                            <a:schemeClr val="bg2"/>
                          </a:solidFill>
                          <a:effectLst/>
                          <a:latin typeface="Comic Sans MS" panose="030F0702030302020204" pitchFamily="66" charset="0"/>
                        </a:rPr>
                        <a:t>Accessibility</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fontAlgn="t"/>
                      <a:r>
                        <a:rPr lang="en-IN" sz="1600" b="0" i="0" dirty="0">
                          <a:solidFill>
                            <a:srgbClr val="000000"/>
                          </a:solidFill>
                          <a:effectLst/>
                          <a:latin typeface="Comic Sans MS" panose="030F0702030302020204" pitchFamily="66" charset="0"/>
                        </a:rPr>
                        <a:t> Only read access</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b="0" i="0" dirty="0">
                          <a:solidFill>
                            <a:srgbClr val="000000"/>
                          </a:solidFill>
                          <a:effectLst/>
                          <a:latin typeface="Comic Sans MS" panose="030F0702030302020204" pitchFamily="66" charset="0"/>
                        </a:rPr>
                        <a:t> Both read and remove</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gridSpan="2">
                  <a:txBody>
                    <a:bodyPr/>
                    <a:lstStyle/>
                    <a:p>
                      <a:pPr algn="l" fontAlgn="t"/>
                      <a:r>
                        <a:rPr lang="en-IN" sz="1600" b="0" i="0" dirty="0">
                          <a:solidFill>
                            <a:srgbClr val="000000"/>
                          </a:solidFill>
                          <a:effectLst/>
                          <a:latin typeface="Comic Sans MS" panose="030F0702030302020204" pitchFamily="66" charset="0"/>
                        </a:rPr>
                        <a:t> Read, Remove, Replace and addition of new object</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3482161500"/>
                  </a:ext>
                </a:extLst>
              </a:tr>
              <a:tr h="367353">
                <a:tc rowSpan="2">
                  <a:txBody>
                    <a:bodyPr/>
                    <a:lstStyle/>
                    <a:p>
                      <a:pPr algn="l" fontAlgn="t"/>
                      <a:r>
                        <a:rPr lang="en-IN" sz="1600" b="0" i="0" dirty="0">
                          <a:solidFill>
                            <a:schemeClr val="bg2"/>
                          </a:solidFill>
                          <a:effectLst/>
                          <a:latin typeface="Comic Sans MS" panose="030F0702030302020204" pitchFamily="66" charset="0"/>
                        </a:rPr>
                        <a:t>How to get it?</a:t>
                      </a:r>
                    </a:p>
                  </a:txBody>
                  <a:tcPr marL="13580" marR="13580" marT="13580" marB="13580">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rowSpan="2">
                  <a:txBody>
                    <a:bodyPr/>
                    <a:lstStyle/>
                    <a:p>
                      <a:pPr algn="l" fontAlgn="t"/>
                      <a:r>
                        <a:rPr lang="en-IN" sz="1600" b="0" i="0" dirty="0">
                          <a:solidFill>
                            <a:srgbClr val="000000"/>
                          </a:solidFill>
                          <a:effectLst/>
                          <a:latin typeface="Comic Sans MS" panose="030F0702030302020204" pitchFamily="66" charset="0"/>
                        </a:rPr>
                        <a:t> By 2 methods</a:t>
                      </a:r>
                    </a:p>
                    <a:p>
                      <a:pPr marL="342900" indent="-254000" algn="l" fontAlgn="t">
                        <a:buAutoNum type="arabicPeriod"/>
                      </a:pPr>
                      <a:r>
                        <a:rPr lang="en-IN" sz="1600" b="0" i="0" dirty="0" err="1">
                          <a:solidFill>
                            <a:srgbClr val="000000"/>
                          </a:solidFill>
                          <a:effectLst/>
                          <a:latin typeface="Comic Sans MS" panose="030F0702030302020204" pitchFamily="66" charset="0"/>
                        </a:rPr>
                        <a:t>hasMoreElements</a:t>
                      </a:r>
                      <a:r>
                        <a:rPr lang="en-IN" sz="1600" b="0" i="0" dirty="0">
                          <a:solidFill>
                            <a:srgbClr val="000000"/>
                          </a:solidFill>
                          <a:effectLst/>
                          <a:latin typeface="Comic Sans MS" panose="030F0702030302020204" pitchFamily="66" charset="0"/>
                        </a:rPr>
                        <a:t>()</a:t>
                      </a:r>
                    </a:p>
                    <a:p>
                      <a:pPr marL="342900" indent="-254000" algn="l" fontAlgn="t">
                        <a:buAutoNum type="arabicPeriod"/>
                      </a:pPr>
                      <a:r>
                        <a:rPr lang="en-IN" sz="1600" b="0" i="0" dirty="0" err="1">
                          <a:solidFill>
                            <a:srgbClr val="000000"/>
                          </a:solidFill>
                          <a:effectLst/>
                          <a:latin typeface="Comic Sans MS" panose="030F0702030302020204" pitchFamily="66" charset="0"/>
                        </a:rPr>
                        <a:t>nextElement</a:t>
                      </a:r>
                      <a:r>
                        <a:rPr lang="en-IN" sz="1600" b="0" i="0" dirty="0">
                          <a:solidFill>
                            <a:srgbClr val="000000"/>
                          </a:solidFill>
                          <a:effectLst/>
                          <a:latin typeface="Comic Sans MS" panose="030F0702030302020204" pitchFamily="66" charset="0"/>
                        </a:rPr>
                        <a:t>()</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rowSpan="2">
                  <a:txBody>
                    <a:bodyPr/>
                    <a:lstStyle/>
                    <a:p>
                      <a:pPr algn="l" fontAlgn="t"/>
                      <a:r>
                        <a:rPr lang="en-IN" sz="1600" b="0" i="0" dirty="0">
                          <a:solidFill>
                            <a:srgbClr val="000000"/>
                          </a:solidFill>
                          <a:effectLst/>
                          <a:latin typeface="Comic Sans MS" panose="030F0702030302020204" pitchFamily="66" charset="0"/>
                        </a:rPr>
                        <a:t> By 3 methods</a:t>
                      </a:r>
                    </a:p>
                    <a:p>
                      <a:pPr marL="342900" indent="-254000" algn="l" fontAlgn="t">
                        <a:buAutoNum type="arabicPeriod"/>
                      </a:pPr>
                      <a:r>
                        <a:rPr lang="en-IN" sz="1600" b="0" i="0" dirty="0" err="1">
                          <a:solidFill>
                            <a:srgbClr val="000000"/>
                          </a:solidFill>
                          <a:effectLst/>
                          <a:latin typeface="Comic Sans MS" panose="030F0702030302020204" pitchFamily="66" charset="0"/>
                        </a:rPr>
                        <a:t>hasNext</a:t>
                      </a:r>
                      <a:r>
                        <a:rPr lang="en-IN" sz="1600" b="0" i="0" dirty="0">
                          <a:solidFill>
                            <a:srgbClr val="000000"/>
                          </a:solidFill>
                          <a:effectLst/>
                          <a:latin typeface="Comic Sans MS" panose="030F0702030302020204" pitchFamily="66" charset="0"/>
                        </a:rPr>
                        <a:t>()</a:t>
                      </a:r>
                    </a:p>
                    <a:p>
                      <a:pPr marL="342900" indent="-254000" algn="l" fontAlgn="t">
                        <a:buAutoNum type="arabicPeriod"/>
                      </a:pPr>
                      <a:r>
                        <a:rPr lang="en-IN" sz="1600" b="0" i="0" dirty="0">
                          <a:solidFill>
                            <a:srgbClr val="000000"/>
                          </a:solidFill>
                          <a:effectLst/>
                          <a:latin typeface="Comic Sans MS" panose="030F0702030302020204" pitchFamily="66" charset="0"/>
                        </a:rPr>
                        <a:t>next()</a:t>
                      </a:r>
                    </a:p>
                    <a:p>
                      <a:pPr marL="342900" indent="-254000" algn="l" fontAlgn="t">
                        <a:buAutoNum type="arabicPeriod"/>
                      </a:pPr>
                      <a:r>
                        <a:rPr lang="en-IN" sz="1600" b="0" i="0" dirty="0">
                          <a:solidFill>
                            <a:srgbClr val="000000"/>
                          </a:solidFill>
                          <a:effectLst/>
                          <a:latin typeface="Comic Sans MS" panose="030F0702030302020204" pitchFamily="66" charset="0"/>
                        </a:rPr>
                        <a:t>remove()</a:t>
                      </a: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gridSpan="2">
                  <a:txBody>
                    <a:bodyPr/>
                    <a:lstStyle/>
                    <a:p>
                      <a:pPr algn="l" fontAlgn="t"/>
                      <a:r>
                        <a:rPr lang="en-IN" sz="1600" b="0" i="0" dirty="0">
                          <a:solidFill>
                            <a:srgbClr val="000000"/>
                          </a:solidFill>
                          <a:effectLst/>
                          <a:latin typeface="Comic Sans MS" panose="030F0702030302020204" pitchFamily="66" charset="0"/>
                        </a:rPr>
                        <a:t> By 9 methods</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hMerge="1">
                  <a:txBody>
                    <a:bodyPr/>
                    <a:lstStyle/>
                    <a:p>
                      <a:pPr algn="l" fontAlgn="t"/>
                      <a:endParaRPr lang="en-IN" sz="1600" b="0" i="0" dirty="0">
                        <a:solidFill>
                          <a:srgbClr val="000000"/>
                        </a:solidFill>
                        <a:effectLst/>
                        <a:latin typeface="Comic Sans MS" panose="030F0702030302020204" pitchFamily="66" charset="0"/>
                      </a:endParaRPr>
                    </a:p>
                  </a:txBody>
                  <a:tcPr marL="13580" marR="13580" marT="13580" marB="1358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110301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263525" indent="-174625" algn="l" fontAlgn="t">
                        <a:buAutoNum type="arabicPeriod"/>
                      </a:pPr>
                      <a:r>
                        <a:rPr lang="en-IN" sz="1600" b="0" i="0" dirty="0" err="1">
                          <a:solidFill>
                            <a:srgbClr val="000000"/>
                          </a:solidFill>
                          <a:effectLst/>
                          <a:latin typeface="Comic Sans MS" panose="030F0702030302020204" pitchFamily="66" charset="0"/>
                        </a:rPr>
                        <a:t>hasNext</a:t>
                      </a:r>
                      <a:r>
                        <a:rPr lang="en-IN" sz="1600" b="0" i="0" dirty="0">
                          <a:solidFill>
                            <a:srgbClr val="000000"/>
                          </a:solidFill>
                          <a:effectLst/>
                          <a:latin typeface="Comic Sans MS" panose="030F0702030302020204" pitchFamily="66" charset="0"/>
                        </a:rPr>
                        <a:t>()</a:t>
                      </a:r>
                    </a:p>
                    <a:p>
                      <a:pPr marL="263525" indent="-174625" algn="l" fontAlgn="t">
                        <a:buAutoNum type="arabicPeriod"/>
                      </a:pPr>
                      <a:r>
                        <a:rPr lang="en-IN" sz="1600" b="0" i="0" dirty="0">
                          <a:solidFill>
                            <a:srgbClr val="000000"/>
                          </a:solidFill>
                          <a:effectLst/>
                          <a:latin typeface="Comic Sans MS" panose="030F0702030302020204" pitchFamily="66" charset="0"/>
                        </a:rPr>
                        <a:t>next()</a:t>
                      </a:r>
                    </a:p>
                    <a:p>
                      <a:pPr marL="263525" indent="-174625" algn="l" fontAlgn="t">
                        <a:buAutoNum type="arabicPeriod"/>
                      </a:pPr>
                      <a:r>
                        <a:rPr lang="en-IN" sz="1600" b="0" i="0" dirty="0" err="1">
                          <a:solidFill>
                            <a:srgbClr val="000000"/>
                          </a:solidFill>
                          <a:effectLst/>
                          <a:latin typeface="Comic Sans MS" panose="030F0702030302020204" pitchFamily="66" charset="0"/>
                        </a:rPr>
                        <a:t>nextIndex</a:t>
                      </a:r>
                      <a:r>
                        <a:rPr lang="en-IN" sz="1600" b="0" i="0" dirty="0">
                          <a:solidFill>
                            <a:srgbClr val="000000"/>
                          </a:solidFill>
                          <a:effectLst/>
                          <a:latin typeface="Comic Sans MS" panose="030F0702030302020204" pitchFamily="66" charset="0"/>
                        </a:rPr>
                        <a:t>()</a:t>
                      </a:r>
                    </a:p>
                    <a:p>
                      <a:pPr marL="263525" indent="-174625" algn="l" fontAlgn="t">
                        <a:buAutoNum type="arabicPeriod"/>
                      </a:pPr>
                      <a:r>
                        <a:rPr lang="en-IN" sz="1600" b="0" i="0" dirty="0" err="1">
                          <a:solidFill>
                            <a:srgbClr val="000000"/>
                          </a:solidFill>
                          <a:effectLst/>
                          <a:latin typeface="Comic Sans MS" panose="030F0702030302020204" pitchFamily="66" charset="0"/>
                        </a:rPr>
                        <a:t>hasPrevious</a:t>
                      </a:r>
                      <a:r>
                        <a:rPr lang="en-IN" sz="1600" b="0" i="0" dirty="0">
                          <a:solidFill>
                            <a:srgbClr val="000000"/>
                          </a:solidFill>
                          <a:effectLst/>
                          <a:latin typeface="Comic Sans MS" panose="030F0702030302020204" pitchFamily="66" charset="0"/>
                        </a:rPr>
                        <a:t>()</a:t>
                      </a:r>
                    </a:p>
                    <a:p>
                      <a:pPr marL="263525" indent="-174625" algn="l" fontAlgn="t">
                        <a:buAutoNum type="arabicPeriod"/>
                      </a:pPr>
                      <a:r>
                        <a:rPr lang="en-IN" sz="1600" b="0" i="0" dirty="0">
                          <a:solidFill>
                            <a:srgbClr val="000000"/>
                          </a:solidFill>
                          <a:effectLst/>
                          <a:latin typeface="Comic Sans MS" panose="030F0702030302020204" pitchFamily="66" charset="0"/>
                        </a:rPr>
                        <a:t>previous()</a:t>
                      </a:r>
                    </a:p>
                    <a:p>
                      <a:pPr marL="88900" indent="0" algn="l" fontAlgn="t">
                        <a:buNone/>
                      </a:pPr>
                      <a:endParaRPr lang="en-IN" sz="800" b="0" i="0" dirty="0">
                        <a:solidFill>
                          <a:srgbClr val="000000"/>
                        </a:solidFill>
                        <a:effectLst/>
                        <a:latin typeface="Comic Sans MS" panose="030F0702030302020204" pitchFamily="66" charset="0"/>
                      </a:endParaRPr>
                    </a:p>
                  </a:txBody>
                  <a:tcPr marL="13580" marR="13580" marT="13580" marB="1358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fontAlgn="t"/>
                      <a:r>
                        <a:rPr lang="en-IN" sz="1600" b="0" i="0" dirty="0">
                          <a:solidFill>
                            <a:srgbClr val="000000"/>
                          </a:solidFill>
                          <a:effectLst/>
                          <a:latin typeface="Comic Sans MS" panose="030F0702030302020204" pitchFamily="66" charset="0"/>
                        </a:rPr>
                        <a:t> 6. </a:t>
                      </a:r>
                      <a:r>
                        <a:rPr lang="en-IN" sz="1600" b="0" i="0" dirty="0" err="1">
                          <a:solidFill>
                            <a:srgbClr val="000000"/>
                          </a:solidFill>
                          <a:effectLst/>
                          <a:latin typeface="Comic Sans MS" panose="030F0702030302020204" pitchFamily="66" charset="0"/>
                        </a:rPr>
                        <a:t>previousIndex</a:t>
                      </a:r>
                      <a:r>
                        <a:rPr lang="en-IN" sz="1600" b="0" i="0" dirty="0">
                          <a:solidFill>
                            <a:srgbClr val="000000"/>
                          </a:solidFill>
                          <a:effectLst/>
                          <a:latin typeface="Comic Sans MS" panose="030F0702030302020204" pitchFamily="66" charset="0"/>
                        </a:rPr>
                        <a:t>()</a:t>
                      </a:r>
                    </a:p>
                    <a:p>
                      <a:pPr algn="l" fontAlgn="t"/>
                      <a:r>
                        <a:rPr lang="en-IN" sz="1600" b="0" i="0" dirty="0">
                          <a:solidFill>
                            <a:srgbClr val="000000"/>
                          </a:solidFill>
                          <a:effectLst/>
                          <a:latin typeface="Comic Sans MS" panose="030F0702030302020204" pitchFamily="66" charset="0"/>
                        </a:rPr>
                        <a:t> 7. remove()</a:t>
                      </a:r>
                    </a:p>
                    <a:p>
                      <a:pPr algn="l" fontAlgn="t"/>
                      <a:r>
                        <a:rPr lang="en-IN" sz="1600" b="0" i="0" dirty="0">
                          <a:solidFill>
                            <a:srgbClr val="000000"/>
                          </a:solidFill>
                          <a:effectLst/>
                          <a:latin typeface="Comic Sans MS" panose="030F0702030302020204" pitchFamily="66" charset="0"/>
                        </a:rPr>
                        <a:t> 8. set(Object new)</a:t>
                      </a:r>
                    </a:p>
                    <a:p>
                      <a:pPr algn="l" fontAlgn="t"/>
                      <a:r>
                        <a:rPr lang="en-IN" sz="1600" b="0" i="0" dirty="0">
                          <a:solidFill>
                            <a:srgbClr val="000000"/>
                          </a:solidFill>
                          <a:effectLst/>
                          <a:latin typeface="Comic Sans MS" panose="030F0702030302020204" pitchFamily="66" charset="0"/>
                        </a:rPr>
                        <a:t> 9. add(Object new)</a:t>
                      </a:r>
                    </a:p>
                  </a:txBody>
                  <a:tcPr marL="13580" marR="13580" marT="13580" marB="13580">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3367052897"/>
                  </a:ext>
                </a:extLst>
              </a:tr>
            </a:tbl>
          </a:graphicData>
        </a:graphic>
      </p:graphicFrame>
    </p:spTree>
    <p:extLst>
      <p:ext uri="{BB962C8B-B14F-4D97-AF65-F5344CB8AC3E}">
        <p14:creationId xmlns:p14="http://schemas.microsoft.com/office/powerpoint/2010/main" val="9509912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17211" y="703385"/>
            <a:ext cx="9375004" cy="4476031"/>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Example for Enumeration Cursor: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93</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00923" y="1219200"/>
            <a:ext cx="6816082" cy="49705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lvl="0" indent="0" eaLnBrk="0" hangingPunct="0">
              <a:spcBef>
                <a:spcPts val="300"/>
              </a:spcBef>
              <a:buNone/>
            </a:pPr>
            <a:r>
              <a:rPr lang="en-US" altLang="en-US" sz="2200" i="0" u="none" dirty="0">
                <a:solidFill>
                  <a:schemeClr val="bg1"/>
                </a:solidFill>
                <a:latin typeface="Comic Sans MS" panose="030F0702030302020204" pitchFamily="66" charset="0"/>
              </a:rPr>
              <a:t>import </a:t>
            </a:r>
            <a:r>
              <a:rPr lang="en-US" altLang="en-US" sz="2200" i="0" u="none" dirty="0" err="1">
                <a:solidFill>
                  <a:schemeClr val="bg1"/>
                </a:solidFill>
                <a:latin typeface="Comic Sans MS" panose="030F0702030302020204" pitchFamily="66" charset="0"/>
              </a:rPr>
              <a:t>java.util</a:t>
            </a:r>
            <a:r>
              <a:rPr lang="en-US" altLang="en-US" sz="2200" i="0" u="none" dirty="0">
                <a:solidFill>
                  <a:schemeClr val="bg1"/>
                </a:solidFill>
                <a:latin typeface="Comic Sans MS" panose="030F0702030302020204" pitchFamily="66" charset="0"/>
              </a:rPr>
              <a:t>.*;</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public class </a:t>
            </a:r>
            <a:r>
              <a:rPr lang="en-US" altLang="en-US" sz="2200" i="0" u="none" dirty="0" err="1">
                <a:solidFill>
                  <a:schemeClr val="bg1"/>
                </a:solidFill>
                <a:latin typeface="Comic Sans MS" panose="030F0702030302020204" pitchFamily="66" charset="0"/>
              </a:rPr>
              <a:t>MyEnumeration</a:t>
            </a:r>
            <a:r>
              <a:rPr lang="en-US" altLang="en-US" sz="2200" i="0" u="none" dirty="0">
                <a:solidFill>
                  <a:schemeClr val="bg1"/>
                </a:solidFill>
                <a:latin typeface="Comic Sans MS" panose="030F0702030302020204" pitchFamily="66" charset="0"/>
              </a:rPr>
              <a:t> {</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public static void main(String a[]) {</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Vector&lt;String&gt; </a:t>
            </a:r>
            <a:r>
              <a:rPr lang="en-US" altLang="en-US" sz="2200" i="0" u="none" dirty="0" err="1">
                <a:solidFill>
                  <a:schemeClr val="bg1"/>
                </a:solidFill>
                <a:latin typeface="Comic Sans MS" panose="030F0702030302020204" pitchFamily="66" charset="0"/>
              </a:rPr>
              <a:t>lang</a:t>
            </a:r>
            <a:r>
              <a:rPr lang="en-US" altLang="en-US" sz="2200" i="0" u="none" dirty="0">
                <a:solidFill>
                  <a:schemeClr val="bg1"/>
                </a:solidFill>
                <a:latin typeface="Comic Sans MS" panose="030F0702030302020204" pitchFamily="66" charset="0"/>
              </a:rPr>
              <a:t> = new Vector&lt;String&gt;();</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Enumeration&lt;String&gt; </a:t>
            </a:r>
            <a:r>
              <a:rPr lang="en-US" altLang="en-US" sz="2200" i="0" u="none" dirty="0" err="1">
                <a:solidFill>
                  <a:schemeClr val="bg1"/>
                </a:solidFill>
                <a:latin typeface="Comic Sans MS" panose="030F0702030302020204" pitchFamily="66" charset="0"/>
              </a:rPr>
              <a:t>en</a:t>
            </a:r>
            <a:r>
              <a:rPr lang="en-US" altLang="en-US" sz="2200" i="0" u="none" dirty="0">
                <a:solidFill>
                  <a:schemeClr val="bg1"/>
                </a:solidFill>
                <a:latin typeface="Comic Sans MS" panose="030F0702030302020204" pitchFamily="66" charset="0"/>
              </a:rPr>
              <a:t> = null;</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a:t>
            </a:r>
            <a:r>
              <a:rPr lang="en-US" altLang="en-US" sz="2200" i="0" u="none" dirty="0" err="1">
                <a:solidFill>
                  <a:schemeClr val="bg1"/>
                </a:solidFill>
                <a:latin typeface="Comic Sans MS" panose="030F0702030302020204" pitchFamily="66" charset="0"/>
              </a:rPr>
              <a:t>lang.add</a:t>
            </a:r>
            <a:r>
              <a:rPr lang="en-US" altLang="en-US" sz="2200" i="0" u="none" dirty="0">
                <a:solidFill>
                  <a:schemeClr val="bg1"/>
                </a:solidFill>
                <a:latin typeface="Comic Sans MS" panose="030F0702030302020204" pitchFamily="66" charset="0"/>
              </a:rPr>
              <a:t>("JAVA");</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a:t>
            </a:r>
            <a:r>
              <a:rPr lang="en-US" altLang="en-US" sz="2200" i="0" u="none" dirty="0" err="1">
                <a:solidFill>
                  <a:schemeClr val="bg1"/>
                </a:solidFill>
                <a:latin typeface="Comic Sans MS" panose="030F0702030302020204" pitchFamily="66" charset="0"/>
              </a:rPr>
              <a:t>lang.add</a:t>
            </a:r>
            <a:r>
              <a:rPr lang="en-US" altLang="en-US" sz="2200" i="0" u="none" dirty="0">
                <a:solidFill>
                  <a:schemeClr val="bg1"/>
                </a:solidFill>
                <a:latin typeface="Comic Sans MS" panose="030F0702030302020204" pitchFamily="66" charset="0"/>
              </a:rPr>
              <a:t>("JSP");</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a:t>
            </a:r>
            <a:r>
              <a:rPr lang="en-US" altLang="en-US" sz="2200" i="0" u="none" dirty="0" err="1">
                <a:solidFill>
                  <a:schemeClr val="bg1"/>
                </a:solidFill>
                <a:latin typeface="Comic Sans MS" panose="030F0702030302020204" pitchFamily="66" charset="0"/>
              </a:rPr>
              <a:t>en</a:t>
            </a:r>
            <a:r>
              <a:rPr lang="en-US" altLang="en-US" sz="2200" i="0" u="none" dirty="0">
                <a:solidFill>
                  <a:schemeClr val="bg1"/>
                </a:solidFill>
                <a:latin typeface="Comic Sans MS" panose="030F0702030302020204" pitchFamily="66" charset="0"/>
              </a:rPr>
              <a:t> = </a:t>
            </a:r>
            <a:r>
              <a:rPr lang="en-US" altLang="en-US" sz="2200" i="0" u="none" dirty="0" err="1">
                <a:solidFill>
                  <a:schemeClr val="bg1"/>
                </a:solidFill>
                <a:latin typeface="Comic Sans MS" panose="030F0702030302020204" pitchFamily="66" charset="0"/>
              </a:rPr>
              <a:t>lang.elements</a:t>
            </a:r>
            <a:r>
              <a:rPr lang="en-US" altLang="en-US" sz="2200" i="0" u="none" dirty="0">
                <a:solidFill>
                  <a:schemeClr val="bg1"/>
                </a:solidFill>
                <a:latin typeface="Comic Sans MS" panose="030F0702030302020204" pitchFamily="66" charset="0"/>
              </a:rPr>
              <a:t>();</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while(</a:t>
            </a:r>
            <a:r>
              <a:rPr lang="en-US" altLang="en-US" sz="2200" i="0" u="none" dirty="0" err="1">
                <a:solidFill>
                  <a:schemeClr val="bg1"/>
                </a:solidFill>
                <a:latin typeface="Comic Sans MS" panose="030F0702030302020204" pitchFamily="66" charset="0"/>
              </a:rPr>
              <a:t>en.hasMoreElements</a:t>
            </a:r>
            <a:r>
              <a:rPr lang="en-US" altLang="en-US" sz="2200" i="0" u="none" dirty="0">
                <a:solidFill>
                  <a:schemeClr val="bg1"/>
                </a:solidFill>
                <a:latin typeface="Comic Sans MS" panose="030F0702030302020204" pitchFamily="66" charset="0"/>
              </a:rPr>
              <a:t>()) {</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a:t>
            </a:r>
            <a:r>
              <a:rPr lang="en-US" altLang="en-US" sz="2200" i="0" u="none" dirty="0" err="1">
                <a:solidFill>
                  <a:schemeClr val="bg1"/>
                </a:solidFill>
                <a:latin typeface="Comic Sans MS" panose="030F0702030302020204" pitchFamily="66" charset="0"/>
              </a:rPr>
              <a:t>System.out.println</a:t>
            </a:r>
            <a:r>
              <a:rPr lang="en-US" altLang="en-US" sz="2200" i="0" u="none" dirty="0">
                <a:solidFill>
                  <a:schemeClr val="bg1"/>
                </a:solidFill>
                <a:latin typeface="Comic Sans MS" panose="030F0702030302020204" pitchFamily="66" charset="0"/>
              </a:rPr>
              <a:t>(</a:t>
            </a:r>
            <a:r>
              <a:rPr lang="en-US" altLang="en-US" sz="2200" i="0" u="none" dirty="0" err="1">
                <a:solidFill>
                  <a:schemeClr val="bg1"/>
                </a:solidFill>
                <a:latin typeface="Comic Sans MS" panose="030F0702030302020204" pitchFamily="66" charset="0"/>
              </a:rPr>
              <a:t>en.nextElement</a:t>
            </a:r>
            <a:r>
              <a:rPr lang="en-US" altLang="en-US" sz="2200" i="0" u="none" dirty="0">
                <a:solidFill>
                  <a:schemeClr val="bg1"/>
                </a:solidFill>
                <a:latin typeface="Comic Sans MS" panose="030F0702030302020204" pitchFamily="66" charset="0"/>
              </a:rPr>
              <a:t>());</a:t>
            </a:r>
          </a:p>
          <a:p>
            <a:pPr marL="0" lvl="0" indent="0" eaLnBrk="0" hangingPunct="0">
              <a:spcBef>
                <a:spcPts val="300"/>
              </a:spcBef>
              <a:buNone/>
            </a:pPr>
            <a:r>
              <a:rPr lang="en-US" altLang="en-US" sz="2200" i="0" u="none" dirty="0">
                <a:solidFill>
                  <a:schemeClr val="bg1"/>
                </a:solidFill>
                <a:latin typeface="Comic Sans MS" panose="030F0702030302020204" pitchFamily="66" charset="0"/>
              </a:rPr>
              <a:t>     }  }</a:t>
            </a:r>
          </a:p>
          <a:p>
            <a:pPr marL="0" indent="0">
              <a:spcBef>
                <a:spcPts val="300"/>
              </a:spcBef>
              <a:buNone/>
            </a:pPr>
            <a:r>
              <a:rPr lang="en-US" altLang="en-US" sz="2200" i="0" u="none" dirty="0">
                <a:solidFill>
                  <a:schemeClr val="bg1"/>
                </a:solidFill>
                <a:latin typeface="Comic Sans MS" panose="030F0702030302020204" pitchFamily="66" charset="0"/>
              </a:rPr>
              <a:t>} </a:t>
            </a:r>
            <a:r>
              <a:rPr lang="en-US" altLang="en-US" sz="2200" i="0" u="none" dirty="0">
                <a:solidFill>
                  <a:srgbClr val="FFC000"/>
                </a:solidFill>
                <a:latin typeface="Comic Sans MS" panose="030F0702030302020204" pitchFamily="66" charset="0"/>
              </a:rPr>
              <a:t>/* O/P - </a:t>
            </a:r>
            <a:r>
              <a:rPr lang="en-IN" sz="2200" i="0" u="none" dirty="0">
                <a:solidFill>
                  <a:srgbClr val="FFC000"/>
                </a:solidFill>
                <a:latin typeface="Comic Sans MS" panose="030F0702030302020204" pitchFamily="66" charset="0"/>
              </a:rPr>
              <a:t>JAVA</a:t>
            </a:r>
          </a:p>
          <a:p>
            <a:pPr marL="0" indent="0">
              <a:spcBef>
                <a:spcPts val="300"/>
              </a:spcBef>
              <a:buNone/>
            </a:pPr>
            <a:r>
              <a:rPr lang="en-IN" sz="2200" i="0" u="none" dirty="0">
                <a:solidFill>
                  <a:srgbClr val="FFC000"/>
                </a:solidFill>
                <a:latin typeface="Comic Sans MS" panose="030F0702030302020204" pitchFamily="66" charset="0"/>
              </a:rPr>
              <a:t>                JSP      */</a:t>
            </a:r>
          </a:p>
          <a:p>
            <a:pPr marL="0" indent="0">
              <a:buNone/>
            </a:pPr>
            <a:r>
              <a:rPr lang="en-IN" sz="2200" i="0" u="none" dirty="0">
                <a:solidFill>
                  <a:srgbClr val="FFC000"/>
                </a:solidFill>
                <a:latin typeface="Comic Sans MS" panose="030F0702030302020204" pitchFamily="66" charset="0"/>
              </a:rPr>
              <a:t>               </a:t>
            </a:r>
            <a:endParaRPr lang="en-US" altLang="en-US" sz="2200" i="0" u="none" dirty="0">
              <a:solidFill>
                <a:srgbClr val="FFC000"/>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10495426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383458" y="670922"/>
            <a:ext cx="11596106" cy="4590555"/>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Example for Iterator Cursor: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94</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578892" y="1236173"/>
            <a:ext cx="5753082" cy="488236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800" u="none" dirty="0">
                <a:solidFill>
                  <a:schemeClr val="bg1"/>
                </a:solidFill>
                <a:latin typeface="Comic Sans MS" panose="030F0702030302020204" pitchFamily="66" charset="0"/>
              </a:rPr>
              <a:t>import </a:t>
            </a:r>
            <a:r>
              <a:rPr lang="en-IN" sz="1800" u="none" dirty="0" err="1">
                <a:solidFill>
                  <a:schemeClr val="bg1"/>
                </a:solidFill>
                <a:latin typeface="Comic Sans MS" panose="030F0702030302020204" pitchFamily="66" charset="0"/>
              </a:rPr>
              <a:t>java.util</a:t>
            </a: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public class </a:t>
            </a:r>
            <a:r>
              <a:rPr lang="en-IN" sz="1800" u="none" dirty="0" err="1">
                <a:solidFill>
                  <a:schemeClr val="bg1"/>
                </a:solidFill>
                <a:latin typeface="Comic Sans MS" panose="030F0702030302020204" pitchFamily="66" charset="0"/>
              </a:rPr>
              <a:t>MapInterfaceExample</a:t>
            </a:r>
            <a:r>
              <a:rPr lang="en-IN" sz="1800" u="none" dirty="0">
                <a:solidFill>
                  <a:schemeClr val="bg1"/>
                </a:solidFill>
                <a:latin typeface="Comic Sans MS" panose="030F0702030302020204" pitchFamily="66" charset="0"/>
              </a:rPr>
              <a:t> </a:t>
            </a:r>
          </a:p>
          <a:p>
            <a:pPr marL="0" indent="0">
              <a:buNone/>
            </a:pP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public static void main(String[] </a:t>
            </a:r>
            <a:r>
              <a:rPr lang="en-IN" sz="1800" u="none" dirty="0" err="1">
                <a:solidFill>
                  <a:schemeClr val="bg1"/>
                </a:solidFill>
                <a:latin typeface="Comic Sans MS" panose="030F0702030302020204" pitchFamily="66" charset="0"/>
              </a:rPr>
              <a:t>args</a:t>
            </a:r>
            <a:r>
              <a:rPr lang="en-IN" sz="1800" u="none" dirty="0">
                <a:solidFill>
                  <a:schemeClr val="bg1"/>
                </a:solidFill>
                <a:latin typeface="Comic Sans MS" panose="030F0702030302020204" pitchFamily="66" charset="0"/>
              </a:rPr>
              <a:t>) </a:t>
            </a:r>
          </a:p>
          <a:p>
            <a:pPr marL="0" indent="0">
              <a:buNone/>
            </a:pP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List&lt;String&gt; </a:t>
            </a:r>
            <a:r>
              <a:rPr lang="en-IN" sz="1800" u="none" dirty="0" err="1">
                <a:solidFill>
                  <a:schemeClr val="bg1"/>
                </a:solidFill>
                <a:latin typeface="Comic Sans MS" panose="030F0702030302020204" pitchFamily="66" charset="0"/>
              </a:rPr>
              <a:t>myList</a:t>
            </a:r>
            <a:r>
              <a:rPr lang="en-IN" sz="1800" u="none" dirty="0">
                <a:solidFill>
                  <a:schemeClr val="bg1"/>
                </a:solidFill>
                <a:latin typeface="Comic Sans MS" panose="030F0702030302020204" pitchFamily="66" charset="0"/>
              </a:rPr>
              <a:t> = new </a:t>
            </a:r>
            <a:r>
              <a:rPr lang="en-IN" sz="1800" u="none" dirty="0" err="1">
                <a:solidFill>
                  <a:schemeClr val="bg1"/>
                </a:solidFill>
                <a:latin typeface="Comic Sans MS" panose="030F0702030302020204" pitchFamily="66" charset="0"/>
              </a:rPr>
              <a:t>ArrayList</a:t>
            </a:r>
            <a:r>
              <a:rPr lang="en-IN" sz="1800" u="none" dirty="0">
                <a:solidFill>
                  <a:schemeClr val="bg1"/>
                </a:solidFill>
                <a:latin typeface="Comic Sans MS" panose="030F0702030302020204" pitchFamily="66" charset="0"/>
              </a:rPr>
              <a:t>&lt;String&gt;();</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myList.add</a:t>
            </a:r>
            <a:r>
              <a:rPr lang="en-IN" sz="1800" u="none" dirty="0">
                <a:solidFill>
                  <a:schemeClr val="bg1"/>
                </a:solidFill>
                <a:latin typeface="Comic Sans MS" panose="030F0702030302020204" pitchFamily="66" charset="0"/>
              </a:rPr>
              <a:t>("Java");</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myList.add</a:t>
            </a:r>
            <a:r>
              <a:rPr lang="en-IN" sz="1800" u="none" dirty="0">
                <a:solidFill>
                  <a:schemeClr val="bg1"/>
                </a:solidFill>
                <a:latin typeface="Comic Sans MS" panose="030F0702030302020204" pitchFamily="66" charset="0"/>
              </a:rPr>
              <a:t>(“JSP");</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myList.add</a:t>
            </a:r>
            <a:r>
              <a:rPr lang="en-IN" sz="1800" u="none" dirty="0">
                <a:solidFill>
                  <a:schemeClr val="bg1"/>
                </a:solidFill>
                <a:latin typeface="Comic Sans MS" panose="030F0702030302020204" pitchFamily="66" charset="0"/>
              </a:rPr>
              <a:t>(“Servlet");</a:t>
            </a:r>
          </a:p>
          <a:p>
            <a:pPr marL="0" indent="0">
              <a:buNone/>
            </a:pPr>
            <a:r>
              <a:rPr lang="en-IN" sz="1800" u="none" dirty="0" err="1">
                <a:solidFill>
                  <a:schemeClr val="bg1"/>
                </a:solidFill>
                <a:latin typeface="Comic Sans MS" panose="030F0702030302020204" pitchFamily="66" charset="0"/>
              </a:rPr>
              <a:t>System.out.println</a:t>
            </a:r>
            <a:r>
              <a:rPr lang="en-IN" sz="1800" u="none" dirty="0">
                <a:solidFill>
                  <a:schemeClr val="bg1"/>
                </a:solidFill>
                <a:latin typeface="Comic Sans MS" panose="030F0702030302020204" pitchFamily="66" charset="0"/>
              </a:rPr>
              <a:t>(“Before remove:");</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System.out.println</a:t>
            </a:r>
            <a:r>
              <a:rPr lang="en-IN" sz="1800" u="none" dirty="0">
                <a:solidFill>
                  <a:schemeClr val="bg1"/>
                </a:solidFill>
                <a:latin typeface="Comic Sans MS" panose="030F0702030302020204" pitchFamily="66" charset="0"/>
              </a:rPr>
              <a:t>(</a:t>
            </a:r>
            <a:r>
              <a:rPr lang="en-IN" sz="1800" u="none" dirty="0" err="1">
                <a:solidFill>
                  <a:schemeClr val="bg1"/>
                </a:solidFill>
                <a:latin typeface="Comic Sans MS" panose="030F0702030302020204" pitchFamily="66" charset="0"/>
              </a:rPr>
              <a:t>myList</a:t>
            </a: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Iterator&lt;String&gt; </a:t>
            </a:r>
            <a:r>
              <a:rPr lang="en-IN" sz="1800" u="none" dirty="0" err="1">
                <a:solidFill>
                  <a:schemeClr val="bg1"/>
                </a:solidFill>
                <a:latin typeface="Comic Sans MS" panose="030F0702030302020204" pitchFamily="66" charset="0"/>
              </a:rPr>
              <a:t>itr</a:t>
            </a:r>
            <a:r>
              <a:rPr lang="en-IN" sz="1800" u="none" dirty="0">
                <a:solidFill>
                  <a:schemeClr val="bg1"/>
                </a:solidFill>
                <a:latin typeface="Comic Sans MS" panose="030F0702030302020204" pitchFamily="66" charset="0"/>
              </a:rPr>
              <a:t> = </a:t>
            </a:r>
            <a:r>
              <a:rPr lang="en-IN" sz="1800" u="none" dirty="0" err="1">
                <a:solidFill>
                  <a:schemeClr val="bg1"/>
                </a:solidFill>
                <a:latin typeface="Comic Sans MS" panose="030F0702030302020204" pitchFamily="66" charset="0"/>
              </a:rPr>
              <a:t>myList.iterator</a:t>
            </a: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while(</a:t>
            </a:r>
            <a:r>
              <a:rPr lang="en-IN" sz="1800" u="none" dirty="0" err="1">
                <a:solidFill>
                  <a:schemeClr val="bg1"/>
                </a:solidFill>
                <a:latin typeface="Comic Sans MS" panose="030F0702030302020204" pitchFamily="66" charset="0"/>
              </a:rPr>
              <a:t>itr.hasNext</a:t>
            </a:r>
            <a:r>
              <a:rPr lang="en-IN" sz="1800" u="none" dirty="0">
                <a:solidFill>
                  <a:schemeClr val="bg1"/>
                </a:solidFill>
                <a:latin typeface="Comic Sans MS" panose="030F0702030302020204" pitchFamily="66" charset="0"/>
              </a:rPr>
              <a:t>())</a:t>
            </a:r>
          </a:p>
          <a:p>
            <a:pPr marL="0" indent="0">
              <a:buNone/>
            </a:pPr>
            <a:endParaRPr lang="en-IN" sz="1400" i="0" u="none" dirty="0">
              <a:solidFill>
                <a:schemeClr val="bg1"/>
              </a:solidFill>
              <a:latin typeface="Comic Sans MS" panose="030F0702030302020204" pitchFamily="66" charset="0"/>
            </a:endParaRPr>
          </a:p>
          <a:p>
            <a:pPr marL="0" indent="0">
              <a:buNone/>
            </a:pPr>
            <a:r>
              <a:rPr lang="en-IN" sz="1800" i="0" u="none" dirty="0">
                <a:solidFill>
                  <a:srgbClr val="FFC000"/>
                </a:solidFill>
                <a:latin typeface="Comic Sans MS" panose="030F0702030302020204" pitchFamily="66" charset="0"/>
              </a:rPr>
              <a:t>// Continued</a:t>
            </a:r>
          </a:p>
          <a:p>
            <a:pPr marL="0" indent="0">
              <a:buNone/>
            </a:pPr>
            <a:endParaRPr lang="en-IN" sz="1000" i="0" u="none" dirty="0">
              <a:solidFill>
                <a:schemeClr val="bg1"/>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10" name="Content Placeholder 8">
            <a:extLst>
              <a:ext uri="{FF2B5EF4-FFF2-40B4-BE49-F238E27FC236}">
                <a16:creationId xmlns:a16="http://schemas.microsoft.com/office/drawing/2014/main" id="{CF8B3F19-AD61-45DD-B19A-52EF09FE2BC0}"/>
              </a:ext>
            </a:extLst>
          </p:cNvPr>
          <p:cNvSpPr txBox="1">
            <a:spLocks/>
          </p:cNvSpPr>
          <p:nvPr/>
        </p:nvSpPr>
        <p:spPr>
          <a:xfrm>
            <a:off x="6532324" y="1231256"/>
            <a:ext cx="5207391" cy="488236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String </a:t>
            </a:r>
            <a:r>
              <a:rPr lang="en-IN" sz="1800" u="none" dirty="0" err="1">
                <a:solidFill>
                  <a:schemeClr val="bg1"/>
                </a:solidFill>
                <a:latin typeface="Comic Sans MS" panose="030F0702030302020204" pitchFamily="66" charset="0"/>
              </a:rPr>
              <a:t>removeElem</a:t>
            </a:r>
            <a:r>
              <a:rPr lang="en-IN" sz="1800" u="none" dirty="0">
                <a:solidFill>
                  <a:schemeClr val="bg1"/>
                </a:solidFill>
                <a:latin typeface="Comic Sans MS" panose="030F0702030302020204" pitchFamily="66" charset="0"/>
              </a:rPr>
              <a:t> = “JSP";</a:t>
            </a:r>
          </a:p>
          <a:p>
            <a:pPr marL="0" indent="0">
              <a:buNone/>
            </a:pPr>
            <a:r>
              <a:rPr lang="en-IN" sz="1800" u="none" dirty="0">
                <a:solidFill>
                  <a:schemeClr val="bg1"/>
                </a:solidFill>
                <a:latin typeface="Comic Sans MS" panose="030F0702030302020204" pitchFamily="66" charset="0"/>
              </a:rPr>
              <a:t>         if(</a:t>
            </a:r>
            <a:r>
              <a:rPr lang="en-IN" sz="1800" u="none" dirty="0" err="1">
                <a:solidFill>
                  <a:schemeClr val="bg1"/>
                </a:solidFill>
                <a:latin typeface="Comic Sans MS" panose="030F0702030302020204" pitchFamily="66" charset="0"/>
              </a:rPr>
              <a:t>removeElem.equals</a:t>
            </a:r>
            <a:r>
              <a:rPr lang="en-IN" sz="1800" u="none" dirty="0">
                <a:solidFill>
                  <a:schemeClr val="bg1"/>
                </a:solidFill>
                <a:latin typeface="Comic Sans MS" panose="030F0702030302020204" pitchFamily="66" charset="0"/>
              </a:rPr>
              <a:t>(</a:t>
            </a:r>
            <a:r>
              <a:rPr lang="en-IN" sz="1800" u="none" dirty="0" err="1">
                <a:solidFill>
                  <a:schemeClr val="bg1"/>
                </a:solidFill>
                <a:latin typeface="Comic Sans MS" panose="030F0702030302020204" pitchFamily="66" charset="0"/>
              </a:rPr>
              <a:t>itr.next</a:t>
            </a:r>
            <a:r>
              <a:rPr lang="en-IN" sz="1800" u="none" dirty="0">
                <a:solidFill>
                  <a:schemeClr val="bg1"/>
                </a:solidFill>
                <a:latin typeface="Comic Sans MS" panose="030F0702030302020204" pitchFamily="66" charset="0"/>
              </a:rPr>
              <a:t>())) {</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itr.remove</a:t>
            </a: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   </a:t>
            </a:r>
          </a:p>
          <a:p>
            <a:pPr marL="0" indent="0">
              <a:buNone/>
            </a:pP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System.out.println</a:t>
            </a:r>
            <a:r>
              <a:rPr lang="en-IN" sz="1800" u="none" dirty="0">
                <a:solidFill>
                  <a:schemeClr val="bg1"/>
                </a:solidFill>
                <a:latin typeface="Comic Sans MS" panose="030F0702030302020204" pitchFamily="66" charset="0"/>
              </a:rPr>
              <a:t>("After remove:");</a:t>
            </a:r>
          </a:p>
          <a:p>
            <a:pPr marL="0" indent="0">
              <a:buNone/>
            </a:pPr>
            <a:r>
              <a:rPr lang="en-IN" sz="1800" u="none" dirty="0">
                <a:solidFill>
                  <a:schemeClr val="bg1"/>
                </a:solidFill>
                <a:latin typeface="Comic Sans MS" panose="030F0702030302020204" pitchFamily="66" charset="0"/>
              </a:rPr>
              <a:t>    </a:t>
            </a:r>
            <a:r>
              <a:rPr lang="en-IN" sz="1800" u="none" dirty="0" err="1">
                <a:solidFill>
                  <a:schemeClr val="bg1"/>
                </a:solidFill>
                <a:latin typeface="Comic Sans MS" panose="030F0702030302020204" pitchFamily="66" charset="0"/>
              </a:rPr>
              <a:t>System.out.println</a:t>
            </a:r>
            <a:r>
              <a:rPr lang="en-IN" sz="1800" u="none" dirty="0">
                <a:solidFill>
                  <a:schemeClr val="bg1"/>
                </a:solidFill>
                <a:latin typeface="Comic Sans MS" panose="030F0702030302020204" pitchFamily="66" charset="0"/>
              </a:rPr>
              <a:t>(</a:t>
            </a:r>
            <a:r>
              <a:rPr lang="en-IN" sz="1800" u="none" dirty="0" err="1">
                <a:solidFill>
                  <a:schemeClr val="bg1"/>
                </a:solidFill>
                <a:latin typeface="Comic Sans MS" panose="030F0702030302020204" pitchFamily="66" charset="0"/>
              </a:rPr>
              <a:t>myList</a:t>
            </a:r>
            <a:r>
              <a:rPr lang="en-IN" sz="1800" u="none" dirty="0">
                <a:solidFill>
                  <a:schemeClr val="bg1"/>
                </a:solidFill>
                <a:latin typeface="Comic Sans MS" panose="030F0702030302020204" pitchFamily="66" charset="0"/>
              </a:rPr>
              <a:t>);</a:t>
            </a:r>
          </a:p>
          <a:p>
            <a:pPr marL="0" indent="0">
              <a:buNone/>
            </a:pPr>
            <a:r>
              <a:rPr lang="en-IN" sz="1800" u="none" dirty="0">
                <a:solidFill>
                  <a:schemeClr val="bg1"/>
                </a:solidFill>
                <a:latin typeface="Comic Sans MS" panose="030F0702030302020204" pitchFamily="66" charset="0"/>
              </a:rPr>
              <a:t>    }   </a:t>
            </a:r>
          </a:p>
          <a:p>
            <a:pPr marL="0" indent="0">
              <a:buNone/>
            </a:pPr>
            <a:r>
              <a:rPr lang="en-IN" sz="1800" u="none" dirty="0">
                <a:solidFill>
                  <a:schemeClr val="bg1"/>
                </a:solidFill>
                <a:latin typeface="Comic Sans MS" panose="030F0702030302020204" pitchFamily="66" charset="0"/>
              </a:rPr>
              <a:t>}</a:t>
            </a:r>
            <a:r>
              <a:rPr lang="en-IN" sz="1800" i="0" u="none" dirty="0">
                <a:solidFill>
                  <a:schemeClr val="bg1"/>
                </a:solidFill>
                <a:latin typeface="Comic Sans MS" panose="030F0702030302020204" pitchFamily="66" charset="0"/>
              </a:rPr>
              <a:t>  </a:t>
            </a:r>
            <a:r>
              <a:rPr lang="en-IN" sz="1800" i="0" u="none" dirty="0">
                <a:solidFill>
                  <a:srgbClr val="FFC000"/>
                </a:solidFill>
                <a:latin typeface="Comic Sans MS" panose="030F0702030302020204" pitchFamily="66" charset="0"/>
              </a:rPr>
              <a:t>/* O/P -</a:t>
            </a:r>
            <a:r>
              <a:rPr lang="en-IN" sz="1800" u="none" dirty="0">
                <a:solidFill>
                  <a:srgbClr val="FFC000"/>
                </a:solidFill>
                <a:latin typeface="Comic Sans MS" panose="030F0702030302020204" pitchFamily="66" charset="0"/>
              </a:rPr>
              <a:t>  Before remove:</a:t>
            </a:r>
          </a:p>
          <a:p>
            <a:pPr marL="0" indent="0">
              <a:buNone/>
            </a:pPr>
            <a:r>
              <a:rPr lang="en-IN" sz="1800" u="none" dirty="0">
                <a:solidFill>
                  <a:srgbClr val="FFC000"/>
                </a:solidFill>
                <a:latin typeface="Comic Sans MS" panose="030F0702030302020204" pitchFamily="66" charset="0"/>
              </a:rPr>
              <a:t>                  [Java, JSP, Servlet]</a:t>
            </a:r>
          </a:p>
          <a:p>
            <a:pPr marL="0" indent="0">
              <a:buNone/>
            </a:pPr>
            <a:r>
              <a:rPr lang="en-IN" sz="1800" u="none" dirty="0">
                <a:solidFill>
                  <a:srgbClr val="FFC000"/>
                </a:solidFill>
                <a:latin typeface="Comic Sans MS" panose="030F0702030302020204" pitchFamily="66" charset="0"/>
              </a:rPr>
              <a:t>	     After remove:</a:t>
            </a:r>
          </a:p>
          <a:p>
            <a:pPr marL="0" indent="0">
              <a:buNone/>
            </a:pPr>
            <a:r>
              <a:rPr lang="en-IN" sz="1800" u="none" dirty="0">
                <a:solidFill>
                  <a:srgbClr val="FFC000"/>
                </a:solidFill>
                <a:latin typeface="Comic Sans MS" panose="030F0702030302020204" pitchFamily="66" charset="0"/>
              </a:rPr>
              <a:t>	     [Java, Servlet]</a:t>
            </a:r>
            <a:r>
              <a:rPr lang="en-IN" sz="1800" i="0" u="none" dirty="0">
                <a:solidFill>
                  <a:srgbClr val="FFC000"/>
                </a:solidFill>
                <a:latin typeface="Comic Sans MS" panose="030F0702030302020204" pitchFamily="66" charset="0"/>
              </a:rPr>
              <a:t>       */</a:t>
            </a:r>
            <a:endParaRPr lang="en-US" altLang="en-US" sz="1800" i="0" u="none" dirty="0">
              <a:solidFill>
                <a:srgbClr val="FFC000"/>
              </a:solidFill>
              <a:latin typeface="Comic Sans MS" panose="030F0702030302020204" pitchFamily="66" charset="0"/>
            </a:endParaRPr>
          </a:p>
          <a:p>
            <a:pPr marL="0" indent="0">
              <a:buNone/>
            </a:pPr>
            <a:endParaRPr lang="en-IN" sz="1800" i="0" u="none" dirty="0">
              <a:solidFill>
                <a:schemeClr val="bg1"/>
              </a:solidFill>
              <a:latin typeface="Comic Sans MS" panose="030F0702030302020204" pitchFamily="66" charset="0"/>
            </a:endParaRPr>
          </a:p>
          <a:p>
            <a:pPr marL="0" indent="0">
              <a:buNone/>
            </a:pPr>
            <a:endParaRPr lang="en-IN" sz="1000" i="0" u="none"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676403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383458" y="670922"/>
            <a:ext cx="11596106" cy="4590555"/>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 Example for Iterator Cursor: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95</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679254" y="1236174"/>
            <a:ext cx="5398162" cy="4584763"/>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eaLnBrk="0" hangingPunct="0">
              <a:spcBef>
                <a:spcPts val="300"/>
              </a:spcBef>
              <a:buNone/>
            </a:pPr>
            <a:r>
              <a:rPr lang="en-US" altLang="en-US" sz="1800" i="0" u="none" dirty="0">
                <a:solidFill>
                  <a:schemeClr val="bg1"/>
                </a:solidFill>
                <a:latin typeface="Comic Sans MS" panose="030F0702030302020204" pitchFamily="66" charset="0"/>
              </a:rPr>
              <a:t>import </a:t>
            </a:r>
            <a:r>
              <a:rPr lang="en-US" altLang="en-US" sz="1800" i="0" u="none" dirty="0" err="1">
                <a:solidFill>
                  <a:schemeClr val="bg1"/>
                </a:solidFill>
                <a:latin typeface="Comic Sans MS" panose="030F0702030302020204" pitchFamily="66" charset="0"/>
              </a:rPr>
              <a:t>java.util</a:t>
            </a:r>
            <a:r>
              <a:rPr lang="en-US" altLang="en-US" sz="1800" i="0" u="none" dirty="0">
                <a:solidFill>
                  <a:schemeClr val="bg1"/>
                </a:solidFill>
                <a:latin typeface="Comic Sans MS" panose="030F0702030302020204" pitchFamily="66" charset="0"/>
              </a:rPr>
              <a:t>.*;</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public class </a:t>
            </a:r>
            <a:r>
              <a:rPr lang="en-US" altLang="en-US" sz="1800" i="0" u="none" dirty="0" err="1">
                <a:solidFill>
                  <a:schemeClr val="bg1"/>
                </a:solidFill>
                <a:latin typeface="Comic Sans MS" panose="030F0702030302020204" pitchFamily="66" charset="0"/>
              </a:rPr>
              <a:t>MyListIterator</a:t>
            </a:r>
            <a:r>
              <a:rPr lang="en-US" altLang="en-US" sz="1800" i="0" u="none" dirty="0">
                <a:solidFill>
                  <a:schemeClr val="bg1"/>
                </a:solidFill>
                <a:latin typeface="Comic Sans MS" panose="030F0702030302020204" pitchFamily="66" charset="0"/>
              </a:rPr>
              <a:t> {</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public static void main(String a[]) {</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List&lt;Integer&gt; li = new </a:t>
            </a:r>
            <a:r>
              <a:rPr lang="en-US" altLang="en-US" sz="1800" i="0" u="none" dirty="0" err="1">
                <a:solidFill>
                  <a:schemeClr val="bg1"/>
                </a:solidFill>
                <a:latin typeface="Comic Sans MS" panose="030F0702030302020204" pitchFamily="66" charset="0"/>
              </a:rPr>
              <a:t>ArrayList</a:t>
            </a:r>
            <a:r>
              <a:rPr lang="en-US" altLang="en-US" sz="1800" i="0" u="none" dirty="0">
                <a:solidFill>
                  <a:schemeClr val="bg1"/>
                </a:solidFill>
                <a:latin typeface="Comic Sans MS" panose="030F0702030302020204" pitchFamily="66" charset="0"/>
              </a:rPr>
              <a:t>&lt;Integer&gt;();</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ListIterator</a:t>
            </a:r>
            <a:r>
              <a:rPr lang="en-US" altLang="en-US" sz="1800" i="0" u="none" dirty="0">
                <a:solidFill>
                  <a:schemeClr val="bg1"/>
                </a:solidFill>
                <a:latin typeface="Comic Sans MS" panose="030F0702030302020204" pitchFamily="66" charset="0"/>
              </a:rPr>
              <a:t>&lt;Integer&gt; </a:t>
            </a:r>
            <a:r>
              <a:rPr lang="en-US" altLang="en-US" sz="1800" i="0" u="none" dirty="0" err="1">
                <a:solidFill>
                  <a:schemeClr val="bg1"/>
                </a:solidFill>
                <a:latin typeface="Comic Sans MS" panose="030F0702030302020204" pitchFamily="66" charset="0"/>
              </a:rPr>
              <a:t>litr</a:t>
            </a:r>
            <a:r>
              <a:rPr lang="en-US" altLang="en-US" sz="1800" i="0" u="none" dirty="0">
                <a:solidFill>
                  <a:schemeClr val="bg1"/>
                </a:solidFill>
                <a:latin typeface="Comic Sans MS" panose="030F0702030302020204" pitchFamily="66" charset="0"/>
              </a:rPr>
              <a:t> = null;</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li.add</a:t>
            </a:r>
            <a:r>
              <a:rPr lang="en-US" altLang="en-US" sz="1800" i="0" u="none" dirty="0">
                <a:solidFill>
                  <a:schemeClr val="bg1"/>
                </a:solidFill>
                <a:latin typeface="Comic Sans MS" panose="030F0702030302020204" pitchFamily="66" charset="0"/>
              </a:rPr>
              <a:t>(25);</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li.add</a:t>
            </a:r>
            <a:r>
              <a:rPr lang="en-US" altLang="en-US" sz="1800" i="0" u="none" dirty="0">
                <a:solidFill>
                  <a:schemeClr val="bg1"/>
                </a:solidFill>
                <a:latin typeface="Comic Sans MS" panose="030F0702030302020204" pitchFamily="66" charset="0"/>
              </a:rPr>
              <a:t>(90);</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li.add</a:t>
            </a:r>
            <a:r>
              <a:rPr lang="en-US" altLang="en-US" sz="1800" i="0" u="none" dirty="0">
                <a:solidFill>
                  <a:schemeClr val="bg1"/>
                </a:solidFill>
                <a:latin typeface="Comic Sans MS" panose="030F0702030302020204" pitchFamily="66" charset="0"/>
              </a:rPr>
              <a:t>(35);</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r>
              <a:rPr lang="en-US" altLang="en-US" sz="1800" i="0" u="none" dirty="0" err="1">
                <a:solidFill>
                  <a:schemeClr val="bg1"/>
                </a:solidFill>
                <a:latin typeface="Comic Sans MS" panose="030F0702030302020204" pitchFamily="66" charset="0"/>
              </a:rPr>
              <a:t>litr</a:t>
            </a:r>
            <a:r>
              <a:rPr lang="en-US" altLang="en-US" sz="1800" i="0" u="none" dirty="0">
                <a:solidFill>
                  <a:schemeClr val="bg1"/>
                </a:solidFill>
                <a:latin typeface="Comic Sans MS" panose="030F0702030302020204" pitchFamily="66" charset="0"/>
              </a:rPr>
              <a:t>=</a:t>
            </a:r>
            <a:r>
              <a:rPr lang="en-US" altLang="en-US" sz="1800" i="0" u="none" dirty="0" err="1">
                <a:solidFill>
                  <a:schemeClr val="bg1"/>
                </a:solidFill>
                <a:latin typeface="Comic Sans MS" panose="030F0702030302020204" pitchFamily="66" charset="0"/>
              </a:rPr>
              <a:t>li.listIterator</a:t>
            </a:r>
            <a:r>
              <a:rPr lang="en-US" altLang="en-US" sz="1800" i="0" u="none" dirty="0">
                <a:solidFill>
                  <a:schemeClr val="bg1"/>
                </a:solidFill>
                <a:latin typeface="Comic Sans MS" panose="030F0702030302020204" pitchFamily="66" charset="0"/>
              </a:rPr>
              <a:t>();</a:t>
            </a:r>
          </a:p>
          <a:p>
            <a:pPr marL="0" lvl="0" indent="0" eaLnBrk="0" hangingPunct="0">
              <a:spcBef>
                <a:spcPts val="300"/>
              </a:spcBef>
              <a:buNone/>
            </a:pPr>
            <a:r>
              <a:rPr lang="en-US" altLang="en-US" sz="1800" i="0" u="none" dirty="0" err="1">
                <a:solidFill>
                  <a:schemeClr val="bg1"/>
                </a:solidFill>
                <a:latin typeface="Comic Sans MS" panose="030F0702030302020204" pitchFamily="66" charset="0"/>
              </a:rPr>
              <a:t>System.out.println</a:t>
            </a:r>
            <a:r>
              <a:rPr lang="en-US" altLang="en-US" sz="1800" i="0" u="none" dirty="0">
                <a:solidFill>
                  <a:schemeClr val="bg1"/>
                </a:solidFill>
                <a:latin typeface="Comic Sans MS" panose="030F0702030302020204" pitchFamily="66" charset="0"/>
              </a:rPr>
              <a:t>(“Forward direction");</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while(</a:t>
            </a:r>
            <a:r>
              <a:rPr lang="en-US" altLang="en-US" sz="1800" i="0" u="none" dirty="0" err="1">
                <a:solidFill>
                  <a:schemeClr val="bg1"/>
                </a:solidFill>
                <a:latin typeface="Comic Sans MS" panose="030F0702030302020204" pitchFamily="66" charset="0"/>
              </a:rPr>
              <a:t>litr.hasNext</a:t>
            </a:r>
            <a:r>
              <a:rPr lang="en-US" altLang="en-US" sz="1800" i="0" u="none" dirty="0">
                <a:solidFill>
                  <a:schemeClr val="bg1"/>
                </a:solidFill>
                <a:latin typeface="Comic Sans MS" panose="030F0702030302020204" pitchFamily="66" charset="0"/>
              </a:rPr>
              <a:t>()) {</a:t>
            </a:r>
          </a:p>
          <a:p>
            <a:pPr marL="0" lvl="0" indent="0" eaLnBrk="0" hangingPunct="0">
              <a:spcBef>
                <a:spcPts val="300"/>
              </a:spcBef>
              <a:buNone/>
            </a:pPr>
            <a:r>
              <a:rPr lang="en-US" altLang="en-US" sz="1800" i="0" u="none" dirty="0" err="1">
                <a:solidFill>
                  <a:schemeClr val="bg1"/>
                </a:solidFill>
                <a:latin typeface="Comic Sans MS" panose="030F0702030302020204" pitchFamily="66" charset="0"/>
              </a:rPr>
              <a:t>System.out.println</a:t>
            </a:r>
            <a:r>
              <a:rPr lang="en-US" altLang="en-US" sz="1800" i="0" u="none" dirty="0">
                <a:solidFill>
                  <a:schemeClr val="bg1"/>
                </a:solidFill>
                <a:latin typeface="Comic Sans MS" panose="030F0702030302020204" pitchFamily="66" charset="0"/>
              </a:rPr>
              <a:t>(</a:t>
            </a:r>
            <a:r>
              <a:rPr lang="en-US" altLang="en-US" sz="1800" i="0" u="none" dirty="0" err="1">
                <a:solidFill>
                  <a:schemeClr val="bg1"/>
                </a:solidFill>
                <a:latin typeface="Comic Sans MS" panose="030F0702030302020204" pitchFamily="66" charset="0"/>
              </a:rPr>
              <a:t>litr.next</a:t>
            </a:r>
            <a:r>
              <a:rPr lang="en-US" altLang="en-US" sz="1800" i="0" u="none" dirty="0">
                <a:solidFill>
                  <a:schemeClr val="bg1"/>
                </a:solidFill>
                <a:latin typeface="Comic Sans MS" panose="030F0702030302020204" pitchFamily="66" charset="0"/>
              </a:rPr>
              <a:t>());</a:t>
            </a:r>
          </a:p>
          <a:p>
            <a:pPr marL="0" lvl="0" indent="0" eaLnBrk="0" hangingPunct="0">
              <a:spcBef>
                <a:spcPts val="300"/>
              </a:spcBef>
              <a:buNone/>
            </a:pPr>
            <a:r>
              <a:rPr lang="en-US" altLang="en-US" sz="1800" i="0" u="none" dirty="0">
                <a:solidFill>
                  <a:schemeClr val="bg1"/>
                </a:solidFill>
                <a:latin typeface="Comic Sans MS" panose="030F0702030302020204" pitchFamily="66" charset="0"/>
              </a:rPr>
              <a:t>        }</a:t>
            </a:r>
          </a:p>
          <a:p>
            <a:pPr marL="0" indent="0">
              <a:buNone/>
            </a:pPr>
            <a:endParaRPr lang="en-IN" sz="600" i="0" u="none" dirty="0">
              <a:solidFill>
                <a:schemeClr val="bg1"/>
              </a:solidFill>
              <a:latin typeface="Comic Sans MS" panose="030F0702030302020204" pitchFamily="66" charset="0"/>
            </a:endParaRPr>
          </a:p>
          <a:p>
            <a:pPr marL="0" indent="0">
              <a:buNone/>
            </a:pPr>
            <a:r>
              <a:rPr lang="en-IN" sz="1800" i="0" u="none" dirty="0">
                <a:solidFill>
                  <a:srgbClr val="FFC000"/>
                </a:solidFill>
                <a:latin typeface="Comic Sans MS" panose="030F0702030302020204" pitchFamily="66" charset="0"/>
              </a:rPr>
              <a:t>// Continued</a:t>
            </a:r>
          </a:p>
          <a:p>
            <a:pPr marL="0" indent="0">
              <a:buNone/>
            </a:pPr>
            <a:endParaRPr lang="en-IN" sz="1000" i="0" u="none" dirty="0">
              <a:solidFill>
                <a:schemeClr val="bg1"/>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
        <p:nvSpPr>
          <p:cNvPr id="10" name="Content Placeholder 8">
            <a:extLst>
              <a:ext uri="{FF2B5EF4-FFF2-40B4-BE49-F238E27FC236}">
                <a16:creationId xmlns:a16="http://schemas.microsoft.com/office/drawing/2014/main" id="{CF8B3F19-AD61-45DD-B19A-52EF09FE2BC0}"/>
              </a:ext>
            </a:extLst>
          </p:cNvPr>
          <p:cNvSpPr txBox="1">
            <a:spLocks/>
          </p:cNvSpPr>
          <p:nvPr/>
        </p:nvSpPr>
        <p:spPr>
          <a:xfrm>
            <a:off x="6556917" y="1231256"/>
            <a:ext cx="5029200" cy="4589681"/>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lvl="0" indent="0" eaLnBrk="0" hangingPunct="0">
              <a:spcBef>
                <a:spcPct val="0"/>
              </a:spcBef>
              <a:buNone/>
            </a:pPr>
            <a:r>
              <a:rPr lang="en-US" altLang="en-US" sz="1800" i="0" u="none" dirty="0" err="1">
                <a:solidFill>
                  <a:schemeClr val="bg1"/>
                </a:solidFill>
                <a:latin typeface="Comic Sans MS" panose="030F0702030302020204" pitchFamily="66" charset="0"/>
              </a:rPr>
              <a:t>System.out.println</a:t>
            </a:r>
            <a:r>
              <a:rPr lang="en-US" altLang="en-US" sz="1800" i="0" u="none" dirty="0">
                <a:solidFill>
                  <a:schemeClr val="bg1"/>
                </a:solidFill>
                <a:latin typeface="Comic Sans MS" panose="030F0702030302020204" pitchFamily="66" charset="0"/>
              </a:rPr>
              <a:t>(“Backward direction");</a:t>
            </a:r>
          </a:p>
          <a:p>
            <a:pPr marL="0" lvl="0" indent="0" eaLnBrk="0" hangingPunct="0">
              <a:spcBef>
                <a:spcPct val="0"/>
              </a:spcBef>
              <a:buNone/>
            </a:pPr>
            <a:r>
              <a:rPr lang="en-US" altLang="en-US" sz="1800" i="0" u="none" dirty="0">
                <a:solidFill>
                  <a:schemeClr val="bg1"/>
                </a:solidFill>
                <a:latin typeface="Comic Sans MS" panose="030F0702030302020204" pitchFamily="66" charset="0"/>
              </a:rPr>
              <a:t>        while(</a:t>
            </a:r>
            <a:r>
              <a:rPr lang="en-US" altLang="en-US" sz="1800" i="0" u="none" dirty="0" err="1">
                <a:solidFill>
                  <a:schemeClr val="bg1"/>
                </a:solidFill>
                <a:latin typeface="Comic Sans MS" panose="030F0702030302020204" pitchFamily="66" charset="0"/>
              </a:rPr>
              <a:t>litr.hasPrevious</a:t>
            </a:r>
            <a:r>
              <a:rPr lang="en-US" altLang="en-US" sz="1800" i="0" u="none" dirty="0">
                <a:solidFill>
                  <a:schemeClr val="bg1"/>
                </a:solidFill>
                <a:latin typeface="Comic Sans MS" panose="030F0702030302020204" pitchFamily="66" charset="0"/>
              </a:rPr>
              <a:t>()) {</a:t>
            </a:r>
          </a:p>
          <a:p>
            <a:pPr marL="0" lvl="0" indent="0" eaLnBrk="0" hangingPunct="0">
              <a:spcBef>
                <a:spcPct val="0"/>
              </a:spcBef>
              <a:buNone/>
            </a:pPr>
            <a:r>
              <a:rPr lang="en-US" altLang="en-US" sz="1800" i="0" u="none" dirty="0" err="1">
                <a:solidFill>
                  <a:schemeClr val="bg1"/>
                </a:solidFill>
                <a:latin typeface="Comic Sans MS" panose="030F0702030302020204" pitchFamily="66" charset="0"/>
              </a:rPr>
              <a:t>System.out.println</a:t>
            </a:r>
            <a:r>
              <a:rPr lang="en-US" altLang="en-US" sz="1800" i="0" u="none" dirty="0">
                <a:solidFill>
                  <a:schemeClr val="bg1"/>
                </a:solidFill>
                <a:latin typeface="Comic Sans MS" panose="030F0702030302020204" pitchFamily="66" charset="0"/>
              </a:rPr>
              <a:t>(</a:t>
            </a:r>
            <a:r>
              <a:rPr lang="en-US" altLang="en-US" sz="1800" i="0" u="none" dirty="0" err="1">
                <a:solidFill>
                  <a:schemeClr val="bg1"/>
                </a:solidFill>
                <a:latin typeface="Comic Sans MS" panose="030F0702030302020204" pitchFamily="66" charset="0"/>
              </a:rPr>
              <a:t>litr.previous</a:t>
            </a:r>
            <a:r>
              <a:rPr lang="en-US" altLang="en-US" sz="1800" i="0" u="none" dirty="0">
                <a:solidFill>
                  <a:schemeClr val="bg1"/>
                </a:solidFill>
                <a:latin typeface="Comic Sans MS" panose="030F0702030302020204" pitchFamily="66" charset="0"/>
              </a:rPr>
              <a:t>());</a:t>
            </a:r>
          </a:p>
          <a:p>
            <a:pPr marL="0" indent="0">
              <a:buNone/>
            </a:pPr>
            <a:r>
              <a:rPr lang="en-US" altLang="en-US" sz="1800" i="0" u="none" dirty="0">
                <a:solidFill>
                  <a:schemeClr val="bg1"/>
                </a:solidFill>
                <a:latin typeface="Comic Sans MS" panose="030F0702030302020204" pitchFamily="66" charset="0"/>
              </a:rPr>
              <a:t>         }   </a:t>
            </a:r>
          </a:p>
          <a:p>
            <a:pPr marL="0" indent="0">
              <a:buNone/>
            </a:pPr>
            <a:r>
              <a:rPr lang="en-US" altLang="en-US" sz="1800" i="0" u="none" dirty="0">
                <a:solidFill>
                  <a:schemeClr val="bg1"/>
                </a:solidFill>
                <a:latin typeface="Comic Sans MS" panose="030F0702030302020204" pitchFamily="66" charset="0"/>
              </a:rPr>
              <a:t>     }  </a:t>
            </a:r>
          </a:p>
          <a:p>
            <a:pPr marL="0" indent="0">
              <a:buNone/>
            </a:pPr>
            <a:r>
              <a:rPr lang="en-US" altLang="en-US" sz="1800" i="0" u="none" dirty="0">
                <a:solidFill>
                  <a:schemeClr val="bg1"/>
                </a:solidFill>
                <a:latin typeface="Comic Sans MS" panose="030F0702030302020204" pitchFamily="66" charset="0"/>
              </a:rPr>
              <a:t>}  </a:t>
            </a:r>
            <a:r>
              <a:rPr lang="en-US" altLang="en-US" sz="1800" i="0" u="none" dirty="0">
                <a:solidFill>
                  <a:srgbClr val="FFC000"/>
                </a:solidFill>
                <a:latin typeface="Comic Sans MS" panose="030F0702030302020204" pitchFamily="66" charset="0"/>
              </a:rPr>
              <a:t>/* O/P -  </a:t>
            </a:r>
            <a:r>
              <a:rPr lang="en-IN" altLang="en-US" sz="1800" i="0" u="none" dirty="0">
                <a:solidFill>
                  <a:srgbClr val="FFC000"/>
                </a:solidFill>
                <a:latin typeface="Comic Sans MS" panose="030F0702030302020204" pitchFamily="66" charset="0"/>
              </a:rPr>
              <a:t>F</a:t>
            </a:r>
            <a:r>
              <a:rPr lang="en-IN" sz="1800" i="0" u="none" dirty="0">
                <a:solidFill>
                  <a:srgbClr val="FFC000"/>
                </a:solidFill>
                <a:latin typeface="Comic Sans MS" panose="030F0702030302020204" pitchFamily="66" charset="0"/>
              </a:rPr>
              <a:t>orward direction</a:t>
            </a:r>
          </a:p>
          <a:p>
            <a:pPr marL="0" indent="0">
              <a:buNone/>
            </a:pPr>
            <a:r>
              <a:rPr lang="en-IN" sz="1800" i="0" u="none" dirty="0">
                <a:solidFill>
                  <a:srgbClr val="FFC000"/>
                </a:solidFill>
                <a:latin typeface="Comic Sans MS" panose="030F0702030302020204" pitchFamily="66" charset="0"/>
              </a:rPr>
              <a:t>	     25</a:t>
            </a:r>
          </a:p>
          <a:p>
            <a:pPr marL="0" indent="0">
              <a:buNone/>
            </a:pPr>
            <a:r>
              <a:rPr lang="en-IN" sz="1800" i="0" u="none" dirty="0">
                <a:solidFill>
                  <a:srgbClr val="FFC000"/>
                </a:solidFill>
                <a:latin typeface="Comic Sans MS" panose="030F0702030302020204" pitchFamily="66" charset="0"/>
              </a:rPr>
              <a:t>	     95</a:t>
            </a:r>
          </a:p>
          <a:p>
            <a:pPr marL="0" indent="0">
              <a:buNone/>
            </a:pPr>
            <a:r>
              <a:rPr lang="en-IN" sz="1800" i="0" u="none" dirty="0">
                <a:solidFill>
                  <a:srgbClr val="FFC000"/>
                </a:solidFill>
                <a:latin typeface="Comic Sans MS" panose="030F0702030302020204" pitchFamily="66" charset="0"/>
              </a:rPr>
              <a:t>	     30</a:t>
            </a:r>
          </a:p>
          <a:p>
            <a:pPr marL="0" indent="0">
              <a:buNone/>
            </a:pPr>
            <a:r>
              <a:rPr lang="en-IN" sz="1800" i="0" u="none" dirty="0">
                <a:solidFill>
                  <a:srgbClr val="FFC000"/>
                </a:solidFill>
                <a:latin typeface="Comic Sans MS" panose="030F0702030302020204" pitchFamily="66" charset="0"/>
              </a:rPr>
              <a:t>	     Backward direction</a:t>
            </a:r>
          </a:p>
          <a:p>
            <a:pPr marL="0" indent="0">
              <a:buNone/>
            </a:pPr>
            <a:r>
              <a:rPr lang="en-IN" sz="1800" i="0" u="none" dirty="0">
                <a:solidFill>
                  <a:srgbClr val="FFC000"/>
                </a:solidFill>
                <a:latin typeface="Comic Sans MS" panose="030F0702030302020204" pitchFamily="66" charset="0"/>
              </a:rPr>
              <a:t>	     30</a:t>
            </a:r>
          </a:p>
          <a:p>
            <a:pPr marL="0" indent="0">
              <a:buNone/>
            </a:pPr>
            <a:r>
              <a:rPr lang="en-IN" sz="1800" i="0" u="none" dirty="0">
                <a:solidFill>
                  <a:srgbClr val="FFC000"/>
                </a:solidFill>
                <a:latin typeface="Comic Sans MS" panose="030F0702030302020204" pitchFamily="66" charset="0"/>
              </a:rPr>
              <a:t>	     95</a:t>
            </a:r>
          </a:p>
          <a:p>
            <a:pPr marL="0" indent="0">
              <a:buNone/>
            </a:pPr>
            <a:r>
              <a:rPr lang="en-IN" sz="1800" i="0" u="none" dirty="0">
                <a:solidFill>
                  <a:srgbClr val="FFC000"/>
                </a:solidFill>
                <a:latin typeface="Comic Sans MS" panose="030F0702030302020204" pitchFamily="66" charset="0"/>
              </a:rPr>
              <a:t>	     25  */</a:t>
            </a:r>
            <a:endParaRPr lang="en-IN" sz="1000" i="0" u="none" dirty="0">
              <a:solidFill>
                <a:srgbClr val="FFC000"/>
              </a:solidFill>
              <a:latin typeface="Comic Sans MS" panose="030F0702030302020204" pitchFamily="66" charset="0"/>
            </a:endParaRPr>
          </a:p>
        </p:txBody>
      </p:sp>
    </p:spTree>
    <p:extLst>
      <p:ext uri="{BB962C8B-B14F-4D97-AF65-F5344CB8AC3E}">
        <p14:creationId xmlns:p14="http://schemas.microsoft.com/office/powerpoint/2010/main" val="8151468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609600" y="717755"/>
            <a:ext cx="11311890" cy="5771535"/>
          </a:xfrm>
        </p:spPr>
        <p:txBody>
          <a:bodyPr/>
          <a:lstStyle/>
          <a:p>
            <a:pPr marL="0" indent="0">
              <a:buNone/>
            </a:pPr>
            <a:r>
              <a:rPr lang="en-US" sz="2400" dirty="0">
                <a:latin typeface="Comic Sans MS" pitchFamily="66" charset="0"/>
              </a:rPr>
              <a:t>Generics:</a:t>
            </a:r>
          </a:p>
          <a:p>
            <a:pPr>
              <a:buFont typeface="Courier New" panose="02070309020205020404" pitchFamily="49" charset="0"/>
              <a:buChar char="o"/>
            </a:pPr>
            <a:r>
              <a:rPr lang="en-US" sz="2200" dirty="0">
                <a:solidFill>
                  <a:schemeClr val="bg1"/>
                </a:solidFill>
                <a:latin typeface="Comic Sans MS" pitchFamily="66" charset="0"/>
              </a:rPr>
              <a:t>Generics are given the ability to create generalized classes, interfaces and methods by operating through references of type Object.</a:t>
            </a:r>
          </a:p>
          <a:p>
            <a:pPr>
              <a:buFont typeface="Courier New" panose="02070309020205020404" pitchFamily="49" charset="0"/>
              <a:buChar char="o"/>
            </a:pPr>
            <a:r>
              <a:rPr lang="en-US" sz="2200" dirty="0">
                <a:solidFill>
                  <a:schemeClr val="bg1"/>
                </a:solidFill>
                <a:latin typeface="Comic Sans MS" pitchFamily="66" charset="0"/>
              </a:rPr>
              <a:t>It was added in Java 5 to provide compile-time type checking and removing risk of ClassCastException. </a:t>
            </a:r>
          </a:p>
          <a:p>
            <a:pPr>
              <a:buFont typeface="Courier New" panose="02070309020205020404" pitchFamily="49" charset="0"/>
              <a:buChar char="o"/>
            </a:pPr>
            <a:r>
              <a:rPr lang="en-US" sz="2200" dirty="0">
                <a:solidFill>
                  <a:schemeClr val="bg1"/>
                </a:solidFill>
                <a:latin typeface="Comic Sans MS" pitchFamily="66" charset="0"/>
              </a:rPr>
              <a:t>It provides compile-time type safety that allows programmers to catch invalid types at compile time and also expand ability to reuse code.</a:t>
            </a:r>
          </a:p>
          <a:p>
            <a:pPr>
              <a:buFont typeface="Courier New" panose="02070309020205020404" pitchFamily="49" charset="0"/>
              <a:buChar char="o"/>
            </a:pPr>
            <a:r>
              <a:rPr lang="en-US" sz="2200" u="sng" dirty="0">
                <a:solidFill>
                  <a:schemeClr val="bg1"/>
                </a:solidFill>
                <a:latin typeface="Comic Sans MS" pitchFamily="66" charset="0"/>
              </a:rPr>
              <a:t>Advantages:</a:t>
            </a:r>
            <a:r>
              <a:rPr lang="en-US" sz="2200" dirty="0">
                <a:solidFill>
                  <a:schemeClr val="accent2">
                    <a:lumMod val="60000"/>
                    <a:lumOff val="40000"/>
                  </a:schemeClr>
                </a:solidFill>
                <a:latin typeface="Comic Sans MS" pitchFamily="66" charset="0"/>
              </a:rPr>
              <a:t> </a:t>
            </a:r>
          </a:p>
          <a:p>
            <a:pPr indent="11113">
              <a:buFont typeface="Arial" panose="020B0604020202020204" pitchFamily="34" charset="0"/>
              <a:buChar char="•"/>
            </a:pPr>
            <a:r>
              <a:rPr lang="en-US" sz="2200" dirty="0">
                <a:solidFill>
                  <a:schemeClr val="accent2">
                    <a:lumMod val="60000"/>
                    <a:lumOff val="40000"/>
                  </a:schemeClr>
                </a:solidFill>
                <a:latin typeface="Comic Sans MS" pitchFamily="66" charset="0"/>
              </a:rPr>
              <a:t> Type-safety</a:t>
            </a:r>
            <a:r>
              <a:rPr lang="en-US" sz="2200" dirty="0">
                <a:solidFill>
                  <a:schemeClr val="bg1"/>
                </a:solidFill>
                <a:latin typeface="Comic Sans MS" pitchFamily="66" charset="0"/>
              </a:rPr>
              <a:t> : We can hold only a single type of objects in generics. </a:t>
            </a:r>
            <a:br>
              <a:rPr lang="en-US" sz="2200" dirty="0">
                <a:solidFill>
                  <a:schemeClr val="bg1"/>
                </a:solidFill>
                <a:latin typeface="Comic Sans MS" pitchFamily="66" charset="0"/>
              </a:rPr>
            </a:br>
            <a:r>
              <a:rPr lang="en-US" sz="2200" dirty="0">
                <a:solidFill>
                  <a:schemeClr val="bg1"/>
                </a:solidFill>
                <a:latin typeface="Comic Sans MS" pitchFamily="66" charset="0"/>
              </a:rPr>
              <a:t>                         It doesn’t allow to store other objects.</a:t>
            </a:r>
          </a:p>
          <a:p>
            <a:pPr indent="11113">
              <a:buFont typeface="Arial" panose="020B0604020202020204" pitchFamily="34" charset="0"/>
              <a:buChar char="•"/>
            </a:pPr>
            <a:r>
              <a:rPr lang="en-US" sz="2200" dirty="0">
                <a:solidFill>
                  <a:schemeClr val="accent2">
                    <a:lumMod val="60000"/>
                    <a:lumOff val="40000"/>
                  </a:schemeClr>
                </a:solidFill>
                <a:latin typeface="Comic Sans MS" pitchFamily="66" charset="0"/>
              </a:rPr>
              <a:t> Type casting is not required </a:t>
            </a:r>
            <a:r>
              <a:rPr lang="en-US" sz="2200" dirty="0">
                <a:solidFill>
                  <a:schemeClr val="bg1"/>
                </a:solidFill>
                <a:latin typeface="Comic Sans MS" pitchFamily="66" charset="0"/>
              </a:rPr>
              <a:t>: There is no need to typecast the object.</a:t>
            </a:r>
          </a:p>
          <a:p>
            <a:pPr indent="11113">
              <a:buFont typeface="Arial" panose="020B0604020202020204" pitchFamily="34" charset="0"/>
              <a:buChar char="•"/>
            </a:pPr>
            <a:r>
              <a:rPr lang="en-US" sz="2200" dirty="0">
                <a:solidFill>
                  <a:schemeClr val="accent2">
                    <a:lumMod val="60000"/>
                    <a:lumOff val="40000"/>
                  </a:schemeClr>
                </a:solidFill>
                <a:latin typeface="Comic Sans MS" pitchFamily="66" charset="0"/>
              </a:rPr>
              <a:t> Compile-Time Checking </a:t>
            </a:r>
            <a:r>
              <a:rPr lang="en-US" sz="2200" dirty="0">
                <a:solidFill>
                  <a:schemeClr val="bg1"/>
                </a:solidFill>
                <a:latin typeface="Comic Sans MS" pitchFamily="66" charset="0"/>
              </a:rPr>
              <a:t>: It is checked at compile time so problem will not</a:t>
            </a:r>
            <a:br>
              <a:rPr lang="en-US" sz="2200" dirty="0">
                <a:solidFill>
                  <a:schemeClr val="bg1"/>
                </a:solidFill>
                <a:latin typeface="Comic Sans MS" pitchFamily="66" charset="0"/>
              </a:rPr>
            </a:br>
            <a:r>
              <a:rPr lang="en-US" sz="2200" dirty="0">
                <a:solidFill>
                  <a:schemeClr val="bg1"/>
                </a:solidFill>
                <a:latin typeface="Comic Sans MS" pitchFamily="66" charset="0"/>
              </a:rPr>
              <a:t>                        occur at runtime.</a:t>
            </a:r>
          </a:p>
        </p:txBody>
      </p:sp>
      <p:sp>
        <p:nvSpPr>
          <p:cNvPr id="3" name="Slide Number Placeholder 2"/>
          <p:cNvSpPr>
            <a:spLocks noGrp="1"/>
          </p:cNvSpPr>
          <p:nvPr>
            <p:ph type="sldNum" sz="quarter" idx="12"/>
          </p:nvPr>
        </p:nvSpPr>
        <p:spPr/>
        <p:txBody>
          <a:bodyPr/>
          <a:lstStyle/>
          <a:p>
            <a:fld id="{CB3966BC-8B8D-4F42-BECA-90C48EA3D957}" type="slidenum">
              <a:rPr lang="en-US" smtClean="0"/>
              <a:t>96</a:t>
            </a:fld>
            <a:endParaRPr lang="en-US" dirty="0"/>
          </a:p>
        </p:txBody>
      </p:sp>
      <p:sp>
        <p:nvSpPr>
          <p:cNvPr id="6" name="TextBox 5">
            <a:extLst>
              <a:ext uri="{FF2B5EF4-FFF2-40B4-BE49-F238E27FC236}">
                <a16:creationId xmlns:a16="http://schemas.microsoft.com/office/drawing/2014/main" id="{F69382D9-122A-40B6-9F27-D9E36E39681F}"/>
              </a:ext>
            </a:extLst>
          </p:cNvPr>
          <p:cNvSpPr txBox="1"/>
          <p:nvPr/>
        </p:nvSpPr>
        <p:spPr>
          <a:xfrm>
            <a:off x="9670300" y="26123"/>
            <a:ext cx="1798890"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GENERICS</a:t>
            </a:r>
          </a:p>
        </p:txBody>
      </p:sp>
      <p:sp>
        <p:nvSpPr>
          <p:cNvPr id="7" name="Content Placeholder 8">
            <a:extLst>
              <a:ext uri="{FF2B5EF4-FFF2-40B4-BE49-F238E27FC236}">
                <a16:creationId xmlns:a16="http://schemas.microsoft.com/office/drawing/2014/main" id="{BAA1B7DF-DB5C-408D-AEDC-E0D2A492C734}"/>
              </a:ext>
            </a:extLst>
          </p:cNvPr>
          <p:cNvSpPr txBox="1">
            <a:spLocks/>
          </p:cNvSpPr>
          <p:nvPr/>
        </p:nvSpPr>
        <p:spPr>
          <a:xfrm>
            <a:off x="1073420" y="5768975"/>
            <a:ext cx="4727612" cy="476250"/>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177800" indent="0">
              <a:spcBef>
                <a:spcPts val="1800"/>
              </a:spcBef>
              <a:buNone/>
              <a:tabLst>
                <a:tab pos="622300" algn="l"/>
              </a:tabLst>
            </a:pPr>
            <a:r>
              <a:rPr lang="en-US" sz="2400" i="0" dirty="0">
                <a:solidFill>
                  <a:schemeClr val="bg1"/>
                </a:solidFill>
                <a:latin typeface="Comic Sans MS" pitchFamily="66" charset="0"/>
              </a:rPr>
              <a:t>Syntax</a:t>
            </a:r>
            <a:r>
              <a:rPr lang="en-US" sz="2400" i="0" u="none" dirty="0">
                <a:solidFill>
                  <a:schemeClr val="bg1"/>
                </a:solidFill>
                <a:latin typeface="Comic Sans MS" pitchFamily="66" charset="0"/>
              </a:rPr>
              <a:t>: </a:t>
            </a:r>
            <a:r>
              <a:rPr lang="en-US" sz="2200" i="0" u="none" dirty="0" err="1">
                <a:solidFill>
                  <a:schemeClr val="bg1"/>
                </a:solidFill>
                <a:latin typeface="Comic Sans MS" pitchFamily="66" charset="0"/>
              </a:rPr>
              <a:t>ArrayList</a:t>
            </a:r>
            <a:r>
              <a:rPr lang="en-US" sz="2200" i="0" u="none" dirty="0">
                <a:solidFill>
                  <a:schemeClr val="bg1"/>
                </a:solidFill>
                <a:latin typeface="Comic Sans MS" pitchFamily="66" charset="0"/>
              </a:rPr>
              <a:t>&lt;String&gt;</a:t>
            </a:r>
          </a:p>
          <a:p>
            <a:pPr marL="354013" indent="-176213">
              <a:spcBef>
                <a:spcPts val="1800"/>
              </a:spcBef>
              <a:tabLst>
                <a:tab pos="622300" algn="l"/>
              </a:tabLst>
            </a:pPr>
            <a:endParaRPr lang="en-US" sz="2400" i="0" u="none" dirty="0">
              <a:solidFill>
                <a:schemeClr val="bg1"/>
              </a:solidFill>
              <a:latin typeface="Comic Sans MS" pitchFamily="66" charset="0"/>
            </a:endParaRPr>
          </a:p>
        </p:txBody>
      </p:sp>
    </p:spTree>
    <p:extLst>
      <p:ext uri="{BB962C8B-B14F-4D97-AF65-F5344CB8AC3E}">
        <p14:creationId xmlns:p14="http://schemas.microsoft.com/office/powerpoint/2010/main" val="16637239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17211" y="703385"/>
            <a:ext cx="9375004" cy="4476031"/>
          </a:xfrm>
        </p:spPr>
        <p:txBody>
          <a:bodyPr/>
          <a:lstStyle/>
          <a:p>
            <a:pPr marL="360363" indent="-271463">
              <a:spcBef>
                <a:spcPts val="0"/>
              </a:spcBef>
              <a:buNone/>
            </a:pPr>
            <a:r>
              <a:rPr lang="en-IN" sz="2400" dirty="0">
                <a:solidFill>
                  <a:schemeClr val="accent6">
                    <a:lumMod val="20000"/>
                    <a:lumOff val="80000"/>
                  </a:schemeClr>
                </a:solidFill>
                <a:latin typeface="Comic Sans MS" panose="030F0702030302020204" pitchFamily="66" charset="0"/>
              </a:rPr>
              <a:t>Example for Generics:  </a:t>
            </a:r>
          </a:p>
          <a:p>
            <a:pPr marL="0" indent="0">
              <a:spcBef>
                <a:spcPts val="600"/>
              </a:spcBef>
              <a:buNone/>
            </a:pPr>
            <a:r>
              <a:rPr lang="en-IN" sz="2400" dirty="0">
                <a:solidFill>
                  <a:schemeClr val="bg1"/>
                </a:solidFill>
                <a:latin typeface="Comic Sans MS" panose="030F0702030302020204" pitchFamily="66" charset="0"/>
              </a:rPr>
              <a:t>	</a:t>
            </a:r>
            <a:endParaRPr lang="en-US" sz="2400" dirty="0">
              <a:solidFill>
                <a:schemeClr val="bg1"/>
              </a:solidFill>
              <a:latin typeface="Comic Sans MS" pitchFamily="66"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a:p>
            <a:pPr marL="0" indent="0">
              <a:lnSpc>
                <a:spcPct val="150000"/>
              </a:lnSpc>
              <a:buNone/>
            </a:pP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a:t>12/01/2017</a:t>
            </a:r>
          </a:p>
        </p:txBody>
      </p:sp>
      <p:sp>
        <p:nvSpPr>
          <p:cNvPr id="3" name="Slide Number Placeholder 2"/>
          <p:cNvSpPr>
            <a:spLocks noGrp="1"/>
          </p:cNvSpPr>
          <p:nvPr>
            <p:ph type="sldNum" sz="quarter" idx="12"/>
          </p:nvPr>
        </p:nvSpPr>
        <p:spPr/>
        <p:txBody>
          <a:bodyPr/>
          <a:lstStyle/>
          <a:p>
            <a:fld id="{CB3966BC-8B8D-4F42-BECA-90C48EA3D957}" type="slidenum">
              <a:rPr lang="en-US" smtClean="0"/>
              <a:t>97</a:t>
            </a:fld>
            <a:endParaRPr lang="en-US" dirty="0"/>
          </a:p>
        </p:txBody>
      </p:sp>
      <p:sp>
        <p:nvSpPr>
          <p:cNvPr id="8" name="Content Placeholder 8">
            <a:extLst>
              <a:ext uri="{FF2B5EF4-FFF2-40B4-BE49-F238E27FC236}">
                <a16:creationId xmlns:a16="http://schemas.microsoft.com/office/drawing/2014/main" id="{BC07E0D9-5635-4F81-8E40-ECDCB8EA5A92}"/>
              </a:ext>
            </a:extLst>
          </p:cNvPr>
          <p:cNvSpPr txBox="1">
            <a:spLocks/>
          </p:cNvSpPr>
          <p:nvPr/>
        </p:nvSpPr>
        <p:spPr>
          <a:xfrm>
            <a:off x="1000923" y="1219200"/>
            <a:ext cx="6816082" cy="497058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bg1"/>
                </a:solidFill>
                <a:latin typeface="Comic Sans MS" panose="030F0702030302020204" pitchFamily="66" charset="0"/>
              </a:rPr>
              <a:t>import </a:t>
            </a:r>
            <a:r>
              <a:rPr lang="en-IN" sz="2000" i="0" u="none" dirty="0" err="1">
                <a:solidFill>
                  <a:schemeClr val="bg1"/>
                </a:solidFill>
                <a:latin typeface="Comic Sans MS" panose="030F0702030302020204" pitchFamily="66" charset="0"/>
              </a:rPr>
              <a:t>java.util</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class TestGenerics1{  </a:t>
            </a:r>
          </a:p>
          <a:p>
            <a:pPr marL="0" indent="0">
              <a:buNone/>
            </a:pPr>
            <a:r>
              <a:rPr lang="en-IN" sz="2000" i="0" u="none" dirty="0">
                <a:solidFill>
                  <a:schemeClr val="bg1"/>
                </a:solidFill>
                <a:latin typeface="Comic Sans MS" panose="030F0702030302020204" pitchFamily="66" charset="0"/>
              </a:rPr>
              <a:t>     public static void main(String </a:t>
            </a:r>
            <a:r>
              <a:rPr lang="en-IN" sz="2000" i="0" u="none" dirty="0" err="1">
                <a:solidFill>
                  <a:schemeClr val="bg1"/>
                </a:solidFill>
                <a:latin typeface="Comic Sans MS" panose="030F0702030302020204" pitchFamily="66" charset="0"/>
              </a:rPr>
              <a:t>args</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ArrayList</a:t>
            </a:r>
            <a:r>
              <a:rPr lang="en-IN" sz="2000" i="0" u="none" dirty="0">
                <a:solidFill>
                  <a:schemeClr val="bg1"/>
                </a:solidFill>
                <a:latin typeface="Comic Sans MS" panose="030F0702030302020204" pitchFamily="66" charset="0"/>
              </a:rPr>
              <a:t>&lt;String&gt; list=new </a:t>
            </a:r>
            <a:r>
              <a:rPr lang="en-IN" sz="2000" i="0" u="none" dirty="0" err="1">
                <a:solidFill>
                  <a:schemeClr val="bg1"/>
                </a:solidFill>
                <a:latin typeface="Comic Sans MS" panose="030F0702030302020204" pitchFamily="66" charset="0"/>
              </a:rPr>
              <a:t>ArrayList</a:t>
            </a:r>
            <a:r>
              <a:rPr lang="en-IN" sz="2000" i="0" u="none" dirty="0">
                <a:solidFill>
                  <a:schemeClr val="bg1"/>
                </a:solidFill>
                <a:latin typeface="Comic Sans MS" panose="030F0702030302020204" pitchFamily="66" charset="0"/>
              </a:rPr>
              <a:t>&lt;String&gt;();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list.add</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rahul</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list.add</a:t>
            </a:r>
            <a:r>
              <a:rPr lang="en-IN" sz="2000" i="0" u="none" dirty="0">
                <a:solidFill>
                  <a:schemeClr val="bg1"/>
                </a:solidFill>
                <a:latin typeface="Comic Sans MS" panose="030F0702030302020204" pitchFamily="66" charset="0"/>
              </a:rPr>
              <a:t>("jai");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list.add</a:t>
            </a:r>
            <a:r>
              <a:rPr lang="en-IN" sz="2000" i="0" u="none" dirty="0">
                <a:solidFill>
                  <a:schemeClr val="bg1"/>
                </a:solidFill>
                <a:latin typeface="Comic Sans MS" panose="030F0702030302020204" pitchFamily="66" charset="0"/>
              </a:rPr>
              <a:t>(32);//compile time error  </a:t>
            </a:r>
          </a:p>
          <a:p>
            <a:pPr marL="0" indent="0">
              <a:buNone/>
            </a:pPr>
            <a:r>
              <a:rPr lang="en-IN" sz="2000" i="0" u="none" dirty="0">
                <a:solidFill>
                  <a:schemeClr val="bg1"/>
                </a:solidFill>
                <a:latin typeface="Comic Sans MS" panose="030F0702030302020204" pitchFamily="66" charset="0"/>
              </a:rPr>
              <a:t>       String s=</a:t>
            </a:r>
            <a:r>
              <a:rPr lang="en-IN" sz="2000" i="0" u="none" dirty="0" err="1">
                <a:solidFill>
                  <a:schemeClr val="bg1"/>
                </a:solidFill>
                <a:latin typeface="Comic Sans MS" panose="030F0702030302020204" pitchFamily="66" charset="0"/>
              </a:rPr>
              <a:t>list.get</a:t>
            </a:r>
            <a:r>
              <a:rPr lang="en-IN" sz="2000" i="0" u="none" dirty="0">
                <a:solidFill>
                  <a:schemeClr val="bg1"/>
                </a:solidFill>
                <a:latin typeface="Comic Sans MS" panose="030F0702030302020204" pitchFamily="66" charset="0"/>
              </a:rPr>
              <a:t>(1);//type casting is not required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("element is: "+s);  </a:t>
            </a:r>
          </a:p>
          <a:p>
            <a:pPr marL="0" indent="0">
              <a:buNone/>
            </a:pPr>
            <a:r>
              <a:rPr lang="en-IN" sz="2000" i="0" u="none" dirty="0">
                <a:solidFill>
                  <a:schemeClr val="bg1"/>
                </a:solidFill>
                <a:latin typeface="Comic Sans MS" panose="030F0702030302020204" pitchFamily="66" charset="0"/>
              </a:rPr>
              <a:t>   Iterator&lt;String&gt; </a:t>
            </a:r>
            <a:r>
              <a:rPr lang="en-IN" sz="2000" i="0" u="none" dirty="0" err="1">
                <a:solidFill>
                  <a:schemeClr val="bg1"/>
                </a:solidFill>
                <a:latin typeface="Comic Sans MS" panose="030F0702030302020204" pitchFamily="66" charset="0"/>
              </a:rPr>
              <a:t>itr</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list.iterator</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while(</a:t>
            </a:r>
            <a:r>
              <a:rPr lang="en-IN" sz="2000" i="0" u="none" dirty="0" err="1">
                <a:solidFill>
                  <a:schemeClr val="bg1"/>
                </a:solidFill>
                <a:latin typeface="Comic Sans MS" panose="030F0702030302020204" pitchFamily="66" charset="0"/>
              </a:rPr>
              <a:t>itr.hasNext</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a:t>
            </a:r>
            <a:r>
              <a:rPr lang="en-IN" sz="2000" i="0" u="none" dirty="0" err="1">
                <a:solidFill>
                  <a:schemeClr val="bg1"/>
                </a:solidFill>
                <a:latin typeface="Comic Sans MS" panose="030F0702030302020204" pitchFamily="66" charset="0"/>
              </a:rPr>
              <a:t>System.out.println</a:t>
            </a:r>
            <a:r>
              <a:rPr lang="en-IN" sz="2000" i="0" u="none" dirty="0">
                <a:solidFill>
                  <a:schemeClr val="bg1"/>
                </a:solidFill>
                <a:latin typeface="Comic Sans MS" panose="030F0702030302020204" pitchFamily="66" charset="0"/>
              </a:rPr>
              <a:t>(</a:t>
            </a:r>
            <a:r>
              <a:rPr lang="en-IN" sz="2000" i="0" u="none" dirty="0" err="1">
                <a:solidFill>
                  <a:schemeClr val="bg1"/>
                </a:solidFill>
                <a:latin typeface="Comic Sans MS" panose="030F0702030302020204" pitchFamily="66" charset="0"/>
              </a:rPr>
              <a:t>itr.next</a:t>
            </a:r>
            <a:r>
              <a:rPr lang="en-IN" sz="2000" i="0" u="none" dirty="0">
                <a:solidFill>
                  <a:schemeClr val="bg1"/>
                </a:solidFill>
                <a:latin typeface="Comic Sans MS" panose="030F0702030302020204" pitchFamily="66" charset="0"/>
              </a:rPr>
              <a:t>());  </a:t>
            </a:r>
          </a:p>
          <a:p>
            <a:pPr marL="0" indent="0">
              <a:buNone/>
            </a:pPr>
            <a:r>
              <a:rPr lang="en-IN" sz="2000" i="0" u="none" dirty="0">
                <a:solidFill>
                  <a:schemeClr val="bg1"/>
                </a:solidFill>
                <a:latin typeface="Comic Sans MS" panose="030F0702030302020204" pitchFamily="66" charset="0"/>
              </a:rPr>
              <a:t>} } }  </a:t>
            </a:r>
          </a:p>
          <a:p>
            <a:pPr marL="0" indent="0">
              <a:buNone/>
            </a:pPr>
            <a:r>
              <a:rPr lang="en-IN" sz="2000" i="0" u="none" dirty="0">
                <a:solidFill>
                  <a:schemeClr val="bg1"/>
                </a:solidFill>
                <a:latin typeface="Comic Sans MS" panose="030F0702030302020204" pitchFamily="66" charset="0"/>
              </a:rPr>
              <a:t>               </a:t>
            </a:r>
            <a:endParaRPr lang="en-US" altLang="en-US" sz="2000" i="0" u="none" dirty="0">
              <a:solidFill>
                <a:schemeClr val="bg1"/>
              </a:solidFill>
              <a:latin typeface="Comic Sans MS" panose="030F0702030302020204" pitchFamily="66" charset="0"/>
            </a:endParaRPr>
          </a:p>
        </p:txBody>
      </p:sp>
      <p:sp>
        <p:nvSpPr>
          <p:cNvPr id="9" name="TextBox 8">
            <a:extLst>
              <a:ext uri="{FF2B5EF4-FFF2-40B4-BE49-F238E27FC236}">
                <a16:creationId xmlns:a16="http://schemas.microsoft.com/office/drawing/2014/main" id="{ADFE24D6-9C67-4553-8B98-9A1E4ACC67CA}"/>
              </a:ext>
            </a:extLst>
          </p:cNvPr>
          <p:cNvSpPr txBox="1"/>
          <p:nvPr/>
        </p:nvSpPr>
        <p:spPr>
          <a:xfrm>
            <a:off x="7202675" y="34049"/>
            <a:ext cx="4379725"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COLLECTION FRAMEWORK</a:t>
            </a:r>
          </a:p>
        </p:txBody>
      </p:sp>
    </p:spTree>
    <p:extLst>
      <p:ext uri="{BB962C8B-B14F-4D97-AF65-F5344CB8AC3E}">
        <p14:creationId xmlns:p14="http://schemas.microsoft.com/office/powerpoint/2010/main" val="7879201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
        <p:nvSpPr>
          <p:cNvPr id="5" name="Content Placeholder 4"/>
          <p:cNvSpPr>
            <a:spLocks noGrp="1"/>
          </p:cNvSpPr>
          <p:nvPr>
            <p:ph idx="1"/>
          </p:nvPr>
        </p:nvSpPr>
        <p:spPr>
          <a:xfrm>
            <a:off x="717755" y="762000"/>
            <a:ext cx="10314039" cy="5205046"/>
          </a:xfrm>
        </p:spPr>
        <p:txBody>
          <a:bodyPr/>
          <a:lstStyle/>
          <a:p>
            <a:pPr marL="0" indent="0">
              <a:buNone/>
            </a:pPr>
            <a:r>
              <a:rPr lang="en-IN" sz="2400" dirty="0">
                <a:latin typeface="Comic Sans MS" pitchFamily="66" charset="0"/>
                <a:cs typeface="Times New Roman" pitchFamily="18" charset="0"/>
              </a:rPr>
              <a:t>Multithreading:</a:t>
            </a:r>
          </a:p>
          <a:p>
            <a:pPr>
              <a:spcBef>
                <a:spcPts val="1200"/>
              </a:spcBef>
              <a:buFont typeface="Courier New" panose="02070309020205020404" pitchFamily="49" charset="0"/>
              <a:buChar char="o"/>
            </a:pPr>
            <a:r>
              <a:rPr lang="en-IN" sz="2200" dirty="0">
                <a:solidFill>
                  <a:schemeClr val="bg1"/>
                </a:solidFill>
                <a:latin typeface="Comic Sans MS" pitchFamily="66" charset="0"/>
                <a:cs typeface="Times New Roman" pitchFamily="18" charset="0"/>
              </a:rPr>
              <a:t>Multithreading in java is a process of executing multiple threads simultaneously.</a:t>
            </a:r>
          </a:p>
          <a:p>
            <a:pPr>
              <a:buFont typeface="Courier New" panose="02070309020205020404" pitchFamily="49" charset="0"/>
              <a:buChar char="o"/>
            </a:pPr>
            <a:r>
              <a:rPr lang="en-IN" sz="2200" dirty="0">
                <a:solidFill>
                  <a:schemeClr val="bg1"/>
                </a:solidFill>
                <a:latin typeface="Comic Sans MS" pitchFamily="66" charset="0"/>
              </a:rPr>
              <a:t>Both multiprocessing and multithreading are used to achieve multitasking.</a:t>
            </a:r>
            <a:endParaRPr lang="en-IN" sz="2200" dirty="0">
              <a:solidFill>
                <a:schemeClr val="bg1"/>
              </a:solidFill>
              <a:latin typeface="Comic Sans MS" pitchFamily="66" charset="0"/>
              <a:cs typeface="Times New Roman" pitchFamily="18" charset="0"/>
            </a:endParaRPr>
          </a:p>
          <a:p>
            <a:endParaRPr lang="en-IN" sz="2215" dirty="0">
              <a:latin typeface="Comic Sans MS" pitchFamily="66" charset="0"/>
            </a:endParaRPr>
          </a:p>
        </p:txBody>
      </p:sp>
      <p:graphicFrame>
        <p:nvGraphicFramePr>
          <p:cNvPr id="6" name="Table 5">
            <a:extLst>
              <a:ext uri="{FF2B5EF4-FFF2-40B4-BE49-F238E27FC236}">
                <a16:creationId xmlns:a16="http://schemas.microsoft.com/office/drawing/2014/main" id="{FAACCA5A-EC67-4550-AEE0-DC87A5C9A9D6}"/>
              </a:ext>
            </a:extLst>
          </p:cNvPr>
          <p:cNvGraphicFramePr>
            <a:graphicFrameLocks noGrp="1"/>
          </p:cNvGraphicFramePr>
          <p:nvPr>
            <p:extLst>
              <p:ext uri="{D42A27DB-BD31-4B8C-83A1-F6EECF244321}">
                <p14:modId xmlns:p14="http://schemas.microsoft.com/office/powerpoint/2010/main" val="790709381"/>
              </p:ext>
            </p:extLst>
          </p:nvPr>
        </p:nvGraphicFramePr>
        <p:xfrm>
          <a:off x="1288025" y="2703871"/>
          <a:ext cx="7895304" cy="3141881"/>
        </p:xfrm>
        <a:graphic>
          <a:graphicData uri="http://schemas.openxmlformats.org/drawingml/2006/table">
            <a:tbl>
              <a:tblPr/>
              <a:tblGrid>
                <a:gridCol w="4103152">
                  <a:extLst>
                    <a:ext uri="{9D8B030D-6E8A-4147-A177-3AD203B41FA5}">
                      <a16:colId xmlns:a16="http://schemas.microsoft.com/office/drawing/2014/main" val="2577492922"/>
                    </a:ext>
                  </a:extLst>
                </a:gridCol>
                <a:gridCol w="3792152">
                  <a:extLst>
                    <a:ext uri="{9D8B030D-6E8A-4147-A177-3AD203B41FA5}">
                      <a16:colId xmlns:a16="http://schemas.microsoft.com/office/drawing/2014/main" val="953376063"/>
                    </a:ext>
                  </a:extLst>
                </a:gridCol>
              </a:tblGrid>
              <a:tr h="422031">
                <a:tc>
                  <a:txBody>
                    <a:bodyPr/>
                    <a:lstStyle/>
                    <a:p>
                      <a:pPr algn="ctr"/>
                      <a:r>
                        <a:rPr lang="en-IN" sz="2000" dirty="0">
                          <a:solidFill>
                            <a:schemeClr val="bg2"/>
                          </a:solidFill>
                          <a:latin typeface="Comic Sans MS" pitchFamily="66" charset="0"/>
                        </a:rPr>
                        <a:t>Process</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tc>
                  <a:txBody>
                    <a:bodyPr/>
                    <a:lstStyle/>
                    <a:p>
                      <a:pPr algn="ctr"/>
                      <a:r>
                        <a:rPr lang="en-IN" sz="2000" dirty="0">
                          <a:solidFill>
                            <a:schemeClr val="bg2"/>
                          </a:solidFill>
                          <a:latin typeface="Comic Sans MS" pitchFamily="66" charset="0"/>
                        </a:rPr>
                        <a:t>Threads</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C7CCBE"/>
                    </a:solidFill>
                  </a:tcPr>
                </a:tc>
                <a:extLst>
                  <a:ext uri="{0D108BD9-81ED-4DB2-BD59-A6C34878D82A}">
                    <a16:rowId xmlns:a16="http://schemas.microsoft.com/office/drawing/2014/main" val="819334064"/>
                  </a:ext>
                </a:extLst>
              </a:tr>
              <a:tr h="8440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rPr>
                        <a:t>A process is a collection of one or more threads and associated system resources.</a:t>
                      </a:r>
                      <a:endParaRPr lang="en-IN" sz="1700" dirty="0">
                        <a:solidFill>
                          <a:schemeClr val="bg2">
                            <a:lumMod val="50000"/>
                          </a:schemeClr>
                        </a:solidFill>
                        <a:latin typeface="Comic Sans MS" pitchFamily="66" charset="0"/>
                        <a:cs typeface="Times New Roman" pitchFamily="18" charset="0"/>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IN" sz="1700" dirty="0">
                          <a:solidFill>
                            <a:schemeClr val="bg2">
                              <a:lumMod val="50000"/>
                            </a:schemeClr>
                          </a:solidFill>
                          <a:latin typeface="Comic Sans MS" pitchFamily="66" charset="0"/>
                          <a:cs typeface="Times New Roman" pitchFamily="18" charset="0"/>
                        </a:rPr>
                        <a:t>Threads are light-weight processes within a process .</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30694710"/>
                  </a:ext>
                </a:extLst>
              </a:tr>
              <a:tr h="637258">
                <a:tc>
                  <a:txBody>
                    <a:bodyPr/>
                    <a:lstStyle/>
                    <a:p>
                      <a:r>
                        <a:rPr lang="en-IN" sz="1700" dirty="0">
                          <a:solidFill>
                            <a:schemeClr val="bg2">
                              <a:lumMod val="50000"/>
                            </a:schemeClr>
                          </a:solidFill>
                          <a:latin typeface="Comic Sans MS" pitchFamily="66" charset="0"/>
                          <a:cs typeface="Times New Roman" pitchFamily="18" charset="0"/>
                        </a:rPr>
                        <a:t>Process can be divided into multiple threads</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cs typeface="Times New Roman" pitchFamily="18" charset="0"/>
                        </a:rPr>
                        <a:t>Threads cannot be sub divided.</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072090"/>
                  </a:ext>
                </a:extLst>
              </a:tr>
              <a:tr h="630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cs typeface="Times New Roman" pitchFamily="18" charset="0"/>
                        </a:rPr>
                        <a:t>Each process has its own memory space</a:t>
                      </a: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cs typeface="Times New Roman" pitchFamily="18" charset="0"/>
                        </a:rPr>
                        <a:t>Threads of the same process share a common memory space</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90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cs typeface="Times New Roman" pitchFamily="18" charset="0"/>
                        </a:rPr>
                        <a:t>It is difficult to create a process</a:t>
                      </a:r>
                      <a:endParaRPr lang="en-IN" sz="1700" dirty="0">
                        <a:solidFill>
                          <a:schemeClr val="bg2">
                            <a:lumMod val="50000"/>
                          </a:schemeClr>
                        </a:solidFill>
                        <a:latin typeface="Comic Sans MS" pitchFamily="66" charset="0"/>
                        <a:cs typeface="+mn-cs"/>
                      </a:endParaRPr>
                    </a:p>
                  </a:txBody>
                  <a:tcPr marL="84406" marR="84406" marT="42203" marB="4220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solidFill>
                            <a:schemeClr val="bg2">
                              <a:lumMod val="50000"/>
                            </a:schemeClr>
                          </a:solidFill>
                          <a:latin typeface="Comic Sans MS" pitchFamily="66" charset="0"/>
                          <a:cs typeface="Times New Roman" pitchFamily="18" charset="0"/>
                        </a:rPr>
                        <a:t>It is easy to create a thread.</a:t>
                      </a:r>
                    </a:p>
                  </a:txBody>
                  <a:tcPr marL="84406" marR="84406" marT="42203" marB="42203">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bl>
          </a:graphicData>
        </a:graphic>
      </p:graphicFrame>
    </p:spTree>
    <p:extLst>
      <p:ext uri="{BB962C8B-B14F-4D97-AF65-F5344CB8AC3E}">
        <p14:creationId xmlns:p14="http://schemas.microsoft.com/office/powerpoint/2010/main" val="3154792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62000"/>
            <a:ext cx="10744200" cy="5480539"/>
          </a:xfrm>
        </p:spPr>
        <p:txBody>
          <a:bodyPr/>
          <a:lstStyle/>
          <a:p>
            <a:pPr marL="0" indent="0">
              <a:spcBef>
                <a:spcPts val="1662"/>
              </a:spcBef>
              <a:buNone/>
            </a:pPr>
            <a:r>
              <a:rPr lang="en-IN" sz="2400" dirty="0">
                <a:solidFill>
                  <a:schemeClr val="bg1"/>
                </a:solidFill>
                <a:latin typeface="Comic Sans MS" pitchFamily="66" charset="0"/>
                <a:cs typeface="Times New Roman" pitchFamily="18" charset="0"/>
              </a:rPr>
              <a:t>    Multitasking is a process of executing multiple tasks simultaneously. </a:t>
            </a:r>
          </a:p>
          <a:p>
            <a:pPr marL="0" indent="0">
              <a:spcBef>
                <a:spcPts val="1662"/>
              </a:spcBef>
              <a:buNone/>
            </a:pPr>
            <a:r>
              <a:rPr lang="en-IN" sz="2400" dirty="0">
                <a:solidFill>
                  <a:schemeClr val="bg1"/>
                </a:solidFill>
                <a:latin typeface="Comic Sans MS" pitchFamily="66" charset="0"/>
                <a:cs typeface="Times New Roman" pitchFamily="18" charset="0"/>
              </a:rPr>
              <a:t>The multitasking types are:</a:t>
            </a:r>
          </a:p>
          <a:p>
            <a:pPr marL="0" indent="0">
              <a:spcBef>
                <a:spcPts val="1108"/>
              </a:spcBef>
              <a:buNone/>
            </a:pPr>
            <a:r>
              <a:rPr lang="en-IN" sz="2400" dirty="0">
                <a:solidFill>
                  <a:schemeClr val="tx1">
                    <a:lumMod val="20000"/>
                    <a:lumOff val="80000"/>
                  </a:schemeClr>
                </a:solidFill>
                <a:latin typeface="Comic Sans MS" pitchFamily="66" charset="0"/>
                <a:cs typeface="Times New Roman" pitchFamily="18" charset="0"/>
              </a:rPr>
              <a:t> </a:t>
            </a:r>
            <a:r>
              <a:rPr lang="en-IN" sz="2400" dirty="0">
                <a:solidFill>
                  <a:schemeClr val="tx1">
                    <a:lumMod val="20000"/>
                    <a:lumOff val="80000"/>
                  </a:schemeClr>
                </a:solidFill>
                <a:latin typeface="Comic Sans MS" pitchFamily="66" charset="0"/>
              </a:rPr>
              <a:t>1) Process-based Multitasking (Multiprocessing):</a:t>
            </a:r>
          </a:p>
          <a:p>
            <a:pPr lvl="1">
              <a:buFont typeface="Arial" pitchFamily="34" charset="0"/>
              <a:buChar char="•"/>
            </a:pPr>
            <a:r>
              <a:rPr lang="en-IN" sz="2200" dirty="0">
                <a:solidFill>
                  <a:schemeClr val="bg1"/>
                </a:solidFill>
                <a:latin typeface="Comic Sans MS" pitchFamily="66" charset="0"/>
              </a:rPr>
              <a:t>Each process have its own address in memory i.e. each process allocates separate memory area.</a:t>
            </a:r>
          </a:p>
          <a:p>
            <a:pPr lvl="1">
              <a:buFont typeface="Arial" pitchFamily="34" charset="0"/>
              <a:buChar char="•"/>
            </a:pPr>
            <a:r>
              <a:rPr lang="en-IN" sz="2200" dirty="0">
                <a:solidFill>
                  <a:schemeClr val="bg1"/>
                </a:solidFill>
                <a:latin typeface="Comic Sans MS" pitchFamily="66" charset="0"/>
              </a:rPr>
              <a:t>Process is heavyweight.</a:t>
            </a:r>
          </a:p>
          <a:p>
            <a:pPr lvl="1">
              <a:buFont typeface="Arial" pitchFamily="34" charset="0"/>
              <a:buChar char="•"/>
            </a:pPr>
            <a:r>
              <a:rPr lang="en-IN" sz="2200" dirty="0">
                <a:solidFill>
                  <a:schemeClr val="bg1"/>
                </a:solidFill>
                <a:latin typeface="Comic Sans MS" pitchFamily="66" charset="0"/>
              </a:rPr>
              <a:t>Cost of communication between the process is high.</a:t>
            </a:r>
          </a:p>
          <a:p>
            <a:pPr lvl="1">
              <a:buFont typeface="Arial" pitchFamily="34" charset="0"/>
              <a:buChar char="•"/>
            </a:pPr>
            <a:r>
              <a:rPr lang="en-IN" sz="2200" dirty="0">
                <a:solidFill>
                  <a:schemeClr val="bg1"/>
                </a:solidFill>
                <a:latin typeface="Comic Sans MS" pitchFamily="66" charset="0"/>
              </a:rPr>
              <a:t>Switching from one process to another require some time for saving and loading registers, memory maps, updating lists etc.</a:t>
            </a:r>
          </a:p>
          <a:p>
            <a:pPr marL="0" indent="0">
              <a:spcBef>
                <a:spcPts val="1108"/>
              </a:spcBef>
              <a:buNone/>
            </a:pPr>
            <a:r>
              <a:rPr lang="en-IN" sz="2400" dirty="0">
                <a:solidFill>
                  <a:schemeClr val="tx1">
                    <a:lumMod val="20000"/>
                    <a:lumOff val="80000"/>
                  </a:schemeClr>
                </a:solidFill>
                <a:latin typeface="Comic Sans MS" pitchFamily="66" charset="0"/>
              </a:rPr>
              <a:t>2) Thread-based Multitasking (Multithreading):</a:t>
            </a:r>
          </a:p>
          <a:p>
            <a:pPr lvl="1">
              <a:buFont typeface="Arial" pitchFamily="34" charset="0"/>
              <a:buChar char="•"/>
            </a:pPr>
            <a:r>
              <a:rPr lang="en-IN" sz="2200" dirty="0">
                <a:solidFill>
                  <a:schemeClr val="bg1"/>
                </a:solidFill>
                <a:latin typeface="Comic Sans MS" pitchFamily="66" charset="0"/>
              </a:rPr>
              <a:t>Threads share the same address space.</a:t>
            </a:r>
          </a:p>
          <a:p>
            <a:pPr lvl="1">
              <a:buFont typeface="Arial" pitchFamily="34" charset="0"/>
              <a:buChar char="•"/>
            </a:pPr>
            <a:r>
              <a:rPr lang="en-IN" sz="2200" dirty="0">
                <a:solidFill>
                  <a:schemeClr val="bg1"/>
                </a:solidFill>
                <a:latin typeface="Comic Sans MS" pitchFamily="66" charset="0"/>
              </a:rPr>
              <a:t>Thread is lightweight.</a:t>
            </a:r>
          </a:p>
          <a:p>
            <a:pPr lvl="1">
              <a:buFont typeface="Arial" pitchFamily="34" charset="0"/>
              <a:buChar char="•"/>
            </a:pPr>
            <a:r>
              <a:rPr lang="en-IN" sz="2200" dirty="0">
                <a:solidFill>
                  <a:schemeClr val="bg1"/>
                </a:solidFill>
                <a:latin typeface="Comic Sans MS" pitchFamily="66" charset="0"/>
              </a:rPr>
              <a:t>Cost of communication between the thread is low.</a:t>
            </a:r>
          </a:p>
        </p:txBody>
      </p:sp>
      <p:sp>
        <p:nvSpPr>
          <p:cNvPr id="8" name="Title 3">
            <a:extLst>
              <a:ext uri="{FF2B5EF4-FFF2-40B4-BE49-F238E27FC236}">
                <a16:creationId xmlns:a16="http://schemas.microsoft.com/office/drawing/2014/main" id="{B600B46E-CAA4-4F3F-85D9-3CBE8D81F783}"/>
              </a:ext>
            </a:extLst>
          </p:cNvPr>
          <p:cNvSpPr>
            <a:spLocks noGrp="1"/>
          </p:cNvSpPr>
          <p:nvPr>
            <p:ph type="title"/>
          </p:nvPr>
        </p:nvSpPr>
        <p:spPr>
          <a:xfrm>
            <a:off x="7848600" y="39329"/>
            <a:ext cx="4079631" cy="460231"/>
          </a:xfrm>
        </p:spPr>
        <p:txBody>
          <a:bodyPr/>
          <a:lstStyle/>
          <a:p>
            <a:r>
              <a:rPr lang="en-IN" sz="2215" dirty="0">
                <a:latin typeface="Comic Sans MS" pitchFamily="66" charset="0"/>
              </a:rPr>
              <a:t>	</a:t>
            </a:r>
            <a:r>
              <a:rPr lang="en-IN" sz="2215" b="1" dirty="0">
                <a:solidFill>
                  <a:schemeClr val="tx1"/>
                </a:solidFill>
                <a:latin typeface="Comic Sans MS" pitchFamily="66" charset="0"/>
              </a:rPr>
              <a:t>MULTI-THREADING</a:t>
            </a:r>
          </a:p>
        </p:txBody>
      </p:sp>
    </p:spTree>
    <p:extLst>
      <p:ext uri="{BB962C8B-B14F-4D97-AF65-F5344CB8AC3E}">
        <p14:creationId xmlns:p14="http://schemas.microsoft.com/office/powerpoint/2010/main" val="1463836136"/>
      </p:ext>
    </p:extLst>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7879</TotalTime>
  <Words>8626</Words>
  <Application>Microsoft Office PowerPoint</Application>
  <PresentationFormat>Widescreen</PresentationFormat>
  <Paragraphs>2648</Paragraphs>
  <Slides>146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146</vt:i4>
      </vt:variant>
    </vt:vector>
  </HeadingPairs>
  <TitlesOfParts>
    <vt:vector size="156" baseType="lpstr">
      <vt:lpstr>Aharoni</vt:lpstr>
      <vt:lpstr>Arial</vt:lpstr>
      <vt:lpstr>Arial-BoldMT</vt:lpstr>
      <vt:lpstr>Calibri</vt:lpstr>
      <vt:lpstr>Comic Sans MS</vt:lpstr>
      <vt:lpstr>Consolas</vt:lpstr>
      <vt:lpstr>Courier New</vt:lpstr>
      <vt:lpstr>Times New Roman</vt:lpstr>
      <vt:lpstr>Wingdings</vt:lpstr>
      <vt:lpstr>Theme2</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MULTI-THREADING</vt:lpstr>
      <vt:lpstr> MULTI-THREADING</vt:lpstr>
      <vt:lpstr>PowerPoint Presentation</vt:lpstr>
      <vt:lpstr> MULTI-THREADING</vt:lpstr>
      <vt:lpstr> MULTI-THREADING</vt:lpstr>
      <vt:lpstr> </vt:lpstr>
      <vt:lpstr> MULTI-THREADING</vt:lpstr>
      <vt:lpstr> </vt:lpstr>
      <vt:lpstr> MULTI-THREADING</vt:lpstr>
      <vt:lpstr> </vt:lpstr>
      <vt:lpstr>PowerPoint Presentation</vt:lpstr>
      <vt:lpstr> MULTI-THREADING</vt:lpstr>
      <vt:lpstr> MULTI-THREADING</vt:lpstr>
      <vt:lpstr> MULTI-THREADING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shami.nayak72@gmail.com</cp:lastModifiedBy>
  <cp:revision>689</cp:revision>
  <dcterms:created xsi:type="dcterms:W3CDTF">2017-11-09T07:08:58Z</dcterms:created>
  <dcterms:modified xsi:type="dcterms:W3CDTF">2018-01-06T05:25:34Z</dcterms:modified>
</cp:coreProperties>
</file>