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7" r:id="rId2"/>
    <p:sldId id="258" r:id="rId3"/>
    <p:sldId id="259" r:id="rId4"/>
    <p:sldId id="312" r:id="rId5"/>
    <p:sldId id="260" r:id="rId6"/>
    <p:sldId id="261" r:id="rId7"/>
    <p:sldId id="262" r:id="rId8"/>
    <p:sldId id="263" r:id="rId9"/>
    <p:sldId id="264" r:id="rId10"/>
    <p:sldId id="313" r:id="rId11"/>
    <p:sldId id="265" r:id="rId12"/>
    <p:sldId id="268" r:id="rId13"/>
    <p:sldId id="269" r:id="rId14"/>
    <p:sldId id="293" r:id="rId15"/>
    <p:sldId id="270" r:id="rId16"/>
    <p:sldId id="314" r:id="rId17"/>
    <p:sldId id="271" r:id="rId18"/>
    <p:sldId id="272" r:id="rId19"/>
    <p:sldId id="306" r:id="rId20"/>
    <p:sldId id="307" r:id="rId21"/>
    <p:sldId id="308" r:id="rId22"/>
    <p:sldId id="315" r:id="rId23"/>
    <p:sldId id="309" r:id="rId24"/>
    <p:sldId id="310" r:id="rId25"/>
    <p:sldId id="311" r:id="rId26"/>
    <p:sldId id="316" r:id="rId27"/>
    <p:sldId id="295" r:id="rId28"/>
    <p:sldId id="296" r:id="rId29"/>
    <p:sldId id="317" r:id="rId30"/>
    <p:sldId id="319" r:id="rId31"/>
    <p:sldId id="320" r:id="rId32"/>
    <p:sldId id="321" r:id="rId33"/>
    <p:sldId id="322" r:id="rId34"/>
    <p:sldId id="323" r:id="rId35"/>
    <p:sldId id="324" r:id="rId36"/>
    <p:sldId id="297" r:id="rId37"/>
    <p:sldId id="298" r:id="rId38"/>
    <p:sldId id="299" r:id="rId39"/>
    <p:sldId id="300" r:id="rId40"/>
    <p:sldId id="303" r:id="rId41"/>
    <p:sldId id="304" r:id="rId42"/>
    <p:sldId id="305" r:id="rId43"/>
    <p:sldId id="291" r:id="rId44"/>
    <p:sldId id="325" r:id="rId45"/>
    <p:sldId id="326" r:id="rId46"/>
    <p:sldId id="335" r:id="rId47"/>
    <p:sldId id="327" r:id="rId48"/>
    <p:sldId id="328" r:id="rId49"/>
    <p:sldId id="329" r:id="rId50"/>
    <p:sldId id="330" r:id="rId51"/>
    <p:sldId id="331" r:id="rId52"/>
    <p:sldId id="332" r:id="rId53"/>
    <p:sldId id="336" r:id="rId54"/>
    <p:sldId id="290" r:id="rId55"/>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ya shankar" initials="ds" lastIdx="1" clrIdx="0">
    <p:extLst>
      <p:ext uri="{19B8F6BF-5375-455C-9EA6-DF929625EA0E}">
        <p15:presenceInfo xmlns:p15="http://schemas.microsoft.com/office/powerpoint/2012/main" userId="1e2626b8b4788b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A05"/>
    <a:srgbClr val="EEA116"/>
    <a:srgbClr val="11C923"/>
    <a:srgbClr val="020202"/>
    <a:srgbClr val="10BC62"/>
    <a:srgbClr val="CC3300"/>
    <a:srgbClr val="AF7221"/>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6346" autoAdjust="0"/>
  </p:normalViewPr>
  <p:slideViewPr>
    <p:cSldViewPr snapToGrid="0">
      <p:cViewPr varScale="1">
        <p:scale>
          <a:sx n="69" d="100"/>
          <a:sy n="69"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555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023FC7E-6357-41FD-B20B-DCA1BBD35327}" type="slidenum">
              <a:rPr lang="en-US" smtClean="0"/>
              <a:t>41</a:t>
            </a:fld>
            <a:endParaRPr lang="en-US"/>
          </a:p>
        </p:txBody>
      </p:sp>
    </p:spTree>
    <p:extLst>
      <p:ext uri="{BB962C8B-B14F-4D97-AF65-F5344CB8AC3E}">
        <p14:creationId xmlns:p14="http://schemas.microsoft.com/office/powerpoint/2010/main" val="206218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1/2/2018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1/2/2018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1/2/2018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1/2/2018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1/2/2018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1/2/2018</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81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2 January 2018</a:t>
            </a:fld>
            <a:endParaRPr lang="en-US" sz="1400" i="0" u="none" dirty="0">
              <a:latin typeface="+mn-lt"/>
            </a:endParaRPr>
          </a:p>
        </p:txBody>
      </p:sp>
      <p:sp>
        <p:nvSpPr>
          <p:cNvPr id="6" name="Footer Placeholder 5"/>
          <p:cNvSpPr txBox="1">
            <a:spLocks noGrp="1" noChangeArrowheads="1"/>
          </p:cNvSpPr>
          <p:nvPr/>
        </p:nvSpPr>
        <p:spPr bwMode="auto">
          <a:xfrm>
            <a:off x="4648200" y="6245225"/>
            <a:ext cx="2895600" cy="476250"/>
          </a:xfrm>
          <a:prstGeom prst="rect">
            <a:avLst/>
          </a:prstGeom>
          <a:noFill/>
          <a:ln>
            <a:miter lim="800000"/>
            <a:headEnd/>
            <a:tailEnd/>
          </a:ln>
        </p:spPr>
        <p:txBody>
          <a:bodyPr/>
          <a:lstStyle/>
          <a:p>
            <a:pPr algn="ctr">
              <a:defRPr/>
            </a:pPr>
            <a:r>
              <a:rPr lang="en-US" sz="1400" i="0" u="none">
                <a:latin typeface="+mn-lt"/>
              </a:rPr>
              <a:t>www.snipe.co.in</a:t>
            </a:r>
          </a:p>
        </p:txBody>
      </p:sp>
      <p:sp>
        <p:nvSpPr>
          <p:cNvPr id="7" name="Slide Number Placeholder 6"/>
          <p:cNvSpPr txBox="1">
            <a:spLocks noGrp="1" noChangeArrowheads="1"/>
          </p:cNvSpPr>
          <p:nvPr/>
        </p:nvSpPr>
        <p:spPr bwMode="auto">
          <a:xfrm>
            <a:off x="8077200" y="6245225"/>
            <a:ext cx="2133600"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a:p>
        </p:txBody>
      </p:sp>
      <p:pic>
        <p:nvPicPr>
          <p:cNvPr id="2053" name="Picture 3" descr="Ppt_Bg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9" y="0"/>
            <a:ext cx="122311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65365" y="5882231"/>
            <a:ext cx="5356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000" b="1" i="0" u="none" dirty="0" smtClean="0">
                <a:solidFill>
                  <a:schemeClr val="bg2"/>
                </a:solidFill>
                <a:latin typeface="Comic Sans MS" pitchFamily="66" charset="0"/>
              </a:rPr>
              <a:t>SNIPE TEAM</a:t>
            </a:r>
            <a:endParaRPr lang="en-US" altLang="en-US" sz="2000" b="1" i="0" u="none" dirty="0">
              <a:solidFill>
                <a:schemeClr val="bg2"/>
              </a:solidFill>
              <a:latin typeface="Comic Sans MS" pitchFamily="66" charset="0"/>
            </a:endParaRPr>
          </a:p>
        </p:txBody>
      </p:sp>
      <p:sp>
        <p:nvSpPr>
          <p:cNvPr id="2" name="Date Placeholder 1"/>
          <p:cNvSpPr>
            <a:spLocks noGrp="1"/>
          </p:cNvSpPr>
          <p:nvPr>
            <p:ph type="dt" sz="half" idx="10"/>
          </p:nvPr>
        </p:nvSpPr>
        <p:spPr/>
        <p:txBody>
          <a:bodyPr/>
          <a:lstStyle/>
          <a:p>
            <a:fld id="{A5432E02-F2F8-451C-A4FA-4395E4B99F2C}" type="datetime1">
              <a:rPr lang="en-US" smtClean="0"/>
              <a:t>1/2/2018</a:t>
            </a:fld>
            <a:endParaRPr lang="en-US"/>
          </a:p>
        </p:txBody>
      </p:sp>
      <p:pic>
        <p:nvPicPr>
          <p:cNvPr id="8" name="Picture 5" descr="Ppt_Bg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4646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7348" y="513914"/>
            <a:ext cx="10972800" cy="5831468"/>
          </a:xfrm>
        </p:spPr>
        <p:txBody>
          <a:bodyPr/>
          <a:lstStyle/>
          <a:p>
            <a:pPr marL="0" indent="0" algn="just">
              <a:buNone/>
            </a:pPr>
            <a:r>
              <a:rPr lang="en-IN" sz="2400" b="1" dirty="0">
                <a:solidFill>
                  <a:schemeClr val="tx1">
                    <a:lumMod val="60000"/>
                    <a:lumOff val="40000"/>
                  </a:schemeClr>
                </a:solidFill>
                <a:latin typeface="Comic Sans MS" pitchFamily="66" charset="0"/>
              </a:rPr>
              <a:t>Features of </a:t>
            </a:r>
            <a:r>
              <a:rPr lang="en-IN" sz="2400" b="1" dirty="0" smtClean="0">
                <a:solidFill>
                  <a:schemeClr val="tx1">
                    <a:lumMod val="60000"/>
                    <a:lumOff val="40000"/>
                  </a:schemeClr>
                </a:solidFill>
                <a:latin typeface="Comic Sans MS" pitchFamily="66" charset="0"/>
              </a:rPr>
              <a:t>TypeScript</a:t>
            </a:r>
          </a:p>
          <a:p>
            <a:pPr marL="0" indent="0" algn="just">
              <a:buNone/>
            </a:pPr>
            <a:endParaRPr lang="en-IN" sz="2400" b="1" dirty="0">
              <a:solidFill>
                <a:schemeClr val="tx1">
                  <a:lumMod val="60000"/>
                  <a:lumOff val="40000"/>
                </a:schemeClr>
              </a:solidFill>
              <a:latin typeface="Comic Sans MS" pitchFamily="66" charset="0"/>
            </a:endParaRPr>
          </a:p>
          <a:p>
            <a:pPr algn="just"/>
            <a:r>
              <a:rPr lang="en-IN" sz="2400" b="1" i="1" dirty="0" smtClean="0">
                <a:solidFill>
                  <a:schemeClr val="tx1">
                    <a:lumMod val="60000"/>
                    <a:lumOff val="40000"/>
                  </a:schemeClr>
                </a:solidFill>
                <a:latin typeface="Comic Sans MS" pitchFamily="66" charset="0"/>
              </a:rPr>
              <a:t>Provides Static Typing</a:t>
            </a:r>
            <a:r>
              <a:rPr lang="en-IN" sz="2400" b="1" i="1" dirty="0">
                <a:solidFill>
                  <a:schemeClr val="tx1">
                    <a:lumMod val="60000"/>
                    <a:lumOff val="40000"/>
                  </a:schemeClr>
                </a:solidFill>
                <a:latin typeface="Comic Sans MS" pitchFamily="66" charset="0"/>
              </a:rPr>
              <a:t> </a:t>
            </a:r>
            <a:r>
              <a:rPr lang="en-IN" sz="2400" b="1" dirty="0">
                <a:solidFill>
                  <a:schemeClr val="tx1">
                    <a:lumMod val="60000"/>
                    <a:lumOff val="40000"/>
                  </a:schemeClr>
                </a:solidFill>
                <a:latin typeface="Comic Sans MS" pitchFamily="66" charset="0"/>
              </a:rPr>
              <a:t>-</a:t>
            </a:r>
            <a:r>
              <a:rPr lang="en-IN" sz="2400" b="1" dirty="0" smtClean="0">
                <a:solidFill>
                  <a:schemeClr val="tx1">
                    <a:lumMod val="60000"/>
                    <a:lumOff val="40000"/>
                  </a:schemeClr>
                </a:solidFill>
                <a:latin typeface="Comic Sans MS" pitchFamily="66" charset="0"/>
              </a:rPr>
              <a:t> </a:t>
            </a:r>
            <a:r>
              <a:rPr lang="en-IN" sz="2400" dirty="0" smtClean="0">
                <a:solidFill>
                  <a:schemeClr val="bg1"/>
                </a:solidFill>
                <a:latin typeface="Comic Sans MS" pitchFamily="66" charset="0"/>
              </a:rPr>
              <a:t>Its lot easier to catch incorrect data type is passing, either by tooling or by compilation process.</a:t>
            </a:r>
          </a:p>
          <a:p>
            <a:pPr algn="just"/>
            <a:r>
              <a:rPr lang="en-IN" sz="2400" b="1" dirty="0" smtClean="0">
                <a:solidFill>
                  <a:schemeClr val="tx1">
                    <a:lumMod val="60000"/>
                    <a:lumOff val="40000"/>
                  </a:schemeClr>
                </a:solidFill>
                <a:latin typeface="Comic Sans MS" pitchFamily="66" charset="0"/>
              </a:rPr>
              <a:t>Encapsulation - </a:t>
            </a:r>
            <a:r>
              <a:rPr lang="en-IN" sz="2400" dirty="0" smtClean="0">
                <a:solidFill>
                  <a:schemeClr val="bg1"/>
                </a:solidFill>
                <a:latin typeface="Comic Sans MS" pitchFamily="66" charset="0"/>
              </a:rPr>
              <a:t>through Classes and Modules. For people who comes from java, c, c++ it will be lot easier.</a:t>
            </a:r>
          </a:p>
          <a:p>
            <a:pPr algn="just"/>
            <a:r>
              <a:rPr lang="en-IN" sz="2400" b="1" dirty="0" smtClean="0">
                <a:solidFill>
                  <a:schemeClr val="bg1"/>
                </a:solidFill>
                <a:latin typeface="Comic Sans MS" pitchFamily="66" charset="0"/>
              </a:rPr>
              <a:t>Supports </a:t>
            </a:r>
            <a:r>
              <a:rPr lang="en-IN" sz="2400" b="1" dirty="0" smtClean="0">
                <a:solidFill>
                  <a:schemeClr val="tx1">
                    <a:lumMod val="60000"/>
                    <a:lumOff val="40000"/>
                  </a:schemeClr>
                </a:solidFill>
                <a:latin typeface="Comic Sans MS" pitchFamily="66" charset="0"/>
              </a:rPr>
              <a:t>Interface</a:t>
            </a:r>
            <a:r>
              <a:rPr lang="en-IN" sz="2400" b="1" dirty="0" smtClean="0">
                <a:solidFill>
                  <a:schemeClr val="bg1"/>
                </a:solidFill>
                <a:latin typeface="Comic Sans MS" pitchFamily="66" charset="0"/>
              </a:rPr>
              <a:t>, </a:t>
            </a:r>
            <a:r>
              <a:rPr lang="en-IN" sz="2400" dirty="0" smtClean="0">
                <a:solidFill>
                  <a:schemeClr val="bg1"/>
                </a:solidFill>
                <a:latin typeface="Comic Sans MS" pitchFamily="66" charset="0"/>
              </a:rPr>
              <a:t>where JavaScript doesn’t interface natively</a:t>
            </a:r>
            <a:r>
              <a:rPr lang="en-IN" sz="2400" b="1" dirty="0" smtClean="0">
                <a:solidFill>
                  <a:schemeClr val="bg1"/>
                </a:solidFill>
                <a:latin typeface="Comic Sans MS" pitchFamily="66" charset="0"/>
              </a:rPr>
              <a:t>.</a:t>
            </a:r>
          </a:p>
          <a:p>
            <a:pPr algn="just"/>
            <a:r>
              <a:rPr lang="en-IN" sz="2400" b="1" dirty="0" smtClean="0">
                <a:solidFill>
                  <a:schemeClr val="tx1">
                    <a:lumMod val="60000"/>
                    <a:lumOff val="40000"/>
                  </a:schemeClr>
                </a:solidFill>
                <a:latin typeface="Comic Sans MS" pitchFamily="66" charset="0"/>
              </a:rPr>
              <a:t>Arrow Functions	 (lambda) – </a:t>
            </a:r>
            <a:r>
              <a:rPr lang="en-IN" sz="2400" dirty="0" smtClean="0">
                <a:solidFill>
                  <a:schemeClr val="bg1"/>
                </a:solidFill>
                <a:latin typeface="Comic Sans MS" pitchFamily="66" charset="0"/>
              </a:rPr>
              <a:t>It’s a kind of thing from ECMA script ,now its supported by Typescript.</a:t>
            </a:r>
          </a:p>
          <a:p>
            <a:pPr algn="just"/>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464B8835-DF2B-4724-BC41-4C9218CA34CE}" type="datetime1">
              <a:rPr lang="en-US" smtClean="0"/>
              <a:t>1/2/2018</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10</a:t>
            </a:fld>
            <a:endParaRPr lang="en-US"/>
          </a:p>
        </p:txBody>
      </p:sp>
      <p:sp>
        <p:nvSpPr>
          <p:cNvPr id="13" name="TextBox 12"/>
          <p:cNvSpPr txBox="1"/>
          <p:nvPr/>
        </p:nvSpPr>
        <p:spPr>
          <a:xfrm flipH="1">
            <a:off x="7119261" y="52249"/>
            <a:ext cx="479406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FEATURES</a:t>
            </a:r>
            <a:endPar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373691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3" y="644543"/>
            <a:ext cx="10972800" cy="2553787"/>
          </a:xfrm>
        </p:spPr>
        <p:txBody>
          <a:bodyPr/>
          <a:lstStyle/>
          <a:p>
            <a:pPr algn="just">
              <a:buFont typeface="Wingdings" pitchFamily="2" charset="2"/>
              <a:buChar char="Ø"/>
            </a:pPr>
            <a:r>
              <a:rPr lang="en-IN" sz="2400" dirty="0">
                <a:solidFill>
                  <a:schemeClr val="bg1"/>
                </a:solidFill>
                <a:latin typeface="Comic Sans MS" pitchFamily="66" charset="0"/>
              </a:rPr>
              <a:t>The </a:t>
            </a:r>
            <a:r>
              <a:rPr lang="en-IN" sz="2400" dirty="0" smtClean="0">
                <a:solidFill>
                  <a:schemeClr val="bg1"/>
                </a:solidFill>
                <a:latin typeface="Comic Sans MS" pitchFamily="66" charset="0"/>
              </a:rPr>
              <a:t>ECMAScript </a:t>
            </a:r>
            <a:r>
              <a:rPr lang="en-IN" sz="2400" dirty="0">
                <a:solidFill>
                  <a:schemeClr val="bg1"/>
                </a:solidFill>
                <a:latin typeface="Comic Sans MS" pitchFamily="66" charset="0"/>
              </a:rPr>
              <a:t>specification is a standardized specification of a scripting language. There are six editions of ECMA-262 published. Version 6 of the standard is codenamed "Harmony". TypeScript is aligned with the ECMAScript6 specification.</a:t>
            </a:r>
          </a:p>
          <a:p>
            <a:pPr algn="just">
              <a:buFont typeface="Wingdings" pitchFamily="2" charset="2"/>
              <a:buChar char="Ø"/>
            </a:pPr>
            <a:r>
              <a:rPr lang="en-IN" sz="2400" dirty="0">
                <a:solidFill>
                  <a:schemeClr val="bg1"/>
                </a:solidFill>
                <a:latin typeface="Comic Sans MS" pitchFamily="66" charset="0"/>
              </a:rPr>
              <a:t>TypeScript adopts its basic language features from the ECMAScript5 specification, i.e., the official specification for JavaScript. TypeScript language features like Modules and class-based orientation are in line with the EcmaScript 6 specification. Additionally, TypeScript also embraces features like generics and type annotations that aren’t a part of the EcmaScript6 specification</a:t>
            </a:r>
            <a:r>
              <a:rPr lang="en-IN" sz="2400" dirty="0" smtClean="0">
                <a:solidFill>
                  <a:schemeClr val="bg1"/>
                </a:solidFill>
                <a:latin typeface="Comic Sans MS" pitchFamily="66" charset="0"/>
              </a:rPr>
              <a:t>.</a:t>
            </a:r>
          </a:p>
          <a:p>
            <a:pPr marL="0" indent="0" algn="just">
              <a:buNone/>
            </a:pPr>
            <a:endParaRPr lang="en-US" sz="2400" dirty="0">
              <a:solidFill>
                <a:schemeClr val="bg1"/>
              </a:solidFill>
              <a:latin typeface="Comic Sans MS" panose="030F0702030302020204" pitchFamily="66" charset="0"/>
              <a:cs typeface="Times New Roman" panose="02020603050405020304" pitchFamily="18" charset="0"/>
            </a:endParaRPr>
          </a:p>
          <a:p>
            <a:pPr marL="0" indent="0" algn="just">
              <a:buNone/>
            </a:pPr>
            <a:endParaRPr lang="en-US" sz="2400" dirty="0" smtClean="0">
              <a:solidFill>
                <a:schemeClr val="bg1"/>
              </a:solidFill>
              <a:latin typeface="Comic Sans MS" panose="030F0702030302020204" pitchFamily="66" charset="0"/>
              <a:cs typeface="Times New Roman" panose="02020603050405020304" pitchFamily="18" charset="0"/>
            </a:endParaRPr>
          </a:p>
          <a:p>
            <a:pPr algn="just">
              <a:buFont typeface="Wingdings" pitchFamily="2" charset="2"/>
              <a:buChar char="Ø"/>
            </a:pPr>
            <a:endParaRPr lang="en-US" sz="2400" dirty="0">
              <a:solidFill>
                <a:schemeClr val="bg1"/>
              </a:solidFill>
              <a:latin typeface="Comic Sans MS" panose="030F0702030302020204" pitchFamily="66" charset="0"/>
              <a:cs typeface="Times New Roman" panose="02020603050405020304" pitchFamily="18" charset="0"/>
            </a:endParaRPr>
          </a:p>
          <a:p>
            <a:pPr algn="just">
              <a:buFont typeface="Wingdings" pitchFamily="2" charset="2"/>
              <a:buChar char="Ø"/>
            </a:pPr>
            <a:endParaRPr lang="en-US" sz="2400" dirty="0">
              <a:solidFill>
                <a:schemeClr val="bg1"/>
              </a:solidFill>
              <a:latin typeface="Comic Sans MS" panose="030F0702030302020204" pitchFamily="66"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AB92B2E-5743-4751-B771-170B1EF158ED}" type="datetime1">
              <a:rPr lang="en-US" smtClean="0"/>
              <a:t>1/2/2018</a:t>
            </a:fld>
            <a:endParaRPr lang="en-US"/>
          </a:p>
        </p:txBody>
      </p:sp>
      <p:sp>
        <p:nvSpPr>
          <p:cNvPr id="6" name="Slide Number Placeholder 5"/>
          <p:cNvSpPr>
            <a:spLocks noGrp="1"/>
          </p:cNvSpPr>
          <p:nvPr>
            <p:ph type="sldNum" sz="quarter" idx="12"/>
          </p:nvPr>
        </p:nvSpPr>
        <p:spPr>
          <a:xfrm>
            <a:off x="8901372" y="6217936"/>
            <a:ext cx="2844800" cy="476250"/>
          </a:xfrm>
        </p:spPr>
        <p:txBody>
          <a:bodyPr/>
          <a:lstStyle/>
          <a:p>
            <a:fld id="{CB3966BC-8B8D-4F42-BECA-90C48EA3D957}" type="slidenum">
              <a:rPr lang="en-US" smtClean="0"/>
              <a:t>11</a:t>
            </a:fld>
            <a:endParaRPr lang="en-US" dirty="0"/>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0" y="-3"/>
            <a:ext cx="1220072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5612677" y="91437"/>
            <a:ext cx="6322424" cy="461665"/>
          </a:xfrm>
          <a:prstGeom prst="rect">
            <a:avLst/>
          </a:prstGeom>
          <a:noFill/>
        </p:spPr>
        <p:txBody>
          <a:bodyPr wrap="square" rtlCol="0">
            <a:spAutoFit/>
          </a:bodyPr>
          <a:lstStyle/>
          <a:p>
            <a:r>
              <a:rPr lang="en-IN" sz="2400" b="1" i="0" u="none" dirty="0" smtClean="0">
                <a:latin typeface="Comic Sans MS" pitchFamily="66" charset="0"/>
              </a:rPr>
              <a:t>TYPESCRIPT AND ECMASCRIPT</a:t>
            </a:r>
            <a:endParaRPr lang="en-IN" sz="2400" b="1" i="0" u="none" dirty="0">
              <a:latin typeface="Comic Sans MS" pitchFamily="66" charset="0"/>
            </a:endParaRPr>
          </a:p>
        </p:txBody>
      </p:sp>
      <p:sp>
        <p:nvSpPr>
          <p:cNvPr id="10" name="Oval 9"/>
          <p:cNvSpPr/>
          <p:nvPr/>
        </p:nvSpPr>
        <p:spPr>
          <a:xfrm>
            <a:off x="1096016" y="4639566"/>
            <a:ext cx="1754779" cy="165443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0" u="none" dirty="0" smtClean="0">
                <a:solidFill>
                  <a:schemeClr val="bg1"/>
                </a:solidFill>
                <a:latin typeface="Comic Sans MS" pitchFamily="66" charset="0"/>
              </a:rPr>
              <a:t>ECMA</a:t>
            </a:r>
          </a:p>
          <a:p>
            <a:pPr algn="ctr"/>
            <a:r>
              <a:rPr lang="en-US" sz="1600" i="0" u="none" dirty="0" smtClean="0">
                <a:solidFill>
                  <a:schemeClr val="bg1"/>
                </a:solidFill>
                <a:latin typeface="Comic Sans MS" pitchFamily="66" charset="0"/>
              </a:rPr>
              <a:t>SCRIPT 6</a:t>
            </a:r>
            <a:endParaRPr lang="en-IN" sz="1600" i="0" u="none" dirty="0">
              <a:solidFill>
                <a:schemeClr val="bg1"/>
              </a:solidFill>
              <a:latin typeface="Comic Sans MS" pitchFamily="66" charset="0"/>
            </a:endParaRPr>
          </a:p>
        </p:txBody>
      </p:sp>
      <p:sp>
        <p:nvSpPr>
          <p:cNvPr id="11" name="Oval 10"/>
          <p:cNvSpPr/>
          <p:nvPr/>
        </p:nvSpPr>
        <p:spPr>
          <a:xfrm>
            <a:off x="8987249" y="4661249"/>
            <a:ext cx="1862272" cy="1632752"/>
          </a:xfrm>
          <a:prstGeom prst="ellipse">
            <a:avLst/>
          </a:prstGeom>
          <a:solidFill>
            <a:schemeClr val="accent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dirty="0" smtClean="0">
                <a:solidFill>
                  <a:schemeClr val="accent5">
                    <a:lumMod val="65000"/>
                  </a:schemeClr>
                </a:solidFill>
              </a:rPr>
              <a:t>TYPESCRIPT</a:t>
            </a:r>
            <a:endParaRPr lang="en-IN" sz="1400" i="0" u="none" dirty="0">
              <a:solidFill>
                <a:schemeClr val="accent5">
                  <a:lumMod val="65000"/>
                </a:schemeClr>
              </a:solidFill>
            </a:endParaRPr>
          </a:p>
        </p:txBody>
      </p:sp>
      <p:sp>
        <p:nvSpPr>
          <p:cNvPr id="4" name="Cross 3"/>
          <p:cNvSpPr/>
          <p:nvPr/>
        </p:nvSpPr>
        <p:spPr>
          <a:xfrm>
            <a:off x="3119806" y="5381795"/>
            <a:ext cx="287383" cy="300445"/>
          </a:xfrm>
          <a:prstGeom prst="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ross 13"/>
          <p:cNvSpPr/>
          <p:nvPr/>
        </p:nvSpPr>
        <p:spPr>
          <a:xfrm>
            <a:off x="5912141" y="5316560"/>
            <a:ext cx="287383" cy="300445"/>
          </a:xfrm>
          <a:prstGeom prst="plus">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Equal 6"/>
          <p:cNvSpPr/>
          <p:nvPr/>
        </p:nvSpPr>
        <p:spPr>
          <a:xfrm>
            <a:off x="8316689" y="5101037"/>
            <a:ext cx="457200" cy="618314"/>
          </a:xfrm>
          <a:prstGeom prst="mathEqual">
            <a:avLst/>
          </a:prstGeom>
          <a:solidFill>
            <a:srgbClr val="11C923"/>
          </a:solidFill>
          <a:ln>
            <a:solidFill>
              <a:srgbClr val="11C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Oval 16"/>
          <p:cNvSpPr/>
          <p:nvPr/>
        </p:nvSpPr>
        <p:spPr>
          <a:xfrm>
            <a:off x="3647770" y="4639566"/>
            <a:ext cx="1754779" cy="1654435"/>
          </a:xfrm>
          <a:prstGeom prst="ellipse">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0" u="none" dirty="0" smtClean="0">
                <a:solidFill>
                  <a:schemeClr val="bg1"/>
                </a:solidFill>
                <a:latin typeface="Comic Sans MS" pitchFamily="66" charset="0"/>
              </a:rPr>
              <a:t>ECMA</a:t>
            </a:r>
          </a:p>
          <a:p>
            <a:pPr algn="ctr"/>
            <a:r>
              <a:rPr lang="en-US" sz="1600" i="0" u="none" dirty="0" smtClean="0">
                <a:solidFill>
                  <a:schemeClr val="bg1"/>
                </a:solidFill>
                <a:latin typeface="Comic Sans MS" pitchFamily="66" charset="0"/>
              </a:rPr>
              <a:t>SCRIPT 5</a:t>
            </a:r>
            <a:endParaRPr lang="en-IN" sz="1600" i="0" u="none" dirty="0">
              <a:solidFill>
                <a:schemeClr val="bg1"/>
              </a:solidFill>
              <a:latin typeface="Comic Sans MS" pitchFamily="66" charset="0"/>
            </a:endParaRPr>
          </a:p>
        </p:txBody>
      </p:sp>
      <p:sp>
        <p:nvSpPr>
          <p:cNvPr id="18" name="Oval 17"/>
          <p:cNvSpPr/>
          <p:nvPr/>
        </p:nvSpPr>
        <p:spPr>
          <a:xfrm>
            <a:off x="6408137" y="4639566"/>
            <a:ext cx="1754779" cy="165443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0" u="none" dirty="0" smtClean="0">
                <a:solidFill>
                  <a:schemeClr val="bg1"/>
                </a:solidFill>
                <a:latin typeface="Comic Sans MS" pitchFamily="66" charset="0"/>
              </a:rPr>
              <a:t>Additional </a:t>
            </a:r>
          </a:p>
          <a:p>
            <a:pPr algn="ctr"/>
            <a:r>
              <a:rPr lang="en-US" sz="1600" i="0" u="none" dirty="0" smtClean="0">
                <a:solidFill>
                  <a:schemeClr val="bg1"/>
                </a:solidFill>
                <a:latin typeface="Comic Sans MS" pitchFamily="66" charset="0"/>
              </a:rPr>
              <a:t>Features</a:t>
            </a:r>
            <a:endParaRPr lang="en-IN" sz="1600" i="0" u="none" dirty="0">
              <a:solidFill>
                <a:schemeClr val="bg1"/>
              </a:solidFill>
              <a:latin typeface="Comic Sans MS" pitchFamily="66" charset="0"/>
            </a:endParaRPr>
          </a:p>
        </p:txBody>
      </p:sp>
    </p:spTree>
    <p:extLst>
      <p:ext uri="{BB962C8B-B14F-4D97-AF65-F5344CB8AC3E}">
        <p14:creationId xmlns:p14="http://schemas.microsoft.com/office/powerpoint/2010/main" val="556964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1280158"/>
            <a:ext cx="10972800" cy="3712453"/>
          </a:xfrm>
        </p:spPr>
        <p:txBody>
          <a:bodyPr/>
          <a:lstStyle/>
          <a:p>
            <a:pPr marL="0" indent="0" algn="just">
              <a:buNone/>
            </a:pPr>
            <a:r>
              <a:rPr lang="en-IN" sz="2400" b="1" dirty="0">
                <a:solidFill>
                  <a:schemeClr val="tx1">
                    <a:lumMod val="60000"/>
                    <a:lumOff val="40000"/>
                  </a:schemeClr>
                </a:solidFill>
                <a:latin typeface="Comic Sans MS" pitchFamily="66" charset="0"/>
              </a:rPr>
              <a:t>Local Environment Setup</a:t>
            </a:r>
          </a:p>
          <a:p>
            <a:pPr marL="0" indent="0" algn="just">
              <a:buNone/>
            </a:pPr>
            <a:r>
              <a:rPr lang="en-IN" sz="2400" dirty="0">
                <a:solidFill>
                  <a:schemeClr val="bg1"/>
                </a:solidFill>
                <a:latin typeface="Comic Sans MS" pitchFamily="66" charset="0"/>
              </a:rPr>
              <a:t>Typescript is an Open Source technology. It can run on any browser, any host, and any OS. You will need the following tools to write and test a Typescript program −</a:t>
            </a:r>
          </a:p>
          <a:p>
            <a:pPr algn="just">
              <a:buFont typeface="Wingdings" pitchFamily="2" charset="2"/>
              <a:buChar char="Ø"/>
            </a:pPr>
            <a:r>
              <a:rPr lang="en-IN" sz="2400" dirty="0">
                <a:solidFill>
                  <a:schemeClr val="bg1"/>
                </a:solidFill>
                <a:latin typeface="Comic Sans MS" pitchFamily="66" charset="0"/>
              </a:rPr>
              <a:t>A Text Editor</a:t>
            </a:r>
          </a:p>
          <a:p>
            <a:pPr algn="just">
              <a:buFont typeface="Wingdings" pitchFamily="2" charset="2"/>
              <a:buChar char="Ø"/>
            </a:pPr>
            <a:r>
              <a:rPr lang="en-IN" sz="2400" dirty="0">
                <a:solidFill>
                  <a:schemeClr val="bg1"/>
                </a:solidFill>
                <a:latin typeface="Comic Sans MS" pitchFamily="66" charset="0"/>
              </a:rPr>
              <a:t>The text editor helps you to write your source code. Examples of a few editors include Windows Notepad, Notepad++, Emacs, vim or vi, etc. Editors used may vary with Operating Systems.</a:t>
            </a:r>
          </a:p>
          <a:p>
            <a:pPr algn="just">
              <a:buFont typeface="Wingdings" pitchFamily="2" charset="2"/>
              <a:buChar char="Ø"/>
            </a:pPr>
            <a:r>
              <a:rPr lang="en-IN" sz="2400" dirty="0">
                <a:solidFill>
                  <a:schemeClr val="bg1"/>
                </a:solidFill>
                <a:latin typeface="Comic Sans MS" pitchFamily="66" charset="0"/>
              </a:rPr>
              <a:t>The source files are typically named with the extension </a:t>
            </a:r>
            <a:r>
              <a:rPr lang="en-IN" sz="2400" b="1" dirty="0">
                <a:solidFill>
                  <a:schemeClr val="bg1"/>
                </a:solidFill>
                <a:latin typeface="Comic Sans MS" pitchFamily="66" charset="0"/>
              </a:rPr>
              <a:t>.</a:t>
            </a:r>
            <a:r>
              <a:rPr lang="en-IN" sz="2400" b="1" dirty="0" smtClean="0">
                <a:solidFill>
                  <a:schemeClr val="bg1"/>
                </a:solidFill>
                <a:latin typeface="Comic Sans MS" pitchFamily="66" charset="0"/>
              </a:rPr>
              <a:t>ts</a:t>
            </a: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EEF5EBCD-41F3-43B1-A98A-2749AE4C634B}" type="datetime1">
              <a:rPr lang="en-US" smtClean="0"/>
              <a:t>1/2/2018</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12</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5760720" y="91438"/>
            <a:ext cx="6139542" cy="461665"/>
          </a:xfrm>
          <a:prstGeom prst="rect">
            <a:avLst/>
          </a:prstGeom>
          <a:noFill/>
        </p:spPr>
        <p:txBody>
          <a:bodyPr wrap="square" rtlCol="0">
            <a:spAutoFit/>
          </a:bodyPr>
          <a:lstStyle/>
          <a:p>
            <a:r>
              <a:rPr lang="en-IN" sz="2400" b="1" i="0" u="none" dirty="0" smtClean="0">
                <a:latin typeface="Comic Sans MS" pitchFamily="66" charset="0"/>
              </a:rPr>
              <a:t>ENVIRONMENT SETUP</a:t>
            </a:r>
            <a:endParaRPr lang="en-IN" sz="2400" b="1" i="0" u="none" dirty="0">
              <a:latin typeface="Comic Sans MS" pitchFamily="66" charset="0"/>
            </a:endParaRPr>
          </a:p>
        </p:txBody>
      </p:sp>
    </p:spTree>
    <p:extLst>
      <p:ext uri="{BB962C8B-B14F-4D97-AF65-F5344CB8AC3E}">
        <p14:creationId xmlns:p14="http://schemas.microsoft.com/office/powerpoint/2010/main" val="2441677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777241"/>
            <a:ext cx="10972800" cy="3700463"/>
          </a:xfrm>
        </p:spPr>
        <p:txBody>
          <a:bodyPr/>
          <a:lstStyle/>
          <a:p>
            <a:pPr marL="0" indent="0" algn="just">
              <a:buNone/>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TypeScript compiler is itself a </a:t>
            </a:r>
            <a:r>
              <a:rPr lang="en-IN" sz="2400" b="1" dirty="0">
                <a:solidFill>
                  <a:schemeClr val="bg1"/>
                </a:solidFill>
                <a:latin typeface="Comic Sans MS" pitchFamily="66" charset="0"/>
              </a:rPr>
              <a:t>.ts</a:t>
            </a:r>
            <a:r>
              <a:rPr lang="en-IN" sz="2400" dirty="0">
                <a:solidFill>
                  <a:schemeClr val="bg1"/>
                </a:solidFill>
                <a:latin typeface="Comic Sans MS" pitchFamily="66" charset="0"/>
              </a:rPr>
              <a:t> file compiled down to JavaScript (.js) file. The TSC (TypeScript Compiler) is a source-to-source compiler (transcompiler / transpiler).</a:t>
            </a:r>
          </a:p>
          <a:p>
            <a:pPr marL="0" indent="0" algn="just">
              <a:buNone/>
            </a:pPr>
            <a:endParaRPr lang="en-US" sz="2400" dirty="0">
              <a:solidFill>
                <a:schemeClr val="bg1"/>
              </a:solidFill>
              <a:latin typeface="Comic Sans MS" pitchFamily="66" charset="0"/>
            </a:endParaRPr>
          </a:p>
          <a:p>
            <a:pPr algn="just"/>
            <a:endParaRPr lang="en-US" sz="2400" dirty="0" smtClean="0">
              <a:solidFill>
                <a:schemeClr val="bg1"/>
              </a:solidFill>
              <a:latin typeface="Comic Sans MS" pitchFamily="66" charset="0"/>
            </a:endParaRPr>
          </a:p>
          <a:p>
            <a:pPr algn="just"/>
            <a:endParaRPr lang="en-US" sz="2400" dirty="0">
              <a:solidFill>
                <a:schemeClr val="bg1"/>
              </a:solidFill>
              <a:latin typeface="Comic Sans MS" pitchFamily="66" charset="0"/>
            </a:endParaRPr>
          </a:p>
          <a:p>
            <a:pPr algn="just"/>
            <a:endParaRPr lang="en-IN" sz="2400" dirty="0" smtClean="0">
              <a:solidFill>
                <a:schemeClr val="bg1"/>
              </a:solidFill>
              <a:latin typeface="Comic Sans MS" pitchFamily="66" charset="0"/>
            </a:endParaRPr>
          </a:p>
          <a:p>
            <a:pPr algn="just">
              <a:buFont typeface="Wingdings" pitchFamily="2" charset="2"/>
              <a:buChar char="Ø"/>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TSC generates a JavaScript version of the </a:t>
            </a:r>
            <a:r>
              <a:rPr lang="en-IN" sz="2400" b="1" dirty="0">
                <a:solidFill>
                  <a:schemeClr val="bg1"/>
                </a:solidFill>
                <a:latin typeface="Comic Sans MS" pitchFamily="66" charset="0"/>
              </a:rPr>
              <a:t>.ts</a:t>
            </a:r>
            <a:r>
              <a:rPr lang="en-IN" sz="2400" dirty="0">
                <a:solidFill>
                  <a:schemeClr val="bg1"/>
                </a:solidFill>
                <a:latin typeface="Comic Sans MS" pitchFamily="66" charset="0"/>
              </a:rPr>
              <a:t> file passed to it. In other words, the TSC produces an equivalent JavaScript source code from the Typescript file given as an input to it. This process is termed as transpilation.</a:t>
            </a:r>
          </a:p>
          <a:p>
            <a:pPr algn="just">
              <a:buFont typeface="Wingdings" pitchFamily="2" charset="2"/>
              <a:buChar char="Ø"/>
            </a:pPr>
            <a:r>
              <a:rPr lang="en-IN" sz="2400" dirty="0">
                <a:solidFill>
                  <a:schemeClr val="bg1"/>
                </a:solidFill>
                <a:latin typeface="Comic Sans MS" pitchFamily="66" charset="0"/>
              </a:rPr>
              <a:t>However, the compiler rejects any raw JavaScript file passed to it. The compiler deals with only </a:t>
            </a:r>
            <a:r>
              <a:rPr lang="en-IN" sz="2400" b="1" dirty="0">
                <a:solidFill>
                  <a:schemeClr val="bg1"/>
                </a:solidFill>
                <a:latin typeface="Comic Sans MS" pitchFamily="66" charset="0"/>
              </a:rPr>
              <a:t>.ts</a:t>
            </a:r>
            <a:r>
              <a:rPr lang="en-IN" sz="2400" dirty="0">
                <a:solidFill>
                  <a:schemeClr val="bg1"/>
                </a:solidFill>
                <a:latin typeface="Comic Sans MS" pitchFamily="66" charset="0"/>
              </a:rPr>
              <a:t> or </a:t>
            </a:r>
            <a:r>
              <a:rPr lang="en-IN" sz="2400" b="1" dirty="0">
                <a:solidFill>
                  <a:schemeClr val="bg1"/>
                </a:solidFill>
                <a:latin typeface="Comic Sans MS" pitchFamily="66" charset="0"/>
              </a:rPr>
              <a:t>.d.ts</a:t>
            </a:r>
            <a:r>
              <a:rPr lang="en-IN" sz="2400" dirty="0">
                <a:solidFill>
                  <a:schemeClr val="bg1"/>
                </a:solidFill>
                <a:latin typeface="Comic Sans MS" pitchFamily="66" charset="0"/>
              </a:rPr>
              <a:t> files.</a:t>
            </a:r>
          </a:p>
        </p:txBody>
      </p:sp>
      <p:sp>
        <p:nvSpPr>
          <p:cNvPr id="5" name="Date Placeholder 4"/>
          <p:cNvSpPr>
            <a:spLocks noGrp="1"/>
          </p:cNvSpPr>
          <p:nvPr>
            <p:ph type="dt" sz="half" idx="10"/>
          </p:nvPr>
        </p:nvSpPr>
        <p:spPr/>
        <p:txBody>
          <a:bodyPr/>
          <a:lstStyle/>
          <a:p>
            <a:fld id="{E9A5F81E-EEF8-4B48-A718-7A342523E9F5}" type="datetime1">
              <a:rPr lang="en-US" smtClean="0"/>
              <a:t>1/2/2018</a:t>
            </a:fld>
            <a:endParaRPr lang="en-US"/>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13</a:t>
            </a:fld>
            <a:endParaRPr lang="en-US" dirty="0"/>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flipH="1">
            <a:off x="8046720" y="104501"/>
            <a:ext cx="3670663" cy="400110"/>
          </a:xfrm>
          <a:prstGeom prst="rect">
            <a:avLst/>
          </a:prstGeom>
          <a:noFill/>
        </p:spPr>
        <p:txBody>
          <a:bodyPr wrap="square" rtlCol="0">
            <a:spAutoFit/>
          </a:bodyPr>
          <a:lstStyle/>
          <a:p>
            <a:r>
              <a:rPr lang="en-IN" sz="2000" b="1" i="0" u="none" dirty="0" smtClean="0">
                <a:latin typeface="Comic Sans MS" pitchFamily="66" charset="0"/>
              </a:rPr>
              <a:t>ENVIRONMENT SETUP</a:t>
            </a:r>
            <a:endParaRPr lang="en-IN" sz="2000" b="1" i="0" u="none" dirty="0">
              <a:latin typeface="Comic Sans MS" pitchFamily="66" charset="0"/>
            </a:endParaRPr>
          </a:p>
        </p:txBody>
      </p:sp>
      <p:sp>
        <p:nvSpPr>
          <p:cNvPr id="2" name="Rounded Rectangle 1"/>
          <p:cNvSpPr/>
          <p:nvPr/>
        </p:nvSpPr>
        <p:spPr>
          <a:xfrm>
            <a:off x="8229598" y="2246218"/>
            <a:ext cx="1188720" cy="87521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a:latin typeface="Comic Sans MS" pitchFamily="66" charset="0"/>
              </a:rPr>
              <a:t>a</a:t>
            </a:r>
            <a:r>
              <a:rPr lang="en-US" b="1" i="0" u="none" dirty="0" smtClean="0">
                <a:latin typeface="Comic Sans MS" pitchFamily="66" charset="0"/>
              </a:rPr>
              <a:t>pp.js</a:t>
            </a:r>
            <a:endParaRPr lang="en-IN" b="1" i="0" u="none" dirty="0">
              <a:latin typeface="Comic Sans MS" pitchFamily="66" charset="0"/>
            </a:endParaRPr>
          </a:p>
        </p:txBody>
      </p:sp>
      <p:sp>
        <p:nvSpPr>
          <p:cNvPr id="4" name="Rounded Rectangle 3"/>
          <p:cNvSpPr/>
          <p:nvPr/>
        </p:nvSpPr>
        <p:spPr>
          <a:xfrm>
            <a:off x="4833257" y="2219604"/>
            <a:ext cx="2024743" cy="875212"/>
          </a:xfrm>
          <a:prstGeom prst="roundRect">
            <a:avLst/>
          </a:prstGeom>
          <a:solidFill>
            <a:schemeClr val="bg2">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a:latin typeface="Comic Sans MS" pitchFamily="66" charset="0"/>
              </a:rPr>
              <a:t>t</a:t>
            </a:r>
            <a:r>
              <a:rPr lang="en-US" b="1" i="0" u="none" dirty="0" smtClean="0">
                <a:latin typeface="Comic Sans MS" pitchFamily="66" charset="0"/>
              </a:rPr>
              <a:t>sc app.ts</a:t>
            </a:r>
            <a:endParaRPr lang="en-IN" b="1" i="0" u="none" dirty="0">
              <a:latin typeface="Comic Sans MS" pitchFamily="66" charset="0"/>
            </a:endParaRPr>
          </a:p>
        </p:txBody>
      </p:sp>
      <p:sp>
        <p:nvSpPr>
          <p:cNvPr id="9" name="Rounded Rectangle 8"/>
          <p:cNvSpPr/>
          <p:nvPr/>
        </p:nvSpPr>
        <p:spPr>
          <a:xfrm>
            <a:off x="2331393" y="2250024"/>
            <a:ext cx="1188720" cy="875212"/>
          </a:xfrm>
          <a:prstGeom prst="roundRect">
            <a:avLst/>
          </a:prstGeom>
          <a:solidFill>
            <a:srgbClr val="EEA116"/>
          </a:solidFill>
          <a:ln>
            <a:solidFill>
              <a:srgbClr val="EEA1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smtClean="0">
                <a:latin typeface="Comic Sans MS" pitchFamily="66" charset="0"/>
              </a:rPr>
              <a:t>app.ts</a:t>
            </a:r>
            <a:endParaRPr lang="en-IN" b="1" i="0" u="none" dirty="0">
              <a:latin typeface="Comic Sans MS" pitchFamily="66" charset="0"/>
            </a:endParaRPr>
          </a:p>
        </p:txBody>
      </p:sp>
      <p:sp>
        <p:nvSpPr>
          <p:cNvPr id="7" name="Right Arrow 6"/>
          <p:cNvSpPr/>
          <p:nvPr/>
        </p:nvSpPr>
        <p:spPr>
          <a:xfrm>
            <a:off x="3689600" y="2445314"/>
            <a:ext cx="875866" cy="484632"/>
          </a:xfrm>
          <a:prstGeom prst="rightArrow">
            <a:avLst/>
          </a:prstGeom>
          <a:solidFill>
            <a:schemeClr val="accent1">
              <a:lumMod val="65000"/>
            </a:schemeClr>
          </a:solidFill>
          <a:ln>
            <a:solidFill>
              <a:schemeClr val="accent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7023462" y="2414894"/>
            <a:ext cx="875866" cy="484632"/>
          </a:xfrm>
          <a:prstGeom prst="rightArrow">
            <a:avLst/>
          </a:prstGeom>
          <a:solidFill>
            <a:schemeClr val="accent1">
              <a:lumMod val="65000"/>
            </a:schemeClr>
          </a:solidFill>
          <a:ln>
            <a:solidFill>
              <a:schemeClr val="accent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7231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579229"/>
            <a:ext cx="10972800" cy="3700463"/>
          </a:xfrm>
        </p:spPr>
        <p:txBody>
          <a:bodyPr/>
          <a:lstStyle/>
          <a:p>
            <a:pPr algn="just">
              <a:buFont typeface="Wingdings" pitchFamily="2" charset="2"/>
              <a:buChar char="Ø"/>
            </a:pPr>
            <a:r>
              <a:rPr lang="en-IN" sz="2400" dirty="0">
                <a:solidFill>
                  <a:schemeClr val="bg1"/>
                </a:solidFill>
                <a:latin typeface="Comic Sans MS" pitchFamily="66" charset="0"/>
              </a:rPr>
              <a:t>Installing Node.js</a:t>
            </a:r>
          </a:p>
          <a:p>
            <a:pPr algn="just">
              <a:buFont typeface="Wingdings" pitchFamily="2" charset="2"/>
              <a:buChar char="Ø"/>
            </a:pPr>
            <a:r>
              <a:rPr lang="en-IN" sz="2400" dirty="0">
                <a:solidFill>
                  <a:schemeClr val="bg1"/>
                </a:solidFill>
                <a:latin typeface="Comic Sans MS" pitchFamily="66" charset="0"/>
              </a:rPr>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a:p>
            <a:pPr algn="just">
              <a:buFont typeface="Wingdings" pitchFamily="2" charset="2"/>
              <a:buChar char="Ø"/>
            </a:pPr>
            <a:r>
              <a:rPr lang="en-IN" sz="2400" b="1" dirty="0">
                <a:solidFill>
                  <a:schemeClr val="tx1">
                    <a:lumMod val="60000"/>
                    <a:lumOff val="40000"/>
                  </a:schemeClr>
                </a:solidFill>
                <a:latin typeface="Comic Sans MS" pitchFamily="66" charset="0"/>
              </a:rPr>
              <a:t>Step 1</a:t>
            </a:r>
            <a:r>
              <a:rPr lang="en-IN" sz="2400" dirty="0">
                <a:solidFill>
                  <a:schemeClr val="bg1"/>
                </a:solidFill>
                <a:latin typeface="Comic Sans MS" pitchFamily="66" charset="0"/>
              </a:rPr>
              <a:t> − Download and run the .msi installer for </a:t>
            </a:r>
            <a:r>
              <a:rPr lang="en-IN" sz="2400" dirty="0" smtClean="0">
                <a:solidFill>
                  <a:schemeClr val="bg1"/>
                </a:solidFill>
                <a:latin typeface="Comic Sans MS" pitchFamily="66" charset="0"/>
              </a:rPr>
              <a:t>Node</a:t>
            </a:r>
          </a:p>
          <a:p>
            <a:pPr algn="just">
              <a:buFont typeface="Wingdings" pitchFamily="2" charset="2"/>
              <a:buChar char="Ø"/>
            </a:pPr>
            <a:r>
              <a:rPr lang="en-IN" sz="2400" b="1" dirty="0">
                <a:solidFill>
                  <a:schemeClr val="tx1">
                    <a:lumMod val="60000"/>
                    <a:lumOff val="40000"/>
                  </a:schemeClr>
                </a:solidFill>
                <a:latin typeface="Comic Sans MS" pitchFamily="66" charset="0"/>
              </a:rPr>
              <a:t>Step 2</a:t>
            </a:r>
            <a:r>
              <a:rPr lang="en-IN" sz="2400" dirty="0">
                <a:solidFill>
                  <a:schemeClr val="bg1"/>
                </a:solidFill>
                <a:latin typeface="Comic Sans MS" pitchFamily="66" charset="0"/>
              </a:rPr>
              <a:t> − To verify if the installation was successful, enter the command </a:t>
            </a:r>
            <a:r>
              <a:rPr lang="en-IN" sz="2400" b="1" i="1" dirty="0">
                <a:solidFill>
                  <a:schemeClr val="bg1"/>
                </a:solidFill>
                <a:latin typeface="Comic Sans MS" pitchFamily="66" charset="0"/>
              </a:rPr>
              <a:t>node –v</a:t>
            </a:r>
            <a:r>
              <a:rPr lang="en-IN" sz="2400" dirty="0">
                <a:solidFill>
                  <a:schemeClr val="bg1"/>
                </a:solidFill>
                <a:latin typeface="Comic Sans MS" pitchFamily="66" charset="0"/>
              </a:rPr>
              <a:t> in the terminal window</a:t>
            </a:r>
            <a:r>
              <a:rPr lang="en-IN" sz="2400" dirty="0" smtClean="0">
                <a:solidFill>
                  <a:schemeClr val="bg1"/>
                </a:solidFill>
                <a:latin typeface="Comic Sans MS" pitchFamily="66" charset="0"/>
              </a:rPr>
              <a:t>.</a:t>
            </a:r>
          </a:p>
          <a:p>
            <a:pPr algn="just">
              <a:buFont typeface="Wingdings" pitchFamily="2" charset="2"/>
              <a:buChar char="Ø"/>
            </a:pPr>
            <a:endParaRPr lang="en-US" sz="2400" dirty="0">
              <a:solidFill>
                <a:schemeClr val="bg1"/>
              </a:solidFill>
              <a:latin typeface="Comic Sans MS" pitchFamily="66" charset="0"/>
            </a:endParaRPr>
          </a:p>
          <a:p>
            <a:pPr algn="just">
              <a:buFont typeface="Wingdings" pitchFamily="2" charset="2"/>
              <a:buChar char="Ø"/>
            </a:pPr>
            <a:endParaRPr lang="en-IN" sz="2400" dirty="0">
              <a:solidFill>
                <a:schemeClr val="bg1"/>
              </a:solidFill>
              <a:latin typeface="Comic Sans MS" pitchFamily="66" charset="0"/>
            </a:endParaRPr>
          </a:p>
          <a:p>
            <a:pPr algn="just">
              <a:buFont typeface="Wingdings" pitchFamily="2" charset="2"/>
              <a:buChar char="Ø"/>
            </a:pPr>
            <a:r>
              <a:rPr lang="en-IN" sz="2400" b="1" dirty="0">
                <a:solidFill>
                  <a:schemeClr val="tx1">
                    <a:lumMod val="60000"/>
                    <a:lumOff val="40000"/>
                  </a:schemeClr>
                </a:solidFill>
                <a:latin typeface="Comic Sans MS" pitchFamily="66" charset="0"/>
              </a:rPr>
              <a:t>Step 3</a:t>
            </a:r>
            <a:r>
              <a:rPr lang="en-IN" sz="2400" dirty="0">
                <a:solidFill>
                  <a:schemeClr val="bg1"/>
                </a:solidFill>
                <a:latin typeface="Comic Sans MS" pitchFamily="66" charset="0"/>
              </a:rPr>
              <a:t> − Type the following command in the terminal window to install TypeScript.</a:t>
            </a:r>
          </a:p>
          <a:p>
            <a:pPr algn="just">
              <a:buFont typeface="Wingdings" pitchFamily="2" charset="2"/>
              <a:buChar char="Ø"/>
            </a:pPr>
            <a:r>
              <a:rPr lang="en-IN" sz="2400" dirty="0">
                <a:solidFill>
                  <a:schemeClr val="bg1"/>
                </a:solidFill>
                <a:latin typeface="Comic Sans MS" pitchFamily="66" charset="0"/>
              </a:rPr>
              <a:t>npm install -g typescript</a:t>
            </a:r>
          </a:p>
        </p:txBody>
      </p:sp>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1/2/2018</a:t>
            </a:fld>
            <a:endParaRPr lang="en-US"/>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14</a:t>
            </a:fld>
            <a:endParaRPr lang="en-US" dirty="0"/>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flipH="1">
            <a:off x="7863840" y="117564"/>
            <a:ext cx="3853543" cy="461665"/>
          </a:xfrm>
          <a:prstGeom prst="rect">
            <a:avLst/>
          </a:prstGeom>
          <a:noFill/>
        </p:spPr>
        <p:txBody>
          <a:bodyPr wrap="square" rtlCol="0">
            <a:spAutoFit/>
          </a:bodyPr>
          <a:lstStyle/>
          <a:p>
            <a:r>
              <a:rPr lang="en-IN" sz="2400" b="1" i="0" u="none" dirty="0" smtClean="0">
                <a:latin typeface="Comic Sans MS" pitchFamily="66" charset="0"/>
              </a:rPr>
              <a:t>ENVIRONMENT SETUP</a:t>
            </a:r>
            <a:endParaRPr lang="en-IN" sz="2400" b="1" i="0" u="none" dirty="0">
              <a:latin typeface="Comic Sans MS"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019" y="3865821"/>
            <a:ext cx="3586254" cy="9931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019" y="5585265"/>
            <a:ext cx="3586254" cy="880762"/>
          </a:xfrm>
          <a:prstGeom prst="rect">
            <a:avLst/>
          </a:prstGeom>
        </p:spPr>
      </p:pic>
    </p:spTree>
    <p:extLst>
      <p:ext uri="{BB962C8B-B14F-4D97-AF65-F5344CB8AC3E}">
        <p14:creationId xmlns:p14="http://schemas.microsoft.com/office/powerpoint/2010/main" val="2711115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9525">
            <a:noFill/>
            <a:miter lim="800000"/>
            <a:headEnd/>
            <a:tailEnd/>
          </a:ln>
          <a:extLst/>
        </p:spPr>
      </p:pic>
      <p:sp>
        <p:nvSpPr>
          <p:cNvPr id="3" name="Content Placeholder 2"/>
          <p:cNvSpPr>
            <a:spLocks noGrp="1"/>
          </p:cNvSpPr>
          <p:nvPr>
            <p:ph idx="4294967295"/>
          </p:nvPr>
        </p:nvSpPr>
        <p:spPr>
          <a:xfrm>
            <a:off x="318654" y="829599"/>
            <a:ext cx="10972800" cy="3700462"/>
          </a:xfrm>
        </p:spPr>
        <p:txBody>
          <a:bodyPr/>
          <a:lstStyle/>
          <a:p>
            <a:pPr marL="0" indent="0" algn="just">
              <a:buNone/>
            </a:pPr>
            <a:endParaRPr lang="en-US" sz="2400" dirty="0">
              <a:solidFill>
                <a:schemeClr val="bg1"/>
              </a:solidFill>
              <a:latin typeface="Comic Sans MS" pitchFamily="66" charset="0"/>
            </a:endParaRPr>
          </a:p>
          <a:p>
            <a:pPr algn="just">
              <a:buFont typeface="Wingdings" pitchFamily="2" charset="2"/>
              <a:buChar char="Ø"/>
            </a:pPr>
            <a:r>
              <a:rPr lang="en-IN" sz="2400" dirty="0">
                <a:solidFill>
                  <a:schemeClr val="bg1"/>
                </a:solidFill>
                <a:latin typeface="Comic Sans MS" pitchFamily="66" charset="0"/>
              </a:rPr>
              <a:t>Your First TypeScript Code</a:t>
            </a:r>
          </a:p>
          <a:p>
            <a:pPr algn="just">
              <a:buFont typeface="Wingdings" pitchFamily="2" charset="2"/>
              <a:buChar char="Ø"/>
            </a:pPr>
            <a:r>
              <a:rPr lang="en-IN" sz="2400" dirty="0">
                <a:solidFill>
                  <a:schemeClr val="bg1"/>
                </a:solidFill>
                <a:latin typeface="Comic Sans MS" pitchFamily="66" charset="0"/>
              </a:rPr>
              <a:t>Let us start with the traditional “Hello World” example −</a:t>
            </a:r>
          </a:p>
          <a:p>
            <a:pPr algn="just">
              <a:buFont typeface="Wingdings" pitchFamily="2" charset="2"/>
              <a:buChar char="Ø"/>
            </a:pPr>
            <a:endParaRPr lang="en-IN" sz="2400" dirty="0" smtClean="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a:p>
            <a:pPr algn="just">
              <a:buFont typeface="Wingdings" pitchFamily="2" charset="2"/>
              <a:buChar char="Ø"/>
            </a:pPr>
            <a:endParaRPr lang="en-IN" sz="2400" dirty="0" smtClean="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0698B8B8-D941-4524-A01A-2BD2943DDE43}" type="datetime1">
              <a:rPr lang="en-US" smtClean="0"/>
              <a:t>1/2/2018</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15</a:t>
            </a:fld>
            <a:endParaRPr lang="en-US"/>
          </a:p>
        </p:txBody>
      </p:sp>
      <p:sp>
        <p:nvSpPr>
          <p:cNvPr id="15" name="TextBox 14"/>
          <p:cNvSpPr txBox="1"/>
          <p:nvPr/>
        </p:nvSpPr>
        <p:spPr>
          <a:xfrm>
            <a:off x="8477798" y="78375"/>
            <a:ext cx="3291836" cy="461665"/>
          </a:xfrm>
          <a:prstGeom prst="rect">
            <a:avLst/>
          </a:prstGeom>
          <a:noFill/>
        </p:spPr>
        <p:txBody>
          <a:bodyPr wrap="square" rtlCol="0">
            <a:spAutoFit/>
          </a:bodyPr>
          <a:lstStyle/>
          <a:p>
            <a:r>
              <a:rPr lang="en-IN" sz="2400" b="1" i="0" u="none" dirty="0" smtClean="0">
                <a:latin typeface="Comic Sans MS" pitchFamily="66" charset="0"/>
              </a:rPr>
              <a:t>BASIC SYNTAX</a:t>
            </a:r>
            <a:endParaRPr lang="en-IN" sz="2400" b="1" i="0" u="none" dirty="0">
              <a:latin typeface="Comic Sans MS" pitchFamily="66" charset="0"/>
            </a:endParaRPr>
          </a:p>
        </p:txBody>
      </p:sp>
      <p:sp>
        <p:nvSpPr>
          <p:cNvPr id="10" name="Rectangle 9"/>
          <p:cNvSpPr/>
          <p:nvPr/>
        </p:nvSpPr>
        <p:spPr>
          <a:xfrm>
            <a:off x="2744354" y="2733099"/>
            <a:ext cx="6121400" cy="1959551"/>
          </a:xfrm>
          <a:prstGeom prst="rect">
            <a:avLst/>
          </a:prstGeom>
          <a:solidFill>
            <a:schemeClr val="bg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b="1" u="none" dirty="0" smtClean="0">
                <a:solidFill>
                  <a:schemeClr val="bg1"/>
                </a:solidFill>
              </a:rPr>
              <a:t>   let message : string = “HelloWorld”;</a:t>
            </a:r>
          </a:p>
          <a:p>
            <a:pPr algn="l"/>
            <a:r>
              <a:rPr lang="en-IN" sz="2400" b="1" u="none" dirty="0" smtClean="0">
                <a:solidFill>
                  <a:schemeClr val="bg1"/>
                </a:solidFill>
              </a:rPr>
              <a:t>   console.log(message);</a:t>
            </a:r>
            <a:endParaRPr lang="en-IN" sz="2400" b="1" u="none" dirty="0">
              <a:solidFill>
                <a:schemeClr val="bg1"/>
              </a:solidFill>
            </a:endParaRPr>
          </a:p>
        </p:txBody>
      </p:sp>
    </p:spTree>
    <p:extLst>
      <p:ext uri="{BB962C8B-B14F-4D97-AF65-F5344CB8AC3E}">
        <p14:creationId xmlns:p14="http://schemas.microsoft.com/office/powerpoint/2010/main" val="191063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9B77353A-6D46-443D-9BF9-59236A20E330}" type="datetime1">
              <a:rPr lang="en-US" smtClean="0"/>
              <a:t>1/2/2018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t>16</a:t>
            </a:fld>
            <a:endParaRPr lang="en-US"/>
          </a:p>
        </p:txBody>
      </p:sp>
      <p:sp>
        <p:nvSpPr>
          <p:cNvPr id="5" name="TextBox 4"/>
          <p:cNvSpPr txBox="1">
            <a:spLocks/>
          </p:cNvSpPr>
          <p:nvPr/>
        </p:nvSpPr>
        <p:spPr>
          <a:xfrm>
            <a:off x="2798618" y="1579417"/>
            <a:ext cx="5832000" cy="2677656"/>
          </a:xfrm>
          <a:prstGeom prst="rect">
            <a:avLst/>
          </a:prstGeom>
          <a:solidFill>
            <a:schemeClr val="bg2">
              <a:alpha val="65000"/>
            </a:schemeClr>
          </a:solidFill>
        </p:spPr>
        <p:txBody>
          <a:bodyPr wrap="square" rtlCol="0">
            <a:spAutoFit/>
          </a:bodyPr>
          <a:lstStyle/>
          <a:p>
            <a:pPr algn="l"/>
            <a:r>
              <a:rPr lang="en-IN" sz="2400" b="1" u="none" dirty="0" smtClean="0">
                <a:solidFill>
                  <a:schemeClr val="bg1"/>
                </a:solidFill>
              </a:rPr>
              <a:t>	</a:t>
            </a:r>
          </a:p>
          <a:p>
            <a:pPr algn="l"/>
            <a:endParaRPr lang="en-IN" sz="2400" b="1" u="none" dirty="0">
              <a:solidFill>
                <a:schemeClr val="bg1"/>
              </a:solidFill>
              <a:effectLst>
                <a:reflection blurRad="6350" stA="60000" endA="900" endPos="58000" dir="5400000" sy="-100000" algn="bl" rotWithShape="0"/>
              </a:effectLst>
            </a:endParaRPr>
          </a:p>
          <a:p>
            <a:pPr algn="l"/>
            <a:r>
              <a:rPr lang="en-IN" sz="2400" b="1" u="none" dirty="0" smtClean="0">
                <a:solidFill>
                  <a:schemeClr val="bg1"/>
                </a:solidFill>
              </a:rPr>
              <a:t>	var </a:t>
            </a:r>
            <a:r>
              <a:rPr lang="en-IN" sz="2400" b="1" u="none" dirty="0">
                <a:solidFill>
                  <a:schemeClr val="bg1"/>
                </a:solidFill>
              </a:rPr>
              <a:t>message = "HelloWorld";</a:t>
            </a:r>
          </a:p>
          <a:p>
            <a:pPr algn="l"/>
            <a:r>
              <a:rPr lang="en-IN" sz="2400" b="1" u="none" dirty="0" smtClean="0">
                <a:solidFill>
                  <a:schemeClr val="bg1"/>
                </a:solidFill>
              </a:rPr>
              <a:t>	console.log(message);</a:t>
            </a:r>
          </a:p>
          <a:p>
            <a:pPr algn="l"/>
            <a:endParaRPr lang="en-IN" sz="2400" b="1" u="none" dirty="0">
              <a:solidFill>
                <a:schemeClr val="bg1"/>
              </a:solidFill>
            </a:endParaRPr>
          </a:p>
          <a:p>
            <a:pPr algn="l"/>
            <a:endParaRPr lang="en-IN" sz="2400" b="1" u="none" dirty="0" smtClean="0">
              <a:solidFill>
                <a:schemeClr val="bg1"/>
              </a:solidFill>
            </a:endParaRPr>
          </a:p>
          <a:p>
            <a:pPr algn="l"/>
            <a:endParaRPr lang="en-IN" sz="2400" b="1" u="none" dirty="0">
              <a:solidFill>
                <a:schemeClr val="bg1"/>
              </a:solidFill>
            </a:endParaRPr>
          </a:p>
        </p:txBody>
      </p:sp>
      <p:sp>
        <p:nvSpPr>
          <p:cNvPr id="7" name="TextBox 6"/>
          <p:cNvSpPr txBox="1"/>
          <p:nvPr/>
        </p:nvSpPr>
        <p:spPr>
          <a:xfrm>
            <a:off x="10160000" y="41565"/>
            <a:ext cx="1730535" cy="461665"/>
          </a:xfrm>
          <a:prstGeom prst="rect">
            <a:avLst/>
          </a:prstGeom>
          <a:noFill/>
        </p:spPr>
        <p:txBody>
          <a:bodyPr wrap="square" rtlCol="0">
            <a:spAutoFit/>
          </a:bodyPr>
          <a:lstStyle/>
          <a:p>
            <a:pPr algn="ctr"/>
            <a:r>
              <a:rPr lang="en-IN" sz="2400" b="1" i="0" u="none" dirty="0">
                <a:latin typeface="Comic Sans MS" panose="030F0702030302020204" pitchFamily="66" charset="0"/>
              </a:rPr>
              <a:t>j</a:t>
            </a:r>
            <a:r>
              <a:rPr lang="en-IN" sz="2400" b="1" i="0" u="none" dirty="0" smtClean="0">
                <a:latin typeface="Comic Sans MS" panose="030F0702030302020204" pitchFamily="66" charset="0"/>
              </a:rPr>
              <a:t>s file</a:t>
            </a:r>
            <a:endParaRPr lang="en-IN" sz="2400" b="1" i="0" u="none" dirty="0">
              <a:latin typeface="Comic Sans MS" panose="030F0702030302020204" pitchFamily="66" charset="0"/>
            </a:endParaRPr>
          </a:p>
        </p:txBody>
      </p:sp>
    </p:spTree>
    <p:extLst>
      <p:ext uri="{BB962C8B-B14F-4D97-AF65-F5344CB8AC3E}">
        <p14:creationId xmlns:p14="http://schemas.microsoft.com/office/powerpoint/2010/main" val="4190779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61851" y="764178"/>
            <a:ext cx="10972800" cy="3700463"/>
          </a:xfrm>
        </p:spPr>
        <p:txBody>
          <a:bodyPr/>
          <a:lstStyle/>
          <a:p>
            <a:pPr marL="0" indent="0" algn="just">
              <a:buNone/>
            </a:pPr>
            <a:r>
              <a:rPr lang="en-IN" sz="2400" dirty="0">
                <a:solidFill>
                  <a:schemeClr val="bg1"/>
                </a:solidFill>
                <a:latin typeface="Comic Sans MS" pitchFamily="66" charset="0"/>
              </a:rPr>
              <a:t>Let us see how to compile and execute a TypeScript program using Visual Studio Code. Follow the steps given below −</a:t>
            </a:r>
          </a:p>
          <a:p>
            <a:pPr algn="just">
              <a:buFont typeface="Wingdings" pitchFamily="2" charset="2"/>
              <a:buChar char="Ø"/>
            </a:pPr>
            <a:r>
              <a:rPr lang="en-IN" sz="2400" b="1" dirty="0">
                <a:solidFill>
                  <a:schemeClr val="tx1">
                    <a:lumMod val="60000"/>
                    <a:lumOff val="40000"/>
                  </a:schemeClr>
                </a:solidFill>
                <a:latin typeface="Comic Sans MS" pitchFamily="66" charset="0"/>
              </a:rPr>
              <a:t>Step 1</a:t>
            </a:r>
            <a:r>
              <a:rPr lang="en-IN" sz="2400" dirty="0">
                <a:solidFill>
                  <a:schemeClr val="bg1"/>
                </a:solidFill>
                <a:latin typeface="Comic Sans MS" pitchFamily="66" charset="0"/>
              </a:rPr>
              <a:t> − Save the file with .ts extension. We shall save the file as Test.ts. The code editor marks errors in the code, if any, while you save it.</a:t>
            </a:r>
          </a:p>
          <a:p>
            <a:pPr algn="just">
              <a:buFont typeface="Wingdings" pitchFamily="2" charset="2"/>
              <a:buChar char="Ø"/>
            </a:pPr>
            <a:r>
              <a:rPr lang="en-IN" sz="2400" b="1" dirty="0">
                <a:solidFill>
                  <a:schemeClr val="tx1">
                    <a:lumMod val="60000"/>
                    <a:lumOff val="40000"/>
                  </a:schemeClr>
                </a:solidFill>
                <a:latin typeface="Comic Sans MS" pitchFamily="66" charset="0"/>
              </a:rPr>
              <a:t>Step 2</a:t>
            </a:r>
            <a:r>
              <a:rPr lang="en-IN" sz="2400" dirty="0">
                <a:solidFill>
                  <a:schemeClr val="bg1"/>
                </a:solidFill>
                <a:latin typeface="Comic Sans MS" pitchFamily="66" charset="0"/>
              </a:rPr>
              <a:t> − Right-click the TypeScript file under the Working Files option in VS Code’s Explore Pane. Select Open in Command Prompt option.</a:t>
            </a:r>
          </a:p>
          <a:p>
            <a:pPr algn="just">
              <a:buFont typeface="Wingdings" pitchFamily="2" charset="2"/>
              <a:buChar char="Ø"/>
            </a:pPr>
            <a:r>
              <a:rPr lang="en-IN" sz="2400" b="1" dirty="0">
                <a:solidFill>
                  <a:schemeClr val="tx1">
                    <a:lumMod val="60000"/>
                    <a:lumOff val="40000"/>
                  </a:schemeClr>
                </a:solidFill>
                <a:latin typeface="Comic Sans MS" pitchFamily="66" charset="0"/>
              </a:rPr>
              <a:t>Step 3</a:t>
            </a:r>
            <a:r>
              <a:rPr lang="en-IN" sz="2400" dirty="0">
                <a:solidFill>
                  <a:schemeClr val="bg1"/>
                </a:solidFill>
                <a:latin typeface="Comic Sans MS" pitchFamily="66" charset="0"/>
              </a:rPr>
              <a:t> − To compile the file use the following command on the terminal window.</a:t>
            </a:r>
          </a:p>
          <a:p>
            <a:pPr algn="just">
              <a:buFont typeface="Wingdings" pitchFamily="2" charset="2"/>
              <a:buChar char="Ø"/>
            </a:pPr>
            <a:r>
              <a:rPr lang="en-IN" sz="2400" dirty="0" smtClean="0">
                <a:solidFill>
                  <a:schemeClr val="bg1"/>
                </a:solidFill>
                <a:latin typeface="Comic Sans MS" pitchFamily="66" charset="0"/>
              </a:rPr>
              <a:t>                                         </a:t>
            </a:r>
          </a:p>
          <a:p>
            <a:pPr algn="just">
              <a:buFont typeface="Wingdings" pitchFamily="2" charset="2"/>
              <a:buChar char="Ø"/>
            </a:pPr>
            <a:r>
              <a:rPr lang="en-IN" sz="2400" b="1" dirty="0" smtClean="0">
                <a:solidFill>
                  <a:schemeClr val="tx1">
                    <a:lumMod val="60000"/>
                    <a:lumOff val="40000"/>
                  </a:schemeClr>
                </a:solidFill>
                <a:latin typeface="Comic Sans MS" pitchFamily="66" charset="0"/>
              </a:rPr>
              <a:t>Step </a:t>
            </a:r>
            <a:r>
              <a:rPr lang="en-IN" sz="2400" b="1" dirty="0">
                <a:solidFill>
                  <a:schemeClr val="tx1">
                    <a:lumMod val="60000"/>
                    <a:lumOff val="40000"/>
                  </a:schemeClr>
                </a:solidFill>
                <a:latin typeface="Comic Sans MS" pitchFamily="66" charset="0"/>
              </a:rPr>
              <a:t>4</a:t>
            </a:r>
            <a:r>
              <a:rPr lang="en-IN" sz="2400" dirty="0">
                <a:solidFill>
                  <a:schemeClr val="bg1"/>
                </a:solidFill>
                <a:latin typeface="Comic Sans MS" pitchFamily="66" charset="0"/>
              </a:rPr>
              <a:t> − The file is compiled to Test.js. To run the program written, type the following in the terminal</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p:txBody>
      </p:sp>
      <p:sp>
        <p:nvSpPr>
          <p:cNvPr id="6" name="Date Placeholder 5"/>
          <p:cNvSpPr>
            <a:spLocks noGrp="1"/>
          </p:cNvSpPr>
          <p:nvPr>
            <p:ph type="dt" sz="half" idx="10"/>
          </p:nvPr>
        </p:nvSpPr>
        <p:spPr/>
        <p:txBody>
          <a:bodyPr/>
          <a:lstStyle/>
          <a:p>
            <a:fld id="{9F35E42B-E6A7-4D36-8C7F-3B55A4D9B172}" type="datetime1">
              <a:rPr lang="en-US" smtClean="0"/>
              <a:t>1/2/2018</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17</a:t>
            </a:fld>
            <a:endParaRPr lang="en-US"/>
          </a:p>
        </p:txBody>
      </p:sp>
      <p:sp>
        <p:nvSpPr>
          <p:cNvPr id="16" name="TextBox 15"/>
          <p:cNvSpPr txBox="1"/>
          <p:nvPr/>
        </p:nvSpPr>
        <p:spPr>
          <a:xfrm>
            <a:off x="3291840" y="51664"/>
            <a:ext cx="8634549" cy="461665"/>
          </a:xfrm>
          <a:prstGeom prst="rect">
            <a:avLst/>
          </a:prstGeom>
          <a:noFill/>
        </p:spPr>
        <p:txBody>
          <a:bodyPr wrap="square" rtlCol="0">
            <a:spAutoFit/>
          </a:bodyPr>
          <a:lstStyle/>
          <a:p>
            <a:r>
              <a:rPr lang="en-IN" sz="2400" b="1" i="0" u="none" dirty="0" smtClean="0">
                <a:latin typeface="Comic Sans MS" pitchFamily="66" charset="0"/>
              </a:rPr>
              <a:t>COMPILE AND EXECUTE A TYPESCRIPT PROGRAM</a:t>
            </a:r>
            <a:endParaRPr lang="en-IN" sz="2400" b="1" i="0" u="none" dirty="0">
              <a:latin typeface="Comic Sans MS" pitchFamily="66" charset="0"/>
            </a:endParaRPr>
          </a:p>
        </p:txBody>
      </p:sp>
      <p:sp>
        <p:nvSpPr>
          <p:cNvPr id="2" name="Rectangle 1"/>
          <p:cNvSpPr/>
          <p:nvPr/>
        </p:nvSpPr>
        <p:spPr>
          <a:xfrm>
            <a:off x="5042263" y="4167051"/>
            <a:ext cx="1711234" cy="57476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IN" dirty="0">
                <a:solidFill>
                  <a:schemeClr val="bg1"/>
                </a:solidFill>
                <a:latin typeface="Comic Sans MS" pitchFamily="66" charset="0"/>
              </a:rPr>
              <a:t>tsc Test.ts</a:t>
            </a:r>
            <a:endParaRPr lang="en-IN" dirty="0"/>
          </a:p>
        </p:txBody>
      </p:sp>
      <p:sp>
        <p:nvSpPr>
          <p:cNvPr id="8" name="Rectangle 7"/>
          <p:cNvSpPr/>
          <p:nvPr/>
        </p:nvSpPr>
        <p:spPr>
          <a:xfrm>
            <a:off x="5042263" y="5573485"/>
            <a:ext cx="1711234" cy="57476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IN" dirty="0">
                <a:solidFill>
                  <a:schemeClr val="bg1"/>
                </a:solidFill>
                <a:latin typeface="Comic Sans MS" pitchFamily="66" charset="0"/>
              </a:rPr>
              <a:t> node Test.js</a:t>
            </a:r>
            <a:endParaRPr lang="en-IN" dirty="0"/>
          </a:p>
        </p:txBody>
      </p:sp>
    </p:spTree>
    <p:extLst>
      <p:ext uri="{BB962C8B-B14F-4D97-AF65-F5344CB8AC3E}">
        <p14:creationId xmlns:p14="http://schemas.microsoft.com/office/powerpoint/2010/main" val="119042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77672" y="1359188"/>
            <a:ext cx="5230797" cy="4649726"/>
          </a:xfrm>
          <a:prstGeom prst="rect">
            <a:avLst/>
          </a:prstGeom>
          <a:solidFill>
            <a:schemeClr val="bg2">
              <a:alpha val="43000"/>
            </a:schemeClr>
          </a:solidFill>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buNone/>
            </a:pPr>
            <a:r>
              <a:rPr lang="en-US" altLang="zh-TW" sz="2400" i="0" u="none" kern="0" dirty="0" smtClean="0">
                <a:solidFill>
                  <a:srgbClr val="EEA116"/>
                </a:solidFill>
                <a:latin typeface="Comic Sans MS" panose="030F0702030302020204" pitchFamily="66" charset="0"/>
              </a:rPr>
              <a:t>Test.ts</a:t>
            </a:r>
          </a:p>
          <a:p>
            <a:pPr marL="457200" lvl="1" indent="0">
              <a:buNone/>
            </a:pPr>
            <a:r>
              <a:rPr lang="en-US" sz="2400" i="0" u="none" kern="0" dirty="0">
                <a:solidFill>
                  <a:schemeClr val="bg1"/>
                </a:solidFill>
                <a:latin typeface="Comic Sans MS" panose="030F0702030302020204" pitchFamily="66" charset="0"/>
              </a:rPr>
              <a:t>class Greeting { </a:t>
            </a:r>
          </a:p>
          <a:p>
            <a:pPr marL="457200" lvl="1" indent="0">
              <a:buNone/>
            </a:pPr>
            <a:r>
              <a:rPr lang="en-US" sz="2400" i="0" u="none" kern="0" dirty="0">
                <a:solidFill>
                  <a:schemeClr val="bg1"/>
                </a:solidFill>
                <a:latin typeface="Comic Sans MS" panose="030F0702030302020204" pitchFamily="66" charset="0"/>
              </a:rPr>
              <a:t>   greet():void { </a:t>
            </a:r>
          </a:p>
          <a:p>
            <a:pPr marL="457200" lvl="1" indent="0">
              <a:buNone/>
            </a:pPr>
            <a:r>
              <a:rPr lang="en-US" sz="2400" i="0" u="none" kern="0" dirty="0">
                <a:solidFill>
                  <a:schemeClr val="bg1"/>
                </a:solidFill>
                <a:latin typeface="Comic Sans MS" panose="030F0702030302020204" pitchFamily="66" charset="0"/>
              </a:rPr>
              <a:t>      console.log("Hello World!!!") </a:t>
            </a:r>
          </a:p>
          <a:p>
            <a:pPr marL="457200" lvl="1" indent="0">
              <a:buNone/>
            </a:pPr>
            <a:r>
              <a:rPr lang="en-US" sz="2400" i="0" u="none" kern="0" dirty="0">
                <a:solidFill>
                  <a:schemeClr val="bg1"/>
                </a:solidFill>
                <a:latin typeface="Comic Sans MS" panose="030F0702030302020204" pitchFamily="66" charset="0"/>
              </a:rPr>
              <a:t>   } </a:t>
            </a:r>
          </a:p>
          <a:p>
            <a:pPr marL="457200" lvl="1" indent="0">
              <a:buNone/>
            </a:pPr>
            <a:r>
              <a:rPr lang="en-US" sz="2400" i="0" u="none" kern="0" dirty="0">
                <a:solidFill>
                  <a:schemeClr val="bg1"/>
                </a:solidFill>
                <a:latin typeface="Comic Sans MS" panose="030F0702030302020204" pitchFamily="66" charset="0"/>
              </a:rPr>
              <a:t>} </a:t>
            </a:r>
          </a:p>
          <a:p>
            <a:pPr marL="457200" lvl="1" indent="0">
              <a:buNone/>
            </a:pPr>
            <a:r>
              <a:rPr lang="en-US" sz="2400" i="0" u="none" kern="0" dirty="0">
                <a:solidFill>
                  <a:schemeClr val="bg1"/>
                </a:solidFill>
                <a:latin typeface="Comic Sans MS" panose="030F0702030302020204" pitchFamily="66" charset="0"/>
              </a:rPr>
              <a:t>var obj = new Greeting(); </a:t>
            </a:r>
          </a:p>
          <a:p>
            <a:pPr marL="457200" lvl="1" indent="0">
              <a:buNone/>
            </a:pPr>
            <a:r>
              <a:rPr lang="en-US" sz="2400" i="0" u="none" kern="0" dirty="0">
                <a:solidFill>
                  <a:schemeClr val="bg1"/>
                </a:solidFill>
                <a:latin typeface="Comic Sans MS" panose="030F0702030302020204" pitchFamily="66" charset="0"/>
              </a:rPr>
              <a:t>obj.greet();</a:t>
            </a: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18</a:t>
            </a:fld>
            <a:endParaRPr lang="en-US"/>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EXAMPLE</a:t>
            </a:r>
            <a:endParaRPr lang="en-US" sz="2400" b="1" i="0" u="none" dirty="0">
              <a:solidFill>
                <a:schemeClr val="accent2">
                  <a:lumMod val="60000"/>
                  <a:lumOff val="40000"/>
                </a:schemeClr>
              </a:solidFill>
              <a:latin typeface="Comic Sans MS" panose="030F0702030302020204" pitchFamily="66" charset="0"/>
            </a:endParaRPr>
          </a:p>
        </p:txBody>
      </p:sp>
      <p:sp>
        <p:nvSpPr>
          <p:cNvPr id="7" name="Content Placeholder 2"/>
          <p:cNvSpPr txBox="1">
            <a:spLocks/>
          </p:cNvSpPr>
          <p:nvPr/>
        </p:nvSpPr>
        <p:spPr bwMode="auto">
          <a:xfrm>
            <a:off x="5956663" y="1359188"/>
            <a:ext cx="5064034" cy="4649726"/>
          </a:xfrm>
          <a:prstGeom prst="rect">
            <a:avLst/>
          </a:prstGeom>
          <a:solidFill>
            <a:schemeClr val="bg2">
              <a:alpha val="64000"/>
            </a:schemeClr>
          </a:solidFill>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buNone/>
            </a:pPr>
            <a:r>
              <a:rPr lang="en-US" altLang="zh-TW" sz="2000" i="0" u="none" kern="0" dirty="0">
                <a:solidFill>
                  <a:srgbClr val="EEA116"/>
                </a:solidFill>
                <a:latin typeface="Comic Sans MS" panose="030F0702030302020204" pitchFamily="66" charset="0"/>
              </a:rPr>
              <a:t>Test.js</a:t>
            </a:r>
          </a:p>
          <a:p>
            <a:pPr marL="457200" lvl="1" indent="0">
              <a:buNone/>
            </a:pPr>
            <a:r>
              <a:rPr lang="en-US" sz="2000" i="0" u="none" kern="0" dirty="0">
                <a:solidFill>
                  <a:schemeClr val="bg1"/>
                </a:solidFill>
                <a:latin typeface="Comic Sans MS" panose="030F0702030302020204" pitchFamily="66" charset="0"/>
              </a:rPr>
              <a:t>var Greeting = /** @class */ (function () {</a:t>
            </a:r>
          </a:p>
          <a:p>
            <a:pPr marL="457200" lvl="1" indent="0">
              <a:buNone/>
            </a:pPr>
            <a:r>
              <a:rPr lang="en-US" sz="2000" i="0" u="none" kern="0" dirty="0">
                <a:solidFill>
                  <a:schemeClr val="bg1"/>
                </a:solidFill>
                <a:latin typeface="Comic Sans MS" panose="030F0702030302020204" pitchFamily="66" charset="0"/>
              </a:rPr>
              <a:t>    function Greeting() {</a:t>
            </a:r>
          </a:p>
          <a:p>
            <a:pPr marL="457200" lvl="1" indent="0">
              <a:buNone/>
            </a:pPr>
            <a:r>
              <a:rPr lang="en-US" sz="2000" i="0" u="none" kern="0" dirty="0">
                <a:solidFill>
                  <a:schemeClr val="bg1"/>
                </a:solidFill>
                <a:latin typeface="Comic Sans MS" panose="030F0702030302020204" pitchFamily="66" charset="0"/>
              </a:rPr>
              <a:t>    }</a:t>
            </a:r>
          </a:p>
          <a:p>
            <a:pPr marL="457200" lvl="1" indent="0">
              <a:buNone/>
            </a:pPr>
            <a:r>
              <a:rPr lang="en-US" sz="2000" i="0" u="none" kern="0" dirty="0">
                <a:solidFill>
                  <a:schemeClr val="bg1"/>
                </a:solidFill>
                <a:latin typeface="Comic Sans MS" panose="030F0702030302020204" pitchFamily="66" charset="0"/>
              </a:rPr>
              <a:t>    Greeting.prototype.greet = function () {</a:t>
            </a:r>
          </a:p>
          <a:p>
            <a:pPr marL="457200" lvl="1" indent="0">
              <a:buNone/>
            </a:pPr>
            <a:r>
              <a:rPr lang="en-US" sz="2000" i="0" u="none" kern="0" dirty="0">
                <a:solidFill>
                  <a:schemeClr val="bg1"/>
                </a:solidFill>
                <a:latin typeface="Comic Sans MS" panose="030F0702030302020204" pitchFamily="66" charset="0"/>
              </a:rPr>
              <a:t>        console.log("Hello World!!!");</a:t>
            </a:r>
          </a:p>
          <a:p>
            <a:pPr marL="457200" lvl="1" indent="0">
              <a:buNone/>
            </a:pPr>
            <a:r>
              <a:rPr lang="en-US" sz="2000" i="0" u="none" kern="0" dirty="0">
                <a:solidFill>
                  <a:schemeClr val="bg1"/>
                </a:solidFill>
                <a:latin typeface="Comic Sans MS" panose="030F0702030302020204" pitchFamily="66" charset="0"/>
              </a:rPr>
              <a:t>    };</a:t>
            </a:r>
          </a:p>
          <a:p>
            <a:pPr marL="457200" lvl="1" indent="0">
              <a:buNone/>
            </a:pPr>
            <a:r>
              <a:rPr lang="en-US" sz="2000" i="0" u="none" kern="0" dirty="0">
                <a:solidFill>
                  <a:schemeClr val="bg1"/>
                </a:solidFill>
                <a:latin typeface="Comic Sans MS" panose="030F0702030302020204" pitchFamily="66" charset="0"/>
              </a:rPr>
              <a:t>    return Greeting;</a:t>
            </a:r>
          </a:p>
          <a:p>
            <a:pPr marL="457200" lvl="1" indent="0">
              <a:buNone/>
            </a:pPr>
            <a:r>
              <a:rPr lang="en-US" sz="2000" i="0" u="none" kern="0" dirty="0">
                <a:solidFill>
                  <a:schemeClr val="bg1"/>
                </a:solidFill>
                <a:latin typeface="Comic Sans MS" panose="030F0702030302020204" pitchFamily="66" charset="0"/>
              </a:rPr>
              <a:t>}());</a:t>
            </a:r>
          </a:p>
          <a:p>
            <a:pPr marL="457200" lvl="1" indent="0">
              <a:buNone/>
            </a:pPr>
            <a:r>
              <a:rPr lang="en-US" sz="2000" i="0" u="none" kern="0" dirty="0">
                <a:solidFill>
                  <a:schemeClr val="bg1"/>
                </a:solidFill>
                <a:latin typeface="Comic Sans MS" panose="030F0702030302020204" pitchFamily="66" charset="0"/>
              </a:rPr>
              <a:t>var obj = new Greeting();</a:t>
            </a:r>
          </a:p>
          <a:p>
            <a:pPr marL="457200" lvl="1" indent="0">
              <a:buNone/>
            </a:pPr>
            <a:r>
              <a:rPr lang="en-US" sz="2000" i="0" u="none" kern="0" dirty="0">
                <a:solidFill>
                  <a:schemeClr val="bg1"/>
                </a:solidFill>
                <a:latin typeface="Comic Sans MS" panose="030F0702030302020204" pitchFamily="66" charset="0"/>
              </a:rPr>
              <a:t>obj.greet();</a:t>
            </a:r>
          </a:p>
        </p:txBody>
      </p:sp>
    </p:spTree>
    <p:extLst>
      <p:ext uri="{BB962C8B-B14F-4D97-AF65-F5344CB8AC3E}">
        <p14:creationId xmlns:p14="http://schemas.microsoft.com/office/powerpoint/2010/main" val="2796409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7429" y="-180067"/>
            <a:ext cx="7489371" cy="936626"/>
          </a:xfrm>
        </p:spPr>
        <p:txBody>
          <a:bodyPr/>
          <a:lstStyle/>
          <a:p>
            <a:r>
              <a:rPr lang="en-IN" sz="2800" dirty="0" smtClean="0">
                <a:solidFill>
                  <a:schemeClr val="tx1"/>
                </a:solidFill>
                <a:latin typeface="Comic Sans MS" panose="030F0702030302020204" pitchFamily="66" charset="0"/>
              </a:rPr>
              <a:t>Declaring variables with var,let and </a:t>
            </a:r>
            <a:r>
              <a:rPr lang="en-IN" sz="2800" dirty="0" smtClean="0">
                <a:solidFill>
                  <a:schemeClr val="accent2">
                    <a:lumMod val="60000"/>
                    <a:lumOff val="40000"/>
                  </a:schemeClr>
                </a:solidFill>
                <a:latin typeface="Comic Sans MS" panose="030F0702030302020204" pitchFamily="66" charset="0"/>
              </a:rPr>
              <a:t>const</a:t>
            </a:r>
            <a:endParaRPr lang="en-IN" sz="2800" dirty="0">
              <a:solidFill>
                <a:schemeClr val="accent2">
                  <a:lumMod val="60000"/>
                  <a:lumOff val="40000"/>
                </a:schemeClr>
              </a:solidFill>
              <a:latin typeface="Comic Sans MS" panose="030F0702030302020204" pitchFamily="66" charset="0"/>
            </a:endParaRPr>
          </a:p>
        </p:txBody>
      </p:sp>
      <p:sp>
        <p:nvSpPr>
          <p:cNvPr id="3" name="Content Placeholder 2"/>
          <p:cNvSpPr>
            <a:spLocks noGrp="1"/>
          </p:cNvSpPr>
          <p:nvPr>
            <p:ph idx="1"/>
          </p:nvPr>
        </p:nvSpPr>
        <p:spPr/>
        <p:txBody>
          <a:bodyPr/>
          <a:lstStyle/>
          <a:p>
            <a:r>
              <a:rPr lang="en-IN" dirty="0" smtClean="0">
                <a:solidFill>
                  <a:schemeClr val="bg1"/>
                </a:solidFill>
                <a:latin typeface="Comic Sans MS" panose="030F0702030302020204" pitchFamily="66" charset="0"/>
              </a:rPr>
              <a:t>Let is used to declare variables </a:t>
            </a:r>
          </a:p>
          <a:p>
            <a:r>
              <a:rPr lang="en-IN" dirty="0" smtClean="0">
                <a:solidFill>
                  <a:schemeClr val="bg1"/>
                </a:solidFill>
                <a:latin typeface="Comic Sans MS" panose="030F0702030302020204" pitchFamily="66" charset="0"/>
              </a:rPr>
              <a:t>Const is used to declare constants</a:t>
            </a:r>
          </a:p>
          <a:p>
            <a:endParaRPr lang="en-IN" dirty="0" smtClean="0">
              <a:solidFill>
                <a:schemeClr val="bg1"/>
              </a:solidFill>
              <a:latin typeface="Comic Sans MS" panose="030F0702030302020204" pitchFamily="66" charset="0"/>
            </a:endParaRPr>
          </a:p>
          <a:p>
            <a:pPr lvl="3">
              <a:buFont typeface="Wingdings" panose="05000000000000000000" pitchFamily="2" charset="2"/>
              <a:buChar char="§"/>
            </a:pPr>
            <a:r>
              <a:rPr lang="en-IN" sz="2800" dirty="0" smtClean="0">
                <a:solidFill>
                  <a:schemeClr val="bg1"/>
                </a:solidFill>
                <a:latin typeface="Comic Sans MS" panose="030F0702030302020204" pitchFamily="66" charset="0"/>
              </a:rPr>
              <a:t>Let a=10;</a:t>
            </a:r>
          </a:p>
          <a:p>
            <a:pPr lvl="3">
              <a:buFont typeface="Wingdings" panose="05000000000000000000" pitchFamily="2" charset="2"/>
              <a:buChar char="§"/>
            </a:pPr>
            <a:endParaRPr lang="en-IN" sz="2800" dirty="0" smtClean="0">
              <a:solidFill>
                <a:schemeClr val="bg1"/>
              </a:solidFill>
              <a:latin typeface="Comic Sans MS" panose="030F0702030302020204" pitchFamily="66" charset="0"/>
            </a:endParaRPr>
          </a:p>
          <a:p>
            <a:pPr lvl="3">
              <a:buFont typeface="Wingdings" panose="05000000000000000000" pitchFamily="2" charset="2"/>
              <a:buChar char="§"/>
            </a:pPr>
            <a:r>
              <a:rPr lang="en-IN" sz="2800" dirty="0" smtClean="0">
                <a:solidFill>
                  <a:schemeClr val="bg1"/>
                </a:solidFill>
                <a:latin typeface="Comic Sans MS" panose="030F0702030302020204" pitchFamily="66" charset="0"/>
              </a:rPr>
              <a:t>const allBooks = GetAllBooks</a:t>
            </a:r>
            <a:r>
              <a:rPr lang="en-IN" sz="2800" dirty="0">
                <a:solidFill>
                  <a:schemeClr val="bg1"/>
                </a:solidFill>
                <a:latin typeface="Comic Sans MS" panose="030F0702030302020204" pitchFamily="66" charset="0"/>
              </a:rPr>
              <a:t>();</a:t>
            </a:r>
          </a:p>
          <a:p>
            <a:pPr lvl="3">
              <a:buFont typeface="Wingdings" panose="05000000000000000000" pitchFamily="2" charset="2"/>
              <a:buChar char="§"/>
            </a:pPr>
            <a:endParaRPr lang="en-IN" sz="2800" dirty="0" smtClean="0">
              <a:solidFill>
                <a:schemeClr val="bg1"/>
              </a:solidFill>
              <a:latin typeface="Comic Sans MS" panose="030F0702030302020204" pitchFamily="66" charset="0"/>
            </a:endParaRPr>
          </a:p>
          <a:p>
            <a:pPr lvl="3">
              <a:buFont typeface="Wingdings" panose="05000000000000000000" pitchFamily="2" charset="2"/>
              <a:buChar char="§"/>
            </a:pPr>
            <a:endParaRPr lang="en-IN" dirty="0" smtClean="0">
              <a:solidFill>
                <a:schemeClr val="bg1"/>
              </a:solidFill>
              <a:latin typeface="Comic Sans MS" panose="030F0702030302020204" pitchFamily="66" charset="0"/>
            </a:endParaRPr>
          </a:p>
          <a:p>
            <a:pPr marL="1371600" lvl="3" indent="0">
              <a:buNone/>
            </a:pPr>
            <a:endParaRPr lang="en-IN" dirty="0" smtClean="0">
              <a:solidFill>
                <a:schemeClr val="bg1"/>
              </a:solidFill>
            </a:endParaRPr>
          </a:p>
          <a:p>
            <a:pPr marL="1371600" lvl="3" indent="0">
              <a:buNone/>
            </a:pPr>
            <a:endParaRPr lang="en-IN" dirty="0">
              <a:solidFill>
                <a:schemeClr val="bg1"/>
              </a:solidFill>
            </a:endParaRPr>
          </a:p>
          <a:p>
            <a:pPr marL="1371600" lvl="3" indent="0">
              <a:buNone/>
            </a:pPr>
            <a:endParaRPr lang="en-IN" dirty="0">
              <a:solidFill>
                <a:schemeClr val="bg1"/>
              </a:solidFill>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19</a:t>
            </a:fld>
            <a:endParaRPr lang="en-US"/>
          </a:p>
        </p:txBody>
      </p:sp>
    </p:spTree>
    <p:extLst>
      <p:ext uri="{BB962C8B-B14F-4D97-AF65-F5344CB8AC3E}">
        <p14:creationId xmlns:p14="http://schemas.microsoft.com/office/powerpoint/2010/main" val="274274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637382" y="587375"/>
            <a:ext cx="10363200" cy="1470025"/>
          </a:xfrm>
        </p:spPr>
        <p:txBody>
          <a:bodyPr/>
          <a:lstStyle/>
          <a:p>
            <a:pPr algn="ctr"/>
            <a:r>
              <a:rPr lang="en-US" sz="4800" dirty="0" smtClean="0">
                <a:solidFill>
                  <a:schemeClr val="accent1"/>
                </a:solidFill>
                <a:effectLst>
                  <a:outerShdw blurRad="38100" dist="38100" dir="2700000" algn="tl">
                    <a:srgbClr val="000000">
                      <a:alpha val="43137"/>
                    </a:srgbClr>
                  </a:outerShdw>
                </a:effectLst>
                <a:latin typeface="Comic Sans MS" panose="030F0702030302020204" pitchFamily="66" charset="0"/>
              </a:rPr>
              <a:t>TYPESCRIPT</a:t>
            </a:r>
            <a:endPar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pic>
        <p:nvPicPr>
          <p:cNvPr id="1028" name="Picture 4" descr="https://www.marcobeltempo.com/wp-content/uploads/2017/09/typescript-blog-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81" y="1892300"/>
            <a:ext cx="6802438" cy="3678238"/>
          </a:xfrm>
          <a:prstGeom prst="rect">
            <a:avLst/>
          </a:prstGeom>
          <a:noFill/>
          <a:effectLst>
            <a:glow rad="406400">
              <a:srgbClr val="002060">
                <a:alpha val="40000"/>
              </a:srgbClr>
            </a:glow>
            <a:outerShdw blurRad="50800" dist="50800" dir="5400000" algn="ctr" rotWithShape="0">
              <a:srgbClr val="000000"/>
            </a:outerShdw>
            <a:reflection blurRad="114300" stA="87000" endPos="62000" dir="5400000" sy="-100000" algn="bl" rotWithShape="0"/>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13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9612" y="1099413"/>
            <a:ext cx="10772775" cy="4767695"/>
          </a:xfrm>
          <a:prstGeom prst="rect">
            <a:avLst/>
          </a:prstGeom>
          <a:solidFill>
            <a:schemeClr val="bg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932219" y="0"/>
            <a:ext cx="6830290" cy="506845"/>
          </a:xfrm>
        </p:spPr>
        <p:txBody>
          <a:bodyPr/>
          <a:lstStyle/>
          <a:p>
            <a:r>
              <a:rPr lang="en-IN" sz="2800" dirty="0" smtClean="0">
                <a:solidFill>
                  <a:schemeClr val="tx1"/>
                </a:solidFill>
                <a:latin typeface="Comic Sans MS" panose="030F0702030302020204" pitchFamily="66" charset="0"/>
              </a:rPr>
              <a:t>Difference Between var let and const </a:t>
            </a:r>
            <a:endParaRPr lang="en-IN" sz="2800" dirty="0">
              <a:solidFill>
                <a:schemeClr val="accent2">
                  <a:lumMod val="60000"/>
                  <a:lumOff val="40000"/>
                </a:schemeClr>
              </a:solidFill>
              <a:latin typeface="Comic Sans MS" panose="030F0702030302020204" pitchFamily="66" charset="0"/>
            </a:endParaRPr>
          </a:p>
        </p:txBody>
      </p:sp>
      <p:sp>
        <p:nvSpPr>
          <p:cNvPr id="15" name="Text Placeholder 14"/>
          <p:cNvSpPr>
            <a:spLocks noGrp="1"/>
          </p:cNvSpPr>
          <p:nvPr>
            <p:ph type="body" sz="half" idx="2"/>
          </p:nvPr>
        </p:nvSpPr>
        <p:spPr>
          <a:xfrm>
            <a:off x="1063051" y="1258162"/>
            <a:ext cx="4011084" cy="4691063"/>
          </a:xfrm>
        </p:spPr>
        <p:txBody>
          <a:bodyPr/>
          <a:lstStyle/>
          <a:p>
            <a:pPr marL="342900" indent="-342900">
              <a:buFont typeface="Wingdings" panose="05000000000000000000" pitchFamily="2" charset="2"/>
              <a:buChar char="§"/>
            </a:pPr>
            <a:r>
              <a:rPr lang="en-IN" sz="2400" dirty="0" smtClean="0">
                <a:solidFill>
                  <a:schemeClr val="bg1"/>
                </a:solidFill>
                <a:latin typeface="Comic Sans MS" panose="030F0702030302020204" pitchFamily="66" charset="0"/>
              </a:rPr>
              <a:t>Globally available in the</a:t>
            </a:r>
          </a:p>
          <a:p>
            <a:r>
              <a:rPr lang="en-IN" sz="2400" dirty="0" smtClean="0">
                <a:solidFill>
                  <a:schemeClr val="bg1"/>
                </a:solidFill>
                <a:latin typeface="Comic Sans MS" panose="030F0702030302020204" pitchFamily="66" charset="0"/>
              </a:rPr>
              <a:t>     Function in which it is declared</a:t>
            </a:r>
          </a:p>
          <a:p>
            <a:endParaRPr lang="en-IN" sz="2400" dirty="0">
              <a:solidFill>
                <a:schemeClr val="bg1"/>
              </a:solidFill>
              <a:latin typeface="Comic Sans MS" panose="030F0702030302020204" pitchFamily="66" charset="0"/>
            </a:endParaRPr>
          </a:p>
          <a:p>
            <a:pPr marL="342900" indent="-342900">
              <a:buFont typeface="Wingdings" panose="05000000000000000000" pitchFamily="2" charset="2"/>
              <a:buChar char="§"/>
            </a:pPr>
            <a:r>
              <a:rPr lang="en-IN" sz="2400" dirty="0" smtClean="0">
                <a:solidFill>
                  <a:schemeClr val="bg1"/>
                </a:solidFill>
                <a:latin typeface="Comic Sans MS" panose="030F0702030302020204" pitchFamily="66" charset="0"/>
              </a:rPr>
              <a:t>“Hoisted” to the top of the function</a:t>
            </a:r>
          </a:p>
          <a:p>
            <a:endParaRPr lang="en-IN" sz="2400" dirty="0" smtClean="0">
              <a:solidFill>
                <a:schemeClr val="bg1"/>
              </a:solidFill>
              <a:latin typeface="Comic Sans MS" panose="030F0702030302020204" pitchFamily="66" charset="0"/>
            </a:endParaRPr>
          </a:p>
          <a:p>
            <a:pPr marL="342900" indent="-342900">
              <a:buFont typeface="Wingdings" panose="05000000000000000000" pitchFamily="2" charset="2"/>
              <a:buChar char="§"/>
            </a:pPr>
            <a:r>
              <a:rPr lang="en-IN" sz="2400" dirty="0" smtClean="0">
                <a:solidFill>
                  <a:schemeClr val="bg1"/>
                </a:solidFill>
                <a:latin typeface="Comic Sans MS" panose="030F0702030302020204" pitchFamily="66" charset="0"/>
              </a:rPr>
              <a:t>Variable name maybe declared a second time in the same function</a:t>
            </a:r>
            <a:endParaRPr lang="en-IN"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20</a:t>
            </a:fld>
            <a:endParaRPr lang="en-US"/>
          </a:p>
        </p:txBody>
      </p:sp>
      <p:sp>
        <p:nvSpPr>
          <p:cNvPr id="16" name="Text Placeholder 14"/>
          <p:cNvSpPr txBox="1">
            <a:spLocks/>
          </p:cNvSpPr>
          <p:nvPr/>
        </p:nvSpPr>
        <p:spPr bwMode="auto">
          <a:xfrm>
            <a:off x="6653213" y="1258161"/>
            <a:ext cx="4011084"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1400">
                <a:solidFill>
                  <a:schemeClr val="tx1"/>
                </a:solidFill>
                <a:latin typeface="+mn-lt"/>
                <a:ea typeface="+mn-ea"/>
                <a:cs typeface="+mn-cs"/>
              </a:defRPr>
            </a:lvl1pPr>
            <a:lvl2pPr marL="457200" indent="0" algn="l" rtl="0" eaLnBrk="1" fontAlgn="base" hangingPunct="1">
              <a:spcBef>
                <a:spcPct val="20000"/>
              </a:spcBef>
              <a:spcAft>
                <a:spcPct val="0"/>
              </a:spcAft>
              <a:buNone/>
              <a:defRPr sz="1200">
                <a:solidFill>
                  <a:schemeClr val="tx1"/>
                </a:solidFill>
                <a:latin typeface="+mn-lt"/>
              </a:defRPr>
            </a:lvl2pPr>
            <a:lvl3pPr marL="914400" indent="0" algn="l" rtl="0" eaLnBrk="1" fontAlgn="base" hangingPunct="1">
              <a:spcBef>
                <a:spcPct val="20000"/>
              </a:spcBef>
              <a:spcAft>
                <a:spcPct val="0"/>
              </a:spcAft>
              <a:buNone/>
              <a:defRPr sz="1000">
                <a:solidFill>
                  <a:schemeClr val="tx1"/>
                </a:solidFill>
                <a:latin typeface="+mn-lt"/>
              </a:defRPr>
            </a:lvl3pPr>
            <a:lvl4pPr marL="1371600" indent="0" algn="l" rtl="0" eaLnBrk="1" fontAlgn="base" hangingPunct="1">
              <a:spcBef>
                <a:spcPct val="20000"/>
              </a:spcBef>
              <a:spcAft>
                <a:spcPct val="0"/>
              </a:spcAft>
              <a:buNone/>
              <a:defRPr sz="900">
                <a:solidFill>
                  <a:schemeClr val="tx1"/>
                </a:solidFill>
                <a:latin typeface="+mn-lt"/>
              </a:defRPr>
            </a:lvl4pPr>
            <a:lvl5pPr marL="1828800" indent="0" algn="l" rtl="0" eaLnBrk="1" fontAlgn="base" hangingPunct="1">
              <a:spcBef>
                <a:spcPct val="20000"/>
              </a:spcBef>
              <a:spcAft>
                <a:spcPct val="0"/>
              </a:spcAft>
              <a:buNone/>
              <a:defRPr sz="900">
                <a:solidFill>
                  <a:schemeClr val="tx1"/>
                </a:solidFill>
                <a:latin typeface="+mn-lt"/>
              </a:defRPr>
            </a:lvl5pPr>
            <a:lvl6pPr marL="2286000" indent="0" algn="l" rtl="0" eaLnBrk="1" fontAlgn="base" hangingPunct="1">
              <a:spcBef>
                <a:spcPct val="20000"/>
              </a:spcBef>
              <a:spcAft>
                <a:spcPct val="0"/>
              </a:spcAft>
              <a:buNone/>
              <a:defRPr sz="900">
                <a:solidFill>
                  <a:schemeClr val="tx1"/>
                </a:solidFill>
                <a:latin typeface="+mn-lt"/>
              </a:defRPr>
            </a:lvl6pPr>
            <a:lvl7pPr marL="2743200" indent="0" algn="l" rtl="0" eaLnBrk="1" fontAlgn="base" hangingPunct="1">
              <a:spcBef>
                <a:spcPct val="20000"/>
              </a:spcBef>
              <a:spcAft>
                <a:spcPct val="0"/>
              </a:spcAft>
              <a:buNone/>
              <a:defRPr sz="900">
                <a:solidFill>
                  <a:schemeClr val="tx1"/>
                </a:solidFill>
                <a:latin typeface="+mn-lt"/>
              </a:defRPr>
            </a:lvl7pPr>
            <a:lvl8pPr marL="3200400" indent="0" algn="l" rtl="0" eaLnBrk="1" fontAlgn="base" hangingPunct="1">
              <a:spcBef>
                <a:spcPct val="20000"/>
              </a:spcBef>
              <a:spcAft>
                <a:spcPct val="0"/>
              </a:spcAft>
              <a:buNone/>
              <a:defRPr sz="900">
                <a:solidFill>
                  <a:schemeClr val="tx1"/>
                </a:solidFill>
                <a:latin typeface="+mn-lt"/>
              </a:defRPr>
            </a:lvl8pPr>
            <a:lvl9pPr marL="3657600" indent="0" algn="l" rtl="0" eaLnBrk="1" fontAlgn="base" hangingPunct="1">
              <a:spcBef>
                <a:spcPct val="20000"/>
              </a:spcBef>
              <a:spcAft>
                <a:spcPct val="0"/>
              </a:spcAft>
              <a:buNone/>
              <a:defRPr sz="900">
                <a:solidFill>
                  <a:schemeClr val="tx1"/>
                </a:solidFill>
                <a:latin typeface="+mn-lt"/>
              </a:defRPr>
            </a:lvl9pPr>
          </a:lstStyle>
          <a:p>
            <a:pPr marL="342900" indent="-342900">
              <a:buFont typeface="Wingdings" panose="05000000000000000000" pitchFamily="2" charset="2"/>
              <a:buChar char="§"/>
            </a:pPr>
            <a:r>
              <a:rPr lang="en-IN" sz="2400" i="0" u="none" kern="0" dirty="0" smtClean="0">
                <a:solidFill>
                  <a:schemeClr val="bg1"/>
                </a:solidFill>
                <a:latin typeface="Comic Sans MS" panose="030F0702030302020204" pitchFamily="66" charset="0"/>
              </a:rPr>
              <a:t>Only available in the block in which it is declared</a:t>
            </a:r>
          </a:p>
          <a:p>
            <a:endParaRPr lang="en-IN" sz="2400" i="0" u="none" kern="0" dirty="0" smtClean="0">
              <a:solidFill>
                <a:schemeClr val="bg1"/>
              </a:solidFill>
              <a:latin typeface="Comic Sans MS" panose="030F0702030302020204" pitchFamily="66" charset="0"/>
            </a:endParaRPr>
          </a:p>
          <a:p>
            <a:pPr marL="342900" indent="-342900">
              <a:buFont typeface="Wingdings" panose="05000000000000000000" pitchFamily="2" charset="2"/>
              <a:buChar char="§"/>
            </a:pPr>
            <a:r>
              <a:rPr lang="en-IN" sz="2400" i="0" u="none" kern="0" dirty="0" smtClean="0">
                <a:solidFill>
                  <a:schemeClr val="bg1"/>
                </a:solidFill>
                <a:latin typeface="Comic Sans MS" panose="030F0702030302020204" pitchFamily="66" charset="0"/>
              </a:rPr>
              <a:t>Not “hoisted” to the top of the block</a:t>
            </a:r>
          </a:p>
          <a:p>
            <a:pPr marL="342900" indent="-342900">
              <a:buFont typeface="Wingdings" panose="05000000000000000000" pitchFamily="2" charset="2"/>
              <a:buChar char="§"/>
            </a:pPr>
            <a:endParaRPr lang="en-IN" sz="2400" i="0" u="none" kern="0" dirty="0" smtClean="0">
              <a:solidFill>
                <a:schemeClr val="bg1"/>
              </a:solidFill>
              <a:latin typeface="Comic Sans MS" panose="030F0702030302020204" pitchFamily="66" charset="0"/>
            </a:endParaRPr>
          </a:p>
          <a:p>
            <a:pPr marL="342900" indent="-342900">
              <a:buFont typeface="Wingdings" panose="05000000000000000000" pitchFamily="2" charset="2"/>
              <a:buChar char="§"/>
            </a:pPr>
            <a:r>
              <a:rPr lang="en-IN" sz="2400" i="0" u="none" kern="0" dirty="0" smtClean="0">
                <a:solidFill>
                  <a:schemeClr val="bg1"/>
                </a:solidFill>
                <a:latin typeface="Comic Sans MS" panose="030F0702030302020204" pitchFamily="66" charset="0"/>
              </a:rPr>
              <a:t>Variable name may only be declared once per block</a:t>
            </a:r>
          </a:p>
          <a:p>
            <a:endParaRPr lang="en-IN" sz="2400" i="0" u="none" kern="0" dirty="0">
              <a:solidFill>
                <a:schemeClr val="bg1"/>
              </a:solidFill>
              <a:latin typeface="Comic Sans MS" panose="030F0702030302020204" pitchFamily="66" charset="0"/>
            </a:endParaRPr>
          </a:p>
          <a:p>
            <a:endParaRPr lang="en-IN" sz="2400" i="0" u="none" kern="0" dirty="0" smtClean="0">
              <a:solidFill>
                <a:schemeClr val="bg1"/>
              </a:solidFill>
              <a:latin typeface="Comic Sans MS" panose="030F0702030302020204" pitchFamily="66" charset="0"/>
            </a:endParaRPr>
          </a:p>
        </p:txBody>
      </p:sp>
      <p:cxnSp>
        <p:nvCxnSpPr>
          <p:cNvPr id="20" name="Straight Connector 19"/>
          <p:cNvCxnSpPr/>
          <p:nvPr/>
        </p:nvCxnSpPr>
        <p:spPr>
          <a:xfrm>
            <a:off x="5902037" y="1197260"/>
            <a:ext cx="0" cy="457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036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softEdge rad="12319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584375" y="28580"/>
            <a:ext cx="4488563" cy="542926"/>
          </a:xfrm>
        </p:spPr>
        <p:txBody>
          <a:bodyPr/>
          <a:lstStyle/>
          <a:p>
            <a:r>
              <a:rPr lang="en-IN" sz="2800" dirty="0" smtClean="0">
                <a:solidFill>
                  <a:schemeClr val="accent2">
                    <a:lumMod val="60000"/>
                    <a:lumOff val="40000"/>
                  </a:schemeClr>
                </a:solidFill>
                <a:latin typeface="Comic Sans MS" panose="030F0702030302020204" pitchFamily="66" charset="0"/>
              </a:rPr>
              <a:t>Adding Type Annotations</a:t>
            </a:r>
            <a:endParaRPr lang="en-IN" sz="2800" dirty="0">
              <a:solidFill>
                <a:schemeClr val="accent2">
                  <a:lumMod val="60000"/>
                  <a:lumOff val="40000"/>
                </a:schemeClr>
              </a:solidFill>
              <a:latin typeface="Comic Sans MS" panose="030F0702030302020204" pitchFamily="66" charset="0"/>
            </a:endParaRPr>
          </a:p>
        </p:txBody>
      </p:sp>
      <p:sp>
        <p:nvSpPr>
          <p:cNvPr id="3" name="Content Placeholder 2"/>
          <p:cNvSpPr>
            <a:spLocks noGrp="1"/>
          </p:cNvSpPr>
          <p:nvPr>
            <p:ph idx="1"/>
          </p:nvPr>
        </p:nvSpPr>
        <p:spPr>
          <a:xfrm>
            <a:off x="609600" y="428629"/>
            <a:ext cx="10972800" cy="5645139"/>
          </a:xfrm>
        </p:spPr>
        <p:txBody>
          <a:bodyPr/>
          <a:lstStyle/>
          <a:p>
            <a:pPr lvl="3">
              <a:buFont typeface="Wingdings" panose="05000000000000000000" pitchFamily="2" charset="2"/>
              <a:buChar char="§"/>
            </a:pPr>
            <a:r>
              <a:rPr lang="en-IN" sz="2800" dirty="0" smtClean="0">
                <a:solidFill>
                  <a:schemeClr val="bg1"/>
                </a:solidFill>
                <a:latin typeface="Comic Sans MS" panose="030F0702030302020204" pitchFamily="66" charset="0"/>
              </a:rPr>
              <a:t>Boolean</a:t>
            </a:r>
          </a:p>
          <a:p>
            <a:pPr marL="1371600" lvl="3" indent="0">
              <a:buNone/>
            </a:pPr>
            <a:r>
              <a:rPr lang="en-IN" sz="2800" dirty="0">
                <a:solidFill>
                  <a:schemeClr val="bg1"/>
                </a:solidFill>
                <a:latin typeface="Comic Sans MS" panose="030F0702030302020204" pitchFamily="66" charset="0"/>
              </a:rPr>
              <a:t> </a:t>
            </a:r>
            <a:r>
              <a:rPr lang="en-IN" sz="2800" dirty="0" smtClean="0">
                <a:solidFill>
                  <a:schemeClr val="bg1"/>
                </a:solidFill>
                <a:latin typeface="Comic Sans MS" panose="030F0702030302020204" pitchFamily="66" charset="0"/>
              </a:rPr>
              <a:t>         </a:t>
            </a:r>
            <a:r>
              <a:rPr lang="en-IN" sz="2400" dirty="0" smtClean="0">
                <a:solidFill>
                  <a:schemeClr val="bg1"/>
                </a:solidFill>
                <a:latin typeface="Comic Sans MS" panose="030F0702030302020204" pitchFamily="66" charset="0"/>
              </a:rPr>
              <a:t>let present : Boolean = true;</a:t>
            </a:r>
          </a:p>
          <a:p>
            <a:pPr marL="1371600" lvl="3" indent="0">
              <a:buNone/>
            </a:pPr>
            <a:endParaRPr lang="en-IN" sz="2400" dirty="0" smtClean="0">
              <a:solidFill>
                <a:schemeClr val="bg1"/>
              </a:solidFill>
              <a:latin typeface="Comic Sans MS" panose="030F0702030302020204" pitchFamily="66" charset="0"/>
            </a:endParaRPr>
          </a:p>
          <a:p>
            <a:pPr lvl="3">
              <a:buFont typeface="Wingdings" panose="05000000000000000000" pitchFamily="2" charset="2"/>
              <a:buChar char="§"/>
            </a:pPr>
            <a:r>
              <a:rPr lang="en-IN" sz="2800" dirty="0" smtClean="0">
                <a:solidFill>
                  <a:schemeClr val="bg1"/>
                </a:solidFill>
                <a:latin typeface="Comic Sans MS" panose="030F0702030302020204" pitchFamily="66" charset="0"/>
              </a:rPr>
              <a:t>Number</a:t>
            </a:r>
          </a:p>
          <a:p>
            <a:pPr lvl="3">
              <a:buFont typeface="Wingdings" panose="05000000000000000000" pitchFamily="2" charset="2"/>
              <a:buChar char="§"/>
            </a:pPr>
            <a:endParaRPr lang="en-IN" sz="2800" dirty="0" smtClean="0">
              <a:solidFill>
                <a:schemeClr val="bg1"/>
              </a:solidFill>
              <a:latin typeface="Comic Sans MS" panose="030F0702030302020204" pitchFamily="66" charset="0"/>
            </a:endParaRPr>
          </a:p>
          <a:p>
            <a:pPr lvl="3">
              <a:buFont typeface="Wingdings" panose="05000000000000000000" pitchFamily="2" charset="2"/>
              <a:buChar char="§"/>
            </a:pPr>
            <a:endParaRPr lang="en-IN" sz="2800" dirty="0">
              <a:solidFill>
                <a:schemeClr val="bg1"/>
              </a:solidFill>
              <a:latin typeface="Comic Sans MS" panose="030F0702030302020204" pitchFamily="66" charset="0"/>
            </a:endParaRPr>
          </a:p>
          <a:p>
            <a:pPr lvl="3">
              <a:buFont typeface="Wingdings" panose="05000000000000000000" pitchFamily="2" charset="2"/>
              <a:buChar char="§"/>
            </a:pPr>
            <a:endParaRPr lang="en-IN" sz="2800" dirty="0" smtClean="0">
              <a:solidFill>
                <a:schemeClr val="bg1"/>
              </a:solidFill>
              <a:latin typeface="Comic Sans MS" panose="030F0702030302020204" pitchFamily="66" charset="0"/>
            </a:endParaRPr>
          </a:p>
          <a:p>
            <a:pPr lvl="3">
              <a:buFont typeface="Wingdings" panose="05000000000000000000" pitchFamily="2" charset="2"/>
              <a:buChar char="§"/>
            </a:pPr>
            <a:r>
              <a:rPr lang="en-IN" sz="2800" dirty="0" smtClean="0">
                <a:solidFill>
                  <a:schemeClr val="bg1"/>
                </a:solidFill>
                <a:latin typeface="Comic Sans MS" panose="030F0702030302020204" pitchFamily="66" charset="0"/>
              </a:rPr>
              <a:t>String</a:t>
            </a:r>
          </a:p>
          <a:p>
            <a:pPr lvl="3">
              <a:buFont typeface="Wingdings" panose="05000000000000000000" pitchFamily="2" charset="2"/>
              <a:buChar char="§"/>
            </a:pPr>
            <a:endParaRPr lang="en-IN" sz="2800" dirty="0" smtClean="0">
              <a:solidFill>
                <a:schemeClr val="bg1"/>
              </a:solidFill>
              <a:latin typeface="Comic Sans MS" panose="030F0702030302020204" pitchFamily="66" charset="0"/>
            </a:endParaRPr>
          </a:p>
          <a:p>
            <a:pPr lvl="3">
              <a:buFont typeface="Wingdings" panose="05000000000000000000" pitchFamily="2" charset="2"/>
              <a:buChar char="§"/>
            </a:pPr>
            <a:endParaRPr lang="en-IN" sz="2400" dirty="0" smtClean="0">
              <a:solidFill>
                <a:schemeClr val="bg1"/>
              </a:solidFill>
              <a:latin typeface="Comic Sans MS" panose="030F0702030302020204" pitchFamily="66" charset="0"/>
            </a:endParaRPr>
          </a:p>
          <a:p>
            <a:pPr lvl="3">
              <a:buFont typeface="Wingdings" panose="05000000000000000000" pitchFamily="2" charset="2"/>
              <a:buChar char="§"/>
            </a:pPr>
            <a:endParaRPr lang="en-IN"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774" y="2565220"/>
            <a:ext cx="3397820" cy="884570"/>
          </a:xfrm>
          <a:prstGeom prst="rect">
            <a:avLst/>
          </a:prstGeom>
          <a:noFill/>
          <a:effectLst>
            <a:glow>
              <a:schemeClr val="accent1">
                <a:alpha val="40000"/>
              </a:schemeClr>
            </a:glow>
            <a:reflection endPos="0" dist="50800" dir="5400000" sy="-100000" algn="bl" rotWithShape="0"/>
            <a:softEdge rad="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774" y="4325609"/>
            <a:ext cx="3397819" cy="1036100"/>
          </a:xfrm>
          <a:prstGeom prst="rect">
            <a:avLst/>
          </a:prstGeom>
        </p:spPr>
      </p:pic>
    </p:spTree>
    <p:extLst>
      <p:ext uri="{BB962C8B-B14F-4D97-AF65-F5344CB8AC3E}">
        <p14:creationId xmlns:p14="http://schemas.microsoft.com/office/powerpoint/2010/main" val="1888279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22</a:t>
            </a:fld>
            <a:endParaRPr lang="en-US"/>
          </a:p>
        </p:txBody>
      </p:sp>
      <p:sp>
        <p:nvSpPr>
          <p:cNvPr id="6" name="Rectangle 5"/>
          <p:cNvSpPr/>
          <p:nvPr/>
        </p:nvSpPr>
        <p:spPr>
          <a:xfrm>
            <a:off x="96982" y="765014"/>
            <a:ext cx="8936182" cy="2492990"/>
          </a:xfrm>
          <a:prstGeom prst="rect">
            <a:avLst/>
          </a:prstGeom>
        </p:spPr>
        <p:txBody>
          <a:bodyPr wrap="square">
            <a:spAutoFit/>
          </a:bodyPr>
          <a:lstStyle/>
          <a:p>
            <a:pPr lvl="3" algn="l">
              <a:buFont typeface="Wingdings" panose="05000000000000000000" pitchFamily="2" charset="2"/>
              <a:buChar char="§"/>
            </a:pPr>
            <a:r>
              <a:rPr lang="en-IN" sz="2400" b="1" i="0" u="none" dirty="0" smtClean="0">
                <a:solidFill>
                  <a:schemeClr val="bg1"/>
                </a:solidFill>
                <a:latin typeface="Comic Sans MS" panose="030F0702030302020204" pitchFamily="66" charset="0"/>
              </a:rPr>
              <a:t>Any</a:t>
            </a:r>
            <a:endParaRPr lang="en-IN" dirty="0">
              <a:solidFill>
                <a:schemeClr val="bg1"/>
              </a:solidFill>
              <a:latin typeface="Comic Sans MS" panose="030F0702030302020204" pitchFamily="66" charset="0"/>
            </a:endParaRPr>
          </a:p>
          <a:p>
            <a:pPr lvl="5"/>
            <a:endParaRPr lang="en-IN" dirty="0">
              <a:solidFill>
                <a:schemeClr val="bg1"/>
              </a:solidFill>
              <a:latin typeface="Comic Sans MS" panose="030F0702030302020204" pitchFamily="66" charset="0"/>
            </a:endParaRPr>
          </a:p>
          <a:p>
            <a:pPr lvl="5"/>
            <a:endParaRPr lang="en-IN" dirty="0">
              <a:solidFill>
                <a:schemeClr val="bg1"/>
              </a:solidFill>
              <a:latin typeface="Comic Sans MS" panose="030F0702030302020204" pitchFamily="66" charset="0"/>
            </a:endParaRPr>
          </a:p>
          <a:p>
            <a:pPr lvl="3" algn="l"/>
            <a:endParaRPr lang="en-IN" sz="2400" dirty="0">
              <a:solidFill>
                <a:schemeClr val="bg1"/>
              </a:solidFill>
              <a:latin typeface="Comic Sans MS" panose="030F0702030302020204" pitchFamily="66" charset="0"/>
            </a:endParaRPr>
          </a:p>
          <a:p>
            <a:pPr lvl="3" algn="l">
              <a:buFont typeface="Wingdings" panose="05000000000000000000" pitchFamily="2" charset="2"/>
              <a:buChar char="§"/>
            </a:pPr>
            <a:endParaRPr lang="en-IN" dirty="0">
              <a:solidFill>
                <a:schemeClr val="bg1"/>
              </a:solidFill>
              <a:latin typeface="Comic Sans MS" panose="030F0702030302020204" pitchFamily="66" charset="0"/>
            </a:endParaRPr>
          </a:p>
          <a:p>
            <a:pPr lvl="3" algn="l"/>
            <a:endParaRPr lang="en-IN" dirty="0">
              <a:solidFill>
                <a:schemeClr val="bg1"/>
              </a:solidFill>
            </a:endParaRPr>
          </a:p>
          <a:p>
            <a:pPr lvl="3" algn="l"/>
            <a:endParaRPr lang="en-IN" dirty="0">
              <a:solidFill>
                <a:schemeClr val="bg1"/>
              </a:solidFill>
            </a:endParaRPr>
          </a:p>
          <a:p>
            <a:pPr lvl="3" algn="l"/>
            <a:endParaRPr lang="en-IN"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691" y="1501870"/>
            <a:ext cx="3887390" cy="1005802"/>
          </a:xfrm>
          <a:prstGeom prst="rect">
            <a:avLst/>
          </a:prstGeom>
        </p:spPr>
      </p:pic>
      <p:pic>
        <p:nvPicPr>
          <p:cNvPr id="8" name="Picture 7"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softEdge rad="12319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584375" y="28580"/>
            <a:ext cx="4488563" cy="542926"/>
          </a:xfrm>
        </p:spPr>
        <p:txBody>
          <a:bodyPr/>
          <a:lstStyle/>
          <a:p>
            <a:r>
              <a:rPr lang="en-IN" sz="2800" dirty="0" smtClean="0">
                <a:solidFill>
                  <a:schemeClr val="accent2">
                    <a:lumMod val="60000"/>
                    <a:lumOff val="40000"/>
                  </a:schemeClr>
                </a:solidFill>
                <a:latin typeface="Comic Sans MS" panose="030F0702030302020204" pitchFamily="66" charset="0"/>
              </a:rPr>
              <a:t>Adding Type Annotations</a:t>
            </a:r>
            <a:endParaRPr lang="en-IN" sz="2800"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1548500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30595" y="28580"/>
            <a:ext cx="1402463" cy="542926"/>
          </a:xfrm>
        </p:spPr>
        <p:txBody>
          <a:bodyPr/>
          <a:lstStyle/>
          <a:p>
            <a:r>
              <a:rPr lang="en-IN" sz="2800" dirty="0" smtClean="0">
                <a:solidFill>
                  <a:schemeClr val="accent2">
                    <a:lumMod val="60000"/>
                    <a:lumOff val="40000"/>
                  </a:schemeClr>
                </a:solidFill>
                <a:latin typeface="Comic Sans MS" panose="030F0702030302020204" pitchFamily="66" charset="0"/>
              </a:rPr>
              <a:t>Array</a:t>
            </a:r>
            <a:endParaRPr lang="en-IN" sz="2800" dirty="0">
              <a:solidFill>
                <a:schemeClr val="accent2">
                  <a:lumMod val="60000"/>
                  <a:lumOff val="40000"/>
                </a:schemeClr>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23</a:t>
            </a:fld>
            <a:endParaRPr lang="en-US"/>
          </a:p>
        </p:txBody>
      </p:sp>
      <p:sp>
        <p:nvSpPr>
          <p:cNvPr id="7" name="Content Placeholder 2"/>
          <p:cNvSpPr>
            <a:spLocks noGrp="1"/>
          </p:cNvSpPr>
          <p:nvPr>
            <p:ph idx="1"/>
          </p:nvPr>
        </p:nvSpPr>
        <p:spPr>
          <a:xfrm>
            <a:off x="661852" y="764179"/>
            <a:ext cx="7900258" cy="2242257"/>
          </a:xfrm>
        </p:spPr>
        <p:txBody>
          <a:bodyPr/>
          <a:lstStyle/>
          <a:p>
            <a:pPr algn="just"/>
            <a:r>
              <a:rPr lang="en-IN" sz="2400" dirty="0" smtClean="0">
                <a:solidFill>
                  <a:schemeClr val="bg1"/>
                </a:solidFill>
                <a:latin typeface="Comic Sans MS" pitchFamily="66" charset="0"/>
              </a:rPr>
              <a:t>Data storage</a:t>
            </a:r>
          </a:p>
          <a:p>
            <a:pPr algn="just"/>
            <a:r>
              <a:rPr lang="en-IN" sz="2400" dirty="0" smtClean="0">
                <a:solidFill>
                  <a:schemeClr val="bg1"/>
                </a:solidFill>
                <a:latin typeface="Comic Sans MS" pitchFamily="66" charset="0"/>
              </a:rPr>
              <a:t>To hold a single type of data</a:t>
            </a:r>
          </a:p>
          <a:p>
            <a:pPr lvl="1" algn="just"/>
            <a:endParaRPr lang="en-IN" sz="2400" dirty="0">
              <a:solidFill>
                <a:schemeClr val="bg1"/>
              </a:solidFill>
              <a:latin typeface="Comic Sans MS" pitchFamily="66" charset="0"/>
            </a:endParaRPr>
          </a:p>
          <a:p>
            <a:pPr marL="457200" lvl="1" indent="0" algn="just">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Two different ways to declare an array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646" y="2950489"/>
            <a:ext cx="7718707" cy="2596550"/>
          </a:xfrm>
          <a:prstGeom prst="rect">
            <a:avLst/>
          </a:prstGeom>
        </p:spPr>
      </p:pic>
    </p:spTree>
    <p:extLst>
      <p:ext uri="{BB962C8B-B14F-4D97-AF65-F5344CB8AC3E}">
        <p14:creationId xmlns:p14="http://schemas.microsoft.com/office/powerpoint/2010/main" val="4140053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30595" y="28580"/>
            <a:ext cx="1402463" cy="542926"/>
          </a:xfrm>
        </p:spPr>
        <p:txBody>
          <a:bodyPr/>
          <a:lstStyle/>
          <a:p>
            <a:r>
              <a:rPr lang="en-IN" sz="2800" dirty="0" smtClean="0">
                <a:solidFill>
                  <a:schemeClr val="accent2">
                    <a:lumMod val="60000"/>
                    <a:lumOff val="40000"/>
                  </a:schemeClr>
                </a:solidFill>
                <a:latin typeface="Comic Sans MS" panose="030F0702030302020204" pitchFamily="66" charset="0"/>
              </a:rPr>
              <a:t>Tuples</a:t>
            </a:r>
            <a:endParaRPr lang="en-IN" sz="2800" dirty="0">
              <a:solidFill>
                <a:schemeClr val="accent2">
                  <a:lumMod val="60000"/>
                  <a:lumOff val="40000"/>
                </a:schemeClr>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24</a:t>
            </a:fld>
            <a:endParaRPr lang="en-US"/>
          </a:p>
        </p:txBody>
      </p:sp>
      <p:sp>
        <p:nvSpPr>
          <p:cNvPr id="7" name="Content Placeholder 2"/>
          <p:cNvSpPr>
            <a:spLocks noGrp="1"/>
          </p:cNvSpPr>
          <p:nvPr>
            <p:ph idx="1"/>
          </p:nvPr>
        </p:nvSpPr>
        <p:spPr>
          <a:xfrm>
            <a:off x="661851" y="764178"/>
            <a:ext cx="10972800" cy="5207131"/>
          </a:xfrm>
        </p:spPr>
        <p:txBody>
          <a:bodyPr/>
          <a:lstStyle/>
          <a:p>
            <a:pPr algn="just"/>
            <a:r>
              <a:rPr lang="en-IN" sz="2400" dirty="0" smtClean="0">
                <a:solidFill>
                  <a:schemeClr val="bg1"/>
                </a:solidFill>
                <a:latin typeface="Comic Sans MS" pitchFamily="66" charset="0"/>
              </a:rPr>
              <a:t>Tuples are specialized type of array.</a:t>
            </a:r>
          </a:p>
          <a:p>
            <a:pPr algn="just"/>
            <a:r>
              <a:rPr lang="en-IN" sz="2400" dirty="0" smtClean="0">
                <a:solidFill>
                  <a:schemeClr val="bg1"/>
                </a:solidFill>
                <a:latin typeface="Comic Sans MS" pitchFamily="66" charset="0"/>
              </a:rPr>
              <a:t>Where you can specify type for first few elements in the array, don’t have to be the same type.</a:t>
            </a:r>
          </a:p>
          <a:p>
            <a:pPr marL="457200" lvl="1" indent="0" algn="just">
              <a:buNone/>
            </a:pPr>
            <a:endParaRPr lang="en-IN" sz="2400" dirty="0" smtClean="0">
              <a:solidFill>
                <a:schemeClr val="bg1"/>
              </a:solidFill>
              <a:latin typeface="Comic Sans MS" pitchFamily="66" charset="0"/>
            </a:endParaRPr>
          </a:p>
          <a:p>
            <a:pPr marL="457200" lvl="1" indent="0" algn="just">
              <a:buNone/>
            </a:pPr>
            <a:r>
              <a:rPr lang="en-IN" sz="2400" dirty="0" smtClean="0">
                <a:solidFill>
                  <a:schemeClr val="bg1"/>
                </a:solidFill>
                <a:latin typeface="Comic Sans MS" pitchFamily="66" charset="0"/>
              </a:rPr>
              <a:t>Example </a:t>
            </a:r>
            <a:r>
              <a:rPr lang="en-IN" sz="2400" dirty="0">
                <a:solidFill>
                  <a:schemeClr val="bg1"/>
                </a:solidFill>
                <a:latin typeface="Comic Sans MS" pitchFamily="66" charset="0"/>
              </a:rPr>
              <a:t>	</a:t>
            </a:r>
            <a:r>
              <a:rPr lang="en-IN" sz="2400" dirty="0" smtClean="0">
                <a:solidFill>
                  <a:schemeClr val="bg1"/>
                </a:solidFill>
                <a:latin typeface="Comic Sans MS" pitchFamily="66" charset="0"/>
              </a:rPr>
              <a:t>	</a:t>
            </a:r>
            <a:endParaRPr lang="en-IN" sz="2400" dirty="0">
              <a:solidFill>
                <a:schemeClr val="bg1"/>
              </a:solidFill>
              <a:latin typeface="Comic Sans MS"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400" y="2420052"/>
            <a:ext cx="5829084" cy="3551257"/>
          </a:xfrm>
          <a:prstGeom prst="rect">
            <a:avLst/>
          </a:prstGeom>
        </p:spPr>
      </p:pic>
    </p:spTree>
    <p:extLst>
      <p:ext uri="{BB962C8B-B14F-4D97-AF65-F5344CB8AC3E}">
        <p14:creationId xmlns:p14="http://schemas.microsoft.com/office/powerpoint/2010/main" val="1408390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30595" y="28580"/>
            <a:ext cx="1402463" cy="542926"/>
          </a:xfrm>
        </p:spPr>
        <p:txBody>
          <a:bodyPr/>
          <a:lstStyle/>
          <a:p>
            <a:r>
              <a:rPr lang="en-IN" sz="2800" dirty="0" smtClean="0">
                <a:solidFill>
                  <a:schemeClr val="accent2">
                    <a:lumMod val="60000"/>
                    <a:lumOff val="40000"/>
                  </a:schemeClr>
                </a:solidFill>
                <a:latin typeface="Comic Sans MS" panose="030F0702030302020204" pitchFamily="66" charset="0"/>
              </a:rPr>
              <a:t>Enum</a:t>
            </a:r>
            <a:endParaRPr lang="en-IN" sz="2800" dirty="0">
              <a:solidFill>
                <a:schemeClr val="accent2">
                  <a:lumMod val="60000"/>
                  <a:lumOff val="40000"/>
                </a:schemeClr>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25</a:t>
            </a:fld>
            <a:endParaRPr lang="en-US"/>
          </a:p>
        </p:txBody>
      </p:sp>
      <p:sp>
        <p:nvSpPr>
          <p:cNvPr id="7" name="Content Placeholder 2"/>
          <p:cNvSpPr>
            <a:spLocks noGrp="1"/>
          </p:cNvSpPr>
          <p:nvPr>
            <p:ph idx="1"/>
          </p:nvPr>
        </p:nvSpPr>
        <p:spPr>
          <a:xfrm>
            <a:off x="661851" y="764178"/>
            <a:ext cx="10972800" cy="5207131"/>
          </a:xfrm>
        </p:spPr>
        <p:txBody>
          <a:bodyPr/>
          <a:lstStyle/>
          <a:p>
            <a:pPr marL="0" indent="0" algn="just">
              <a:buNone/>
            </a:pPr>
            <a:r>
              <a:rPr lang="en-IN" sz="2400" dirty="0">
                <a:solidFill>
                  <a:schemeClr val="bg1"/>
                </a:solidFill>
                <a:latin typeface="Comic Sans MS" panose="030F0702030302020204" pitchFamily="66" charset="0"/>
              </a:rPr>
              <a:t>• Addition to JavaScript datatypes. Similar to C# </a:t>
            </a:r>
            <a:r>
              <a:rPr lang="en-IN" sz="2400" dirty="0" smtClean="0">
                <a:solidFill>
                  <a:schemeClr val="bg1"/>
                </a:solidFill>
                <a:latin typeface="Comic Sans MS" panose="030F0702030302020204" pitchFamily="66" charset="0"/>
              </a:rPr>
              <a:t>enum </a:t>
            </a:r>
          </a:p>
          <a:p>
            <a:pPr marL="0" indent="0" algn="just">
              <a:buNone/>
            </a:pPr>
            <a:r>
              <a:rPr lang="en-IN" sz="2400" dirty="0" smtClean="0">
                <a:solidFill>
                  <a:schemeClr val="bg1"/>
                </a:solidFill>
                <a:latin typeface="Comic Sans MS" panose="030F0702030302020204" pitchFamily="66" charset="0"/>
              </a:rPr>
              <a:t>• </a:t>
            </a:r>
            <a:r>
              <a:rPr lang="en-IN" sz="2400" dirty="0">
                <a:solidFill>
                  <a:schemeClr val="bg1"/>
                </a:solidFill>
                <a:latin typeface="Comic Sans MS" panose="030F0702030302020204" pitchFamily="66" charset="0"/>
              </a:rPr>
              <a:t>Like languages like C#, an enum is a way of giving more friendly names to sets of numeric values. </a:t>
            </a:r>
            <a:endParaRPr lang="en-IN" sz="2400" dirty="0" smtClean="0">
              <a:solidFill>
                <a:schemeClr val="bg1"/>
              </a:solidFill>
              <a:latin typeface="Comic Sans MS" panose="030F0702030302020204" pitchFamily="66" charset="0"/>
            </a:endParaRPr>
          </a:p>
          <a:p>
            <a:pPr marL="0" indent="0" algn="just">
              <a:buNone/>
            </a:pPr>
            <a:r>
              <a:rPr lang="en-IN" sz="2400" dirty="0" smtClean="0">
                <a:solidFill>
                  <a:schemeClr val="bg1"/>
                </a:solidFill>
                <a:latin typeface="Comic Sans MS" panose="030F0702030302020204" pitchFamily="66" charset="0"/>
              </a:rPr>
              <a:t>• </a:t>
            </a:r>
            <a:r>
              <a:rPr lang="en-IN" sz="2400" dirty="0">
                <a:solidFill>
                  <a:schemeClr val="bg1"/>
                </a:solidFill>
                <a:latin typeface="Comic Sans MS" panose="030F0702030302020204" pitchFamily="66" charset="0"/>
              </a:rPr>
              <a:t>By default, enums begin numbering their members starting at 0. You can change this by </a:t>
            </a:r>
            <a:r>
              <a:rPr lang="en-IN" sz="2400" dirty="0" smtClean="0">
                <a:solidFill>
                  <a:schemeClr val="bg1"/>
                </a:solidFill>
                <a:latin typeface="Comic Sans MS" pitchFamily="66" charset="0"/>
              </a:rPr>
              <a:t>manually </a:t>
            </a:r>
            <a:r>
              <a:rPr lang="en-IN" sz="2400" dirty="0">
                <a:solidFill>
                  <a:schemeClr val="bg1"/>
                </a:solidFill>
                <a:latin typeface="Comic Sans MS" pitchFamily="66" charset="0"/>
              </a:rPr>
              <a:t>setting the value of one its members</a:t>
            </a:r>
            <a:r>
              <a:rPr lang="en-IN" sz="2400" dirty="0" smtClean="0">
                <a:solidFill>
                  <a:schemeClr val="bg1"/>
                </a:solidFill>
                <a:latin typeface="Comic Sans MS" pitchFamily="66" charset="0"/>
              </a:rPr>
              <a:t>.</a:t>
            </a:r>
          </a:p>
          <a:p>
            <a:pPr marL="0" indent="0" algn="just">
              <a:buNone/>
            </a:pPr>
            <a:endParaRPr lang="en-IN" sz="2400" dirty="0">
              <a:solidFill>
                <a:schemeClr val="bg1"/>
              </a:solidFill>
              <a:latin typeface="Comic Sans MS" pitchFamily="66" charset="0"/>
            </a:endParaRPr>
          </a:p>
          <a:p>
            <a:pPr marL="0" indent="0" algn="just">
              <a:buNone/>
            </a:pPr>
            <a:r>
              <a:rPr lang="en-IN" sz="2400" dirty="0" smtClean="0">
                <a:solidFill>
                  <a:schemeClr val="bg1"/>
                </a:solidFill>
                <a:latin typeface="Comic Sans MS" pitchFamily="66" charset="0"/>
              </a:rPr>
              <a:t>Ex:-	enum Animals{ Dog ,Cat ,Lion ,Tiger } // 0,1,2,3</a:t>
            </a:r>
          </a:p>
          <a:p>
            <a:pPr marL="0" indent="0" algn="just">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 </a:t>
            </a:r>
          </a:p>
          <a:p>
            <a:pPr marL="0" indent="0" algn="just">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         </a:t>
            </a:r>
            <a:r>
              <a:rPr lang="en-IN" sz="2400" dirty="0">
                <a:solidFill>
                  <a:schemeClr val="bg1"/>
                </a:solidFill>
                <a:latin typeface="Comic Sans MS" pitchFamily="66" charset="0"/>
              </a:rPr>
              <a:t>enum Animals{ </a:t>
            </a:r>
            <a:r>
              <a:rPr lang="en-IN" sz="2400" dirty="0" smtClean="0">
                <a:solidFill>
                  <a:schemeClr val="bg1"/>
                </a:solidFill>
                <a:latin typeface="Comic Sans MS" pitchFamily="66" charset="0"/>
              </a:rPr>
              <a:t>Dog=3 </a:t>
            </a:r>
            <a:r>
              <a:rPr lang="en-IN" sz="2400" dirty="0">
                <a:solidFill>
                  <a:schemeClr val="bg1"/>
                </a:solidFill>
                <a:latin typeface="Comic Sans MS" pitchFamily="66" charset="0"/>
              </a:rPr>
              <a:t>,Cat ,Lion ,Tiger } // </a:t>
            </a:r>
            <a:r>
              <a:rPr lang="en-IN" sz="2400" dirty="0" smtClean="0">
                <a:solidFill>
                  <a:schemeClr val="bg1"/>
                </a:solidFill>
                <a:latin typeface="Comic Sans MS" pitchFamily="66" charset="0"/>
              </a:rPr>
              <a:t>3,4,5,6</a:t>
            </a:r>
          </a:p>
          <a:p>
            <a:pPr marL="0" indent="0" algn="just">
              <a:buNone/>
            </a:pPr>
            <a:endParaRPr lang="en-IN" sz="2400" dirty="0">
              <a:solidFill>
                <a:schemeClr val="bg1"/>
              </a:solidFill>
              <a:latin typeface="Comic Sans MS" pitchFamily="66" charset="0"/>
            </a:endParaRPr>
          </a:p>
          <a:p>
            <a:pPr marL="0" indent="0" algn="just">
              <a:buNone/>
            </a:pPr>
            <a:r>
              <a:rPr lang="en-IN" sz="2400" dirty="0" smtClean="0">
                <a:solidFill>
                  <a:schemeClr val="bg1"/>
                </a:solidFill>
                <a:latin typeface="Comic Sans MS" pitchFamily="66" charset="0"/>
              </a:rPr>
              <a:t>	</a:t>
            </a:r>
            <a:r>
              <a:rPr lang="en-IN" sz="2400" dirty="0">
                <a:solidFill>
                  <a:schemeClr val="bg1"/>
                </a:solidFill>
                <a:latin typeface="Comic Sans MS" pitchFamily="66" charset="0"/>
              </a:rPr>
              <a:t>enum Animals{ </a:t>
            </a:r>
            <a:r>
              <a:rPr lang="en-IN" sz="2400" dirty="0" smtClean="0">
                <a:solidFill>
                  <a:schemeClr val="bg1"/>
                </a:solidFill>
                <a:latin typeface="Comic Sans MS" pitchFamily="66" charset="0"/>
              </a:rPr>
              <a:t>Dog=10 </a:t>
            </a:r>
            <a:r>
              <a:rPr lang="en-IN" sz="2400" dirty="0">
                <a:solidFill>
                  <a:schemeClr val="bg1"/>
                </a:solidFill>
                <a:latin typeface="Comic Sans MS" pitchFamily="66" charset="0"/>
              </a:rPr>
              <a:t>,</a:t>
            </a:r>
            <a:r>
              <a:rPr lang="en-IN" sz="2400" dirty="0" smtClean="0">
                <a:solidFill>
                  <a:schemeClr val="bg1"/>
                </a:solidFill>
                <a:latin typeface="Comic Sans MS" pitchFamily="66" charset="0"/>
              </a:rPr>
              <a:t>Cat=8 </a:t>
            </a:r>
            <a:r>
              <a:rPr lang="en-IN" sz="2400" dirty="0">
                <a:solidFill>
                  <a:schemeClr val="bg1"/>
                </a:solidFill>
                <a:latin typeface="Comic Sans MS" pitchFamily="66" charset="0"/>
              </a:rPr>
              <a:t>,</a:t>
            </a:r>
            <a:r>
              <a:rPr lang="en-IN" sz="2400" dirty="0" smtClean="0">
                <a:solidFill>
                  <a:schemeClr val="bg1"/>
                </a:solidFill>
                <a:latin typeface="Comic Sans MS" pitchFamily="66" charset="0"/>
              </a:rPr>
              <a:t>Lion=0 </a:t>
            </a:r>
            <a:r>
              <a:rPr lang="en-IN" sz="2400" dirty="0">
                <a:solidFill>
                  <a:schemeClr val="bg1"/>
                </a:solidFill>
                <a:latin typeface="Comic Sans MS" pitchFamily="66" charset="0"/>
              </a:rPr>
              <a:t>,</a:t>
            </a:r>
            <a:r>
              <a:rPr lang="en-IN" sz="2400" dirty="0" smtClean="0">
                <a:solidFill>
                  <a:schemeClr val="bg1"/>
                </a:solidFill>
                <a:latin typeface="Comic Sans MS" pitchFamily="66" charset="0"/>
              </a:rPr>
              <a:t>Tiger=7 </a:t>
            </a:r>
            <a:r>
              <a:rPr lang="en-IN" sz="2400" dirty="0">
                <a:solidFill>
                  <a:schemeClr val="bg1"/>
                </a:solidFill>
                <a:latin typeface="Comic Sans MS" pitchFamily="66" charset="0"/>
              </a:rPr>
              <a:t>} </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a:p>
            <a:pPr marL="0" indent="0" algn="just">
              <a:buNone/>
            </a:pPr>
            <a:r>
              <a:rPr lang="en-IN" sz="2400" dirty="0">
                <a:solidFill>
                  <a:schemeClr val="bg1"/>
                </a:solidFill>
                <a:latin typeface="Comic Sans MS" pitchFamily="66" charset="0"/>
              </a:rPr>
              <a:t>	</a:t>
            </a:r>
          </a:p>
        </p:txBody>
      </p:sp>
    </p:spTree>
    <p:extLst>
      <p:ext uri="{BB962C8B-B14F-4D97-AF65-F5344CB8AC3E}">
        <p14:creationId xmlns:p14="http://schemas.microsoft.com/office/powerpoint/2010/main" val="1395148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30595" y="28580"/>
            <a:ext cx="1402463" cy="542926"/>
          </a:xfrm>
        </p:spPr>
        <p:txBody>
          <a:bodyPr/>
          <a:lstStyle/>
          <a:p>
            <a:r>
              <a:rPr lang="en-IN" sz="2800" dirty="0" smtClean="0">
                <a:solidFill>
                  <a:schemeClr val="accent2">
                    <a:lumMod val="60000"/>
                    <a:lumOff val="40000"/>
                  </a:schemeClr>
                </a:solidFill>
                <a:latin typeface="Comic Sans MS" panose="030F0702030302020204" pitchFamily="66" charset="0"/>
              </a:rPr>
              <a:t>Void</a:t>
            </a:r>
            <a:endParaRPr lang="en-IN" sz="2800" dirty="0">
              <a:solidFill>
                <a:schemeClr val="accent2">
                  <a:lumMod val="60000"/>
                  <a:lumOff val="40000"/>
                </a:schemeClr>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dirty="0"/>
          </a:p>
        </p:txBody>
      </p:sp>
      <p:sp>
        <p:nvSpPr>
          <p:cNvPr id="5" name="Slide Number Placeholder 4"/>
          <p:cNvSpPr>
            <a:spLocks noGrp="1"/>
          </p:cNvSpPr>
          <p:nvPr>
            <p:ph type="sldNum" sz="quarter" idx="12"/>
          </p:nvPr>
        </p:nvSpPr>
        <p:spPr/>
        <p:txBody>
          <a:bodyPr/>
          <a:lstStyle/>
          <a:p>
            <a:fld id="{CB3966BC-8B8D-4F42-BECA-90C48EA3D957}" type="slidenum">
              <a:rPr lang="en-US" smtClean="0"/>
              <a:t>26</a:t>
            </a:fld>
            <a:endParaRPr lang="en-US"/>
          </a:p>
        </p:txBody>
      </p:sp>
      <p:sp>
        <p:nvSpPr>
          <p:cNvPr id="7" name="Content Placeholder 2"/>
          <p:cNvSpPr>
            <a:spLocks noGrp="1"/>
          </p:cNvSpPr>
          <p:nvPr>
            <p:ph idx="1"/>
          </p:nvPr>
        </p:nvSpPr>
        <p:spPr>
          <a:xfrm>
            <a:off x="661851" y="764178"/>
            <a:ext cx="10972800" cy="5207131"/>
          </a:xfrm>
        </p:spPr>
        <p:txBody>
          <a:bodyPr/>
          <a:lstStyle/>
          <a:p>
            <a:pPr algn="just">
              <a:buFontTx/>
              <a:buChar char="-"/>
            </a:pPr>
            <a:r>
              <a:rPr lang="en-IN" sz="2400" dirty="0" smtClean="0">
                <a:solidFill>
                  <a:schemeClr val="bg1"/>
                </a:solidFill>
                <a:latin typeface="Comic Sans MS" panose="030F0702030302020204" pitchFamily="66" charset="0"/>
              </a:rPr>
              <a:t>Void is like opposite of any: </a:t>
            </a:r>
            <a:r>
              <a:rPr lang="en-IN" sz="2400" dirty="0">
                <a:solidFill>
                  <a:schemeClr val="bg1"/>
                </a:solidFill>
                <a:latin typeface="Comic Sans MS" panose="030F0702030302020204" pitchFamily="66" charset="0"/>
              </a:rPr>
              <a:t>the absence of having any type at all</a:t>
            </a:r>
            <a:endParaRPr lang="en-IN" sz="2400" dirty="0" smtClean="0">
              <a:solidFill>
                <a:schemeClr val="bg1"/>
              </a:solidFill>
              <a:latin typeface="Comic Sans MS" pitchFamily="66" charset="0"/>
            </a:endParaRPr>
          </a:p>
          <a:p>
            <a:pPr algn="just">
              <a:buFontTx/>
              <a:buChar char="-"/>
            </a:pPr>
            <a:r>
              <a:rPr lang="en-IN" sz="2400" dirty="0">
                <a:solidFill>
                  <a:schemeClr val="bg1"/>
                </a:solidFill>
                <a:latin typeface="Comic Sans MS" panose="030F0702030302020204" pitchFamily="66" charset="0"/>
              </a:rPr>
              <a:t>You may commonly see this as the return type of functions that do not return a value: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861" y="2701562"/>
            <a:ext cx="5993248" cy="2438474"/>
          </a:xfrm>
          <a:prstGeom prst="rect">
            <a:avLst/>
          </a:prstGeom>
        </p:spPr>
      </p:pic>
    </p:spTree>
    <p:extLst>
      <p:ext uri="{BB962C8B-B14F-4D97-AF65-F5344CB8AC3E}">
        <p14:creationId xmlns:p14="http://schemas.microsoft.com/office/powerpoint/2010/main" val="510019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1" y="961426"/>
            <a:ext cx="11104728"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lgn="just">
              <a:buNone/>
            </a:pPr>
            <a:r>
              <a:rPr lang="en-IN" sz="2400" i="0" u="none" dirty="0">
                <a:solidFill>
                  <a:schemeClr val="bg1"/>
                </a:solidFill>
                <a:latin typeface="Comic Sans MS" pitchFamily="66" charset="0"/>
              </a:rPr>
              <a:t>	</a:t>
            </a:r>
            <a:r>
              <a:rPr lang="en-IN" sz="2400" i="0" u="none" dirty="0" smtClean="0">
                <a:solidFill>
                  <a:schemeClr val="bg1"/>
                </a:solidFill>
                <a:latin typeface="Comic Sans MS" pitchFamily="66" charset="0"/>
              </a:rPr>
              <a:t>TypeScript </a:t>
            </a:r>
            <a:r>
              <a:rPr lang="en-IN" sz="2400" i="0" u="none" dirty="0">
                <a:solidFill>
                  <a:schemeClr val="bg1"/>
                </a:solidFill>
                <a:latin typeface="Comic Sans MS" pitchFamily="66" charset="0"/>
              </a:rPr>
              <a:t>is object oriented JavaScript. TypeScript supports </a:t>
            </a:r>
            <a:r>
              <a:rPr lang="en-IN" sz="2400" i="0" u="none" dirty="0" smtClean="0">
                <a:solidFill>
                  <a:schemeClr val="bg1"/>
                </a:solidFill>
                <a:latin typeface="Comic Sans MS" pitchFamily="66" charset="0"/>
              </a:rPr>
              <a:t>object-oriented </a:t>
            </a:r>
            <a:r>
              <a:rPr lang="en-IN" sz="2400" i="0" u="none" dirty="0">
                <a:solidFill>
                  <a:schemeClr val="bg1"/>
                </a:solidFill>
                <a:latin typeface="Comic Sans MS" pitchFamily="66" charset="0"/>
              </a:rPr>
              <a:t>programming features like classes, interfaces, etc. A class in terms of OOP is a blueprint for creating objects. A class encapsulates data for the object. Typescript gives built in support for this concept called </a:t>
            </a:r>
            <a:r>
              <a:rPr lang="en-IN" sz="2400" i="0" u="none" dirty="0" smtClean="0">
                <a:solidFill>
                  <a:schemeClr val="bg1"/>
                </a:solidFill>
                <a:latin typeface="Comic Sans MS" pitchFamily="66" charset="0"/>
              </a:rPr>
              <a:t>class.</a:t>
            </a:r>
          </a:p>
          <a:p>
            <a:pPr marL="0" indent="0" algn="just">
              <a:buNone/>
            </a:pPr>
            <a:r>
              <a:rPr lang="en-IN" sz="2400" i="0" u="none" dirty="0" smtClean="0">
                <a:solidFill>
                  <a:schemeClr val="tx1">
                    <a:lumMod val="60000"/>
                    <a:lumOff val="40000"/>
                  </a:schemeClr>
                </a:solidFill>
                <a:latin typeface="Comic Sans MS" pitchFamily="66" charset="0"/>
              </a:rPr>
              <a:t>     Creating </a:t>
            </a:r>
            <a:r>
              <a:rPr lang="en-IN" sz="2400" i="0" u="none" dirty="0">
                <a:solidFill>
                  <a:schemeClr val="tx1">
                    <a:lumMod val="60000"/>
                    <a:lumOff val="40000"/>
                  </a:schemeClr>
                </a:solidFill>
                <a:latin typeface="Comic Sans MS" pitchFamily="66" charset="0"/>
              </a:rPr>
              <a:t>classes</a:t>
            </a:r>
          </a:p>
          <a:p>
            <a:pPr marL="0" indent="0" algn="just">
              <a:buNone/>
            </a:pPr>
            <a:r>
              <a:rPr lang="en-IN" sz="2400" i="0" u="none" dirty="0" smtClean="0">
                <a:solidFill>
                  <a:schemeClr val="bg1"/>
                </a:solidFill>
                <a:latin typeface="Comic Sans MS" pitchFamily="66" charset="0"/>
              </a:rPr>
              <a:t>     Use </a:t>
            </a:r>
            <a:r>
              <a:rPr lang="en-IN" sz="2400" i="0" u="none" dirty="0">
                <a:solidFill>
                  <a:schemeClr val="bg1"/>
                </a:solidFill>
                <a:latin typeface="Comic Sans MS" pitchFamily="66" charset="0"/>
              </a:rPr>
              <a:t>the class keyword to declare a class in TypeScript. The syntax for </a:t>
            </a:r>
            <a:r>
              <a:rPr lang="en-IN" sz="2400" i="0" u="none" dirty="0" smtClean="0">
                <a:solidFill>
                  <a:schemeClr val="bg1"/>
                </a:solidFill>
                <a:latin typeface="Comic Sans MS" pitchFamily="66" charset="0"/>
              </a:rPr>
              <a:t>              the </a:t>
            </a:r>
            <a:r>
              <a:rPr lang="en-IN" sz="2400" i="0" u="none" dirty="0">
                <a:solidFill>
                  <a:schemeClr val="bg1"/>
                </a:solidFill>
                <a:latin typeface="Comic Sans MS" pitchFamily="66" charset="0"/>
              </a:rPr>
              <a:t>same is given below −</a:t>
            </a:r>
          </a:p>
          <a:p>
            <a:pPr algn="just"/>
            <a:r>
              <a:rPr lang="en-IN" sz="2400" i="0" u="none" dirty="0" smtClean="0">
                <a:solidFill>
                  <a:schemeClr val="tx1">
                    <a:lumMod val="60000"/>
                    <a:lumOff val="40000"/>
                  </a:schemeClr>
                </a:solidFill>
                <a:latin typeface="Comic Sans MS" pitchFamily="66" charset="0"/>
              </a:rPr>
              <a:t>Syntax:</a:t>
            </a:r>
          </a:p>
          <a:p>
            <a:pPr marL="0" indent="0" algn="just">
              <a:buNone/>
            </a:pPr>
            <a:endParaRPr lang="en-IN" sz="2400" i="0" u="none"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27</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8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89405" y="78538"/>
            <a:ext cx="3448595" cy="461665"/>
          </a:xfrm>
          <a:prstGeom prst="rect">
            <a:avLst/>
          </a:prstGeom>
          <a:noFill/>
        </p:spPr>
        <p:txBody>
          <a:bodyPr wrap="square" rtlCol="0">
            <a:spAutoFit/>
          </a:bodyPr>
          <a:lstStyle/>
          <a:p>
            <a:r>
              <a:rPr lang="en-IN" sz="2400" b="1" i="0" u="none" dirty="0" smtClean="0">
                <a:latin typeface="Comic Sans MS" pitchFamily="66" charset="0"/>
              </a:rPr>
              <a:t>CLASSES</a:t>
            </a:r>
            <a:endParaRPr lang="en-IN" sz="2400" b="1" i="0" u="none" dirty="0">
              <a:latin typeface="Comic Sans MS" pitchFamily="66" charset="0"/>
            </a:endParaRPr>
          </a:p>
        </p:txBody>
      </p:sp>
      <p:sp>
        <p:nvSpPr>
          <p:cNvPr id="4" name="Rectangle 3"/>
          <p:cNvSpPr/>
          <p:nvPr/>
        </p:nvSpPr>
        <p:spPr>
          <a:xfrm>
            <a:off x="3581168" y="4444667"/>
            <a:ext cx="4052685" cy="1713569"/>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b="1" u="none" dirty="0">
                <a:solidFill>
                  <a:schemeClr val="bg1"/>
                </a:solidFill>
                <a:latin typeface="Comic Sans MS" pitchFamily="66" charset="0"/>
              </a:rPr>
              <a:t>class class_name </a:t>
            </a:r>
            <a:r>
              <a:rPr lang="en-IN" sz="2400" b="1" u="none" dirty="0" smtClean="0">
                <a:solidFill>
                  <a:schemeClr val="bg1"/>
                </a:solidFill>
                <a:latin typeface="Comic Sans MS" pitchFamily="66" charset="0"/>
              </a:rPr>
              <a:t>{</a:t>
            </a:r>
          </a:p>
          <a:p>
            <a:pPr marL="0" indent="0" algn="just">
              <a:buNone/>
            </a:pPr>
            <a:r>
              <a:rPr lang="en-IN" sz="2400" b="1" u="none" dirty="0" smtClean="0">
                <a:solidFill>
                  <a:schemeClr val="bg1"/>
                </a:solidFill>
                <a:latin typeface="Comic Sans MS" pitchFamily="66" charset="0"/>
              </a:rPr>
              <a:t> </a:t>
            </a:r>
            <a:r>
              <a:rPr lang="en-IN" sz="2400" b="1" u="none" dirty="0">
                <a:solidFill>
                  <a:schemeClr val="bg1"/>
                </a:solidFill>
                <a:latin typeface="Comic Sans MS" pitchFamily="66" charset="0"/>
              </a:rPr>
              <a:t>//class scope </a:t>
            </a:r>
            <a:endParaRPr lang="en-IN" sz="2400" b="1" u="none" dirty="0" smtClean="0">
              <a:solidFill>
                <a:schemeClr val="bg1"/>
              </a:solidFill>
              <a:latin typeface="Comic Sans MS" pitchFamily="66" charset="0"/>
            </a:endParaRPr>
          </a:p>
          <a:p>
            <a:pPr marL="0" indent="0" algn="just">
              <a:buNone/>
            </a:pPr>
            <a:r>
              <a:rPr lang="en-IN" sz="2400" b="1" u="none" dirty="0" smtClean="0">
                <a:solidFill>
                  <a:schemeClr val="bg1"/>
                </a:solidFill>
                <a:latin typeface="Comic Sans MS" pitchFamily="66" charset="0"/>
              </a:rPr>
              <a:t>}</a:t>
            </a:r>
            <a:endParaRPr lang="en-US" sz="2400" b="1" i="0" u="none" kern="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526441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28</a:t>
            </a:fld>
            <a:endParaRPr lang="en-US"/>
          </a:p>
        </p:txBody>
      </p:sp>
      <p:sp>
        <p:nvSpPr>
          <p:cNvPr id="19" name="TextBox 18"/>
          <p:cNvSpPr txBox="1"/>
          <p:nvPr/>
        </p:nvSpPr>
        <p:spPr>
          <a:xfrm>
            <a:off x="8761471" y="92349"/>
            <a:ext cx="3448595" cy="461665"/>
          </a:xfrm>
          <a:prstGeom prst="rect">
            <a:avLst/>
          </a:prstGeom>
          <a:noFill/>
        </p:spPr>
        <p:txBody>
          <a:bodyPr wrap="square" rtlCol="0">
            <a:spAutoFit/>
          </a:bodyPr>
          <a:lstStyle/>
          <a:p>
            <a:r>
              <a:rPr lang="en-IN" sz="2400" b="1" i="0" u="none" dirty="0" smtClean="0">
                <a:latin typeface="Comic Sans MS" pitchFamily="66" charset="0"/>
              </a:rPr>
              <a:t>CLASSES</a:t>
            </a:r>
            <a:endParaRPr lang="en-IN" sz="2400" b="1" i="0" u="none" dirty="0">
              <a:latin typeface="Comic Sans MS"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50663"/>
            <a:ext cx="4977908" cy="4609809"/>
          </a:xfrm>
          <a:prstGeom prst="rect">
            <a:avLst/>
          </a:prstGeom>
        </p:spPr>
      </p:pic>
      <p:pic>
        <p:nvPicPr>
          <p:cNvPr id="6" name="Picture 5"/>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519223" y="1250663"/>
            <a:ext cx="4978800" cy="4611600"/>
          </a:xfrm>
          <a:prstGeom prst="rect">
            <a:avLst/>
          </a:prstGeom>
        </p:spPr>
      </p:pic>
    </p:spTree>
    <p:extLst>
      <p:ext uri="{BB962C8B-B14F-4D97-AF65-F5344CB8AC3E}">
        <p14:creationId xmlns:p14="http://schemas.microsoft.com/office/powerpoint/2010/main" val="1325214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29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309" y="893078"/>
            <a:ext cx="8599855" cy="5215622"/>
          </a:xfrm>
          <a:prstGeom prst="rect">
            <a:avLst/>
          </a:prstGeom>
        </p:spPr>
      </p:pic>
      <p:sp>
        <p:nvSpPr>
          <p:cNvPr id="8" name="TextBox 7"/>
          <p:cNvSpPr txBox="1"/>
          <p:nvPr/>
        </p:nvSpPr>
        <p:spPr>
          <a:xfrm>
            <a:off x="10507164" y="42864"/>
            <a:ext cx="1611872" cy="461665"/>
          </a:xfrm>
          <a:prstGeom prst="rect">
            <a:avLst/>
          </a:prstGeom>
          <a:noFill/>
        </p:spPr>
        <p:txBody>
          <a:bodyPr wrap="square" rtlCol="0">
            <a:spAutoFit/>
          </a:bodyPr>
          <a:lstStyle/>
          <a:p>
            <a:pPr algn="l"/>
            <a:r>
              <a:rPr lang="en-IN" sz="2400" b="1" i="0" u="none" dirty="0" smtClean="0">
                <a:latin typeface="Comic Sans MS" pitchFamily="66" charset="0"/>
              </a:rPr>
              <a:t>Functions</a:t>
            </a:r>
            <a:endParaRPr lang="en-IN" sz="2400" b="1" i="0" u="none" dirty="0">
              <a:latin typeface="Comic Sans MS" pitchFamily="66" charset="0"/>
            </a:endParaRPr>
          </a:p>
        </p:txBody>
      </p:sp>
    </p:spTree>
    <p:extLst>
      <p:ext uri="{BB962C8B-B14F-4D97-AF65-F5344CB8AC3E}">
        <p14:creationId xmlns:p14="http://schemas.microsoft.com/office/powerpoint/2010/main" val="2854400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09246" y="658025"/>
            <a:ext cx="10972800" cy="5479539"/>
          </a:xfrm>
        </p:spPr>
        <p:txBody>
          <a:bodyPr/>
          <a:lstStyle/>
          <a:p>
            <a:pPr algn="just">
              <a:buFont typeface="Wingdings" pitchFamily="2" charset="2"/>
              <a:buChar char="ü"/>
            </a:pPr>
            <a:r>
              <a:rPr lang="en-US" sz="1800" b="1" dirty="0" smtClean="0">
                <a:solidFill>
                  <a:schemeClr val="bg1"/>
                </a:solidFill>
                <a:latin typeface="Comic Sans MS" panose="030F0702030302020204" pitchFamily="66" charset="0"/>
              </a:rPr>
              <a:t>INTRODUCTION</a:t>
            </a:r>
          </a:p>
          <a:p>
            <a:pPr algn="just">
              <a:buFont typeface="Wingdings" pitchFamily="2" charset="2"/>
              <a:buChar char="ü"/>
            </a:pPr>
            <a:r>
              <a:rPr lang="en-US" sz="1800" b="1" dirty="0" smtClean="0">
                <a:solidFill>
                  <a:schemeClr val="bg1"/>
                </a:solidFill>
                <a:latin typeface="Comic Sans MS" panose="030F0702030302020204" pitchFamily="66" charset="0"/>
              </a:rPr>
              <a:t>HISTORY</a:t>
            </a:r>
          </a:p>
          <a:p>
            <a:pPr algn="just">
              <a:buFont typeface="Wingdings" pitchFamily="2" charset="2"/>
              <a:buChar char="ü"/>
            </a:pPr>
            <a:r>
              <a:rPr lang="en-US" sz="1800" b="1" dirty="0" smtClean="0">
                <a:solidFill>
                  <a:schemeClr val="bg1"/>
                </a:solidFill>
                <a:latin typeface="Comic Sans MS" panose="030F0702030302020204" pitchFamily="66" charset="0"/>
              </a:rPr>
              <a:t>WHAT IS TYPESCRIPT</a:t>
            </a:r>
          </a:p>
          <a:p>
            <a:pPr algn="just">
              <a:buFont typeface="Wingdings" pitchFamily="2" charset="2"/>
              <a:buChar char="ü"/>
            </a:pPr>
            <a:r>
              <a:rPr lang="en-US" sz="1800" b="1" dirty="0" smtClean="0">
                <a:solidFill>
                  <a:schemeClr val="bg1"/>
                </a:solidFill>
                <a:latin typeface="Comic Sans MS" panose="030F0702030302020204" pitchFamily="66" charset="0"/>
              </a:rPr>
              <a:t>WHY WE USE</a:t>
            </a:r>
          </a:p>
          <a:p>
            <a:pPr algn="just">
              <a:buFont typeface="Wingdings" pitchFamily="2" charset="2"/>
              <a:buChar char="ü"/>
            </a:pPr>
            <a:r>
              <a:rPr lang="en-US" sz="1800" b="1" dirty="0" smtClean="0">
                <a:solidFill>
                  <a:schemeClr val="bg1"/>
                </a:solidFill>
                <a:latin typeface="Comic Sans MS" panose="030F0702030302020204" pitchFamily="66" charset="0"/>
              </a:rPr>
              <a:t>FEATURES</a:t>
            </a:r>
          </a:p>
          <a:p>
            <a:pPr algn="just">
              <a:buFont typeface="Wingdings" pitchFamily="2" charset="2"/>
              <a:buChar char="ü"/>
            </a:pPr>
            <a:r>
              <a:rPr lang="en-US" sz="1800" b="1" dirty="0" smtClean="0">
                <a:solidFill>
                  <a:schemeClr val="bg1"/>
                </a:solidFill>
                <a:latin typeface="Comic Sans MS" panose="030F0702030302020204" pitchFamily="66" charset="0"/>
              </a:rPr>
              <a:t>TS &amp; ECMASCCRIPT</a:t>
            </a:r>
          </a:p>
          <a:p>
            <a:pPr algn="just">
              <a:buFont typeface="Wingdings" pitchFamily="2" charset="2"/>
              <a:buChar char="ü"/>
            </a:pPr>
            <a:r>
              <a:rPr lang="en-US" sz="1800" b="1" dirty="0" smtClean="0">
                <a:solidFill>
                  <a:schemeClr val="bg1"/>
                </a:solidFill>
                <a:latin typeface="Comic Sans MS" panose="030F0702030302020204" pitchFamily="66" charset="0"/>
              </a:rPr>
              <a:t>COMPONENTS OF TS</a:t>
            </a:r>
          </a:p>
          <a:p>
            <a:pPr algn="just">
              <a:buFont typeface="Wingdings" pitchFamily="2" charset="2"/>
              <a:buChar char="ü"/>
            </a:pPr>
            <a:r>
              <a:rPr lang="en-US" sz="1800" b="1" dirty="0" smtClean="0">
                <a:solidFill>
                  <a:schemeClr val="bg1"/>
                </a:solidFill>
                <a:latin typeface="Comic Sans MS" panose="030F0702030302020204" pitchFamily="66" charset="0"/>
              </a:rPr>
              <a:t>ENVIRONMENT SETUP</a:t>
            </a:r>
          </a:p>
          <a:p>
            <a:pPr algn="just">
              <a:buFont typeface="Wingdings" pitchFamily="2" charset="2"/>
              <a:buChar char="ü"/>
            </a:pPr>
            <a:r>
              <a:rPr lang="en-US" sz="1800" b="1" dirty="0" smtClean="0">
                <a:solidFill>
                  <a:schemeClr val="bg1"/>
                </a:solidFill>
                <a:latin typeface="Comic Sans MS" panose="030F0702030302020204" pitchFamily="66" charset="0"/>
              </a:rPr>
              <a:t>BASIC SYNTAX</a:t>
            </a:r>
          </a:p>
          <a:p>
            <a:pPr algn="just">
              <a:buFont typeface="Wingdings" pitchFamily="2" charset="2"/>
              <a:buChar char="ü"/>
            </a:pPr>
            <a:r>
              <a:rPr lang="en-US" sz="1800" b="1" dirty="0" smtClean="0">
                <a:solidFill>
                  <a:schemeClr val="bg1"/>
                </a:solidFill>
                <a:latin typeface="Comic Sans MS" panose="030F0702030302020204" pitchFamily="66" charset="0"/>
              </a:rPr>
              <a:t>COMPILE &amp; EXE </a:t>
            </a:r>
          </a:p>
          <a:p>
            <a:pPr algn="just">
              <a:buFont typeface="Wingdings" pitchFamily="2" charset="2"/>
              <a:buChar char="ü"/>
            </a:pPr>
            <a:r>
              <a:rPr lang="en-US" sz="1800" b="1" dirty="0" smtClean="0">
                <a:solidFill>
                  <a:schemeClr val="bg1"/>
                </a:solidFill>
                <a:latin typeface="Comic Sans MS" panose="030F0702030302020204" pitchFamily="66" charset="0"/>
              </a:rPr>
              <a:t>EXAMPLE</a:t>
            </a:r>
          </a:p>
          <a:p>
            <a:pPr algn="just">
              <a:buFont typeface="Wingdings" pitchFamily="2" charset="2"/>
              <a:buChar char="ü"/>
            </a:pPr>
            <a:r>
              <a:rPr lang="en-IN" sz="1800" b="1" dirty="0" smtClean="0">
                <a:solidFill>
                  <a:schemeClr val="bg1"/>
                </a:solidFill>
                <a:latin typeface="Comic Sans MS" panose="030F0702030302020204" pitchFamily="66" charset="0"/>
              </a:rPr>
              <a:t>DECLARING VARIABLES WITH VAR,LET AND CONST</a:t>
            </a:r>
          </a:p>
          <a:p>
            <a:pPr algn="just">
              <a:buFont typeface="Wingdings" pitchFamily="2" charset="2"/>
              <a:buChar char="ü"/>
            </a:pPr>
            <a:r>
              <a:rPr lang="en-IN" sz="1800" b="1" dirty="0" smtClean="0">
                <a:solidFill>
                  <a:schemeClr val="bg1"/>
                </a:solidFill>
                <a:latin typeface="Comic Sans MS" panose="030F0702030302020204" pitchFamily="66" charset="0"/>
              </a:rPr>
              <a:t>DIFFERENCE BETWEEN VAR LET AND CONST</a:t>
            </a:r>
          </a:p>
          <a:p>
            <a:pPr algn="just">
              <a:buFont typeface="Wingdings" pitchFamily="2" charset="2"/>
              <a:buChar char="ü"/>
            </a:pPr>
            <a:r>
              <a:rPr lang="en-US" sz="1800" b="1" dirty="0" smtClean="0">
                <a:solidFill>
                  <a:schemeClr val="bg1"/>
                </a:solidFill>
                <a:latin typeface="Comic Sans MS" panose="030F0702030302020204" pitchFamily="66" charset="0"/>
              </a:rPr>
              <a:t>ADDING TYPE ANNOTATIONS</a:t>
            </a:r>
          </a:p>
          <a:p>
            <a:pPr algn="just">
              <a:buFont typeface="Wingdings" pitchFamily="2" charset="2"/>
              <a:buChar char="ü"/>
            </a:pPr>
            <a:r>
              <a:rPr lang="en-US" sz="1800" b="1" dirty="0" smtClean="0">
                <a:solidFill>
                  <a:schemeClr val="bg1"/>
                </a:solidFill>
                <a:latin typeface="Comic Sans MS" panose="030F0702030302020204" pitchFamily="66" charset="0"/>
              </a:rPr>
              <a:t>ARRAY</a:t>
            </a:r>
          </a:p>
          <a:p>
            <a:pPr marL="0" indent="0" algn="just">
              <a:buNone/>
            </a:pPr>
            <a:endParaRPr lang="en-US" sz="1800" b="1" dirty="0" smtClean="0">
              <a:solidFill>
                <a:schemeClr val="bg1"/>
              </a:solidFill>
              <a:latin typeface="Comic Sans MS" panose="030F0702030302020204" pitchFamily="66" charset="0"/>
            </a:endParaRPr>
          </a:p>
          <a:p>
            <a:pPr algn="just">
              <a:buFont typeface="Wingdings" pitchFamily="2" charset="2"/>
              <a:buChar char="ü"/>
            </a:pPr>
            <a:endParaRPr lang="en-US" sz="1800" b="1" dirty="0">
              <a:solidFill>
                <a:schemeClr val="bg1"/>
              </a:solidFill>
              <a:latin typeface="Comic Sans MS" panose="030F0702030302020204" pitchFamily="66" charset="0"/>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1/2/2018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3</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88137" y="52249"/>
            <a:ext cx="2024743"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CONTENTS</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652814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30</a:t>
            </a:fld>
            <a:endParaRPr lang="en-US"/>
          </a:p>
        </p:txBody>
      </p:sp>
      <p:sp>
        <p:nvSpPr>
          <p:cNvPr id="8" name="TextBox 7"/>
          <p:cNvSpPr txBox="1"/>
          <p:nvPr/>
        </p:nvSpPr>
        <p:spPr>
          <a:xfrm>
            <a:off x="5888180" y="55420"/>
            <a:ext cx="6248400" cy="461665"/>
          </a:xfrm>
          <a:prstGeom prst="rect">
            <a:avLst/>
          </a:prstGeom>
          <a:noFill/>
        </p:spPr>
        <p:txBody>
          <a:bodyPr wrap="square" rtlCol="0">
            <a:spAutoFit/>
          </a:bodyPr>
          <a:lstStyle/>
          <a:p>
            <a:pPr algn="l"/>
            <a:r>
              <a:rPr lang="en-IN" sz="2400" b="1" i="0" u="none" dirty="0" smtClean="0">
                <a:latin typeface="Comic Sans MS" pitchFamily="66" charset="0"/>
              </a:rPr>
              <a:t>Functions Parameters and Return Types</a:t>
            </a:r>
            <a:endParaRPr lang="en-IN" sz="2400" b="1" i="0" u="none" dirty="0">
              <a:latin typeface="Comic Sans MS"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0" y="1497376"/>
            <a:ext cx="5933692" cy="41968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491" y="1624725"/>
            <a:ext cx="5264728" cy="3944802"/>
          </a:xfrm>
          <a:prstGeom prst="rect">
            <a:avLst/>
          </a:prstGeom>
        </p:spPr>
      </p:pic>
      <p:sp>
        <p:nvSpPr>
          <p:cNvPr id="9" name="TextBox 8"/>
          <p:cNvSpPr txBox="1"/>
          <p:nvPr/>
        </p:nvSpPr>
        <p:spPr>
          <a:xfrm>
            <a:off x="2364506" y="886692"/>
            <a:ext cx="794330" cy="474160"/>
          </a:xfrm>
          <a:prstGeom prst="rect">
            <a:avLst/>
          </a:prstGeom>
          <a:noFill/>
        </p:spPr>
        <p:txBody>
          <a:bodyPr wrap="square" rtlCol="0">
            <a:spAutoFit/>
          </a:bodyPr>
          <a:lstStyle/>
          <a:p>
            <a:pPr algn="l"/>
            <a:r>
              <a:rPr lang="en-IN" sz="2400" b="1" u="none" dirty="0" smtClean="0"/>
              <a:t>.ts</a:t>
            </a:r>
            <a:endParaRPr lang="en-IN" sz="2400" b="1" u="none" dirty="0"/>
          </a:p>
        </p:txBody>
      </p:sp>
      <p:sp>
        <p:nvSpPr>
          <p:cNvPr id="10" name="TextBox 9"/>
          <p:cNvSpPr txBox="1"/>
          <p:nvPr/>
        </p:nvSpPr>
        <p:spPr>
          <a:xfrm>
            <a:off x="8737600" y="886692"/>
            <a:ext cx="794330" cy="474160"/>
          </a:xfrm>
          <a:prstGeom prst="rect">
            <a:avLst/>
          </a:prstGeom>
          <a:noFill/>
        </p:spPr>
        <p:txBody>
          <a:bodyPr wrap="square" rtlCol="0">
            <a:spAutoFit/>
          </a:bodyPr>
          <a:lstStyle/>
          <a:p>
            <a:pPr algn="l"/>
            <a:r>
              <a:rPr lang="en-IN" sz="2400" b="1" u="none" dirty="0" smtClean="0"/>
              <a:t>.js</a:t>
            </a:r>
            <a:endParaRPr lang="en-IN" sz="2400" b="1" u="none" dirty="0"/>
          </a:p>
        </p:txBody>
      </p:sp>
    </p:spTree>
    <p:extLst>
      <p:ext uri="{BB962C8B-B14F-4D97-AF65-F5344CB8AC3E}">
        <p14:creationId xmlns:p14="http://schemas.microsoft.com/office/powerpoint/2010/main" val="2714222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8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7199" y="1364673"/>
            <a:ext cx="4946074" cy="4128654"/>
          </a:xfrm>
          <a:prstGeom prst="rect">
            <a:avLst/>
          </a:prstGeom>
          <a:solidFill>
            <a:schemeClr val="bg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31</a:t>
            </a:fld>
            <a:endParaRPr lang="en-US"/>
          </a:p>
        </p:txBody>
      </p:sp>
      <p:sp>
        <p:nvSpPr>
          <p:cNvPr id="8" name="TextBox 7"/>
          <p:cNvSpPr txBox="1"/>
          <p:nvPr/>
        </p:nvSpPr>
        <p:spPr>
          <a:xfrm>
            <a:off x="9504221" y="0"/>
            <a:ext cx="2563091" cy="461665"/>
          </a:xfrm>
          <a:prstGeom prst="rect">
            <a:avLst/>
          </a:prstGeom>
          <a:noFill/>
        </p:spPr>
        <p:txBody>
          <a:bodyPr wrap="square" rtlCol="0">
            <a:spAutoFit/>
          </a:bodyPr>
          <a:lstStyle/>
          <a:p>
            <a:pPr algn="l"/>
            <a:r>
              <a:rPr lang="en-IN" sz="2400" b="1" i="0" u="none" dirty="0" smtClean="0">
                <a:latin typeface="Comic Sans MS" pitchFamily="66" charset="0"/>
              </a:rPr>
              <a:t>Arrow Functions</a:t>
            </a:r>
            <a:endParaRPr lang="en-IN" sz="2400" b="1" i="0" u="none" dirty="0">
              <a:latin typeface="Comic Sans MS" pitchFamily="66" charset="0"/>
            </a:endParaRPr>
          </a:p>
        </p:txBody>
      </p:sp>
      <p:sp>
        <p:nvSpPr>
          <p:cNvPr id="11" name="TextBox 10"/>
          <p:cNvSpPr txBox="1"/>
          <p:nvPr/>
        </p:nvSpPr>
        <p:spPr>
          <a:xfrm>
            <a:off x="457200" y="1967345"/>
            <a:ext cx="4779819" cy="2308324"/>
          </a:xfrm>
          <a:prstGeom prst="rect">
            <a:avLst/>
          </a:prstGeom>
          <a:noFill/>
        </p:spPr>
        <p:txBody>
          <a:bodyPr wrap="square" rtlCol="0">
            <a:spAutoFit/>
          </a:bodyPr>
          <a:lstStyle/>
          <a:p>
            <a:pPr algn="l"/>
            <a:r>
              <a:rPr lang="en-IN" sz="2400" i="0" u="none" dirty="0" smtClean="0">
                <a:solidFill>
                  <a:schemeClr val="bg1"/>
                </a:solidFill>
                <a:latin typeface="Comic Sans MS" panose="030F0702030302020204" pitchFamily="66" charset="0"/>
              </a:rPr>
              <a:t>let arr= all.filter(function(book)</a:t>
            </a:r>
          </a:p>
          <a:p>
            <a:pPr algn="l"/>
            <a:r>
              <a:rPr lang="en-IN" sz="2400" i="0" u="none" dirty="0" smtClean="0">
                <a:solidFill>
                  <a:schemeClr val="bg1"/>
                </a:solidFill>
                <a:latin typeface="Comic Sans MS" panose="030F0702030302020204" pitchFamily="66" charset="0"/>
              </a:rPr>
              <a:t>{</a:t>
            </a:r>
          </a:p>
          <a:p>
            <a:pPr algn="l"/>
            <a:r>
              <a:rPr lang="en-IN" sz="2400" i="0" u="none" dirty="0" smtClean="0">
                <a:solidFill>
                  <a:schemeClr val="bg1"/>
                </a:solidFill>
                <a:latin typeface="Comic Sans MS" panose="030F0702030302020204" pitchFamily="66" charset="0"/>
              </a:rPr>
              <a:t>Console.log(book);</a:t>
            </a:r>
            <a:endParaRPr lang="en-IN" sz="2400" i="0" u="none" dirty="0">
              <a:solidFill>
                <a:schemeClr val="bg1"/>
              </a:solidFill>
              <a:latin typeface="Comic Sans MS" panose="030F0702030302020204" pitchFamily="66" charset="0"/>
            </a:endParaRPr>
          </a:p>
          <a:p>
            <a:pPr algn="l"/>
            <a:r>
              <a:rPr lang="en-IN" sz="2400" i="0" u="none" dirty="0" smtClean="0">
                <a:solidFill>
                  <a:schemeClr val="bg1"/>
                </a:solidFill>
                <a:latin typeface="Comic Sans MS" panose="030F0702030302020204" pitchFamily="66" charset="0"/>
              </a:rPr>
              <a:t>}</a:t>
            </a:r>
          </a:p>
          <a:p>
            <a:pPr algn="l"/>
            <a:endParaRPr lang="en-IN" sz="2400" i="0" u="none" dirty="0">
              <a:solidFill>
                <a:schemeClr val="bg1"/>
              </a:solidFill>
              <a:latin typeface="Comic Sans MS" panose="030F0702030302020204" pitchFamily="66" charset="0"/>
            </a:endParaRPr>
          </a:p>
          <a:p>
            <a:pPr algn="l"/>
            <a:r>
              <a:rPr lang="en-IN" sz="2400" i="0" u="none" dirty="0" smtClean="0">
                <a:solidFill>
                  <a:schemeClr val="bg1"/>
                </a:solidFill>
                <a:latin typeface="Comic Sans MS" panose="030F0702030302020204" pitchFamily="66" charset="0"/>
              </a:rPr>
              <a:t>All.filter(‘C++’);</a:t>
            </a:r>
            <a:endParaRPr lang="en-IN" sz="2400" i="0" u="none" dirty="0">
              <a:solidFill>
                <a:schemeClr val="bg1"/>
              </a:solidFill>
              <a:latin typeface="Comic Sans MS" panose="030F0702030302020204" pitchFamily="66" charset="0"/>
            </a:endParaRPr>
          </a:p>
        </p:txBody>
      </p:sp>
      <p:sp>
        <p:nvSpPr>
          <p:cNvPr id="12" name="Right Brace 11"/>
          <p:cNvSpPr/>
          <p:nvPr/>
        </p:nvSpPr>
        <p:spPr>
          <a:xfrm>
            <a:off x="3144982" y="2507673"/>
            <a:ext cx="983673" cy="8451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ectangle 12"/>
          <p:cNvSpPr/>
          <p:nvPr/>
        </p:nvSpPr>
        <p:spPr>
          <a:xfrm>
            <a:off x="9291156" y="4644602"/>
            <a:ext cx="1515230" cy="369332"/>
          </a:xfrm>
          <a:prstGeom prst="rect">
            <a:avLst/>
          </a:prstGeom>
          <a:noFill/>
        </p:spPr>
        <p:txBody>
          <a:bodyPr wrap="square" lIns="91440" tIns="45720" rIns="91440" bIns="45720">
            <a:spAutoFit/>
          </a:bodyPr>
          <a:lstStyle/>
          <a:p>
            <a:pPr algn="ctr"/>
            <a:r>
              <a:rPr lang="en-US" b="1" i="0" u="none" dirty="0" smtClean="0">
                <a:ln w="0"/>
                <a:solidFill>
                  <a:schemeClr val="bg2">
                    <a:lumMod val="50000"/>
                  </a:schemeClr>
                </a:solidFill>
                <a:effectLst>
                  <a:outerShdw blurRad="38100" dist="19050" dir="2700000" algn="tl" rotWithShape="0">
                    <a:schemeClr val="dk1">
                      <a:alpha val="40000"/>
                    </a:schemeClr>
                  </a:outerShdw>
                </a:effectLst>
              </a:rPr>
              <a:t>body</a:t>
            </a:r>
            <a:endParaRPr lang="en-US" b="1" i="0" u="none" cap="none" spc="0" dirty="0">
              <a:ln w="0"/>
              <a:solidFill>
                <a:schemeClr val="bg2">
                  <a:lumMod val="50000"/>
                </a:schemeClr>
              </a:solidFill>
              <a:effectLst>
                <a:outerShdw blurRad="38100" dist="19050" dir="2700000" algn="tl" rotWithShape="0">
                  <a:schemeClr val="dk1">
                    <a:alpha val="40000"/>
                  </a:schemeClr>
                </a:outerShdw>
              </a:effectLst>
            </a:endParaRPr>
          </a:p>
        </p:txBody>
      </p:sp>
      <p:sp>
        <p:nvSpPr>
          <p:cNvPr id="14" name="TextBox 13"/>
          <p:cNvSpPr txBox="1"/>
          <p:nvPr/>
        </p:nvSpPr>
        <p:spPr>
          <a:xfrm>
            <a:off x="5597238" y="3353260"/>
            <a:ext cx="6158344" cy="461665"/>
          </a:xfrm>
          <a:prstGeom prst="rect">
            <a:avLst/>
          </a:prstGeom>
          <a:solidFill>
            <a:schemeClr val="bg2">
              <a:alpha val="64000"/>
            </a:schemeClr>
          </a:solidFill>
        </p:spPr>
        <p:txBody>
          <a:bodyPr wrap="square" rtlCol="0">
            <a:spAutoFit/>
          </a:bodyPr>
          <a:lstStyle/>
          <a:p>
            <a:pPr algn="l"/>
            <a:r>
              <a:rPr lang="en-IN" sz="2400" b="1" i="0" u="none" dirty="0" smtClean="0"/>
              <a:t>arr= all.filter(book=&gt;console.log(book);</a:t>
            </a:r>
            <a:endParaRPr lang="en-IN" sz="2400" b="1" i="0" u="none" dirty="0"/>
          </a:p>
        </p:txBody>
      </p:sp>
      <p:cxnSp>
        <p:nvCxnSpPr>
          <p:cNvPr id="16" name="Straight Arrow Connector 15"/>
          <p:cNvCxnSpPr/>
          <p:nvPr/>
        </p:nvCxnSpPr>
        <p:spPr>
          <a:xfrm flipV="1">
            <a:off x="8368145" y="2625996"/>
            <a:ext cx="96982" cy="726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53386" y="2327564"/>
            <a:ext cx="1826141" cy="369332"/>
          </a:xfrm>
          <a:prstGeom prst="rect">
            <a:avLst/>
          </a:prstGeom>
          <a:noFill/>
        </p:spPr>
        <p:txBody>
          <a:bodyPr wrap="none" rtlCol="0">
            <a:spAutoFit/>
          </a:bodyPr>
          <a:lstStyle/>
          <a:p>
            <a:r>
              <a:rPr lang="en-IN" b="1" i="0" u="none" dirty="0" smtClean="0"/>
              <a:t>Arrow function</a:t>
            </a:r>
            <a:endParaRPr lang="en-IN" b="1" i="0" u="none" dirty="0"/>
          </a:p>
        </p:txBody>
      </p:sp>
      <p:sp>
        <p:nvSpPr>
          <p:cNvPr id="18" name="Right Brace 17"/>
          <p:cNvSpPr/>
          <p:nvPr/>
        </p:nvSpPr>
        <p:spPr>
          <a:xfrm rot="5400000">
            <a:off x="9601823" y="3473400"/>
            <a:ext cx="825046" cy="1538744"/>
          </a:xfrm>
          <a:prstGeom prst="rightBrace">
            <a:avLst>
              <a:gd name="adj1" fmla="val 0"/>
              <a:gd name="adj2" fmla="val 472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Rectangle 19"/>
          <p:cNvSpPr/>
          <p:nvPr/>
        </p:nvSpPr>
        <p:spPr>
          <a:xfrm>
            <a:off x="4070696" y="2668626"/>
            <a:ext cx="1362830" cy="523220"/>
          </a:xfrm>
          <a:prstGeom prst="rect">
            <a:avLst/>
          </a:prstGeom>
          <a:noFill/>
        </p:spPr>
        <p:txBody>
          <a:bodyPr wrap="square" lIns="91440" tIns="45720" rIns="91440" bIns="45720">
            <a:spAutoFit/>
          </a:bodyPr>
          <a:lstStyle/>
          <a:p>
            <a:pPr algn="ctr"/>
            <a:r>
              <a:rPr lang="en-US" sz="2800" b="1" i="0" u="none" dirty="0" smtClean="0">
                <a:ln w="0"/>
                <a:solidFill>
                  <a:schemeClr val="bg2">
                    <a:lumMod val="50000"/>
                  </a:schemeClr>
                </a:solidFill>
                <a:effectLst>
                  <a:outerShdw blurRad="38100" dist="19050" dir="2700000" algn="tl" rotWithShape="0">
                    <a:schemeClr val="dk1">
                      <a:alpha val="40000"/>
                    </a:schemeClr>
                  </a:outerShdw>
                </a:effectLst>
              </a:rPr>
              <a:t>body</a:t>
            </a:r>
            <a:endParaRPr lang="en-US" sz="2800" b="1" i="0" u="none" cap="none" spc="0" dirty="0">
              <a:ln w="0"/>
              <a:solidFill>
                <a:schemeClr val="bg2">
                  <a:lumMod val="50000"/>
                </a:schemeClr>
              </a:solidFill>
              <a:effectLst>
                <a:outerShdw blurRad="38100" dist="19050" dir="2700000" algn="tl" rotWithShape="0">
                  <a:schemeClr val="dk1">
                    <a:alpha val="40000"/>
                  </a:schemeClr>
                </a:outerShdw>
              </a:effectLst>
            </a:endParaRPr>
          </a:p>
        </p:txBody>
      </p:sp>
      <p:sp>
        <p:nvSpPr>
          <p:cNvPr id="21" name="Left Brace 20"/>
          <p:cNvSpPr/>
          <p:nvPr/>
        </p:nvSpPr>
        <p:spPr>
          <a:xfrm rot="16200000">
            <a:off x="7805279" y="3746218"/>
            <a:ext cx="399123" cy="5365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Rectangle 21"/>
          <p:cNvSpPr/>
          <p:nvPr/>
        </p:nvSpPr>
        <p:spPr>
          <a:xfrm>
            <a:off x="7222370" y="4209679"/>
            <a:ext cx="1515230" cy="369332"/>
          </a:xfrm>
          <a:prstGeom prst="rect">
            <a:avLst/>
          </a:prstGeom>
          <a:noFill/>
        </p:spPr>
        <p:txBody>
          <a:bodyPr wrap="square" lIns="91440" tIns="45720" rIns="91440" bIns="45720">
            <a:spAutoFit/>
          </a:bodyPr>
          <a:lstStyle/>
          <a:p>
            <a:pPr algn="ctr"/>
            <a:r>
              <a:rPr lang="en-US" b="1" i="0" u="none" dirty="0" smtClean="0">
                <a:ln w="0"/>
                <a:solidFill>
                  <a:schemeClr val="bg2">
                    <a:lumMod val="50000"/>
                  </a:schemeClr>
                </a:solidFill>
                <a:effectLst>
                  <a:outerShdw blurRad="38100" dist="19050" dir="2700000" algn="tl" rotWithShape="0">
                    <a:schemeClr val="dk1">
                      <a:alpha val="40000"/>
                    </a:schemeClr>
                  </a:outerShdw>
                </a:effectLst>
              </a:rPr>
              <a:t>parameter</a:t>
            </a:r>
            <a:endParaRPr lang="en-US" b="1" i="0" u="none" cap="none" spc="0" dirty="0">
              <a:ln w="0"/>
              <a:solidFill>
                <a:schemeClr val="bg2">
                  <a:lumMod val="50000"/>
                </a:schemeClr>
              </a:solidFill>
              <a:effectLst>
                <a:outerShdw blurRad="38100" dist="19050" dir="2700000" algn="tl" rotWithShape="0">
                  <a:schemeClr val="dk1">
                    <a:alpha val="40000"/>
                  </a:schemeClr>
                </a:outerShdw>
              </a:effectLst>
            </a:endParaRPr>
          </a:p>
        </p:txBody>
      </p:sp>
      <p:sp>
        <p:nvSpPr>
          <p:cNvPr id="23" name="TextBox 22"/>
          <p:cNvSpPr txBox="1"/>
          <p:nvPr/>
        </p:nvSpPr>
        <p:spPr>
          <a:xfrm>
            <a:off x="1219200" y="775855"/>
            <a:ext cx="2909455" cy="369332"/>
          </a:xfrm>
          <a:prstGeom prst="rect">
            <a:avLst/>
          </a:prstGeom>
          <a:noFill/>
        </p:spPr>
        <p:txBody>
          <a:bodyPr wrap="square" rtlCol="0">
            <a:spAutoFit/>
          </a:bodyPr>
          <a:lstStyle/>
          <a:p>
            <a:pPr algn="ctr"/>
            <a:r>
              <a:rPr lang="en-IN" b="1" i="0" u="none" dirty="0" smtClean="0"/>
              <a:t>Normal function</a:t>
            </a:r>
            <a:endParaRPr lang="en-IN" b="1" i="0" u="none" dirty="0"/>
          </a:p>
        </p:txBody>
      </p:sp>
    </p:spTree>
    <p:extLst>
      <p:ext uri="{BB962C8B-B14F-4D97-AF65-F5344CB8AC3E}">
        <p14:creationId xmlns:p14="http://schemas.microsoft.com/office/powerpoint/2010/main" val="661632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32</a:t>
            </a:fld>
            <a:endParaRPr lang="en-US"/>
          </a:p>
        </p:txBody>
      </p:sp>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1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597236" y="30973"/>
            <a:ext cx="6539346" cy="461665"/>
          </a:xfrm>
          <a:prstGeom prst="rect">
            <a:avLst/>
          </a:prstGeom>
          <a:noFill/>
        </p:spPr>
        <p:txBody>
          <a:bodyPr wrap="square" rtlCol="0">
            <a:spAutoFit/>
          </a:bodyPr>
          <a:lstStyle/>
          <a:p>
            <a:pPr algn="l"/>
            <a:r>
              <a:rPr lang="en-IN" sz="2400" b="1" i="0" u="none" dirty="0" smtClean="0">
                <a:latin typeface="Comic Sans MS" pitchFamily="66" charset="0"/>
              </a:rPr>
              <a:t>Arrow Functions for Different Parameters</a:t>
            </a:r>
            <a:endParaRPr lang="en-IN" sz="2400" b="1" i="0" u="none" dirty="0">
              <a:latin typeface="Comic Sans MS" pitchFamily="66" charset="0"/>
            </a:endParaRPr>
          </a:p>
        </p:txBody>
      </p:sp>
      <p:sp>
        <p:nvSpPr>
          <p:cNvPr id="8" name="TextBox 7"/>
          <p:cNvSpPr txBox="1"/>
          <p:nvPr/>
        </p:nvSpPr>
        <p:spPr>
          <a:xfrm>
            <a:off x="1073727" y="1080655"/>
            <a:ext cx="10176164" cy="1107996"/>
          </a:xfrm>
          <a:prstGeom prst="rect">
            <a:avLst/>
          </a:prstGeom>
          <a:noFill/>
        </p:spPr>
        <p:txBody>
          <a:bodyPr wrap="square" rtlCol="0">
            <a:spAutoFit/>
          </a:bodyPr>
          <a:lstStyle/>
          <a:p>
            <a:pPr algn="l"/>
            <a:r>
              <a:rPr lang="en-IN" sz="2400" b="1" i="0" u="none" dirty="0" smtClean="0">
                <a:solidFill>
                  <a:schemeClr val="tx1">
                    <a:lumMod val="60000"/>
                    <a:lumOff val="40000"/>
                  </a:schemeClr>
                </a:solidFill>
                <a:latin typeface="Comic Sans MS" panose="030F0702030302020204" pitchFamily="66" charset="0"/>
              </a:rPr>
              <a:t>NO PARAMETER</a:t>
            </a:r>
          </a:p>
          <a:p>
            <a:pPr algn="l"/>
            <a:r>
              <a:rPr lang="en-IN" b="1" i="0" u="none" dirty="0">
                <a:latin typeface="Comic Sans MS" panose="030F0702030302020204" pitchFamily="66" charset="0"/>
              </a:rPr>
              <a:t>	</a:t>
            </a:r>
            <a:r>
              <a:rPr lang="en-IN" b="1" i="0" u="none" dirty="0" smtClean="0">
                <a:latin typeface="Comic Sans MS" panose="030F0702030302020204" pitchFamily="66" charset="0"/>
              </a:rPr>
              <a:t>		</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welcome( () =&gt;console.log(“hello”) );</a:t>
            </a:r>
            <a:r>
              <a:rPr lang="en-IN" b="1" i="0" u="none" dirty="0" smtClean="0">
                <a:latin typeface="Comic Sans MS" panose="030F0702030302020204" pitchFamily="66" charset="0"/>
              </a:rPr>
              <a:t>	</a:t>
            </a:r>
            <a:endParaRPr lang="en-IN" b="1" i="0" u="none" dirty="0">
              <a:latin typeface="Comic Sans MS" panose="030F0702030302020204" pitchFamily="66" charset="0"/>
            </a:endParaRPr>
          </a:p>
        </p:txBody>
      </p:sp>
      <p:sp>
        <p:nvSpPr>
          <p:cNvPr id="9" name="TextBox 8"/>
          <p:cNvSpPr txBox="1"/>
          <p:nvPr/>
        </p:nvSpPr>
        <p:spPr>
          <a:xfrm>
            <a:off x="1073727" y="2520925"/>
            <a:ext cx="10176164" cy="3693319"/>
          </a:xfrm>
          <a:prstGeom prst="rect">
            <a:avLst/>
          </a:prstGeom>
          <a:noFill/>
        </p:spPr>
        <p:txBody>
          <a:bodyPr wrap="square" rtlCol="0">
            <a:spAutoFit/>
          </a:bodyPr>
          <a:lstStyle/>
          <a:p>
            <a:pPr algn="l"/>
            <a:r>
              <a:rPr lang="en-IN" sz="2400" b="1" i="0" u="none" dirty="0" smtClean="0">
                <a:solidFill>
                  <a:schemeClr val="tx1">
                    <a:lumMod val="60000"/>
                    <a:lumOff val="40000"/>
                  </a:schemeClr>
                </a:solidFill>
                <a:latin typeface="Comic Sans MS" panose="030F0702030302020204" pitchFamily="66" charset="0"/>
              </a:rPr>
              <a:t>MULTILPEL PARAMETERS</a:t>
            </a:r>
          </a:p>
          <a:p>
            <a:pPr algn="l"/>
            <a:r>
              <a:rPr lang="en-IN" b="1" i="0" u="none" dirty="0">
                <a:latin typeface="Comic Sans MS" panose="030F0702030302020204" pitchFamily="66" charset="0"/>
              </a:rPr>
              <a:t>	</a:t>
            </a:r>
            <a:r>
              <a:rPr lang="en-IN" b="1" i="0" u="none" dirty="0" smtClean="0">
                <a:latin typeface="Comic Sans MS" panose="030F0702030302020204" pitchFamily="66" charset="0"/>
              </a:rPr>
              <a:t>		</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1.  add( (a,b,c) =&gt;console.log(a + b +c) );</a:t>
            </a:r>
          </a:p>
          <a:p>
            <a:pPr algn="l"/>
            <a:endParaRPr lang="en-IN" sz="2400" b="1" i="0" u="none" dirty="0" smtClean="0">
              <a:solidFill>
                <a:schemeClr val="bg1"/>
              </a:solidFill>
              <a:latin typeface="Comic Sans MS" panose="030F0702030302020204" pitchFamily="66" charset="0"/>
            </a:endParaRP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2. add((a,b,c)=&gt; {</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c = a + b;</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console.log(c);</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a:t>
            </a:r>
          </a:p>
          <a:p>
            <a:pPr algn="l"/>
            <a:r>
              <a:rPr lang="en-IN" sz="2400" b="1" i="0" u="none" dirty="0">
                <a:solidFill>
                  <a:schemeClr val="bg1"/>
                </a:solidFill>
                <a:latin typeface="Comic Sans MS" panose="030F0702030302020204" pitchFamily="66" charset="0"/>
              </a:rPr>
              <a:t>	</a:t>
            </a:r>
            <a:r>
              <a:rPr lang="en-IN" sz="2400" b="1" i="0" u="none" dirty="0" smtClean="0">
                <a:solidFill>
                  <a:schemeClr val="bg1"/>
                </a:solidFill>
                <a:latin typeface="Comic Sans MS" panose="030F0702030302020204" pitchFamily="66" charset="0"/>
              </a:rPr>
              <a:t>			     };</a:t>
            </a:r>
            <a:r>
              <a:rPr lang="en-IN" b="1" i="0" u="none" dirty="0" smtClean="0">
                <a:latin typeface="Comic Sans MS" panose="030F0702030302020204" pitchFamily="66" charset="0"/>
              </a:rPr>
              <a:t>	</a:t>
            </a:r>
            <a:endParaRPr lang="en-IN" b="1" i="0" u="none" dirty="0">
              <a:latin typeface="Comic Sans MS" panose="030F0702030302020204" pitchFamily="66" charset="0"/>
            </a:endParaRPr>
          </a:p>
        </p:txBody>
      </p:sp>
      <p:grpSp>
        <p:nvGrpSpPr>
          <p:cNvPr id="12" name="Group 11"/>
          <p:cNvGrpSpPr/>
          <p:nvPr/>
        </p:nvGrpSpPr>
        <p:grpSpPr>
          <a:xfrm>
            <a:off x="8139545" y="4367584"/>
            <a:ext cx="2369128" cy="1029027"/>
            <a:chOff x="8169562" y="4327174"/>
            <a:chExt cx="2369128" cy="1029027"/>
          </a:xfrm>
        </p:grpSpPr>
        <p:sp>
          <p:nvSpPr>
            <p:cNvPr id="10" name="Right Brace 9"/>
            <p:cNvSpPr/>
            <p:nvPr/>
          </p:nvSpPr>
          <p:spPr>
            <a:xfrm>
              <a:off x="8169562" y="4327174"/>
              <a:ext cx="591127" cy="1029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8760689" y="4657021"/>
              <a:ext cx="1778001" cy="369332"/>
            </a:xfrm>
            <a:prstGeom prst="rect">
              <a:avLst/>
            </a:prstGeom>
            <a:noFill/>
          </p:spPr>
          <p:txBody>
            <a:bodyPr wrap="square" rtlCol="0">
              <a:spAutoFit/>
            </a:bodyPr>
            <a:lstStyle/>
            <a:p>
              <a:pPr algn="l"/>
              <a:r>
                <a:rPr lang="en-IN" b="1" i="0" u="none" dirty="0" smtClean="0">
                  <a:solidFill>
                    <a:schemeClr val="bg1"/>
                  </a:solidFill>
                </a:rPr>
                <a:t>Do more stuff</a:t>
              </a:r>
              <a:endParaRPr lang="en-IN" b="1" i="0" u="none" dirty="0">
                <a:solidFill>
                  <a:schemeClr val="bg1"/>
                </a:solidFill>
              </a:endParaRPr>
            </a:p>
          </p:txBody>
        </p:sp>
      </p:grpSp>
    </p:spTree>
    <p:extLst>
      <p:ext uri="{BB962C8B-B14F-4D97-AF65-F5344CB8AC3E}">
        <p14:creationId xmlns:p14="http://schemas.microsoft.com/office/powerpoint/2010/main" val="375653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33</a:t>
            </a:fld>
            <a:endParaRPr lang="en-US"/>
          </a:p>
        </p:txBody>
      </p:sp>
      <p:sp>
        <p:nvSpPr>
          <p:cNvPr id="7" name="TextBox 6"/>
          <p:cNvSpPr txBox="1"/>
          <p:nvPr/>
        </p:nvSpPr>
        <p:spPr>
          <a:xfrm>
            <a:off x="8737600" y="104139"/>
            <a:ext cx="3283528" cy="461665"/>
          </a:xfrm>
          <a:prstGeom prst="rect">
            <a:avLst/>
          </a:prstGeom>
          <a:noFill/>
        </p:spPr>
        <p:txBody>
          <a:bodyPr wrap="square" rtlCol="0">
            <a:spAutoFit/>
          </a:bodyPr>
          <a:lstStyle/>
          <a:p>
            <a:pPr algn="l"/>
            <a:r>
              <a:rPr lang="en-IN" sz="2400" b="1" i="0" u="none" dirty="0" smtClean="0">
                <a:latin typeface="Comic Sans MS" pitchFamily="66" charset="0"/>
              </a:rPr>
              <a:t>Optional Parameters</a:t>
            </a:r>
            <a:endParaRPr lang="en-IN" sz="2400" b="1" i="0" u="none" dirty="0">
              <a:latin typeface="Comic Sans MS" pitchFamily="66" charset="0"/>
            </a:endParaRPr>
          </a:p>
        </p:txBody>
      </p:sp>
      <p:sp>
        <p:nvSpPr>
          <p:cNvPr id="8" name="TextBox 7"/>
          <p:cNvSpPr txBox="1"/>
          <p:nvPr/>
        </p:nvSpPr>
        <p:spPr>
          <a:xfrm>
            <a:off x="734292" y="928255"/>
            <a:ext cx="2133600" cy="461665"/>
          </a:xfrm>
          <a:prstGeom prst="rect">
            <a:avLst/>
          </a:prstGeom>
          <a:noFill/>
        </p:spPr>
        <p:txBody>
          <a:bodyPr wrap="square" rtlCol="0">
            <a:spAutoFit/>
          </a:bodyPr>
          <a:lstStyle/>
          <a:p>
            <a:pPr algn="l"/>
            <a:r>
              <a:rPr lang="en-IN" sz="2400" b="1" i="0" u="none" dirty="0" smtClean="0">
                <a:solidFill>
                  <a:schemeClr val="tx1">
                    <a:lumMod val="60000"/>
                    <a:lumOff val="40000"/>
                  </a:schemeClr>
                </a:solidFill>
                <a:latin typeface="Comic Sans MS" panose="030F0702030302020204" pitchFamily="66" charset="0"/>
              </a:rPr>
              <a:t>OPTIONAL </a:t>
            </a:r>
            <a:r>
              <a:rPr lang="en-IN" sz="2400" b="1" i="0" u="none" dirty="0" smtClean="0">
                <a:solidFill>
                  <a:schemeClr val="bg1"/>
                </a:solidFill>
                <a:latin typeface="Comic Sans MS" panose="030F0702030302020204" pitchFamily="66" charset="0"/>
              </a:rPr>
              <a:t>:</a:t>
            </a:r>
            <a:r>
              <a:rPr lang="en-IN" b="1" i="0" dirty="0" smtClean="0">
                <a:latin typeface="Comic Sans MS" panose="030F0702030302020204" pitchFamily="66" charset="0"/>
              </a:rPr>
              <a:t> </a:t>
            </a:r>
            <a:endParaRPr lang="en-IN" b="1" i="0" dirty="0">
              <a:latin typeface="Comic Sans MS" panose="030F0702030302020204" pitchFamily="66" charset="0"/>
            </a:endParaRPr>
          </a:p>
        </p:txBody>
      </p:sp>
      <p:sp>
        <p:nvSpPr>
          <p:cNvPr id="9" name="TextBox 8"/>
          <p:cNvSpPr txBox="1"/>
          <p:nvPr/>
        </p:nvSpPr>
        <p:spPr>
          <a:xfrm>
            <a:off x="1664855" y="1750597"/>
            <a:ext cx="8714509" cy="1569660"/>
          </a:xfrm>
          <a:prstGeom prst="rect">
            <a:avLst/>
          </a:prstGeom>
          <a:solidFill>
            <a:schemeClr val="bg2">
              <a:alpha val="62000"/>
            </a:schemeClr>
          </a:solidFill>
        </p:spPr>
        <p:txBody>
          <a:bodyPr wrap="square" rtlCol="0">
            <a:spAutoFit/>
          </a:bodyPr>
          <a:lstStyle/>
          <a:p>
            <a:pPr algn="l"/>
            <a:r>
              <a:rPr lang="en-IN" sz="2400" i="0" u="none" dirty="0" smtClean="0">
                <a:solidFill>
                  <a:schemeClr val="bg1"/>
                </a:solidFill>
                <a:latin typeface="Comic Sans MS" panose="030F0702030302020204" pitchFamily="66" charset="0"/>
              </a:rPr>
              <a:t> Function CreateCutsomer (name : string , </a:t>
            </a:r>
            <a:r>
              <a:rPr lang="en-IN" sz="2400" b="1" i="0" u="none" dirty="0" smtClean="0">
                <a:solidFill>
                  <a:schemeClr val="bg1"/>
                </a:solidFill>
                <a:effectLst>
                  <a:outerShdw blurRad="38100" dist="38100" dir="2700000" algn="tl">
                    <a:srgbClr val="000000">
                      <a:alpha val="43137"/>
                    </a:srgbClr>
                  </a:outerShdw>
                </a:effectLst>
                <a:latin typeface="Comic Sans MS" panose="030F0702030302020204" pitchFamily="66" charset="0"/>
              </a:rPr>
              <a:t>age? </a:t>
            </a:r>
            <a:r>
              <a:rPr lang="en-IN" sz="2400" i="0" u="none" dirty="0" smtClean="0">
                <a:solidFill>
                  <a:schemeClr val="bg1"/>
                </a:solidFill>
                <a:latin typeface="Comic Sans MS" panose="030F0702030302020204" pitchFamily="66" charset="0"/>
              </a:rPr>
              <a:t>: number){ }</a:t>
            </a:r>
          </a:p>
          <a:p>
            <a:pPr algn="l"/>
            <a:endParaRPr lang="en-IN" sz="2400" i="0" u="none" dirty="0">
              <a:solidFill>
                <a:schemeClr val="bg1"/>
              </a:solidFill>
              <a:latin typeface="Comic Sans MS" panose="030F0702030302020204" pitchFamily="66" charset="0"/>
            </a:endParaRPr>
          </a:p>
          <a:p>
            <a:pPr lvl="1" algn="l"/>
            <a:r>
              <a:rPr lang="en-IN" sz="2400" i="0" u="none" dirty="0" smtClean="0">
                <a:solidFill>
                  <a:schemeClr val="bg1"/>
                </a:solidFill>
                <a:latin typeface="Comic Sans MS" panose="030F0702030302020204" pitchFamily="66" charset="0"/>
              </a:rPr>
              <a:t>CreateCustomer (“Daya” , 25);</a:t>
            </a:r>
          </a:p>
          <a:p>
            <a:pPr lvl="1" algn="l"/>
            <a:r>
              <a:rPr lang="en-IN" sz="2400" i="0" u="none" dirty="0" smtClean="0">
                <a:solidFill>
                  <a:schemeClr val="bg1"/>
                </a:solidFill>
                <a:latin typeface="Comic Sans MS" panose="030F0702030302020204" pitchFamily="66" charset="0"/>
              </a:rPr>
              <a:t>CreateCustomer (“</a:t>
            </a:r>
            <a:r>
              <a:rPr lang="en-IN" sz="2400" i="0" u="none" dirty="0">
                <a:solidFill>
                  <a:schemeClr val="bg1"/>
                </a:solidFill>
                <a:latin typeface="Comic Sans MS" panose="030F0702030302020204" pitchFamily="66" charset="0"/>
              </a:rPr>
              <a:t>Daya</a:t>
            </a:r>
            <a:r>
              <a:rPr lang="en-IN" sz="2400" i="0" u="none" dirty="0" smtClean="0">
                <a:solidFill>
                  <a:schemeClr val="bg1"/>
                </a:solidFill>
                <a:latin typeface="Comic Sans MS" panose="030F0702030302020204" pitchFamily="66" charset="0"/>
              </a:rPr>
              <a:t>”);</a:t>
            </a:r>
          </a:p>
        </p:txBody>
      </p:sp>
      <p:sp>
        <p:nvSpPr>
          <p:cNvPr id="13" name="TextBox 12"/>
          <p:cNvSpPr txBox="1"/>
          <p:nvPr/>
        </p:nvSpPr>
        <p:spPr>
          <a:xfrm>
            <a:off x="1063336" y="3870525"/>
            <a:ext cx="9917545" cy="1200329"/>
          </a:xfrm>
          <a:prstGeom prst="rect">
            <a:avLst/>
          </a:prstGeom>
          <a:noFill/>
        </p:spPr>
        <p:txBody>
          <a:bodyPr wrap="square" rtlCol="0">
            <a:spAutoFit/>
          </a:bodyPr>
          <a:lstStyle/>
          <a:p>
            <a:pPr marL="342900" indent="-342900" algn="l">
              <a:buFontTx/>
              <a:buChar char="-"/>
            </a:pPr>
            <a:r>
              <a:rPr lang="en-IN" sz="2400" i="0" u="none" dirty="0">
                <a:solidFill>
                  <a:schemeClr val="bg1"/>
                </a:solidFill>
                <a:latin typeface="Comic Sans MS" panose="030F0702030302020204" pitchFamily="66" charset="0"/>
              </a:rPr>
              <a:t>Optional Parameters denoted with “?” after parameter name.</a:t>
            </a:r>
          </a:p>
          <a:p>
            <a:pPr marL="342900" indent="-342900" algn="l">
              <a:buFontTx/>
              <a:buChar char="-"/>
            </a:pPr>
            <a:endParaRPr lang="en-IN" sz="2400" i="0" u="none" dirty="0">
              <a:solidFill>
                <a:schemeClr val="bg1"/>
              </a:solidFill>
              <a:latin typeface="Comic Sans MS" panose="030F0702030302020204" pitchFamily="66" charset="0"/>
            </a:endParaRPr>
          </a:p>
          <a:p>
            <a:pPr marL="342900" indent="-342900" algn="l">
              <a:buFontTx/>
              <a:buChar char="-"/>
            </a:pPr>
            <a:r>
              <a:rPr lang="en-IN" sz="2400" i="0" u="none" dirty="0">
                <a:solidFill>
                  <a:schemeClr val="bg1"/>
                </a:solidFill>
                <a:latin typeface="Comic Sans MS" panose="030F0702030302020204" pitchFamily="66" charset="0"/>
              </a:rPr>
              <a:t>Must appear after all required parameters.</a:t>
            </a:r>
          </a:p>
        </p:txBody>
      </p:sp>
    </p:spTree>
    <p:extLst>
      <p:ext uri="{BB962C8B-B14F-4D97-AF65-F5344CB8AC3E}">
        <p14:creationId xmlns:p14="http://schemas.microsoft.com/office/powerpoint/2010/main" val="302490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34</a:t>
            </a:fld>
            <a:endParaRPr lang="en-US"/>
          </a:p>
        </p:txBody>
      </p:sp>
      <p:sp>
        <p:nvSpPr>
          <p:cNvPr id="7" name="TextBox 6"/>
          <p:cNvSpPr txBox="1"/>
          <p:nvPr/>
        </p:nvSpPr>
        <p:spPr>
          <a:xfrm>
            <a:off x="8737600" y="104139"/>
            <a:ext cx="3283528" cy="461665"/>
          </a:xfrm>
          <a:prstGeom prst="rect">
            <a:avLst/>
          </a:prstGeom>
          <a:noFill/>
        </p:spPr>
        <p:txBody>
          <a:bodyPr wrap="square" rtlCol="0">
            <a:spAutoFit/>
          </a:bodyPr>
          <a:lstStyle/>
          <a:p>
            <a:pPr algn="l"/>
            <a:r>
              <a:rPr lang="en-IN" sz="2400" b="1" i="0" u="none" dirty="0" smtClean="0">
                <a:latin typeface="Comic Sans MS" pitchFamily="66" charset="0"/>
              </a:rPr>
              <a:t>Default Parameters</a:t>
            </a:r>
            <a:endParaRPr lang="en-IN" sz="2400" b="1" i="0" u="none" dirty="0">
              <a:latin typeface="Comic Sans MS" pitchFamily="66" charset="0"/>
            </a:endParaRPr>
          </a:p>
        </p:txBody>
      </p:sp>
      <p:sp>
        <p:nvSpPr>
          <p:cNvPr id="8" name="TextBox 7"/>
          <p:cNvSpPr txBox="1"/>
          <p:nvPr/>
        </p:nvSpPr>
        <p:spPr>
          <a:xfrm>
            <a:off x="734292" y="928255"/>
            <a:ext cx="2133600" cy="461665"/>
          </a:xfrm>
          <a:prstGeom prst="rect">
            <a:avLst/>
          </a:prstGeom>
          <a:noFill/>
        </p:spPr>
        <p:txBody>
          <a:bodyPr wrap="square" rtlCol="0">
            <a:spAutoFit/>
          </a:bodyPr>
          <a:lstStyle/>
          <a:p>
            <a:pPr algn="l"/>
            <a:r>
              <a:rPr lang="en-IN" sz="2400" b="1" u="none" dirty="0" smtClean="0">
                <a:solidFill>
                  <a:schemeClr val="tx1">
                    <a:lumMod val="60000"/>
                    <a:lumOff val="40000"/>
                  </a:schemeClr>
                </a:solidFill>
                <a:latin typeface="Comic Sans MS" panose="030F0702030302020204" pitchFamily="66" charset="0"/>
              </a:rPr>
              <a:t>Default </a:t>
            </a:r>
            <a:r>
              <a:rPr lang="en-IN" sz="2400" b="1" u="none" dirty="0" smtClean="0">
                <a:solidFill>
                  <a:schemeClr val="bg1"/>
                </a:solidFill>
                <a:latin typeface="Comic Sans MS" panose="030F0702030302020204" pitchFamily="66" charset="0"/>
              </a:rPr>
              <a:t>:</a:t>
            </a:r>
            <a:r>
              <a:rPr lang="en-IN" dirty="0" smtClean="0"/>
              <a:t> </a:t>
            </a:r>
            <a:endParaRPr lang="en-IN" dirty="0"/>
          </a:p>
        </p:txBody>
      </p:sp>
      <p:sp>
        <p:nvSpPr>
          <p:cNvPr id="9" name="TextBox 8"/>
          <p:cNvSpPr txBox="1"/>
          <p:nvPr/>
        </p:nvSpPr>
        <p:spPr>
          <a:xfrm>
            <a:off x="1664855" y="1750597"/>
            <a:ext cx="8714509" cy="1569660"/>
          </a:xfrm>
          <a:prstGeom prst="rect">
            <a:avLst/>
          </a:prstGeom>
          <a:solidFill>
            <a:schemeClr val="bg2">
              <a:alpha val="62000"/>
            </a:schemeClr>
          </a:solidFill>
        </p:spPr>
        <p:txBody>
          <a:bodyPr wrap="square" rtlCol="0">
            <a:spAutoFit/>
          </a:bodyPr>
          <a:lstStyle/>
          <a:p>
            <a:pPr algn="l"/>
            <a:r>
              <a:rPr lang="en-IN" sz="2400" i="0" u="none" dirty="0" smtClean="0">
                <a:solidFill>
                  <a:schemeClr val="bg1"/>
                </a:solidFill>
              </a:rPr>
              <a:t> Function CreateCutsomer (</a:t>
            </a:r>
            <a:r>
              <a:rPr lang="en-IN" sz="2400" b="1" i="0" u="none" dirty="0" smtClean="0">
                <a:solidFill>
                  <a:schemeClr val="bg1"/>
                </a:solidFill>
                <a:effectLst>
                  <a:outerShdw blurRad="38100" dist="38100" dir="2700000" algn="tl">
                    <a:srgbClr val="000000">
                      <a:alpha val="43137"/>
                    </a:srgbClr>
                  </a:outerShdw>
                </a:effectLst>
              </a:rPr>
              <a:t>name : “DAYA”, </a:t>
            </a:r>
            <a:r>
              <a:rPr lang="en-IN" sz="2400" i="0" u="none" dirty="0" smtClean="0">
                <a:solidFill>
                  <a:schemeClr val="bg1"/>
                </a:solidFill>
              </a:rPr>
              <a:t>age?</a:t>
            </a:r>
            <a:r>
              <a:rPr lang="en-IN" sz="2400" b="1" i="0" u="none" dirty="0" smtClean="0">
                <a:solidFill>
                  <a:schemeClr val="bg1"/>
                </a:solidFill>
                <a:effectLst>
                  <a:outerShdw blurRad="38100" dist="38100" dir="2700000" algn="tl">
                    <a:srgbClr val="000000">
                      <a:alpha val="43137"/>
                    </a:srgbClr>
                  </a:outerShdw>
                </a:effectLst>
              </a:rPr>
              <a:t> </a:t>
            </a:r>
            <a:r>
              <a:rPr lang="en-IN" sz="2400" i="0" u="none" dirty="0" smtClean="0">
                <a:solidFill>
                  <a:schemeClr val="bg1"/>
                </a:solidFill>
              </a:rPr>
              <a:t>: number){ }</a:t>
            </a:r>
          </a:p>
          <a:p>
            <a:pPr algn="l"/>
            <a:endParaRPr lang="en-IN" sz="2400" i="0" u="none" dirty="0">
              <a:solidFill>
                <a:schemeClr val="bg1"/>
              </a:solidFill>
            </a:endParaRPr>
          </a:p>
          <a:p>
            <a:pPr lvl="1" algn="l"/>
            <a:r>
              <a:rPr lang="en-IN" sz="2400" i="0" u="none" dirty="0" smtClean="0">
                <a:solidFill>
                  <a:schemeClr val="bg1"/>
                </a:solidFill>
              </a:rPr>
              <a:t>CreateCustomer (“Daya” , 25);</a:t>
            </a:r>
          </a:p>
          <a:p>
            <a:pPr lvl="1" algn="l"/>
            <a:r>
              <a:rPr lang="en-IN" sz="2400" i="0" u="none" dirty="0" smtClean="0">
                <a:solidFill>
                  <a:schemeClr val="bg1"/>
                </a:solidFill>
              </a:rPr>
              <a:t>CreateCustomer (“</a:t>
            </a:r>
            <a:r>
              <a:rPr lang="en-IN" sz="2400" i="0" u="none" dirty="0">
                <a:solidFill>
                  <a:schemeClr val="bg1"/>
                </a:solidFill>
              </a:rPr>
              <a:t>Daya</a:t>
            </a:r>
            <a:r>
              <a:rPr lang="en-IN" sz="2400" i="0" u="none" dirty="0" smtClean="0">
                <a:solidFill>
                  <a:schemeClr val="bg1"/>
                </a:solidFill>
              </a:rPr>
              <a:t>”);</a:t>
            </a:r>
          </a:p>
        </p:txBody>
      </p:sp>
      <p:sp>
        <p:nvSpPr>
          <p:cNvPr id="13" name="TextBox 12"/>
          <p:cNvSpPr txBox="1"/>
          <p:nvPr/>
        </p:nvSpPr>
        <p:spPr>
          <a:xfrm>
            <a:off x="1063336" y="3870525"/>
            <a:ext cx="9917545" cy="1200329"/>
          </a:xfrm>
          <a:prstGeom prst="rect">
            <a:avLst/>
          </a:prstGeom>
          <a:noFill/>
        </p:spPr>
        <p:txBody>
          <a:bodyPr wrap="square" rtlCol="0">
            <a:spAutoFit/>
          </a:bodyPr>
          <a:lstStyle/>
          <a:p>
            <a:pPr marL="342900" indent="-342900" algn="l">
              <a:buFontTx/>
              <a:buChar char="-"/>
            </a:pPr>
            <a:r>
              <a:rPr lang="en-IN" sz="2400" i="0" u="none" dirty="0" smtClean="0">
                <a:solidFill>
                  <a:schemeClr val="bg1"/>
                </a:solidFill>
                <a:latin typeface="Comic Sans MS" panose="030F0702030302020204" pitchFamily="66" charset="0"/>
              </a:rPr>
              <a:t>Default Parameters may set to literal values or an expression.</a:t>
            </a:r>
            <a:endParaRPr lang="en-IN" sz="2400" i="0" u="none" dirty="0">
              <a:solidFill>
                <a:schemeClr val="bg1"/>
              </a:solidFill>
              <a:latin typeface="Comic Sans MS" panose="030F0702030302020204" pitchFamily="66" charset="0"/>
            </a:endParaRPr>
          </a:p>
          <a:p>
            <a:pPr marL="342900" indent="-342900" algn="l">
              <a:buFontTx/>
              <a:buChar char="-"/>
            </a:pPr>
            <a:endParaRPr lang="en-IN" sz="2400" i="0" u="none" dirty="0">
              <a:solidFill>
                <a:schemeClr val="bg1"/>
              </a:solidFill>
              <a:latin typeface="Comic Sans MS" panose="030F0702030302020204" pitchFamily="66" charset="0"/>
            </a:endParaRPr>
          </a:p>
          <a:p>
            <a:pPr marL="342900" indent="-342900" algn="l">
              <a:buFontTx/>
              <a:buChar char="-"/>
            </a:pPr>
            <a:r>
              <a:rPr lang="en-IN" sz="2400" i="0" u="none" dirty="0">
                <a:solidFill>
                  <a:schemeClr val="bg1"/>
                </a:solidFill>
                <a:latin typeface="Comic Sans MS" panose="030F0702030302020204" pitchFamily="66" charset="0"/>
              </a:rPr>
              <a:t>Must appear after all required parameters.</a:t>
            </a:r>
          </a:p>
        </p:txBody>
      </p:sp>
    </p:spTree>
    <p:extLst>
      <p:ext uri="{BB962C8B-B14F-4D97-AF65-F5344CB8AC3E}">
        <p14:creationId xmlns:p14="http://schemas.microsoft.com/office/powerpoint/2010/main" val="257532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1/2/2018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35</a:t>
            </a:fld>
            <a:endParaRPr lang="en-US"/>
          </a:p>
        </p:txBody>
      </p:sp>
      <p:sp>
        <p:nvSpPr>
          <p:cNvPr id="7" name="TextBox 6"/>
          <p:cNvSpPr txBox="1"/>
          <p:nvPr/>
        </p:nvSpPr>
        <p:spPr>
          <a:xfrm>
            <a:off x="8737600" y="104139"/>
            <a:ext cx="3283528" cy="461665"/>
          </a:xfrm>
          <a:prstGeom prst="rect">
            <a:avLst/>
          </a:prstGeom>
          <a:noFill/>
        </p:spPr>
        <p:txBody>
          <a:bodyPr wrap="square" rtlCol="0">
            <a:spAutoFit/>
          </a:bodyPr>
          <a:lstStyle/>
          <a:p>
            <a:pPr algn="l"/>
            <a:r>
              <a:rPr lang="en-IN" sz="2400" b="1" i="0" u="none" dirty="0" smtClean="0">
                <a:latin typeface="Comic Sans MS" pitchFamily="66" charset="0"/>
              </a:rPr>
              <a:t>Rest Parameters</a:t>
            </a:r>
            <a:endParaRPr lang="en-IN" sz="2400" b="1" i="0" u="none" dirty="0">
              <a:latin typeface="Comic Sans MS" pitchFamily="66" charset="0"/>
            </a:endParaRPr>
          </a:p>
        </p:txBody>
      </p:sp>
      <p:sp>
        <p:nvSpPr>
          <p:cNvPr id="8" name="TextBox 7"/>
          <p:cNvSpPr txBox="1"/>
          <p:nvPr/>
        </p:nvSpPr>
        <p:spPr>
          <a:xfrm>
            <a:off x="734292" y="928255"/>
            <a:ext cx="2133600" cy="461665"/>
          </a:xfrm>
          <a:prstGeom prst="rect">
            <a:avLst/>
          </a:prstGeom>
          <a:noFill/>
        </p:spPr>
        <p:txBody>
          <a:bodyPr wrap="square" rtlCol="0">
            <a:spAutoFit/>
          </a:bodyPr>
          <a:lstStyle/>
          <a:p>
            <a:pPr algn="l"/>
            <a:r>
              <a:rPr lang="en-IN" sz="2400" b="1" u="none" dirty="0" smtClean="0">
                <a:solidFill>
                  <a:schemeClr val="tx1">
                    <a:lumMod val="60000"/>
                    <a:lumOff val="40000"/>
                  </a:schemeClr>
                </a:solidFill>
                <a:latin typeface="Comic Sans MS" panose="030F0702030302020204" pitchFamily="66" charset="0"/>
              </a:rPr>
              <a:t>Default </a:t>
            </a:r>
            <a:r>
              <a:rPr lang="en-IN" sz="2400" b="1" u="none" dirty="0" smtClean="0">
                <a:solidFill>
                  <a:schemeClr val="bg1"/>
                </a:solidFill>
                <a:latin typeface="Comic Sans MS" panose="030F0702030302020204" pitchFamily="66" charset="0"/>
              </a:rPr>
              <a:t>:</a:t>
            </a:r>
            <a:r>
              <a:rPr lang="en-IN" dirty="0" smtClean="0"/>
              <a:t> </a:t>
            </a:r>
            <a:endParaRPr lang="en-IN" dirty="0"/>
          </a:p>
        </p:txBody>
      </p:sp>
      <p:sp>
        <p:nvSpPr>
          <p:cNvPr id="9" name="TextBox 8"/>
          <p:cNvSpPr txBox="1"/>
          <p:nvPr/>
        </p:nvSpPr>
        <p:spPr>
          <a:xfrm>
            <a:off x="1664855" y="1750597"/>
            <a:ext cx="9316026" cy="1569660"/>
          </a:xfrm>
          <a:prstGeom prst="rect">
            <a:avLst/>
          </a:prstGeom>
          <a:solidFill>
            <a:schemeClr val="bg2">
              <a:alpha val="62000"/>
            </a:schemeClr>
          </a:solidFill>
        </p:spPr>
        <p:txBody>
          <a:bodyPr wrap="square" rtlCol="0">
            <a:spAutoFit/>
          </a:bodyPr>
          <a:lstStyle/>
          <a:p>
            <a:pPr algn="l"/>
            <a:r>
              <a:rPr lang="en-IN" sz="2400" i="0" u="none" dirty="0" smtClean="0">
                <a:solidFill>
                  <a:schemeClr val="bg1"/>
                </a:solidFill>
              </a:rPr>
              <a:t> Function GetBooks (name: string </a:t>
            </a:r>
            <a:r>
              <a:rPr lang="en-IN" sz="2400" b="1" i="0" u="none" dirty="0" smtClean="0">
                <a:solidFill>
                  <a:schemeClr val="bg1"/>
                </a:solidFill>
                <a:effectLst>
                  <a:outerShdw blurRad="38100" dist="38100" dir="2700000" algn="tl">
                    <a:srgbClr val="000000">
                      <a:alpha val="43137"/>
                    </a:srgbClr>
                  </a:outerShdw>
                </a:effectLst>
              </a:rPr>
              <a:t>,…bookID</a:t>
            </a:r>
            <a:r>
              <a:rPr lang="en-IN" sz="2400" i="0" u="none" dirty="0" smtClean="0">
                <a:solidFill>
                  <a:schemeClr val="bg1"/>
                </a:solidFill>
              </a:rPr>
              <a:t>: number[ ]){ }</a:t>
            </a:r>
          </a:p>
          <a:p>
            <a:pPr algn="l"/>
            <a:endParaRPr lang="en-IN" sz="2400" i="0" u="none" dirty="0">
              <a:solidFill>
                <a:schemeClr val="bg1"/>
              </a:solidFill>
            </a:endParaRPr>
          </a:p>
          <a:p>
            <a:pPr lvl="1" algn="l"/>
            <a:r>
              <a:rPr lang="en-IN" sz="2400" i="0" u="none" dirty="0" smtClean="0">
                <a:solidFill>
                  <a:schemeClr val="bg1"/>
                </a:solidFill>
              </a:rPr>
              <a:t>let books=GetBooks(‘Book1’,2,5);</a:t>
            </a:r>
          </a:p>
          <a:p>
            <a:pPr lvl="1" algn="l"/>
            <a:r>
              <a:rPr lang="en-IN" sz="2400" i="0" u="none" dirty="0">
                <a:solidFill>
                  <a:schemeClr val="bg1"/>
                </a:solidFill>
              </a:rPr>
              <a:t>let books=GetBooks(‘Book1’,</a:t>
            </a:r>
            <a:r>
              <a:rPr lang="en-IN" sz="2400" i="0" u="none" dirty="0" smtClean="0">
                <a:solidFill>
                  <a:schemeClr val="bg1"/>
                </a:solidFill>
              </a:rPr>
              <a:t>2,5,6,9);</a:t>
            </a:r>
            <a:endParaRPr lang="en-IN" sz="2400" i="0" u="none" dirty="0">
              <a:solidFill>
                <a:schemeClr val="bg1"/>
              </a:solidFill>
            </a:endParaRPr>
          </a:p>
        </p:txBody>
      </p:sp>
      <p:sp>
        <p:nvSpPr>
          <p:cNvPr id="13" name="TextBox 12"/>
          <p:cNvSpPr txBox="1"/>
          <p:nvPr/>
        </p:nvSpPr>
        <p:spPr>
          <a:xfrm>
            <a:off x="1063336" y="3870525"/>
            <a:ext cx="9917545" cy="1200329"/>
          </a:xfrm>
          <a:prstGeom prst="rect">
            <a:avLst/>
          </a:prstGeom>
          <a:noFill/>
        </p:spPr>
        <p:txBody>
          <a:bodyPr wrap="square" rtlCol="0">
            <a:spAutoFit/>
          </a:bodyPr>
          <a:lstStyle/>
          <a:p>
            <a:pPr marL="342900" indent="-342900" algn="l">
              <a:buFontTx/>
              <a:buChar char="-"/>
            </a:pPr>
            <a:r>
              <a:rPr lang="en-IN" sz="2400" i="0" u="none" dirty="0" smtClean="0">
                <a:solidFill>
                  <a:schemeClr val="bg1"/>
                </a:solidFill>
                <a:latin typeface="Comic Sans MS" panose="030F0702030302020204" pitchFamily="66" charset="0"/>
              </a:rPr>
              <a:t>For passing variable number of parameters.</a:t>
            </a:r>
            <a:endParaRPr lang="en-IN" sz="2400" i="0" u="none" dirty="0">
              <a:solidFill>
                <a:schemeClr val="bg1"/>
              </a:solidFill>
              <a:latin typeface="Comic Sans MS" panose="030F0702030302020204" pitchFamily="66" charset="0"/>
            </a:endParaRPr>
          </a:p>
          <a:p>
            <a:pPr marL="342900" indent="-342900" algn="l">
              <a:buFontTx/>
              <a:buChar char="-"/>
            </a:pPr>
            <a:endParaRPr lang="en-IN" sz="2400" i="0" u="none" dirty="0">
              <a:solidFill>
                <a:schemeClr val="bg1"/>
              </a:solidFill>
              <a:latin typeface="Comic Sans MS" panose="030F0702030302020204" pitchFamily="66" charset="0"/>
            </a:endParaRPr>
          </a:p>
          <a:p>
            <a:pPr marL="342900" indent="-342900" algn="l">
              <a:buFontTx/>
              <a:buChar char="-"/>
            </a:pPr>
            <a:r>
              <a:rPr lang="en-IN" sz="2400" i="0" u="none" dirty="0" smtClean="0">
                <a:solidFill>
                  <a:schemeClr val="bg1"/>
                </a:solidFill>
                <a:latin typeface="Comic Sans MS" panose="030F0702030302020204" pitchFamily="66" charset="0"/>
              </a:rPr>
              <a:t>Collects a group of parameters into a single array.</a:t>
            </a:r>
            <a:endParaRPr lang="en-IN" sz="2400" i="0" u="none"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3544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749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smtClean="0">
                <a:solidFill>
                  <a:schemeClr val="bg1"/>
                </a:solidFill>
                <a:latin typeface="Comic Sans MS" pitchFamily="66" charset="0"/>
              </a:rPr>
              <a:t>	A </a:t>
            </a:r>
            <a:r>
              <a:rPr lang="en-IN" sz="2400" i="0" u="none" dirty="0">
                <a:solidFill>
                  <a:schemeClr val="bg1"/>
                </a:solidFill>
                <a:latin typeface="Comic Sans MS" pitchFamily="66" charset="0"/>
              </a:rPr>
              <a:t>module is designed with the idea to organize code written in TypeScript. Modules are broadly divided into −</a:t>
            </a:r>
          </a:p>
          <a:p>
            <a:pPr algn="just">
              <a:buFont typeface="Wingdings" pitchFamily="2" charset="2"/>
              <a:buChar char="Ø"/>
            </a:pPr>
            <a:r>
              <a:rPr lang="en-IN" sz="2400" i="0" u="none" dirty="0">
                <a:solidFill>
                  <a:schemeClr val="tx1">
                    <a:lumMod val="60000"/>
                    <a:lumOff val="40000"/>
                  </a:schemeClr>
                </a:solidFill>
                <a:latin typeface="Comic Sans MS" pitchFamily="66" charset="0"/>
              </a:rPr>
              <a:t>Internal Modules</a:t>
            </a:r>
          </a:p>
          <a:p>
            <a:pPr algn="just">
              <a:buFont typeface="Wingdings" pitchFamily="2" charset="2"/>
              <a:buChar char="Ø"/>
            </a:pPr>
            <a:r>
              <a:rPr lang="en-IN" sz="2400" i="0" u="none" dirty="0">
                <a:solidFill>
                  <a:schemeClr val="tx1">
                    <a:lumMod val="60000"/>
                    <a:lumOff val="40000"/>
                  </a:schemeClr>
                </a:solidFill>
                <a:latin typeface="Comic Sans MS" pitchFamily="66" charset="0"/>
              </a:rPr>
              <a:t>External </a:t>
            </a:r>
            <a:r>
              <a:rPr lang="en-IN" sz="2400" i="0" u="none" dirty="0" smtClean="0">
                <a:solidFill>
                  <a:schemeClr val="tx1">
                    <a:lumMod val="60000"/>
                    <a:lumOff val="40000"/>
                  </a:schemeClr>
                </a:solidFill>
                <a:latin typeface="Comic Sans MS" pitchFamily="66" charset="0"/>
              </a:rPr>
              <a:t>Modules</a:t>
            </a:r>
          </a:p>
          <a:p>
            <a:pPr marL="0" indent="0" algn="just">
              <a:buNone/>
            </a:pPr>
            <a:endParaRPr lang="en-IN" sz="2400" i="0" u="none" dirty="0" smtClean="0">
              <a:solidFill>
                <a:schemeClr val="tx1">
                  <a:lumMod val="60000"/>
                  <a:lumOff val="40000"/>
                </a:schemeClr>
              </a:solidFill>
              <a:latin typeface="Comic Sans MS" pitchFamily="66" charset="0"/>
            </a:endParaRPr>
          </a:p>
          <a:p>
            <a:pPr marL="0" indent="0" algn="just">
              <a:buNone/>
            </a:pPr>
            <a:r>
              <a:rPr lang="en-IN" sz="2400" i="0" u="none" dirty="0" smtClean="0">
                <a:solidFill>
                  <a:schemeClr val="tx1">
                    <a:lumMod val="60000"/>
                    <a:lumOff val="40000"/>
                  </a:schemeClr>
                </a:solidFill>
                <a:latin typeface="Comic Sans MS" pitchFamily="66" charset="0"/>
              </a:rPr>
              <a:t>Internal Module:</a:t>
            </a:r>
            <a:endParaRPr lang="en-IN" sz="2400" i="0" u="none" dirty="0">
              <a:solidFill>
                <a:schemeClr val="tx1">
                  <a:lumMod val="60000"/>
                  <a:lumOff val="40000"/>
                </a:schemeClr>
              </a:solidFill>
              <a:latin typeface="Comic Sans MS" pitchFamily="66" charset="0"/>
            </a:endParaRPr>
          </a:p>
          <a:p>
            <a:pPr marL="0" indent="0" algn="just">
              <a:buNone/>
            </a:pPr>
            <a:r>
              <a:rPr lang="en-IN" sz="2400" i="0" u="none" dirty="0" smtClean="0">
                <a:solidFill>
                  <a:schemeClr val="bg1"/>
                </a:solidFill>
                <a:latin typeface="Comic Sans MS" pitchFamily="66" charset="0"/>
              </a:rPr>
              <a:t>	Internal </a:t>
            </a:r>
            <a:r>
              <a:rPr lang="en-IN" sz="2400" i="0" u="none" dirty="0">
                <a:solidFill>
                  <a:schemeClr val="bg1"/>
                </a:solidFill>
                <a:latin typeface="Comic Sans MS" pitchFamily="66" charset="0"/>
              </a:rPr>
              <a:t>modules came in earlier version of Typescript. This was used to logically group classes, interfaces, functions into one unit and can be exported in another module. This logical grouping is named namespace in latest version of </a:t>
            </a:r>
            <a:r>
              <a:rPr lang="en-IN" sz="2400" i="0" u="none" dirty="0" smtClean="0">
                <a:solidFill>
                  <a:schemeClr val="bg1"/>
                </a:solidFill>
                <a:latin typeface="Comic Sans MS" pitchFamily="66" charset="0"/>
              </a:rPr>
              <a:t>TypeScript.</a:t>
            </a:r>
          </a:p>
          <a:p>
            <a:pPr marL="0" indent="0" algn="just">
              <a:buNone/>
            </a:pPr>
            <a:endParaRPr lang="en-IN" sz="2400" i="0" u="none" dirty="0">
              <a:solidFill>
                <a:schemeClr val="bg1"/>
              </a:solidFill>
              <a:latin typeface="Comic Sans MS" pitchFamily="66" charset="0"/>
            </a:endParaRPr>
          </a:p>
          <a:p>
            <a:pPr algn="just"/>
            <a:endParaRPr lang="en-US"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36</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8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Tree>
    <p:extLst>
      <p:ext uri="{BB962C8B-B14F-4D97-AF65-F5344CB8AC3E}">
        <p14:creationId xmlns:p14="http://schemas.microsoft.com/office/powerpoint/2010/main" val="2254018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518" y="1589914"/>
            <a:ext cx="1315995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6" name="Title 5"/>
          <p:cNvSpPr>
            <a:spLocks noGrp="1"/>
          </p:cNvSpPr>
          <p:nvPr>
            <p:ph type="title"/>
          </p:nvPr>
        </p:nvSpPr>
        <p:spPr>
          <a:xfrm>
            <a:off x="586095" y="916082"/>
            <a:ext cx="4440072" cy="462341"/>
          </a:xfrm>
        </p:spPr>
        <p:txBody>
          <a:bodyPr/>
          <a:lstStyle/>
          <a:p>
            <a:r>
              <a:rPr lang="en-IN" sz="2400" b="1" dirty="0">
                <a:solidFill>
                  <a:schemeClr val="tx1">
                    <a:lumMod val="60000"/>
                    <a:lumOff val="40000"/>
                  </a:schemeClr>
                </a:solidFill>
                <a:latin typeface="Comic Sans MS" pitchFamily="66" charset="0"/>
              </a:rPr>
              <a:t>Internal Module </a:t>
            </a:r>
            <a:r>
              <a:rPr lang="en-IN" sz="2400" b="1" dirty="0" smtClean="0">
                <a:solidFill>
                  <a:schemeClr val="tx1">
                    <a:lumMod val="60000"/>
                    <a:lumOff val="40000"/>
                  </a:schemeClr>
                </a:solidFill>
                <a:latin typeface="Comic Sans MS" pitchFamily="66" charset="0"/>
              </a:rPr>
              <a:t>Syntax:</a:t>
            </a:r>
            <a:r>
              <a:rPr lang="en-IN" sz="2400" b="1" dirty="0">
                <a:solidFill>
                  <a:schemeClr val="tx1">
                    <a:lumMod val="60000"/>
                    <a:lumOff val="40000"/>
                  </a:schemeClr>
                </a:solidFill>
                <a:latin typeface="Comic Sans MS" pitchFamily="66" charset="0"/>
              </a:rPr>
              <a:t/>
            </a:r>
            <a:br>
              <a:rPr lang="en-IN" sz="2400" b="1" dirty="0">
                <a:solidFill>
                  <a:schemeClr val="tx1">
                    <a:lumMod val="60000"/>
                    <a:lumOff val="40000"/>
                  </a:schemeClr>
                </a:solidFill>
                <a:latin typeface="Comic Sans MS" pitchFamily="66" charset="0"/>
              </a:rPr>
            </a:br>
            <a:endParaRPr lang="en-IN" sz="2400" b="1"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37</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7964156" y="18885"/>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538707" y="1534910"/>
            <a:ext cx="10874044" cy="1467905"/>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i="0" u="none" dirty="0" smtClean="0">
                <a:solidFill>
                  <a:schemeClr val="bg1"/>
                </a:solidFill>
                <a:latin typeface="Comic Sans MS" pitchFamily="66" charset="0"/>
              </a:rPr>
              <a:t>namespace </a:t>
            </a:r>
            <a:r>
              <a:rPr lang="en-IN" sz="2400" u="none" dirty="0">
                <a:solidFill>
                  <a:schemeClr val="bg1"/>
                </a:solidFill>
                <a:latin typeface="Comic Sans MS" pitchFamily="66" charset="0"/>
              </a:rPr>
              <a:t>snipe community</a:t>
            </a:r>
            <a:r>
              <a:rPr lang="en-IN" sz="2400" i="0" u="none" dirty="0" smtClean="0">
                <a:solidFill>
                  <a:schemeClr val="bg1"/>
                </a:solidFill>
                <a:latin typeface="Comic Sans MS" pitchFamily="66" charset="0"/>
              </a:rPr>
              <a:t>{ </a:t>
            </a:r>
          </a:p>
          <a:p>
            <a:pPr marL="0" indent="0" algn="just">
              <a:buNone/>
            </a:pPr>
            <a:r>
              <a:rPr lang="en-IN" sz="2400" i="0" u="none" dirty="0" smtClean="0">
                <a:solidFill>
                  <a:schemeClr val="bg1"/>
                </a:solidFill>
                <a:latin typeface="Comic Sans MS" pitchFamily="66" charset="0"/>
              </a:rPr>
              <a:t>export </a:t>
            </a:r>
            <a:r>
              <a:rPr lang="en-IN" sz="2400" i="0" u="none" dirty="0">
                <a:solidFill>
                  <a:schemeClr val="bg1"/>
                </a:solidFill>
                <a:latin typeface="Comic Sans MS" pitchFamily="66" charset="0"/>
              </a:rPr>
              <a:t>function add(x, y) { console.log(x + y);}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a:t>
            </a:r>
            <a:endParaRPr lang="en-IN" sz="2400" i="0" u="none" dirty="0">
              <a:solidFill>
                <a:schemeClr val="bg1"/>
              </a:solidFill>
              <a:latin typeface="Comic Sans MS" pitchFamily="66" charset="0"/>
            </a:endParaRPr>
          </a:p>
        </p:txBody>
      </p:sp>
      <p:sp>
        <p:nvSpPr>
          <p:cNvPr id="8" name="Rectangle 7"/>
          <p:cNvSpPr/>
          <p:nvPr/>
        </p:nvSpPr>
        <p:spPr>
          <a:xfrm>
            <a:off x="538707" y="3739487"/>
            <a:ext cx="10874044" cy="2367113"/>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u="none" dirty="0" smtClean="0">
                <a:solidFill>
                  <a:schemeClr val="bg1"/>
                </a:solidFill>
                <a:latin typeface="Comic Sans MS" pitchFamily="66" charset="0"/>
              </a:rPr>
              <a:t>var snipe community; </a:t>
            </a:r>
          </a:p>
          <a:p>
            <a:pPr marL="0" indent="0" algn="just">
              <a:buNone/>
            </a:pP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function </a:t>
            </a: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snipe </a:t>
            </a:r>
            <a:r>
              <a:rPr lang="en-IN" sz="2400" u="none" dirty="0" smtClean="0">
                <a:solidFill>
                  <a:schemeClr val="bg1"/>
                </a:solidFill>
                <a:latin typeface="Comic Sans MS" pitchFamily="66" charset="0"/>
              </a:rPr>
              <a:t>community){</a:t>
            </a:r>
          </a:p>
          <a:p>
            <a:pPr marL="0" indent="0" algn="just">
              <a:buNone/>
            </a:pPr>
            <a:r>
              <a:rPr lang="en-IN" sz="2400" u="none" dirty="0" smtClean="0">
                <a:solidFill>
                  <a:schemeClr val="bg1"/>
                </a:solidFill>
                <a:latin typeface="Comic Sans MS" pitchFamily="66" charset="0"/>
              </a:rPr>
              <a:t>function </a:t>
            </a:r>
            <a:r>
              <a:rPr lang="en-IN" sz="2400" u="none" dirty="0">
                <a:solidFill>
                  <a:schemeClr val="bg1"/>
                </a:solidFill>
                <a:latin typeface="Comic Sans MS" pitchFamily="66" charset="0"/>
              </a:rPr>
              <a:t>add(x, y</a:t>
            </a:r>
            <a:r>
              <a:rPr lang="en-IN" sz="2400" u="none" dirty="0" smtClean="0">
                <a:solidFill>
                  <a:schemeClr val="bg1"/>
                </a:solidFill>
                <a:latin typeface="Comic Sans MS" pitchFamily="66" charset="0"/>
              </a:rPr>
              <a:t>)</a:t>
            </a:r>
          </a:p>
          <a:p>
            <a:pPr marL="0" indent="0" algn="just">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console.log(x + y</a:t>
            </a:r>
            <a:r>
              <a:rPr lang="en-IN" sz="2400" u="none" dirty="0" smtClean="0">
                <a:solidFill>
                  <a:schemeClr val="bg1"/>
                </a:solidFill>
                <a:latin typeface="Comic Sans MS" pitchFamily="66" charset="0"/>
              </a:rPr>
              <a:t>);</a:t>
            </a:r>
          </a:p>
          <a:p>
            <a:pPr marL="0" indent="0" algn="just">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snipe community</a:t>
            </a:r>
            <a:r>
              <a:rPr lang="en-IN" sz="2400" u="none" dirty="0" smtClean="0">
                <a:solidFill>
                  <a:schemeClr val="bg1"/>
                </a:solidFill>
                <a:latin typeface="Comic Sans MS" pitchFamily="66" charset="0"/>
              </a:rPr>
              <a:t>.add </a:t>
            </a:r>
            <a:r>
              <a:rPr lang="en-IN" sz="2400" u="none" dirty="0">
                <a:solidFill>
                  <a:schemeClr val="bg1"/>
                </a:solidFill>
                <a:latin typeface="Comic Sans MS" pitchFamily="66" charset="0"/>
              </a:rPr>
              <a:t>= add; </a:t>
            </a:r>
            <a:endParaRPr lang="en-IN" sz="2400" u="none" dirty="0" smtClean="0">
              <a:solidFill>
                <a:schemeClr val="bg1"/>
              </a:solidFill>
              <a:latin typeface="Comic Sans MS" pitchFamily="66" charset="0"/>
            </a:endParaRPr>
          </a:p>
          <a:p>
            <a:pPr marL="0" indent="0" algn="just">
              <a:buNone/>
            </a:pP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snipe community </a:t>
            </a: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snipe community </a:t>
            </a: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a:t>
            </a:r>
            <a:endParaRPr lang="en-US" sz="2400" i="0" u="none" dirty="0">
              <a:solidFill>
                <a:schemeClr val="bg1"/>
              </a:solidFill>
              <a:latin typeface="Comic Sans MS" pitchFamily="66" charset="0"/>
            </a:endParaRPr>
          </a:p>
        </p:txBody>
      </p:sp>
      <p:sp>
        <p:nvSpPr>
          <p:cNvPr id="10" name="Title 5"/>
          <p:cNvSpPr txBox="1">
            <a:spLocks/>
          </p:cNvSpPr>
          <p:nvPr/>
        </p:nvSpPr>
        <p:spPr bwMode="auto">
          <a:xfrm>
            <a:off x="567517" y="3250819"/>
            <a:ext cx="7266298" cy="4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a:lstStyle>
          <a:p>
            <a:r>
              <a:rPr lang="en-IN" sz="2400" b="1" i="0" u="none" dirty="0">
                <a:solidFill>
                  <a:schemeClr val="tx1">
                    <a:lumMod val="60000"/>
                    <a:lumOff val="40000"/>
                  </a:schemeClr>
                </a:solidFill>
                <a:latin typeface="Comic Sans MS" pitchFamily="66" charset="0"/>
              </a:rPr>
              <a:t>J</a:t>
            </a:r>
            <a:r>
              <a:rPr lang="en-IN" sz="2400" b="1" i="0" u="none" dirty="0" smtClean="0">
                <a:solidFill>
                  <a:schemeClr val="tx1">
                    <a:lumMod val="60000"/>
                    <a:lumOff val="40000"/>
                  </a:schemeClr>
                </a:solidFill>
                <a:latin typeface="Comic Sans MS" pitchFamily="66" charset="0"/>
              </a:rPr>
              <a:t>avaScript </a:t>
            </a:r>
            <a:r>
              <a:rPr lang="en-IN" sz="2400" b="1" i="0" u="none" dirty="0">
                <a:solidFill>
                  <a:schemeClr val="tx1">
                    <a:lumMod val="60000"/>
                    <a:lumOff val="40000"/>
                  </a:schemeClr>
                </a:solidFill>
                <a:latin typeface="Comic Sans MS" pitchFamily="66" charset="0"/>
              </a:rPr>
              <a:t>generated in both cases are </a:t>
            </a:r>
            <a:r>
              <a:rPr lang="en-IN" sz="2400" b="1" i="0" u="none" dirty="0" smtClean="0">
                <a:solidFill>
                  <a:schemeClr val="tx1">
                    <a:lumMod val="60000"/>
                    <a:lumOff val="40000"/>
                  </a:schemeClr>
                </a:solidFill>
                <a:latin typeface="Comic Sans MS" pitchFamily="66" charset="0"/>
              </a:rPr>
              <a:t>same:</a:t>
            </a:r>
            <a:endParaRPr lang="en-IN" sz="2400" b="1" i="0" u="none" dirty="0">
              <a:solidFill>
                <a:schemeClr val="tx1">
                  <a:lumMod val="60000"/>
                  <a:lumOff val="40000"/>
                </a:schemeClr>
              </a:solidFill>
              <a:latin typeface="Comic Sans MS" pitchFamily="66" charset="0"/>
            </a:endParaRPr>
          </a:p>
        </p:txBody>
      </p:sp>
    </p:spTree>
    <p:extLst>
      <p:ext uri="{BB962C8B-B14F-4D97-AF65-F5344CB8AC3E}">
        <p14:creationId xmlns:p14="http://schemas.microsoft.com/office/powerpoint/2010/main" val="3137132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50197"/>
            <a:ext cx="11104727"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b="1" i="0" u="none" dirty="0">
                <a:solidFill>
                  <a:schemeClr val="tx1">
                    <a:lumMod val="60000"/>
                    <a:lumOff val="40000"/>
                  </a:schemeClr>
                </a:solidFill>
                <a:latin typeface="Comic Sans MS" pitchFamily="66" charset="0"/>
              </a:rPr>
              <a:t>External </a:t>
            </a:r>
            <a:r>
              <a:rPr lang="en-IN" sz="2400" b="1" i="0" u="none" dirty="0" smtClean="0">
                <a:solidFill>
                  <a:schemeClr val="tx1">
                    <a:lumMod val="60000"/>
                    <a:lumOff val="40000"/>
                  </a:schemeClr>
                </a:solidFill>
                <a:latin typeface="Comic Sans MS" pitchFamily="66" charset="0"/>
              </a:rPr>
              <a:t>Module:</a:t>
            </a:r>
            <a:endParaRPr lang="en-IN" sz="2400" b="1" i="0" u="none" dirty="0">
              <a:solidFill>
                <a:schemeClr val="tx1">
                  <a:lumMod val="60000"/>
                  <a:lumOff val="40000"/>
                </a:schemeClr>
              </a:solidFill>
              <a:latin typeface="Comic Sans MS" pitchFamily="66" charset="0"/>
            </a:endParaRPr>
          </a:p>
          <a:p>
            <a:pPr marL="0" indent="0" algn="just">
              <a:buNone/>
            </a:pPr>
            <a:r>
              <a:rPr lang="en-IN" sz="2400" i="0" u="none" dirty="0" smtClean="0">
                <a:solidFill>
                  <a:schemeClr val="bg1"/>
                </a:solidFill>
                <a:latin typeface="Comic Sans MS" pitchFamily="66" charset="0"/>
              </a:rPr>
              <a:t>	External </a:t>
            </a:r>
            <a:r>
              <a:rPr lang="en-IN" sz="2400" i="0" u="none" dirty="0">
                <a:solidFill>
                  <a:schemeClr val="bg1"/>
                </a:solidFill>
                <a:latin typeface="Comic Sans MS" pitchFamily="66" charset="0"/>
              </a:rPr>
              <a:t>modules in TypeScript exists to specify and load dependencies between multiple external </a:t>
            </a:r>
            <a:r>
              <a:rPr lang="en-IN" sz="2400" b="1" i="0" u="none" dirty="0">
                <a:solidFill>
                  <a:schemeClr val="bg1"/>
                </a:solidFill>
                <a:latin typeface="Comic Sans MS" pitchFamily="66" charset="0"/>
              </a:rPr>
              <a:t>js</a:t>
            </a:r>
            <a:r>
              <a:rPr lang="en-IN" sz="2400" i="0" u="none" dirty="0">
                <a:solidFill>
                  <a:schemeClr val="bg1"/>
                </a:solidFill>
                <a:latin typeface="Comic Sans MS" pitchFamily="66" charset="0"/>
              </a:rPr>
              <a:t> files. If there is only one </a:t>
            </a:r>
            <a:r>
              <a:rPr lang="en-IN" sz="2400" b="1" i="0" u="none" dirty="0">
                <a:solidFill>
                  <a:schemeClr val="bg1"/>
                </a:solidFill>
                <a:latin typeface="Comic Sans MS" pitchFamily="66" charset="0"/>
              </a:rPr>
              <a:t>js</a:t>
            </a:r>
            <a:r>
              <a:rPr lang="en-IN" sz="2400" i="0" u="none" dirty="0">
                <a:solidFill>
                  <a:schemeClr val="bg1"/>
                </a:solidFill>
                <a:latin typeface="Comic Sans MS" pitchFamily="66" charset="0"/>
              </a:rPr>
              <a:t> file used, then external modules are not relevant. Traditionally dependency management between JavaScript files was done using browser script tags (&lt;script&gt;&lt;/script</a:t>
            </a:r>
            <a:r>
              <a:rPr lang="en-IN" sz="2400" i="0" u="none" dirty="0" smtClean="0">
                <a:solidFill>
                  <a:schemeClr val="bg1"/>
                </a:solidFill>
                <a:latin typeface="Comic Sans MS" pitchFamily="66" charset="0"/>
              </a:rPr>
              <a:t>&gt;).</a:t>
            </a:r>
          </a:p>
          <a:p>
            <a:pPr marL="0" indent="0" algn="just">
              <a:buNone/>
            </a:pPr>
            <a:r>
              <a:rPr lang="en-IN" sz="2400" i="0" u="none" dirty="0" smtClean="0">
                <a:solidFill>
                  <a:schemeClr val="tx1">
                    <a:lumMod val="60000"/>
                    <a:lumOff val="40000"/>
                  </a:schemeClr>
                </a:solidFill>
                <a:latin typeface="Comic Sans MS" pitchFamily="66" charset="0"/>
              </a:rPr>
              <a:t>Syntax-</a:t>
            </a:r>
            <a:endParaRPr lang="en-IN" sz="2400" i="0" u="none"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38</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4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506974" y="-4304"/>
            <a:ext cx="3448595" cy="461665"/>
          </a:xfrm>
          <a:prstGeom prst="rect">
            <a:avLst/>
          </a:prstGeom>
          <a:noFill/>
        </p:spPr>
        <p:txBody>
          <a:bodyPr wrap="square" rtlCol="0">
            <a:spAutoFit/>
          </a:bodyPr>
          <a:lstStyle/>
          <a:p>
            <a:r>
              <a:rPr lang="en-IN" sz="2400" b="1" i="0" u="none" dirty="0">
                <a:latin typeface="Comic Sans MS" pitchFamily="66" charset="0"/>
              </a:rPr>
              <a:t>MODULES</a:t>
            </a:r>
          </a:p>
        </p:txBody>
      </p:sp>
      <p:sp>
        <p:nvSpPr>
          <p:cNvPr id="6" name="Rectangle 5"/>
          <p:cNvSpPr/>
          <p:nvPr/>
        </p:nvSpPr>
        <p:spPr>
          <a:xfrm>
            <a:off x="477673" y="3861424"/>
            <a:ext cx="10003808" cy="181515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i="0" u="none" dirty="0">
                <a:solidFill>
                  <a:schemeClr val="bg1"/>
                </a:solidFill>
                <a:latin typeface="Comic Sans MS" pitchFamily="66" charset="0"/>
              </a:rPr>
              <a:t>//FileName : SomeInterface.ts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export </a:t>
            </a:r>
            <a:r>
              <a:rPr lang="en-IN" sz="2400" i="0" u="none" dirty="0">
                <a:solidFill>
                  <a:schemeClr val="bg1"/>
                </a:solidFill>
                <a:latin typeface="Comic Sans MS" pitchFamily="66" charset="0"/>
              </a:rPr>
              <a:t>interface SomeInterface </a:t>
            </a:r>
            <a:r>
              <a:rPr lang="en-IN" sz="2400" i="0" u="none" dirty="0" smtClean="0">
                <a:solidFill>
                  <a:schemeClr val="bg1"/>
                </a:solidFill>
                <a:latin typeface="Comic Sans MS" pitchFamily="66" charset="0"/>
              </a:rPr>
              <a:t>{</a:t>
            </a:r>
          </a:p>
          <a:p>
            <a:pPr marL="0" indent="0" algn="just">
              <a:buNone/>
            </a:pPr>
            <a:r>
              <a:rPr lang="en-IN" sz="2400" i="0" u="none" dirty="0" smtClean="0">
                <a:solidFill>
                  <a:schemeClr val="bg1"/>
                </a:solidFill>
                <a:latin typeface="Comic Sans MS" pitchFamily="66" charset="0"/>
              </a:rPr>
              <a:t>//</a:t>
            </a:r>
            <a:r>
              <a:rPr lang="en-IN" sz="2400" i="0" u="none" dirty="0">
                <a:solidFill>
                  <a:schemeClr val="bg1"/>
                </a:solidFill>
                <a:latin typeface="Comic Sans MS" pitchFamily="66" charset="0"/>
              </a:rPr>
              <a:t>code declarations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a:t>
            </a:r>
            <a:endParaRPr lang="en-IN" sz="2400" i="0" u="none" dirty="0">
              <a:solidFill>
                <a:schemeClr val="bg1"/>
              </a:solidFill>
              <a:latin typeface="Comic Sans MS" pitchFamily="66" charset="0"/>
            </a:endParaRPr>
          </a:p>
        </p:txBody>
      </p:sp>
    </p:spTree>
    <p:extLst>
      <p:ext uri="{BB962C8B-B14F-4D97-AF65-F5344CB8AC3E}">
        <p14:creationId xmlns:p14="http://schemas.microsoft.com/office/powerpoint/2010/main" val="1317255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668740" y="677301"/>
            <a:ext cx="10795380" cy="5634022"/>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1600" b="1" i="0" u="none" dirty="0">
                <a:solidFill>
                  <a:schemeClr val="tx1">
                    <a:lumMod val="60000"/>
                    <a:lumOff val="40000"/>
                  </a:schemeClr>
                </a:solidFill>
                <a:latin typeface="Comic Sans MS" pitchFamily="66" charset="0"/>
              </a:rPr>
              <a:t>External </a:t>
            </a:r>
            <a:r>
              <a:rPr lang="en-IN" sz="1600" b="1" i="0" u="none" dirty="0" smtClean="0">
                <a:solidFill>
                  <a:schemeClr val="tx1">
                    <a:lumMod val="60000"/>
                    <a:lumOff val="40000"/>
                  </a:schemeClr>
                </a:solidFill>
                <a:latin typeface="Comic Sans MS" pitchFamily="66" charset="0"/>
              </a:rPr>
              <a:t>Module:</a:t>
            </a:r>
          </a:p>
          <a:p>
            <a:pPr marL="0" indent="0">
              <a:buNone/>
            </a:pPr>
            <a:r>
              <a:rPr lang="en-IN" sz="1600" b="1" i="0" u="none" dirty="0">
                <a:solidFill>
                  <a:schemeClr val="tx1">
                    <a:lumMod val="60000"/>
                    <a:lumOff val="40000"/>
                  </a:schemeClr>
                </a:solidFill>
                <a:latin typeface="Comic Sans MS" pitchFamily="66" charset="0"/>
              </a:rPr>
              <a:t>Example</a:t>
            </a:r>
          </a:p>
          <a:p>
            <a:pPr marL="0" indent="0">
              <a:buNone/>
            </a:pPr>
            <a:r>
              <a:rPr lang="en-IN" sz="1200" i="0" u="none" dirty="0">
                <a:solidFill>
                  <a:schemeClr val="bg1"/>
                </a:solidFill>
                <a:latin typeface="Comic Sans MS" pitchFamily="66" charset="0"/>
              </a:rPr>
              <a:t>/ IShape.ts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export </a:t>
            </a:r>
            <a:r>
              <a:rPr lang="en-IN" sz="1200" i="0" u="none" dirty="0">
                <a:solidFill>
                  <a:schemeClr val="bg1"/>
                </a:solidFill>
                <a:latin typeface="Comic Sans MS" pitchFamily="66" charset="0"/>
              </a:rPr>
              <a:t>interface IShape {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draw</a:t>
            </a:r>
            <a:r>
              <a:rPr lang="en-IN" sz="1200" i="0" u="none" dirty="0">
                <a:solidFill>
                  <a:schemeClr val="bg1"/>
                </a:solidFill>
                <a:latin typeface="Comic Sans MS" pitchFamily="66" charset="0"/>
              </a:rPr>
              <a:t>();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Circle.ts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export class Circle implements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public draw()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console.log("Cirlce is drawn (external module)");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 Triangle.ts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export </a:t>
            </a:r>
            <a:r>
              <a:rPr lang="en-IN" sz="1200" i="0" u="none" dirty="0">
                <a:solidFill>
                  <a:schemeClr val="bg1"/>
                </a:solidFill>
                <a:latin typeface="Comic Sans MS" pitchFamily="66" charset="0"/>
              </a:rPr>
              <a:t>class Triangle implements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public draw() { console.log("Triangle is drawn (external module)");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TestShape.ts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circle = require("./Circle");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triangle = require("./Triangle");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function </a:t>
            </a:r>
            <a:r>
              <a:rPr lang="en-IN" sz="1200" i="0" u="none" dirty="0">
                <a:solidFill>
                  <a:schemeClr val="bg1"/>
                </a:solidFill>
                <a:latin typeface="Comic Sans MS" pitchFamily="66" charset="0"/>
              </a:rPr>
              <a:t>drawAllShapes(shapeToDraw: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shapeToDraw.draw();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p>
          <a:p>
            <a:pPr marL="0" indent="0">
              <a:buNone/>
            </a:pPr>
            <a:r>
              <a:rPr lang="en-IN" sz="1200" i="0" u="none" dirty="0" smtClean="0">
                <a:solidFill>
                  <a:schemeClr val="bg1"/>
                </a:solidFill>
                <a:latin typeface="Comic Sans MS" pitchFamily="66" charset="0"/>
              </a:rPr>
              <a:t>drawAllShapes(new </a:t>
            </a:r>
            <a:r>
              <a:rPr lang="en-IN" sz="1200" i="0" u="none" dirty="0">
                <a:solidFill>
                  <a:schemeClr val="bg1"/>
                </a:solidFill>
                <a:latin typeface="Comic Sans MS" pitchFamily="66" charset="0"/>
              </a:rPr>
              <a:t>circle.Circle());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drawAllShapes(new </a:t>
            </a:r>
            <a:r>
              <a:rPr lang="en-IN" sz="1200" i="0" u="none" dirty="0">
                <a:solidFill>
                  <a:schemeClr val="bg1"/>
                </a:solidFill>
                <a:latin typeface="Comic Sans MS" pitchFamily="66" charset="0"/>
              </a:rPr>
              <a:t>triangle.Triangle()); </a:t>
            </a: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39</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0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693232" y="8164"/>
            <a:ext cx="3448595" cy="461665"/>
          </a:xfrm>
          <a:prstGeom prst="rect">
            <a:avLst/>
          </a:prstGeom>
          <a:noFill/>
        </p:spPr>
        <p:txBody>
          <a:bodyPr wrap="square" rtlCol="0">
            <a:spAutoFit/>
          </a:bodyPr>
          <a:lstStyle/>
          <a:p>
            <a:r>
              <a:rPr lang="en-IN" sz="2400" b="1" i="0" u="none" dirty="0">
                <a:latin typeface="Comic Sans MS" pitchFamily="66" charset="0"/>
              </a:rPr>
              <a:t>MODULES</a:t>
            </a:r>
          </a:p>
        </p:txBody>
      </p:sp>
    </p:spTree>
    <p:extLst>
      <p:ext uri="{BB962C8B-B14F-4D97-AF65-F5344CB8AC3E}">
        <p14:creationId xmlns:p14="http://schemas.microsoft.com/office/powerpoint/2010/main" val="2098601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09246" y="658025"/>
            <a:ext cx="10972800" cy="5587200"/>
          </a:xfrm>
        </p:spPr>
        <p:txBody>
          <a:bodyPr/>
          <a:lstStyle/>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 </a:t>
            </a:r>
            <a:r>
              <a:rPr lang="en-US" sz="1800" b="1" dirty="0" smtClean="0">
                <a:solidFill>
                  <a:schemeClr val="bg1"/>
                </a:solidFill>
                <a:latin typeface="Comic Sans MS" panose="030F0702030302020204" pitchFamily="66" charset="0"/>
              </a:rPr>
              <a:t>TUPLES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ENUM</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VOID</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CLASSES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FUNCTIONS</a:t>
            </a:r>
          </a:p>
          <a:p>
            <a:pPr algn="just">
              <a:buFont typeface="Wingdings" pitchFamily="2" charset="2"/>
              <a:buChar char="ü"/>
            </a:pPr>
            <a:r>
              <a:rPr lang="en-IN" sz="2400" b="1" dirty="0">
                <a:solidFill>
                  <a:schemeClr val="bg1"/>
                </a:solidFill>
                <a:latin typeface="Comic Sans MS" pitchFamily="66" charset="0"/>
              </a:rPr>
              <a:t>Functions Parameters and Return </a:t>
            </a:r>
            <a:r>
              <a:rPr lang="en-IN" sz="2400" b="1" dirty="0" smtClean="0">
                <a:solidFill>
                  <a:schemeClr val="bg1"/>
                </a:solidFill>
                <a:latin typeface="Comic Sans MS" pitchFamily="66" charset="0"/>
              </a:rPr>
              <a:t>Types</a:t>
            </a:r>
          </a:p>
          <a:p>
            <a:pPr algn="just">
              <a:buFont typeface="Wingdings" pitchFamily="2" charset="2"/>
              <a:buChar char="ü"/>
            </a:pPr>
            <a:r>
              <a:rPr lang="en-IN" sz="2400" dirty="0" smtClean="0">
                <a:ln>
                  <a:solidFill>
                    <a:schemeClr val="tx2"/>
                  </a:solidFill>
                </a:ln>
                <a:solidFill>
                  <a:schemeClr val="bg1"/>
                </a:solidFill>
                <a:latin typeface="Comic Sans MS" pitchFamily="66" charset="0"/>
              </a:rPr>
              <a:t>Arrow Functions</a:t>
            </a:r>
          </a:p>
          <a:p>
            <a:pPr algn="just">
              <a:buFont typeface="Wingdings" pitchFamily="2" charset="2"/>
              <a:buChar char="ü"/>
            </a:pPr>
            <a:r>
              <a:rPr lang="en-IN" sz="2400" b="1" dirty="0">
                <a:solidFill>
                  <a:schemeClr val="bg1"/>
                </a:solidFill>
                <a:latin typeface="Comic Sans MS" pitchFamily="66" charset="0"/>
              </a:rPr>
              <a:t>Arrow Functions for Different </a:t>
            </a:r>
            <a:r>
              <a:rPr lang="en-IN" sz="2400" b="1" dirty="0" smtClean="0">
                <a:solidFill>
                  <a:schemeClr val="bg1"/>
                </a:solidFill>
                <a:latin typeface="Comic Sans MS" pitchFamily="66" charset="0"/>
              </a:rPr>
              <a:t>Parameters</a:t>
            </a:r>
          </a:p>
          <a:p>
            <a:pPr algn="just">
              <a:buFont typeface="Wingdings" pitchFamily="2" charset="2"/>
              <a:buChar char="ü"/>
            </a:pPr>
            <a:r>
              <a:rPr lang="en-IN" sz="2400" b="1" dirty="0">
                <a:solidFill>
                  <a:schemeClr val="bg1"/>
                </a:solidFill>
                <a:latin typeface="Comic Sans MS" pitchFamily="66" charset="0"/>
              </a:rPr>
              <a:t>Optional </a:t>
            </a:r>
            <a:r>
              <a:rPr lang="en-IN" sz="2400" b="1" dirty="0" smtClean="0">
                <a:solidFill>
                  <a:schemeClr val="bg1"/>
                </a:solidFill>
                <a:latin typeface="Comic Sans MS" pitchFamily="66" charset="0"/>
              </a:rPr>
              <a:t>Parameters</a:t>
            </a:r>
          </a:p>
          <a:p>
            <a:pPr algn="just">
              <a:buFont typeface="Wingdings" pitchFamily="2" charset="2"/>
              <a:buChar char="ü"/>
            </a:pPr>
            <a:r>
              <a:rPr lang="en-IN" sz="2400" b="1" dirty="0">
                <a:solidFill>
                  <a:schemeClr val="bg1"/>
                </a:solidFill>
                <a:latin typeface="Comic Sans MS" pitchFamily="66" charset="0"/>
              </a:rPr>
              <a:t>Default Parameters</a:t>
            </a:r>
          </a:p>
          <a:p>
            <a:pPr algn="just">
              <a:buFont typeface="Wingdings" pitchFamily="2" charset="2"/>
              <a:buChar char="ü"/>
            </a:pPr>
            <a:r>
              <a:rPr lang="en-IN" sz="2400" b="1" dirty="0">
                <a:solidFill>
                  <a:schemeClr val="bg1"/>
                </a:solidFill>
                <a:latin typeface="Comic Sans MS" pitchFamily="66" charset="0"/>
              </a:rPr>
              <a:t>Rest Parameters</a:t>
            </a:r>
          </a:p>
          <a:p>
            <a:pPr algn="just">
              <a:buFont typeface="Wingdings" pitchFamily="2" charset="2"/>
              <a:buChar char="ü"/>
            </a:pPr>
            <a:endParaRPr lang="en-US" sz="2400" b="1" dirty="0" smtClean="0">
              <a:ln>
                <a:solidFill>
                  <a:schemeClr val="tx2"/>
                </a:solidFill>
              </a:ln>
              <a:solidFill>
                <a:schemeClr val="bg1"/>
              </a:solidFill>
              <a:latin typeface="Comic Sans MS" panose="030F0702030302020204" pitchFamily="66" charset="0"/>
            </a:endParaRP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MODULES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CONCLUSION</a:t>
            </a:r>
          </a:p>
          <a:p>
            <a:pPr algn="just">
              <a:buFont typeface="Wingdings" pitchFamily="2" charset="2"/>
              <a:buChar char="ü"/>
            </a:pPr>
            <a:endParaRPr lang="en-US" sz="1800" dirty="0" smtClean="0">
              <a:solidFill>
                <a:schemeClr val="accent1"/>
              </a:solidFill>
              <a:latin typeface="Comic Sans MS" panose="030F0702030302020204" pitchFamily="66" charset="0"/>
            </a:endParaRPr>
          </a:p>
          <a:p>
            <a:pPr algn="just">
              <a:buFont typeface="Wingdings" pitchFamily="2" charset="2"/>
              <a:buChar char="ü"/>
            </a:pPr>
            <a:endParaRPr lang="en-US" sz="1800" dirty="0">
              <a:solidFill>
                <a:schemeClr val="accent1"/>
              </a:solidFill>
              <a:latin typeface="Comic Sans MS" panose="030F0702030302020204" pitchFamily="66" charset="0"/>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1/2/2018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4</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88137" y="52249"/>
            <a:ext cx="2024743"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CONTENTS</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113099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solidFill>
                  <a:schemeClr val="bg1"/>
                </a:solidFill>
                <a:latin typeface="Comic Sans MS" pitchFamily="66" charset="0"/>
              </a:rPr>
              <a:t>The command to compile the main TypeScript file for AMD systems is </a:t>
            </a:r>
            <a:r>
              <a:rPr lang="en-IN" sz="2400" i="0" u="none" dirty="0" smtClean="0">
                <a:solidFill>
                  <a:schemeClr val="bg1"/>
                </a:solidFill>
                <a:latin typeface="Comic Sans MS" pitchFamily="66" charset="0"/>
              </a:rPr>
              <a:t>−</a:t>
            </a: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r>
              <a:rPr lang="en-IN" sz="2400" i="0" u="none" dirty="0">
                <a:solidFill>
                  <a:schemeClr val="bg1"/>
                </a:solidFill>
                <a:latin typeface="Comic Sans MS" pitchFamily="66" charset="0"/>
              </a:rPr>
              <a:t>On compiling, it will generate following JavaScript code for AMD.</a:t>
            </a:r>
          </a:p>
          <a:p>
            <a:pPr marL="0" indent="0">
              <a:buNone/>
            </a:pPr>
            <a:r>
              <a:rPr lang="en-IN" sz="2400" i="0" u="none" dirty="0" smtClean="0">
                <a:solidFill>
                  <a:schemeClr val="tx1">
                    <a:lumMod val="60000"/>
                    <a:lumOff val="40000"/>
                  </a:schemeClr>
                </a:solidFill>
                <a:latin typeface="Comic Sans MS" pitchFamily="66" charset="0"/>
              </a:rPr>
              <a:t>File:IShape.js</a:t>
            </a:r>
          </a:p>
          <a:p>
            <a:pPr marL="0" indent="0">
              <a:buNone/>
            </a:pPr>
            <a:endParaRPr lang="en-IN" sz="2400" i="0" dirty="0"/>
          </a:p>
          <a:p>
            <a:pPr marL="0" indent="0">
              <a:buNone/>
            </a:pPr>
            <a:endParaRPr lang="en-IN"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40</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82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2669"/>
            <a:ext cx="6432514" cy="77792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ctr">
              <a:buNone/>
            </a:pPr>
            <a:r>
              <a:rPr lang="en-IN" i="0" u="none" dirty="0">
                <a:solidFill>
                  <a:schemeClr val="bg1"/>
                </a:solidFill>
                <a:latin typeface="Comic Sans MS" pitchFamily="66" charset="0"/>
              </a:rPr>
              <a:t>tsc --module amd TestShape.ts</a:t>
            </a:r>
            <a:endParaRPr lang="en-US" i="0" u="none" dirty="0">
              <a:solidFill>
                <a:schemeClr val="bg1"/>
              </a:solidFill>
              <a:latin typeface="Comic Sans MS" pitchFamily="66" charset="0"/>
            </a:endParaRPr>
          </a:p>
        </p:txBody>
      </p:sp>
      <p:sp>
        <p:nvSpPr>
          <p:cNvPr id="6" name="Rectangle 5"/>
          <p:cNvSpPr/>
          <p:nvPr/>
        </p:nvSpPr>
        <p:spPr>
          <a:xfrm>
            <a:off x="3234520" y="3879376"/>
            <a:ext cx="6432514" cy="91440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IN" i="0" u="none" dirty="0">
                <a:latin typeface="Comic Sans MS" pitchFamily="66" charset="0"/>
              </a:rPr>
              <a:t>//Generated by typescript 1.8.10 </a:t>
            </a:r>
            <a:endParaRPr lang="en-IN" i="0" u="none" dirty="0" smtClean="0">
              <a:latin typeface="Comic Sans MS" pitchFamily="66" charset="0"/>
            </a:endParaRPr>
          </a:p>
          <a:p>
            <a:pPr algn="just"/>
            <a:r>
              <a:rPr lang="en-IN" i="0" u="none" dirty="0" smtClean="0">
                <a:latin typeface="Comic Sans MS" pitchFamily="66" charset="0"/>
              </a:rPr>
              <a:t>define</a:t>
            </a:r>
            <a:r>
              <a:rPr lang="en-IN" i="0" u="none" dirty="0">
                <a:latin typeface="Comic Sans MS" pitchFamily="66" charset="0"/>
              </a:rPr>
              <a:t>(["require", "exports"], function (require, exports) { });</a:t>
            </a:r>
          </a:p>
        </p:txBody>
      </p:sp>
    </p:spTree>
    <p:extLst>
      <p:ext uri="{BB962C8B-B14F-4D97-AF65-F5344CB8AC3E}">
        <p14:creationId xmlns:p14="http://schemas.microsoft.com/office/powerpoint/2010/main" val="268678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solidFill>
                  <a:schemeClr val="tx1">
                    <a:lumMod val="60000"/>
                    <a:lumOff val="40000"/>
                  </a:schemeClr>
                </a:solidFill>
                <a:latin typeface="Comic Sans MS" pitchFamily="66" charset="0"/>
              </a:rPr>
              <a:t>File:Circle.js</a:t>
            </a: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endParaRPr lang="en-IN" sz="2400" i="0" u="none" dirty="0">
              <a:solidFill>
                <a:schemeClr val="bg1"/>
              </a:solidFill>
              <a:latin typeface="Comic Sans MS" pitchFamily="66" charset="0"/>
            </a:endParaRPr>
          </a:p>
          <a:p>
            <a:pPr marL="0" indent="0">
              <a:buNone/>
            </a:pPr>
            <a:endParaRPr lang="en-IN" sz="2400" i="0" dirty="0"/>
          </a:p>
          <a:p>
            <a:pPr marL="0" indent="0">
              <a:buNone/>
            </a:pPr>
            <a:endParaRPr lang="en-IN"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41</a:t>
            </a:fld>
            <a:endParaRPr lang="en-US"/>
          </a:p>
        </p:txBody>
      </p:sp>
      <p:pic>
        <p:nvPicPr>
          <p:cNvPr id="18"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4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4901"/>
            <a:ext cx="6432514" cy="367807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i="0" u="none" dirty="0">
                <a:solidFill>
                  <a:schemeClr val="bg1"/>
                </a:solidFill>
                <a:latin typeface="Comic Sans MS" pitchFamily="66" charset="0"/>
              </a:rPr>
              <a:t>define(["require", "exports"], function (require, exports) { var Circle = (function ()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function Circle()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 Circle.prototype.draw = function ()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console.log("Cirlce is drawn (external module</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return Circle; </a:t>
            </a:r>
            <a:endParaRPr lang="en-IN" i="0" u="none" dirty="0" smtClean="0">
              <a:solidFill>
                <a:schemeClr val="bg1"/>
              </a:solidFill>
              <a:latin typeface="Comic Sans MS" pitchFamily="66" charset="0"/>
            </a:endParaRPr>
          </a:p>
          <a:p>
            <a:pPr marL="0" indent="0" algn="just">
              <a:buNone/>
            </a:pP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exports.Circle = Circle; </a:t>
            </a:r>
            <a:endParaRPr lang="en-IN" i="0" u="none" dirty="0" smtClean="0">
              <a:solidFill>
                <a:schemeClr val="bg1"/>
              </a:solidFill>
              <a:latin typeface="Comic Sans MS" pitchFamily="66" charset="0"/>
            </a:endParaRPr>
          </a:p>
          <a:p>
            <a:pPr marL="0" indent="0" algn="just">
              <a:buNone/>
            </a:pPr>
            <a:r>
              <a:rPr lang="en-IN" i="0" u="none" dirty="0" smtClean="0">
                <a:solidFill>
                  <a:schemeClr val="bg1"/>
                </a:solidFill>
                <a:latin typeface="Comic Sans MS" pitchFamily="66" charset="0"/>
              </a:rPr>
              <a:t>});</a:t>
            </a:r>
            <a:endParaRPr lang="en-US" i="0" u="none" dirty="0">
              <a:solidFill>
                <a:schemeClr val="bg1"/>
              </a:solidFill>
              <a:latin typeface="Comic Sans MS" pitchFamily="66" charset="0"/>
            </a:endParaRPr>
          </a:p>
        </p:txBody>
      </p:sp>
    </p:spTree>
    <p:extLst>
      <p:ext uri="{BB962C8B-B14F-4D97-AF65-F5344CB8AC3E}">
        <p14:creationId xmlns:p14="http://schemas.microsoft.com/office/powerpoint/2010/main" val="2993052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latin typeface="Comic Sans MS" pitchFamily="66" charset="0"/>
              </a:rPr>
              <a:t>File:Triangle.js</a:t>
            </a:r>
          </a:p>
        </p:txBody>
      </p:sp>
      <p:sp>
        <p:nvSpPr>
          <p:cNvPr id="2" name="Date Placeholder 1"/>
          <p:cNvSpPr>
            <a:spLocks noGrp="1"/>
          </p:cNvSpPr>
          <p:nvPr>
            <p:ph type="dt" sz="half" idx="10"/>
          </p:nvPr>
        </p:nvSpPr>
        <p:spPr/>
        <p:txBody>
          <a:bodyPr/>
          <a:lstStyle/>
          <a:p>
            <a:fld id="{C103C6EC-110E-4B06-B981-488E8B132F9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42</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4901"/>
            <a:ext cx="6432514" cy="367807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i="0" u="none" dirty="0">
                <a:latin typeface="Comic Sans MS" pitchFamily="66" charset="0"/>
              </a:rPr>
              <a:t>define(["require", "exports"], function (require, exports) </a:t>
            </a:r>
            <a:r>
              <a:rPr lang="en-IN" i="0" u="none" dirty="0" smtClean="0">
                <a:latin typeface="Comic Sans MS" pitchFamily="66" charset="0"/>
              </a:rPr>
              <a:t>{</a:t>
            </a:r>
          </a:p>
          <a:p>
            <a:pPr marL="0" indent="0" algn="just">
              <a:buNone/>
            </a:pPr>
            <a:r>
              <a:rPr lang="en-IN" i="0" u="none" dirty="0" smtClean="0">
                <a:latin typeface="Comic Sans MS" pitchFamily="66" charset="0"/>
              </a:rPr>
              <a:t> </a:t>
            </a:r>
            <a:r>
              <a:rPr lang="en-IN" i="0" u="none" dirty="0">
                <a:latin typeface="Comic Sans MS" pitchFamily="66" charset="0"/>
              </a:rPr>
              <a:t>var Triangle = (function () { </a:t>
            </a:r>
            <a:endParaRPr lang="en-IN" i="0" u="none" dirty="0" smtClean="0">
              <a:latin typeface="Comic Sans MS" pitchFamily="66" charset="0"/>
            </a:endParaRPr>
          </a:p>
          <a:p>
            <a:pPr marL="0" indent="0" algn="just">
              <a:buNone/>
            </a:pPr>
            <a:r>
              <a:rPr lang="en-IN" i="0" u="none" dirty="0" smtClean="0">
                <a:latin typeface="Comic Sans MS" pitchFamily="66" charset="0"/>
              </a:rPr>
              <a:t>function </a:t>
            </a:r>
            <a:r>
              <a:rPr lang="en-IN" i="0" u="none" dirty="0">
                <a:latin typeface="Comic Sans MS" pitchFamily="66" charset="0"/>
              </a:rPr>
              <a:t>Triangle() { </a:t>
            </a:r>
            <a:endParaRPr lang="en-IN" i="0" u="none" dirty="0" smtClean="0">
              <a:latin typeface="Comic Sans MS" pitchFamily="66" charset="0"/>
            </a:endParaRP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Triangle.prototype.draw=function </a:t>
            </a:r>
            <a:r>
              <a:rPr lang="en-IN" i="0" u="none" dirty="0">
                <a:latin typeface="Comic Sans MS" pitchFamily="66" charset="0"/>
              </a:rPr>
              <a:t>() </a:t>
            </a:r>
            <a:r>
              <a:rPr lang="en-IN" i="0" u="none" dirty="0" smtClean="0">
                <a:latin typeface="Comic Sans MS" pitchFamily="66" charset="0"/>
              </a:rPr>
              <a:t>{</a:t>
            </a:r>
          </a:p>
          <a:p>
            <a:pPr marL="0" indent="0" algn="just">
              <a:buNone/>
            </a:pPr>
            <a:r>
              <a:rPr lang="en-IN" i="0" u="none" dirty="0" smtClean="0">
                <a:latin typeface="Comic Sans MS" pitchFamily="66" charset="0"/>
              </a:rPr>
              <a:t> </a:t>
            </a:r>
            <a:r>
              <a:rPr lang="en-IN" i="0" u="none" dirty="0">
                <a:latin typeface="Comic Sans MS" pitchFamily="66" charset="0"/>
              </a:rPr>
              <a:t>console.log("Triangle is drawn (external module</a:t>
            </a:r>
            <a:r>
              <a:rPr lang="en-IN" i="0" u="none" dirty="0" smtClean="0">
                <a:latin typeface="Comic Sans MS" pitchFamily="66" charset="0"/>
              </a:rPr>
              <a:t>)");</a:t>
            </a: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 </a:t>
            </a:r>
            <a:r>
              <a:rPr lang="en-IN" i="0" u="none" dirty="0">
                <a:latin typeface="Comic Sans MS" pitchFamily="66" charset="0"/>
              </a:rPr>
              <a:t>return Triangle</a:t>
            </a:r>
            <a:r>
              <a:rPr lang="en-IN" i="0" u="none" dirty="0" smtClean="0">
                <a:latin typeface="Comic Sans MS" pitchFamily="66" charset="0"/>
              </a:rPr>
              <a:t>;</a:t>
            </a: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 </a:t>
            </a:r>
            <a:r>
              <a:rPr lang="en-IN" i="0" u="none" dirty="0">
                <a:latin typeface="Comic Sans MS" pitchFamily="66" charset="0"/>
              </a:rPr>
              <a:t>exports.Triangle = Triangle; </a:t>
            </a:r>
            <a:endParaRPr lang="en-IN" i="0" u="none" dirty="0" smtClean="0">
              <a:latin typeface="Comic Sans MS" pitchFamily="66" charset="0"/>
            </a:endParaRPr>
          </a:p>
          <a:p>
            <a:pPr marL="0" indent="0" algn="just">
              <a:buNone/>
            </a:pPr>
            <a:r>
              <a:rPr lang="en-IN" i="0" u="none" dirty="0" smtClean="0">
                <a:latin typeface="Comic Sans MS" pitchFamily="66" charset="0"/>
              </a:rPr>
              <a:t>});</a:t>
            </a:r>
            <a:endParaRPr lang="en-US" i="0" u="none" dirty="0">
              <a:solidFill>
                <a:schemeClr val="bg1"/>
              </a:solidFill>
              <a:latin typeface="Comic Sans MS" pitchFamily="66" charset="0"/>
            </a:endParaRPr>
          </a:p>
        </p:txBody>
      </p:sp>
    </p:spTree>
    <p:extLst>
      <p:ext uri="{BB962C8B-B14F-4D97-AF65-F5344CB8AC3E}">
        <p14:creationId xmlns:p14="http://schemas.microsoft.com/office/powerpoint/2010/main" val="2281420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9133"/>
            <a:ext cx="10972800" cy="3700463"/>
          </a:xfrm>
        </p:spPr>
        <p:txBody>
          <a:bodyPr/>
          <a:lstStyle/>
          <a:p>
            <a:pPr marL="0" indent="0" algn="just">
              <a:buNone/>
            </a:pPr>
            <a:r>
              <a:rPr lang="en-IN" sz="2400" dirty="0" smtClean="0">
                <a:solidFill>
                  <a:schemeClr val="bg1"/>
                </a:solidFill>
                <a:latin typeface="Comic Sans MS" pitchFamily="66" charset="0"/>
              </a:rPr>
              <a:t>	TypeScript </a:t>
            </a:r>
            <a:r>
              <a:rPr lang="en-IN" sz="2400" dirty="0">
                <a:solidFill>
                  <a:schemeClr val="bg1"/>
                </a:solidFill>
                <a:latin typeface="Comic Sans MS" pitchFamily="66" charset="0"/>
              </a:rPr>
              <a:t>lets you write JavaScript the way you really want to. TypeScript is a typed superset of JavaScript that compiles to plain JavaScript. TypeScript is pure object oriented with classes, interfaces and statically typed like C# or Java. The popular JavaScript framework </a:t>
            </a:r>
            <a:r>
              <a:rPr lang="en-IN" sz="2400" b="1" dirty="0">
                <a:solidFill>
                  <a:schemeClr val="bg1"/>
                </a:solidFill>
                <a:latin typeface="Comic Sans MS" pitchFamily="66" charset="0"/>
              </a:rPr>
              <a:t>Angular 2.0</a:t>
            </a:r>
            <a:r>
              <a:rPr lang="en-IN" sz="2400" dirty="0">
                <a:solidFill>
                  <a:schemeClr val="bg1"/>
                </a:solidFill>
                <a:latin typeface="Comic Sans MS" pitchFamily="66" charset="0"/>
              </a:rPr>
              <a:t> is written in TypeScript. Mastering TypeScript can help programmers to write object-oriented programs and have them compiled to JavaScript, both on server side and client side.</a:t>
            </a: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43</a:t>
            </a:fld>
            <a:endParaRPr lang="en-US">
              <a:solidFill>
                <a:schemeClr val="accent6"/>
              </a:solidFill>
            </a:endParaRPr>
          </a:p>
        </p:txBody>
      </p:sp>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CONCLUSION</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00736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184072" y="2696008"/>
            <a:ext cx="4655128" cy="1292503"/>
          </a:xfrm>
        </p:spPr>
        <p:txBody>
          <a:bodyPr/>
          <a:lstStyle/>
          <a:p>
            <a:pPr marL="0" indent="0" algn="ctr">
              <a:buNone/>
            </a:pPr>
            <a:r>
              <a:rPr lang="en-US" sz="8800" dirty="0" smtClean="0">
                <a:solidFill>
                  <a:schemeClr val="bg1"/>
                </a:solidFill>
                <a:latin typeface="Comic Sans MS" panose="030F0702030302020204" pitchFamily="66" charset="0"/>
              </a:rPr>
              <a:t>FAQ’s</a:t>
            </a:r>
            <a:endParaRPr lang="en-US" sz="88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44</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719306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457200" lvl="0" indent="-457200">
              <a:buAutoNum type="arabicPeriod"/>
            </a:pPr>
            <a:r>
              <a:rPr lang="en-IN" sz="2400" b="1" dirty="0">
                <a:solidFill>
                  <a:schemeClr val="bg1"/>
                </a:solidFill>
              </a:rPr>
              <a:t>What is TypeScript and Why Do We Need It</a:t>
            </a:r>
            <a:r>
              <a:rPr lang="en-IN" sz="2400" b="1" dirty="0" smtClean="0">
                <a:solidFill>
                  <a:schemeClr val="bg1"/>
                </a:solidFill>
              </a:rPr>
              <a:t>?</a:t>
            </a:r>
          </a:p>
          <a:p>
            <a:pPr marL="457200" lvl="0" indent="-457200">
              <a:buAutoNum type="arabicPeriod"/>
            </a:pPr>
            <a:r>
              <a:rPr lang="en-IN" sz="2400" b="1" dirty="0">
                <a:solidFill>
                  <a:schemeClr val="bg1"/>
                </a:solidFill>
              </a:rPr>
              <a:t>What are Different Components of TypeScript</a:t>
            </a:r>
            <a:r>
              <a:rPr lang="en-IN" sz="2400" b="1" dirty="0" smtClean="0">
                <a:solidFill>
                  <a:schemeClr val="bg1"/>
                </a:solidFill>
              </a:rPr>
              <a:t>?</a:t>
            </a:r>
          </a:p>
          <a:p>
            <a:pPr marL="457200" lvl="0" indent="-457200">
              <a:buAutoNum type="arabicPeriod"/>
            </a:pPr>
            <a:r>
              <a:rPr lang="en-IN" sz="2400" b="1" dirty="0">
                <a:solidFill>
                  <a:schemeClr val="bg1"/>
                </a:solidFill>
              </a:rPr>
              <a:t>How Can You Get TypeScript and Install It</a:t>
            </a:r>
            <a:r>
              <a:rPr lang="en-IN" sz="2400" b="1" dirty="0" smtClean="0">
                <a:solidFill>
                  <a:schemeClr val="bg1"/>
                </a:solidFill>
              </a:rPr>
              <a:t>?</a:t>
            </a:r>
          </a:p>
          <a:p>
            <a:pPr marL="457200" lvl="0" indent="-457200">
              <a:buAutoNum type="arabicPeriod"/>
            </a:pPr>
            <a:r>
              <a:rPr lang="en-IN" sz="2400" b="1" dirty="0">
                <a:solidFill>
                  <a:schemeClr val="bg1"/>
                </a:solidFill>
              </a:rPr>
              <a:t>How Do You Compile TypeScript Files</a:t>
            </a:r>
            <a:r>
              <a:rPr lang="en-IN" sz="2400" b="1" dirty="0" smtClean="0">
                <a:solidFill>
                  <a:schemeClr val="bg1"/>
                </a:solidFill>
              </a:rPr>
              <a:t>?</a:t>
            </a:r>
          </a:p>
          <a:p>
            <a:pPr marL="457200" indent="-457200">
              <a:buFontTx/>
              <a:buAutoNum type="arabicPeriod"/>
            </a:pPr>
            <a:r>
              <a:rPr lang="en-IN" sz="2400" b="1" dirty="0">
                <a:solidFill>
                  <a:schemeClr val="bg1"/>
                </a:solidFill>
              </a:rPr>
              <a:t>Is It Possible to Combine.ts Files into a Single Multiple.js File?</a:t>
            </a:r>
          </a:p>
          <a:p>
            <a:pPr marL="457200" indent="-457200">
              <a:buFontTx/>
              <a:buAutoNum type="arabicPeriod"/>
            </a:pPr>
            <a:r>
              <a:rPr lang="en-IN" sz="2400" b="1" dirty="0" smtClean="0">
                <a:solidFill>
                  <a:schemeClr val="bg1"/>
                </a:solidFill>
              </a:rPr>
              <a:t>Is </a:t>
            </a:r>
            <a:r>
              <a:rPr lang="en-IN" sz="2400" b="1" dirty="0">
                <a:solidFill>
                  <a:schemeClr val="bg1"/>
                </a:solidFill>
              </a:rPr>
              <a:t>It Possible to Compile .ts Automatically with Real Time Changes in .ts File</a:t>
            </a:r>
            <a:r>
              <a:rPr lang="en-IN" sz="2400" b="1" dirty="0" smtClean="0">
                <a:solidFill>
                  <a:schemeClr val="bg1"/>
                </a:solidFill>
              </a:rPr>
              <a:t>?</a:t>
            </a:r>
          </a:p>
          <a:p>
            <a:pPr marL="457200" indent="-457200">
              <a:buFontTx/>
              <a:buAutoNum type="arabicPeriod"/>
            </a:pPr>
            <a:r>
              <a:rPr lang="en-IN" sz="2400" b="1" dirty="0" smtClean="0">
                <a:solidFill>
                  <a:schemeClr val="bg1"/>
                </a:solidFill>
              </a:rPr>
              <a:t>Which </a:t>
            </a:r>
            <a:r>
              <a:rPr lang="en-IN" sz="2400" b="1" dirty="0">
                <a:solidFill>
                  <a:schemeClr val="bg1"/>
                </a:solidFill>
              </a:rPr>
              <a:t>Object Oriented Terms are Supported by TypeScript</a:t>
            </a:r>
            <a:r>
              <a:rPr lang="en-IN" sz="2400" b="1" dirty="0" smtClean="0">
                <a:solidFill>
                  <a:schemeClr val="bg1"/>
                </a:solidFill>
              </a:rPr>
              <a:t>?</a:t>
            </a:r>
          </a:p>
          <a:p>
            <a:pPr marL="457200" indent="-457200">
              <a:buFontTx/>
              <a:buAutoNum type="arabicPeriod"/>
            </a:pPr>
            <a:r>
              <a:rPr lang="en-IN" sz="2400" b="1" dirty="0">
                <a:solidFill>
                  <a:schemeClr val="bg1"/>
                </a:solidFill>
              </a:rPr>
              <a:t>Which are the Different Data Types Supported by TypeScript</a:t>
            </a:r>
            <a:r>
              <a:rPr lang="en-IN" sz="2400" b="1" dirty="0" smtClean="0">
                <a:solidFill>
                  <a:schemeClr val="bg1"/>
                </a:solidFill>
              </a:rPr>
              <a:t>?</a:t>
            </a:r>
          </a:p>
          <a:p>
            <a:pPr marL="457200" indent="-457200">
              <a:buFontTx/>
              <a:buAutoNum type="arabicPeriod"/>
            </a:pPr>
            <a:r>
              <a:rPr lang="en-IN" sz="2400" b="1" dirty="0">
                <a:solidFill>
                  <a:schemeClr val="bg1"/>
                </a:solidFill>
              </a:rPr>
              <a:t>How Do You Implement Inheritance in TypeScript?</a:t>
            </a:r>
            <a:endParaRPr lang="en-IN" sz="2400" b="1" dirty="0" smtClean="0">
              <a:solidFill>
                <a:schemeClr val="bg1"/>
              </a:solidFill>
            </a:endParaRPr>
          </a:p>
          <a:p>
            <a:pPr marL="457200" indent="-457200">
              <a:buFontTx/>
              <a:buAutoNum type="arabicPeriod"/>
            </a:pPr>
            <a:endParaRPr lang="en-US" sz="2400" b="1"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45</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1189442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endParaRPr lang="en-IN" sz="2400" b="1" dirty="0">
              <a:solidFill>
                <a:schemeClr val="bg1"/>
              </a:solidFill>
            </a:endParaRPr>
          </a:p>
          <a:p>
            <a:pPr marL="457200" lvl="0" indent="-457200">
              <a:buAutoNum type="arabicPeriod"/>
            </a:pPr>
            <a:r>
              <a:rPr lang="en-IN" sz="2400" b="1" dirty="0">
                <a:solidFill>
                  <a:schemeClr val="bg1"/>
                </a:solidFill>
              </a:rPr>
              <a:t>Which features does TypeScript support natively?</a:t>
            </a:r>
          </a:p>
          <a:p>
            <a:pPr marL="457200" lvl="0" indent="-457200">
              <a:buAutoNum type="arabicPeriod"/>
            </a:pPr>
            <a:endParaRPr lang="en-IN" sz="2400" dirty="0">
              <a:solidFill>
                <a:schemeClr val="bg1"/>
              </a:solidFill>
            </a:endParaRPr>
          </a:p>
          <a:p>
            <a:pPr marL="857250" lvl="1" indent="-457200">
              <a:buFont typeface="+mj-lt"/>
              <a:buAutoNum type="alphaLcPeriod"/>
            </a:pPr>
            <a:r>
              <a:rPr lang="en-IN" sz="2400" dirty="0">
                <a:solidFill>
                  <a:schemeClr val="bg1"/>
                </a:solidFill>
              </a:rPr>
              <a:t>Static typing</a:t>
            </a:r>
          </a:p>
          <a:p>
            <a:pPr marL="857250" lvl="1" indent="-457200">
              <a:buFont typeface="+mj-lt"/>
              <a:buAutoNum type="alphaLcPeriod"/>
            </a:pPr>
            <a:r>
              <a:rPr lang="en-IN" sz="2400" dirty="0">
                <a:solidFill>
                  <a:schemeClr val="bg1"/>
                </a:solidFill>
              </a:rPr>
              <a:t>All of the above</a:t>
            </a:r>
          </a:p>
          <a:p>
            <a:pPr marL="857250" lvl="1" indent="-457200">
              <a:buFont typeface="+mj-lt"/>
              <a:buAutoNum type="alphaLcPeriod"/>
            </a:pPr>
            <a:r>
              <a:rPr lang="en-IN" sz="2400" dirty="0">
                <a:solidFill>
                  <a:schemeClr val="bg1"/>
                </a:solidFill>
              </a:rPr>
              <a:t>Classes and modules</a:t>
            </a:r>
          </a:p>
          <a:p>
            <a:pPr marL="857250" lvl="1" indent="-457200">
              <a:buFont typeface="+mj-lt"/>
              <a:buAutoNum type="alphaLcPeriod"/>
            </a:pPr>
            <a:r>
              <a:rPr lang="en-IN" sz="2400" dirty="0">
                <a:solidFill>
                  <a:schemeClr val="bg1"/>
                </a:solidFill>
              </a:rPr>
              <a:t>Interfaces</a:t>
            </a:r>
          </a:p>
          <a:p>
            <a:pPr marL="857250" lvl="1" indent="-457200">
              <a:buFont typeface="+mj-lt"/>
              <a:buAutoNum type="alphaLcPeriod"/>
            </a:pPr>
            <a:r>
              <a:rPr lang="en-IN" sz="2400" dirty="0">
                <a:solidFill>
                  <a:schemeClr val="bg1"/>
                </a:solidFill>
              </a:rPr>
              <a:t>Constructors</a:t>
            </a:r>
          </a:p>
          <a:p>
            <a:pPr marL="857250" lvl="1" indent="-457200">
              <a:buFont typeface="+mj-lt"/>
              <a:buAutoNum type="alphaLcPeriod"/>
            </a:pPr>
            <a:r>
              <a:rPr lang="en-IN" sz="2400" dirty="0">
                <a:solidFill>
                  <a:schemeClr val="bg1"/>
                </a:solidFill>
              </a:rPr>
              <a:t>Support for standard JavaScript code</a:t>
            </a:r>
          </a:p>
          <a:p>
            <a:pPr marL="0" indent="0" algn="ctr">
              <a:buNone/>
            </a:pPr>
            <a:endParaRPr lang="en-US" sz="2400" dirty="0">
              <a:solidFill>
                <a:schemeClr val="bg1"/>
              </a:solidFill>
              <a:latin typeface="Comic Sans MS" panose="030F0702030302020204" pitchFamily="66" charset="0"/>
            </a:endParaRPr>
          </a:p>
          <a:p>
            <a:pPr marL="457200" lvl="0" indent="-457200">
              <a:buAutoNum type="arabicPeriod"/>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46</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444214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2. Which statement is true about arrow function expressions in 	TypeScript?</a:t>
            </a:r>
          </a:p>
          <a:p>
            <a:pPr marL="0" indent="0">
              <a:buNone/>
            </a:pPr>
            <a:r>
              <a:rPr lang="en-IN" sz="2400" b="1" dirty="0" smtClean="0">
                <a:solidFill>
                  <a:schemeClr val="bg1"/>
                </a:solidFill>
              </a:rPr>
              <a:t> </a:t>
            </a:r>
          </a:p>
          <a:p>
            <a:pPr marL="857250" lvl="1" indent="-457200">
              <a:buFont typeface="+mj-lt"/>
              <a:buAutoNum type="alphaLcPeriod"/>
            </a:pPr>
            <a:r>
              <a:rPr lang="en-IN" sz="2000" dirty="0" smtClean="0">
                <a:solidFill>
                  <a:schemeClr val="bg1"/>
                </a:solidFill>
              </a:rPr>
              <a:t>they </a:t>
            </a:r>
            <a:r>
              <a:rPr lang="en-IN" sz="2000" dirty="0">
                <a:solidFill>
                  <a:schemeClr val="bg1"/>
                </a:solidFill>
              </a:rPr>
              <a:t>must contain optional parameters</a:t>
            </a:r>
          </a:p>
          <a:p>
            <a:pPr marL="857250" lvl="1" indent="-457200">
              <a:buFont typeface="+mj-lt"/>
              <a:buAutoNum type="alphaLcPeriod"/>
            </a:pPr>
            <a:r>
              <a:rPr lang="en-IN" sz="2400" dirty="0">
                <a:solidFill>
                  <a:schemeClr val="bg1"/>
                </a:solidFill>
              </a:rPr>
              <a:t>they must have a void return type</a:t>
            </a:r>
          </a:p>
          <a:p>
            <a:pPr marL="857250" lvl="1" indent="-457200">
              <a:buFont typeface="+mj-lt"/>
              <a:buAutoNum type="alphaLcPeriod"/>
            </a:pPr>
            <a:r>
              <a:rPr lang="en-IN" sz="2400" dirty="0">
                <a:solidFill>
                  <a:schemeClr val="bg1"/>
                </a:solidFill>
              </a:rPr>
              <a:t>they are the compact form of function expressions</a:t>
            </a:r>
          </a:p>
          <a:p>
            <a:pPr marL="857250" lvl="1" indent="-457200">
              <a:buFont typeface="+mj-lt"/>
              <a:buAutoNum type="alphaLcPeriod"/>
            </a:pPr>
            <a:r>
              <a:rPr lang="en-IN" sz="2400" dirty="0">
                <a:solidFill>
                  <a:schemeClr val="bg1"/>
                </a:solidFill>
              </a:rPr>
              <a:t>they must omit </a:t>
            </a:r>
            <a:r>
              <a:rPr lang="en-IN" sz="2400" dirty="0" smtClean="0">
                <a:solidFill>
                  <a:schemeClr val="bg1"/>
                </a:solidFill>
              </a:rPr>
              <a:t>parameters</a:t>
            </a:r>
          </a:p>
          <a:p>
            <a:pPr marL="457200" lvl="0" indent="-457200">
              <a:buFont typeface="+mj-lt"/>
              <a:buAutoNum type="alphaLcPeriod"/>
            </a:pPr>
            <a:endParaRPr lang="en-IN" sz="2400" dirty="0">
              <a:solidFill>
                <a:schemeClr val="bg1"/>
              </a:solidFill>
            </a:endParaRPr>
          </a:p>
          <a:p>
            <a:pPr marL="0" lvl="0" indent="0">
              <a:buNone/>
            </a:pPr>
            <a:r>
              <a:rPr lang="en-IN" sz="2400" b="1" dirty="0" smtClean="0">
                <a:solidFill>
                  <a:schemeClr val="bg1"/>
                </a:solidFill>
              </a:rPr>
              <a:t>3. Interfaces </a:t>
            </a:r>
            <a:r>
              <a:rPr lang="en-IN" sz="2400" b="1" dirty="0">
                <a:solidFill>
                  <a:schemeClr val="bg1"/>
                </a:solidFill>
              </a:rPr>
              <a:t>defined in TypeScript are included in the JavaScript that </a:t>
            </a:r>
            <a:r>
              <a:rPr lang="en-IN" sz="2400" b="1" dirty="0" smtClean="0">
                <a:solidFill>
                  <a:schemeClr val="bg1"/>
                </a:solidFill>
              </a:rPr>
              <a:t>is       	generated</a:t>
            </a:r>
            <a:r>
              <a:rPr lang="en-IN" sz="2400" b="1" dirty="0">
                <a:solidFill>
                  <a:schemeClr val="bg1"/>
                </a:solidFill>
              </a:rPr>
              <a:t>?</a:t>
            </a:r>
          </a:p>
          <a:p>
            <a:pPr marL="400050" lvl="1" indent="0">
              <a:buNone/>
            </a:pPr>
            <a:r>
              <a:rPr lang="en-IN" sz="2000" dirty="0">
                <a:solidFill>
                  <a:schemeClr val="bg1"/>
                </a:solidFill>
              </a:rPr>
              <a:t>a. True</a:t>
            </a:r>
          </a:p>
          <a:p>
            <a:pPr marL="400050" lvl="1" indent="0">
              <a:buNone/>
            </a:pPr>
            <a:r>
              <a:rPr lang="en-IN" sz="2000" dirty="0">
                <a:solidFill>
                  <a:schemeClr val="bg1"/>
                </a:solidFill>
              </a:rPr>
              <a:t>b .false</a:t>
            </a:r>
          </a:p>
          <a:p>
            <a:pPr marL="0" indent="0" algn="ctr">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47</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458016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a:solidFill>
                  <a:schemeClr val="bg1"/>
                </a:solidFill>
              </a:rPr>
              <a:t>4</a:t>
            </a:r>
            <a:r>
              <a:rPr lang="en-IN" sz="2400" b="1" dirty="0" smtClean="0">
                <a:solidFill>
                  <a:schemeClr val="bg1"/>
                </a:solidFill>
              </a:rPr>
              <a:t>. </a:t>
            </a:r>
            <a:r>
              <a:rPr lang="en-IN" sz="2400" b="1" dirty="0">
                <a:solidFill>
                  <a:schemeClr val="bg1"/>
                </a:solidFill>
              </a:rPr>
              <a:t>External modules are ideal to use when you have:</a:t>
            </a:r>
          </a:p>
          <a:p>
            <a:pPr marL="0" indent="0">
              <a:buNone/>
            </a:pPr>
            <a:r>
              <a:rPr lang="en-IN" sz="2400" b="1" dirty="0" smtClean="0">
                <a:solidFill>
                  <a:schemeClr val="bg1"/>
                </a:solidFill>
              </a:rPr>
              <a:t> </a:t>
            </a:r>
          </a:p>
          <a:p>
            <a:pPr marL="914400" lvl="1" indent="-457200">
              <a:buFont typeface="+mj-lt"/>
              <a:buAutoNum type="alphaLcPeriod"/>
            </a:pPr>
            <a:r>
              <a:rPr lang="en-IN" sz="2400" dirty="0">
                <a:solidFill>
                  <a:schemeClr val="bg1"/>
                </a:solidFill>
              </a:rPr>
              <a:t>Both of these</a:t>
            </a:r>
          </a:p>
          <a:p>
            <a:pPr marL="914400" lvl="1" indent="-457200">
              <a:buFont typeface="+mj-lt"/>
              <a:buAutoNum type="alphaLcPeriod"/>
            </a:pPr>
            <a:r>
              <a:rPr lang="en-IN" sz="2400" dirty="0">
                <a:solidFill>
                  <a:schemeClr val="bg1"/>
                </a:solidFill>
              </a:rPr>
              <a:t>large applications with many modules all in 1 file.</a:t>
            </a:r>
          </a:p>
          <a:p>
            <a:pPr marL="914400" lvl="1" indent="-457200">
              <a:buFont typeface="+mj-lt"/>
              <a:buAutoNum type="alphaLcPeriod"/>
            </a:pPr>
            <a:r>
              <a:rPr lang="en-IN" sz="2400" dirty="0">
                <a:solidFill>
                  <a:schemeClr val="bg1"/>
                </a:solidFill>
              </a:rPr>
              <a:t>large applications with many modules which have dependencies on each other.</a:t>
            </a:r>
          </a:p>
          <a:p>
            <a:pPr marL="914400" lvl="1" indent="-457200">
              <a:buFont typeface="+mj-lt"/>
              <a:buAutoNum type="alphaLcPeriod"/>
            </a:pPr>
            <a:r>
              <a:rPr lang="en-IN" sz="2400" dirty="0">
                <a:solidFill>
                  <a:schemeClr val="bg1"/>
                </a:solidFill>
              </a:rPr>
              <a:t>Neither of these</a:t>
            </a:r>
          </a:p>
          <a:p>
            <a:pPr marL="457200" lvl="0" indent="-457200">
              <a:buFont typeface="+mj-lt"/>
              <a:buAutoNum type="alphaLcPeriod"/>
            </a:pPr>
            <a:endParaRPr lang="en-IN" sz="2400" dirty="0">
              <a:solidFill>
                <a:schemeClr val="bg1"/>
              </a:solidFill>
            </a:endParaRPr>
          </a:p>
          <a:p>
            <a:pPr marL="0" indent="0" algn="ctr">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48</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883852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5. </a:t>
            </a:r>
            <a:r>
              <a:rPr lang="en-IN" b="1" dirty="0">
                <a:solidFill>
                  <a:schemeClr val="bg1"/>
                </a:solidFill>
              </a:rPr>
              <a:t>Which of the following code samples shows the proper way to define a constructor in a TypeScript class?</a:t>
            </a:r>
          </a:p>
          <a:p>
            <a:pPr marL="0" indent="0">
              <a:buNone/>
            </a:pPr>
            <a:r>
              <a:rPr lang="en-IN" sz="2400" b="1" dirty="0" smtClean="0">
                <a:solidFill>
                  <a:schemeClr val="bg1"/>
                </a:solidFill>
              </a:rPr>
              <a:t> </a:t>
            </a:r>
          </a:p>
          <a:p>
            <a:pPr marL="971550" lvl="1" indent="-514350">
              <a:buFont typeface="+mj-lt"/>
              <a:buAutoNum type="alphaLcPeriod"/>
            </a:pPr>
            <a:r>
              <a:rPr lang="en-IN" sz="2400" dirty="0">
                <a:solidFill>
                  <a:schemeClr val="bg1"/>
                </a:solidFill>
              </a:rPr>
              <a:t>new(name: string) { }</a:t>
            </a:r>
          </a:p>
          <a:p>
            <a:pPr marL="971550" lvl="1" indent="-514350">
              <a:buFont typeface="+mj-lt"/>
              <a:buAutoNum type="alphaLcPeriod"/>
            </a:pPr>
            <a:r>
              <a:rPr lang="en-IN" sz="2400" dirty="0">
                <a:solidFill>
                  <a:schemeClr val="bg1"/>
                </a:solidFill>
              </a:rPr>
              <a:t>All of these</a:t>
            </a:r>
          </a:p>
          <a:p>
            <a:pPr marL="971550" lvl="1" indent="-514350">
              <a:buFont typeface="+mj-lt"/>
              <a:buAutoNum type="alphaLcPeriod"/>
            </a:pPr>
            <a:r>
              <a:rPr lang="en-IN" sz="2400" dirty="0">
                <a:solidFill>
                  <a:schemeClr val="bg1"/>
                </a:solidFill>
              </a:rPr>
              <a:t>constructor(name: string) { }</a:t>
            </a:r>
          </a:p>
          <a:p>
            <a:pPr marL="971550" lvl="1" indent="-514350">
              <a:buFont typeface="+mj-lt"/>
              <a:buAutoNum type="alphaLcPeriod"/>
            </a:pPr>
            <a:r>
              <a:rPr lang="en-IN" sz="2400" dirty="0">
                <a:solidFill>
                  <a:schemeClr val="bg1"/>
                </a:solidFill>
              </a:rPr>
              <a:t>public constructor(name: string) { }</a:t>
            </a:r>
          </a:p>
          <a:p>
            <a:pPr marL="457200" lvl="0" indent="-457200">
              <a:buFont typeface="+mj-lt"/>
              <a:buAutoNum type="alphaLcPeriod"/>
            </a:pPr>
            <a:endParaRPr lang="en-IN" sz="2400" dirty="0">
              <a:solidFill>
                <a:schemeClr val="bg1"/>
              </a:solidFill>
            </a:endParaRPr>
          </a:p>
          <a:p>
            <a:pPr marL="0" indent="0" algn="ctr">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49</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4260762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612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96538" y="1221378"/>
            <a:ext cx="10972800" cy="3700463"/>
          </a:xfrm>
        </p:spPr>
        <p:txBody>
          <a:bodyPr/>
          <a:lstStyle/>
          <a:p>
            <a:pPr marL="0" indent="0">
              <a:buNone/>
            </a:pPr>
            <a:r>
              <a:rPr lang="en-IN" sz="2400" dirty="0" smtClean="0">
                <a:solidFill>
                  <a:srgbClr val="E57A05"/>
                </a:solidFill>
                <a:latin typeface="Comic Sans MS" pitchFamily="66" charset="0"/>
              </a:rPr>
              <a:t>TypeScript </a:t>
            </a:r>
            <a:r>
              <a:rPr lang="en-IN" sz="2400" dirty="0">
                <a:solidFill>
                  <a:srgbClr val="E57A05"/>
                </a:solidFill>
                <a:latin typeface="Comic Sans MS" pitchFamily="66" charset="0"/>
              </a:rPr>
              <a:t>is a typed superset of JavaScript that compiles to plain JavaScript</a:t>
            </a:r>
            <a:r>
              <a:rPr lang="en-IN" sz="2400" dirty="0" smtClean="0">
                <a:solidFill>
                  <a:srgbClr val="E57A05"/>
                </a:solidFill>
                <a:latin typeface="Comic Sans MS" pitchFamily="66" charset="0"/>
              </a:rPr>
              <a:t>.</a:t>
            </a:r>
            <a:r>
              <a:rPr lang="en-IN" sz="2400" dirty="0" smtClean="0">
                <a:solidFill>
                  <a:schemeClr val="bg1"/>
                </a:solidFill>
                <a:latin typeface="Comic Sans MS" pitchFamily="66" charset="0"/>
              </a:rPr>
              <a:t> </a:t>
            </a:r>
          </a:p>
          <a:p>
            <a:pPr>
              <a:lnSpc>
                <a:spcPct val="150000"/>
              </a:lnSpc>
              <a:buFont typeface="Wingdings" pitchFamily="2" charset="2"/>
              <a:buChar char="Ø"/>
            </a:pPr>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pure object oriented with classes, interfaces and statically typed like C# or Java. </a:t>
            </a:r>
            <a:endParaRPr lang="en-IN" sz="2400" dirty="0" smtClean="0">
              <a:solidFill>
                <a:schemeClr val="bg1"/>
              </a:solidFill>
              <a:latin typeface="Comic Sans MS" pitchFamily="66" charset="0"/>
            </a:endParaRPr>
          </a:p>
          <a:p>
            <a:pPr>
              <a:lnSpc>
                <a:spcPct val="150000"/>
              </a:lnSpc>
              <a:buFont typeface="Wingdings" pitchFamily="2" charset="2"/>
              <a:buChar char="Ø"/>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popular JavaScript framework </a:t>
            </a:r>
            <a:r>
              <a:rPr lang="en-IN" sz="2400" b="1" dirty="0">
                <a:solidFill>
                  <a:schemeClr val="bg1"/>
                </a:solidFill>
                <a:latin typeface="Comic Sans MS" pitchFamily="66" charset="0"/>
              </a:rPr>
              <a:t>Angular 2.0</a:t>
            </a:r>
            <a:r>
              <a:rPr lang="en-IN" sz="2400" dirty="0">
                <a:solidFill>
                  <a:schemeClr val="bg1"/>
                </a:solidFill>
                <a:latin typeface="Comic Sans MS" pitchFamily="66" charset="0"/>
              </a:rPr>
              <a:t> is written in TypeScript. </a:t>
            </a:r>
            <a:endParaRPr lang="en-IN" sz="2400" dirty="0" smtClean="0">
              <a:solidFill>
                <a:schemeClr val="bg1"/>
              </a:solidFill>
              <a:latin typeface="Comic Sans MS" pitchFamily="66" charset="0"/>
            </a:endParaRPr>
          </a:p>
          <a:p>
            <a:pPr>
              <a:lnSpc>
                <a:spcPct val="150000"/>
              </a:lnSpc>
              <a:buFont typeface="Wingdings" pitchFamily="2" charset="2"/>
              <a:buChar char="Ø"/>
            </a:pPr>
            <a:r>
              <a:rPr lang="en-IN" sz="2400" dirty="0" smtClean="0">
                <a:solidFill>
                  <a:schemeClr val="bg1"/>
                </a:solidFill>
                <a:latin typeface="Comic Sans MS" pitchFamily="66" charset="0"/>
              </a:rPr>
              <a:t>Mastering </a:t>
            </a:r>
            <a:r>
              <a:rPr lang="en-IN" sz="2400" dirty="0">
                <a:solidFill>
                  <a:schemeClr val="bg1"/>
                </a:solidFill>
                <a:latin typeface="Comic Sans MS" pitchFamily="66" charset="0"/>
              </a:rPr>
              <a:t>TypeScript can help programmers to write object-oriented programs and have them compiled to JavaScript, both on server side and client side.</a:t>
            </a: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1/2/2018</a:t>
            </a:fld>
            <a:endParaRPr lang="en-US"/>
          </a:p>
        </p:txBody>
      </p:sp>
      <p:sp>
        <p:nvSpPr>
          <p:cNvPr id="5" name="Slide Number Placeholder 4"/>
          <p:cNvSpPr>
            <a:spLocks noGrp="1"/>
          </p:cNvSpPr>
          <p:nvPr>
            <p:ph type="sldNum" sz="quarter" idx="12"/>
          </p:nvPr>
        </p:nvSpPr>
        <p:spPr>
          <a:xfrm>
            <a:off x="8814937" y="6245225"/>
            <a:ext cx="2844800" cy="476250"/>
          </a:xfrm>
        </p:spPr>
        <p:txBody>
          <a:bodyPr/>
          <a:lstStyle/>
          <a:p>
            <a:fld id="{CB3966BC-8B8D-4F42-BECA-90C48EA3D957}" type="slidenum">
              <a:rPr lang="en-US" smtClean="0">
                <a:solidFill>
                  <a:schemeClr val="accent2"/>
                </a:solidFill>
              </a:rPr>
              <a:t>5</a:t>
            </a:fld>
            <a:endParaRPr lang="en-US" dirty="0">
              <a:solidFill>
                <a:schemeClr val="accent2"/>
              </a:solidFill>
            </a:endParaRPr>
          </a:p>
        </p:txBody>
      </p:sp>
      <p:sp>
        <p:nvSpPr>
          <p:cNvPr id="21" name="TextBox 20"/>
          <p:cNvSpPr txBox="1"/>
          <p:nvPr/>
        </p:nvSpPr>
        <p:spPr>
          <a:xfrm>
            <a:off x="8690865" y="26123"/>
            <a:ext cx="2778325" cy="461665"/>
          </a:xfrm>
          <a:prstGeom prst="rect">
            <a:avLst/>
          </a:prstGeom>
          <a:noFill/>
        </p:spPr>
        <p:txBody>
          <a:bodyPr wrap="none" rtlCol="0">
            <a:spAutoFit/>
          </a:bodyPr>
          <a:lstStyle/>
          <a:p>
            <a:r>
              <a:rPr lang="en-US" sz="2400" b="1" i="0" u="none" dirty="0" smtClean="0">
                <a:solidFill>
                  <a:schemeClr val="accent2">
                    <a:lumMod val="60000"/>
                    <a:lumOff val="40000"/>
                  </a:schemeClr>
                </a:solidFill>
                <a:latin typeface="Comic Sans MS" panose="030F0702030302020204" pitchFamily="66" charset="0"/>
              </a:rPr>
              <a:t>INTRODUCTION</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628741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6.Which </a:t>
            </a:r>
            <a:r>
              <a:rPr lang="en-IN" sz="2400" b="1" dirty="0">
                <a:solidFill>
                  <a:schemeClr val="bg1"/>
                </a:solidFill>
              </a:rPr>
              <a:t>line of code statically types a variable to be a number and initializes its value</a:t>
            </a:r>
            <a:r>
              <a:rPr lang="en-IN" sz="2400" b="1" dirty="0" smtClean="0">
                <a:solidFill>
                  <a:schemeClr val="bg1"/>
                </a:solidFill>
              </a:rPr>
              <a:t>?</a:t>
            </a:r>
          </a:p>
          <a:p>
            <a:pPr marL="0" lvl="0" indent="0">
              <a:buNone/>
            </a:pPr>
            <a:r>
              <a:rPr lang="en-IN" sz="2400" b="1" dirty="0" smtClean="0">
                <a:solidFill>
                  <a:schemeClr val="bg1"/>
                </a:solidFill>
              </a:rPr>
              <a:t> </a:t>
            </a:r>
          </a:p>
          <a:p>
            <a:pPr marL="914400" lvl="1" indent="-457200">
              <a:buFont typeface="+mj-lt"/>
              <a:buAutoNum type="alphaLcPeriod"/>
            </a:pPr>
            <a:r>
              <a:rPr lang="en-IN" sz="2400" dirty="0">
                <a:solidFill>
                  <a:schemeClr val="bg1"/>
                </a:solidFill>
              </a:rPr>
              <a:t>var number: age = 17;</a:t>
            </a:r>
          </a:p>
          <a:p>
            <a:pPr marL="914400" lvl="1" indent="-457200">
              <a:buFont typeface="+mj-lt"/>
              <a:buAutoNum type="alphaLcPeriod"/>
            </a:pPr>
            <a:r>
              <a:rPr lang="en-IN" sz="2400" dirty="0">
                <a:solidFill>
                  <a:schemeClr val="bg1"/>
                </a:solidFill>
              </a:rPr>
              <a:t>var age : number = 17;</a:t>
            </a:r>
          </a:p>
          <a:p>
            <a:pPr marL="914400" lvl="1" indent="-457200">
              <a:buFont typeface="+mj-lt"/>
              <a:buAutoNum type="alphaLcPeriod"/>
            </a:pPr>
            <a:r>
              <a:rPr lang="en-IN" sz="2400" dirty="0">
                <a:solidFill>
                  <a:schemeClr val="bg1"/>
                </a:solidFill>
              </a:rPr>
              <a:t>var age is number = 17;</a:t>
            </a:r>
          </a:p>
          <a:p>
            <a:pPr marL="914400" lvl="1" indent="-457200">
              <a:buFont typeface="+mj-lt"/>
              <a:buAutoNum type="alphaLcPeriod"/>
            </a:pPr>
            <a:r>
              <a:rPr lang="en-IN" sz="2400" dirty="0">
                <a:solidFill>
                  <a:schemeClr val="bg1"/>
                </a:solidFill>
              </a:rPr>
              <a:t>var age : number;</a:t>
            </a:r>
          </a:p>
          <a:p>
            <a:pPr marL="914400" lvl="1" indent="-457200">
              <a:buFont typeface="+mj-lt"/>
              <a:buAutoNum type="alphaLcPeriod"/>
            </a:pPr>
            <a:r>
              <a:rPr lang="en-IN" sz="2400" dirty="0">
                <a:solidFill>
                  <a:schemeClr val="bg1"/>
                </a:solidFill>
              </a:rPr>
              <a:t>none of the above</a:t>
            </a:r>
          </a:p>
          <a:p>
            <a:pPr marL="457200" lvl="0" indent="-457200">
              <a:buFont typeface="+mj-lt"/>
              <a:buAutoNum type="alphaLcPeriod"/>
            </a:pPr>
            <a:endParaRPr lang="en-IN" sz="2400" dirty="0">
              <a:solidFill>
                <a:schemeClr val="bg1"/>
              </a:solidFill>
            </a:endParaRPr>
          </a:p>
          <a:p>
            <a:pPr marL="0" indent="0" algn="ctr">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50</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42287115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7.</a:t>
            </a:r>
            <a:r>
              <a:rPr lang="en-IN" sz="2400" b="1" dirty="0">
                <a:solidFill>
                  <a:schemeClr val="bg1"/>
                </a:solidFill>
              </a:rPr>
              <a:t> How do you compile TypeScript code</a:t>
            </a:r>
            <a:r>
              <a:rPr lang="en-IN" sz="2400" b="1" dirty="0" smtClean="0">
                <a:solidFill>
                  <a:schemeClr val="bg1"/>
                </a:solidFill>
              </a:rPr>
              <a:t>?</a:t>
            </a:r>
          </a:p>
          <a:p>
            <a:pPr marL="0" lvl="0" indent="0">
              <a:buNone/>
            </a:pPr>
            <a:endParaRPr lang="en-IN" sz="2400" b="1" dirty="0">
              <a:solidFill>
                <a:schemeClr val="bg1"/>
              </a:solidFill>
            </a:endParaRPr>
          </a:p>
          <a:p>
            <a:pPr marL="914400" lvl="1" indent="-457200">
              <a:buFont typeface="+mj-lt"/>
              <a:buAutoNum type="alphaLcPeriod"/>
            </a:pPr>
            <a:r>
              <a:rPr lang="en-IN" sz="2400" dirty="0">
                <a:solidFill>
                  <a:schemeClr val="bg1"/>
                </a:solidFill>
              </a:rPr>
              <a:t>Copy your TypeScript code into an online compiler</a:t>
            </a:r>
          </a:p>
          <a:p>
            <a:pPr marL="914400" lvl="1" indent="-457200">
              <a:buFont typeface="+mj-lt"/>
              <a:buAutoNum type="alphaLcPeriod"/>
            </a:pPr>
            <a:r>
              <a:rPr lang="en-IN" sz="2400" dirty="0">
                <a:solidFill>
                  <a:schemeClr val="bg1"/>
                </a:solidFill>
              </a:rPr>
              <a:t>None of these</a:t>
            </a:r>
          </a:p>
          <a:p>
            <a:pPr marL="914400" lvl="1" indent="-457200">
              <a:buFont typeface="+mj-lt"/>
              <a:buAutoNum type="alphaLcPeriod"/>
            </a:pPr>
            <a:r>
              <a:rPr lang="en-IN" sz="2400" dirty="0">
                <a:solidFill>
                  <a:schemeClr val="bg1"/>
                </a:solidFill>
              </a:rPr>
              <a:t>Run tsc.exe YourFileName.ts at the command line</a:t>
            </a:r>
          </a:p>
          <a:p>
            <a:pPr marL="914400" lvl="1" indent="-457200">
              <a:buFont typeface="+mj-lt"/>
              <a:buAutoNum type="alphaLcPeriod"/>
            </a:pPr>
            <a:r>
              <a:rPr lang="en-IN" sz="2400" dirty="0">
                <a:solidFill>
                  <a:schemeClr val="bg1"/>
                </a:solidFill>
              </a:rPr>
              <a:t>Save the .ts file in any editor and code will automatically be compiled</a:t>
            </a:r>
          </a:p>
          <a:p>
            <a:pPr marL="0" lvl="0" indent="0">
              <a:buNone/>
            </a:pPr>
            <a:endParaRPr lang="en-IN" sz="2400" b="1" dirty="0" smtClean="0">
              <a:solidFill>
                <a:schemeClr val="bg1"/>
              </a:solidFill>
            </a:endParaRPr>
          </a:p>
          <a:p>
            <a:pPr marL="0" lvl="0" indent="0">
              <a:buNone/>
            </a:pPr>
            <a:r>
              <a:rPr lang="en-IN" sz="2400" b="1" dirty="0" smtClean="0">
                <a:solidFill>
                  <a:schemeClr val="bg1"/>
                </a:solidFill>
              </a:rPr>
              <a:t> </a:t>
            </a: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51</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4160880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8.Which </a:t>
            </a:r>
            <a:r>
              <a:rPr lang="en-IN" sz="2400" b="1" dirty="0">
                <a:solidFill>
                  <a:schemeClr val="bg1"/>
                </a:solidFill>
              </a:rPr>
              <a:t>of the following is not a type keyword in TypeScript?</a:t>
            </a:r>
          </a:p>
          <a:p>
            <a:pPr marL="971550" lvl="1" indent="-514350">
              <a:buFont typeface="+mj-lt"/>
              <a:buAutoNum type="alphaLcPeriod"/>
            </a:pPr>
            <a:endParaRPr lang="en-IN" sz="2400" dirty="0" smtClean="0">
              <a:solidFill>
                <a:schemeClr val="bg1"/>
              </a:solidFill>
            </a:endParaRPr>
          </a:p>
          <a:p>
            <a:pPr marL="971550" lvl="1" indent="-514350">
              <a:buFont typeface="+mj-lt"/>
              <a:buAutoNum type="alphaLcPeriod"/>
            </a:pPr>
            <a:r>
              <a:rPr lang="en-IN" sz="2400" dirty="0" smtClean="0">
                <a:solidFill>
                  <a:schemeClr val="bg1"/>
                </a:solidFill>
              </a:rPr>
              <a:t>Float</a:t>
            </a:r>
            <a:endParaRPr lang="en-IN" sz="2400" dirty="0">
              <a:solidFill>
                <a:schemeClr val="bg1"/>
              </a:solidFill>
            </a:endParaRPr>
          </a:p>
          <a:p>
            <a:pPr marL="971550" lvl="1" indent="-514350">
              <a:buFont typeface="+mj-lt"/>
              <a:buAutoNum type="alphaLcPeriod"/>
            </a:pPr>
            <a:r>
              <a:rPr lang="en-IN" sz="2400" dirty="0">
                <a:solidFill>
                  <a:schemeClr val="bg1"/>
                </a:solidFill>
              </a:rPr>
              <a:t>Bool</a:t>
            </a:r>
          </a:p>
          <a:p>
            <a:pPr marL="971550" lvl="1" indent="-514350">
              <a:buFont typeface="+mj-lt"/>
              <a:buAutoNum type="alphaLcPeriod"/>
            </a:pPr>
            <a:r>
              <a:rPr lang="en-IN" sz="2400" dirty="0">
                <a:solidFill>
                  <a:schemeClr val="bg1"/>
                </a:solidFill>
              </a:rPr>
              <a:t>Number</a:t>
            </a:r>
          </a:p>
          <a:p>
            <a:pPr marL="971550" lvl="1" indent="-514350">
              <a:buFont typeface="+mj-lt"/>
              <a:buAutoNum type="alphaLcPeriod"/>
            </a:pPr>
            <a:r>
              <a:rPr lang="en-IN" sz="2400" dirty="0">
                <a:solidFill>
                  <a:schemeClr val="bg1"/>
                </a:solidFill>
              </a:rPr>
              <a:t>all are valid types in TypeScript</a:t>
            </a:r>
          </a:p>
          <a:p>
            <a:pPr marL="971550" lvl="1" indent="-514350">
              <a:buFont typeface="+mj-lt"/>
              <a:buAutoNum type="alphaLcPeriod"/>
            </a:pPr>
            <a:r>
              <a:rPr lang="en-IN" sz="2400" dirty="0">
                <a:solidFill>
                  <a:schemeClr val="bg1"/>
                </a:solidFill>
              </a:rPr>
              <a:t>string</a:t>
            </a:r>
          </a:p>
          <a:p>
            <a:pPr marL="0" lvl="0" indent="0">
              <a:buNone/>
            </a:pPr>
            <a:endParaRPr lang="en-IN" sz="2400" b="1" dirty="0" smtClean="0">
              <a:solidFill>
                <a:schemeClr val="bg1"/>
              </a:solidFill>
            </a:endParaRPr>
          </a:p>
          <a:p>
            <a:pPr marL="0" lvl="0" indent="0">
              <a:buNone/>
            </a:pPr>
            <a:r>
              <a:rPr lang="en-IN" sz="2400" b="1" dirty="0" smtClean="0">
                <a:solidFill>
                  <a:schemeClr val="bg1"/>
                </a:solidFill>
              </a:rPr>
              <a:t> </a:t>
            </a: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52</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8595367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34291" y="942109"/>
            <a:ext cx="10848109" cy="5303115"/>
          </a:xfrm>
        </p:spPr>
        <p:txBody>
          <a:bodyPr/>
          <a:lstStyle/>
          <a:p>
            <a:pPr marL="0" lvl="0" indent="0">
              <a:buNone/>
            </a:pPr>
            <a:r>
              <a:rPr lang="en-IN" sz="2400" b="1" dirty="0" smtClean="0">
                <a:solidFill>
                  <a:schemeClr val="bg1"/>
                </a:solidFill>
              </a:rPr>
              <a:t>9. </a:t>
            </a:r>
            <a:r>
              <a:rPr lang="en-IN" sz="2400" b="1" dirty="0">
                <a:solidFill>
                  <a:schemeClr val="bg1"/>
                </a:solidFill>
              </a:rPr>
              <a:t>Which TypeScript function will accept 2 parameters that must be numbers and return their product?</a:t>
            </a:r>
          </a:p>
          <a:p>
            <a:pPr marL="971550" lvl="1" indent="-514350">
              <a:buFont typeface="+mj-lt"/>
              <a:buAutoNum type="alphaLcPeriod"/>
            </a:pPr>
            <a:endParaRPr lang="en-IN" sz="2400" dirty="0" smtClean="0">
              <a:solidFill>
                <a:schemeClr val="bg1"/>
              </a:solidFill>
            </a:endParaRPr>
          </a:p>
          <a:p>
            <a:pPr marL="971550" lvl="1" indent="-514350">
              <a:buFont typeface="+mj-lt"/>
              <a:buAutoNum type="alphaLcPeriod"/>
            </a:pPr>
            <a:r>
              <a:rPr lang="en-IN" dirty="0">
                <a:solidFill>
                  <a:schemeClr val="bg1"/>
                </a:solidFill>
              </a:rPr>
              <a:t>var func = (x, y) =&gt; x * y;</a:t>
            </a:r>
          </a:p>
          <a:p>
            <a:pPr marL="971550" lvl="1" indent="-514350">
              <a:buFont typeface="+mj-lt"/>
              <a:buAutoNum type="alphaLcPeriod"/>
            </a:pPr>
            <a:r>
              <a:rPr lang="en-IN" dirty="0">
                <a:solidFill>
                  <a:schemeClr val="bg1"/>
                </a:solidFill>
              </a:rPr>
              <a:t>var func = function(x, y) =&gt; x * y;</a:t>
            </a:r>
          </a:p>
          <a:p>
            <a:pPr marL="971550" lvl="1" indent="-514350">
              <a:buFont typeface="+mj-lt"/>
              <a:buAutoNum type="alphaLcPeriod"/>
            </a:pPr>
            <a:r>
              <a:rPr lang="en-IN" dirty="0">
                <a:solidFill>
                  <a:schemeClr val="bg1"/>
                </a:solidFill>
              </a:rPr>
              <a:t>None of these</a:t>
            </a:r>
          </a:p>
          <a:p>
            <a:pPr marL="971550" lvl="1" indent="-514350">
              <a:buFont typeface="+mj-lt"/>
              <a:buAutoNum type="alphaLcPeriod"/>
            </a:pPr>
            <a:r>
              <a:rPr lang="en-IN" dirty="0">
                <a:solidFill>
                  <a:schemeClr val="bg1"/>
                </a:solidFill>
              </a:rPr>
              <a:t>var func = (x: number, y: number) =&gt; x * y;</a:t>
            </a:r>
          </a:p>
          <a:p>
            <a:pPr marL="0" lvl="0" indent="0">
              <a:buNone/>
            </a:pPr>
            <a:endParaRPr lang="en-IN" sz="2400" b="1" dirty="0" smtClean="0">
              <a:solidFill>
                <a:schemeClr val="bg1"/>
              </a:solidFill>
            </a:endParaRPr>
          </a:p>
          <a:p>
            <a:pPr marL="0" lvl="0" indent="0">
              <a:buNone/>
            </a:pPr>
            <a:r>
              <a:rPr lang="en-IN" sz="2400" b="1" dirty="0" smtClean="0">
                <a:solidFill>
                  <a:schemeClr val="bg1"/>
                </a:solidFill>
              </a:rPr>
              <a:t> </a:t>
            </a: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1/2/2018</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53</a:t>
            </a:fld>
            <a:endParaRPr lang="en-US">
              <a:solidFill>
                <a:schemeClr val="accent6"/>
              </a:solidFill>
            </a:endParaRPr>
          </a:p>
        </p:txBody>
      </p:sp>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FAQ</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4630195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r>
              <a:rPr lang="en-US" sz="5400" b="1" dirty="0" smtClean="0">
                <a:solidFill>
                  <a:schemeClr val="bg1"/>
                </a:solidFill>
                <a:latin typeface="Comic Sans MS" panose="030F0702030302020204" pitchFamily="66" charset="0"/>
                <a:cs typeface="Times New Roman" panose="02020603050405020304" pitchFamily="18" charset="0"/>
              </a:rPr>
              <a:t>THANK YOU</a:t>
            </a:r>
            <a:endParaRPr lang="en-US" sz="5400" b="1" dirty="0">
              <a:solidFill>
                <a:schemeClr val="bg1"/>
              </a:solidFill>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41960AC-DAC0-4362-92DD-7FAAFC9BF9B1}"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54</a:t>
            </a:fld>
            <a:endParaRPr lang="en-US"/>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061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531224" y="1694906"/>
            <a:ext cx="7659189" cy="1456509"/>
          </a:xfrm>
        </p:spPr>
        <p:txBody>
          <a:bodyPr/>
          <a:lstStyle/>
          <a:p>
            <a:pPr>
              <a:lnSpc>
                <a:spcPct val="150000"/>
              </a:lnSpc>
              <a:buFont typeface="Wingdings" pitchFamily="2" charset="2"/>
              <a:buChar char="Ø"/>
            </a:pPr>
            <a:r>
              <a:rPr lang="en-IN" sz="2400" b="1" dirty="0">
                <a:solidFill>
                  <a:schemeClr val="bg1"/>
                </a:solidFill>
                <a:latin typeface="Comic Sans MS" pitchFamily="66" charset="0"/>
              </a:rPr>
              <a:t>Anders Hejlsberg</a:t>
            </a:r>
            <a:r>
              <a:rPr lang="en-IN" sz="2400" dirty="0">
                <a:solidFill>
                  <a:schemeClr val="bg1"/>
                </a:solidFill>
                <a:latin typeface="Comic Sans MS" pitchFamily="66" charset="0"/>
              </a:rPr>
              <a:t>, lead architect of C# </a:t>
            </a:r>
            <a:r>
              <a:rPr lang="en-IN" sz="2400" dirty="0" smtClean="0">
                <a:solidFill>
                  <a:schemeClr val="bg1"/>
                </a:solidFill>
                <a:latin typeface="Comic Sans MS" pitchFamily="66" charset="0"/>
              </a:rPr>
              <a:t>  </a:t>
            </a:r>
            <a:r>
              <a:rPr lang="en-IN" sz="2400" dirty="0">
                <a:solidFill>
                  <a:schemeClr val="bg1"/>
                </a:solidFill>
                <a:latin typeface="Comic Sans MS" pitchFamily="66" charset="0"/>
              </a:rPr>
              <a:t>worked on the development of TypeScript. </a:t>
            </a:r>
            <a:endParaRPr lang="en-US" sz="2400" dirty="0">
              <a:ln w="12700">
                <a:solidFill>
                  <a:schemeClr val="tx2"/>
                </a:solidFill>
                <a:prstDash val="solid"/>
              </a:ln>
              <a:solidFill>
                <a:schemeClr val="bg1"/>
              </a:solidFill>
              <a:latin typeface="Comic Sans MS" panose="030F0702030302020204" pitchFamily="66" charset="0"/>
              <a:cs typeface="Times New Roman" panose="02020603050405020304" pitchFamily="18" charset="0"/>
            </a:endParaRPr>
          </a:p>
          <a:p>
            <a:pPr>
              <a:lnSpc>
                <a:spcPct val="150000"/>
              </a:lnSpc>
              <a:buFont typeface="Wingdings" pitchFamily="2" charset="2"/>
              <a:buChar char="Ø"/>
            </a:pPr>
            <a:r>
              <a:rPr lang="en-IN" sz="2400" dirty="0">
                <a:solidFill>
                  <a:schemeClr val="bg1"/>
                </a:solidFill>
                <a:latin typeface="Comic Sans MS" pitchFamily="66" charset="0"/>
              </a:rPr>
              <a:t>TypeScript was first made public in October 2012 (at version 0.8), after two years of internal development at </a:t>
            </a:r>
            <a:r>
              <a:rPr lang="en-IN" sz="2400" dirty="0" smtClean="0">
                <a:solidFill>
                  <a:schemeClr val="bg1"/>
                </a:solidFill>
                <a:latin typeface="Comic Sans MS" pitchFamily="66" charset="0"/>
              </a:rPr>
              <a:t>Microsoft.</a:t>
            </a:r>
          </a:p>
          <a:p>
            <a:pPr>
              <a:lnSpc>
                <a:spcPct val="150000"/>
              </a:lnSpc>
              <a:buFont typeface="Wingdings" pitchFamily="2" charset="2"/>
              <a:buChar char="Ø"/>
            </a:pPr>
            <a:r>
              <a:rPr lang="en-IN" sz="2400" dirty="0">
                <a:solidFill>
                  <a:schemeClr val="bg1"/>
                </a:solidFill>
                <a:latin typeface="Comic Sans MS" pitchFamily="66" charset="0"/>
              </a:rPr>
              <a:t>On 22 September 2016, TypeScript 2.0 was </a:t>
            </a:r>
            <a:r>
              <a:rPr lang="en-IN" sz="2400" dirty="0" smtClean="0">
                <a:solidFill>
                  <a:schemeClr val="bg1"/>
                </a:solidFill>
                <a:latin typeface="Comic Sans MS" pitchFamily="66" charset="0"/>
              </a:rPr>
              <a:t>released.</a:t>
            </a:r>
            <a:r>
              <a:rPr lang="en-IN" sz="2400" dirty="0">
                <a:solidFill>
                  <a:schemeClr val="bg1"/>
                </a:solidFill>
                <a:latin typeface="Comic Sans MS" pitchFamily="66" charset="0"/>
              </a:rPr>
              <a:t> </a:t>
            </a:r>
            <a:endParaRPr lang="en-IN" sz="2400" dirty="0" smtClean="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618A4B8E-1F37-4ED8-8A4B-BE2A1C0C1939}"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6</a:t>
            </a:fld>
            <a:endParaRPr lang="en-US"/>
          </a:p>
        </p:txBody>
      </p:sp>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pic>
        <p:nvPicPr>
          <p:cNvPr id="2050" name="Picture 2" descr="Image result for Anders Hejls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046" y="1541417"/>
            <a:ext cx="3457303" cy="3673929"/>
          </a:xfrm>
          <a:prstGeom prst="rect">
            <a:avLst/>
          </a:prstGeom>
          <a:noFill/>
          <a:effectLst>
            <a:glow rad="228600">
              <a:schemeClr val="accent6">
                <a:lumMod val="75000"/>
                <a:alpha val="40000"/>
              </a:schemeClr>
            </a:glow>
            <a:innerShdw blurRad="63500" dist="50800" dir="10800000">
              <a:prstClr val="black">
                <a:alpha val="50000"/>
              </a:prstClr>
            </a:innerShdw>
            <a:reflection blurRad="6350" stA="50000" endA="300" endPos="38500" dist="50800" dir="5400000" sy="-100000" algn="bl" rotWithShape="0"/>
          </a:effectLst>
          <a:scene3d>
            <a:camera prst="orthographicFront">
              <a:rot lat="1800000" lon="1200000" rev="120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71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4175033" y="3383274"/>
            <a:ext cx="2821578" cy="24296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r>
              <a:rPr lang="en-US" sz="1400" b="1" i="0" u="none" dirty="0" smtClean="0">
                <a:solidFill>
                  <a:schemeClr val="tx1">
                    <a:lumMod val="75000"/>
                  </a:schemeClr>
                </a:solidFill>
                <a:latin typeface="Comic Sans MS" pitchFamily="66" charset="0"/>
              </a:rPr>
              <a:t>TYPESCRIPT</a:t>
            </a:r>
            <a:endParaRPr lang="en-IN" sz="1400" b="1" i="0" u="none" dirty="0">
              <a:solidFill>
                <a:schemeClr val="tx1">
                  <a:lumMod val="75000"/>
                </a:schemeClr>
              </a:solidFill>
              <a:latin typeface="Comic Sans MS" pitchFamily="66" charset="0"/>
            </a:endParaRPr>
          </a:p>
        </p:txBody>
      </p:sp>
      <p:sp>
        <p:nvSpPr>
          <p:cNvPr id="7" name="Content Placeholder 6"/>
          <p:cNvSpPr>
            <a:spLocks noGrp="1"/>
          </p:cNvSpPr>
          <p:nvPr>
            <p:ph idx="1"/>
          </p:nvPr>
        </p:nvSpPr>
        <p:spPr>
          <a:xfrm>
            <a:off x="609600" y="716961"/>
            <a:ext cx="10544639" cy="5672260"/>
          </a:xfrm>
        </p:spPr>
        <p:txBody>
          <a:bodyPr/>
          <a:lstStyle/>
          <a:p>
            <a:pPr marL="0" indent="0">
              <a:buNone/>
            </a:pPr>
            <a:r>
              <a:rPr lang="en-IN" sz="2400" b="1" dirty="0">
                <a:solidFill>
                  <a:schemeClr val="tx1">
                    <a:lumMod val="60000"/>
                    <a:lumOff val="40000"/>
                  </a:schemeClr>
                </a:solidFill>
                <a:latin typeface="Comic Sans MS" pitchFamily="66" charset="0"/>
              </a:rPr>
              <a:t>What is TypeScript?</a:t>
            </a:r>
          </a:p>
          <a:p>
            <a:pPr algn="just"/>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a strongly typed, object oriented, compiled language. </a:t>
            </a: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both a language and a set of tools. </a:t>
            </a: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In </a:t>
            </a:r>
            <a:r>
              <a:rPr lang="en-IN" sz="2400" dirty="0">
                <a:solidFill>
                  <a:schemeClr val="bg1"/>
                </a:solidFill>
                <a:latin typeface="Comic Sans MS" pitchFamily="66" charset="0"/>
              </a:rPr>
              <a:t>other words, TypeScript is JavaScript plus some additional features</a:t>
            </a:r>
            <a:r>
              <a:rPr lang="en-IN" sz="2400" dirty="0" smtClean="0">
                <a:solidFill>
                  <a:schemeClr val="bg1"/>
                </a:solidFill>
                <a:latin typeface="Comic Sans MS" pitchFamily="66" charset="0"/>
              </a:rPr>
              <a:t>.</a:t>
            </a:r>
          </a:p>
          <a:p>
            <a:pPr marL="0" indent="0" algn="just">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6963B11D-0978-43DA-9019-813F28DD73E1}" type="datetime1">
              <a:rPr lang="en-US" smtClean="0"/>
              <a:t>1/2/2018</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7</a:t>
            </a:fld>
            <a:endParaRPr lang="en-US"/>
          </a:p>
        </p:txBody>
      </p:sp>
      <p:sp>
        <p:nvSpPr>
          <p:cNvPr id="17" name="TextBox 16"/>
          <p:cNvSpPr txBox="1"/>
          <p:nvPr/>
        </p:nvSpPr>
        <p:spPr>
          <a:xfrm>
            <a:off x="6527800" y="13059"/>
            <a:ext cx="5399315"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WHAT IS TYPE SCRIPT</a:t>
            </a:r>
            <a:endPar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endParaRPr>
          </a:p>
        </p:txBody>
      </p:sp>
      <p:sp>
        <p:nvSpPr>
          <p:cNvPr id="6" name="Oval 5"/>
          <p:cNvSpPr/>
          <p:nvPr/>
        </p:nvSpPr>
        <p:spPr>
          <a:xfrm>
            <a:off x="4815114" y="3553091"/>
            <a:ext cx="1985554" cy="1750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u="none" dirty="0" smtClean="0">
                <a:solidFill>
                  <a:schemeClr val="tx1">
                    <a:lumMod val="75000"/>
                  </a:schemeClr>
                </a:solidFill>
                <a:latin typeface="Comic Sans MS" pitchFamily="66" charset="0"/>
              </a:rPr>
              <a:t>JAVASCRIPT</a:t>
            </a:r>
            <a:endParaRPr lang="en-IN" sz="1400" b="1" i="0" u="none" dirty="0">
              <a:solidFill>
                <a:schemeClr val="tx1">
                  <a:lumMod val="75000"/>
                </a:schemeClr>
              </a:solidFill>
              <a:latin typeface="Comic Sans MS" pitchFamily="66" charset="0"/>
            </a:endParaRPr>
          </a:p>
        </p:txBody>
      </p:sp>
    </p:spTree>
    <p:extLst>
      <p:ext uri="{BB962C8B-B14F-4D97-AF65-F5344CB8AC3E}">
        <p14:creationId xmlns:p14="http://schemas.microsoft.com/office/powerpoint/2010/main" val="30610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5" y="1162201"/>
            <a:ext cx="10972800" cy="5236587"/>
          </a:xfrm>
        </p:spPr>
        <p:txBody>
          <a:bodyPr/>
          <a:lstStyle/>
          <a:p>
            <a:pPr marL="0" indent="0">
              <a:buNone/>
            </a:pPr>
            <a:r>
              <a:rPr lang="en-IN" sz="2400" b="1" dirty="0">
                <a:solidFill>
                  <a:schemeClr val="tx1">
                    <a:lumMod val="60000"/>
                    <a:lumOff val="40000"/>
                  </a:schemeClr>
                </a:solidFill>
                <a:latin typeface="Comic Sans MS" pitchFamily="66" charset="0"/>
              </a:rPr>
              <a:t>The benefits of TypeScript include </a:t>
            </a:r>
            <a:r>
              <a:rPr lang="en-IN" sz="2400" b="1" dirty="0" smtClean="0">
                <a:solidFill>
                  <a:schemeClr val="tx1">
                    <a:lumMod val="60000"/>
                    <a:lumOff val="40000"/>
                  </a:schemeClr>
                </a:solidFill>
                <a:latin typeface="Comic Sans MS" pitchFamily="66" charset="0"/>
              </a:rPr>
              <a:t>−</a:t>
            </a:r>
          </a:p>
          <a:p>
            <a:pPr algn="just">
              <a:buFont typeface="Wingdings" pitchFamily="2" charset="2"/>
              <a:buChar char="Ø"/>
            </a:pPr>
            <a:r>
              <a:rPr lang="en-IN" sz="2400" b="1" dirty="0">
                <a:solidFill>
                  <a:schemeClr val="tx1">
                    <a:lumMod val="60000"/>
                    <a:lumOff val="40000"/>
                  </a:schemeClr>
                </a:solidFill>
                <a:latin typeface="Comic Sans MS" pitchFamily="66" charset="0"/>
              </a:rPr>
              <a:t>Compilation</a:t>
            </a:r>
            <a:r>
              <a:rPr lang="en-IN" sz="2400" dirty="0">
                <a:solidFill>
                  <a:schemeClr val="bg1"/>
                </a:solidFill>
                <a:latin typeface="Comic Sans MS" pitchFamily="66" charset="0"/>
              </a:rPr>
              <a:t> − JavaScript is an interpreted language. </a:t>
            </a:r>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will compile the code and generate compilation errors, if it finds some sort of syntax errors. This helps to highlight errors before the script is run.</a:t>
            </a:r>
          </a:p>
          <a:p>
            <a:pPr algn="just">
              <a:buFont typeface="Wingdings" pitchFamily="2" charset="2"/>
              <a:buChar char="Ø"/>
            </a:pPr>
            <a:r>
              <a:rPr lang="en-IN" sz="2400" b="1" dirty="0">
                <a:solidFill>
                  <a:schemeClr val="tx1">
                    <a:lumMod val="60000"/>
                    <a:lumOff val="40000"/>
                  </a:schemeClr>
                </a:solidFill>
                <a:latin typeface="Comic Sans MS" pitchFamily="66" charset="0"/>
              </a:rPr>
              <a:t>Strong Static Typing</a:t>
            </a:r>
            <a:r>
              <a:rPr lang="en-IN" sz="2400" dirty="0">
                <a:solidFill>
                  <a:schemeClr val="bg1"/>
                </a:solidFill>
                <a:latin typeface="Comic Sans MS" pitchFamily="66" charset="0"/>
              </a:rPr>
              <a:t> − JavaScript is not strongly typed. TypeScript comes with an optional static typing and type inference system through the TLS (TypeScript Language Service). The type of a variable, declared with no type, may be inferred by the TLS based on its value.</a:t>
            </a:r>
          </a:p>
          <a:p>
            <a:pPr algn="just">
              <a:buFont typeface="Wingdings" pitchFamily="2" charset="2"/>
              <a:buChar char="Ø"/>
            </a:pPr>
            <a:r>
              <a:rPr lang="en-IN" sz="2400" dirty="0" smtClean="0">
                <a:solidFill>
                  <a:schemeClr val="bg1"/>
                </a:solidFill>
                <a:latin typeface="Comic Sans MS" pitchFamily="66" charset="0"/>
              </a:rPr>
              <a:t>TypeScript</a:t>
            </a:r>
            <a:r>
              <a:rPr lang="en-IN" sz="2400" dirty="0">
                <a:solidFill>
                  <a:schemeClr val="bg1"/>
                </a:solidFill>
                <a:latin typeface="Comic Sans MS" pitchFamily="66" charset="0"/>
              </a:rPr>
              <a:t> </a:t>
            </a:r>
            <a:r>
              <a:rPr lang="en-IN" sz="2400" b="1" dirty="0">
                <a:solidFill>
                  <a:schemeClr val="bg1"/>
                </a:solidFill>
                <a:latin typeface="Comic Sans MS" pitchFamily="66" charset="0"/>
              </a:rPr>
              <a:t>supports Object Oriented Programming</a:t>
            </a:r>
            <a:r>
              <a:rPr lang="en-IN" sz="2400" dirty="0">
                <a:solidFill>
                  <a:schemeClr val="bg1"/>
                </a:solidFill>
                <a:latin typeface="Comic Sans MS" pitchFamily="66" charset="0"/>
              </a:rPr>
              <a:t> concepts like classes, interfaces, inheritance, etc.</a:t>
            </a:r>
          </a:p>
          <a:p>
            <a:pPr marL="0" indent="0">
              <a:buNone/>
            </a:pP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8F5AF90-2A74-4867-A1D8-99E4DAC13EC3}" type="datetime1">
              <a:rPr lang="en-US" smtClean="0"/>
              <a:t>1/2/2018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t>8</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0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975566" y="0"/>
            <a:ext cx="4715692" cy="461665"/>
          </a:xfrm>
          <a:prstGeom prst="rect">
            <a:avLst/>
          </a:prstGeom>
          <a:noFill/>
        </p:spPr>
        <p:txBody>
          <a:bodyPr wrap="square" rtlCol="0">
            <a:spAutoFit/>
          </a:bodyPr>
          <a:lstStyle/>
          <a:p>
            <a:r>
              <a:rPr lang="en-IN" sz="2400" b="1" i="0" u="none" dirty="0" smtClean="0">
                <a:latin typeface="Comic Sans MS" pitchFamily="66" charset="0"/>
              </a:rPr>
              <a:t>WHY USE TYPESCRIPT?</a:t>
            </a:r>
            <a:endParaRPr lang="en-IN" sz="2400" b="1" i="0" u="none" dirty="0">
              <a:latin typeface="Comic Sans MS" pitchFamily="66" charset="0"/>
            </a:endParaRPr>
          </a:p>
        </p:txBody>
      </p:sp>
    </p:spTree>
    <p:extLst>
      <p:ext uri="{BB962C8B-B14F-4D97-AF65-F5344CB8AC3E}">
        <p14:creationId xmlns:p14="http://schemas.microsoft.com/office/powerpoint/2010/main" val="3398146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513914"/>
            <a:ext cx="10972800" cy="3979709"/>
          </a:xfrm>
        </p:spPr>
        <p:txBody>
          <a:bodyPr/>
          <a:lstStyle/>
          <a:p>
            <a:pPr marL="0" indent="0" algn="just">
              <a:buNone/>
            </a:pPr>
            <a:r>
              <a:rPr lang="en-IN" sz="2400" b="1" dirty="0">
                <a:solidFill>
                  <a:schemeClr val="tx1">
                    <a:lumMod val="60000"/>
                    <a:lumOff val="40000"/>
                  </a:schemeClr>
                </a:solidFill>
                <a:latin typeface="Comic Sans MS" pitchFamily="66" charset="0"/>
              </a:rPr>
              <a:t>Features of TypeScript</a:t>
            </a:r>
          </a:p>
          <a:p>
            <a:pPr algn="just"/>
            <a:r>
              <a:rPr lang="en-IN" sz="2400" b="1" dirty="0">
                <a:solidFill>
                  <a:schemeClr val="tx1">
                    <a:lumMod val="60000"/>
                    <a:lumOff val="40000"/>
                  </a:schemeClr>
                </a:solidFill>
                <a:latin typeface="Comic Sans MS" pitchFamily="66" charset="0"/>
              </a:rPr>
              <a:t>TypeScript is just JavaScript</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TypeScript starts with JavaScript and ends with JavaScript. Typescript adopts the basic building blocks of your program from JavaScript. Hence, you only need to know JavaScript to use TypeScript. All TypeScript code is converted into its JavaScript equivalent for the purpose of execution.</a:t>
            </a:r>
          </a:p>
          <a:p>
            <a:pPr algn="just"/>
            <a:r>
              <a:rPr lang="en-IN" sz="2400" b="1" dirty="0">
                <a:solidFill>
                  <a:schemeClr val="tx1">
                    <a:lumMod val="60000"/>
                    <a:lumOff val="40000"/>
                  </a:schemeClr>
                </a:solidFill>
                <a:latin typeface="Comic Sans MS" pitchFamily="66" charset="0"/>
              </a:rPr>
              <a:t>TypeScript supports other JS libraries</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Compiled TypeScript can be consumed from any JavaScript code. TypeScript-generated JavaScript can reuse all of the existing JavaScript frameworks, tools, and libraries.</a:t>
            </a:r>
          </a:p>
          <a:p>
            <a:pPr algn="just"/>
            <a:r>
              <a:rPr lang="en-IN" sz="2400" b="1" dirty="0">
                <a:solidFill>
                  <a:schemeClr val="tx1">
                    <a:lumMod val="60000"/>
                    <a:lumOff val="40000"/>
                  </a:schemeClr>
                </a:solidFill>
                <a:latin typeface="Comic Sans MS" pitchFamily="66" charset="0"/>
              </a:rPr>
              <a:t>JavaScript is TypeScript</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This means that any valid </a:t>
            </a:r>
            <a:r>
              <a:rPr lang="en-IN" sz="2400" b="1" dirty="0">
                <a:solidFill>
                  <a:schemeClr val="bg1"/>
                </a:solidFill>
                <a:latin typeface="Comic Sans MS" pitchFamily="66" charset="0"/>
              </a:rPr>
              <a:t>.js</a:t>
            </a:r>
            <a:r>
              <a:rPr lang="en-IN" sz="2400" dirty="0">
                <a:solidFill>
                  <a:schemeClr val="bg1"/>
                </a:solidFill>
                <a:latin typeface="Comic Sans MS" pitchFamily="66" charset="0"/>
              </a:rPr>
              <a:t> file can be renamed to </a:t>
            </a:r>
            <a:r>
              <a:rPr lang="en-IN" sz="2400" b="1" dirty="0">
                <a:solidFill>
                  <a:schemeClr val="bg1"/>
                </a:solidFill>
                <a:latin typeface="Comic Sans MS" pitchFamily="66" charset="0"/>
              </a:rPr>
              <a:t>.ts</a:t>
            </a:r>
            <a:r>
              <a:rPr lang="en-IN" sz="2400" dirty="0">
                <a:solidFill>
                  <a:schemeClr val="bg1"/>
                </a:solidFill>
                <a:latin typeface="Comic Sans MS" pitchFamily="66" charset="0"/>
              </a:rPr>
              <a:t> and compiled with other TypeScript files.</a:t>
            </a:r>
          </a:p>
          <a:p>
            <a:pPr algn="just"/>
            <a:r>
              <a:rPr lang="en-IN" sz="2400" b="1" dirty="0">
                <a:solidFill>
                  <a:schemeClr val="tx1">
                    <a:lumMod val="60000"/>
                    <a:lumOff val="40000"/>
                  </a:schemeClr>
                </a:solidFill>
                <a:latin typeface="Comic Sans MS" pitchFamily="66" charset="0"/>
              </a:rPr>
              <a:t>TypeScript is portable</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TypeScript is portable across browsers, devices, and operating systems. It can run on any environment that JavaScript runs on. Unlike its counterparts, TypeScript doesn’t need a dedicated VM or a specific runtime environment to execute.</a:t>
            </a:r>
          </a:p>
        </p:txBody>
      </p:sp>
      <p:sp>
        <p:nvSpPr>
          <p:cNvPr id="5" name="Date Placeholder 4"/>
          <p:cNvSpPr>
            <a:spLocks noGrp="1"/>
          </p:cNvSpPr>
          <p:nvPr>
            <p:ph type="dt" sz="half" idx="10"/>
          </p:nvPr>
        </p:nvSpPr>
        <p:spPr/>
        <p:txBody>
          <a:bodyPr/>
          <a:lstStyle/>
          <a:p>
            <a:fld id="{464B8835-DF2B-4724-BC41-4C9218CA34CE}" type="datetime1">
              <a:rPr lang="en-US" smtClean="0"/>
              <a:t>1/2/2018</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9</a:t>
            </a:fld>
            <a:endParaRPr lang="en-US"/>
          </a:p>
        </p:txBody>
      </p:sp>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85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flipH="1">
            <a:off x="7119261" y="52249"/>
            <a:ext cx="479406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FEATURES</a:t>
            </a:r>
            <a:endPar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431294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2415</TotalTime>
  <Words>2018</Words>
  <Application>Microsoft Office PowerPoint</Application>
  <PresentationFormat>Widescreen</PresentationFormat>
  <Paragraphs>577</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Arial-BoldMT</vt:lpstr>
      <vt:lpstr>Calibri</vt:lpstr>
      <vt:lpstr>Comic Sans MS</vt:lpstr>
      <vt:lpstr>Times New Roman</vt:lpstr>
      <vt:lpstr>Wingdings</vt:lpstr>
      <vt:lpstr>Theme2</vt:lpstr>
      <vt:lpstr>PowerPoint Presentation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Declaring variables with var,let and const</vt:lpstr>
      <vt:lpstr>Difference Between var let and const </vt:lpstr>
      <vt:lpstr>Adding Type Annotations</vt:lpstr>
      <vt:lpstr>Adding Type Annotations</vt:lpstr>
      <vt:lpstr>Array</vt:lpstr>
      <vt:lpstr>Tuples</vt:lpstr>
      <vt:lpstr>Enum</vt:lpstr>
      <vt:lpstr>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Internal Module Syntax: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daya shankar</cp:lastModifiedBy>
  <cp:revision>178</cp:revision>
  <dcterms:created xsi:type="dcterms:W3CDTF">2017-11-09T07:08:58Z</dcterms:created>
  <dcterms:modified xsi:type="dcterms:W3CDTF">2018-01-02T09:35:19Z</dcterms:modified>
</cp:coreProperties>
</file>