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07C969C-8CAF-443F-BD7B-B10EBE2942BC}" type="datetimeFigureOut">
              <a:rPr kumimoji="1" lang="ja-JP" altLang="en-US" smtClean="0"/>
              <a:t>2022/9/15</a:t>
            </a:fld>
            <a:endParaRPr kumimoji="1" lang="ja-JP" altLang="en-US"/>
          </a:p>
        </p:txBody>
      </p:sp>
      <p:sp>
        <p:nvSpPr>
          <p:cNvPr id="5" name="Footer Placeholder 4"/>
          <p:cNvSpPr>
            <a:spLocks noGrp="1"/>
          </p:cNvSpPr>
          <p:nvPr>
            <p:ph type="ftr" sz="quarter" idx="11"/>
          </p:nvPr>
        </p:nvSpPr>
        <p:spPr>
          <a:xfrm>
            <a:off x="2692397" y="5037663"/>
            <a:ext cx="5214635" cy="279400"/>
          </a:xfrm>
        </p:spPr>
        <p:txBody>
          <a:bodyPr/>
          <a:lstStyle/>
          <a:p>
            <a:endParaRPr kumimoji="1" lang="ja-JP" altLang="en-US"/>
          </a:p>
        </p:txBody>
      </p:sp>
      <p:sp>
        <p:nvSpPr>
          <p:cNvPr id="6" name="Slide Number Placeholder 5"/>
          <p:cNvSpPr>
            <a:spLocks noGrp="1"/>
          </p:cNvSpPr>
          <p:nvPr>
            <p:ph type="sldNum" sz="quarter" idx="12"/>
          </p:nvPr>
        </p:nvSpPr>
        <p:spPr>
          <a:xfrm>
            <a:off x="8956900" y="5037663"/>
            <a:ext cx="551167" cy="279400"/>
          </a:xfrm>
        </p:spPr>
        <p:txBody>
          <a:bodyPr/>
          <a:lstStyle/>
          <a:p>
            <a:fld id="{3B38EC40-8A7C-4509-A5C2-AE6108C17395}" type="slidenum">
              <a:rPr kumimoji="1" lang="ja-JP" altLang="en-US" smtClean="0"/>
              <a:t>‹#›</a:t>
            </a:fld>
            <a:endParaRPr kumimoji="1" lang="ja-JP"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416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7C969C-8CAF-443F-BD7B-B10EBE2942BC}" type="datetimeFigureOut">
              <a:rPr kumimoji="1" lang="ja-JP" altLang="en-US" smtClean="0"/>
              <a:t>2022/9/15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B38EC40-8A7C-4509-A5C2-AE6108C17395}" type="slidenum">
              <a:rPr kumimoji="1" lang="ja-JP" altLang="en-US" smtClean="0"/>
              <a:t>‹#›</a:t>
            </a:fld>
            <a:endParaRPr kumimoji="1" lang="ja-JP" altLang="en-US"/>
          </a:p>
        </p:txBody>
      </p:sp>
    </p:spTree>
    <p:extLst>
      <p:ext uri="{BB962C8B-B14F-4D97-AF65-F5344CB8AC3E}">
        <p14:creationId xmlns:p14="http://schemas.microsoft.com/office/powerpoint/2010/main" val="70316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07C969C-8CAF-443F-BD7B-B10EBE2942BC}" type="datetimeFigureOut">
              <a:rPr kumimoji="1" lang="ja-JP" altLang="en-US" smtClean="0"/>
              <a:t>2022/9/15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B38EC40-8A7C-4509-A5C2-AE6108C17395}" type="slidenum">
              <a:rPr kumimoji="1" lang="ja-JP" altLang="en-US" smtClean="0"/>
              <a:t>‹#›</a:t>
            </a:fld>
            <a:endParaRPr kumimoji="1" lang="ja-JP"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6827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07C969C-8CAF-443F-BD7B-B10EBE2942BC}" type="datetimeFigureOut">
              <a:rPr kumimoji="1" lang="ja-JP" altLang="en-US" smtClean="0"/>
              <a:t>2022/9/15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B38EC40-8A7C-4509-A5C2-AE6108C17395}" type="slidenum">
              <a:rPr kumimoji="1" lang="ja-JP" altLang="en-US" smtClean="0"/>
              <a:t>‹#›</a:t>
            </a:fld>
            <a:endParaRPr kumimoji="1" lang="ja-JP"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9558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07C969C-8CAF-443F-BD7B-B10EBE2942BC}" type="datetimeFigureOut">
              <a:rPr kumimoji="1" lang="ja-JP" altLang="en-US" smtClean="0"/>
              <a:t>2022/9/15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B38EC40-8A7C-4509-A5C2-AE6108C17395}" type="slidenum">
              <a:rPr kumimoji="1" lang="ja-JP" altLang="en-US" smtClean="0"/>
              <a:t>‹#›</a:t>
            </a:fld>
            <a:endParaRPr kumimoji="1" lang="ja-JP" altLang="en-US"/>
          </a:p>
        </p:txBody>
      </p:sp>
    </p:spTree>
    <p:extLst>
      <p:ext uri="{BB962C8B-B14F-4D97-AF65-F5344CB8AC3E}">
        <p14:creationId xmlns:p14="http://schemas.microsoft.com/office/powerpoint/2010/main" val="3686246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ja-JP" altLang="en-US"/>
              <a:t>マスター タイトルの書式設定</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07C969C-8CAF-443F-BD7B-B10EBE2942BC}" type="datetimeFigureOut">
              <a:rPr kumimoji="1" lang="ja-JP" altLang="en-US" smtClean="0"/>
              <a:t>2022/9/15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B38EC40-8A7C-4509-A5C2-AE6108C17395}" type="slidenum">
              <a:rPr kumimoji="1" lang="ja-JP" altLang="en-US" smtClean="0"/>
              <a:t>‹#›</a:t>
            </a:fld>
            <a:endParaRPr kumimoji="1" lang="ja-JP"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6412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07C969C-8CAF-443F-BD7B-B10EBE2942BC}" type="datetimeFigureOut">
              <a:rPr kumimoji="1" lang="ja-JP" altLang="en-US" smtClean="0"/>
              <a:t>2022/9/15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B38EC40-8A7C-4509-A5C2-AE6108C17395}" type="slidenum">
              <a:rPr kumimoji="1" lang="ja-JP" altLang="en-US" smtClean="0"/>
              <a:t>‹#›</a:t>
            </a:fld>
            <a:endParaRPr kumimoji="1" lang="ja-JP"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8850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7C969C-8CAF-443F-BD7B-B10EBE2942BC}" type="datetimeFigureOut">
              <a:rPr kumimoji="1" lang="ja-JP" altLang="en-US" smtClean="0"/>
              <a:t>2022/9/15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B38EC40-8A7C-4509-A5C2-AE6108C17395}"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1764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7C969C-8CAF-443F-BD7B-B10EBE2942BC}" type="datetimeFigureOut">
              <a:rPr kumimoji="1" lang="ja-JP" altLang="en-US" smtClean="0"/>
              <a:t>2022/9/15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B38EC40-8A7C-4509-A5C2-AE6108C17395}" type="slidenum">
              <a:rPr kumimoji="1" lang="ja-JP" altLang="en-US" smtClean="0"/>
              <a:t>‹#›</a:t>
            </a:fld>
            <a:endParaRPr kumimoji="1" lang="ja-JP"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6005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7C969C-8CAF-443F-BD7B-B10EBE2942BC}" type="datetimeFigureOut">
              <a:rPr kumimoji="1" lang="ja-JP" altLang="en-US" smtClean="0"/>
              <a:t>2022/9/15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B38EC40-8A7C-4509-A5C2-AE6108C17395}" type="slidenum">
              <a:rPr kumimoji="1" lang="ja-JP" altLang="en-US" smtClean="0"/>
              <a:t>‹#›</a:t>
            </a:fld>
            <a:endParaRPr kumimoji="1" lang="ja-JP" altLang="en-US"/>
          </a:p>
        </p:txBody>
      </p:sp>
    </p:spTree>
    <p:extLst>
      <p:ext uri="{BB962C8B-B14F-4D97-AF65-F5344CB8AC3E}">
        <p14:creationId xmlns:p14="http://schemas.microsoft.com/office/powerpoint/2010/main" val="2178341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07C969C-8CAF-443F-BD7B-B10EBE2942BC}" type="datetimeFigureOut">
              <a:rPr kumimoji="1" lang="ja-JP" altLang="en-US" smtClean="0"/>
              <a:t>2022/9/15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B38EC40-8A7C-4509-A5C2-AE6108C17395}" type="slidenum">
              <a:rPr kumimoji="1" lang="ja-JP" altLang="en-US" smtClean="0"/>
              <a:t>‹#›</a:t>
            </a:fld>
            <a:endParaRPr kumimoji="1" lang="ja-JP"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282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07C969C-8CAF-443F-BD7B-B10EBE2942BC}" type="datetimeFigureOut">
              <a:rPr kumimoji="1" lang="ja-JP" altLang="en-US" smtClean="0"/>
              <a:t>2022/9/15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B38EC40-8A7C-4509-A5C2-AE6108C17395}" type="slidenum">
              <a:rPr kumimoji="1" lang="ja-JP" altLang="en-US" smtClean="0"/>
              <a:t>‹#›</a:t>
            </a:fld>
            <a:endParaRPr kumimoji="1" lang="ja-JP" altLang="en-US"/>
          </a:p>
        </p:txBody>
      </p:sp>
    </p:spTree>
    <p:extLst>
      <p:ext uri="{BB962C8B-B14F-4D97-AF65-F5344CB8AC3E}">
        <p14:creationId xmlns:p14="http://schemas.microsoft.com/office/powerpoint/2010/main" val="230183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07C969C-8CAF-443F-BD7B-B10EBE2942BC}" type="datetimeFigureOut">
              <a:rPr kumimoji="1" lang="ja-JP" altLang="en-US" smtClean="0"/>
              <a:t>2022/9/15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B38EC40-8A7C-4509-A5C2-AE6108C17395}" type="slidenum">
              <a:rPr kumimoji="1" lang="ja-JP" altLang="en-US" smtClean="0"/>
              <a:t>‹#›</a:t>
            </a:fld>
            <a:endParaRPr kumimoji="1" lang="ja-JP"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791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07C969C-8CAF-443F-BD7B-B10EBE2942BC}" type="datetimeFigureOut">
              <a:rPr kumimoji="1" lang="ja-JP" altLang="en-US" smtClean="0"/>
              <a:t>2022/9/15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B38EC40-8A7C-4509-A5C2-AE6108C17395}" type="slidenum">
              <a:rPr kumimoji="1" lang="ja-JP" altLang="en-US" smtClean="0"/>
              <a:t>‹#›</a:t>
            </a:fld>
            <a:endParaRPr kumimoji="1" lang="ja-JP"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416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7C969C-8CAF-443F-BD7B-B10EBE2942BC}" type="datetimeFigureOut">
              <a:rPr kumimoji="1" lang="ja-JP" altLang="en-US" smtClean="0"/>
              <a:t>2022/9/15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B38EC40-8A7C-4509-A5C2-AE6108C17395}" type="slidenum">
              <a:rPr kumimoji="1" lang="ja-JP" altLang="en-US" smtClean="0"/>
              <a:t>‹#›</a:t>
            </a:fld>
            <a:endParaRPr kumimoji="1" lang="ja-JP" altLang="en-US"/>
          </a:p>
        </p:txBody>
      </p:sp>
    </p:spTree>
    <p:extLst>
      <p:ext uri="{BB962C8B-B14F-4D97-AF65-F5344CB8AC3E}">
        <p14:creationId xmlns:p14="http://schemas.microsoft.com/office/powerpoint/2010/main" val="1782904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7C969C-8CAF-443F-BD7B-B10EBE2942BC}" type="datetimeFigureOut">
              <a:rPr kumimoji="1" lang="ja-JP" altLang="en-US" smtClean="0"/>
              <a:t>2022/9/15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B38EC40-8A7C-4509-A5C2-AE6108C17395}" type="slidenum">
              <a:rPr kumimoji="1" lang="ja-JP" altLang="en-US" smtClean="0"/>
              <a:t>‹#›</a:t>
            </a:fld>
            <a:endParaRPr kumimoji="1" lang="ja-JP"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3452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ja-JP" altLang="en-US"/>
              <a:t>マスター タイトルの書式設定</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7C969C-8CAF-443F-BD7B-B10EBE2942BC}" type="datetimeFigureOut">
              <a:rPr kumimoji="1" lang="ja-JP" altLang="en-US" smtClean="0"/>
              <a:t>2022/9/15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B38EC40-8A7C-4509-A5C2-AE6108C17395}" type="slidenum">
              <a:rPr kumimoji="1" lang="ja-JP" altLang="en-US" smtClean="0"/>
              <a:t>‹#›</a:t>
            </a:fld>
            <a:endParaRPr kumimoji="1" lang="ja-JP" altLang="en-US"/>
          </a:p>
        </p:txBody>
      </p:sp>
    </p:spTree>
    <p:extLst>
      <p:ext uri="{BB962C8B-B14F-4D97-AF65-F5344CB8AC3E}">
        <p14:creationId xmlns:p14="http://schemas.microsoft.com/office/powerpoint/2010/main" val="2585438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7C969C-8CAF-443F-BD7B-B10EBE2942BC}" type="datetimeFigureOut">
              <a:rPr kumimoji="1" lang="ja-JP" altLang="en-US" smtClean="0"/>
              <a:t>2022/9/15</a:t>
            </a:fld>
            <a:endParaRPr kumimoji="1" lang="ja-JP"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38EC40-8A7C-4509-A5C2-AE6108C17395}" type="slidenum">
              <a:rPr kumimoji="1" lang="ja-JP" altLang="en-US" smtClean="0"/>
              <a:t>‹#›</a:t>
            </a:fld>
            <a:endParaRPr kumimoji="1" lang="ja-JP" altLang="en-US"/>
          </a:p>
        </p:txBody>
      </p:sp>
    </p:spTree>
    <p:extLst>
      <p:ext uri="{BB962C8B-B14F-4D97-AF65-F5344CB8AC3E}">
        <p14:creationId xmlns:p14="http://schemas.microsoft.com/office/powerpoint/2010/main" val="120350578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ndroid.com/guide/topics/sensors/sensors_motion?hl=j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E3B18-0927-05DB-106F-EC6086A4BBFF}"/>
              </a:ext>
            </a:extLst>
          </p:cNvPr>
          <p:cNvSpPr>
            <a:spLocks noGrp="1"/>
          </p:cNvSpPr>
          <p:nvPr>
            <p:ph type="ctrTitle"/>
          </p:nvPr>
        </p:nvSpPr>
        <p:spPr/>
        <p:txBody>
          <a:bodyPr/>
          <a:lstStyle/>
          <a:p>
            <a:r>
              <a:rPr lang="en-US" altLang="ja-JP" dirty="0"/>
              <a:t>Read Me</a:t>
            </a:r>
            <a:endParaRPr kumimoji="1" lang="ja-JP" altLang="en-US" dirty="0"/>
          </a:p>
        </p:txBody>
      </p:sp>
      <p:sp>
        <p:nvSpPr>
          <p:cNvPr id="3" name="字幕 2">
            <a:extLst>
              <a:ext uri="{FF2B5EF4-FFF2-40B4-BE49-F238E27FC236}">
                <a16:creationId xmlns:a16="http://schemas.microsoft.com/office/drawing/2014/main" id="{069A1494-E206-3D69-9415-14DA9865618A}"/>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73623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5F2AF8-7AFD-A21B-1043-99BC7B63E2EB}"/>
              </a:ext>
            </a:extLst>
          </p:cNvPr>
          <p:cNvSpPr>
            <a:spLocks noGrp="1"/>
          </p:cNvSpPr>
          <p:nvPr>
            <p:ph type="title"/>
          </p:nvPr>
        </p:nvSpPr>
        <p:spPr/>
        <p:txBody>
          <a:bodyPr/>
          <a:lstStyle/>
          <a:p>
            <a:r>
              <a:rPr lang="ja-JP" altLang="en-US" dirty="0"/>
              <a:t>ファイルの説明</a:t>
            </a:r>
            <a:endParaRPr kumimoji="1" lang="ja-JP" altLang="en-US" dirty="0"/>
          </a:p>
        </p:txBody>
      </p:sp>
      <p:sp>
        <p:nvSpPr>
          <p:cNvPr id="3" name="コンテンツ プレースホルダー 2">
            <a:extLst>
              <a:ext uri="{FF2B5EF4-FFF2-40B4-BE49-F238E27FC236}">
                <a16:creationId xmlns:a16="http://schemas.microsoft.com/office/drawing/2014/main" id="{46B3F29C-E2D2-314D-42E8-4B0F221D8751}"/>
              </a:ext>
            </a:extLst>
          </p:cNvPr>
          <p:cNvSpPr>
            <a:spLocks noGrp="1"/>
          </p:cNvSpPr>
          <p:nvPr>
            <p:ph idx="1"/>
          </p:nvPr>
        </p:nvSpPr>
        <p:spPr/>
        <p:txBody>
          <a:bodyPr/>
          <a:lstStyle/>
          <a:p>
            <a:r>
              <a:rPr kumimoji="1" lang="en-US" altLang="ja-JP" dirty="0" err="1"/>
              <a:t>PlotDataCapture</a:t>
            </a:r>
            <a:endParaRPr kumimoji="1" lang="en-US" altLang="ja-JP" dirty="0"/>
          </a:p>
          <a:p>
            <a:pPr lvl="1"/>
            <a:r>
              <a:rPr kumimoji="1" lang="en-US" altLang="ja-JP" dirty="0"/>
              <a:t>30</a:t>
            </a:r>
            <a:r>
              <a:rPr kumimoji="1" lang="ja-JP" altLang="en-US" dirty="0"/>
              <a:t>秒間の操作データのキャプチャを行ったファイル</a:t>
            </a:r>
            <a:endParaRPr kumimoji="1" lang="en-US" altLang="ja-JP" dirty="0"/>
          </a:p>
          <a:p>
            <a:pPr lvl="1"/>
            <a:r>
              <a:rPr lang="ja-JP" altLang="en-US" dirty="0"/>
              <a:t>加速度とジャイロのデータが</a:t>
            </a:r>
            <a:r>
              <a:rPr kumimoji="1" lang="ja-JP" altLang="en-US" dirty="0"/>
              <a:t>ＣＳＶ保存されており，データを読み込んでＦＦＴ（高速フーリエ変換）解析で周波数解析を行う</a:t>
            </a:r>
            <a:endParaRPr kumimoji="1" lang="en-US" altLang="ja-JP" dirty="0"/>
          </a:p>
          <a:p>
            <a:pPr lvl="1"/>
            <a:r>
              <a:rPr kumimoji="1" lang="ja-JP" altLang="en-US" dirty="0"/>
              <a:t>真なる動きは</a:t>
            </a:r>
            <a:r>
              <a:rPr kumimoji="1" lang="en-US" altLang="ja-JP" dirty="0"/>
              <a:t>MP4</a:t>
            </a:r>
            <a:r>
              <a:rPr lang="ja-JP" altLang="en-US" dirty="0"/>
              <a:t>の動画で確認できる</a:t>
            </a:r>
            <a:endParaRPr lang="en-US" altLang="ja-JP" dirty="0"/>
          </a:p>
          <a:p>
            <a:pPr lvl="1"/>
            <a:r>
              <a:rPr kumimoji="1" lang="ja-JP" altLang="en-US" dirty="0"/>
              <a:t>移動距離算出式は単純積分</a:t>
            </a:r>
            <a:endParaRPr kumimoji="1" lang="en-US" altLang="ja-JP" dirty="0"/>
          </a:p>
        </p:txBody>
      </p:sp>
    </p:spTree>
    <p:extLst>
      <p:ext uri="{BB962C8B-B14F-4D97-AF65-F5344CB8AC3E}">
        <p14:creationId xmlns:p14="http://schemas.microsoft.com/office/powerpoint/2010/main" val="2310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5F2AF8-7AFD-A21B-1043-99BC7B63E2EB}"/>
              </a:ext>
            </a:extLst>
          </p:cNvPr>
          <p:cNvSpPr>
            <a:spLocks noGrp="1"/>
          </p:cNvSpPr>
          <p:nvPr>
            <p:ph type="title"/>
          </p:nvPr>
        </p:nvSpPr>
        <p:spPr/>
        <p:txBody>
          <a:bodyPr/>
          <a:lstStyle/>
          <a:p>
            <a:r>
              <a:rPr lang="ja-JP" altLang="en-US" dirty="0"/>
              <a:t>ファイルの説明</a:t>
            </a:r>
            <a:endParaRPr kumimoji="1" lang="ja-JP" altLang="en-US" dirty="0"/>
          </a:p>
        </p:txBody>
      </p:sp>
      <p:sp>
        <p:nvSpPr>
          <p:cNvPr id="3" name="コンテンツ プレースホルダー 2">
            <a:extLst>
              <a:ext uri="{FF2B5EF4-FFF2-40B4-BE49-F238E27FC236}">
                <a16:creationId xmlns:a16="http://schemas.microsoft.com/office/drawing/2014/main" id="{46B3F29C-E2D2-314D-42E8-4B0F221D8751}"/>
              </a:ext>
            </a:extLst>
          </p:cNvPr>
          <p:cNvSpPr>
            <a:spLocks noGrp="1"/>
          </p:cNvSpPr>
          <p:nvPr>
            <p:ph idx="1"/>
          </p:nvPr>
        </p:nvSpPr>
        <p:spPr/>
        <p:txBody>
          <a:bodyPr/>
          <a:lstStyle/>
          <a:p>
            <a:r>
              <a:rPr kumimoji="1" lang="en-US" altLang="ja-JP" dirty="0" err="1"/>
              <a:t>RealTimeCapture</a:t>
            </a:r>
            <a:endParaRPr kumimoji="1" lang="en-US" altLang="ja-JP" dirty="0"/>
          </a:p>
          <a:p>
            <a:pPr lvl="1"/>
            <a:r>
              <a:rPr kumimoji="1" lang="en-US" altLang="ja-JP" dirty="0"/>
              <a:t>Raspberry Pi</a:t>
            </a:r>
            <a:r>
              <a:rPr kumimoji="1" lang="ja-JP" altLang="en-US" dirty="0"/>
              <a:t>に接続した</a:t>
            </a:r>
            <a:r>
              <a:rPr kumimoji="1" lang="en-US" altLang="ja-JP" dirty="0"/>
              <a:t>IMU</a:t>
            </a:r>
            <a:r>
              <a:rPr kumimoji="1" lang="ja-JP" altLang="en-US" dirty="0"/>
              <a:t>でリアルタイムキャプチャするファイル</a:t>
            </a:r>
            <a:endParaRPr kumimoji="1" lang="en-US" altLang="ja-JP" dirty="0"/>
          </a:p>
          <a:p>
            <a:pPr lvl="1"/>
            <a:r>
              <a:rPr lang="en-US" altLang="ja-JP" dirty="0" err="1"/>
              <a:t>Plo</a:t>
            </a:r>
            <a:r>
              <a:rPr lang="ja-JP" altLang="en-US" dirty="0"/>
              <a:t>ｔ</a:t>
            </a:r>
            <a:r>
              <a:rPr lang="en-US" altLang="ja-JP" dirty="0" err="1"/>
              <a:t>DataCapture</a:t>
            </a:r>
            <a:r>
              <a:rPr lang="ja-JP" altLang="en-US" dirty="0"/>
              <a:t>で解析した結果を参考にフィルタ処理を行う</a:t>
            </a:r>
            <a:endParaRPr lang="en-US" altLang="ja-JP" dirty="0"/>
          </a:p>
          <a:p>
            <a:pPr lvl="1"/>
            <a:r>
              <a:rPr lang="en-US" altLang="ja-JP" dirty="0"/>
              <a:t>IMU</a:t>
            </a:r>
            <a:r>
              <a:rPr lang="ja-JP" altLang="en-US" dirty="0"/>
              <a:t>は角度を付けずに水平に操作することを想定している</a:t>
            </a:r>
            <a:endParaRPr lang="en-US" altLang="ja-JP" dirty="0"/>
          </a:p>
          <a:p>
            <a:pPr lvl="1"/>
            <a:r>
              <a:rPr kumimoji="1" lang="ja-JP" altLang="en-US" dirty="0"/>
              <a:t>移動距離算出式は単純積分</a:t>
            </a:r>
            <a:endParaRPr lang="en-US" altLang="ja-JP" dirty="0"/>
          </a:p>
          <a:p>
            <a:pPr lvl="1"/>
            <a:endParaRPr kumimoji="1" lang="en-US" altLang="ja-JP" dirty="0"/>
          </a:p>
          <a:p>
            <a:pPr lvl="1"/>
            <a:endParaRPr kumimoji="1" lang="en-US" altLang="ja-JP" dirty="0"/>
          </a:p>
        </p:txBody>
      </p:sp>
    </p:spTree>
    <p:extLst>
      <p:ext uri="{BB962C8B-B14F-4D97-AF65-F5344CB8AC3E}">
        <p14:creationId xmlns:p14="http://schemas.microsoft.com/office/powerpoint/2010/main" val="79350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5F2AF8-7AFD-A21B-1043-99BC7B63E2EB}"/>
              </a:ext>
            </a:extLst>
          </p:cNvPr>
          <p:cNvSpPr>
            <a:spLocks noGrp="1"/>
          </p:cNvSpPr>
          <p:nvPr>
            <p:ph type="title"/>
          </p:nvPr>
        </p:nvSpPr>
        <p:spPr/>
        <p:txBody>
          <a:bodyPr/>
          <a:lstStyle/>
          <a:p>
            <a:r>
              <a:rPr lang="ja-JP" altLang="en-US" dirty="0"/>
              <a:t>仕様モジュール</a:t>
            </a:r>
            <a:endParaRPr kumimoji="1" lang="ja-JP" altLang="en-US" dirty="0"/>
          </a:p>
        </p:txBody>
      </p:sp>
      <p:sp>
        <p:nvSpPr>
          <p:cNvPr id="3" name="コンテンツ プレースホルダー 2">
            <a:extLst>
              <a:ext uri="{FF2B5EF4-FFF2-40B4-BE49-F238E27FC236}">
                <a16:creationId xmlns:a16="http://schemas.microsoft.com/office/drawing/2014/main" id="{46B3F29C-E2D2-314D-42E8-4B0F221D8751}"/>
              </a:ext>
            </a:extLst>
          </p:cNvPr>
          <p:cNvSpPr>
            <a:spLocks noGrp="1"/>
          </p:cNvSpPr>
          <p:nvPr>
            <p:ph idx="1"/>
          </p:nvPr>
        </p:nvSpPr>
        <p:spPr/>
        <p:txBody>
          <a:bodyPr/>
          <a:lstStyle/>
          <a:p>
            <a:r>
              <a:rPr lang="en-US" altLang="ja-JP" dirty="0" err="1"/>
              <a:t>Numpy</a:t>
            </a:r>
            <a:r>
              <a:rPr lang="en-US" altLang="ja-JP" dirty="0"/>
              <a:t> </a:t>
            </a:r>
          </a:p>
          <a:p>
            <a:r>
              <a:rPr kumimoji="1" lang="en-US" altLang="ja-JP" dirty="0"/>
              <a:t>time</a:t>
            </a:r>
          </a:p>
          <a:p>
            <a:r>
              <a:rPr lang="en-US" altLang="ja-JP" dirty="0"/>
              <a:t>p</a:t>
            </a:r>
            <a:r>
              <a:rPr kumimoji="1" lang="en-US" altLang="ja-JP" dirty="0"/>
              <a:t>andas</a:t>
            </a:r>
          </a:p>
          <a:p>
            <a:r>
              <a:rPr lang="en-US" altLang="ja-JP" dirty="0"/>
              <a:t>matplotlib</a:t>
            </a: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2473173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874479-4F28-E47D-CC7E-B333A761FC6F}"/>
              </a:ext>
            </a:extLst>
          </p:cNvPr>
          <p:cNvSpPr>
            <a:spLocks noGrp="1"/>
          </p:cNvSpPr>
          <p:nvPr>
            <p:ph type="title"/>
          </p:nvPr>
        </p:nvSpPr>
        <p:spPr/>
        <p:txBody>
          <a:bodyPr/>
          <a:lstStyle/>
          <a:p>
            <a:r>
              <a:rPr lang="en-US" altLang="ja-JP" dirty="0"/>
              <a:t>FFT</a:t>
            </a:r>
            <a:r>
              <a:rPr lang="ja-JP" altLang="en-US" dirty="0"/>
              <a:t>解析結果</a:t>
            </a:r>
            <a:endParaRPr kumimoji="1" lang="ja-JP" altLang="en-US" dirty="0"/>
          </a:p>
        </p:txBody>
      </p:sp>
      <p:sp>
        <p:nvSpPr>
          <p:cNvPr id="3" name="コンテンツ プレースホルダー 2">
            <a:extLst>
              <a:ext uri="{FF2B5EF4-FFF2-40B4-BE49-F238E27FC236}">
                <a16:creationId xmlns:a16="http://schemas.microsoft.com/office/drawing/2014/main" id="{2E135539-FF1A-2708-7FA4-D629E144726A}"/>
              </a:ext>
            </a:extLst>
          </p:cNvPr>
          <p:cNvSpPr>
            <a:spLocks noGrp="1"/>
          </p:cNvSpPr>
          <p:nvPr>
            <p:ph idx="1"/>
          </p:nvPr>
        </p:nvSpPr>
        <p:spPr>
          <a:xfrm>
            <a:off x="1295401" y="2556932"/>
            <a:ext cx="6903445" cy="3318936"/>
          </a:xfrm>
        </p:spPr>
        <p:txBody>
          <a:bodyPr/>
          <a:lstStyle/>
          <a:p>
            <a:pPr marL="0" indent="0">
              <a:buNone/>
            </a:pPr>
            <a:r>
              <a:rPr lang="en-US" altLang="ja-JP" dirty="0" err="1"/>
              <a:t>PlotDataCapture</a:t>
            </a:r>
            <a:endParaRPr lang="en-US" altLang="ja-JP" dirty="0"/>
          </a:p>
          <a:p>
            <a:r>
              <a:rPr lang="ja-JP" altLang="en-US" dirty="0"/>
              <a:t>右図は加速度の</a:t>
            </a:r>
            <a:r>
              <a:rPr lang="en-US" altLang="ja-JP" dirty="0"/>
              <a:t>FFT</a:t>
            </a:r>
            <a:r>
              <a:rPr lang="ja-JP" altLang="en-US" dirty="0"/>
              <a:t>結果（左：生データ，右：</a:t>
            </a:r>
            <a:r>
              <a:rPr lang="en-US" altLang="ja-JP" dirty="0"/>
              <a:t>FFT</a:t>
            </a:r>
            <a:r>
              <a:rPr lang="ja-JP" altLang="en-US" dirty="0"/>
              <a:t>）</a:t>
            </a:r>
            <a:endParaRPr lang="en-US" altLang="ja-JP" dirty="0"/>
          </a:p>
          <a:p>
            <a:r>
              <a:rPr kumimoji="1" lang="ja-JP" altLang="en-US" dirty="0"/>
              <a:t>生データの波形では周波数</a:t>
            </a:r>
            <a:r>
              <a:rPr kumimoji="1" lang="en-US" altLang="ja-JP" dirty="0"/>
              <a:t>0.0</a:t>
            </a:r>
            <a:r>
              <a:rPr lang="ja-JP" altLang="en-US" dirty="0"/>
              <a:t>で大きい振幅が見られる。これが直流成分（重力加速度成分）であるためハイパスフィルタで除去した結果が右である</a:t>
            </a:r>
            <a:endParaRPr lang="en-US" altLang="ja-JP" dirty="0"/>
          </a:p>
          <a:p>
            <a:r>
              <a:rPr kumimoji="1" lang="ja-JP" altLang="en-US" dirty="0"/>
              <a:t>カットオフ周波数は</a:t>
            </a:r>
            <a:r>
              <a:rPr lang="en-US" altLang="ja-JP" dirty="0"/>
              <a:t>0.0</a:t>
            </a:r>
            <a:r>
              <a:rPr lang="ja-JP" altLang="en-US" dirty="0"/>
              <a:t>～</a:t>
            </a:r>
            <a:r>
              <a:rPr lang="en-US" altLang="ja-JP" dirty="0"/>
              <a:t>0.5</a:t>
            </a:r>
            <a:r>
              <a:rPr lang="ja-JP" altLang="en-US" dirty="0"/>
              <a:t>で調べた結果</a:t>
            </a:r>
            <a:r>
              <a:rPr lang="en-US" altLang="ja-JP" dirty="0"/>
              <a:t>0.25</a:t>
            </a:r>
            <a:r>
              <a:rPr lang="ja-JP" altLang="en-US" dirty="0"/>
              <a:t>が良いと判断した</a:t>
            </a:r>
            <a:endParaRPr kumimoji="1" lang="en-US" altLang="ja-JP" dirty="0"/>
          </a:p>
        </p:txBody>
      </p:sp>
      <p:pic>
        <p:nvPicPr>
          <p:cNvPr id="5" name="図 4" descr="グラフ が含まれている画像&#10;&#10;自動的に生成された説明">
            <a:extLst>
              <a:ext uri="{FF2B5EF4-FFF2-40B4-BE49-F238E27FC236}">
                <a16:creationId xmlns:a16="http://schemas.microsoft.com/office/drawing/2014/main" id="{CB907107-60B0-0FEC-DA5D-B25289DC3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8846" y="849741"/>
            <a:ext cx="3266942" cy="4355922"/>
          </a:xfrm>
          <a:prstGeom prst="rect">
            <a:avLst/>
          </a:prstGeom>
          <a:ln>
            <a:solidFill>
              <a:schemeClr val="tx1"/>
            </a:solidFill>
          </a:ln>
        </p:spPr>
      </p:pic>
    </p:spTree>
    <p:extLst>
      <p:ext uri="{BB962C8B-B14F-4D97-AF65-F5344CB8AC3E}">
        <p14:creationId xmlns:p14="http://schemas.microsoft.com/office/powerpoint/2010/main" val="2684487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874479-4F28-E47D-CC7E-B333A761FC6F}"/>
              </a:ext>
            </a:extLst>
          </p:cNvPr>
          <p:cNvSpPr>
            <a:spLocks noGrp="1"/>
          </p:cNvSpPr>
          <p:nvPr>
            <p:ph type="title"/>
          </p:nvPr>
        </p:nvSpPr>
        <p:spPr/>
        <p:txBody>
          <a:bodyPr/>
          <a:lstStyle/>
          <a:p>
            <a:r>
              <a:rPr lang="ja-JP" altLang="en-US" dirty="0"/>
              <a:t>実装したフィルタ処理</a:t>
            </a:r>
            <a:endParaRPr kumimoji="1" lang="ja-JP" altLang="en-US" dirty="0"/>
          </a:p>
        </p:txBody>
      </p:sp>
      <p:sp>
        <p:nvSpPr>
          <p:cNvPr id="3" name="コンテンツ プレースホルダー 2">
            <a:extLst>
              <a:ext uri="{FF2B5EF4-FFF2-40B4-BE49-F238E27FC236}">
                <a16:creationId xmlns:a16="http://schemas.microsoft.com/office/drawing/2014/main" id="{2E135539-FF1A-2708-7FA4-D629E144726A}"/>
              </a:ext>
            </a:extLst>
          </p:cNvPr>
          <p:cNvSpPr>
            <a:spLocks noGrp="1"/>
          </p:cNvSpPr>
          <p:nvPr>
            <p:ph idx="1"/>
          </p:nvPr>
        </p:nvSpPr>
        <p:spPr/>
        <p:txBody>
          <a:bodyPr>
            <a:normAutofit lnSpcReduction="10000"/>
          </a:bodyPr>
          <a:lstStyle/>
          <a:p>
            <a:pPr marL="0" indent="0">
              <a:buNone/>
            </a:pPr>
            <a:r>
              <a:rPr lang="en-US" altLang="ja-JP" dirty="0" err="1"/>
              <a:t>RealTimeCapture</a:t>
            </a:r>
            <a:endParaRPr lang="en-US" altLang="ja-JP" dirty="0"/>
          </a:p>
          <a:p>
            <a:r>
              <a:rPr lang="ja-JP" altLang="en-US" dirty="0"/>
              <a:t>ハイパスフィルタによる直流成分の除去</a:t>
            </a:r>
            <a:endParaRPr lang="en-US" altLang="ja-JP" dirty="0"/>
          </a:p>
          <a:p>
            <a:pPr lvl="1"/>
            <a:r>
              <a:rPr kumimoji="1" lang="ja-JP" altLang="en-US" dirty="0"/>
              <a:t>加速度から重力加速度成分を除くための処理</a:t>
            </a:r>
            <a:endParaRPr kumimoji="1" lang="en-US" altLang="ja-JP" dirty="0"/>
          </a:p>
          <a:p>
            <a:pPr lvl="1"/>
            <a:r>
              <a:rPr kumimoji="1" lang="ja-JP" altLang="en-US" dirty="0"/>
              <a:t>カットオフ周波数</a:t>
            </a:r>
            <a:r>
              <a:rPr kumimoji="1" lang="en-US" altLang="ja-JP" dirty="0"/>
              <a:t>0.25Hz</a:t>
            </a:r>
            <a:r>
              <a:rPr lang="ja-JP" altLang="en-US" dirty="0"/>
              <a:t>でローパスフィルタを掛け，それを元データから差し引くことで</a:t>
            </a:r>
            <a:r>
              <a:rPr lang="en-US" altLang="ja-JP" dirty="0"/>
              <a:t>0.25Hz</a:t>
            </a:r>
            <a:r>
              <a:rPr lang="ja-JP" altLang="en-US" dirty="0"/>
              <a:t>以上を通すハイパスフィルタを実装した</a:t>
            </a:r>
            <a:endParaRPr lang="en-US" altLang="ja-JP" dirty="0"/>
          </a:p>
          <a:p>
            <a:pPr lvl="1"/>
            <a:r>
              <a:rPr lang="ja-JP" altLang="en-US" dirty="0"/>
              <a:t>実装式は</a:t>
            </a:r>
            <a:r>
              <a:rPr lang="en-US" altLang="ja-JP" dirty="0"/>
              <a:t>Android</a:t>
            </a:r>
            <a:r>
              <a:rPr lang="ja-JP" altLang="en-US" dirty="0"/>
              <a:t> </a:t>
            </a:r>
            <a:r>
              <a:rPr lang="en-US" altLang="ja-JP" dirty="0"/>
              <a:t>Developers</a:t>
            </a:r>
            <a:r>
              <a:rPr lang="ja-JP" altLang="en-US" dirty="0"/>
              <a:t>で推奨されている方法を採用した</a:t>
            </a:r>
            <a:r>
              <a:rPr kumimoji="1" lang="en-US" altLang="ja-JP" dirty="0">
                <a:hlinkClick r:id="rId2"/>
              </a:rPr>
              <a:t>https://developer.android.com/guide/topics/sensors/sensors_motion?hl=ja</a:t>
            </a:r>
            <a:endParaRPr kumimoji="1" lang="en-US" altLang="ja-JP" dirty="0"/>
          </a:p>
          <a:p>
            <a:r>
              <a:rPr lang="ja-JP" altLang="en-US" dirty="0"/>
              <a:t>合成加速度による閾値フィルタで手振れなどの微小なブレを除去した</a:t>
            </a:r>
            <a:endParaRPr kumimoji="1" lang="en-US" altLang="ja-JP" dirty="0"/>
          </a:p>
          <a:p>
            <a:pPr lvl="1"/>
            <a:endParaRPr kumimoji="1" lang="ja-JP" altLang="en-US" dirty="0"/>
          </a:p>
        </p:txBody>
      </p:sp>
    </p:spTree>
    <p:extLst>
      <p:ext uri="{BB962C8B-B14F-4D97-AF65-F5344CB8AC3E}">
        <p14:creationId xmlns:p14="http://schemas.microsoft.com/office/powerpoint/2010/main" val="2326168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オーガニック">
  <a:themeElements>
    <a:clrScheme name="オーガニック">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オーガニック">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オーガニック">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39</TotalTime>
  <Words>278</Words>
  <Application>Microsoft Office PowerPoint</Application>
  <PresentationFormat>ワイド画面</PresentationFormat>
  <Paragraphs>30</Paragraphs>
  <Slides>6</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6</vt:i4>
      </vt:variant>
    </vt:vector>
  </HeadingPairs>
  <TitlesOfParts>
    <vt:vector size="9" baseType="lpstr">
      <vt:lpstr>Arial</vt:lpstr>
      <vt:lpstr>Garamond</vt:lpstr>
      <vt:lpstr>オーガニック</vt:lpstr>
      <vt:lpstr>Read Me</vt:lpstr>
      <vt:lpstr>ファイルの説明</vt:lpstr>
      <vt:lpstr>ファイルの説明</vt:lpstr>
      <vt:lpstr>仕様モジュール</vt:lpstr>
      <vt:lpstr>FFT解析結果</vt:lpstr>
      <vt:lpstr>実装したフィルタ処理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 Me</dc:title>
  <dc:creator>千光士 一馬</dc:creator>
  <cp:lastModifiedBy>千光士 一馬</cp:lastModifiedBy>
  <cp:revision>1</cp:revision>
  <dcterms:created xsi:type="dcterms:W3CDTF">2022-09-15T01:48:29Z</dcterms:created>
  <dcterms:modified xsi:type="dcterms:W3CDTF">2022-09-15T02:28:10Z</dcterms:modified>
</cp:coreProperties>
</file>