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wFV4B4VJW2MUByJlCw+kZV/vx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17C684-BA6E-423E-9E35-0EBA275145B2}">
  <a:tblStyle styleId="{A717C684-BA6E-423E-9E35-0EBA275145B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ce55f225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0ce55f225c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e55f225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0ce55f225c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ce55f225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0ce55f225c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ce55f22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30ce55f225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ce55f22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30ce55f225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ce55f225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30ce55f225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ce55f22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0ce55f225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ce55f225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0ce55f225c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17" name="Shape 17"/>
        <p:cNvGrpSpPr/>
        <p:nvPr/>
      </p:nvGrpSpPr>
      <p:grpSpPr>
        <a:xfrm>
          <a:off x="0" y="0"/>
          <a:ext cx="0" cy="0"/>
          <a:chOff x="0" y="0"/>
          <a:chExt cx="0" cy="0"/>
        </a:xfrm>
      </p:grpSpPr>
      <p:sp>
        <p:nvSpPr>
          <p:cNvPr id="18" name="Google Shape;18;p13"/>
          <p:cNvSpPr txBox="1"/>
          <p:nvPr>
            <p:ph type="title"/>
          </p:nvPr>
        </p:nvSpPr>
        <p:spPr>
          <a:xfrm>
            <a:off x="838200" y="119592"/>
            <a:ext cx="10515600" cy="73554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0000"/>
              </a:buClr>
              <a:buSzPts val="4400"/>
              <a:buFont typeface="Calibri"/>
              <a:buNone/>
              <a:defRPr b="1">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995890"/>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IN">
                <a:solidFill>
                  <a:schemeClr val="accent1"/>
                </a:solidFill>
              </a:rPr>
              <a:t>Case Study – Lead Scoring</a:t>
            </a:r>
            <a:endParaRPr b="1">
              <a:solidFill>
                <a:schemeClr val="accent1"/>
              </a:solidFill>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IN"/>
              <a:t>By:</a:t>
            </a:r>
            <a:endParaRPr/>
          </a:p>
          <a:p>
            <a:pPr indent="0" lvl="0" marL="0" rtl="0" algn="ctr">
              <a:lnSpc>
                <a:spcPct val="90000"/>
              </a:lnSpc>
              <a:spcBef>
                <a:spcPts val="1000"/>
              </a:spcBef>
              <a:spcAft>
                <a:spcPts val="0"/>
              </a:spcAft>
              <a:buClr>
                <a:srgbClr val="222222"/>
              </a:buClr>
              <a:buSzPts val="2400"/>
              <a:buNone/>
            </a:pPr>
            <a:r>
              <a:rPr b="0" i="0" lang="en-IN">
                <a:solidFill>
                  <a:srgbClr val="000000"/>
                </a:solidFill>
                <a:latin typeface="Arial"/>
                <a:ea typeface="Arial"/>
                <a:cs typeface="Arial"/>
                <a:sym typeface="Arial"/>
              </a:rPr>
              <a:t>Supriya Ayinampudi</a:t>
            </a:r>
            <a:endParaRPr b="0" i="0">
              <a:solidFill>
                <a:srgbClr val="000000"/>
              </a:solidFill>
              <a:latin typeface="Arial"/>
              <a:ea typeface="Arial"/>
              <a:cs typeface="Arial"/>
              <a:sym typeface="Arial"/>
            </a:endParaRPr>
          </a:p>
          <a:p>
            <a:pPr indent="0" lvl="0" marL="0" rtl="0" algn="ctr">
              <a:lnSpc>
                <a:spcPct val="90000"/>
              </a:lnSpc>
              <a:spcBef>
                <a:spcPts val="1000"/>
              </a:spcBef>
              <a:spcAft>
                <a:spcPts val="0"/>
              </a:spcAft>
              <a:buClr>
                <a:srgbClr val="222222"/>
              </a:buClr>
              <a:buSzPts val="2400"/>
              <a:buNone/>
            </a:pPr>
            <a:r>
              <a:rPr b="0" i="0" lang="en-IN">
                <a:solidFill>
                  <a:srgbClr val="000000"/>
                </a:solidFill>
                <a:latin typeface="Arial"/>
                <a:ea typeface="Arial"/>
                <a:cs typeface="Arial"/>
                <a:sym typeface="Arial"/>
              </a:rPr>
              <a:t>Surinder Pal Kaur</a:t>
            </a:r>
            <a:endParaRPr>
              <a:solidFill>
                <a:srgbClr val="000000"/>
              </a:solidFill>
              <a:latin typeface="Arial"/>
              <a:ea typeface="Arial"/>
              <a:cs typeface="Arial"/>
              <a:sym typeface="Arial"/>
            </a:endParaRPr>
          </a:p>
          <a:p>
            <a:pPr indent="0" lvl="0" marL="0" rtl="0" algn="ctr">
              <a:lnSpc>
                <a:spcPct val="90000"/>
              </a:lnSpc>
              <a:spcBef>
                <a:spcPts val="1000"/>
              </a:spcBef>
              <a:spcAft>
                <a:spcPts val="0"/>
              </a:spcAft>
              <a:buClr>
                <a:srgbClr val="222222"/>
              </a:buClr>
              <a:buSzPts val="2400"/>
              <a:buNone/>
            </a:pPr>
            <a:r>
              <a:rPr lang="en-IN">
                <a:solidFill>
                  <a:srgbClr val="000000"/>
                </a:solidFill>
                <a:latin typeface="Arial"/>
                <a:ea typeface="Arial"/>
                <a:cs typeface="Arial"/>
                <a:sym typeface="Arial"/>
              </a:rPr>
              <a:t>Suranjan Banerjee</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0ce55f225c_0_37"/>
          <p:cNvSpPr txBox="1"/>
          <p:nvPr>
            <p:ph type="title"/>
          </p:nvPr>
        </p:nvSpPr>
        <p:spPr>
          <a:xfrm>
            <a:off x="838200" y="119592"/>
            <a:ext cx="10515600" cy="7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EDA</a:t>
            </a:r>
            <a:endParaRPr/>
          </a:p>
        </p:txBody>
      </p:sp>
      <p:sp>
        <p:nvSpPr>
          <p:cNvPr id="145" name="Google Shape;145;g30ce55f225c_0_37"/>
          <p:cNvSpPr txBox="1"/>
          <p:nvPr>
            <p:ph idx="1" type="body"/>
          </p:nvPr>
        </p:nvSpPr>
        <p:spPr>
          <a:xfrm>
            <a:off x="838200" y="995889"/>
            <a:ext cx="10515600" cy="55341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IN"/>
              <a:t>Feature Engineering</a:t>
            </a:r>
            <a:endParaRPr/>
          </a:p>
          <a:p>
            <a:pPr indent="-251459" lvl="1" marL="685800" rtl="0" algn="just">
              <a:lnSpc>
                <a:spcPct val="90000"/>
              </a:lnSpc>
              <a:spcBef>
                <a:spcPts val="500"/>
              </a:spcBef>
              <a:spcAft>
                <a:spcPts val="0"/>
              </a:spcAft>
              <a:buClr>
                <a:schemeClr val="dk1"/>
              </a:buClr>
              <a:buSzPts val="2400"/>
              <a:buChar char="•"/>
            </a:pPr>
            <a:r>
              <a:rPr lang="en-IN"/>
              <a:t>Numeric variables were scaled</a:t>
            </a:r>
            <a:endParaRPr/>
          </a:p>
          <a:p>
            <a:pPr indent="-251459" lvl="1" marL="685800" rtl="0" algn="just">
              <a:lnSpc>
                <a:spcPct val="90000"/>
              </a:lnSpc>
              <a:spcBef>
                <a:spcPts val="500"/>
              </a:spcBef>
              <a:spcAft>
                <a:spcPts val="0"/>
              </a:spcAft>
              <a:buClr>
                <a:schemeClr val="dk1"/>
              </a:buClr>
              <a:buSzPts val="2400"/>
              <a:buChar char="•"/>
            </a:pPr>
            <a:r>
              <a:rPr lang="en-IN"/>
              <a:t>Categorical variables  we split to dummy variables to allow for logistic regression</a:t>
            </a:r>
            <a:endParaRPr/>
          </a:p>
          <a:p>
            <a:pPr indent="-255270" lvl="0" marL="228600" rtl="0" algn="just">
              <a:lnSpc>
                <a:spcPct val="90000"/>
              </a:lnSpc>
              <a:spcBef>
                <a:spcPts val="1000"/>
              </a:spcBef>
              <a:spcAft>
                <a:spcPts val="0"/>
              </a:spcAft>
              <a:buClr>
                <a:schemeClr val="dk1"/>
              </a:buClr>
              <a:buSzPts val="2800"/>
              <a:buChar char="•"/>
            </a:pPr>
            <a:r>
              <a:rPr b="1" lang="en-IN"/>
              <a:t>There is no clear or high correlation between the numeric variables.</a:t>
            </a:r>
            <a:endParaRPr b="1"/>
          </a:p>
          <a:p>
            <a:pPr indent="-7747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838200" y="119592"/>
            <a:ext cx="10515600" cy="7355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Modelling Methodology</a:t>
            </a:r>
            <a:endParaRPr/>
          </a:p>
        </p:txBody>
      </p:sp>
      <p:sp>
        <p:nvSpPr>
          <p:cNvPr id="151" name="Google Shape;151;p6"/>
          <p:cNvSpPr txBox="1"/>
          <p:nvPr>
            <p:ph idx="1" type="body"/>
          </p:nvPr>
        </p:nvSpPr>
        <p:spPr>
          <a:xfrm>
            <a:off x="838200" y="995889"/>
            <a:ext cx="10515600" cy="557116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n-IN" u="sng"/>
              <a:t>Test / train split:</a:t>
            </a:r>
            <a:endParaRPr b="1"/>
          </a:p>
          <a:p>
            <a:pPr indent="-255269" lvl="0" marL="228600" rtl="0" algn="just">
              <a:lnSpc>
                <a:spcPct val="90000"/>
              </a:lnSpc>
              <a:spcBef>
                <a:spcPts val="1000"/>
              </a:spcBef>
              <a:spcAft>
                <a:spcPts val="0"/>
              </a:spcAft>
              <a:buClr>
                <a:schemeClr val="dk1"/>
              </a:buClr>
              <a:buSzPct val="100000"/>
              <a:buChar char="•"/>
            </a:pPr>
            <a:r>
              <a:rPr lang="en-IN"/>
              <a:t>Converted is used as the ‘y’ variable, with the remaining 127 columns being </a:t>
            </a:r>
            <a:r>
              <a:rPr lang="en-IN"/>
              <a:t>focused</a:t>
            </a:r>
            <a:r>
              <a:rPr lang="en-IN"/>
              <a:t> on as the ‘X’ features.</a:t>
            </a:r>
            <a:endParaRPr/>
          </a:p>
          <a:p>
            <a:pPr indent="-255269" lvl="0" marL="228600" rtl="0" algn="just">
              <a:lnSpc>
                <a:spcPct val="90000"/>
              </a:lnSpc>
              <a:spcBef>
                <a:spcPts val="1000"/>
              </a:spcBef>
              <a:spcAft>
                <a:spcPts val="0"/>
              </a:spcAft>
              <a:buClr>
                <a:schemeClr val="dk1"/>
              </a:buClr>
              <a:buSzPct val="100000"/>
              <a:buChar char="•"/>
            </a:pPr>
            <a:r>
              <a:rPr lang="en-IN"/>
              <a:t>Data is </a:t>
            </a:r>
            <a:r>
              <a:rPr lang="en-IN"/>
              <a:t>split,</a:t>
            </a:r>
            <a:r>
              <a:rPr lang="en-IN"/>
              <a:t> with 70% being used to train the model and 30% used to test the final model.</a:t>
            </a:r>
            <a:endParaRPr/>
          </a:p>
          <a:p>
            <a:pPr indent="-104140" lvl="0" marL="22860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b="1" lang="en-IN" u="sng"/>
              <a:t>Model building:</a:t>
            </a:r>
            <a:endParaRPr b="1"/>
          </a:p>
          <a:p>
            <a:pPr indent="-255269" lvl="0" marL="228600" rtl="0" algn="just">
              <a:lnSpc>
                <a:spcPct val="90000"/>
              </a:lnSpc>
              <a:spcBef>
                <a:spcPts val="1000"/>
              </a:spcBef>
              <a:spcAft>
                <a:spcPts val="0"/>
              </a:spcAft>
              <a:buClr>
                <a:schemeClr val="dk1"/>
              </a:buClr>
              <a:buSzPct val="100000"/>
              <a:buChar char="•"/>
            </a:pPr>
            <a:r>
              <a:rPr lang="en-IN"/>
              <a:t>Recursive feature elimination (RFE) is used to select the 15 most relevant features.</a:t>
            </a:r>
            <a:endParaRPr/>
          </a:p>
          <a:p>
            <a:pPr indent="-255269" lvl="0" marL="228600" rtl="0" algn="just">
              <a:lnSpc>
                <a:spcPct val="90000"/>
              </a:lnSpc>
              <a:spcBef>
                <a:spcPts val="1000"/>
              </a:spcBef>
              <a:spcAft>
                <a:spcPts val="0"/>
              </a:spcAft>
              <a:buClr>
                <a:schemeClr val="dk1"/>
              </a:buClr>
              <a:buSzPct val="100000"/>
              <a:buChar char="•"/>
            </a:pPr>
            <a:r>
              <a:rPr lang="en-IN"/>
              <a:t>Dropped features with high p-value as they do not suggest a significant relationship with the target variable</a:t>
            </a:r>
            <a:endParaRPr/>
          </a:p>
          <a:p>
            <a:pPr indent="-255269" lvl="0" marL="228600" rtl="0" algn="just">
              <a:lnSpc>
                <a:spcPct val="90000"/>
              </a:lnSpc>
              <a:spcBef>
                <a:spcPts val="1000"/>
              </a:spcBef>
              <a:spcAft>
                <a:spcPts val="0"/>
              </a:spcAft>
              <a:buClr>
                <a:schemeClr val="dk1"/>
              </a:buClr>
              <a:buSzPct val="100000"/>
              <a:buChar char="•"/>
            </a:pPr>
            <a:r>
              <a:rPr lang="en-IN"/>
              <a:t>Using VIF to identify features to drop to reduce multicollinearity</a:t>
            </a:r>
            <a:endParaRPr/>
          </a:p>
          <a:p>
            <a:pPr indent="0" lvl="0" marL="0" rtl="0" algn="just">
              <a:lnSpc>
                <a:spcPct val="90000"/>
              </a:lnSpc>
              <a:spcBef>
                <a:spcPts val="1000"/>
              </a:spcBef>
              <a:spcAft>
                <a:spcPts val="0"/>
              </a:spcAft>
              <a:buClr>
                <a:schemeClr val="dk1"/>
              </a:buClr>
              <a:buSzPct val="100000"/>
              <a:buNone/>
            </a:pPr>
            <a:r>
              <a:t/>
            </a:r>
            <a:endParaRPr/>
          </a:p>
          <a:p>
            <a:pPr indent="0" lvl="0" marL="228600" rtl="0" algn="just">
              <a:lnSpc>
                <a:spcPct val="90000"/>
              </a:lnSpc>
              <a:spcBef>
                <a:spcPts val="1000"/>
              </a:spcBef>
              <a:spcAft>
                <a:spcPts val="0"/>
              </a:spcAft>
              <a:buNone/>
            </a:pPr>
            <a:r>
              <a:t/>
            </a:r>
            <a:endParaRPr/>
          </a:p>
          <a:p>
            <a:pPr indent="-104140" lvl="0" marL="228600" rtl="0" algn="just">
              <a:lnSpc>
                <a:spcPct val="90000"/>
              </a:lnSpc>
              <a:spcBef>
                <a:spcPts val="1000"/>
              </a:spcBef>
              <a:spcAft>
                <a:spcPts val="0"/>
              </a:spcAft>
              <a:buClr>
                <a:schemeClr val="dk1"/>
              </a:buClr>
              <a:buSzPct val="100000"/>
              <a:buNone/>
            </a:pPr>
            <a:r>
              <a:t/>
            </a:r>
            <a:endParaRPr/>
          </a:p>
          <a:p>
            <a:pPr indent="-104140"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0ce55f225c_0_65"/>
          <p:cNvSpPr txBox="1"/>
          <p:nvPr>
            <p:ph type="title"/>
          </p:nvPr>
        </p:nvSpPr>
        <p:spPr>
          <a:xfrm>
            <a:off x="838200" y="119592"/>
            <a:ext cx="10515600" cy="7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Modelling Methodology</a:t>
            </a:r>
            <a:endParaRPr/>
          </a:p>
        </p:txBody>
      </p:sp>
      <p:sp>
        <p:nvSpPr>
          <p:cNvPr id="157" name="Google Shape;157;g30ce55f225c_0_65"/>
          <p:cNvSpPr txBox="1"/>
          <p:nvPr>
            <p:ph idx="1" type="body"/>
          </p:nvPr>
        </p:nvSpPr>
        <p:spPr>
          <a:xfrm>
            <a:off x="838200" y="995889"/>
            <a:ext cx="10515600" cy="55713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None/>
            </a:pPr>
            <a:r>
              <a:rPr b="1" lang="en-IN" sz="2400" u="sng"/>
              <a:t>Predicting conversion:</a:t>
            </a:r>
            <a:endParaRPr b="1" sz="2400"/>
          </a:p>
          <a:p>
            <a:pPr indent="-256540" lvl="0" marL="228600" rtl="0" algn="just">
              <a:lnSpc>
                <a:spcPct val="90000"/>
              </a:lnSpc>
              <a:spcBef>
                <a:spcPts val="1000"/>
              </a:spcBef>
              <a:spcAft>
                <a:spcPts val="0"/>
              </a:spcAft>
              <a:buClr>
                <a:schemeClr val="dk1"/>
              </a:buClr>
              <a:buSzPts val="2400"/>
              <a:buChar char="•"/>
            </a:pPr>
            <a:r>
              <a:rPr lang="en-IN" sz="2400"/>
              <a:t>Using ROC curve to identify the optimum cut-off point</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0" lvl="0" marL="0" rtl="0" algn="just">
              <a:lnSpc>
                <a:spcPct val="90000"/>
              </a:lnSpc>
              <a:spcBef>
                <a:spcPts val="1000"/>
              </a:spcBef>
              <a:spcAft>
                <a:spcPts val="0"/>
              </a:spcAft>
              <a:buNone/>
            </a:pPr>
            <a:r>
              <a:t/>
            </a:r>
            <a:endParaRPr sz="2400"/>
          </a:p>
          <a:p>
            <a:pPr indent="-256540" lvl="0" marL="228600" rtl="0" algn="just">
              <a:lnSpc>
                <a:spcPct val="90000"/>
              </a:lnSpc>
              <a:spcBef>
                <a:spcPts val="1000"/>
              </a:spcBef>
              <a:spcAft>
                <a:spcPts val="0"/>
              </a:spcAft>
              <a:buClr>
                <a:schemeClr val="dk1"/>
              </a:buClr>
              <a:buSzPts val="2400"/>
              <a:buChar char="•"/>
            </a:pPr>
            <a:r>
              <a:rPr lang="en-IN" sz="2400"/>
              <a:t>Evaluating the model using Accuracy, Confusion Matrix, Specificity, Sensitivity, etc to arrive at the optimal cut-off.</a:t>
            </a:r>
            <a:endParaRPr sz="2400"/>
          </a:p>
        </p:txBody>
      </p:sp>
      <p:pic>
        <p:nvPicPr>
          <p:cNvPr id="158" name="Google Shape;158;g30ce55f225c_0_65"/>
          <p:cNvPicPr preferRelativeResize="0"/>
          <p:nvPr/>
        </p:nvPicPr>
        <p:blipFill>
          <a:blip r:embed="rId3">
            <a:alphaModFix/>
          </a:blip>
          <a:stretch>
            <a:fillRect/>
          </a:stretch>
        </p:blipFill>
        <p:spPr>
          <a:xfrm>
            <a:off x="3886200" y="1893824"/>
            <a:ext cx="3186125" cy="319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838200" y="119592"/>
            <a:ext cx="10515600" cy="7355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Model Evaluation</a:t>
            </a:r>
            <a:endParaRPr/>
          </a:p>
        </p:txBody>
      </p:sp>
      <p:sp>
        <p:nvSpPr>
          <p:cNvPr id="164" name="Google Shape;164;p7"/>
          <p:cNvSpPr txBox="1"/>
          <p:nvPr>
            <p:ph idx="1" type="body"/>
          </p:nvPr>
        </p:nvSpPr>
        <p:spPr>
          <a:xfrm>
            <a:off x="838200" y="99589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u="sng"/>
              <a:t>Confusion matrix</a:t>
            </a:r>
            <a:r>
              <a:rPr lang="en-IN"/>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u="sng"/>
              <a:t>Comparison of evaluation metrics for final model</a:t>
            </a:r>
            <a:r>
              <a:rPr lang="en-IN"/>
              <a:t>:</a:t>
            </a:r>
            <a:endParaRPr/>
          </a:p>
        </p:txBody>
      </p:sp>
      <p:graphicFrame>
        <p:nvGraphicFramePr>
          <p:cNvPr id="165" name="Google Shape;165;p7"/>
          <p:cNvGraphicFramePr/>
          <p:nvPr/>
        </p:nvGraphicFramePr>
        <p:xfrm>
          <a:off x="1275773" y="4639465"/>
          <a:ext cx="3000000" cy="3000000"/>
        </p:xfrm>
        <a:graphic>
          <a:graphicData uri="http://schemas.openxmlformats.org/drawingml/2006/table">
            <a:tbl>
              <a:tblPr>
                <a:noFill/>
                <a:tableStyleId>{A717C684-BA6E-423E-9E35-0EBA275145B2}</a:tableStyleId>
              </a:tblPr>
              <a:tblGrid>
                <a:gridCol w="1958125"/>
                <a:gridCol w="1105750"/>
                <a:gridCol w="1220950"/>
                <a:gridCol w="1197900"/>
                <a:gridCol w="1105750"/>
                <a:gridCol w="783250"/>
                <a:gridCol w="967550"/>
              </a:tblGrid>
              <a:tr h="546100">
                <a:tc>
                  <a:txBody>
                    <a:bodyPr/>
                    <a:lstStyle/>
                    <a:p>
                      <a:pPr indent="0" lvl="0" marL="0" marR="0" rtl="0" algn="ctr">
                        <a:spcBef>
                          <a:spcPts val="0"/>
                        </a:spcBef>
                        <a:spcAft>
                          <a:spcPts val="0"/>
                        </a:spcAft>
                        <a:buNone/>
                      </a:pPr>
                      <a:r>
                        <a:rPr b="1" i="0" lang="en-IN" sz="1800" u="none" cap="none" strike="noStrike">
                          <a:solidFill>
                            <a:srgbClr val="FFFFFF"/>
                          </a:solidFill>
                          <a:latin typeface="Calibri"/>
                          <a:ea typeface="Calibri"/>
                          <a:cs typeface="Calibri"/>
                          <a:sym typeface="Calibri"/>
                        </a:rPr>
                        <a:t>Model evaluation</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800" u="none" cap="none" strike="noStrike">
                          <a:solidFill>
                            <a:srgbClr val="FFFFFF"/>
                          </a:solidFill>
                          <a:latin typeface="Calibri"/>
                          <a:ea typeface="Calibri"/>
                          <a:cs typeface="Calibri"/>
                          <a:sym typeface="Calibri"/>
                        </a:rPr>
                        <a:t>Accuracy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800" u="none" cap="none" strike="noStrike">
                          <a:solidFill>
                            <a:srgbClr val="FFFFFF"/>
                          </a:solidFill>
                          <a:latin typeface="Calibri"/>
                          <a:ea typeface="Calibri"/>
                          <a:cs typeface="Calibri"/>
                          <a:sym typeface="Calibri"/>
                        </a:rPr>
                        <a:t>Sensitivity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800" u="none" cap="none" strike="noStrike">
                          <a:solidFill>
                            <a:srgbClr val="FFFFFF"/>
                          </a:solidFill>
                          <a:latin typeface="Calibri"/>
                          <a:ea typeface="Calibri"/>
                          <a:cs typeface="Calibri"/>
                          <a:sym typeface="Calibri"/>
                        </a:rPr>
                        <a:t>Specificity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800" u="none" cap="none" strike="noStrike">
                          <a:solidFill>
                            <a:srgbClr val="FFFFFF"/>
                          </a:solidFill>
                          <a:latin typeface="Calibri"/>
                          <a:ea typeface="Calibri"/>
                          <a:cs typeface="Calibri"/>
                          <a:sym typeface="Calibri"/>
                        </a:rPr>
                        <a:t>Precision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800" u="none" cap="none" strike="noStrike">
                          <a:solidFill>
                            <a:srgbClr val="FFFFFF"/>
                          </a:solidFill>
                          <a:latin typeface="Calibri"/>
                          <a:ea typeface="Calibri"/>
                          <a:cs typeface="Calibri"/>
                          <a:sym typeface="Calibri"/>
                        </a:rPr>
                        <a:t>Recall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800" u="none" cap="none" strike="noStrike">
                          <a:solidFill>
                            <a:srgbClr val="FFFFFF"/>
                          </a:solidFill>
                          <a:latin typeface="Calibri"/>
                          <a:ea typeface="Calibri"/>
                          <a:cs typeface="Calibri"/>
                          <a:sym typeface="Calibri"/>
                        </a:rPr>
                        <a:t>F1 score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r>
              <a:tr h="546100">
                <a:tc>
                  <a:txBody>
                    <a:bodyPr/>
                    <a:lstStyle/>
                    <a:p>
                      <a:pPr indent="0" lvl="0" marL="0" marR="0" rtl="0" algn="ctr">
                        <a:spcBef>
                          <a:spcPts val="0"/>
                        </a:spcBef>
                        <a:spcAft>
                          <a:spcPts val="0"/>
                        </a:spcAft>
                        <a:buNone/>
                      </a:pPr>
                      <a:r>
                        <a:rPr b="0" i="0" lang="en-IN" sz="1800" u="none" cap="none" strike="noStrike">
                          <a:solidFill>
                            <a:srgbClr val="000000"/>
                          </a:solidFill>
                          <a:latin typeface="Calibri"/>
                          <a:ea typeface="Calibri"/>
                          <a:cs typeface="Calibri"/>
                          <a:sym typeface="Calibri"/>
                        </a:rPr>
                        <a:t>Train Data</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80.</a:t>
                      </a:r>
                      <a:r>
                        <a:rPr b="1" lang="en-IN" sz="1800">
                          <a:latin typeface="Calibri"/>
                          <a:ea typeface="Calibri"/>
                          <a:cs typeface="Calibri"/>
                          <a:sym typeface="Calibri"/>
                        </a:rPr>
                        <a:t>21</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80.2</a:t>
                      </a:r>
                      <a:r>
                        <a:rPr b="1" lang="en-IN" sz="1800">
                          <a:latin typeface="Calibri"/>
                          <a:ea typeface="Calibri"/>
                          <a:cs typeface="Calibri"/>
                          <a:sym typeface="Calibri"/>
                        </a:rPr>
                        <a:t>3</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80.</a:t>
                      </a:r>
                      <a:r>
                        <a:rPr b="1" lang="en-IN" sz="1800">
                          <a:latin typeface="Calibri"/>
                          <a:ea typeface="Calibri"/>
                          <a:cs typeface="Calibri"/>
                          <a:sym typeface="Calibri"/>
                        </a:rPr>
                        <a:t>2</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71.</a:t>
                      </a:r>
                      <a:r>
                        <a:rPr b="1" lang="en-IN" sz="1800">
                          <a:latin typeface="Calibri"/>
                          <a:ea typeface="Calibri"/>
                          <a:cs typeface="Calibri"/>
                          <a:sym typeface="Calibri"/>
                        </a:rPr>
                        <a:t>64</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80.2</a:t>
                      </a:r>
                      <a:r>
                        <a:rPr b="1" lang="en-IN" sz="1800">
                          <a:latin typeface="Calibri"/>
                          <a:ea typeface="Calibri"/>
                          <a:cs typeface="Calibri"/>
                          <a:sym typeface="Calibri"/>
                        </a:rPr>
                        <a:t>3</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75.6</a:t>
                      </a:r>
                      <a:r>
                        <a:rPr b="1" lang="en-IN" sz="1800">
                          <a:latin typeface="Calibri"/>
                          <a:ea typeface="Calibri"/>
                          <a:cs typeface="Calibri"/>
                          <a:sym typeface="Calibri"/>
                        </a:rPr>
                        <a:t>9</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546100">
                <a:tc>
                  <a:txBody>
                    <a:bodyPr/>
                    <a:lstStyle/>
                    <a:p>
                      <a:pPr indent="0" lvl="0" marL="0" marR="0" rtl="0" algn="ctr">
                        <a:spcBef>
                          <a:spcPts val="0"/>
                        </a:spcBef>
                        <a:spcAft>
                          <a:spcPts val="0"/>
                        </a:spcAft>
                        <a:buNone/>
                      </a:pPr>
                      <a:r>
                        <a:rPr b="0" i="0" lang="en-IN" sz="1800" u="none" cap="none" strike="noStrike">
                          <a:solidFill>
                            <a:srgbClr val="000000"/>
                          </a:solidFill>
                          <a:latin typeface="Calibri"/>
                          <a:ea typeface="Calibri"/>
                          <a:cs typeface="Calibri"/>
                          <a:sym typeface="Calibri"/>
                        </a:rPr>
                        <a:t>Test Data</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81.</a:t>
                      </a:r>
                      <a:r>
                        <a:rPr b="1" lang="en-IN" sz="1800">
                          <a:latin typeface="Calibri"/>
                          <a:ea typeface="Calibri"/>
                          <a:cs typeface="Calibri"/>
                          <a:sym typeface="Calibri"/>
                        </a:rPr>
                        <a:t>42</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84.4</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79.</a:t>
                      </a:r>
                      <a:r>
                        <a:rPr b="1" lang="en-IN" sz="1800">
                          <a:latin typeface="Calibri"/>
                          <a:ea typeface="Calibri"/>
                          <a:cs typeface="Calibri"/>
                          <a:sym typeface="Calibri"/>
                        </a:rPr>
                        <a:t>53</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72.3</a:t>
                      </a:r>
                      <a:r>
                        <a:rPr b="1" lang="en-IN" sz="1800">
                          <a:latin typeface="Calibri"/>
                          <a:ea typeface="Calibri"/>
                          <a:cs typeface="Calibri"/>
                          <a:sym typeface="Calibri"/>
                        </a:rPr>
                        <a:t>7</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84.4</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800" u="none" cap="none" strike="noStrike">
                          <a:solidFill>
                            <a:srgbClr val="000000"/>
                          </a:solidFill>
                          <a:latin typeface="Calibri"/>
                          <a:ea typeface="Calibri"/>
                          <a:cs typeface="Calibri"/>
                          <a:sym typeface="Calibri"/>
                        </a:rPr>
                        <a:t>77.</a:t>
                      </a:r>
                      <a:r>
                        <a:rPr b="1" lang="en-IN" sz="1800">
                          <a:latin typeface="Calibri"/>
                          <a:ea typeface="Calibri"/>
                          <a:cs typeface="Calibri"/>
                          <a:sym typeface="Calibri"/>
                        </a:rPr>
                        <a:t>93</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66" name="Google Shape;166;p7"/>
          <p:cNvGraphicFramePr/>
          <p:nvPr/>
        </p:nvGraphicFramePr>
        <p:xfrm>
          <a:off x="1275772" y="1510772"/>
          <a:ext cx="3000000" cy="3000000"/>
        </p:xfrm>
        <a:graphic>
          <a:graphicData uri="http://schemas.openxmlformats.org/drawingml/2006/table">
            <a:tbl>
              <a:tblPr>
                <a:noFill/>
                <a:tableStyleId>{A717C684-BA6E-423E-9E35-0EBA275145B2}</a:tableStyleId>
              </a:tblPr>
              <a:tblGrid>
                <a:gridCol w="1441125"/>
                <a:gridCol w="1136900"/>
                <a:gridCol w="1216950"/>
              </a:tblGrid>
              <a:tr h="639400">
                <a:tc>
                  <a:txBody>
                    <a:bodyPr/>
                    <a:lstStyle/>
                    <a:p>
                      <a:pPr indent="0" lvl="0" marL="0" marR="0" rtl="0" algn="ctr">
                        <a:spcBef>
                          <a:spcPts val="0"/>
                        </a:spcBef>
                        <a:spcAft>
                          <a:spcPts val="0"/>
                        </a:spcAft>
                        <a:buNone/>
                      </a:pPr>
                      <a:r>
                        <a:rPr b="1" i="0" lang="en-IN" sz="1400" u="none" cap="none" strike="noStrike">
                          <a:solidFill>
                            <a:srgbClr val="FFFFFF"/>
                          </a:solidFill>
                          <a:latin typeface="Calibri"/>
                          <a:ea typeface="Calibri"/>
                          <a:cs typeface="Calibri"/>
                          <a:sym typeface="Calibri"/>
                        </a:rPr>
                        <a:t>Training Data</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Actual Positive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Actual Negative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63940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Predicted Positive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319</a:t>
                      </a:r>
                      <a:r>
                        <a:rPr b="1" lang="en-IN" sz="1600">
                          <a:latin typeface="Calibri"/>
                          <a:ea typeface="Calibri"/>
                          <a:cs typeface="Calibri"/>
                          <a:sym typeface="Calibri"/>
                        </a:rPr>
                        <a:t>5</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spcBef>
                          <a:spcPts val="0"/>
                        </a:spcBef>
                        <a:spcAft>
                          <a:spcPts val="0"/>
                        </a:spcAft>
                        <a:buNone/>
                      </a:pPr>
                      <a:r>
                        <a:rPr b="1" i="0" lang="en-IN" sz="1600" u="none" cap="none" strike="noStrike">
                          <a:solidFill>
                            <a:srgbClr val="FF0000"/>
                          </a:solidFill>
                          <a:latin typeface="Calibri"/>
                          <a:ea typeface="Calibri"/>
                          <a:cs typeface="Calibri"/>
                          <a:sym typeface="Calibri"/>
                        </a:rPr>
                        <a:t>7</a:t>
                      </a:r>
                      <a:r>
                        <a:rPr b="1" lang="en-IN" sz="1600">
                          <a:solidFill>
                            <a:srgbClr val="FF0000"/>
                          </a:solidFill>
                          <a:latin typeface="Calibri"/>
                          <a:ea typeface="Calibri"/>
                          <a:cs typeface="Calibri"/>
                          <a:sym typeface="Calibri"/>
                        </a:rPr>
                        <a:t>89</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40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Predicted Negative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i="0" lang="en-IN" sz="1600" u="none" cap="none" strike="noStrike">
                          <a:solidFill>
                            <a:srgbClr val="FF0000"/>
                          </a:solidFill>
                          <a:latin typeface="Calibri"/>
                          <a:ea typeface="Calibri"/>
                          <a:cs typeface="Calibri"/>
                          <a:sym typeface="Calibri"/>
                        </a:rPr>
                        <a:t>49</a:t>
                      </a:r>
                      <a:r>
                        <a:rPr b="1" lang="en-IN" sz="1600">
                          <a:solidFill>
                            <a:srgbClr val="FF0000"/>
                          </a:solidFill>
                          <a:latin typeface="Calibri"/>
                          <a:ea typeface="Calibri"/>
                          <a:cs typeface="Calibri"/>
                          <a:sym typeface="Calibri"/>
                        </a:rPr>
                        <a:t>1</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199</a:t>
                      </a:r>
                      <a:r>
                        <a:rPr b="1" lang="en-IN" sz="1600">
                          <a:latin typeface="Calibri"/>
                          <a:ea typeface="Calibri"/>
                          <a:cs typeface="Calibri"/>
                          <a:sym typeface="Calibri"/>
                        </a:rPr>
                        <a:t>3</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r>
            </a:tbl>
          </a:graphicData>
        </a:graphic>
      </p:graphicFrame>
      <p:graphicFrame>
        <p:nvGraphicFramePr>
          <p:cNvPr id="167" name="Google Shape;167;p7"/>
          <p:cNvGraphicFramePr/>
          <p:nvPr/>
        </p:nvGraphicFramePr>
        <p:xfrm>
          <a:off x="5415970" y="1510771"/>
          <a:ext cx="3000000" cy="3000000"/>
        </p:xfrm>
        <a:graphic>
          <a:graphicData uri="http://schemas.openxmlformats.org/drawingml/2006/table">
            <a:tbl>
              <a:tblPr>
                <a:noFill/>
                <a:tableStyleId>{A717C684-BA6E-423E-9E35-0EBA275145B2}</a:tableStyleId>
              </a:tblPr>
              <a:tblGrid>
                <a:gridCol w="1399700"/>
                <a:gridCol w="1399700"/>
                <a:gridCol w="1399700"/>
              </a:tblGrid>
              <a:tr h="639400">
                <a:tc>
                  <a:txBody>
                    <a:bodyPr/>
                    <a:lstStyle/>
                    <a:p>
                      <a:pPr indent="0" lvl="0" marL="0" marR="0" rtl="0" algn="ctr">
                        <a:spcBef>
                          <a:spcPts val="0"/>
                        </a:spcBef>
                        <a:spcAft>
                          <a:spcPts val="0"/>
                        </a:spcAft>
                        <a:buNone/>
                      </a:pPr>
                      <a:r>
                        <a:rPr b="1" i="0" lang="en-IN" sz="1400" u="none" cap="none" strike="noStrike">
                          <a:solidFill>
                            <a:srgbClr val="FFFFFF"/>
                          </a:solidFill>
                          <a:latin typeface="Calibri"/>
                          <a:ea typeface="Calibri"/>
                          <a:cs typeface="Calibri"/>
                          <a:sym typeface="Calibri"/>
                        </a:rPr>
                        <a:t>Test Data</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Actual Positive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Actual Negative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63940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Predicted Positive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134</a:t>
                      </a:r>
                      <a:r>
                        <a:rPr b="1" lang="en-IN" sz="1600">
                          <a:latin typeface="Calibri"/>
                          <a:ea typeface="Calibri"/>
                          <a:cs typeface="Calibri"/>
                          <a:sym typeface="Calibri"/>
                        </a:rPr>
                        <a:t>8</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6E0B4"/>
                    </a:solidFill>
                  </a:tcPr>
                </a:tc>
                <a:tc>
                  <a:txBody>
                    <a:bodyPr/>
                    <a:lstStyle/>
                    <a:p>
                      <a:pPr indent="0" lvl="0" marL="0" marR="0" rtl="0" algn="ctr">
                        <a:spcBef>
                          <a:spcPts val="0"/>
                        </a:spcBef>
                        <a:spcAft>
                          <a:spcPts val="0"/>
                        </a:spcAft>
                        <a:buNone/>
                      </a:pPr>
                      <a:r>
                        <a:rPr b="1" i="0" lang="en-IN" sz="1600" u="none" cap="none" strike="noStrike">
                          <a:solidFill>
                            <a:srgbClr val="FF0000"/>
                          </a:solidFill>
                          <a:latin typeface="Calibri"/>
                          <a:ea typeface="Calibri"/>
                          <a:cs typeface="Calibri"/>
                          <a:sym typeface="Calibri"/>
                        </a:rPr>
                        <a:t>34</a:t>
                      </a:r>
                      <a:r>
                        <a:rPr b="1" lang="en-IN" sz="1600">
                          <a:solidFill>
                            <a:srgbClr val="FF0000"/>
                          </a:solidFill>
                          <a:latin typeface="Calibri"/>
                          <a:ea typeface="Calibri"/>
                          <a:cs typeface="Calibri"/>
                          <a:sym typeface="Calibri"/>
                        </a:rPr>
                        <a:t>7</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400">
                <a:tc>
                  <a:txBody>
                    <a:bodyPr/>
                    <a:lstStyle/>
                    <a:p>
                      <a:pPr indent="0" lvl="0" marL="0" marR="0" rtl="0" algn="ctr">
                        <a:spcBef>
                          <a:spcPts val="0"/>
                        </a:spcBef>
                        <a:spcAft>
                          <a:spcPts val="0"/>
                        </a:spcAft>
                        <a:buNone/>
                      </a:pPr>
                      <a:r>
                        <a:rPr b="0" i="0" lang="en-IN" sz="1400" u="none" cap="none" strike="noStrike">
                          <a:solidFill>
                            <a:srgbClr val="000000"/>
                          </a:solidFill>
                          <a:latin typeface="Calibri"/>
                          <a:ea typeface="Calibri"/>
                          <a:cs typeface="Calibri"/>
                          <a:sym typeface="Calibri"/>
                        </a:rPr>
                        <a:t>Predicted Negative</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None/>
                      </a:pPr>
                      <a:r>
                        <a:rPr b="1" i="0" lang="en-IN" sz="1600" u="none" cap="none" strike="noStrike">
                          <a:solidFill>
                            <a:srgbClr val="FF0000"/>
                          </a:solidFill>
                          <a:latin typeface="Calibri"/>
                          <a:ea typeface="Calibri"/>
                          <a:cs typeface="Calibri"/>
                          <a:sym typeface="Calibri"/>
                        </a:rPr>
                        <a:t>168</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en-IN" sz="1600" u="none" cap="none" strike="noStrike">
                          <a:solidFill>
                            <a:srgbClr val="000000"/>
                          </a:solidFill>
                          <a:latin typeface="Calibri"/>
                          <a:ea typeface="Calibri"/>
                          <a:cs typeface="Calibri"/>
                          <a:sym typeface="Calibri"/>
                        </a:rPr>
                        <a:t>909</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838200" y="119592"/>
            <a:ext cx="10515600" cy="7355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Final Model Stats</a:t>
            </a:r>
            <a:endParaRPr/>
          </a:p>
        </p:txBody>
      </p:sp>
      <p:sp>
        <p:nvSpPr>
          <p:cNvPr id="173" name="Google Shape;173;p8"/>
          <p:cNvSpPr txBox="1"/>
          <p:nvPr>
            <p:ph idx="1" type="body"/>
          </p:nvPr>
        </p:nvSpPr>
        <p:spPr>
          <a:xfrm>
            <a:off x="838200" y="995890"/>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4" name="Google Shape;174;p8"/>
          <p:cNvPicPr preferRelativeResize="0"/>
          <p:nvPr/>
        </p:nvPicPr>
        <p:blipFill rotWithShape="1">
          <a:blip r:embed="rId3">
            <a:alphaModFix/>
          </a:blip>
          <a:srcRect b="0" l="0" r="0" t="0"/>
          <a:stretch/>
        </p:blipFill>
        <p:spPr>
          <a:xfrm>
            <a:off x="838200" y="855134"/>
            <a:ext cx="9722260" cy="5351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0ce55f225c_0_76"/>
          <p:cNvSpPr txBox="1"/>
          <p:nvPr>
            <p:ph type="title"/>
          </p:nvPr>
        </p:nvSpPr>
        <p:spPr>
          <a:xfrm>
            <a:off x="838200" y="119592"/>
            <a:ext cx="10515600" cy="7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Results</a:t>
            </a:r>
            <a:endParaRPr/>
          </a:p>
        </p:txBody>
      </p:sp>
      <p:sp>
        <p:nvSpPr>
          <p:cNvPr id="180" name="Google Shape;180;g30ce55f225c_0_76"/>
          <p:cNvSpPr txBox="1"/>
          <p:nvPr>
            <p:ph idx="1" type="body"/>
          </p:nvPr>
        </p:nvSpPr>
        <p:spPr>
          <a:xfrm>
            <a:off x="838200" y="995890"/>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t/>
            </a:r>
            <a:endParaRPr/>
          </a:p>
        </p:txBody>
      </p:sp>
      <p:pic>
        <p:nvPicPr>
          <p:cNvPr id="181" name="Google Shape;181;g30ce55f225c_0_76"/>
          <p:cNvPicPr preferRelativeResize="0"/>
          <p:nvPr/>
        </p:nvPicPr>
        <p:blipFill>
          <a:blip r:embed="rId3">
            <a:alphaModFix/>
          </a:blip>
          <a:stretch>
            <a:fillRect/>
          </a:stretch>
        </p:blipFill>
        <p:spPr>
          <a:xfrm>
            <a:off x="2386025" y="772075"/>
            <a:ext cx="8967774" cy="3132500"/>
          </a:xfrm>
          <a:prstGeom prst="rect">
            <a:avLst/>
          </a:prstGeom>
          <a:noFill/>
          <a:ln>
            <a:noFill/>
          </a:ln>
        </p:spPr>
      </p:pic>
      <p:sp>
        <p:nvSpPr>
          <p:cNvPr id="182" name="Google Shape;182;g30ce55f225c_0_76"/>
          <p:cNvSpPr txBox="1"/>
          <p:nvPr/>
        </p:nvSpPr>
        <p:spPr>
          <a:xfrm>
            <a:off x="0" y="3752175"/>
            <a:ext cx="12192000" cy="318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IN" sz="1600">
                <a:solidFill>
                  <a:schemeClr val="dk1"/>
                </a:solidFill>
              </a:rPr>
              <a:t>Positive Features:</a:t>
            </a:r>
            <a:endParaRPr b="1" sz="1600">
              <a:solidFill>
                <a:schemeClr val="dk1"/>
              </a:solidFill>
            </a:endParaRPr>
          </a:p>
          <a:p>
            <a:pPr indent="-330200" lvl="0" marL="457200" rtl="0" algn="just">
              <a:lnSpc>
                <a:spcPct val="115000"/>
              </a:lnSpc>
              <a:spcBef>
                <a:spcPts val="1200"/>
              </a:spcBef>
              <a:spcAft>
                <a:spcPts val="0"/>
              </a:spcAft>
              <a:buClr>
                <a:schemeClr val="dk1"/>
              </a:buClr>
              <a:buSzPts val="1600"/>
              <a:buChar char="●"/>
            </a:pPr>
            <a:r>
              <a:rPr b="1" lang="en-IN" sz="1600">
                <a:solidFill>
                  <a:schemeClr val="dk1"/>
                </a:solidFill>
              </a:rPr>
              <a:t>Total Time Spent on Website</a:t>
            </a:r>
            <a:r>
              <a:rPr lang="en-IN" sz="1600">
                <a:solidFill>
                  <a:schemeClr val="dk1"/>
                </a:solidFill>
              </a:rPr>
              <a:t>: Leads spending more time on the website are more likely to convert.</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IN" sz="1600">
                <a:solidFill>
                  <a:schemeClr val="dk1"/>
                </a:solidFill>
              </a:rPr>
              <a:t>Phone Conversations</a:t>
            </a:r>
            <a:r>
              <a:rPr lang="en-IN" sz="1600">
                <a:solidFill>
                  <a:schemeClr val="dk1"/>
                </a:solidFill>
              </a:rPr>
              <a:t>: Having a phone conversation increases conversion likelihood.</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IN" sz="1600">
                <a:solidFill>
                  <a:schemeClr val="dk1"/>
                </a:solidFill>
              </a:rPr>
              <a:t>Lead Add Form</a:t>
            </a:r>
            <a:r>
              <a:rPr lang="en-IN" sz="1600">
                <a:solidFill>
                  <a:schemeClr val="dk1"/>
                </a:solidFill>
              </a:rPr>
              <a:t>: Leads from direct form submissions show a higher chance of conversion.</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IN" sz="1600">
                <a:solidFill>
                  <a:schemeClr val="dk1"/>
                </a:solidFill>
              </a:rPr>
              <a:t>SMS </a:t>
            </a:r>
            <a:r>
              <a:rPr b="1" lang="en-IN" sz="1600">
                <a:solidFill>
                  <a:schemeClr val="dk1"/>
                </a:solidFill>
              </a:rPr>
              <a:t>sent</a:t>
            </a:r>
            <a:r>
              <a:rPr lang="en-IN" sz="1600">
                <a:solidFill>
                  <a:schemeClr val="dk1"/>
                </a:solidFill>
              </a:rPr>
              <a:t>: Leads who receive an SMS are more likely to convert.</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IN" sz="1600">
                <a:solidFill>
                  <a:schemeClr val="dk1"/>
                </a:solidFill>
              </a:rPr>
              <a:t>Working </a:t>
            </a:r>
            <a:r>
              <a:rPr b="1" lang="en-IN" sz="1600">
                <a:solidFill>
                  <a:schemeClr val="dk1"/>
                </a:solidFill>
              </a:rPr>
              <a:t>professionals</a:t>
            </a:r>
            <a:r>
              <a:rPr lang="en-IN" sz="1600">
                <a:solidFill>
                  <a:schemeClr val="dk1"/>
                </a:solidFill>
              </a:rPr>
              <a:t>: Leads who are working professionals have a higher conversion rate.</a:t>
            </a:r>
            <a:endParaRPr sz="1600">
              <a:solidFill>
                <a:schemeClr val="dk1"/>
              </a:solidFill>
            </a:endParaRPr>
          </a:p>
          <a:p>
            <a:pPr indent="0" lvl="0" marL="0" rtl="0" algn="just">
              <a:lnSpc>
                <a:spcPct val="115000"/>
              </a:lnSpc>
              <a:spcBef>
                <a:spcPts val="1400"/>
              </a:spcBef>
              <a:spcAft>
                <a:spcPts val="0"/>
              </a:spcAft>
              <a:buNone/>
            </a:pPr>
            <a:r>
              <a:rPr b="1" lang="en-IN" sz="1600">
                <a:solidFill>
                  <a:schemeClr val="dk1"/>
                </a:solidFill>
              </a:rPr>
              <a:t>Negative Features:</a:t>
            </a:r>
            <a:endParaRPr b="1" sz="1600">
              <a:solidFill>
                <a:schemeClr val="dk1"/>
              </a:solidFill>
            </a:endParaRPr>
          </a:p>
          <a:p>
            <a:pPr indent="-330200" lvl="0" marL="457200" rtl="0" algn="just">
              <a:lnSpc>
                <a:spcPct val="115000"/>
              </a:lnSpc>
              <a:spcBef>
                <a:spcPts val="1200"/>
              </a:spcBef>
              <a:spcAft>
                <a:spcPts val="0"/>
              </a:spcAft>
              <a:buClr>
                <a:schemeClr val="dk1"/>
              </a:buClr>
              <a:buSzPts val="1600"/>
              <a:buChar char="●"/>
            </a:pPr>
            <a:r>
              <a:rPr b="1" lang="en-IN" sz="1600">
                <a:solidFill>
                  <a:schemeClr val="dk1"/>
                </a:solidFill>
              </a:rPr>
              <a:t>Do Not Email - Yes</a:t>
            </a:r>
            <a:r>
              <a:rPr lang="en-IN" sz="1600">
                <a:solidFill>
                  <a:schemeClr val="dk1"/>
                </a:solidFill>
              </a:rPr>
              <a:t>: Leads who </a:t>
            </a:r>
            <a:r>
              <a:rPr lang="en-IN" sz="1600">
                <a:solidFill>
                  <a:schemeClr val="dk1"/>
                </a:solidFill>
              </a:rPr>
              <a:t>opt</a:t>
            </a:r>
            <a:r>
              <a:rPr lang="en-IN" sz="1600">
                <a:solidFill>
                  <a:schemeClr val="dk1"/>
                </a:solidFill>
              </a:rPr>
              <a:t> out of emails are less likely to convert.</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IN" sz="1600">
                <a:solidFill>
                  <a:schemeClr val="dk1"/>
                </a:solidFill>
              </a:rPr>
              <a:t>Page Views Per Visit</a:t>
            </a:r>
            <a:r>
              <a:rPr lang="en-IN" sz="1600">
                <a:solidFill>
                  <a:schemeClr val="dk1"/>
                </a:solidFill>
              </a:rPr>
              <a:t>: Higher page views per visit are negatively associated with conversion likelihood.</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838200" y="119592"/>
            <a:ext cx="10515600" cy="7355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Results</a:t>
            </a:r>
            <a:endParaRPr/>
          </a:p>
        </p:txBody>
      </p:sp>
      <p:sp>
        <p:nvSpPr>
          <p:cNvPr id="188" name="Google Shape;188;p9"/>
          <p:cNvSpPr txBox="1"/>
          <p:nvPr>
            <p:ph idx="1" type="body"/>
          </p:nvPr>
        </p:nvSpPr>
        <p:spPr>
          <a:xfrm>
            <a:off x="838200" y="995890"/>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189" name="Google Shape;189;p9"/>
          <p:cNvSpPr txBox="1"/>
          <p:nvPr/>
        </p:nvSpPr>
        <p:spPr>
          <a:xfrm>
            <a:off x="181050" y="4011900"/>
            <a:ext cx="11829900" cy="284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IN" sz="1800">
                <a:solidFill>
                  <a:schemeClr val="dk1"/>
                </a:solidFill>
              </a:rPr>
              <a:t>Key Takeaways:</a:t>
            </a:r>
            <a:endParaRPr b="1" sz="1800">
              <a:solidFill>
                <a:schemeClr val="dk1"/>
              </a:solidFill>
            </a:endParaRPr>
          </a:p>
          <a:p>
            <a:pPr indent="-342900" lvl="0" marL="457200" rtl="0" algn="just">
              <a:lnSpc>
                <a:spcPct val="115000"/>
              </a:lnSpc>
              <a:spcBef>
                <a:spcPts val="1200"/>
              </a:spcBef>
              <a:spcAft>
                <a:spcPts val="0"/>
              </a:spcAft>
              <a:buClr>
                <a:schemeClr val="dk1"/>
              </a:buClr>
              <a:buSzPts val="1800"/>
              <a:buChar char="●"/>
            </a:pPr>
            <a:r>
              <a:rPr b="1" lang="en-IN" sz="1800">
                <a:solidFill>
                  <a:schemeClr val="dk1"/>
                </a:solidFill>
              </a:rPr>
              <a:t>Engagement through Phone Conversations and Website Interaction</a:t>
            </a:r>
            <a:r>
              <a:rPr lang="en-IN" sz="1800">
                <a:solidFill>
                  <a:schemeClr val="dk1"/>
                </a:solidFill>
              </a:rPr>
              <a:t>: The most important factors for conversion are related to lead engagement through time spent on the website and direct communication through phone calls.</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IN" sz="1800">
                <a:solidFill>
                  <a:schemeClr val="dk1"/>
                </a:solidFill>
              </a:rPr>
              <a:t>Effective Channels</a:t>
            </a:r>
            <a:r>
              <a:rPr lang="en-IN" sz="1800">
                <a:solidFill>
                  <a:schemeClr val="dk1"/>
                </a:solidFill>
              </a:rPr>
              <a:t>: Features like SMS and form submissions play a key role in converting leads, and these should be prioritized by the sales team.</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IN" sz="1800">
                <a:solidFill>
                  <a:schemeClr val="dk1"/>
                </a:solidFill>
              </a:rPr>
              <a:t>Caution with Email Opt-Outs</a:t>
            </a:r>
            <a:r>
              <a:rPr lang="en-IN" sz="1800">
                <a:solidFill>
                  <a:schemeClr val="dk1"/>
                </a:solidFill>
              </a:rPr>
              <a:t>: Leads who choose not to receive emails are less likely to convert, indicating the importance of maintaining an open line of communication.</a:t>
            </a:r>
            <a:endParaRPr sz="1800">
              <a:solidFill>
                <a:schemeClr val="dk1"/>
              </a:solidFill>
            </a:endParaRPr>
          </a:p>
        </p:txBody>
      </p:sp>
      <p:pic>
        <p:nvPicPr>
          <p:cNvPr id="190" name="Google Shape;190;p9"/>
          <p:cNvPicPr preferRelativeResize="0"/>
          <p:nvPr/>
        </p:nvPicPr>
        <p:blipFill>
          <a:blip r:embed="rId3">
            <a:alphaModFix/>
          </a:blip>
          <a:stretch>
            <a:fillRect/>
          </a:stretch>
        </p:blipFill>
        <p:spPr>
          <a:xfrm>
            <a:off x="2386025" y="772075"/>
            <a:ext cx="8967774" cy="313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3589325" y="466713"/>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838200" y="145669"/>
            <a:ext cx="10515600" cy="67729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4400"/>
              <a:buFont typeface="Calibri"/>
              <a:buNone/>
            </a:pPr>
            <a:r>
              <a:rPr lang="en-IN"/>
              <a:t>Problem Statement</a:t>
            </a:r>
            <a:endParaRPr/>
          </a:p>
        </p:txBody>
      </p:sp>
      <p:sp>
        <p:nvSpPr>
          <p:cNvPr id="91" name="Google Shape;91;p3"/>
          <p:cNvSpPr txBox="1"/>
          <p:nvPr>
            <p:ph idx="1" type="body"/>
          </p:nvPr>
        </p:nvSpPr>
        <p:spPr>
          <a:xfrm>
            <a:off x="838200" y="1011809"/>
            <a:ext cx="10515600" cy="2782951"/>
          </a:xfrm>
          <a:prstGeom prst="rect">
            <a:avLst/>
          </a:prstGeom>
          <a:noFill/>
          <a:ln>
            <a:noFill/>
          </a:ln>
        </p:spPr>
        <p:txBody>
          <a:bodyPr anchorCtr="0" anchor="t" bIns="45700" lIns="91425" spcFirstLastPara="1" rIns="91425" wrap="square" tIns="45700">
            <a:noAutofit/>
          </a:bodyPr>
          <a:lstStyle/>
          <a:p>
            <a:pPr indent="-254000" lvl="0" marL="228600" rtl="0" algn="just">
              <a:lnSpc>
                <a:spcPct val="90000"/>
              </a:lnSpc>
              <a:spcBef>
                <a:spcPts val="0"/>
              </a:spcBef>
              <a:spcAft>
                <a:spcPts val="0"/>
              </a:spcAft>
              <a:buClr>
                <a:srgbClr val="404040"/>
              </a:buClr>
              <a:buSzPts val="2000"/>
              <a:buChar char="•"/>
            </a:pPr>
            <a:r>
              <a:rPr b="0" i="0" lang="en-IN" sz="2000" u="none" strike="noStrike">
                <a:solidFill>
                  <a:srgbClr val="404040"/>
                </a:solidFill>
              </a:rPr>
              <a:t>An education company named </a:t>
            </a:r>
            <a:r>
              <a:rPr b="1" i="0" lang="en-IN" sz="2000" u="none" strike="noStrike">
                <a:solidFill>
                  <a:srgbClr val="404040"/>
                </a:solidFill>
              </a:rPr>
              <a:t>X Education</a:t>
            </a:r>
            <a:r>
              <a:rPr b="0" i="0" lang="en-IN" sz="2000" u="none" strike="noStrike">
                <a:solidFill>
                  <a:srgbClr val="404040"/>
                </a:solidFill>
              </a:rPr>
              <a:t> sells online courses to industry professionals. On any given day, many professionals who are interested in the courses land on their website and browse for courses. They have </a:t>
            </a:r>
            <a:r>
              <a:rPr lang="en-IN" sz="2000">
                <a:solidFill>
                  <a:srgbClr val="404040"/>
                </a:solidFill>
              </a:rPr>
              <a:t>a process</a:t>
            </a:r>
            <a:r>
              <a:rPr b="0" i="0" lang="en-IN" sz="2000" u="none" strike="noStrike">
                <a:solidFill>
                  <a:srgbClr val="404040"/>
                </a:solidFill>
              </a:rPr>
              <a:t> of form </a:t>
            </a:r>
            <a:r>
              <a:rPr lang="en-IN" sz="2000">
                <a:solidFill>
                  <a:srgbClr val="404040"/>
                </a:solidFill>
              </a:rPr>
              <a:t>filling out</a:t>
            </a:r>
            <a:r>
              <a:rPr b="0" i="0" lang="en-IN" sz="2000" u="none" strike="noStrike">
                <a:solidFill>
                  <a:srgbClr val="404040"/>
                </a:solidFill>
              </a:rPr>
              <a:t> on their </a:t>
            </a:r>
            <a:r>
              <a:rPr lang="en-IN" sz="2000">
                <a:solidFill>
                  <a:srgbClr val="404040"/>
                </a:solidFill>
              </a:rPr>
              <a:t>website,</a:t>
            </a:r>
            <a:r>
              <a:rPr b="0" i="0" lang="en-IN" sz="2000" u="none" strike="noStrike">
                <a:solidFill>
                  <a:srgbClr val="404040"/>
                </a:solidFill>
              </a:rPr>
              <a:t> after which the </a:t>
            </a:r>
            <a:r>
              <a:rPr lang="en-IN" sz="2000">
                <a:solidFill>
                  <a:srgbClr val="404040"/>
                </a:solidFill>
              </a:rPr>
              <a:t>company uses</a:t>
            </a:r>
            <a:r>
              <a:rPr b="0" i="0" lang="en-IN" sz="2000" u="none" strike="noStrike">
                <a:solidFill>
                  <a:srgbClr val="404040"/>
                </a:solidFill>
              </a:rPr>
              <a:t> that individual as a lead.</a:t>
            </a:r>
            <a:endParaRPr sz="2000"/>
          </a:p>
          <a:p>
            <a:pPr indent="-254000" lvl="0" marL="228600" rtl="0" algn="just">
              <a:lnSpc>
                <a:spcPct val="90000"/>
              </a:lnSpc>
              <a:spcBef>
                <a:spcPts val="1000"/>
              </a:spcBef>
              <a:spcAft>
                <a:spcPts val="0"/>
              </a:spcAft>
              <a:buClr>
                <a:srgbClr val="404040"/>
              </a:buClr>
              <a:buSzPts val="2000"/>
              <a:buChar char="•"/>
            </a:pPr>
            <a:r>
              <a:rPr b="0" i="0" lang="en-IN" sz="2000" u="none" strike="noStrike">
                <a:solidFill>
                  <a:srgbClr val="404040"/>
                </a:solidFill>
              </a:rPr>
              <a:t>Once these leads are acquired, employees from the sales team start making calls, writing emails, etc. Through this process, the leads are converted to paying customers who are students of the courses.</a:t>
            </a:r>
            <a:endParaRPr sz="2000"/>
          </a:p>
          <a:p>
            <a:pPr indent="-254000" lvl="0" marL="228600" rtl="0" algn="just">
              <a:lnSpc>
                <a:spcPct val="90000"/>
              </a:lnSpc>
              <a:spcBef>
                <a:spcPts val="1000"/>
              </a:spcBef>
              <a:spcAft>
                <a:spcPts val="0"/>
              </a:spcAft>
              <a:buClr>
                <a:srgbClr val="404040"/>
              </a:buClr>
              <a:buSzPts val="2000"/>
              <a:buChar char="•"/>
            </a:pPr>
            <a:r>
              <a:rPr b="0" i="0" lang="en-IN" sz="2000" u="none" strike="noStrike">
                <a:solidFill>
                  <a:srgbClr val="404040"/>
                </a:solidFill>
              </a:rPr>
              <a:t>The typical lead conversion rate at </a:t>
            </a:r>
            <a:r>
              <a:rPr b="1" i="0" lang="en-IN" sz="2000" u="none" strike="noStrike">
                <a:solidFill>
                  <a:srgbClr val="404040"/>
                </a:solidFill>
              </a:rPr>
              <a:t>X Education</a:t>
            </a:r>
            <a:r>
              <a:rPr b="0" i="0" lang="en-IN" sz="2000" u="none" strike="noStrike">
                <a:solidFill>
                  <a:srgbClr val="404040"/>
                </a:solidFill>
              </a:rPr>
              <a:t> is around </a:t>
            </a:r>
            <a:r>
              <a:rPr b="1" i="0" lang="en-IN" sz="2000" u="none" strike="noStrike">
                <a:solidFill>
                  <a:srgbClr val="404040"/>
                </a:solidFill>
              </a:rPr>
              <a:t>30%</a:t>
            </a:r>
            <a:r>
              <a:rPr b="0" i="0" lang="en-IN" sz="2000" u="none" strike="noStrike">
                <a:solidFill>
                  <a:srgbClr val="404040"/>
                </a:solidFill>
              </a:rPr>
              <a:t>. To make this process more efficient, the company wishes to identify the most potential leads, also known as </a:t>
            </a:r>
            <a:r>
              <a:rPr lang="en-IN" sz="2000">
                <a:solidFill>
                  <a:srgbClr val="404040"/>
                </a:solidFill>
              </a:rPr>
              <a:t>hot</a:t>
            </a:r>
            <a:r>
              <a:rPr b="0" i="0" lang="en-IN" sz="2000" u="none" strike="noStrike">
                <a:solidFill>
                  <a:srgbClr val="404040"/>
                </a:solidFill>
              </a:rPr>
              <a:t> </a:t>
            </a:r>
            <a:r>
              <a:rPr lang="en-IN" sz="2000">
                <a:solidFill>
                  <a:srgbClr val="404040"/>
                </a:solidFill>
              </a:rPr>
              <a:t>leads</a:t>
            </a:r>
            <a:r>
              <a:rPr b="0" i="0" lang="en-IN" sz="2000" u="none" strike="noStrike">
                <a:solidFill>
                  <a:srgbClr val="404040"/>
                </a:solidFill>
              </a:rPr>
              <a:t>.</a:t>
            </a:r>
            <a:endParaRPr sz="2000"/>
          </a:p>
          <a:p>
            <a:pPr indent="-254000" lvl="0" marL="228600" rtl="0" algn="just">
              <a:lnSpc>
                <a:spcPct val="90000"/>
              </a:lnSpc>
              <a:spcBef>
                <a:spcPts val="1000"/>
              </a:spcBef>
              <a:spcAft>
                <a:spcPts val="0"/>
              </a:spcAft>
              <a:buClr>
                <a:srgbClr val="404040"/>
              </a:buClr>
              <a:buSzPts val="2000"/>
              <a:buChar char="•"/>
            </a:pPr>
            <a:r>
              <a:rPr b="0" i="0" lang="en-IN" sz="2000" u="none" strike="noStrike">
                <a:solidFill>
                  <a:srgbClr val="404040"/>
                </a:solidFill>
              </a:rPr>
              <a:t>If they successfully identify this set of leads, the lead conversion rate should go up as the sales team will now be focusing more on communicating with the potential leads rather than making calls to everyone</a:t>
            </a:r>
            <a:endParaRPr sz="2000"/>
          </a:p>
          <a:p>
            <a:pPr indent="-254000" lvl="0" marL="228600" rtl="0" algn="just">
              <a:lnSpc>
                <a:spcPct val="90000"/>
              </a:lnSpc>
              <a:spcBef>
                <a:spcPts val="1000"/>
              </a:spcBef>
              <a:spcAft>
                <a:spcPts val="0"/>
              </a:spcAft>
              <a:buClr>
                <a:srgbClr val="091E42"/>
              </a:buClr>
              <a:buSzPts val="2000"/>
              <a:buChar char="•"/>
            </a:pPr>
            <a:r>
              <a:rPr b="1" i="0" lang="en-IN" sz="2000">
                <a:solidFill>
                  <a:srgbClr val="091E42"/>
                </a:solidFill>
              </a:rPr>
              <a:t>X Education</a:t>
            </a:r>
            <a:r>
              <a:rPr b="0" i="0" lang="en-IN" sz="2000">
                <a:solidFill>
                  <a:srgbClr val="091E42"/>
                </a:solidFill>
              </a:rPr>
              <a:t> has appointed us to help them select the most promising leads. </a:t>
            </a:r>
            <a:endParaRPr sz="2000"/>
          </a:p>
          <a:p>
            <a:pPr indent="-127000" lvl="0" marL="228600" rtl="0" algn="just">
              <a:lnSpc>
                <a:spcPct val="90000"/>
              </a:lnSpc>
              <a:spcBef>
                <a:spcPts val="1000"/>
              </a:spcBef>
              <a:spcAft>
                <a:spcPts val="0"/>
              </a:spcAft>
              <a:buClr>
                <a:schemeClr val="dk1"/>
              </a:buClr>
              <a:buSzPts val="16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0ce55f225c_0_17"/>
          <p:cNvSpPr txBox="1"/>
          <p:nvPr>
            <p:ph type="title"/>
          </p:nvPr>
        </p:nvSpPr>
        <p:spPr>
          <a:xfrm>
            <a:off x="838200" y="145669"/>
            <a:ext cx="10515600" cy="677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Font typeface="Arial"/>
              <a:buNone/>
            </a:pPr>
            <a:r>
              <a:rPr lang="en-IN"/>
              <a:t>Project Goal</a:t>
            </a:r>
            <a:endParaRPr/>
          </a:p>
        </p:txBody>
      </p:sp>
      <p:sp>
        <p:nvSpPr>
          <p:cNvPr id="97" name="Google Shape;97;g30ce55f225c_0_17"/>
          <p:cNvSpPr txBox="1"/>
          <p:nvPr/>
        </p:nvSpPr>
        <p:spPr>
          <a:xfrm>
            <a:off x="838200" y="4297680"/>
            <a:ext cx="1745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98" name="Google Shape;98;g30ce55f225c_0_17"/>
          <p:cNvSpPr txBox="1"/>
          <p:nvPr/>
        </p:nvSpPr>
        <p:spPr>
          <a:xfrm>
            <a:off x="838201" y="1102435"/>
            <a:ext cx="10972800" cy="1631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000">
              <a:solidFill>
                <a:srgbClr val="404040"/>
              </a:solidFill>
              <a:latin typeface="Calibri"/>
              <a:ea typeface="Calibri"/>
              <a:cs typeface="Calibri"/>
              <a:sym typeface="Calibri"/>
            </a:endParaRPr>
          </a:p>
          <a:p>
            <a:pPr indent="-368300" lvl="0" marL="342900" marR="0" rtl="0" algn="just">
              <a:spcBef>
                <a:spcPts val="0"/>
              </a:spcBef>
              <a:spcAft>
                <a:spcPts val="0"/>
              </a:spcAft>
              <a:buClr>
                <a:srgbClr val="404040"/>
              </a:buClr>
              <a:buSzPts val="2000"/>
              <a:buFont typeface="Calibri"/>
              <a:buAutoNum type="arabicPeriod"/>
            </a:pPr>
            <a:r>
              <a:rPr lang="en-IN" sz="2000">
                <a:solidFill>
                  <a:srgbClr val="404040"/>
                </a:solidFill>
                <a:latin typeface="Calibri"/>
                <a:ea typeface="Calibri"/>
                <a:cs typeface="Calibri"/>
                <a:sym typeface="Calibri"/>
              </a:rPr>
              <a:t>Build a model wherein we assign a lead score to each of the leads</a:t>
            </a:r>
            <a:endParaRPr sz="2000"/>
          </a:p>
          <a:p>
            <a:pPr indent="-368300" lvl="0" marL="342900" marR="0" rtl="0" algn="just">
              <a:spcBef>
                <a:spcPts val="0"/>
              </a:spcBef>
              <a:spcAft>
                <a:spcPts val="0"/>
              </a:spcAft>
              <a:buClr>
                <a:srgbClr val="404040"/>
              </a:buClr>
              <a:buSzPts val="2000"/>
              <a:buFont typeface="Calibri"/>
              <a:buAutoNum type="arabicPeriod"/>
            </a:pPr>
            <a:r>
              <a:rPr lang="en-IN" sz="2000">
                <a:solidFill>
                  <a:srgbClr val="404040"/>
                </a:solidFill>
                <a:latin typeface="Calibri"/>
                <a:ea typeface="Calibri"/>
                <a:cs typeface="Calibri"/>
                <a:sym typeface="Calibri"/>
              </a:rPr>
              <a:t>Customers with a higher lead score have a higher conversion chance, and customers with a lower lead score have a lower conversion chance. </a:t>
            </a:r>
            <a:endParaRPr sz="2000"/>
          </a:p>
          <a:p>
            <a:pPr indent="-368300" lvl="0" marL="342900" marR="0" rtl="0" algn="just">
              <a:spcBef>
                <a:spcPts val="0"/>
              </a:spcBef>
              <a:spcAft>
                <a:spcPts val="0"/>
              </a:spcAft>
              <a:buClr>
                <a:srgbClr val="404040"/>
              </a:buClr>
              <a:buSzPts val="2000"/>
              <a:buFont typeface="Calibri"/>
              <a:buAutoNum type="arabicPeriod"/>
            </a:pPr>
            <a:r>
              <a:rPr lang="en-IN" sz="2000">
                <a:solidFill>
                  <a:srgbClr val="404040"/>
                </a:solidFill>
                <a:latin typeface="Calibri"/>
                <a:ea typeface="Calibri"/>
                <a:cs typeface="Calibri"/>
                <a:sym typeface="Calibri"/>
              </a:rPr>
              <a:t>We are given a ballpark of the target lead conversion rate to be around </a:t>
            </a:r>
            <a:r>
              <a:rPr b="1" lang="en-IN" sz="2000">
                <a:solidFill>
                  <a:srgbClr val="404040"/>
                </a:solidFill>
                <a:latin typeface="Calibri"/>
                <a:ea typeface="Calibri"/>
                <a:cs typeface="Calibri"/>
                <a:sym typeface="Calibri"/>
              </a:rPr>
              <a:t>80%</a:t>
            </a:r>
            <a:r>
              <a:rPr lang="en-IN" sz="2000">
                <a:solidFill>
                  <a:srgbClr val="404040"/>
                </a:solidFill>
                <a:latin typeface="Calibri"/>
                <a:ea typeface="Calibri"/>
                <a:cs typeface="Calibri"/>
                <a:sym typeface="Calibri"/>
              </a:rPr>
              <a:t>.</a:t>
            </a:r>
            <a:endParaRPr sz="2000">
              <a:solidFill>
                <a:srgbClr val="40404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119592"/>
            <a:ext cx="10515600" cy="7355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Analysis Approach</a:t>
            </a:r>
            <a:endParaRPr/>
          </a:p>
        </p:txBody>
      </p:sp>
      <p:sp>
        <p:nvSpPr>
          <p:cNvPr id="104" name="Google Shape;104;p4"/>
          <p:cNvSpPr txBox="1"/>
          <p:nvPr>
            <p:ph idx="1" type="body"/>
          </p:nvPr>
        </p:nvSpPr>
        <p:spPr>
          <a:xfrm>
            <a:off x="838200" y="995890"/>
            <a:ext cx="10515600" cy="4351338"/>
          </a:xfrm>
          <a:prstGeom prst="rect">
            <a:avLst/>
          </a:prstGeom>
          <a:noFill/>
          <a:ln>
            <a:noFill/>
          </a:ln>
        </p:spPr>
        <p:txBody>
          <a:bodyPr anchorCtr="0" anchor="t" bIns="45700" lIns="91425" spcFirstLastPara="1" rIns="91425" wrap="square" tIns="45700">
            <a:normAutofit/>
          </a:bodyPr>
          <a:lstStyle/>
          <a:p>
            <a:pPr indent="-241300" lvl="0" marL="228600" rtl="0" algn="just">
              <a:spcBef>
                <a:spcPts val="1000"/>
              </a:spcBef>
              <a:spcAft>
                <a:spcPts val="0"/>
              </a:spcAft>
              <a:buClr>
                <a:srgbClr val="404040"/>
              </a:buClr>
              <a:buSzPts val="2000"/>
              <a:buChar char="•"/>
            </a:pPr>
            <a:r>
              <a:rPr b="1" lang="en-IN" sz="2000">
                <a:latin typeface="Arial"/>
                <a:ea typeface="Arial"/>
                <a:cs typeface="Arial"/>
                <a:sym typeface="Arial"/>
              </a:rPr>
              <a:t>Data Understanding &amp; Preparation</a:t>
            </a:r>
            <a:r>
              <a:rPr lang="en-IN" sz="2000">
                <a:latin typeface="Arial"/>
                <a:ea typeface="Arial"/>
                <a:cs typeface="Arial"/>
                <a:sym typeface="Arial"/>
              </a:rPr>
              <a:t>: Import, clean, and prepare the dataset.</a:t>
            </a:r>
            <a:endParaRPr sz="2000">
              <a:latin typeface="Arial"/>
              <a:ea typeface="Arial"/>
              <a:cs typeface="Arial"/>
              <a:sym typeface="Arial"/>
            </a:endParaRPr>
          </a:p>
          <a:p>
            <a:pPr indent="-241300" lvl="0" marL="228600" rtl="0" algn="just">
              <a:spcBef>
                <a:spcPts val="1000"/>
              </a:spcBef>
              <a:spcAft>
                <a:spcPts val="0"/>
              </a:spcAft>
              <a:buClr>
                <a:srgbClr val="404040"/>
              </a:buClr>
              <a:buSzPts val="2000"/>
              <a:buChar char="•"/>
            </a:pPr>
            <a:r>
              <a:rPr b="1" lang="en-IN" sz="2000">
                <a:latin typeface="Arial"/>
                <a:ea typeface="Arial"/>
                <a:cs typeface="Arial"/>
                <a:sym typeface="Arial"/>
              </a:rPr>
              <a:t>Exploratory Data Analysis (EDA)</a:t>
            </a:r>
            <a:r>
              <a:rPr lang="en-IN" sz="2000">
                <a:latin typeface="Arial"/>
                <a:ea typeface="Arial"/>
                <a:cs typeface="Arial"/>
                <a:sym typeface="Arial"/>
              </a:rPr>
              <a:t>: Univariate and bivariate analysis to find key insights.</a:t>
            </a:r>
            <a:endParaRPr sz="2000">
              <a:latin typeface="Arial"/>
              <a:ea typeface="Arial"/>
              <a:cs typeface="Arial"/>
              <a:sym typeface="Arial"/>
            </a:endParaRPr>
          </a:p>
          <a:p>
            <a:pPr indent="-241300" lvl="0" marL="228600" rtl="0" algn="just">
              <a:spcBef>
                <a:spcPts val="1000"/>
              </a:spcBef>
              <a:spcAft>
                <a:spcPts val="0"/>
              </a:spcAft>
              <a:buClr>
                <a:srgbClr val="404040"/>
              </a:buClr>
              <a:buSzPts val="2000"/>
              <a:buChar char="•"/>
            </a:pPr>
            <a:r>
              <a:rPr b="1" lang="en-IN" sz="2000">
                <a:latin typeface="Arial"/>
                <a:ea typeface="Arial"/>
                <a:cs typeface="Arial"/>
                <a:sym typeface="Arial"/>
              </a:rPr>
              <a:t>Feature Engineering</a:t>
            </a:r>
            <a:r>
              <a:rPr lang="en-IN" sz="2000">
                <a:latin typeface="Arial"/>
                <a:ea typeface="Arial"/>
                <a:cs typeface="Arial"/>
                <a:sym typeface="Arial"/>
              </a:rPr>
              <a:t>: Scaling, creating dummy variables.</a:t>
            </a:r>
            <a:endParaRPr sz="2000">
              <a:latin typeface="Arial"/>
              <a:ea typeface="Arial"/>
              <a:cs typeface="Arial"/>
              <a:sym typeface="Arial"/>
            </a:endParaRPr>
          </a:p>
          <a:p>
            <a:pPr indent="-241300" lvl="0" marL="228600" rtl="0" algn="just">
              <a:spcBef>
                <a:spcPts val="1000"/>
              </a:spcBef>
              <a:spcAft>
                <a:spcPts val="0"/>
              </a:spcAft>
              <a:buClr>
                <a:srgbClr val="404040"/>
              </a:buClr>
              <a:buSzPts val="2000"/>
              <a:buChar char="•"/>
            </a:pPr>
            <a:r>
              <a:rPr b="1" lang="en-IN" sz="2000">
                <a:latin typeface="Arial"/>
                <a:ea typeface="Arial"/>
                <a:cs typeface="Arial"/>
                <a:sym typeface="Arial"/>
              </a:rPr>
              <a:t>Model Building</a:t>
            </a:r>
            <a:r>
              <a:rPr lang="en-IN" sz="2000">
                <a:latin typeface="Arial"/>
                <a:ea typeface="Arial"/>
                <a:cs typeface="Arial"/>
                <a:sym typeface="Arial"/>
              </a:rPr>
              <a:t>: RFE for feature selection, multicollinearity check with VIF.</a:t>
            </a:r>
            <a:endParaRPr sz="2000">
              <a:latin typeface="Arial"/>
              <a:ea typeface="Arial"/>
              <a:cs typeface="Arial"/>
              <a:sym typeface="Arial"/>
            </a:endParaRPr>
          </a:p>
          <a:p>
            <a:pPr indent="-241300" lvl="0" marL="228600" rtl="0" algn="just">
              <a:spcBef>
                <a:spcPts val="1000"/>
              </a:spcBef>
              <a:spcAft>
                <a:spcPts val="0"/>
              </a:spcAft>
              <a:buClr>
                <a:srgbClr val="404040"/>
              </a:buClr>
              <a:buSzPts val="2000"/>
              <a:buChar char="•"/>
            </a:pPr>
            <a:r>
              <a:rPr b="1" lang="en-IN" sz="2000">
                <a:latin typeface="Arial"/>
                <a:ea typeface="Arial"/>
                <a:cs typeface="Arial"/>
                <a:sym typeface="Arial"/>
              </a:rPr>
              <a:t>Model Evaluation</a:t>
            </a:r>
            <a:r>
              <a:rPr lang="en-IN" sz="2000">
                <a:latin typeface="Arial"/>
                <a:ea typeface="Arial"/>
                <a:cs typeface="Arial"/>
                <a:sym typeface="Arial"/>
              </a:rPr>
              <a:t>: Evaluation using accuracy, precision, recall, etc.</a:t>
            </a:r>
            <a:endParaRPr sz="2000">
              <a:latin typeface="Arial"/>
              <a:ea typeface="Arial"/>
              <a:cs typeface="Arial"/>
              <a:sym typeface="Arial"/>
            </a:endParaRPr>
          </a:p>
          <a:p>
            <a:pPr indent="-241300" lvl="0" marL="228600" rtl="0" algn="just">
              <a:spcBef>
                <a:spcPts val="1000"/>
              </a:spcBef>
              <a:spcAft>
                <a:spcPts val="0"/>
              </a:spcAft>
              <a:buClr>
                <a:srgbClr val="404040"/>
              </a:buClr>
              <a:buSzPts val="2000"/>
              <a:buChar char="•"/>
            </a:pPr>
            <a:r>
              <a:rPr b="1" lang="en-IN" sz="2000">
                <a:latin typeface="Arial"/>
                <a:ea typeface="Arial"/>
                <a:cs typeface="Arial"/>
                <a:sym typeface="Arial"/>
              </a:rPr>
              <a:t>Final Model &amp; Results</a:t>
            </a:r>
            <a:r>
              <a:rPr lang="en-IN" sz="2000">
                <a:latin typeface="Arial"/>
                <a:ea typeface="Arial"/>
                <a:cs typeface="Arial"/>
                <a:sym typeface="Arial"/>
              </a:rPr>
              <a:t>: Present final predictions and outcomes.</a:t>
            </a:r>
            <a:endParaRPr sz="2000">
              <a:latin typeface="Arial"/>
              <a:ea typeface="Arial"/>
              <a:cs typeface="Arial"/>
              <a:sym typeface="Arial"/>
            </a:endParaRPr>
          </a:p>
          <a:p>
            <a:pPr indent="0" lvl="0" marL="0" rtl="0" algn="just">
              <a:lnSpc>
                <a:spcPct val="90000"/>
              </a:lnSpc>
              <a:spcBef>
                <a:spcPts val="1000"/>
              </a:spcBef>
              <a:spcAft>
                <a:spcPts val="0"/>
              </a:spcAft>
              <a:buNone/>
            </a:pPr>
            <a:r>
              <a:t/>
            </a:r>
            <a:endParaRPr sz="2000">
              <a:solidFill>
                <a:srgbClr val="40404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119592"/>
            <a:ext cx="10515600" cy="7355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EDA</a:t>
            </a:r>
            <a:endParaRPr/>
          </a:p>
        </p:txBody>
      </p:sp>
      <p:sp>
        <p:nvSpPr>
          <p:cNvPr id="110" name="Google Shape;110;p5"/>
          <p:cNvSpPr txBox="1"/>
          <p:nvPr>
            <p:ph idx="1" type="body"/>
          </p:nvPr>
        </p:nvSpPr>
        <p:spPr>
          <a:xfrm>
            <a:off x="838200" y="767289"/>
            <a:ext cx="10515600" cy="5534100"/>
          </a:xfrm>
          <a:prstGeom prst="rect">
            <a:avLst/>
          </a:prstGeom>
          <a:noFill/>
          <a:ln>
            <a:noFill/>
          </a:ln>
        </p:spPr>
        <p:txBody>
          <a:bodyPr anchorCtr="0" anchor="t" bIns="45700" lIns="91425" spcFirstLastPara="1" rIns="91425" wrap="square" tIns="45700">
            <a:normAutofit/>
          </a:bodyPr>
          <a:lstStyle/>
          <a:p>
            <a:pPr indent="-255270" lvl="0" marL="228600" rtl="0" algn="just">
              <a:lnSpc>
                <a:spcPct val="90000"/>
              </a:lnSpc>
              <a:spcBef>
                <a:spcPts val="0"/>
              </a:spcBef>
              <a:spcAft>
                <a:spcPts val="0"/>
              </a:spcAft>
              <a:buClr>
                <a:schemeClr val="dk1"/>
              </a:buClr>
              <a:buSzPts val="2800"/>
              <a:buChar char="•"/>
            </a:pPr>
            <a:r>
              <a:rPr lang="en-IN"/>
              <a:t>The data originally </a:t>
            </a:r>
            <a:r>
              <a:rPr lang="en-IN"/>
              <a:t>contained</a:t>
            </a:r>
            <a:r>
              <a:rPr lang="en-IN"/>
              <a:t> 37 columns across 9240 records.</a:t>
            </a:r>
            <a:endParaRPr/>
          </a:p>
          <a:p>
            <a:pPr indent="-251459" lvl="1" marL="685800" rtl="0" algn="just">
              <a:lnSpc>
                <a:spcPct val="90000"/>
              </a:lnSpc>
              <a:spcBef>
                <a:spcPts val="500"/>
              </a:spcBef>
              <a:spcAft>
                <a:spcPts val="0"/>
              </a:spcAft>
              <a:buClr>
                <a:schemeClr val="dk1"/>
              </a:buClr>
              <a:buSzPts val="2400"/>
              <a:buChar char="•"/>
            </a:pPr>
            <a:r>
              <a:rPr lang="en-IN"/>
              <a:t>17 columns have null values, with 5 containing more than 25% nulls.</a:t>
            </a:r>
            <a:endParaRPr/>
          </a:p>
          <a:p>
            <a:pPr indent="-251459" lvl="1" marL="685800" rtl="0" algn="just">
              <a:lnSpc>
                <a:spcPct val="90000"/>
              </a:lnSpc>
              <a:spcBef>
                <a:spcPts val="500"/>
              </a:spcBef>
              <a:spcAft>
                <a:spcPts val="0"/>
              </a:spcAft>
              <a:buClr>
                <a:schemeClr val="dk1"/>
              </a:buClr>
              <a:buSzPts val="2400"/>
              <a:buChar char="•"/>
            </a:pPr>
            <a:r>
              <a:rPr lang="en-IN"/>
              <a:t>4 columns have ‘Select’ as a value, which is most likely the default value on the form where the customer has not made an explicit choice.</a:t>
            </a:r>
            <a:endParaRPr/>
          </a:p>
          <a:p>
            <a:pPr indent="0" lvl="0" marL="685800" rtl="0" algn="just">
              <a:lnSpc>
                <a:spcPct val="90000"/>
              </a:lnSpc>
              <a:spcBef>
                <a:spcPts val="500"/>
              </a:spcBef>
              <a:spcAft>
                <a:spcPts val="0"/>
              </a:spcAft>
              <a:buNone/>
            </a:pPr>
            <a:r>
              <a:t/>
            </a:r>
            <a:endParaRPr/>
          </a:p>
          <a:p>
            <a:pPr indent="-77470" lvl="0" marL="228600" rtl="0" algn="just">
              <a:lnSpc>
                <a:spcPct val="90000"/>
              </a:lnSpc>
              <a:spcBef>
                <a:spcPts val="1000"/>
              </a:spcBef>
              <a:spcAft>
                <a:spcPts val="0"/>
              </a:spcAft>
              <a:buClr>
                <a:schemeClr val="dk1"/>
              </a:buClr>
              <a:buSzPts val="2800"/>
              <a:buNone/>
            </a:pPr>
            <a:r>
              <a:t/>
            </a:r>
            <a:endParaRPr/>
          </a:p>
        </p:txBody>
      </p:sp>
      <p:pic>
        <p:nvPicPr>
          <p:cNvPr id="111" name="Google Shape;111;p5"/>
          <p:cNvPicPr preferRelativeResize="0"/>
          <p:nvPr/>
        </p:nvPicPr>
        <p:blipFill>
          <a:blip r:embed="rId3">
            <a:alphaModFix/>
          </a:blip>
          <a:stretch>
            <a:fillRect/>
          </a:stretch>
        </p:blipFill>
        <p:spPr>
          <a:xfrm>
            <a:off x="3309950" y="2548950"/>
            <a:ext cx="5405425" cy="4309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0ce55f225c_0_30"/>
          <p:cNvSpPr txBox="1"/>
          <p:nvPr>
            <p:ph type="title"/>
          </p:nvPr>
        </p:nvSpPr>
        <p:spPr>
          <a:xfrm>
            <a:off x="838200" y="119592"/>
            <a:ext cx="10515600" cy="7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EDA</a:t>
            </a:r>
            <a:endParaRPr/>
          </a:p>
        </p:txBody>
      </p:sp>
      <p:sp>
        <p:nvSpPr>
          <p:cNvPr id="117" name="Google Shape;117;g30ce55f225c_0_30"/>
          <p:cNvSpPr txBox="1"/>
          <p:nvPr>
            <p:ph idx="1" type="body"/>
          </p:nvPr>
        </p:nvSpPr>
        <p:spPr>
          <a:xfrm>
            <a:off x="838200" y="843489"/>
            <a:ext cx="10515600" cy="55341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IN"/>
              <a:t>Treating select as a missing / Null value and imputing accordingly</a:t>
            </a:r>
            <a:endParaRPr/>
          </a:p>
          <a:p>
            <a:pPr indent="-226059" lvl="1" marL="685800" rtl="0" algn="just">
              <a:lnSpc>
                <a:spcPct val="90000"/>
              </a:lnSpc>
              <a:spcBef>
                <a:spcPts val="500"/>
              </a:spcBef>
              <a:spcAft>
                <a:spcPts val="0"/>
              </a:spcAft>
              <a:buClr>
                <a:schemeClr val="dk1"/>
              </a:buClr>
              <a:buSzPts val="2000"/>
              <a:buChar char="•"/>
            </a:pPr>
            <a:r>
              <a:rPr lang="en-IN" sz="2000"/>
              <a:t>Dropping columns with more than 40% missing values</a:t>
            </a:r>
            <a:endParaRPr sz="2000"/>
          </a:p>
          <a:p>
            <a:pPr indent="-226059" lvl="1" marL="685800" rtl="0" algn="just">
              <a:lnSpc>
                <a:spcPct val="90000"/>
              </a:lnSpc>
              <a:spcBef>
                <a:spcPts val="500"/>
              </a:spcBef>
              <a:spcAft>
                <a:spcPts val="0"/>
              </a:spcAft>
              <a:buClr>
                <a:schemeClr val="dk1"/>
              </a:buClr>
              <a:buSzPts val="2000"/>
              <a:buChar char="•"/>
            </a:pPr>
            <a:r>
              <a:rPr lang="en-IN" sz="2000"/>
              <a:t>Replacing nulls with 0, unknown or other as appropriate</a:t>
            </a:r>
            <a:endParaRPr sz="2000"/>
          </a:p>
          <a:p>
            <a:pPr indent="-77470" lvl="0" marL="228600" rtl="0" algn="just">
              <a:lnSpc>
                <a:spcPct val="90000"/>
              </a:lnSpc>
              <a:spcBef>
                <a:spcPts val="1000"/>
              </a:spcBef>
              <a:spcAft>
                <a:spcPts val="0"/>
              </a:spcAft>
              <a:buClr>
                <a:schemeClr val="dk1"/>
              </a:buClr>
              <a:buSzPts val="2800"/>
              <a:buNone/>
            </a:pPr>
            <a:r>
              <a:rPr b="1" lang="en-IN" sz="2000"/>
              <a:t>For example, in Current Occupation, the null values are imputed with other</a:t>
            </a:r>
            <a:endParaRPr b="1" sz="2000"/>
          </a:p>
        </p:txBody>
      </p:sp>
      <p:pic>
        <p:nvPicPr>
          <p:cNvPr id="118" name="Google Shape;118;g30ce55f225c_0_30"/>
          <p:cNvPicPr preferRelativeResize="0"/>
          <p:nvPr/>
        </p:nvPicPr>
        <p:blipFill>
          <a:blip r:embed="rId3">
            <a:alphaModFix/>
          </a:blip>
          <a:stretch>
            <a:fillRect/>
          </a:stretch>
        </p:blipFill>
        <p:spPr>
          <a:xfrm>
            <a:off x="2571775" y="2609750"/>
            <a:ext cx="7158024" cy="42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0ce55f225c_0_24"/>
          <p:cNvSpPr txBox="1"/>
          <p:nvPr>
            <p:ph type="title"/>
          </p:nvPr>
        </p:nvSpPr>
        <p:spPr>
          <a:xfrm>
            <a:off x="838200" y="119592"/>
            <a:ext cx="10515600" cy="7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EDA</a:t>
            </a:r>
            <a:endParaRPr/>
          </a:p>
        </p:txBody>
      </p:sp>
      <p:sp>
        <p:nvSpPr>
          <p:cNvPr id="124" name="Google Shape;124;g30ce55f225c_0_24"/>
          <p:cNvSpPr txBox="1"/>
          <p:nvPr>
            <p:ph idx="1" type="body"/>
          </p:nvPr>
        </p:nvSpPr>
        <p:spPr>
          <a:xfrm>
            <a:off x="838200" y="995889"/>
            <a:ext cx="10515600" cy="55341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IN"/>
              <a:t>Exploring all columns to understand data</a:t>
            </a:r>
            <a:endParaRPr/>
          </a:p>
          <a:p>
            <a:pPr indent="-251459" lvl="1" marL="685800" rtl="0" algn="just">
              <a:lnSpc>
                <a:spcPct val="90000"/>
              </a:lnSpc>
              <a:spcBef>
                <a:spcPts val="500"/>
              </a:spcBef>
              <a:spcAft>
                <a:spcPts val="0"/>
              </a:spcAft>
              <a:buClr>
                <a:schemeClr val="dk1"/>
              </a:buClr>
              <a:buSzPts val="2400"/>
              <a:buChar char="•"/>
            </a:pPr>
            <a:r>
              <a:rPr lang="en-IN"/>
              <a:t>Converted is the Target variable (y)—with</a:t>
            </a:r>
            <a:r>
              <a:rPr i="1" lang="en-IN"/>
              <a:t> 38.5% leads converted</a:t>
            </a:r>
            <a:endParaRPr/>
          </a:p>
          <a:p>
            <a:pPr indent="-251459" lvl="1" marL="685800" rtl="0" algn="just">
              <a:lnSpc>
                <a:spcPct val="90000"/>
              </a:lnSpc>
              <a:spcBef>
                <a:spcPts val="500"/>
              </a:spcBef>
              <a:spcAft>
                <a:spcPts val="0"/>
              </a:spcAft>
              <a:buClr>
                <a:schemeClr val="dk1"/>
              </a:buClr>
              <a:buSzPts val="2400"/>
              <a:buChar char="•"/>
            </a:pPr>
            <a:r>
              <a:rPr lang="en-IN"/>
              <a:t>Product ID &amp; Lead number are unique ID values which do not contribute to the analysis</a:t>
            </a:r>
            <a:endParaRPr/>
          </a:p>
          <a:p>
            <a:pPr indent="-251459" lvl="1" marL="685800" rtl="0" algn="just">
              <a:lnSpc>
                <a:spcPct val="90000"/>
              </a:lnSpc>
              <a:spcBef>
                <a:spcPts val="500"/>
              </a:spcBef>
              <a:spcAft>
                <a:spcPts val="0"/>
              </a:spcAft>
              <a:buClr>
                <a:schemeClr val="dk1"/>
              </a:buClr>
              <a:buSzPts val="2400"/>
              <a:buChar char="•"/>
            </a:pPr>
            <a:r>
              <a:rPr lang="en-IN"/>
              <a:t>Columns which have heavily skewed data are dropped (95%+ values are the same)</a:t>
            </a:r>
            <a:endParaRPr/>
          </a:p>
          <a:p>
            <a:pPr indent="-251459" lvl="1" marL="685800" rtl="0" algn="just">
              <a:lnSpc>
                <a:spcPct val="90000"/>
              </a:lnSpc>
              <a:spcBef>
                <a:spcPts val="500"/>
              </a:spcBef>
              <a:spcAft>
                <a:spcPts val="0"/>
              </a:spcAft>
              <a:buClr>
                <a:schemeClr val="dk1"/>
              </a:buClr>
              <a:buSzPts val="2400"/>
              <a:buChar char="•"/>
            </a:pPr>
            <a:r>
              <a:rPr lang="en-IN"/>
              <a:t>Since this is an online education, it is assumed that city and country do not play a part in the targeting of customers.</a:t>
            </a:r>
            <a:endParaRPr/>
          </a:p>
          <a:p>
            <a:pPr indent="0" lvl="0" marL="228600" rtl="0" algn="just">
              <a:lnSpc>
                <a:spcPct val="90000"/>
              </a:lnSpc>
              <a:spcBef>
                <a:spcPts val="1000"/>
              </a:spcBef>
              <a:spcAft>
                <a:spcPts val="0"/>
              </a:spcAft>
              <a:buNone/>
            </a:pPr>
            <a:r>
              <a:t/>
            </a:r>
            <a:endParaRPr/>
          </a:p>
          <a:p>
            <a:pPr indent="-7747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0ce55f225c_0_42"/>
          <p:cNvSpPr txBox="1"/>
          <p:nvPr>
            <p:ph type="title"/>
          </p:nvPr>
        </p:nvSpPr>
        <p:spPr>
          <a:xfrm>
            <a:off x="838200" y="119592"/>
            <a:ext cx="10515600" cy="7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EDA</a:t>
            </a:r>
            <a:endParaRPr/>
          </a:p>
        </p:txBody>
      </p:sp>
      <p:sp>
        <p:nvSpPr>
          <p:cNvPr id="130" name="Google Shape;130;g30ce55f225c_0_42"/>
          <p:cNvSpPr txBox="1"/>
          <p:nvPr>
            <p:ph idx="1" type="body"/>
          </p:nvPr>
        </p:nvSpPr>
        <p:spPr>
          <a:xfrm>
            <a:off x="838200" y="995889"/>
            <a:ext cx="10515600" cy="5534100"/>
          </a:xfrm>
          <a:prstGeom prst="rect">
            <a:avLst/>
          </a:prstGeom>
          <a:noFill/>
          <a:ln>
            <a:noFill/>
          </a:ln>
        </p:spPr>
        <p:txBody>
          <a:bodyPr anchorCtr="0" anchor="t" bIns="45700" lIns="91425" spcFirstLastPara="1" rIns="91425" wrap="square" tIns="45700">
            <a:normAutofit/>
          </a:bodyPr>
          <a:lstStyle/>
          <a:p>
            <a:pPr indent="-255270" lvl="0" marL="228600" rtl="0" algn="just">
              <a:lnSpc>
                <a:spcPct val="90000"/>
              </a:lnSpc>
              <a:spcBef>
                <a:spcPts val="1000"/>
              </a:spcBef>
              <a:spcAft>
                <a:spcPts val="0"/>
              </a:spcAft>
              <a:buClr>
                <a:schemeClr val="dk1"/>
              </a:buClr>
              <a:buSzPts val="2800"/>
              <a:buChar char="•"/>
            </a:pPr>
            <a:r>
              <a:rPr lang="en-IN"/>
              <a:t>Handling Outliers- The outliers were found in </a:t>
            </a:r>
            <a:r>
              <a:rPr lang="en-IN"/>
              <a:t>the below</a:t>
            </a:r>
            <a:r>
              <a:rPr lang="en-IN"/>
              <a:t> features and were handled by capping them at 95 percentile.</a:t>
            </a:r>
            <a:endParaRPr/>
          </a:p>
          <a:p>
            <a:pPr indent="-77470" lvl="0" marL="228600" rtl="0" algn="just">
              <a:lnSpc>
                <a:spcPct val="90000"/>
              </a:lnSpc>
              <a:spcBef>
                <a:spcPts val="1000"/>
              </a:spcBef>
              <a:spcAft>
                <a:spcPts val="0"/>
              </a:spcAft>
              <a:buClr>
                <a:schemeClr val="dk1"/>
              </a:buClr>
              <a:buSzPts val="2800"/>
              <a:buNone/>
            </a:pPr>
            <a:r>
              <a:t/>
            </a:r>
            <a:endParaRPr/>
          </a:p>
        </p:txBody>
      </p:sp>
      <p:pic>
        <p:nvPicPr>
          <p:cNvPr id="131" name="Google Shape;131;g30ce55f225c_0_42"/>
          <p:cNvPicPr preferRelativeResize="0"/>
          <p:nvPr/>
        </p:nvPicPr>
        <p:blipFill>
          <a:blip r:embed="rId3">
            <a:alphaModFix/>
          </a:blip>
          <a:stretch>
            <a:fillRect/>
          </a:stretch>
        </p:blipFill>
        <p:spPr>
          <a:xfrm>
            <a:off x="3557575" y="1907325"/>
            <a:ext cx="5957899" cy="4950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0ce55f225c_0_54"/>
          <p:cNvSpPr txBox="1"/>
          <p:nvPr>
            <p:ph type="title"/>
          </p:nvPr>
        </p:nvSpPr>
        <p:spPr>
          <a:xfrm>
            <a:off x="838200" y="119592"/>
            <a:ext cx="10515600" cy="73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IN"/>
              <a:t>EDA</a:t>
            </a:r>
            <a:endParaRPr/>
          </a:p>
        </p:txBody>
      </p:sp>
      <p:sp>
        <p:nvSpPr>
          <p:cNvPr id="137" name="Google Shape;137;g30ce55f225c_0_54"/>
          <p:cNvSpPr txBox="1"/>
          <p:nvPr>
            <p:ph idx="1" type="body"/>
          </p:nvPr>
        </p:nvSpPr>
        <p:spPr>
          <a:xfrm>
            <a:off x="838200" y="995889"/>
            <a:ext cx="10515600" cy="55341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90000"/>
              </a:lnSpc>
              <a:spcBef>
                <a:spcPts val="1000"/>
              </a:spcBef>
              <a:spcAft>
                <a:spcPts val="0"/>
              </a:spcAft>
              <a:buClr>
                <a:schemeClr val="dk1"/>
              </a:buClr>
              <a:buSzPct val="100000"/>
              <a:buChar char="•"/>
            </a:pPr>
            <a:r>
              <a:rPr lang="en-IN"/>
              <a:t>Correlation Heatmap of numerical features</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Clr>
                <a:schemeClr val="dk1"/>
              </a:buClr>
              <a:buSzPct val="100000"/>
              <a:buNone/>
            </a:pPr>
            <a:r>
              <a:t/>
            </a:r>
            <a:endParaRPr/>
          </a:p>
        </p:txBody>
      </p:sp>
      <p:pic>
        <p:nvPicPr>
          <p:cNvPr id="138" name="Google Shape;138;g30ce55f225c_0_54"/>
          <p:cNvPicPr preferRelativeResize="0"/>
          <p:nvPr/>
        </p:nvPicPr>
        <p:blipFill>
          <a:blip r:embed="rId3">
            <a:alphaModFix/>
          </a:blip>
          <a:stretch>
            <a:fillRect/>
          </a:stretch>
        </p:blipFill>
        <p:spPr>
          <a:xfrm>
            <a:off x="2786075" y="1345975"/>
            <a:ext cx="6984251" cy="4376975"/>
          </a:xfrm>
          <a:prstGeom prst="rect">
            <a:avLst/>
          </a:prstGeom>
          <a:noFill/>
          <a:ln>
            <a:noFill/>
          </a:ln>
        </p:spPr>
      </p:pic>
      <p:sp>
        <p:nvSpPr>
          <p:cNvPr id="139" name="Google Shape;139;g30ce55f225c_0_54"/>
          <p:cNvSpPr txBox="1"/>
          <p:nvPr/>
        </p:nvSpPr>
        <p:spPr>
          <a:xfrm>
            <a:off x="371475" y="5619750"/>
            <a:ext cx="11930100" cy="857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Total Visits </a:t>
            </a:r>
            <a:r>
              <a:rPr lang="en-IN" sz="1800">
                <a:solidFill>
                  <a:schemeClr val="dk1"/>
                </a:solidFill>
                <a:latin typeface="Calibri"/>
                <a:ea typeface="Calibri"/>
                <a:cs typeface="Calibri"/>
                <a:sym typeface="Calibri"/>
              </a:rPr>
              <a:t>and </a:t>
            </a:r>
            <a:r>
              <a:rPr b="1" lang="en-IN" sz="1800">
                <a:solidFill>
                  <a:schemeClr val="dk1"/>
                </a:solidFill>
                <a:latin typeface="Calibri"/>
                <a:ea typeface="Calibri"/>
                <a:cs typeface="Calibri"/>
                <a:sym typeface="Calibri"/>
              </a:rPr>
              <a:t>Page Views Per Visit </a:t>
            </a:r>
            <a:r>
              <a:rPr lang="en-IN" sz="1800">
                <a:solidFill>
                  <a:schemeClr val="dk1"/>
                </a:solidFill>
                <a:latin typeface="Calibri"/>
                <a:ea typeface="Calibri"/>
                <a:cs typeface="Calibri"/>
                <a:sym typeface="Calibri"/>
              </a:rPr>
              <a:t>have a high positive correlation (0.74), suggesting potential multicollinearity, as these variables might provide redundant information.</a:t>
            </a:r>
            <a:endParaRPr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b="1" lang="en-IN" sz="1800">
                <a:solidFill>
                  <a:schemeClr val="dk1"/>
                </a:solidFill>
                <a:latin typeface="Calibri"/>
                <a:ea typeface="Calibri"/>
                <a:cs typeface="Calibri"/>
                <a:sym typeface="Calibri"/>
              </a:rPr>
              <a:t>Converted</a:t>
            </a:r>
            <a:r>
              <a:rPr lang="en-IN" sz="1800">
                <a:solidFill>
                  <a:schemeClr val="dk1"/>
                </a:solidFill>
                <a:latin typeface="Calibri"/>
                <a:ea typeface="Calibri"/>
                <a:cs typeface="Calibri"/>
                <a:sym typeface="Calibri"/>
              </a:rPr>
              <a:t> has a moderate positive correlation (0.36) with </a:t>
            </a:r>
            <a:r>
              <a:rPr b="1" lang="en-IN" sz="1800">
                <a:solidFill>
                  <a:schemeClr val="dk1"/>
                </a:solidFill>
                <a:latin typeface="Calibri"/>
                <a:ea typeface="Calibri"/>
                <a:cs typeface="Calibri"/>
                <a:sym typeface="Calibri"/>
              </a:rPr>
              <a:t>Total Time Spent on Website</a:t>
            </a:r>
            <a:r>
              <a:rPr lang="en-IN" sz="1800">
                <a:solidFill>
                  <a:schemeClr val="dk1"/>
                </a:solidFill>
                <a:latin typeface="Calibri"/>
                <a:ea typeface="Calibri"/>
                <a:cs typeface="Calibri"/>
                <a:sym typeface="Calibri"/>
              </a:rPr>
              <a:t>, indicating that users who spend more time on the website are more likely to convert.</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2024-10-20T17:43:01Z</dcterms:created>
  <dc:creator>Suranjan Banerjee</dc:creator>
</cp:coreProperties>
</file>