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Inter Tight Medium"/>
      <p:regular r:id="rId31"/>
      <p:bold r:id="rId32"/>
      <p:italic r:id="rId33"/>
      <p:boldItalic r:id="rId34"/>
    </p:embeddedFont>
    <p:embeddedFont>
      <p:font typeface="Inter Tight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  <p:embeddedFont>
      <p:font typeface="Inter Tight SemiBold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7.xml"/><Relationship Id="rId44" Type="http://schemas.openxmlformats.org/officeDocument/2006/relationships/font" Target="fonts/InterTightSemiBold-bold.fntdata"/><Relationship Id="rId21" Type="http://schemas.openxmlformats.org/officeDocument/2006/relationships/slide" Target="slides/slide16.xml"/><Relationship Id="rId43" Type="http://schemas.openxmlformats.org/officeDocument/2006/relationships/font" Target="fonts/InterTightSemiBold-regular.fntdata"/><Relationship Id="rId24" Type="http://schemas.openxmlformats.org/officeDocument/2006/relationships/slide" Target="slides/slide19.xml"/><Relationship Id="rId46" Type="http://schemas.openxmlformats.org/officeDocument/2006/relationships/font" Target="fonts/InterTightSemiBold-boldItalic.fntdata"/><Relationship Id="rId23" Type="http://schemas.openxmlformats.org/officeDocument/2006/relationships/slide" Target="slides/slide18.xml"/><Relationship Id="rId45" Type="http://schemas.openxmlformats.org/officeDocument/2006/relationships/font" Target="fonts/InterTight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TightMedium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InterTightMedium-italic.fntdata"/><Relationship Id="rId10" Type="http://schemas.openxmlformats.org/officeDocument/2006/relationships/slide" Target="slides/slide5.xml"/><Relationship Id="rId32" Type="http://schemas.openxmlformats.org/officeDocument/2006/relationships/font" Target="fonts/InterTightMedium-bold.fntdata"/><Relationship Id="rId13" Type="http://schemas.openxmlformats.org/officeDocument/2006/relationships/slide" Target="slides/slide8.xml"/><Relationship Id="rId35" Type="http://schemas.openxmlformats.org/officeDocument/2006/relationships/font" Target="fonts/InterTight-regular.fntdata"/><Relationship Id="rId12" Type="http://schemas.openxmlformats.org/officeDocument/2006/relationships/slide" Target="slides/slide7.xml"/><Relationship Id="rId34" Type="http://schemas.openxmlformats.org/officeDocument/2006/relationships/font" Target="fonts/InterTight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InterTight-italic.fntdata"/><Relationship Id="rId14" Type="http://schemas.openxmlformats.org/officeDocument/2006/relationships/slide" Target="slides/slide9.xml"/><Relationship Id="rId36" Type="http://schemas.openxmlformats.org/officeDocument/2006/relationships/font" Target="fonts/InterTight-bold.fntdata"/><Relationship Id="rId17" Type="http://schemas.openxmlformats.org/officeDocument/2006/relationships/slide" Target="slides/slide12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38" Type="http://schemas.openxmlformats.org/officeDocument/2006/relationships/font" Target="fonts/InterT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a92ce6f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a92ce6f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a92ce6ff7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1a92ce6ff7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1a92ce6ff7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1a92ce6ff7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a92ce6ff7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1a92ce6ff7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1a92ce6ff7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1a92ce6ff7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1a92ce6ff7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1a92ce6ff7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1a92ce6ff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1a92ce6ff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1a92ce6ff7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1a92ce6ff7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1a92ce6ff7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1a92ce6ff7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1a92ce6ff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1a92ce6ff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1a92ce6ff7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1a92ce6ff7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a92ce6f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a92ce6f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1a92ce6ff7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1a92ce6ff7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a92ce6ff7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a92ce6ff7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1a92ce6ff7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1a92ce6ff7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1a92ce6ff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1a92ce6ff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1ab533aba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1ab533aba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1ab533aba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1ab533aba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a92ce6ff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1a92ce6ff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a92ce6ff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a92ce6ff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1a92ce6ff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1a92ce6ff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a92ce6ff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a92ce6ff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1a92ce6ff7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1a92ce6ff7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a92ce6ff7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a92ce6ff7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a92ce6ff7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a92ce6ff7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299808">
            <a:off x="124383" y="-559521"/>
            <a:ext cx="8900029" cy="6258229"/>
            <a:chOff x="124223" y="-559280"/>
            <a:chExt cx="8900025" cy="6258226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24223" y="-78561"/>
              <a:ext cx="8900025" cy="5296800"/>
              <a:chOff x="124223" y="-78561"/>
              <a:chExt cx="8900025" cy="5296800"/>
            </a:xfrm>
          </p:grpSpPr>
          <p:sp>
            <p:nvSpPr>
              <p:cNvPr id="12" name="Google Shape;12;p2"/>
              <p:cNvSpPr/>
              <p:nvPr/>
            </p:nvSpPr>
            <p:spPr>
              <a:xfrm rot="-1623">
                <a:off x="7117071" y="2014308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flipH="1" rot="-1487">
                <a:off x="124823" y="-77211"/>
                <a:ext cx="6242101" cy="5294100"/>
              </a:xfrm>
              <a:prstGeom prst="snip1Rect">
                <a:avLst>
                  <a:gd fmla="val 4248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 rot="10798513">
                <a:off x="2781248" y="-76291"/>
                <a:ext cx="6242401" cy="5289900"/>
              </a:xfrm>
              <a:prstGeom prst="snip1Rect">
                <a:avLst>
                  <a:gd fmla="val 4249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1623">
                <a:off x="125118" y="1250275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6" name="Google Shape;16;p2"/>
            <p:cNvSpPr/>
            <p:nvPr/>
          </p:nvSpPr>
          <p:spPr>
            <a:xfrm rot="-4516116">
              <a:off x="314265" y="-331820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6283884">
              <a:off x="6963097" y="3633506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826325" y="3252475"/>
            <a:ext cx="549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" name="Google Shape;64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69" name="Google Shape;69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" name="Google Shape;96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" name="Google Shape;97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3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140" name="Google Shape;140;p23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42" name="Google Shape;142;p23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 type="tx">
  <p:cSld name="TITLE_AND_BODY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5" name="Google Shape;155;p24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4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3" name="Google Shape;163;p25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8" name="Google Shape;168;p25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0" name="Google Shape;170;p2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woColTx">
  <p:cSld name="TITLE_AND_TWO_COLUMNS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174" name="Google Shape;174;p2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175" name="Google Shape;175;p2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77" name="Google Shape;177;p2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 type="titleOnly">
  <p:cSld name="TITLE_ONLY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>
            <p:ph idx="2" type="pic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5" name="Google Shape;185;p27"/>
          <p:cNvSpPr/>
          <p:nvPr>
            <p:ph idx="3" type="pic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6" name="Google Shape;186;p27"/>
          <p:cNvSpPr/>
          <p:nvPr>
            <p:ph idx="4" type="pic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5" type="body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0" name="Google Shape;190;p27"/>
          <p:cNvSpPr txBox="1"/>
          <p:nvPr>
            <p:ph idx="6" type="subTitle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7" type="body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2" name="Google Shape;192;p27"/>
          <p:cNvSpPr txBox="1"/>
          <p:nvPr>
            <p:ph idx="8" type="subTitle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9" type="body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left">
  <p:cSld name="ONE_COLUMN_TEXT_1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9"/>
          <p:cNvGrpSpPr/>
          <p:nvPr/>
        </p:nvGrpSpPr>
        <p:grpSpPr>
          <a:xfrm>
            <a:off x="433788" y="1202208"/>
            <a:ext cx="2632899" cy="904617"/>
            <a:chOff x="433788" y="1202208"/>
            <a:chExt cx="2632899" cy="904617"/>
          </a:xfrm>
        </p:grpSpPr>
        <p:sp>
          <p:nvSpPr>
            <p:cNvPr id="206" name="Google Shape;206;p29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08" name="Google Shape;208;p29"/>
          <p:cNvSpPr txBox="1"/>
          <p:nvPr>
            <p:ph idx="1" type="subTitle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29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middle">
  <p:cSld name="ONE_COLUMN_TEXT_1_2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0"/>
          <p:cNvGrpSpPr/>
          <p:nvPr/>
        </p:nvGrpSpPr>
        <p:grpSpPr>
          <a:xfrm>
            <a:off x="3253950" y="1202208"/>
            <a:ext cx="2632899" cy="904617"/>
            <a:chOff x="3253950" y="1202208"/>
            <a:chExt cx="2632899" cy="904617"/>
          </a:xfrm>
        </p:grpSpPr>
        <p:sp>
          <p:nvSpPr>
            <p:cNvPr id="217" name="Google Shape;217;p30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2" type="body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0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right, long text">
  <p:cSld name="ONE_COLUMN_TEXT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fmla="val 350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28" name="Google Shape;228;p31"/>
          <p:cNvSpPr txBox="1"/>
          <p:nvPr>
            <p:ph idx="1" type="subTitle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9" name="Google Shape;229;p31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30" name="Google Shape;230;p31"/>
          <p:cNvSpPr txBox="1"/>
          <p:nvPr>
            <p:ph idx="3" type="body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5" name="Google Shape;235;p31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2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38" name="Google Shape;238;p32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39" name="Google Shape;239;p32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41" name="Google Shape;241;p32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"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2" name="Google Shape;252;p33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"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60" name="Google Shape;260;p34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descriptions">
  <p:cSld name="SECTION_TITLE_AND_DESCRIPTION"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/>
          <p:nvPr>
            <p:ph idx="2" type="pic"/>
          </p:nvPr>
        </p:nvSpPr>
        <p:spPr>
          <a:xfrm>
            <a:off x="3544863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3" name="Google Shape;263;p35"/>
          <p:cNvSpPr/>
          <p:nvPr>
            <p:ph idx="3" type="pic"/>
          </p:nvPr>
        </p:nvSpPr>
        <p:spPr>
          <a:xfrm>
            <a:off x="6658538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4" name="Google Shape;264;p35"/>
          <p:cNvSpPr/>
          <p:nvPr>
            <p:ph idx="4" type="pic"/>
          </p:nvPr>
        </p:nvSpPr>
        <p:spPr>
          <a:xfrm>
            <a:off x="431200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" type="subTitle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8" name="Google Shape;268;p35"/>
          <p:cNvSpPr txBox="1"/>
          <p:nvPr>
            <p:ph idx="5" type="subTitle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9" name="Google Shape;269;p35"/>
          <p:cNvSpPr txBox="1"/>
          <p:nvPr>
            <p:ph idx="6" type="subTitle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70" name="Google Shape;270;p3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1" name="Google Shape;271;p3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lumn bullet points">
  <p:cSld name="CAPTION_ONLY"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74" name="Google Shape;274;p3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75" name="Google Shape;275;p3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6" name="Google Shape;276;p3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77" name="Google Shape;277;p3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6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36"/>
          <p:cNvSpPr txBox="1"/>
          <p:nvPr>
            <p:ph idx="2" type="body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3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83" name="Google Shape;283;p3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 for understanding">
  <p:cSld name="CAPTION_ONLY_1"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7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sp>
          <p:nvSpPr>
            <p:cNvPr id="286" name="Google Shape;286;p37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fmla="val 4086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7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37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3" name="Google Shape;293;p37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4" name="Google Shape;294;p37"/>
          <p:cNvSpPr txBox="1"/>
          <p:nvPr>
            <p:ph idx="4" type="body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37"/>
          <p:cNvSpPr txBox="1"/>
          <p:nvPr>
            <p:ph idx="5" type="body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7"/>
          <p:cNvSpPr txBox="1"/>
          <p:nvPr>
            <p:ph idx="6" type="body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ype">
  <p:cSld name="BIG_NUMBER">
    <p:bg>
      <p:bgPr>
        <a:solidFill>
          <a:schemeClr val="l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sz="28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300" name="Google Shape;300;p38"/>
          <p:cNvGrpSpPr/>
          <p:nvPr/>
        </p:nvGrpSpPr>
        <p:grpSpPr>
          <a:xfrm rot="300150">
            <a:off x="1277165" y="536719"/>
            <a:ext cx="6594752" cy="4068617"/>
            <a:chOff x="1277284" y="536521"/>
            <a:chExt cx="6594691" cy="4068580"/>
          </a:xfrm>
        </p:grpSpPr>
        <p:grpSp>
          <p:nvGrpSpPr>
            <p:cNvPr id="301" name="Google Shape;301;p38"/>
            <p:cNvGrpSpPr/>
            <p:nvPr/>
          </p:nvGrpSpPr>
          <p:grpSpPr>
            <a:xfrm>
              <a:off x="1277284" y="891662"/>
              <a:ext cx="6594077" cy="3357715"/>
              <a:chOff x="1277284" y="891662"/>
              <a:chExt cx="6594077" cy="3357715"/>
            </a:xfrm>
          </p:grpSpPr>
          <p:sp>
            <p:nvSpPr>
              <p:cNvPr id="302" name="Google Shape;302;p38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03" name="Google Shape;303;p38"/>
              <p:cNvSpPr/>
              <p:nvPr/>
            </p:nvSpPr>
            <p:spPr>
              <a:xfrm flipH="1" rot="-2453">
                <a:off x="1277283" y="893727"/>
                <a:ext cx="4625401" cy="3354000"/>
              </a:xfrm>
              <a:prstGeom prst="snip1Rect">
                <a:avLst>
                  <a:gd fmla="val 4969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4" name="Google Shape;304;p38"/>
              <p:cNvSpPr/>
              <p:nvPr/>
            </p:nvSpPr>
            <p:spPr>
              <a:xfrm flipH="1" rot="10797547">
                <a:off x="3245660" y="893312"/>
                <a:ext cx="4625701" cy="3354000"/>
              </a:xfrm>
              <a:prstGeom prst="snip1Rect">
                <a:avLst>
                  <a:gd fmla="val 4966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5" name="Google Shape;305;p38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06" name="Google Shape;306;p38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08" name="Google Shape;308;p38"/>
          <p:cNvSpPr txBox="1"/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38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0" name="Google Shape;310;p38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9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4" name="Google Shape;314;p39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7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ctrTitle"/>
          </p:nvPr>
        </p:nvSpPr>
        <p:spPr>
          <a:xfrm>
            <a:off x="486275" y="1559575"/>
            <a:ext cx="83469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Bulls and Cows Game with Entropy Calculation</a:t>
            </a:r>
            <a:endParaRPr/>
          </a:p>
        </p:txBody>
      </p:sp>
      <p:sp>
        <p:nvSpPr>
          <p:cNvPr id="320" name="Google Shape;320;p40"/>
          <p:cNvSpPr txBox="1"/>
          <p:nvPr>
            <p:ph idx="1" type="subTitle"/>
          </p:nvPr>
        </p:nvSpPr>
        <p:spPr>
          <a:xfrm>
            <a:off x="486275" y="3129475"/>
            <a:ext cx="54948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- Suriya Narayanan Rajavel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- Mathematical Foundations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Data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UFID - 96946409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49"/>
          <p:cNvSpPr txBox="1"/>
          <p:nvPr>
            <p:ph type="title"/>
          </p:nvPr>
        </p:nvSpPr>
        <p:spPr>
          <a:xfrm>
            <a:off x="233725" y="351775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Entropy is linked with Bulls and Cows</a:t>
            </a:r>
            <a:endParaRPr/>
          </a:p>
        </p:txBody>
      </p:sp>
      <p:sp>
        <p:nvSpPr>
          <p:cNvPr id="398" name="Google Shape;398;p49"/>
          <p:cNvSpPr txBox="1"/>
          <p:nvPr/>
        </p:nvSpPr>
        <p:spPr>
          <a:xfrm>
            <a:off x="-100475" y="86430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3C47D"/>
              </a:solidFill>
            </a:endParaRPr>
          </a:p>
        </p:txBody>
      </p:sp>
      <p:pic>
        <p:nvPicPr>
          <p:cNvPr id="399" name="Google Shape;3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59" y="864300"/>
            <a:ext cx="7859317" cy="419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50"/>
          <p:cNvSpPr txBox="1"/>
          <p:nvPr>
            <p:ph type="title"/>
          </p:nvPr>
        </p:nvSpPr>
        <p:spPr>
          <a:xfrm>
            <a:off x="233725" y="351775"/>
            <a:ext cx="8475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Design and Approach - Computer Guessing Code</a:t>
            </a:r>
            <a:endParaRPr/>
          </a:p>
        </p:txBody>
      </p:sp>
      <p:sp>
        <p:nvSpPr>
          <p:cNvPr id="406" name="Google Shape;406;p50"/>
          <p:cNvSpPr txBox="1"/>
          <p:nvPr/>
        </p:nvSpPr>
        <p:spPr>
          <a:xfrm>
            <a:off x="-100475" y="86430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3C47D"/>
              </a:solidFill>
            </a:endParaRPr>
          </a:p>
        </p:txBody>
      </p:sp>
      <p:sp>
        <p:nvSpPr>
          <p:cNvPr id="407" name="Google Shape;407;p50"/>
          <p:cNvSpPr txBox="1"/>
          <p:nvPr/>
        </p:nvSpPr>
        <p:spPr>
          <a:xfrm>
            <a:off x="434125" y="1221475"/>
            <a:ext cx="86913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Goal</a:t>
            </a:r>
            <a:r>
              <a:rPr lang="en" sz="1500">
                <a:solidFill>
                  <a:schemeClr val="dk1"/>
                </a:solidFill>
              </a:rPr>
              <a:t>: Enable the computer to guess the player's secret number efficiently using entropy as a guiding metric.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Approach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Generate All Possible Codes</a:t>
            </a:r>
            <a:r>
              <a:rPr lang="en" sz="1500">
                <a:solidFill>
                  <a:schemeClr val="dk1"/>
                </a:solidFill>
              </a:rPr>
              <a:t>: Start with all 4-digit combinations with unique digits.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Entropy-Based Guessing</a:t>
            </a:r>
            <a:r>
              <a:rPr lang="en" sz="1500">
                <a:solidFill>
                  <a:schemeClr val="dk1"/>
                </a:solidFill>
              </a:rPr>
              <a:t>: Use entropy to select the guess that maximizes information gain from feedback.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Feedback Interpretation</a:t>
            </a:r>
            <a:r>
              <a:rPr lang="en" sz="1500">
                <a:solidFill>
                  <a:schemeClr val="dk1"/>
                </a:solidFill>
              </a:rPr>
              <a:t>: Compute bulls and cows for each guess based on the player's response.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Filter Possible Codes</a:t>
            </a:r>
            <a:r>
              <a:rPr lang="en" sz="1500">
                <a:solidFill>
                  <a:schemeClr val="dk1"/>
                </a:solidFill>
              </a:rPr>
              <a:t>: Narrow down the remaining options using the feedback.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Iterate Until Solution</a:t>
            </a:r>
            <a:r>
              <a:rPr lang="en" sz="1500">
                <a:solidFill>
                  <a:schemeClr val="dk1"/>
                </a:solidFill>
              </a:rPr>
              <a:t>: Repeat the process until the correct number is identified.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Optimization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Evaluate all potential guesses, even those outside the remaining possibilities, for maximum entropy.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51"/>
          <p:cNvSpPr txBox="1"/>
          <p:nvPr>
            <p:ph type="title"/>
          </p:nvPr>
        </p:nvSpPr>
        <p:spPr>
          <a:xfrm>
            <a:off x="233725" y="351775"/>
            <a:ext cx="8475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Design and Approach - Computer Guessing Code</a:t>
            </a:r>
            <a:endParaRPr/>
          </a:p>
        </p:txBody>
      </p:sp>
      <p:sp>
        <p:nvSpPr>
          <p:cNvPr id="414" name="Google Shape;414;p51"/>
          <p:cNvSpPr txBox="1"/>
          <p:nvPr/>
        </p:nvSpPr>
        <p:spPr>
          <a:xfrm>
            <a:off x="-100475" y="86430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3C47D"/>
              </a:solidFill>
            </a:endParaRPr>
          </a:p>
        </p:txBody>
      </p:sp>
      <p:sp>
        <p:nvSpPr>
          <p:cNvPr id="415" name="Google Shape;415;p51"/>
          <p:cNvSpPr txBox="1"/>
          <p:nvPr/>
        </p:nvSpPr>
        <p:spPr>
          <a:xfrm>
            <a:off x="434125" y="1221475"/>
            <a:ext cx="869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416" name="Google Shape;4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1475"/>
            <a:ext cx="8891126" cy="376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52"/>
          <p:cNvSpPr txBox="1"/>
          <p:nvPr>
            <p:ph type="title"/>
          </p:nvPr>
        </p:nvSpPr>
        <p:spPr>
          <a:xfrm>
            <a:off x="233725" y="351775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Design and Approach</a:t>
            </a:r>
            <a:r>
              <a:rPr lang="en"/>
              <a:t> - User</a:t>
            </a:r>
            <a:r>
              <a:rPr lang="en"/>
              <a:t> Guessing C</a:t>
            </a:r>
            <a:r>
              <a:rPr lang="en"/>
              <a:t>ode</a:t>
            </a:r>
            <a:endParaRPr/>
          </a:p>
        </p:txBody>
      </p:sp>
      <p:sp>
        <p:nvSpPr>
          <p:cNvPr id="423" name="Google Shape;423;p52"/>
          <p:cNvSpPr txBox="1"/>
          <p:nvPr/>
        </p:nvSpPr>
        <p:spPr>
          <a:xfrm>
            <a:off x="-100475" y="86430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3C47D"/>
              </a:solidFill>
            </a:endParaRPr>
          </a:p>
        </p:txBody>
      </p:sp>
      <p:sp>
        <p:nvSpPr>
          <p:cNvPr id="424" name="Google Shape;424;p52"/>
          <p:cNvSpPr txBox="1"/>
          <p:nvPr/>
        </p:nvSpPr>
        <p:spPr>
          <a:xfrm>
            <a:off x="434125" y="1221475"/>
            <a:ext cx="869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425" name="Google Shape;425;p52"/>
          <p:cNvSpPr txBox="1"/>
          <p:nvPr/>
        </p:nvSpPr>
        <p:spPr>
          <a:xfrm>
            <a:off x="233725" y="1066600"/>
            <a:ext cx="85758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Goal</a:t>
            </a:r>
            <a:r>
              <a:rPr lang="en" sz="1500">
                <a:solidFill>
                  <a:schemeClr val="dk1"/>
                </a:solidFill>
              </a:rPr>
              <a:t>: Help the user guess the computer's secret number with guidance on entropy and feedback.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Approach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Computer Generates Secret Code</a:t>
            </a:r>
            <a:r>
              <a:rPr lang="en" sz="1500">
                <a:solidFill>
                  <a:schemeClr val="dk1"/>
                </a:solidFill>
              </a:rPr>
              <a:t>: Select a random 4-digit number with unique digits.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User Guesses</a:t>
            </a:r>
            <a:r>
              <a:rPr lang="en" sz="1500">
                <a:solidFill>
                  <a:schemeClr val="dk1"/>
                </a:solidFill>
              </a:rPr>
              <a:t>: Accept user input as a guess and validate it.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Provide Feedback</a:t>
            </a:r>
            <a:r>
              <a:rPr lang="en" sz="1500">
                <a:solidFill>
                  <a:schemeClr val="dk1"/>
                </a:solidFill>
              </a:rPr>
              <a:t>: Compute bulls and cows for the guess to inform the user about their progress.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Calculate Entropy</a:t>
            </a:r>
            <a:r>
              <a:rPr lang="en" sz="1500">
                <a:solidFill>
                  <a:schemeClr val="dk1"/>
                </a:solidFill>
              </a:rPr>
              <a:t>: Display updated entropy to reflect the uncertainty remaining after each guess.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Iterate Until Solved</a:t>
            </a:r>
            <a:r>
              <a:rPr lang="en" sz="1500">
                <a:solidFill>
                  <a:schemeClr val="dk1"/>
                </a:solidFill>
              </a:rPr>
              <a:t>: Allow the user to refine their guesses based on feedback until they find the correct code.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User Experience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Dynamic feedback and entropy visualization enhance user strategy and engagement.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53"/>
          <p:cNvSpPr txBox="1"/>
          <p:nvPr>
            <p:ph type="title"/>
          </p:nvPr>
        </p:nvSpPr>
        <p:spPr>
          <a:xfrm>
            <a:off x="233725" y="351775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Design and Approach - User Guessing Code</a:t>
            </a:r>
            <a:endParaRPr/>
          </a:p>
        </p:txBody>
      </p:sp>
      <p:sp>
        <p:nvSpPr>
          <p:cNvPr id="432" name="Google Shape;432;p53"/>
          <p:cNvSpPr txBox="1"/>
          <p:nvPr/>
        </p:nvSpPr>
        <p:spPr>
          <a:xfrm>
            <a:off x="-100475" y="86430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3C47D"/>
              </a:solidFill>
            </a:endParaRPr>
          </a:p>
        </p:txBody>
      </p:sp>
      <p:sp>
        <p:nvSpPr>
          <p:cNvPr id="433" name="Google Shape;433;p53"/>
          <p:cNvSpPr txBox="1"/>
          <p:nvPr/>
        </p:nvSpPr>
        <p:spPr>
          <a:xfrm>
            <a:off x="434125" y="1221475"/>
            <a:ext cx="869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434" name="Google Shape;4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7375"/>
            <a:ext cx="8691300" cy="40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54"/>
          <p:cNvSpPr txBox="1"/>
          <p:nvPr>
            <p:ph type="title"/>
          </p:nvPr>
        </p:nvSpPr>
        <p:spPr>
          <a:xfrm>
            <a:off x="264150" y="205550"/>
            <a:ext cx="8615700" cy="9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Highlights - Game Implementation-Computer Guessing </a:t>
            </a:r>
            <a:endParaRPr/>
          </a:p>
        </p:txBody>
      </p:sp>
      <p:sp>
        <p:nvSpPr>
          <p:cNvPr id="441" name="Google Shape;441;p54"/>
          <p:cNvSpPr txBox="1"/>
          <p:nvPr>
            <p:ph idx="1" type="body"/>
          </p:nvPr>
        </p:nvSpPr>
        <p:spPr>
          <a:xfrm>
            <a:off x="197250" y="981700"/>
            <a:ext cx="8749500" cy="46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 Functions:</a:t>
            </a:r>
            <a:endParaRPr b="1"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compute_feedback(secret, guess):</a:t>
            </a: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Calculates bulls (correct digit and position) and cows (correct digit, wrong position) for a guess.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filter_codes(possible_codes, guess, bulls, cows):</a:t>
            </a: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Filters the list of possible codes based on feedback from the previous guess.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calculate_entropy(possible_codes, guess):</a:t>
            </a: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Computes the entropy for a guess by analyzing feedback probabilities.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find_best_guess(possible_codes, all_codes):</a:t>
            </a: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Determines the guess with the highest expected information gain.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Core Logic:</a:t>
            </a:r>
            <a:endParaRPr b="1"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Generate all 4-digit unique codes using permutations.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Calculate entropy for each possible guess and select the one that maximizes information gain.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Filter codes iteratively until only one code remains or feedback indicates the guess is correct.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Efficiency Enhancements:</a:t>
            </a:r>
            <a:endParaRPr b="1"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Precomputing feedback for all possible codes reduces runtime during filtering.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Entropy calculation focuses on feedback distributions to prioritize meaningful guesses.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55"/>
          <p:cNvSpPr txBox="1"/>
          <p:nvPr>
            <p:ph type="title"/>
          </p:nvPr>
        </p:nvSpPr>
        <p:spPr>
          <a:xfrm>
            <a:off x="264150" y="205550"/>
            <a:ext cx="8615700" cy="9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Highlights - Game Implementation-Computer Guessing </a:t>
            </a:r>
            <a:endParaRPr/>
          </a:p>
        </p:txBody>
      </p:sp>
      <p:sp>
        <p:nvSpPr>
          <p:cNvPr id="448" name="Google Shape;448;p55"/>
          <p:cNvSpPr txBox="1"/>
          <p:nvPr>
            <p:ph idx="1" type="body"/>
          </p:nvPr>
        </p:nvSpPr>
        <p:spPr>
          <a:xfrm>
            <a:off x="197250" y="981700"/>
            <a:ext cx="8749500" cy="46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 Functions:</a:t>
            </a:r>
            <a:endParaRPr b="1"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compute_feedback(secret, guess):</a:t>
            </a: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Calculates bulls (correct digit and position) and cows (correct digit, wrong position) for a guess.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filter_codes(possible_codes, guess, bulls, cows):</a:t>
            </a: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Filters the list of possible codes based on feedback from the previous guess.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calculate_entropy(possible_codes, guess):</a:t>
            </a: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Computes the entropy for a guess by analyzing feedback probabilities.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find_best_guess(possible_codes, all_codes):</a:t>
            </a: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Determines the guess with the highest expected information gain.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Core Logic:</a:t>
            </a:r>
            <a:endParaRPr b="1"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Generate all 4-digit unique codes using permutations.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Calculate entropy for each possible guess and select the one that maximizes information gain.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Filter codes iteratively until only one code remains or feedback indicates the guess is correct.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Efficiency Enhancements:</a:t>
            </a:r>
            <a:endParaRPr b="1"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Precomputing feedback for all possible codes reduces runtime during filtering.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Entropy calculation focuses on feedback distributions to prioritize meaningful guesses.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56"/>
          <p:cNvSpPr txBox="1"/>
          <p:nvPr>
            <p:ph type="title"/>
          </p:nvPr>
        </p:nvSpPr>
        <p:spPr>
          <a:xfrm>
            <a:off x="264150" y="205550"/>
            <a:ext cx="8615700" cy="9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Highlights - Game Implementation-Computer Guessing </a:t>
            </a:r>
            <a:endParaRPr/>
          </a:p>
        </p:txBody>
      </p:sp>
      <p:pic>
        <p:nvPicPr>
          <p:cNvPr id="455" name="Google Shape;45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4475"/>
            <a:ext cx="8727452" cy="38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57"/>
          <p:cNvSpPr txBox="1"/>
          <p:nvPr>
            <p:ph type="title"/>
          </p:nvPr>
        </p:nvSpPr>
        <p:spPr>
          <a:xfrm>
            <a:off x="264150" y="205550"/>
            <a:ext cx="8615700" cy="9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Highlights - Game Implementation-User Guessing </a:t>
            </a:r>
            <a:endParaRPr/>
          </a:p>
        </p:txBody>
      </p:sp>
      <p:sp>
        <p:nvSpPr>
          <p:cNvPr id="462" name="Google Shape;462;p57"/>
          <p:cNvSpPr txBox="1"/>
          <p:nvPr/>
        </p:nvSpPr>
        <p:spPr>
          <a:xfrm>
            <a:off x="0" y="1046750"/>
            <a:ext cx="91440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Key Functions:</a:t>
            </a:r>
            <a:endParaRPr b="1">
              <a:solidFill>
                <a:schemeClr val="accen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compute_feedback(secret, guess):</a:t>
            </a:r>
            <a:r>
              <a:rPr lang="en">
                <a:solidFill>
                  <a:schemeClr val="accent1"/>
                </a:solidFill>
              </a:rPr>
              <a:t> Same as in the computer guessing problem, evaluates bulls and cows for user-provided guesses.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is_valid_guess(guess):</a:t>
            </a:r>
            <a:r>
              <a:rPr lang="en">
                <a:solidFill>
                  <a:schemeClr val="accent1"/>
                </a:solidFill>
              </a:rPr>
              <a:t> Ensures the user’s guess is a valid 4-digit number with unique digits.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calculate_current_entropy(bulls, cows):</a:t>
            </a:r>
            <a:r>
              <a:rPr lang="en">
                <a:solidFill>
                  <a:schemeClr val="accent1"/>
                </a:solidFill>
              </a:rPr>
              <a:t> Computes the current entropy based on feedback to show the remaining uncertainty.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Core Logic:</a:t>
            </a:r>
            <a:endParaRPr b="1">
              <a:solidFill>
                <a:schemeClr val="accen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Generate a random secret code for the computer.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Accept user input, validate the guess, and compute feedback.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Calculate entropy dynamically and display it to guide the user’s next guess.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User Experience Features:</a:t>
            </a:r>
            <a:endParaRPr b="1">
              <a:solidFill>
                <a:schemeClr val="accen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Clear feedback on each guess to encourage strategic thinking.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Dynamic entropy updates provide real-time insights into progress.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58"/>
          <p:cNvSpPr txBox="1"/>
          <p:nvPr>
            <p:ph type="title"/>
          </p:nvPr>
        </p:nvSpPr>
        <p:spPr>
          <a:xfrm>
            <a:off x="264150" y="205550"/>
            <a:ext cx="8615700" cy="9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Highlights - Game Implementation-User Guessing </a:t>
            </a:r>
            <a:endParaRPr/>
          </a:p>
        </p:txBody>
      </p:sp>
      <p:pic>
        <p:nvPicPr>
          <p:cNvPr id="469" name="Google Shape;46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350"/>
            <a:ext cx="8797124" cy="382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333925" y="544250"/>
            <a:ext cx="3039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26" name="Google Shape;326;p41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27" name="Google Shape;327;p41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Theoretical</a:t>
            </a:r>
            <a:r>
              <a:rPr lang="en"/>
              <a:t> Background</a:t>
            </a:r>
            <a:endParaRPr/>
          </a:p>
        </p:txBody>
      </p:sp>
      <p:sp>
        <p:nvSpPr>
          <p:cNvPr id="328" name="Google Shape;328;p41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What is Entropy</a:t>
            </a:r>
            <a:endParaRPr/>
          </a:p>
        </p:txBody>
      </p:sp>
      <p:sp>
        <p:nvSpPr>
          <p:cNvPr id="329" name="Google Shape;329;p41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Project Design and Approach</a:t>
            </a:r>
            <a:endParaRPr/>
          </a:p>
        </p:txBody>
      </p:sp>
      <p:sp>
        <p:nvSpPr>
          <p:cNvPr id="330" name="Google Shape;330;p41"/>
          <p:cNvSpPr txBox="1"/>
          <p:nvPr>
            <p:ph idx="5" type="subTitle"/>
          </p:nvPr>
        </p:nvSpPr>
        <p:spPr>
          <a:xfrm>
            <a:off x="1149126" y="4165824"/>
            <a:ext cx="32343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Code Highlights - Game Implementation</a:t>
            </a:r>
            <a:endParaRPr/>
          </a:p>
        </p:txBody>
      </p:sp>
      <p:sp>
        <p:nvSpPr>
          <p:cNvPr id="331" name="Google Shape;331;p41"/>
          <p:cNvSpPr txBox="1"/>
          <p:nvPr>
            <p:ph idx="6" type="subTitle"/>
          </p:nvPr>
        </p:nvSpPr>
        <p:spPr>
          <a:xfrm>
            <a:off x="5327851" y="2348550"/>
            <a:ext cx="32343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Code Highlights - Entropy Calculation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 txBox="1"/>
          <p:nvPr/>
        </p:nvSpPr>
        <p:spPr>
          <a:xfrm>
            <a:off x="365450" y="2348550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3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365450" y="2802868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5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4" name="Google Shape;334;p41"/>
          <p:cNvSpPr txBox="1"/>
          <p:nvPr/>
        </p:nvSpPr>
        <p:spPr>
          <a:xfrm>
            <a:off x="365450" y="3257186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6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5" name="Google Shape;335;p41"/>
          <p:cNvSpPr txBox="1"/>
          <p:nvPr/>
        </p:nvSpPr>
        <p:spPr>
          <a:xfrm>
            <a:off x="365450" y="3711504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11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6" name="Google Shape;336;p41"/>
          <p:cNvSpPr txBox="1"/>
          <p:nvPr/>
        </p:nvSpPr>
        <p:spPr>
          <a:xfrm>
            <a:off x="365450" y="4165821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15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4620375" y="2348550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20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8" name="Google Shape;338;p41"/>
          <p:cNvSpPr txBox="1"/>
          <p:nvPr/>
        </p:nvSpPr>
        <p:spPr>
          <a:xfrm>
            <a:off x="4620375" y="3257175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24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9" name="Google Shape;339;p41"/>
          <p:cNvSpPr txBox="1"/>
          <p:nvPr/>
        </p:nvSpPr>
        <p:spPr>
          <a:xfrm>
            <a:off x="5334025" y="3236075"/>
            <a:ext cx="1804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Challenges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40" name="Google Shape;340;p41"/>
          <p:cNvSpPr txBox="1"/>
          <p:nvPr/>
        </p:nvSpPr>
        <p:spPr>
          <a:xfrm>
            <a:off x="4620375" y="3711500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25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41" name="Google Shape;341;p41"/>
          <p:cNvSpPr txBox="1"/>
          <p:nvPr/>
        </p:nvSpPr>
        <p:spPr>
          <a:xfrm>
            <a:off x="5334025" y="37115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Conclusion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59"/>
          <p:cNvSpPr txBox="1"/>
          <p:nvPr>
            <p:ph type="title"/>
          </p:nvPr>
        </p:nvSpPr>
        <p:spPr>
          <a:xfrm>
            <a:off x="264150" y="205550"/>
            <a:ext cx="8615700" cy="9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Highlights - Entropy Calculation -Computer Guessing </a:t>
            </a:r>
            <a:endParaRPr/>
          </a:p>
        </p:txBody>
      </p:sp>
      <p:sp>
        <p:nvSpPr>
          <p:cNvPr id="476" name="Google Shape;476;p59"/>
          <p:cNvSpPr txBox="1"/>
          <p:nvPr/>
        </p:nvSpPr>
        <p:spPr>
          <a:xfrm>
            <a:off x="52650" y="1170350"/>
            <a:ext cx="90387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Approach</a:t>
            </a:r>
            <a:r>
              <a:rPr lang="en" sz="1500">
                <a:solidFill>
                  <a:schemeClr val="accent1"/>
                </a:solidFill>
              </a:rPr>
              <a:t>: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lang="en" sz="1500">
                <a:solidFill>
                  <a:schemeClr val="accent1"/>
                </a:solidFill>
              </a:rPr>
              <a:t>Feedback Distribution</a:t>
            </a:r>
            <a:r>
              <a:rPr lang="en" sz="1500">
                <a:solidFill>
                  <a:schemeClr val="accent1"/>
                </a:solidFill>
              </a:rPr>
              <a:t>: Compute the distribution of possible feedbacks (bulls and cows) for a given guess across all remaining codes.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lang="en" sz="1500">
                <a:solidFill>
                  <a:schemeClr val="accent1"/>
                </a:solidFill>
              </a:rPr>
              <a:t>Entropy Formula</a:t>
            </a:r>
            <a:r>
              <a:rPr lang="en" sz="1500">
                <a:solidFill>
                  <a:schemeClr val="accent1"/>
                </a:solidFill>
              </a:rPr>
              <a:t>: Use the formula:     H(X)=−∑P(x)log⁡2(P(x))H(X) 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where P(x)P(x)P(x) is the probability of each feedback.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lang="en" sz="1500">
                <a:solidFill>
                  <a:schemeClr val="accent1"/>
                </a:solidFill>
              </a:rPr>
              <a:t>Expected Information Gain</a:t>
            </a:r>
            <a:r>
              <a:rPr lang="en" sz="1500">
                <a:solidFill>
                  <a:schemeClr val="accent1"/>
                </a:solidFill>
              </a:rPr>
              <a:t>: The higher the entropy, the more uncertainty the guess is expected to reduce.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Key Function</a:t>
            </a:r>
            <a:r>
              <a:rPr lang="en" sz="1500">
                <a:solidFill>
                  <a:schemeClr val="accent1"/>
                </a:solidFill>
              </a:rPr>
              <a:t>: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calculate_entropy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Iterates over all possible codes.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Tracks feedback counts to determine probabilities.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Returns the total entropy for the given guess.</a:t>
            </a:r>
            <a:endParaRPr sz="1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60"/>
          <p:cNvSpPr txBox="1"/>
          <p:nvPr>
            <p:ph type="title"/>
          </p:nvPr>
        </p:nvSpPr>
        <p:spPr>
          <a:xfrm>
            <a:off x="264150" y="205550"/>
            <a:ext cx="8615700" cy="9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Highlights - Entropy Calculation -Computer Guessing </a:t>
            </a:r>
            <a:endParaRPr/>
          </a:p>
        </p:txBody>
      </p:sp>
      <p:pic>
        <p:nvPicPr>
          <p:cNvPr id="483" name="Google Shape;48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1475"/>
            <a:ext cx="8727450" cy="39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61"/>
          <p:cNvSpPr txBox="1"/>
          <p:nvPr>
            <p:ph type="title"/>
          </p:nvPr>
        </p:nvSpPr>
        <p:spPr>
          <a:xfrm>
            <a:off x="264150" y="205550"/>
            <a:ext cx="8615700" cy="9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Highlights - Entropy Calculation - User Guessing</a:t>
            </a:r>
            <a:endParaRPr/>
          </a:p>
        </p:txBody>
      </p:sp>
      <p:sp>
        <p:nvSpPr>
          <p:cNvPr id="490" name="Google Shape;490;p61"/>
          <p:cNvSpPr txBox="1"/>
          <p:nvPr/>
        </p:nvSpPr>
        <p:spPr>
          <a:xfrm>
            <a:off x="82350" y="1170350"/>
            <a:ext cx="8979300" cy="3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lang="en" sz="1500">
                <a:solidFill>
                  <a:schemeClr val="accent1"/>
                </a:solidFill>
              </a:rPr>
              <a:t>Simplified Calculation</a:t>
            </a:r>
            <a:r>
              <a:rPr lang="en" sz="1500">
                <a:solidFill>
                  <a:schemeClr val="accent1"/>
                </a:solidFill>
              </a:rPr>
              <a:t>:</a:t>
            </a:r>
            <a:endParaRPr sz="1500">
              <a:solidFill>
                <a:schemeClr val="accent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</a:pPr>
            <a:r>
              <a:rPr lang="en" sz="1500">
                <a:solidFill>
                  <a:schemeClr val="accent1"/>
                </a:solidFill>
              </a:rPr>
              <a:t>Base entropy is set to 4×log⁡2(10)4 , representing the maximum uncertainty for 4-digit numbers.</a:t>
            </a:r>
            <a:endParaRPr sz="1500">
              <a:solidFill>
                <a:schemeClr val="accent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</a:pPr>
            <a:r>
              <a:rPr lang="en" sz="1500">
                <a:solidFill>
                  <a:schemeClr val="accent1"/>
                </a:solidFill>
              </a:rPr>
              <a:t>Remaining uncertainty is reduced based on feedback: Remaining Uncertainty=1.0−(Bulls4+Cows8)</a:t>
            </a:r>
            <a:endParaRPr sz="1500">
              <a:solidFill>
                <a:schemeClr val="accent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</a:pPr>
            <a:r>
              <a:rPr lang="en" sz="1500">
                <a:solidFill>
                  <a:schemeClr val="accent1"/>
                </a:solidFill>
              </a:rPr>
              <a:t>Remaining Uncertainty=1.0−(4Bulls​+8Cows​) </a:t>
            </a:r>
            <a:endParaRPr sz="1500">
              <a:solidFill>
                <a:schemeClr val="accent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</a:pPr>
            <a:r>
              <a:rPr lang="en" sz="1500">
                <a:solidFill>
                  <a:schemeClr val="accent1"/>
                </a:solidFill>
              </a:rPr>
              <a:t>Current Entropy=Base Entropy×Remaining </a:t>
            </a:r>
            <a:endParaRPr sz="1500">
              <a:solidFill>
                <a:schemeClr val="accent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</a:pPr>
            <a:r>
              <a:rPr lang="en" sz="1500">
                <a:solidFill>
                  <a:schemeClr val="accent1"/>
                </a:solidFill>
              </a:rPr>
              <a:t>Current Entropy=Base Entropy×Remaining Uncertainty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Displays entropy dynamically after each guess to guide the player.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Key Function</a:t>
            </a:r>
            <a:r>
              <a:rPr lang="en" sz="1500">
                <a:solidFill>
                  <a:schemeClr val="accent1"/>
                </a:solidFill>
              </a:rPr>
              <a:t>: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calculate_current_entropy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Uses bulls and cows feedback to compute a simplified entropy value.</a:t>
            </a:r>
            <a:endParaRPr sz="1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62"/>
          <p:cNvSpPr txBox="1"/>
          <p:nvPr>
            <p:ph type="title"/>
          </p:nvPr>
        </p:nvSpPr>
        <p:spPr>
          <a:xfrm>
            <a:off x="264150" y="205550"/>
            <a:ext cx="8615700" cy="9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Highlights - Entropy Calculation - User Guessing</a:t>
            </a:r>
            <a:endParaRPr/>
          </a:p>
        </p:txBody>
      </p:sp>
      <p:pic>
        <p:nvPicPr>
          <p:cNvPr id="497" name="Google Shape;49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600"/>
            <a:ext cx="8727450" cy="39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63"/>
          <p:cNvSpPr txBox="1"/>
          <p:nvPr>
            <p:ph type="title"/>
          </p:nvPr>
        </p:nvSpPr>
        <p:spPr>
          <a:xfrm>
            <a:off x="264150" y="205550"/>
            <a:ext cx="8615700" cy="9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504" name="Google Shape;504;p63"/>
          <p:cNvSpPr txBox="1"/>
          <p:nvPr/>
        </p:nvSpPr>
        <p:spPr>
          <a:xfrm>
            <a:off x="180475" y="1067800"/>
            <a:ext cx="90288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Computing entropy for every possible guess across all remaining codes is computationally expensive, especially as the solution space is large initially.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Handling incorrect or inconsistent feedback from the user, which can disrupt the entropy calculation and filtering process.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Ensuring bulls and cows feedback is clear and consistent for the user to make informed guesses.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64"/>
          <p:cNvSpPr txBox="1"/>
          <p:nvPr>
            <p:ph type="title"/>
          </p:nvPr>
        </p:nvSpPr>
        <p:spPr>
          <a:xfrm>
            <a:off x="264150" y="205550"/>
            <a:ext cx="8615700" cy="9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11" name="Google Shape;511;p64"/>
          <p:cNvSpPr txBox="1"/>
          <p:nvPr/>
        </p:nvSpPr>
        <p:spPr>
          <a:xfrm>
            <a:off x="180475" y="1067800"/>
            <a:ext cx="90288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Implemented the Bulls and Cows game with enhanced decision-making through entropy and mutual information.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Designed two modes: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Computer Guessing</a:t>
            </a:r>
            <a:r>
              <a:rPr lang="en" sz="1800">
                <a:solidFill>
                  <a:schemeClr val="dk1"/>
                </a:solidFill>
              </a:rPr>
              <a:t>: Optimized guesses using entropy to maximize information gain.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User Guessing</a:t>
            </a:r>
            <a:r>
              <a:rPr lang="en" sz="1800">
                <a:solidFill>
                  <a:schemeClr val="dk1"/>
                </a:solidFill>
              </a:rPr>
              <a:t>: Guided users with feedback and real-time entropy updates.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Demonstrated how concepts like entropy can transform random guessing into a strategic process.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"Entropy doesn’t just reduce uncertainty; it empowers smarter decisions, whether in games or the real world."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947" r="20947" t="0"/>
          <a:stretch/>
        </p:blipFill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</p:spPr>
      </p:pic>
      <p:sp>
        <p:nvSpPr>
          <p:cNvPr id="347" name="Google Shape;347;p42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2"/>
          <p:cNvSpPr txBox="1"/>
          <p:nvPr>
            <p:ph type="title"/>
          </p:nvPr>
        </p:nvSpPr>
        <p:spPr>
          <a:xfrm>
            <a:off x="4994075" y="425608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Lane of the Bulls and Cows?</a:t>
            </a:r>
            <a:endParaRPr/>
          </a:p>
        </p:txBody>
      </p:sp>
      <p:sp>
        <p:nvSpPr>
          <p:cNvPr id="349" name="Google Shape;349;p42"/>
          <p:cNvSpPr txBox="1"/>
          <p:nvPr>
            <p:ph idx="1" type="body"/>
          </p:nvPr>
        </p:nvSpPr>
        <p:spPr>
          <a:xfrm>
            <a:off x="4798575" y="1235825"/>
            <a:ext cx="4230000" cy="3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 classic code-breaking game with roots tracing back to the early 19th century, popularized as "Mastermind" in the 1970s.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 Players decode a secret 4-digit number with minimal guesses, using feedback on "Bulls" (correct digits in correct positions) and "Cows" (correct digits in incorrect positions).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Beyond fun, this game is a real-world analogy for optimization problems in search algorithms, cryptography, and decision-making.</a:t>
            </a:r>
            <a:endParaRPr/>
          </a:p>
        </p:txBody>
      </p:sp>
      <p:sp>
        <p:nvSpPr>
          <p:cNvPr id="350" name="Google Shape;350;p42"/>
          <p:cNvSpPr/>
          <p:nvPr/>
        </p:nvSpPr>
        <p:spPr>
          <a:xfrm flipH="1" rot="5098785">
            <a:off x="3453376" y="771412"/>
            <a:ext cx="589662" cy="59055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6" name="Google Shape;3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25" y="509725"/>
            <a:ext cx="8947749" cy="412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44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</a:t>
            </a:r>
            <a:r>
              <a:rPr lang="en"/>
              <a:t> Background</a:t>
            </a:r>
            <a:endParaRPr/>
          </a:p>
        </p:txBody>
      </p:sp>
      <p:sp>
        <p:nvSpPr>
          <p:cNvPr id="363" name="Google Shape;363;p44"/>
          <p:cNvSpPr txBox="1"/>
          <p:nvPr>
            <p:ph idx="9" type="body"/>
          </p:nvPr>
        </p:nvSpPr>
        <p:spPr>
          <a:xfrm>
            <a:off x="381176" y="1202750"/>
            <a:ext cx="83166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Understanding </a:t>
            </a:r>
            <a:r>
              <a:rPr b="1" lang="en" sz="19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uncertainty</a:t>
            </a:r>
            <a:r>
              <a:rPr lang="en" sz="19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in decision-making and how it can be quantified.</a:t>
            </a:r>
            <a:endParaRPr sz="19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Importance of measuring the </a:t>
            </a:r>
            <a:r>
              <a:rPr b="1" lang="en" sz="19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information gained</a:t>
            </a:r>
            <a:r>
              <a:rPr lang="en" sz="19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from each guess in narrowing possibilities.</a:t>
            </a:r>
            <a:endParaRPr sz="19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How to calculate uncertainty reduction (entropy) and relate it to improved guesses.</a:t>
            </a:r>
            <a:endParaRPr sz="19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How entropy evolves as guesses refine the search.</a:t>
            </a:r>
            <a:endParaRPr b="1" sz="19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Leveraging mutual information to optimize the strategy for the next best guess.</a:t>
            </a:r>
            <a:endParaRPr b="1" sz="19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45"/>
          <p:cNvSpPr txBox="1"/>
          <p:nvPr>
            <p:ph type="title"/>
          </p:nvPr>
        </p:nvSpPr>
        <p:spPr>
          <a:xfrm>
            <a:off x="233725" y="421725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Entropy?</a:t>
            </a:r>
            <a:endParaRPr/>
          </a:p>
        </p:txBody>
      </p:sp>
      <p:sp>
        <p:nvSpPr>
          <p:cNvPr id="370" name="Google Shape;370;p45"/>
          <p:cNvSpPr txBox="1"/>
          <p:nvPr>
            <p:ph idx="1" type="body"/>
          </p:nvPr>
        </p:nvSpPr>
        <p:spPr>
          <a:xfrm>
            <a:off x="233725" y="922500"/>
            <a:ext cx="8475600" cy="29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</a:pPr>
            <a:r>
              <a:rPr lang="en" sz="1900"/>
              <a:t>Entropy helps us understand how uncertain or random a situation is.</a:t>
            </a:r>
            <a:endParaRPr sz="19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</a:pPr>
            <a:r>
              <a:rPr lang="en" sz="1900"/>
              <a:t>Higher entropy means more unpredictability, while lower entropy means more certainty.</a:t>
            </a:r>
            <a:endParaRPr sz="19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</a:pPr>
            <a:r>
              <a:rPr lang="en" sz="1900"/>
              <a:t>Entropy depends on the probability of different outcomes. The more evenly distributed the chances, the higher the entropy.</a:t>
            </a:r>
            <a:endParaRPr sz="19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</a:pPr>
            <a:r>
              <a:rPr lang="en" sz="1900"/>
              <a:t>Helps in understanding and optimizing processes where decisions need to be made, like compressing data or predicting outcomes.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46"/>
          <p:cNvSpPr txBox="1"/>
          <p:nvPr>
            <p:ph type="title"/>
          </p:nvPr>
        </p:nvSpPr>
        <p:spPr>
          <a:xfrm>
            <a:off x="233725" y="421725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Entropy?</a:t>
            </a:r>
            <a:endParaRPr/>
          </a:p>
        </p:txBody>
      </p:sp>
      <p:pic>
        <p:nvPicPr>
          <p:cNvPr id="377" name="Google Shape;3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750" y="923000"/>
            <a:ext cx="5495303" cy="422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47"/>
          <p:cNvSpPr txBox="1"/>
          <p:nvPr>
            <p:ph type="title"/>
          </p:nvPr>
        </p:nvSpPr>
        <p:spPr>
          <a:xfrm>
            <a:off x="233725" y="421725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Entropy?</a:t>
            </a:r>
            <a:endParaRPr/>
          </a:p>
        </p:txBody>
      </p:sp>
      <p:pic>
        <p:nvPicPr>
          <p:cNvPr id="384" name="Google Shape;3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9725"/>
            <a:ext cx="8145803" cy="380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48"/>
          <p:cNvSpPr txBox="1"/>
          <p:nvPr>
            <p:ph type="title"/>
          </p:nvPr>
        </p:nvSpPr>
        <p:spPr>
          <a:xfrm>
            <a:off x="233725" y="351775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Entropy is linked with Bulls and Cows</a:t>
            </a:r>
            <a:endParaRPr/>
          </a:p>
        </p:txBody>
      </p:sp>
      <p:sp>
        <p:nvSpPr>
          <p:cNvPr id="391" name="Google Shape;391;p48"/>
          <p:cNvSpPr txBox="1"/>
          <p:nvPr/>
        </p:nvSpPr>
        <p:spPr>
          <a:xfrm>
            <a:off x="-100475" y="864300"/>
            <a:ext cx="9144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3C47D"/>
                </a:solidFill>
              </a:rPr>
              <a:t>Understanding the Game's Uncertainty:</a:t>
            </a:r>
            <a:r>
              <a:rPr lang="en" sz="1900">
                <a:solidFill>
                  <a:srgbClr val="93C47D"/>
                </a:solidFill>
              </a:rPr>
              <a:t> At the start of the game, all possible codes are equally likely, meaning the uncertainty (or entropy) is at its highest.</a:t>
            </a:r>
            <a:endParaRPr sz="19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3C47D"/>
                </a:solidFill>
              </a:rPr>
              <a:t>Narrowing Down Choices:</a:t>
            </a:r>
            <a:r>
              <a:rPr lang="en" sz="1900">
                <a:solidFill>
                  <a:srgbClr val="93C47D"/>
                </a:solidFill>
              </a:rPr>
              <a:t> With each guess, the feedback (bulls and cows) reduces the number of possible codes, lowering the uncertainty.</a:t>
            </a:r>
            <a:endParaRPr sz="19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3C47D"/>
                </a:solidFill>
              </a:rPr>
              <a:t>Guiding Better Guesses:</a:t>
            </a:r>
            <a:r>
              <a:rPr lang="en" sz="1900">
                <a:solidFill>
                  <a:srgbClr val="93C47D"/>
                </a:solidFill>
              </a:rPr>
              <a:t> Entropy helps identify which guesses will provide the most information, leading to quicker solutions.</a:t>
            </a:r>
            <a:endParaRPr sz="19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3C47D"/>
                </a:solidFill>
              </a:rPr>
              <a:t>Tracking Progress:</a:t>
            </a:r>
            <a:r>
              <a:rPr lang="en" sz="1900">
                <a:solidFill>
                  <a:srgbClr val="93C47D"/>
                </a:solidFill>
              </a:rPr>
              <a:t> As the game progresses and the remaining possibilities shrink, entropy decreases, showing that you're closer to the solution.</a:t>
            </a:r>
            <a:endParaRPr sz="19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3C47D"/>
                </a:solidFill>
              </a:rPr>
              <a:t>A Strategic Edge:</a:t>
            </a:r>
            <a:r>
              <a:rPr lang="en" sz="1900">
                <a:solidFill>
                  <a:srgbClr val="93C47D"/>
                </a:solidFill>
              </a:rPr>
              <a:t> Thinking in terms of entropy transforms the game from random guessing to a methodical search for the right code.</a:t>
            </a:r>
            <a:endParaRPr sz="1900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sson 1">
  <a:themeElements>
    <a:clrScheme name="Simple Light">
      <a:dk1>
        <a:srgbClr val="137C3F"/>
      </a:dk1>
      <a:lt1>
        <a:srgbClr val="FFFCF5"/>
      </a:lt1>
      <a:dk2>
        <a:srgbClr val="146AEB"/>
      </a:dk2>
      <a:lt2>
        <a:srgbClr val="FBA084"/>
      </a:lt2>
      <a:accent1>
        <a:srgbClr val="000000"/>
      </a:accent1>
      <a:accent2>
        <a:srgbClr val="FFFFB3"/>
      </a:accent2>
      <a:accent3>
        <a:srgbClr val="B6D7A8"/>
      </a:accent3>
      <a:accent4>
        <a:srgbClr val="A4C2F4"/>
      </a:accent4>
      <a:accent5>
        <a:srgbClr val="B6D7A8"/>
      </a:accent5>
      <a:accent6>
        <a:srgbClr val="B4A7D6"/>
      </a:accent6>
      <a:hlink>
        <a:srgbClr val="146A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