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04866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05-Apr-24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05-Apr-24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9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0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05-Apr-24</a:t>
            </a:fld>
            <a:endParaRPr lang="en-US"/>
          </a:p>
        </p:txBody>
      </p:sp>
      <p:sp>
        <p:nvSpPr>
          <p:cNvPr id="1048623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4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05-Apr-24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05-Apr-24</a:t>
            </a:fld>
            <a:endParaRPr lang="en-US"/>
          </a:p>
        </p:txBody>
      </p:sp>
      <p:sp>
        <p:nvSpPr>
          <p:cNvPr id="104864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05-Apr-24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05-Apr-24</a:t>
            </a:fld>
            <a:endParaRPr 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05-Apr-24</a:t>
            </a:fld>
            <a:endParaRPr lang="en-US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05-Apr-24</a:t>
            </a:fld>
            <a:endParaRPr lang="en-US"/>
          </a:p>
        </p:txBody>
      </p:sp>
      <p:sp>
        <p:nvSpPr>
          <p:cNvPr id="10486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05-Apr-24</a:t>
            </a:fld>
            <a:endParaRPr lang="en-US"/>
          </a:p>
        </p:txBody>
      </p:sp>
      <p:sp>
        <p:nvSpPr>
          <p:cNvPr id="1048664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05-Apr-24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05-Apr-24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981201" y="4586365"/>
            <a:ext cx="9116512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endParaRPr b="1" dirty="0" sz="2000" lang="en-US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b="1" dirty="0" sz="2000" lang="en-US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2353" lnSpcReduction="20000"/>
          </a:bodyPr>
          <a:p>
            <a:pPr indent="0" marL="0">
              <a:buFont typeface="Arial" pitchFamily="34" charset="0"/>
              <a:buChar char="•"/>
            </a:pPr>
            <a:r>
              <a:rPr dirty="0" sz="4000" lang="en-US" smtClean="0"/>
              <a:t> </a:t>
            </a:r>
            <a:r>
              <a:rPr dirty="0" sz="4000" lang="en-US" err="1" smtClean="0"/>
              <a:t>Keyloggers</a:t>
            </a:r>
            <a:r>
              <a:rPr dirty="0" sz="4000" lang="en-US" smtClean="0"/>
              <a:t> are malicious software designed to record keystrokes on a computer or mobile device.</a:t>
            </a:r>
          </a:p>
          <a:p>
            <a:pPr indent="0" marL="0">
              <a:buFont typeface="Arial" pitchFamily="34" charset="0"/>
              <a:buChar char="•"/>
            </a:pPr>
            <a:r>
              <a:rPr dirty="0" sz="4000" lang="en-US" smtClean="0"/>
              <a:t>They pose significant security risks, as they can capture sensitive information such as passwords, credit card numbers, and personal messages.</a:t>
            </a:r>
          </a:p>
          <a:p>
            <a:pPr indent="0" marL="0">
              <a:buFont typeface="Arial" pitchFamily="34" charset="0"/>
              <a:buChar char="•"/>
            </a:pPr>
            <a:r>
              <a:rPr dirty="0" sz="4000" lang="en-US" err="1" smtClean="0"/>
              <a:t>Keyloggers</a:t>
            </a:r>
            <a:r>
              <a:rPr dirty="0" sz="4000" lang="en-US" smtClean="0"/>
              <a:t> are often used by cybercriminals for identity theft, espionage, and unauthorized access to systems.</a:t>
            </a:r>
          </a:p>
          <a:p>
            <a:pPr indent="0" marL="0">
              <a:buFont typeface="Arial" pitchFamily="34" charset="0"/>
              <a:buChar char="•"/>
            </a:pP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>
              <a:buFont typeface="Arial" pitchFamily="34" charset="0"/>
              <a:buChar char="•"/>
            </a:pPr>
            <a:r>
              <a:rPr b="1" dirty="0" sz="4000" lang="en-US" smtClean="0">
                <a:latin typeface="Calibri"/>
                <a:cs typeface="Calibri"/>
              </a:rPr>
              <a:t> </a:t>
            </a:r>
            <a:r>
              <a:rPr b="1" dirty="0" sz="3600" lang="en-US" smtClean="0">
                <a:latin typeface="Calibri"/>
                <a:cs typeface="Calibri"/>
              </a:rPr>
              <a:t>Our proposed solution is a </a:t>
            </a:r>
            <a:r>
              <a:rPr b="1" dirty="0" sz="3600" lang="en-US" err="1" smtClean="0">
                <a:latin typeface="Calibri"/>
                <a:cs typeface="Calibri"/>
              </a:rPr>
              <a:t>keylogger</a:t>
            </a:r>
            <a:r>
              <a:rPr b="1" dirty="0" sz="3600" lang="en-US" smtClean="0">
                <a:latin typeface="Calibri"/>
                <a:cs typeface="Calibri"/>
              </a:rPr>
              <a:t> detection and prevention system.</a:t>
            </a:r>
          </a:p>
          <a:p>
            <a:pPr indent="-305435" marL="305435">
              <a:buFont typeface="Arial" pitchFamily="34" charset="0"/>
              <a:buChar char="•"/>
            </a:pPr>
            <a:r>
              <a:rPr b="1" dirty="0" sz="3600" lang="en-US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b="1" dirty="0" sz="3600" lang="en-US" err="1" smtClean="0">
                <a:latin typeface="Calibri"/>
                <a:cs typeface="Calibri"/>
              </a:rPr>
              <a:t>keylogger</a:t>
            </a:r>
            <a:r>
              <a:rPr b="1" dirty="0" sz="3600" lang="en-US" smtClean="0">
                <a:latin typeface="Calibri"/>
                <a:cs typeface="Calibri"/>
              </a:rPr>
              <a:t> threats.</a:t>
            </a:r>
          </a:p>
          <a:p>
            <a:pPr indent="-305435" marL="305435">
              <a:buFont typeface="Arial" pitchFamily="34" charset="0"/>
              <a:buChar char="•"/>
            </a:pPr>
            <a:r>
              <a:rPr b="1" dirty="0" sz="3600" lang="en-US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b="1" dirty="0" sz="3600" lang="en-US" err="1" smtClean="0">
                <a:latin typeface="Calibri"/>
                <a:cs typeface="Calibri"/>
              </a:rPr>
              <a:t>keyloggers</a:t>
            </a:r>
            <a:r>
              <a:rPr b="1" dirty="0" sz="3600" lang="en-US" smtClean="0">
                <a:latin typeface="Calibri"/>
                <a:cs typeface="Calibri"/>
              </a:rPr>
              <a:t>.</a:t>
            </a:r>
            <a:endParaRPr b="1" dirty="0" sz="3600" lang="en-IN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p>
            <a:pPr indent="0" marL="0">
              <a:buFont typeface="Arial" pitchFamily="34" charset="0"/>
              <a:buChar char="•"/>
            </a:pPr>
            <a:r>
              <a:rPr b="1" dirty="0" sz="4000" lang="en-US" smtClean="0">
                <a:solidFill>
                  <a:srgbClr val="0F0F0F"/>
                </a:solidFill>
              </a:rPr>
              <a:t> The </a:t>
            </a:r>
            <a:r>
              <a:rPr b="1" dirty="0" sz="4000" lang="en-US" err="1" smtClean="0">
                <a:solidFill>
                  <a:srgbClr val="0F0F0F"/>
                </a:solidFill>
              </a:rPr>
              <a:t>keylogger</a:t>
            </a:r>
            <a:r>
              <a:rPr b="1" dirty="0" sz="4000" lang="en-US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indent="0" marL="0">
              <a:buFont typeface="Arial" pitchFamily="34" charset="0"/>
              <a:buChar char="•"/>
            </a:pPr>
            <a:r>
              <a:rPr b="1" dirty="0" sz="4000" lang="en-US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indent="0" marL="0">
              <a:buFont typeface="Arial" pitchFamily="34" charset="0"/>
              <a:buChar char="•"/>
            </a:pPr>
            <a:r>
              <a:rPr b="1" dirty="0" sz="4000" lang="en-US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b="1" dirty="0" sz="4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4118" lnSpcReduction="20000"/>
          </a:bodyPr>
          <a:p>
            <a:pPr indent="-305435" marL="305435">
              <a:buFont typeface="Wingdings" pitchFamily="2" charset="2"/>
              <a:buChar char="v"/>
            </a:pPr>
            <a:r>
              <a:rPr dirty="0" sz="3600" lang="en-US" smtClean="0"/>
              <a:t>The algorithm used for </a:t>
            </a:r>
            <a:r>
              <a:rPr dirty="0" sz="3600" lang="en-US" err="1" smtClean="0"/>
              <a:t>keylogger</a:t>
            </a:r>
            <a:r>
              <a:rPr dirty="0" sz="3600" lang="en-US" smtClean="0"/>
              <a:t>  is based on a combination of statistical analysis and machine learning models.</a:t>
            </a:r>
          </a:p>
          <a:p>
            <a:pPr indent="-305435" marL="305435">
              <a:buFont typeface="Wingdings" pitchFamily="2" charset="2"/>
              <a:buChar char="v"/>
            </a:pPr>
            <a:r>
              <a:rPr dirty="0" sz="3600" lang="en-US" smtClean="0"/>
              <a:t>Deployment involves installing the  software on end-user devices and integrating it with existing security measures.</a:t>
            </a:r>
          </a:p>
          <a:p>
            <a:pPr indent="-305435" marL="305435">
              <a:buFont typeface="Wingdings" pitchFamily="2" charset="2"/>
              <a:buChar char="v"/>
            </a:pPr>
            <a:r>
              <a:rPr dirty="0" sz="3600" lang="en-US" smtClean="0"/>
              <a:t>Testing and validation are conducted using simulated </a:t>
            </a:r>
            <a:r>
              <a:rPr dirty="0" sz="3600" lang="en-US" err="1" smtClean="0"/>
              <a:t>keylogger</a:t>
            </a:r>
            <a:r>
              <a:rPr dirty="0" sz="3600" lang="en-US" smtClean="0"/>
              <a:t> attacks and real-world data to ensure accuracy and reliability</a:t>
            </a:r>
            <a:r>
              <a:rPr dirty="0" lang="en-US" smtClean="0"/>
              <a:t>.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fontScale="97500" lnSpcReduction="10000"/>
          </a:bodyPr>
          <a:p>
            <a:pPr indent="0" marL="0">
              <a:buNone/>
            </a:pPr>
            <a:endParaRPr dirty="0" sz="4000" lang="en-US" smtClean="0"/>
          </a:p>
          <a:p>
            <a:pPr indent="0" marL="0">
              <a:buNone/>
            </a:pPr>
            <a:endParaRPr dirty="0" sz="4000" lang="en-US" smtClean="0"/>
          </a:p>
          <a:p>
            <a:pPr indent="0" marL="0">
              <a:buNone/>
            </a:pPr>
            <a:endParaRPr dirty="0" sz="4000" lang="en-US" smtClean="0"/>
          </a:p>
          <a:p>
            <a:pPr indent="0" marL="0">
              <a:buNone/>
            </a:pPr>
            <a:endParaRPr dirty="0" sz="4000" lang="en-US" smtClean="0"/>
          </a:p>
          <a:p>
            <a:pPr indent="0" marL="0">
              <a:buNone/>
            </a:pPr>
            <a:r>
              <a:rPr dirty="0" sz="4000" lang="en-US" smtClean="0"/>
              <a:t>The output image demonstrates  of a </a:t>
            </a:r>
            <a:r>
              <a:rPr dirty="0" sz="4000" lang="en-US" err="1" smtClean="0"/>
              <a:t>keylogger</a:t>
            </a:r>
            <a:r>
              <a:rPr dirty="0" sz="4000" lang="en-US" smtClean="0"/>
              <a:t> attack</a:t>
            </a:r>
            <a:endParaRPr dirty="0" sz="4000" lang="en-IN"/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3200" lang="en-US" smtClean="0"/>
              <a:t>In conclusion, our </a:t>
            </a:r>
            <a:r>
              <a:rPr dirty="0" sz="3200" lang="en-US" err="1" smtClean="0"/>
              <a:t>keylogger</a:t>
            </a:r>
            <a:r>
              <a:rPr dirty="0" sz="3200" lang="en-US" smtClean="0"/>
              <a:t> detection and prevention system effectively mitigate the risks posed by </a:t>
            </a:r>
            <a:r>
              <a:rPr dirty="0" sz="3200" lang="en-US" err="1" smtClean="0"/>
              <a:t>keyloggers</a:t>
            </a:r>
            <a:endParaRPr dirty="0" sz="3200" lang="en-US" smtClean="0"/>
          </a:p>
          <a:p>
            <a:pPr indent="-305435" marL="305435"/>
            <a:r>
              <a:rPr dirty="0" sz="3200" lang="en-US" smtClean="0"/>
              <a:t>.By leveraging advanced algorithms and encryption techniques, we provide a robust defense against unauthorized keystroke monitoring and data theft.</a:t>
            </a:r>
            <a:endParaRPr dirty="0" sz="32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3600" lang="en-US" smtClean="0"/>
              <a:t>Te </a:t>
            </a:r>
            <a:r>
              <a:rPr dirty="0" sz="3600" lang="en-US" err="1" smtClean="0"/>
              <a:t>futur</a:t>
            </a:r>
            <a:r>
              <a:rPr dirty="0" sz="3600" lang="en-US" smtClean="0"/>
              <a:t> scope of </a:t>
            </a:r>
            <a:r>
              <a:rPr dirty="0" sz="3600" lang="en-US" err="1" smtClean="0"/>
              <a:t>keylogger</a:t>
            </a:r>
            <a:r>
              <a:rPr dirty="0" sz="3600" lang="en-US" smtClean="0"/>
              <a:t> lies in advanced detection algorithm leveraging AI/ML, cross-platform protection, and collaborative efforts for threat intelligence sharing, leading to  more robust </a:t>
            </a:r>
            <a:r>
              <a:rPr dirty="0" sz="3600" lang="en-US" err="1" smtClean="0"/>
              <a:t>cybersecurity</a:t>
            </a:r>
            <a:r>
              <a:rPr dirty="0" sz="3600" lang="en-US" smtClean="0"/>
              <a:t> and enhanced user awareness</a:t>
            </a:r>
            <a:endParaRPr dirty="0" sz="3600" lang="en-US"/>
          </a:p>
        </p:txBody>
      </p:sp>
      <p:sp>
        <p:nvSpPr>
          <p:cNvPr id="1048610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p>
            <a:r>
              <a:rPr dirty="0" sz="4000"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dirty="0" sz="4000"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CSE</cp:lastModifiedBy>
  <dcterms:created xsi:type="dcterms:W3CDTF">2021-05-26T05:50:10Z</dcterms:created>
  <dcterms:modified xsi:type="dcterms:W3CDTF">2024-04-05T06:42:01Z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