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3" r:id="rId2"/>
    <p:sldId id="256" r:id="rId3"/>
    <p:sldId id="276" r:id="rId4"/>
    <p:sldId id="275" r:id="rId5"/>
    <p:sldId id="269" r:id="rId6"/>
    <p:sldId id="272" r:id="rId7"/>
    <p:sldId id="258" r:id="rId8"/>
    <p:sldId id="271" r:id="rId9"/>
    <p:sldId id="260" r:id="rId10"/>
    <p:sldId id="261" r:id="rId11"/>
    <p:sldId id="262" r:id="rId12"/>
    <p:sldId id="264" r:id="rId13"/>
    <p:sldId id="266" r:id="rId14"/>
    <p:sldId id="267" r:id="rId15"/>
    <p:sldId id="268" r:id="rId16"/>
    <p:sldId id="274" r:id="rId17"/>
    <p:sldId id="270"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5" d="100"/>
          <a:sy n="75" d="100"/>
        </p:scale>
        <p:origin x="811"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7CC30D0-A821-4B81-AFE7-3436E4F0B235}" type="slidenum">
              <a:rPr lang="en-IN" smtClean="0"/>
              <a:t>‹#›</a:t>
            </a:fld>
            <a:endParaRPr lang="en-IN"/>
          </a:p>
        </p:txBody>
      </p:sp>
    </p:spTree>
    <p:extLst>
      <p:ext uri="{BB962C8B-B14F-4D97-AF65-F5344CB8AC3E}">
        <p14:creationId xmlns:p14="http://schemas.microsoft.com/office/powerpoint/2010/main" val="20927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18331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16997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518438-7ED8-454F-BCE5-1418D636390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40164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C518438-7ED8-454F-BCE5-1418D636390E}" type="datetimeFigureOut">
              <a:rPr lang="en-IN" smtClean="0"/>
              <a:t>10-04-2025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7CC30D0-A821-4B81-AFE7-3436E4F0B235}" type="slidenum">
              <a:rPr lang="en-IN" smtClean="0"/>
              <a:t>‹#›</a:t>
            </a:fld>
            <a:endParaRPr lang="en-IN"/>
          </a:p>
        </p:txBody>
      </p:sp>
    </p:spTree>
    <p:extLst>
      <p:ext uri="{BB962C8B-B14F-4D97-AF65-F5344CB8AC3E}">
        <p14:creationId xmlns:p14="http://schemas.microsoft.com/office/powerpoint/2010/main" val="150137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518438-7ED8-454F-BCE5-1418D636390E}"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156420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518438-7ED8-454F-BCE5-1418D636390E}"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07999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18438-7ED8-454F-BCE5-1418D636390E}"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403448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18438-7ED8-454F-BCE5-1418D636390E}"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308575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8438-7ED8-454F-BCE5-1418D636390E}"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5212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518438-7ED8-454F-BCE5-1418D636390E}" type="datetimeFigureOut">
              <a:rPr lang="en-IN" smtClean="0"/>
              <a:t>10-04-2025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CC30D0-A821-4B81-AFE7-3436E4F0B235}" type="slidenum">
              <a:rPr lang="en-IN" smtClean="0"/>
              <a:t>‹#›</a:t>
            </a:fld>
            <a:endParaRPr lang="en-IN"/>
          </a:p>
        </p:txBody>
      </p:sp>
    </p:spTree>
    <p:extLst>
      <p:ext uri="{BB962C8B-B14F-4D97-AF65-F5344CB8AC3E}">
        <p14:creationId xmlns:p14="http://schemas.microsoft.com/office/powerpoint/2010/main" val="233375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C518438-7ED8-454F-BCE5-1418D636390E}" type="datetimeFigureOut">
              <a:rPr lang="en-IN" smtClean="0"/>
              <a:t>10-04-2025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7CC30D0-A821-4B81-AFE7-3436E4F0B235}" type="slidenum">
              <a:rPr lang="en-IN" smtClean="0"/>
              <a:t>‹#›</a:t>
            </a:fld>
            <a:endParaRPr lang="en-IN"/>
          </a:p>
        </p:txBody>
      </p:sp>
    </p:spTree>
    <p:extLst>
      <p:ext uri="{BB962C8B-B14F-4D97-AF65-F5344CB8AC3E}">
        <p14:creationId xmlns:p14="http://schemas.microsoft.com/office/powerpoint/2010/main" val="37775789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FCA8-7362-B697-6014-311E26CAB005}"/>
              </a:ext>
            </a:extLst>
          </p:cNvPr>
          <p:cNvSpPr>
            <a:spLocks noGrp="1"/>
          </p:cNvSpPr>
          <p:nvPr>
            <p:ph type="ctrTitle"/>
          </p:nvPr>
        </p:nvSpPr>
        <p:spPr/>
        <p:txBody>
          <a:bodyPr/>
          <a:lstStyle/>
          <a:p>
            <a:r>
              <a:rPr lang="en-US" sz="2500" b="1" cap="none" dirty="0">
                <a:solidFill>
                  <a:schemeClr val="tx1"/>
                </a:solidFill>
                <a:latin typeface="Times New Roman" panose="02020603050405020304" pitchFamily="18" charset="0"/>
                <a:cs typeface="Times New Roman" panose="02020603050405020304" pitchFamily="18" charset="0"/>
              </a:rPr>
              <a:t>Title          : </a:t>
            </a:r>
            <a:r>
              <a:rPr lang="en-US" sz="2500" cap="none" dirty="0">
                <a:solidFill>
                  <a:schemeClr val="tx1"/>
                </a:solidFill>
                <a:latin typeface="Times New Roman" panose="02020603050405020304" pitchFamily="18" charset="0"/>
                <a:cs typeface="Times New Roman" panose="02020603050405020304" pitchFamily="18" charset="0"/>
              </a:rPr>
              <a:t>Sales Insights </a:t>
            </a:r>
            <a:r>
              <a:rPr lang="en-US" sz="2500" cap="none" dirty="0" err="1">
                <a:solidFill>
                  <a:schemeClr val="tx1"/>
                </a:solidFill>
                <a:latin typeface="Times New Roman" panose="02020603050405020304" pitchFamily="18" charset="0"/>
                <a:cs typeface="Times New Roman" panose="02020603050405020304" pitchFamily="18" charset="0"/>
              </a:rPr>
              <a:t>Unleashed:Revenue</a:t>
            </a:r>
            <a:r>
              <a:rPr lang="en-US" sz="2500" cap="none" dirty="0">
                <a:solidFill>
                  <a:schemeClr val="tx1"/>
                </a:solidFill>
                <a:latin typeface="Times New Roman" panose="02020603050405020304" pitchFamily="18" charset="0"/>
                <a:cs typeface="Times New Roman" panose="02020603050405020304" pitchFamily="18" charset="0"/>
              </a:rPr>
              <a:t> Trends with Data Analytics </a:t>
            </a:r>
            <a:br>
              <a:rPr lang="en-US" sz="2500" cap="none" dirty="0">
                <a:solidFill>
                  <a:schemeClr val="tx1"/>
                </a:solidFill>
                <a:latin typeface="Times New Roman" panose="02020603050405020304" pitchFamily="18" charset="0"/>
                <a:cs typeface="Times New Roman" panose="02020603050405020304" pitchFamily="18" charset="0"/>
              </a:rPr>
            </a:br>
            <a:r>
              <a:rPr lang="en-US" sz="2500" b="1" cap="none" dirty="0">
                <a:solidFill>
                  <a:schemeClr val="tx1"/>
                </a:solidFill>
                <a:latin typeface="Times New Roman" panose="02020603050405020304" pitchFamily="18" charset="0"/>
                <a:cs typeface="Times New Roman" panose="02020603050405020304" pitchFamily="18" charset="0"/>
              </a:rPr>
              <a:t>Name        : </a:t>
            </a:r>
            <a:r>
              <a:rPr lang="en-US" sz="2500" cap="none" dirty="0">
                <a:solidFill>
                  <a:schemeClr val="tx1"/>
                </a:solidFill>
                <a:latin typeface="Times New Roman" panose="02020603050405020304" pitchFamily="18" charset="0"/>
                <a:cs typeface="Times New Roman" panose="02020603050405020304" pitchFamily="18" charset="0"/>
              </a:rPr>
              <a:t>Suriya Prakash S</a:t>
            </a:r>
            <a:br>
              <a:rPr lang="en-US" sz="2500" cap="none" dirty="0">
                <a:solidFill>
                  <a:schemeClr val="tx1"/>
                </a:solidFill>
                <a:latin typeface="Times New Roman" panose="02020603050405020304" pitchFamily="18" charset="0"/>
                <a:cs typeface="Times New Roman" panose="02020603050405020304" pitchFamily="18" charset="0"/>
              </a:rPr>
            </a:br>
            <a:r>
              <a:rPr lang="en-US" sz="2500" b="1" cap="none" dirty="0">
                <a:solidFill>
                  <a:schemeClr val="tx1"/>
                </a:solidFill>
                <a:latin typeface="Times New Roman" panose="02020603050405020304" pitchFamily="18" charset="0"/>
                <a:cs typeface="Times New Roman" panose="02020603050405020304" pitchFamily="18" charset="0"/>
              </a:rPr>
              <a:t>Roll no      :</a:t>
            </a:r>
            <a:r>
              <a:rPr lang="en-US" sz="2500" cap="none" dirty="0">
                <a:solidFill>
                  <a:schemeClr val="tx1"/>
                </a:solidFill>
                <a:latin typeface="Times New Roman" panose="02020603050405020304" pitchFamily="18" charset="0"/>
                <a:cs typeface="Times New Roman" panose="02020603050405020304" pitchFamily="18" charset="0"/>
              </a:rPr>
              <a:t> RA2332241010337</a:t>
            </a:r>
            <a:br>
              <a:rPr lang="en-US" sz="2500" cap="none" dirty="0">
                <a:solidFill>
                  <a:schemeClr val="tx1"/>
                </a:solidFill>
                <a:latin typeface="Times New Roman" panose="02020603050405020304" pitchFamily="18" charset="0"/>
                <a:cs typeface="Times New Roman" panose="02020603050405020304" pitchFamily="18" charset="0"/>
              </a:rPr>
            </a:br>
            <a:r>
              <a:rPr lang="en-US" sz="2500" b="1" cap="none" dirty="0">
                <a:solidFill>
                  <a:schemeClr val="tx1"/>
                </a:solidFill>
                <a:latin typeface="Times New Roman" panose="02020603050405020304" pitchFamily="18" charset="0"/>
                <a:cs typeface="Times New Roman" panose="02020603050405020304" pitchFamily="18" charset="0"/>
              </a:rPr>
              <a:t>Guide        : </a:t>
            </a:r>
            <a:r>
              <a:rPr lang="en-US" sz="2500" cap="none" dirty="0">
                <a:solidFill>
                  <a:schemeClr val="tx1"/>
                </a:solidFill>
                <a:latin typeface="Times New Roman" panose="02020603050405020304" pitchFamily="18" charset="0"/>
                <a:cs typeface="Times New Roman" panose="02020603050405020304" pitchFamily="18" charset="0"/>
              </a:rPr>
              <a:t>Leena </a:t>
            </a:r>
            <a:r>
              <a:rPr lang="en-US" sz="2500" cap="none" dirty="0" err="1">
                <a:solidFill>
                  <a:schemeClr val="tx1"/>
                </a:solidFill>
                <a:latin typeface="Times New Roman" panose="02020603050405020304" pitchFamily="18" charset="0"/>
                <a:cs typeface="Times New Roman" panose="02020603050405020304" pitchFamily="18" charset="0"/>
              </a:rPr>
              <a:t>Nesamani</a:t>
            </a:r>
            <a:r>
              <a:rPr lang="en-US" sz="2500" cap="none" dirty="0">
                <a:solidFill>
                  <a:schemeClr val="tx1"/>
                </a:solidFill>
                <a:latin typeface="Times New Roman" panose="02020603050405020304" pitchFamily="18" charset="0"/>
                <a:cs typeface="Times New Roman" panose="02020603050405020304" pitchFamily="18" charset="0"/>
              </a:rPr>
              <a:t> S</a:t>
            </a:r>
            <a:br>
              <a:rPr lang="en-US" sz="2500" cap="none" dirty="0">
                <a:solidFill>
                  <a:schemeClr val="tx1"/>
                </a:solidFill>
                <a:latin typeface="Times New Roman" panose="02020603050405020304" pitchFamily="18" charset="0"/>
                <a:cs typeface="Times New Roman" panose="02020603050405020304" pitchFamily="18" charset="0"/>
              </a:rPr>
            </a:br>
            <a:r>
              <a:rPr lang="en-US" sz="2500" b="1" cap="none" dirty="0">
                <a:solidFill>
                  <a:schemeClr val="tx1"/>
                </a:solidFill>
                <a:latin typeface="Times New Roman" panose="02020603050405020304" pitchFamily="18" charset="0"/>
                <a:cs typeface="Times New Roman" panose="02020603050405020304" pitchFamily="18" charset="0"/>
              </a:rPr>
              <a:t>Institution : </a:t>
            </a:r>
            <a:r>
              <a:rPr lang="en-US" sz="2500" cap="none" dirty="0">
                <a:solidFill>
                  <a:schemeClr val="tx1"/>
                </a:solidFill>
                <a:latin typeface="Times New Roman" panose="02020603050405020304" pitchFamily="18" charset="0"/>
                <a:cs typeface="Times New Roman" panose="02020603050405020304" pitchFamily="18" charset="0"/>
              </a:rPr>
              <a:t>SRM Institute of Science and Technology</a:t>
            </a:r>
            <a:endParaRPr lang="en-IN" sz="2500" cap="none" dirty="0">
              <a:solidFill>
                <a:schemeClr val="tx1"/>
              </a:solidFill>
            </a:endParaRPr>
          </a:p>
        </p:txBody>
      </p:sp>
      <p:sp>
        <p:nvSpPr>
          <p:cNvPr id="3" name="Subtitle 2">
            <a:extLst>
              <a:ext uri="{FF2B5EF4-FFF2-40B4-BE49-F238E27FC236}">
                <a16:creationId xmlns:a16="http://schemas.microsoft.com/office/drawing/2014/main" id="{6C07627D-52E7-9606-356F-95544C808E8D}"/>
              </a:ext>
            </a:extLst>
          </p:cNvPr>
          <p:cNvSpPr>
            <a:spLocks noGrp="1"/>
          </p:cNvSpPr>
          <p:nvPr>
            <p:ph type="subTitle" idx="1"/>
          </p:nvPr>
        </p:nvSpPr>
        <p:spPr>
          <a:xfrm flipV="1">
            <a:off x="1069848" y="4343401"/>
            <a:ext cx="7891272"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8928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88F5-109B-2BFA-1FE1-59D05439AD25}"/>
              </a:ext>
            </a:extLst>
          </p:cNvPr>
          <p:cNvSpPr>
            <a:spLocks noGrp="1"/>
          </p:cNvSpPr>
          <p:nvPr>
            <p:ph type="title"/>
          </p:nvPr>
        </p:nvSpPr>
        <p:spPr>
          <a:xfrm>
            <a:off x="234885" y="110603"/>
            <a:ext cx="10515600" cy="662396"/>
          </a:xfrm>
        </p:spPr>
        <p:txBody>
          <a:bodyPr>
            <a:normAutofit/>
          </a:bodyPr>
          <a:lstStyle/>
          <a:p>
            <a:pPr algn="ctr"/>
            <a:r>
              <a:rPr lang="en-IN" sz="2800" b="1" i="0" dirty="0">
                <a:solidFill>
                  <a:srgbClr val="000000"/>
                </a:solidFill>
                <a:effectLst/>
                <a:highlight>
                  <a:srgbClr val="FFFFFF"/>
                </a:highlight>
                <a:latin typeface="Times New Roman" panose="02020603050405020304" pitchFamily="18" charset="0"/>
                <a:cs typeface="Times New Roman" panose="02020603050405020304" pitchFamily="18" charset="0"/>
              </a:rPr>
              <a:t>Market Analysis:</a:t>
            </a:r>
          </a:p>
        </p:txBody>
      </p:sp>
      <p:sp>
        <p:nvSpPr>
          <p:cNvPr id="4" name="TextBox 3">
            <a:extLst>
              <a:ext uri="{FF2B5EF4-FFF2-40B4-BE49-F238E27FC236}">
                <a16:creationId xmlns:a16="http://schemas.microsoft.com/office/drawing/2014/main" id="{47054424-4BF1-4B1D-C82E-1CF56AF35155}"/>
              </a:ext>
            </a:extLst>
          </p:cNvPr>
          <p:cNvSpPr txBox="1"/>
          <p:nvPr/>
        </p:nvSpPr>
        <p:spPr>
          <a:xfrm>
            <a:off x="234884" y="627007"/>
            <a:ext cx="10125519"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Analyzing Sales by Region, Country, and Sales Group</a:t>
            </a:r>
          </a:p>
        </p:txBody>
      </p:sp>
      <p:pic>
        <p:nvPicPr>
          <p:cNvPr id="5122" name="Picture 2">
            <a:extLst>
              <a:ext uri="{FF2B5EF4-FFF2-40B4-BE49-F238E27FC236}">
                <a16:creationId xmlns:a16="http://schemas.microsoft.com/office/drawing/2014/main" id="{BE1B17D0-7D5C-DE64-FF84-AE9A8DAD5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49" y="1219681"/>
            <a:ext cx="6637900" cy="26331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4F24B17-4C6E-7405-65A8-7B8446D7F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749" y="4050938"/>
            <a:ext cx="6637900" cy="263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73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E7DE-4DAA-AB53-D3B8-6D15F156C186}"/>
              </a:ext>
            </a:extLst>
          </p:cNvPr>
          <p:cNvSpPr>
            <a:spLocks noGrp="1"/>
          </p:cNvSpPr>
          <p:nvPr>
            <p:ph type="title"/>
          </p:nvPr>
        </p:nvSpPr>
        <p:spPr>
          <a:xfrm>
            <a:off x="234884" y="289711"/>
            <a:ext cx="11769761" cy="624689"/>
          </a:xfrm>
        </p:spPr>
        <p:txBody>
          <a:bodyPr>
            <a:normAutofit/>
          </a:bodyPr>
          <a:lstStyle/>
          <a:p>
            <a:pPr algn="ctr"/>
            <a:r>
              <a:rPr lang="en-US" sz="2800" b="1" i="0" dirty="0">
                <a:solidFill>
                  <a:srgbClr val="000000"/>
                </a:solidFill>
                <a:effectLst/>
                <a:highlight>
                  <a:srgbClr val="FFFFFF"/>
                </a:highlight>
                <a:latin typeface="Times New Roman" panose="02020603050405020304" pitchFamily="18" charset="0"/>
                <a:cs typeface="Times New Roman" panose="02020603050405020304" pitchFamily="18" charset="0"/>
              </a:rPr>
              <a:t>Studying the Impact of Regional Promotions</a:t>
            </a:r>
          </a:p>
        </p:txBody>
      </p:sp>
      <p:pic>
        <p:nvPicPr>
          <p:cNvPr id="6146" name="Picture 2">
            <a:extLst>
              <a:ext uri="{FF2B5EF4-FFF2-40B4-BE49-F238E27FC236}">
                <a16:creationId xmlns:a16="http://schemas.microsoft.com/office/drawing/2014/main" id="{C8FC31D2-C6C7-7CA2-B711-B72D00300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54" y="1022907"/>
            <a:ext cx="10824966" cy="540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9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02E8-D655-2F88-5D42-FE0BA5093162}"/>
              </a:ext>
            </a:extLst>
          </p:cNvPr>
          <p:cNvSpPr>
            <a:spLocks noGrp="1"/>
          </p:cNvSpPr>
          <p:nvPr>
            <p:ph type="title"/>
          </p:nvPr>
        </p:nvSpPr>
        <p:spPr>
          <a:xfrm>
            <a:off x="357432" y="373291"/>
            <a:ext cx="11244542" cy="605836"/>
          </a:xfrm>
        </p:spPr>
        <p:txBody>
          <a:bodyPr>
            <a:normAutofit fontScale="90000"/>
          </a:bodyPr>
          <a:lstStyle/>
          <a:p>
            <a:pPr algn="ctr"/>
            <a:r>
              <a:rPr lang="en-US" sz="3100" b="1" i="0" dirty="0">
                <a:solidFill>
                  <a:srgbClr val="000000"/>
                </a:solidFill>
                <a:effectLst/>
                <a:highlight>
                  <a:srgbClr val="FFFFFF"/>
                </a:highlight>
                <a:latin typeface="Times New Roman" panose="02020603050405020304" pitchFamily="18" charset="0"/>
                <a:cs typeface="Times New Roman" panose="02020603050405020304" pitchFamily="18" charset="0"/>
              </a:rPr>
              <a:t>     Analyzing Sales Performance by Fiscal Periods</a:t>
            </a:r>
            <a:b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507CE9-2CC6-22B2-BBA1-280BCC254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343"/>
            <a:ext cx="11834568" cy="5820340"/>
          </a:xfrm>
          <a:prstGeom prst="rect">
            <a:avLst/>
          </a:prstGeom>
        </p:spPr>
      </p:pic>
    </p:spTree>
    <p:extLst>
      <p:ext uri="{BB962C8B-B14F-4D97-AF65-F5344CB8AC3E}">
        <p14:creationId xmlns:p14="http://schemas.microsoft.com/office/powerpoint/2010/main" val="331977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8B7A-51B2-3F13-D6F2-2166E4AC0119}"/>
              </a:ext>
            </a:extLst>
          </p:cNvPr>
          <p:cNvSpPr>
            <a:spLocks noGrp="1"/>
          </p:cNvSpPr>
          <p:nvPr>
            <p:ph type="title"/>
          </p:nvPr>
        </p:nvSpPr>
        <p:spPr>
          <a:xfrm>
            <a:off x="196239" y="708359"/>
            <a:ext cx="11727729" cy="690678"/>
          </a:xfrm>
        </p:spPr>
        <p:txBody>
          <a:bodyPr>
            <a:normAutofit fontScale="90000"/>
          </a:bodyPr>
          <a:lstStyle/>
          <a:p>
            <a:pPr algn="ctr"/>
            <a:r>
              <a:rPr lang="en-US" sz="2200" b="1" i="0" dirty="0">
                <a:solidFill>
                  <a:srgbClr val="000000"/>
                </a:solidFill>
                <a:effectLst/>
                <a:highlight>
                  <a:srgbClr val="FFFFFF"/>
                </a:highlight>
                <a:latin typeface="Times New Roman" panose="02020603050405020304" pitchFamily="18" charset="0"/>
                <a:cs typeface="Times New Roman" panose="02020603050405020304" pitchFamily="18" charset="0"/>
              </a:rPr>
              <a:t>     Identifying Seasonal Sales Trends</a:t>
            </a:r>
            <a:br>
              <a:rPr lang="en-US" sz="2200" b="1" i="0" dirty="0">
                <a:solidFill>
                  <a:srgbClr val="000000"/>
                </a:solidFill>
                <a:effectLst/>
                <a:highlight>
                  <a:srgbClr val="FFFFFF"/>
                </a:highlight>
                <a:latin typeface="Times New Roman" panose="02020603050405020304" pitchFamily="18" charset="0"/>
                <a:cs typeface="Times New Roman" panose="02020603050405020304" pitchFamily="18" charset="0"/>
              </a:rPr>
            </a:br>
            <a:r>
              <a:rPr lang="en-US" sz="2200" i="0" dirty="0">
                <a:solidFill>
                  <a:srgbClr val="000000"/>
                </a:solidFill>
                <a:effectLst/>
                <a:highlight>
                  <a:srgbClr val="FFFFFF"/>
                </a:highlight>
                <a:latin typeface="Times New Roman" panose="02020603050405020304" pitchFamily="18" charset="0"/>
                <a:cs typeface="Times New Roman" panose="02020603050405020304" pitchFamily="18" charset="0"/>
              </a:rPr>
              <a:t>Identify seasonal trends in sales across different product categories and subcategories to optimize inventory and marketing strategies.</a:t>
            </a:r>
            <a:b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C11C7E24-CC3C-2527-7C64-6D99ABB75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39" y="1479163"/>
            <a:ext cx="5534471" cy="343963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F241B6F-BB13-2725-CA28-EF736BBEB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950" y="1593129"/>
            <a:ext cx="6151810" cy="31768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F172AD-F00A-6E42-689A-CF2A95379377}"/>
              </a:ext>
            </a:extLst>
          </p:cNvPr>
          <p:cNvSpPr txBox="1"/>
          <p:nvPr/>
        </p:nvSpPr>
        <p:spPr>
          <a:xfrm>
            <a:off x="196239" y="4930215"/>
            <a:ext cx="11798852" cy="1508105"/>
          </a:xfrm>
          <a:prstGeom prst="rect">
            <a:avLst/>
          </a:prstGeom>
          <a:noFill/>
        </p:spPr>
        <p:txBody>
          <a:bodyPr wrap="square">
            <a:spAutoFit/>
          </a:bodyPr>
          <a:lstStyle/>
          <a:p>
            <a:endParaRPr lang="en-IN" dirty="0"/>
          </a:p>
          <a:p>
            <a:r>
              <a:rPr lang="en-IN" sz="2000" b="1" dirty="0"/>
              <a:t>Monthly Sales Trends:</a:t>
            </a:r>
          </a:p>
          <a:p>
            <a:r>
              <a:rPr lang="en-IN" dirty="0"/>
              <a:t>- </a:t>
            </a:r>
            <a:r>
              <a:rPr lang="en-IN" b="1" dirty="0"/>
              <a:t>Bikes: </a:t>
            </a:r>
            <a:r>
              <a:rPr lang="en-IN" dirty="0"/>
              <a:t>Significant upward trend, peaking at 700,000.</a:t>
            </a:r>
          </a:p>
          <a:p>
            <a:r>
              <a:rPr lang="en-IN" dirty="0"/>
              <a:t>- </a:t>
            </a:r>
            <a:r>
              <a:rPr lang="en-IN" b="1" dirty="0"/>
              <a:t>Accessories &amp; Clothing: </a:t>
            </a:r>
            <a:r>
              <a:rPr lang="en-IN" dirty="0"/>
              <a:t>Flat, lower sales.</a:t>
            </a:r>
          </a:p>
          <a:p>
            <a:r>
              <a:rPr lang="en-IN" dirty="0"/>
              <a:t>- </a:t>
            </a:r>
            <a:r>
              <a:rPr lang="en-IN" b="1" dirty="0"/>
              <a:t>Subcategories: </a:t>
            </a:r>
            <a:r>
              <a:rPr lang="en-IN" dirty="0"/>
              <a:t>Mountain and Road Bikes dominate with steady growth; other subcategories remain stable with low sales.</a:t>
            </a:r>
          </a:p>
        </p:txBody>
      </p:sp>
    </p:spTree>
    <p:extLst>
      <p:ext uri="{BB962C8B-B14F-4D97-AF65-F5344CB8AC3E}">
        <p14:creationId xmlns:p14="http://schemas.microsoft.com/office/powerpoint/2010/main" val="111908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C0BE-A8A9-8CAC-FB13-F433EBB540DF}"/>
              </a:ext>
            </a:extLst>
          </p:cNvPr>
          <p:cNvSpPr>
            <a:spLocks noGrp="1"/>
          </p:cNvSpPr>
          <p:nvPr>
            <p:ph type="title"/>
          </p:nvPr>
        </p:nvSpPr>
        <p:spPr>
          <a:xfrm>
            <a:off x="172010" y="290087"/>
            <a:ext cx="11513853" cy="530421"/>
          </a:xfrm>
        </p:spPr>
        <p:txBody>
          <a:bodyPr>
            <a:normAutofit/>
          </a:bodyPr>
          <a:lstStyle/>
          <a:p>
            <a:pPr algn="ctr">
              <a:spcBef>
                <a:spcPts val="907"/>
              </a:spcBef>
              <a:spcAft>
                <a:spcPts val="605"/>
              </a:spcAft>
            </a:pPr>
            <a:r>
              <a:rPr lang="en-IN" sz="2500" b="1" i="0" dirty="0">
                <a:effectLst/>
                <a:latin typeface="Times New Roman" panose="02020603050405020304" pitchFamily="18" charset="0"/>
                <a:cs typeface="Times New Roman" panose="02020603050405020304" pitchFamily="18" charset="0"/>
              </a:rPr>
              <a:t>Income Distribution</a:t>
            </a:r>
          </a:p>
        </p:txBody>
      </p:sp>
      <p:pic>
        <p:nvPicPr>
          <p:cNvPr id="4" name="Picture 3">
            <a:extLst>
              <a:ext uri="{FF2B5EF4-FFF2-40B4-BE49-F238E27FC236}">
                <a16:creationId xmlns:a16="http://schemas.microsoft.com/office/drawing/2014/main" id="{19734A4A-1AAD-DD41-D6B3-4CC470F07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466" y="1098958"/>
            <a:ext cx="10517068" cy="5549941"/>
          </a:xfrm>
          <a:prstGeom prst="rect">
            <a:avLst/>
          </a:prstGeom>
        </p:spPr>
      </p:pic>
    </p:spTree>
    <p:extLst>
      <p:ext uri="{BB962C8B-B14F-4D97-AF65-F5344CB8AC3E}">
        <p14:creationId xmlns:p14="http://schemas.microsoft.com/office/powerpoint/2010/main" val="166930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EAF18AA-3675-24B3-44C7-A2AB9E1AF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1" y="485709"/>
            <a:ext cx="11321592" cy="604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1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D7272-D9A3-C3BF-6023-5B0319909E0C}"/>
              </a:ext>
            </a:extLst>
          </p:cNvPr>
          <p:cNvSpPr txBox="1"/>
          <p:nvPr/>
        </p:nvSpPr>
        <p:spPr>
          <a:xfrm>
            <a:off x="4867490" y="184558"/>
            <a:ext cx="2593980" cy="477054"/>
          </a:xfrm>
          <a:prstGeom prst="rect">
            <a:avLst/>
          </a:prstGeom>
          <a:noFill/>
        </p:spPr>
        <p:txBody>
          <a:bodyPr wrap="none" rtlCol="0">
            <a:spAutoFit/>
          </a:bodyPr>
          <a:lstStyle/>
          <a:p>
            <a:pPr algn="ctr"/>
            <a:r>
              <a:rPr lang="en-IN" sz="2500" b="1" dirty="0">
                <a:latin typeface="Times New Roman" panose="02020603050405020304" pitchFamily="18" charset="0"/>
                <a:cs typeface="Times New Roman" panose="02020603050405020304" pitchFamily="18" charset="0"/>
              </a:rPr>
              <a:t>FINAL</a:t>
            </a:r>
            <a:r>
              <a:rPr lang="en-IN" sz="2500"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6B63F551-E1BD-DE7F-5DFD-4D593D2FB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21" y="922789"/>
            <a:ext cx="10276515" cy="5352176"/>
          </a:xfrm>
          <a:prstGeom prst="rect">
            <a:avLst/>
          </a:prstGeom>
        </p:spPr>
      </p:pic>
    </p:spTree>
    <p:extLst>
      <p:ext uri="{BB962C8B-B14F-4D97-AF65-F5344CB8AC3E}">
        <p14:creationId xmlns:p14="http://schemas.microsoft.com/office/powerpoint/2010/main" val="254674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E916AF-5F9D-2644-74F2-377BCF201968}"/>
              </a:ext>
            </a:extLst>
          </p:cNvPr>
          <p:cNvSpPr txBox="1"/>
          <p:nvPr/>
        </p:nvSpPr>
        <p:spPr>
          <a:xfrm>
            <a:off x="147686" y="1063319"/>
            <a:ext cx="11896627" cy="3170099"/>
          </a:xfrm>
          <a:prstGeom prst="rect">
            <a:avLst/>
          </a:prstGeom>
          <a:noFill/>
        </p:spPr>
        <p:txBody>
          <a:bodyPr wrap="square">
            <a:spAutoFit/>
          </a:bodyPr>
          <a:lstStyle/>
          <a:p>
            <a:endParaRPr lang="en-US" sz="3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Bikes:</a:t>
            </a:r>
            <a:r>
              <a:rPr lang="en-US" sz="2400" dirty="0">
                <a:latin typeface="Times New Roman" panose="02020603050405020304" pitchFamily="18" charset="0"/>
                <a:cs typeface="Times New Roman" panose="02020603050405020304" pitchFamily="18" charset="0"/>
              </a:rPr>
              <a:t> Show a significant upward sales trend, indicating strong and growing demand.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Accessories and Clothing:</a:t>
            </a:r>
            <a:r>
              <a:rPr lang="en-US" sz="2400" dirty="0">
                <a:latin typeface="Times New Roman" panose="02020603050405020304" pitchFamily="18" charset="0"/>
                <a:cs typeface="Times New Roman" panose="02020603050405020304" pitchFamily="18" charset="0"/>
              </a:rPr>
              <a:t> Exhibit relatively flat sales trends with lower sales amounts compared to Bikes.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Mountain and Road Bikes:</a:t>
            </a:r>
            <a:r>
              <a:rPr lang="en-US" sz="2400" dirty="0">
                <a:latin typeface="Times New Roman" panose="02020603050405020304" pitchFamily="18" charset="0"/>
                <a:cs typeface="Times New Roman" panose="02020603050405020304" pitchFamily="18" charset="0"/>
              </a:rPr>
              <a:t> Dominate sales with consistent growth, especially Mountain Bikes.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Other Subcategories:</a:t>
            </a:r>
            <a:r>
              <a:rPr lang="en-US" sz="2400" dirty="0">
                <a:latin typeface="Times New Roman" panose="02020603050405020304" pitchFamily="18" charset="0"/>
                <a:cs typeface="Times New Roman" panose="02020603050405020304" pitchFamily="18" charset="0"/>
              </a:rPr>
              <a:t> Remain stable with low sales across the months, without significant spikes or dips.</a:t>
            </a:r>
          </a:p>
        </p:txBody>
      </p:sp>
      <p:sp>
        <p:nvSpPr>
          <p:cNvPr id="2" name="TextBox 1">
            <a:extLst>
              <a:ext uri="{FF2B5EF4-FFF2-40B4-BE49-F238E27FC236}">
                <a16:creationId xmlns:a16="http://schemas.microsoft.com/office/drawing/2014/main" id="{408197DE-49B9-E07C-647D-7AE3EC5184C9}"/>
              </a:ext>
            </a:extLst>
          </p:cNvPr>
          <p:cNvSpPr txBox="1"/>
          <p:nvPr/>
        </p:nvSpPr>
        <p:spPr>
          <a:xfrm>
            <a:off x="4655889" y="335560"/>
            <a:ext cx="2355132"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3995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D6A6ED-91C0-CDD2-2DF3-9BB825E0B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493520"/>
            <a:ext cx="4876800" cy="5110480"/>
          </a:xfrm>
          <a:prstGeom prst="rect">
            <a:avLst/>
          </a:prstGeom>
        </p:spPr>
      </p:pic>
      <p:sp>
        <p:nvSpPr>
          <p:cNvPr id="8" name="TextBox 7">
            <a:extLst>
              <a:ext uri="{FF2B5EF4-FFF2-40B4-BE49-F238E27FC236}">
                <a16:creationId xmlns:a16="http://schemas.microsoft.com/office/drawing/2014/main" id="{78C31921-7304-0851-7FCA-A4B09B721523}"/>
              </a:ext>
            </a:extLst>
          </p:cNvPr>
          <p:cNvSpPr txBox="1"/>
          <p:nvPr/>
        </p:nvSpPr>
        <p:spPr>
          <a:xfrm>
            <a:off x="4643120" y="558800"/>
            <a:ext cx="3197863" cy="477054"/>
          </a:xfrm>
          <a:prstGeom prst="rect">
            <a:avLst/>
          </a:prstGeom>
          <a:noFill/>
        </p:spPr>
        <p:txBody>
          <a:bodyPr wrap="none" rtlCol="0">
            <a:spAutoFit/>
          </a:bodyPr>
          <a:lstStyle/>
          <a:p>
            <a:pPr algn="ctr"/>
            <a:r>
              <a:rPr lang="en-US" sz="2500" b="1" dirty="0">
                <a:latin typeface="Times New Roman" panose="02020603050405020304" pitchFamily="18" charset="0"/>
                <a:cs typeface="Times New Roman" panose="02020603050405020304" pitchFamily="18" charset="0"/>
              </a:rPr>
              <a:t>COMPANY LETTER</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16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E3785-1A8F-5462-5A48-BF81DC11E082}"/>
              </a:ext>
            </a:extLst>
          </p:cNvPr>
          <p:cNvSpPr txBox="1"/>
          <p:nvPr/>
        </p:nvSpPr>
        <p:spPr>
          <a:xfrm>
            <a:off x="3513219" y="2489200"/>
            <a:ext cx="4488216" cy="938719"/>
          </a:xfrm>
          <a:prstGeom prst="rect">
            <a:avLst/>
          </a:prstGeom>
          <a:noFill/>
        </p:spPr>
        <p:txBody>
          <a:bodyPr wrap="none" rtlCol="0">
            <a:spAutoFit/>
          </a:bodyPr>
          <a:lstStyle/>
          <a:p>
            <a:pPr algn="ctr"/>
            <a:r>
              <a:rPr lang="en-US" sz="5500" b="1" dirty="0">
                <a:latin typeface="Times New Roman" panose="02020603050405020304" pitchFamily="18" charset="0"/>
                <a:cs typeface="Times New Roman" panose="02020603050405020304" pitchFamily="18" charset="0"/>
              </a:rPr>
              <a:t>THANK YOU</a:t>
            </a:r>
            <a:endParaRPr lang="en-IN" sz="5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1B30-B986-2E59-DF6F-71680D3A3C6B}"/>
              </a:ext>
            </a:extLst>
          </p:cNvPr>
          <p:cNvSpPr>
            <a:spLocks noGrp="1"/>
          </p:cNvSpPr>
          <p:nvPr>
            <p:ph type="ctrTitle"/>
          </p:nvPr>
        </p:nvSpPr>
        <p:spPr/>
        <p:txBody>
          <a:bodyPr/>
          <a:lstStyle/>
          <a:p>
            <a:pPr algn="ctr"/>
            <a:r>
              <a:rPr lang="en-US" sz="4500" b="1" cap="none" dirty="0">
                <a:solidFill>
                  <a:schemeClr val="tx1"/>
                </a:solidFill>
                <a:latin typeface="Times New Roman" panose="02020603050405020304" pitchFamily="18" charset="0"/>
                <a:cs typeface="Times New Roman" panose="02020603050405020304" pitchFamily="18" charset="0"/>
              </a:rPr>
              <a:t>Sales Insights </a:t>
            </a:r>
            <a:r>
              <a:rPr lang="en-US" sz="4500" b="1" cap="none" dirty="0" err="1">
                <a:solidFill>
                  <a:schemeClr val="tx1"/>
                </a:solidFill>
                <a:latin typeface="Times New Roman" panose="02020603050405020304" pitchFamily="18" charset="0"/>
                <a:cs typeface="Times New Roman" panose="02020603050405020304" pitchFamily="18" charset="0"/>
              </a:rPr>
              <a:t>Unleashed:Revenue</a:t>
            </a:r>
            <a:r>
              <a:rPr lang="en-US" sz="4500" b="1" cap="none" dirty="0">
                <a:solidFill>
                  <a:schemeClr val="tx1"/>
                </a:solidFill>
                <a:latin typeface="Times New Roman" panose="02020603050405020304" pitchFamily="18" charset="0"/>
                <a:cs typeface="Times New Roman" panose="02020603050405020304" pitchFamily="18" charset="0"/>
              </a:rPr>
              <a:t> Trends with Data Analytics</a:t>
            </a:r>
            <a:br>
              <a:rPr lang="en-IN" sz="4500" b="1" i="0" dirty="0">
                <a:solidFill>
                  <a:srgbClr val="000000"/>
                </a:solidFill>
                <a:effectLst/>
                <a:highlight>
                  <a:srgbClr val="FFFFFF"/>
                </a:highlight>
                <a:latin typeface="Helvetica Neue"/>
              </a:rPr>
            </a:br>
            <a:endParaRPr lang="en-IN" sz="4500" b="1" dirty="0"/>
          </a:p>
        </p:txBody>
      </p:sp>
    </p:spTree>
    <p:extLst>
      <p:ext uri="{BB962C8B-B14F-4D97-AF65-F5344CB8AC3E}">
        <p14:creationId xmlns:p14="http://schemas.microsoft.com/office/powerpoint/2010/main" val="38851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A248F-1D93-ED04-4E31-7E68EF7185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736B1C-977E-907D-D7BC-F4BD8A618D73}"/>
              </a:ext>
            </a:extLst>
          </p:cNvPr>
          <p:cNvSpPr txBox="1"/>
          <p:nvPr/>
        </p:nvSpPr>
        <p:spPr>
          <a:xfrm>
            <a:off x="5423139" y="503339"/>
            <a:ext cx="1925528" cy="477054"/>
          </a:xfrm>
          <a:prstGeom prst="rect">
            <a:avLst/>
          </a:prstGeom>
          <a:noFill/>
        </p:spPr>
        <p:txBody>
          <a:bodyPr wrap="none" rtlCol="0">
            <a:spAutoFit/>
          </a:bodyPr>
          <a:lstStyle/>
          <a:p>
            <a:pPr algn="ctr"/>
            <a:r>
              <a:rPr lang="en-US" sz="2500" b="1" dirty="0">
                <a:latin typeface="Times New Roman" panose="02020603050405020304" pitchFamily="18" charset="0"/>
                <a:cs typeface="Times New Roman" panose="02020603050405020304" pitchFamily="18" charset="0"/>
              </a:rPr>
              <a:t>ABSTRACT</a:t>
            </a:r>
            <a:endParaRPr lang="en-IN" sz="25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2F8806-C612-7EDA-F0B8-511681ACEE8A}"/>
              </a:ext>
            </a:extLst>
          </p:cNvPr>
          <p:cNvSpPr txBox="1"/>
          <p:nvPr/>
        </p:nvSpPr>
        <p:spPr>
          <a:xfrm>
            <a:off x="684527" y="1870745"/>
            <a:ext cx="10542273" cy="2785378"/>
          </a:xfrm>
          <a:prstGeom prst="rect">
            <a:avLst/>
          </a:prstGeom>
          <a:noFill/>
        </p:spPr>
        <p:txBody>
          <a:bodyPr wrap="square" rtlCol="0">
            <a:spAutoFit/>
          </a:bodyPr>
          <a:lstStyle/>
          <a:p>
            <a:pPr algn="just"/>
            <a:r>
              <a:rPr lang="en-US" sz="2500" i="0" dirty="0">
                <a:effectLst/>
                <a:latin typeface="Times New Roman" panose="02020603050405020304" pitchFamily="18" charset="0"/>
                <a:cs typeface="Times New Roman" panose="02020603050405020304" pitchFamily="18" charset="0"/>
              </a:rPr>
              <a:t>This project focuses on analyzing sales data to uncover patterns, trends, and insights that can support strategic business decisions. By leveraging data visualization and statistical techniques, the analysis aims to identify top-performing products, seasonal trends, customer purchasing behavior, and sales performance across regions. The project uses tools like Excel, Python (Pandas,  </a:t>
            </a:r>
            <a:r>
              <a:rPr lang="en-US" sz="2500" i="0" dirty="0" err="1">
                <a:effectLst/>
                <a:latin typeface="Times New Roman" panose="02020603050405020304" pitchFamily="18" charset="0"/>
                <a:cs typeface="Times New Roman" panose="02020603050405020304" pitchFamily="18" charset="0"/>
              </a:rPr>
              <a:t>Numpy</a:t>
            </a:r>
            <a:r>
              <a:rPr lang="en-US" sz="2500" i="0" dirty="0">
                <a:effectLst/>
                <a:latin typeface="Times New Roman" panose="02020603050405020304" pitchFamily="18" charset="0"/>
                <a:cs typeface="Times New Roman" panose="02020603050405020304" pitchFamily="18" charset="0"/>
              </a:rPr>
              <a:t>, Matplotlib, Seaborn), or Power BI to clean, process, and visualize the data</a:t>
            </a:r>
            <a:r>
              <a:rPr lang="en-US" sz="2500" i="0">
                <a:effectLst/>
                <a:latin typeface="Times New Roman" panose="02020603050405020304" pitchFamily="18" charset="0"/>
                <a:cs typeface="Times New Roman" panose="02020603050405020304" pitchFamily="18" charset="0"/>
              </a:rPr>
              <a:t>. </a:t>
            </a:r>
            <a:endParaRPr lang="en-IN" sz="2500" dirty="0"/>
          </a:p>
        </p:txBody>
      </p:sp>
    </p:spTree>
    <p:extLst>
      <p:ext uri="{BB962C8B-B14F-4D97-AF65-F5344CB8AC3E}">
        <p14:creationId xmlns:p14="http://schemas.microsoft.com/office/powerpoint/2010/main" val="17229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87EBD-A9EB-0C40-2FE1-C9D5D27842E6}"/>
              </a:ext>
            </a:extLst>
          </p:cNvPr>
          <p:cNvSpPr txBox="1"/>
          <p:nvPr/>
        </p:nvSpPr>
        <p:spPr>
          <a:xfrm>
            <a:off x="4966283" y="503339"/>
            <a:ext cx="2839239" cy="477054"/>
          </a:xfrm>
          <a:prstGeom prst="rect">
            <a:avLst/>
          </a:prstGeom>
          <a:noFill/>
        </p:spPr>
        <p:txBody>
          <a:bodyPr wrap="none" rtlCol="0">
            <a:spAutoFit/>
          </a:bodyPr>
          <a:lstStyle/>
          <a:p>
            <a:pPr algn="ctr"/>
            <a:r>
              <a:rPr lang="en-US" sz="2500" b="1" dirty="0">
                <a:latin typeface="Times New Roman" panose="02020603050405020304" pitchFamily="18" charset="0"/>
                <a:cs typeface="Times New Roman" panose="02020603050405020304" pitchFamily="18" charset="0"/>
              </a:rPr>
              <a:t>METHODOLOGY</a:t>
            </a:r>
            <a:endParaRPr lang="en-IN" sz="25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625A3B-E753-32CC-2605-9E77E1A56784}"/>
              </a:ext>
            </a:extLst>
          </p:cNvPr>
          <p:cNvSpPr txBox="1"/>
          <p:nvPr/>
        </p:nvSpPr>
        <p:spPr>
          <a:xfrm>
            <a:off x="684527" y="1870745"/>
            <a:ext cx="10230686" cy="2785378"/>
          </a:xfrm>
          <a:prstGeom prst="rect">
            <a:avLst/>
          </a:prstGeom>
          <a:noFill/>
        </p:spPr>
        <p:txBody>
          <a:bodyPr wrap="none" rtlCol="0">
            <a:spAutoFit/>
          </a:bodyPr>
          <a:lstStyle/>
          <a:p>
            <a:pPr marL="285750" indent="-285750">
              <a:buFont typeface="Arial" panose="020B0604020202020204" pitchFamily="34" charset="0"/>
              <a:buChar char="•"/>
            </a:pPr>
            <a:r>
              <a:rPr lang="en-IN" sz="2500" b="1" i="0" dirty="0">
                <a:effectLst/>
                <a:latin typeface="Times New Roman" panose="02020603050405020304" pitchFamily="18" charset="0"/>
                <a:cs typeface="Times New Roman" panose="02020603050405020304" pitchFamily="18" charset="0"/>
              </a:rPr>
              <a:t>Data Collection : </a:t>
            </a:r>
            <a:r>
              <a:rPr lang="en-IN" sz="2500" i="0" dirty="0">
                <a:effectLst/>
                <a:latin typeface="Times New Roman" panose="02020603050405020304" pitchFamily="18" charset="0"/>
                <a:cs typeface="Times New Roman" panose="02020603050405020304" pitchFamily="18" charset="0"/>
              </a:rPr>
              <a:t>Tools – Kaggle</a:t>
            </a:r>
          </a:p>
          <a:p>
            <a:pPr marL="285750" indent="-285750">
              <a:buFont typeface="Arial" panose="020B0604020202020204" pitchFamily="34" charset="0"/>
              <a:buChar char="•"/>
            </a:pPr>
            <a:r>
              <a:rPr lang="en-IN" sz="2500" b="1" i="0" dirty="0">
                <a:effectLst/>
                <a:latin typeface="Times New Roman" panose="02020603050405020304" pitchFamily="18" charset="0"/>
                <a:cs typeface="Times New Roman" panose="02020603050405020304" pitchFamily="18" charset="0"/>
              </a:rPr>
              <a:t>Data Loading and Inspection : </a:t>
            </a:r>
            <a:r>
              <a:rPr lang="en-IN" sz="2500" i="0" dirty="0">
                <a:effectLst/>
                <a:latin typeface="Times New Roman" panose="02020603050405020304" pitchFamily="18" charset="0"/>
                <a:cs typeface="Times New Roman" panose="02020603050405020304" pitchFamily="18" charset="0"/>
              </a:rPr>
              <a:t>Tools - Python </a:t>
            </a:r>
            <a:r>
              <a:rPr lang="en-IN" sz="2500" i="0" dirty="0" err="1">
                <a:effectLst/>
                <a:latin typeface="Times New Roman" panose="02020603050405020304" pitchFamily="18" charset="0"/>
                <a:cs typeface="Times New Roman" panose="02020603050405020304" pitchFamily="18" charset="0"/>
              </a:rPr>
              <a:t>Jupyter</a:t>
            </a:r>
            <a:r>
              <a:rPr lang="en-IN" sz="2500" i="0" dirty="0">
                <a:effectLst/>
                <a:latin typeface="Times New Roman" panose="02020603050405020304" pitchFamily="18" charset="0"/>
                <a:cs typeface="Times New Roman" panose="02020603050405020304" pitchFamily="18" charset="0"/>
              </a:rPr>
              <a:t> Notebook</a:t>
            </a:r>
          </a:p>
          <a:p>
            <a:pPr marL="285750" indent="-285750">
              <a:buFont typeface="Arial" panose="020B0604020202020204" pitchFamily="34" charset="0"/>
              <a:buChar char="•"/>
            </a:pPr>
            <a:r>
              <a:rPr lang="en-IN" sz="2500" b="1" i="0" dirty="0">
                <a:effectLst/>
                <a:latin typeface="Times New Roman" panose="02020603050405020304" pitchFamily="18" charset="0"/>
                <a:cs typeface="Times New Roman" panose="02020603050405020304" pitchFamily="18" charset="0"/>
              </a:rPr>
              <a:t>Data Cleaning : </a:t>
            </a:r>
            <a:r>
              <a:rPr lang="en-IN" sz="2500" i="0" dirty="0">
                <a:effectLst/>
                <a:latin typeface="Times New Roman" panose="02020603050405020304" pitchFamily="18" charset="0"/>
                <a:cs typeface="Times New Roman" panose="02020603050405020304" pitchFamily="18" charset="0"/>
              </a:rPr>
              <a:t>Tools - Python, Pandas, NumPy.</a:t>
            </a:r>
          </a:p>
          <a:p>
            <a:pPr marL="285750" indent="-285750">
              <a:buFont typeface="Arial" panose="020B0604020202020204" pitchFamily="34" charset="0"/>
              <a:buChar char="•"/>
            </a:pPr>
            <a:r>
              <a:rPr lang="en-IN" sz="2500" b="1" i="0" dirty="0">
                <a:effectLst/>
                <a:latin typeface="Times New Roman" panose="02020603050405020304" pitchFamily="18" charset="0"/>
                <a:cs typeface="Times New Roman" panose="02020603050405020304" pitchFamily="18" charset="0"/>
              </a:rPr>
              <a:t>Exploratory Data Analysis (EDA) : </a:t>
            </a:r>
            <a:r>
              <a:rPr lang="en-IN" sz="2500" i="0" dirty="0">
                <a:effectLst/>
                <a:latin typeface="Times New Roman" panose="02020603050405020304" pitchFamily="18" charset="0"/>
                <a:cs typeface="Times New Roman" panose="02020603050405020304" pitchFamily="18" charset="0"/>
              </a:rPr>
              <a:t>Tools - Python, Matplotlib, Seaborn.</a:t>
            </a:r>
          </a:p>
          <a:p>
            <a:pPr marL="285750" indent="-285750">
              <a:buFont typeface="Arial" panose="020B0604020202020204" pitchFamily="34" charset="0"/>
              <a:buChar char="•"/>
            </a:pPr>
            <a:r>
              <a:rPr lang="en-US" sz="2500" b="1" i="0" dirty="0">
                <a:effectLst/>
                <a:latin typeface="Times New Roman" panose="02020603050405020304" pitchFamily="18" charset="0"/>
                <a:cs typeface="Times New Roman" panose="02020603050405020304" pitchFamily="18" charset="0"/>
              </a:rPr>
              <a:t>Define Objectives and Problem Statements.</a:t>
            </a:r>
          </a:p>
          <a:p>
            <a:pPr marL="285750" indent="-285750">
              <a:buFont typeface="Arial" panose="020B0604020202020204" pitchFamily="34" charset="0"/>
              <a:buChar char="•"/>
            </a:pPr>
            <a:r>
              <a:rPr lang="en-US" sz="2500" b="1" i="0" dirty="0">
                <a:effectLst/>
                <a:latin typeface="Times New Roman" panose="02020603050405020304" pitchFamily="18" charset="0"/>
                <a:cs typeface="Times New Roman" panose="02020603050405020304" pitchFamily="18" charset="0"/>
              </a:rPr>
              <a:t>Predi</a:t>
            </a:r>
            <a:r>
              <a:rPr lang="en-US" sz="2500" b="1" dirty="0">
                <a:latin typeface="Times New Roman" panose="02020603050405020304" pitchFamily="18" charset="0"/>
                <a:cs typeface="Times New Roman" panose="02020603050405020304" pitchFamily="18" charset="0"/>
              </a:rPr>
              <a:t>ctive Analysis : </a:t>
            </a:r>
            <a:r>
              <a:rPr lang="en-US" sz="2500" dirty="0">
                <a:latin typeface="Times New Roman" panose="02020603050405020304" pitchFamily="18" charset="0"/>
                <a:cs typeface="Times New Roman" panose="02020603050405020304" pitchFamily="18" charset="0"/>
              </a:rPr>
              <a:t>Linear Regression</a:t>
            </a:r>
            <a:endParaRPr lang="en-US" sz="25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500" b="1" i="0" dirty="0">
                <a:effectLst/>
                <a:latin typeface="Times New Roman" panose="02020603050405020304" pitchFamily="18" charset="0"/>
                <a:cs typeface="Times New Roman" panose="02020603050405020304" pitchFamily="18" charset="0"/>
              </a:rPr>
              <a:t>Visualization and Dashboard Creation : </a:t>
            </a:r>
            <a:r>
              <a:rPr lang="en-IN" sz="2500" i="0" dirty="0">
                <a:effectLst/>
                <a:latin typeface="Times New Roman" panose="02020603050405020304" pitchFamily="18" charset="0"/>
                <a:cs typeface="Times New Roman" panose="02020603050405020304" pitchFamily="18" charset="0"/>
              </a:rPr>
              <a:t>Tools – Power BI.</a:t>
            </a:r>
            <a:endParaRPr lang="en-IN" sz="2500" dirty="0"/>
          </a:p>
        </p:txBody>
      </p:sp>
    </p:spTree>
    <p:extLst>
      <p:ext uri="{BB962C8B-B14F-4D97-AF65-F5344CB8AC3E}">
        <p14:creationId xmlns:p14="http://schemas.microsoft.com/office/powerpoint/2010/main" val="15420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1249D3-7A08-4DB7-46C1-ACF1162DFA9C}"/>
              </a:ext>
            </a:extLst>
          </p:cNvPr>
          <p:cNvSpPr txBox="1"/>
          <p:nvPr/>
        </p:nvSpPr>
        <p:spPr>
          <a:xfrm>
            <a:off x="223101" y="1551746"/>
            <a:ext cx="11745798" cy="3170099"/>
          </a:xfrm>
          <a:prstGeom prst="rect">
            <a:avLst/>
          </a:prstGeom>
          <a:noFill/>
        </p:spPr>
        <p:txBody>
          <a:bodyPr wrap="square">
            <a:spAutoFit/>
          </a:bodyPr>
          <a:lstStyle/>
          <a:p>
            <a:pPr marL="457200" indent="-457200">
              <a:buFont typeface="+mj-lt"/>
              <a:buAutoNum type="arabicPeriod"/>
            </a:pPr>
            <a:r>
              <a:rPr lang="en-US" sz="2500" b="1" dirty="0">
                <a:latin typeface="Times New Roman" panose="02020603050405020304" pitchFamily="18" charset="0"/>
                <a:cs typeface="Times New Roman" panose="02020603050405020304" pitchFamily="18" charset="0"/>
              </a:rPr>
              <a:t>Sales Performance Analysis</a:t>
            </a:r>
            <a:r>
              <a:rPr lang="en-US" sz="2500" dirty="0">
                <a:latin typeface="Times New Roman" panose="02020603050405020304" pitchFamily="18" charset="0"/>
                <a:cs typeface="Times New Roman" panose="02020603050405020304" pitchFamily="18" charset="0"/>
              </a:rPr>
              <a:t> – Evaluate overall sales trends, identify peak sales periods, and detect revenue patterns over time.</a:t>
            </a:r>
          </a:p>
          <a:p>
            <a:pPr marL="457200" indent="-457200">
              <a:buFont typeface="+mj-lt"/>
              <a:buAutoNum type="arabicPeriod"/>
            </a:pPr>
            <a:r>
              <a:rPr lang="en-US" sz="2500" b="1" dirty="0">
                <a:latin typeface="Times New Roman" panose="02020603050405020304" pitchFamily="18" charset="0"/>
                <a:cs typeface="Times New Roman" panose="02020603050405020304" pitchFamily="18" charset="0"/>
              </a:rPr>
              <a:t>Customer Behavior Insights</a:t>
            </a:r>
            <a:r>
              <a:rPr lang="en-US" sz="2500" dirty="0">
                <a:latin typeface="Times New Roman" panose="02020603050405020304" pitchFamily="18" charset="0"/>
                <a:cs typeface="Times New Roman" panose="02020603050405020304" pitchFamily="18" charset="0"/>
              </a:rPr>
              <a:t> – Understand purchasing behavior, segment customers based on demographics, and analyze buying preferences.</a:t>
            </a:r>
          </a:p>
          <a:p>
            <a:pPr marL="457200" indent="-457200">
              <a:buFont typeface="+mj-lt"/>
              <a:buAutoNum type="arabicPeriod"/>
            </a:pPr>
            <a:r>
              <a:rPr lang="en-US" sz="2500" b="1" dirty="0">
                <a:latin typeface="Times New Roman" panose="02020603050405020304" pitchFamily="18" charset="0"/>
                <a:cs typeface="Times New Roman" panose="02020603050405020304" pitchFamily="18" charset="0"/>
              </a:rPr>
              <a:t>Product Performance Assessment</a:t>
            </a:r>
            <a:r>
              <a:rPr lang="en-US" sz="2500" dirty="0">
                <a:latin typeface="Times New Roman" panose="02020603050405020304" pitchFamily="18" charset="0"/>
                <a:cs typeface="Times New Roman" panose="02020603050405020304" pitchFamily="18" charset="0"/>
              </a:rPr>
              <a:t> – Identify best-selling and underperforming products to optimize inventory and marketing efforts.</a:t>
            </a:r>
          </a:p>
          <a:p>
            <a:pPr marL="457200" indent="-457200">
              <a:buFont typeface="+mj-lt"/>
              <a:buAutoNum type="arabicPeriod"/>
            </a:pPr>
            <a:r>
              <a:rPr lang="en-US" sz="2500" b="1" dirty="0">
                <a:latin typeface="Times New Roman" panose="02020603050405020304" pitchFamily="18" charset="0"/>
                <a:cs typeface="Times New Roman" panose="02020603050405020304" pitchFamily="18" charset="0"/>
              </a:rPr>
              <a:t>Data Visualization and Reporting</a:t>
            </a:r>
            <a:r>
              <a:rPr lang="en-US" sz="2500" dirty="0">
                <a:latin typeface="Times New Roman" panose="02020603050405020304" pitchFamily="18" charset="0"/>
                <a:cs typeface="Times New Roman" panose="02020603050405020304" pitchFamily="18" charset="0"/>
              </a:rPr>
              <a:t> – Present findings through interactive dashboards and reports using tools like Power BI, Python libraries.</a:t>
            </a:r>
            <a:endParaRPr lang="en-IN" sz="25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86EA8C-3BB3-27E2-A12B-35E7A11BDA2F}"/>
              </a:ext>
            </a:extLst>
          </p:cNvPr>
          <p:cNvSpPr txBox="1"/>
          <p:nvPr/>
        </p:nvSpPr>
        <p:spPr>
          <a:xfrm>
            <a:off x="4806892" y="369116"/>
            <a:ext cx="2034531"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OBJECTIVE</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46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C0F8C-2E87-B30E-5109-BD5AE7F1679D}"/>
              </a:ext>
            </a:extLst>
          </p:cNvPr>
          <p:cNvSpPr txBox="1"/>
          <p:nvPr/>
        </p:nvSpPr>
        <p:spPr>
          <a:xfrm>
            <a:off x="4050474" y="494950"/>
            <a:ext cx="3846501" cy="584775"/>
          </a:xfrm>
          <a:prstGeom prst="rect">
            <a:avLst/>
          </a:prstGeom>
          <a:noFill/>
        </p:spPr>
        <p:txBody>
          <a:bodyPr wrap="none" rtlCol="0">
            <a:spAutoFit/>
          </a:bodyPr>
          <a:lstStyle/>
          <a:p>
            <a:pPr algn="ctr">
              <a:buNone/>
            </a:pPr>
            <a:r>
              <a:rPr lang="en-IN" sz="3200" b="1" i="0" dirty="0">
                <a:effectLst/>
                <a:latin typeface="Times New Roman" panose="02020603050405020304" pitchFamily="18" charset="0"/>
                <a:cs typeface="Times New Roman" panose="02020603050405020304" pitchFamily="18" charset="0"/>
              </a:rPr>
              <a:t> Gender Distribution</a:t>
            </a:r>
            <a:endParaRPr lang="en-IN" sz="3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DD1BFC-9615-1357-D954-1D898BE61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99" y="1350628"/>
            <a:ext cx="10117124" cy="5283982"/>
          </a:xfrm>
          <a:prstGeom prst="rect">
            <a:avLst/>
          </a:prstGeom>
        </p:spPr>
      </p:pic>
    </p:spTree>
    <p:extLst>
      <p:ext uri="{BB962C8B-B14F-4D97-AF65-F5344CB8AC3E}">
        <p14:creationId xmlns:p14="http://schemas.microsoft.com/office/powerpoint/2010/main" val="29712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B380-ADBF-1ADC-0125-BB17B5C630D3}"/>
              </a:ext>
            </a:extLst>
          </p:cNvPr>
          <p:cNvSpPr>
            <a:spLocks noGrp="1"/>
          </p:cNvSpPr>
          <p:nvPr>
            <p:ph type="title"/>
          </p:nvPr>
        </p:nvSpPr>
        <p:spPr>
          <a:xfrm>
            <a:off x="178324" y="534807"/>
            <a:ext cx="10515600" cy="520995"/>
          </a:xfrm>
        </p:spPr>
        <p:txBody>
          <a:bodyPr>
            <a:normAutofit fontScale="90000"/>
          </a:bodyPr>
          <a:lstStyle/>
          <a:p>
            <a:pPr algn="ctr"/>
            <a:r>
              <a:rPr lang="en-IN" sz="3600" b="1" i="0" dirty="0">
                <a:solidFill>
                  <a:srgbClr val="000000"/>
                </a:solidFill>
                <a:effectLst/>
                <a:highlight>
                  <a:srgbClr val="FFFFFF"/>
                </a:highlight>
                <a:latin typeface="Times New Roman" panose="02020603050405020304" pitchFamily="18" charset="0"/>
                <a:cs typeface="Times New Roman" panose="02020603050405020304" pitchFamily="18" charset="0"/>
              </a:rPr>
              <a:t>Sales by Category</a:t>
            </a:r>
            <a:br>
              <a:rPr lang="en-IN"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1B9DB8C-98BA-2B80-603C-E137BA666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46" y="1055802"/>
            <a:ext cx="10587823" cy="5420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F691-FBD9-B1E0-426E-E3A956D24784}"/>
              </a:ext>
            </a:extLst>
          </p:cNvPr>
          <p:cNvSpPr>
            <a:spLocks noGrp="1"/>
          </p:cNvSpPr>
          <p:nvPr>
            <p:ph type="title"/>
          </p:nvPr>
        </p:nvSpPr>
        <p:spPr>
          <a:xfrm>
            <a:off x="159470" y="487672"/>
            <a:ext cx="10515600" cy="662397"/>
          </a:xfrm>
        </p:spPr>
        <p:txBody>
          <a:bodyPr>
            <a:normAutofit fontScale="90000"/>
          </a:bodyPr>
          <a:lstStyle/>
          <a:p>
            <a:pPr algn="ctr"/>
            <a:r>
              <a:rPr lang="en-IN" sz="2800" b="1" i="0" dirty="0">
                <a:solidFill>
                  <a:srgbClr val="000000"/>
                </a:solidFill>
                <a:effectLst/>
                <a:highlight>
                  <a:srgbClr val="FFFFFF"/>
                </a:highlight>
                <a:latin typeface="Times New Roman" panose="02020603050405020304" pitchFamily="18" charset="0"/>
                <a:cs typeface="Times New Roman" panose="02020603050405020304" pitchFamily="18" charset="0"/>
              </a:rPr>
              <a:t>Visualize Monthly Contributions</a:t>
            </a:r>
            <a:br>
              <a:rPr lang="en-IN"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A71FADDB-59DD-A00C-3047-28A46CFE9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70" y="1074655"/>
            <a:ext cx="8037568" cy="45531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6E8338-C962-D35C-D244-2141A282A97B}"/>
              </a:ext>
            </a:extLst>
          </p:cNvPr>
          <p:cNvSpPr txBox="1"/>
          <p:nvPr/>
        </p:nvSpPr>
        <p:spPr>
          <a:xfrm>
            <a:off x="8276733" y="1237343"/>
            <a:ext cx="3532695" cy="3416320"/>
          </a:xfrm>
          <a:prstGeom prst="rect">
            <a:avLst/>
          </a:prstGeom>
          <a:noFill/>
        </p:spPr>
        <p:txBody>
          <a:bodyPr wrap="square">
            <a:spAutoFit/>
          </a:bodyPr>
          <a:lstStyle/>
          <a:p>
            <a:pPr algn="l"/>
            <a:r>
              <a:rPr lang="en-US" b="1" i="0" dirty="0">
                <a:solidFill>
                  <a:srgbClr val="000000"/>
                </a:solidFill>
                <a:effectLst/>
                <a:highlight>
                  <a:srgbClr val="FFFFFF"/>
                </a:highlight>
                <a:latin typeface="Helvetica Neue"/>
              </a:rPr>
              <a:t>The chart shows monthly sales trends for 2016:</a:t>
            </a:r>
          </a:p>
          <a:p>
            <a:pPr algn="l">
              <a:buFont typeface="+mj-lt"/>
              <a:buAutoNum type="arabicPeriod"/>
            </a:pPr>
            <a:r>
              <a:rPr lang="en-US" b="1" i="0" dirty="0">
                <a:solidFill>
                  <a:srgbClr val="000000"/>
                </a:solidFill>
                <a:effectLst/>
                <a:highlight>
                  <a:srgbClr val="FFFFFF"/>
                </a:highlight>
                <a:latin typeface="Helvetica Neue"/>
              </a:rPr>
              <a:t>Steady Increase:</a:t>
            </a:r>
            <a:r>
              <a:rPr lang="en-US" b="0" i="0" dirty="0">
                <a:solidFill>
                  <a:srgbClr val="000000"/>
                </a:solidFill>
                <a:effectLst/>
                <a:highlight>
                  <a:srgbClr val="FFFFFF"/>
                </a:highlight>
                <a:latin typeface="Helvetica Neue"/>
              </a:rPr>
              <a:t> Sales generally increased throughout the year.</a:t>
            </a:r>
          </a:p>
          <a:p>
            <a:pPr algn="l">
              <a:buFont typeface="+mj-lt"/>
              <a:buAutoNum type="arabicPeriod"/>
            </a:pPr>
            <a:r>
              <a:rPr lang="en-US" b="1" i="0" dirty="0">
                <a:solidFill>
                  <a:srgbClr val="000000"/>
                </a:solidFill>
                <a:effectLst/>
                <a:highlight>
                  <a:srgbClr val="FFFFFF"/>
                </a:highlight>
                <a:latin typeface="Helvetica Neue"/>
              </a:rPr>
              <a:t>Peaks:</a:t>
            </a:r>
            <a:r>
              <a:rPr lang="en-US" b="0" i="0" dirty="0">
                <a:solidFill>
                  <a:srgbClr val="000000"/>
                </a:solidFill>
                <a:effectLst/>
                <a:highlight>
                  <a:srgbClr val="FFFFFF"/>
                </a:highlight>
                <a:latin typeface="Helvetica Neue"/>
              </a:rPr>
              <a:t> Significant peaks in June and December.</a:t>
            </a:r>
          </a:p>
          <a:p>
            <a:pPr algn="l">
              <a:buFont typeface="+mj-lt"/>
              <a:buAutoNum type="arabicPeriod"/>
            </a:pPr>
            <a:r>
              <a:rPr lang="en-US" b="1" i="0" dirty="0">
                <a:solidFill>
                  <a:srgbClr val="000000"/>
                </a:solidFill>
                <a:effectLst/>
                <a:highlight>
                  <a:srgbClr val="FFFFFF"/>
                </a:highlight>
                <a:latin typeface="Helvetica Neue"/>
              </a:rPr>
              <a:t>Dips:</a:t>
            </a:r>
            <a:r>
              <a:rPr lang="en-US" b="0" i="0" dirty="0">
                <a:solidFill>
                  <a:srgbClr val="000000"/>
                </a:solidFill>
                <a:effectLst/>
                <a:highlight>
                  <a:srgbClr val="FFFFFF"/>
                </a:highlight>
                <a:latin typeface="Helvetica Neue"/>
              </a:rPr>
              <a:t> Notable dips in February and July.</a:t>
            </a:r>
          </a:p>
          <a:p>
            <a:pPr algn="l"/>
            <a:r>
              <a:rPr lang="en-US" b="0" i="0" dirty="0">
                <a:solidFill>
                  <a:srgbClr val="000000"/>
                </a:solidFill>
                <a:effectLst/>
                <a:highlight>
                  <a:srgbClr val="FFFFFF"/>
                </a:highlight>
                <a:latin typeface="Helvetica Neue"/>
              </a:rPr>
              <a:t>Overall, sales grew consistently with notable peaks mid-year and year-end.</a:t>
            </a:r>
          </a:p>
        </p:txBody>
      </p:sp>
    </p:spTree>
    <p:extLst>
      <p:ext uri="{BB962C8B-B14F-4D97-AF65-F5344CB8AC3E}">
        <p14:creationId xmlns:p14="http://schemas.microsoft.com/office/powerpoint/2010/main" val="99122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7A97-54A6-1592-E298-6E6E77C7EB79}"/>
              </a:ext>
            </a:extLst>
          </p:cNvPr>
          <p:cNvSpPr>
            <a:spLocks noGrp="1"/>
          </p:cNvSpPr>
          <p:nvPr>
            <p:ph type="title"/>
          </p:nvPr>
        </p:nvSpPr>
        <p:spPr>
          <a:xfrm>
            <a:off x="178323" y="421687"/>
            <a:ext cx="11297816" cy="586982"/>
          </a:xfrm>
        </p:spPr>
        <p:txBody>
          <a:bodyPr>
            <a:normAutofit/>
          </a:bodyPr>
          <a:lstStyle/>
          <a:p>
            <a:pPr algn="ctr"/>
            <a:r>
              <a:rPr lang="en-IN" sz="3200" b="1" i="0" dirty="0">
                <a:solidFill>
                  <a:srgbClr val="000000"/>
                </a:solidFill>
                <a:effectLst/>
                <a:highlight>
                  <a:srgbClr val="FFFFFF"/>
                </a:highlight>
                <a:latin typeface="Times New Roman" panose="02020603050405020304" pitchFamily="18" charset="0"/>
                <a:cs typeface="Times New Roman" panose="02020603050405020304" pitchFamily="18" charset="0"/>
              </a:rPr>
              <a:t>Identify Top-Selling Products</a:t>
            </a:r>
          </a:p>
        </p:txBody>
      </p:sp>
      <p:pic>
        <p:nvPicPr>
          <p:cNvPr id="4098" name="Picture 2">
            <a:extLst>
              <a:ext uri="{FF2B5EF4-FFF2-40B4-BE49-F238E27FC236}">
                <a16:creationId xmlns:a16="http://schemas.microsoft.com/office/drawing/2014/main" id="{E70F1E5C-2506-3A17-2290-B2E303FFF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45" y="1290408"/>
            <a:ext cx="10426045" cy="498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20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505</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Helvetica Neue</vt:lpstr>
      <vt:lpstr>Rockwell</vt:lpstr>
      <vt:lpstr>Rockwell Condensed</vt:lpstr>
      <vt:lpstr>Times New Roman</vt:lpstr>
      <vt:lpstr>Wingdings</vt:lpstr>
      <vt:lpstr>Wood Type</vt:lpstr>
      <vt:lpstr>Title          : Sales Insights Unleashed:Revenue Trends with Data Analytics  Name        : Suriya Prakash S Roll no      : RA2332241010337 Guide        : Leena Nesamani S Institution : SRM Institute of Science and Technology</vt:lpstr>
      <vt:lpstr>Sales Insights Unleashed:Revenue Trends with Data Analytics </vt:lpstr>
      <vt:lpstr>PowerPoint Presentation</vt:lpstr>
      <vt:lpstr>PowerPoint Presentation</vt:lpstr>
      <vt:lpstr>PowerPoint Presentation</vt:lpstr>
      <vt:lpstr>PowerPoint Presentation</vt:lpstr>
      <vt:lpstr>Sales by Category </vt:lpstr>
      <vt:lpstr>Visualize Monthly Contributions </vt:lpstr>
      <vt:lpstr>Identify Top-Selling Products</vt:lpstr>
      <vt:lpstr>Market Analysis:</vt:lpstr>
      <vt:lpstr>Studying the Impact of Regional Promotions</vt:lpstr>
      <vt:lpstr>     Analyzing Sales Performance by Fiscal Periods </vt:lpstr>
      <vt:lpstr>     Identifying Seasonal Sales Trends Identify seasonal trends in sales across different product categories and subcategories to optimize inventory and marketing strategies. </vt:lpstr>
      <vt:lpstr>Income Distribution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logeshwar s</dc:creator>
  <cp:lastModifiedBy>Suriya Prakash S</cp:lastModifiedBy>
  <cp:revision>27</cp:revision>
  <dcterms:created xsi:type="dcterms:W3CDTF">2024-06-11T14:33:00Z</dcterms:created>
  <dcterms:modified xsi:type="dcterms:W3CDTF">2025-04-10T12:32:16Z</dcterms:modified>
</cp:coreProperties>
</file>