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7AD468-7F6C-667A-E988-6991C2AD1A37}" v="303" dt="2024-09-23T03:38:55.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38200" y="323372"/>
            <a:ext cx="5393361" cy="2317206"/>
          </a:xfrm>
        </p:spPr>
        <p:txBody>
          <a:bodyPr vert="horz" lIns="91440" tIns="45720" rIns="91440" bIns="45720" rtlCol="0" anchor="ctr">
            <a:normAutofit/>
          </a:bodyPr>
          <a:lstStyle/>
          <a:p>
            <a:r>
              <a:rPr lang="en-US" sz="3100" b="1" kern="1200">
                <a:solidFill>
                  <a:schemeClr val="tx1"/>
                </a:solidFill>
                <a:latin typeface="+mj-lt"/>
                <a:ea typeface="+mj-ea"/>
                <a:cs typeface="+mj-cs"/>
              </a:rPr>
              <a:t>Design and implementation of source-to-source compiler</a:t>
            </a:r>
            <a:endParaRPr lang="en-US" sz="3100" kern="1200">
              <a:solidFill>
                <a:schemeClr val="tx1"/>
              </a:solidFill>
              <a:latin typeface="+mj-lt"/>
              <a:ea typeface="+mj-ea"/>
              <a:cs typeface="+mj-cs"/>
            </a:endParaRPr>
          </a:p>
        </p:txBody>
      </p:sp>
      <p:sp>
        <p:nvSpPr>
          <p:cNvPr id="41" name="Freeform: Shape 40">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084EEB0B-191F-4660-3E2A-76C29055FC0B}"/>
              </a:ext>
            </a:extLst>
          </p:cNvPr>
          <p:cNvSpPr txBox="1"/>
          <p:nvPr/>
        </p:nvSpPr>
        <p:spPr>
          <a:xfrm>
            <a:off x="838200" y="3694090"/>
            <a:ext cx="5393361" cy="249331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dirty="0"/>
              <a:t>SURIYA E (192224277)</a:t>
            </a:r>
          </a:p>
          <a:p>
            <a:pPr>
              <a:lnSpc>
                <a:spcPct val="90000"/>
              </a:lnSpc>
              <a:spcAft>
                <a:spcPts val="600"/>
              </a:spcAft>
            </a:pPr>
            <a:r>
              <a:rPr lang="en-US" dirty="0"/>
              <a:t>SURYA RAJ (192221010)</a:t>
            </a:r>
          </a:p>
          <a:p>
            <a:pPr>
              <a:lnSpc>
                <a:spcPct val="90000"/>
              </a:lnSpc>
              <a:spcAft>
                <a:spcPts val="600"/>
              </a:spcAft>
            </a:pPr>
            <a:r>
              <a:rPr lang="en-US" dirty="0"/>
              <a:t>RAGUL K (192210689)</a:t>
            </a:r>
          </a:p>
        </p:txBody>
      </p:sp>
      <p:sp>
        <p:nvSpPr>
          <p:cNvPr id="43" name="Oval 42">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yellow background with blue and white icons&#10;&#10;Description automatically generated">
            <a:extLst>
              <a:ext uri="{FF2B5EF4-FFF2-40B4-BE49-F238E27FC236}">
                <a16:creationId xmlns:a16="http://schemas.microsoft.com/office/drawing/2014/main" id="{182FBB0E-492F-A7C0-30B6-DA25A7171978}"/>
              </a:ext>
            </a:extLst>
          </p:cNvPr>
          <p:cNvPicPr>
            <a:picLocks noChangeAspect="1"/>
          </p:cNvPicPr>
          <p:nvPr/>
        </p:nvPicPr>
        <p:blipFill>
          <a:blip r:embed="rId2"/>
          <a:stretch>
            <a:fillRect/>
          </a:stretch>
        </p:blipFill>
        <p:spPr>
          <a:xfrm>
            <a:off x="7887184" y="1869329"/>
            <a:ext cx="3781051" cy="2475364"/>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45" name="Freeform: Shape 44">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47" name="Straight Connector 46">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9" name="Freeform: Shape 48">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Freeform: Shape 52">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9E6A28-793F-7721-161F-15E4FB7D5ADC}"/>
              </a:ext>
            </a:extLst>
          </p:cNvPr>
          <p:cNvSpPr>
            <a:spLocks noGrp="1"/>
          </p:cNvSpPr>
          <p:nvPr>
            <p:ph type="title"/>
          </p:nvPr>
        </p:nvSpPr>
        <p:spPr>
          <a:xfrm>
            <a:off x="1389278" y="1233241"/>
            <a:ext cx="3240506" cy="4064628"/>
          </a:xfrm>
        </p:spPr>
        <p:txBody>
          <a:bodyPr>
            <a:normAutofit/>
          </a:bodyPr>
          <a:lstStyle/>
          <a:p>
            <a:r>
              <a:rPr lang="en-US">
                <a:solidFill>
                  <a:srgbClr val="FFFFFF"/>
                </a:solidFill>
              </a:rPr>
              <a:t>ERROR HANDLING</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299B446-43C6-9F5D-AB64-EFE96B6115AC}"/>
              </a:ext>
            </a:extLst>
          </p:cNvPr>
          <p:cNvSpPr>
            <a:spLocks noGrp="1"/>
          </p:cNvSpPr>
          <p:nvPr>
            <p:ph idx="1"/>
          </p:nvPr>
        </p:nvSpPr>
        <p:spPr>
          <a:xfrm>
            <a:off x="6096000" y="820880"/>
            <a:ext cx="5257799" cy="4889350"/>
          </a:xfrm>
        </p:spPr>
        <p:txBody>
          <a:bodyPr vert="horz" lIns="91440" tIns="45720" rIns="91440" bIns="45720" rtlCol="0" anchor="t">
            <a:normAutofit/>
          </a:bodyPr>
          <a:lstStyle/>
          <a:p>
            <a:r>
              <a:rPr lang="en-US" b="1" dirty="0">
                <a:ea typeface="+mn-lt"/>
                <a:cs typeface="+mn-lt"/>
              </a:rPr>
              <a:t>Error handling</a:t>
            </a:r>
            <a:r>
              <a:rPr lang="en-US" dirty="0">
                <a:ea typeface="+mn-lt"/>
                <a:cs typeface="+mn-lt"/>
              </a:rPr>
              <a:t> is essential for detecting issues in the source code, encompassing syntax error detection during parsing, semantic error checking for logical inconsistencies, and runtime error management in the generated code. Together, these processes ensure that the compiled program runs efficiently and reliably.</a:t>
            </a:r>
            <a:endParaRPr lang="en-US"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5160551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C9D3D-D98F-4853-B536-DE43A7D0CC0A}"/>
              </a:ext>
            </a:extLst>
          </p:cNvPr>
          <p:cNvSpPr>
            <a:spLocks noGrp="1"/>
          </p:cNvSpPr>
          <p:nvPr>
            <p:ph type="title"/>
          </p:nvPr>
        </p:nvSpPr>
        <p:spPr>
          <a:xfrm>
            <a:off x="956826" y="1112969"/>
            <a:ext cx="3937298" cy="4166010"/>
          </a:xfrm>
        </p:spPr>
        <p:txBody>
          <a:bodyPr>
            <a:normAutofit/>
          </a:bodyPr>
          <a:lstStyle/>
          <a:p>
            <a:r>
              <a:rPr lang="en-US">
                <a:solidFill>
                  <a:srgbClr val="FFFFFF"/>
                </a:solidFill>
              </a:rPr>
              <a:t>CONCLUSION</a:t>
            </a:r>
          </a:p>
        </p:txBody>
      </p:sp>
      <p:sp>
        <p:nvSpPr>
          <p:cNvPr id="23" name="Freeform: Shape 2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9D56ECF-25FE-18DE-DD98-27776CD26C2C}"/>
              </a:ext>
            </a:extLst>
          </p:cNvPr>
          <p:cNvSpPr>
            <a:spLocks noGrp="1"/>
          </p:cNvSpPr>
          <p:nvPr>
            <p:ph idx="1"/>
          </p:nvPr>
        </p:nvSpPr>
        <p:spPr>
          <a:xfrm>
            <a:off x="6096000" y="820880"/>
            <a:ext cx="5257799" cy="4889350"/>
          </a:xfrm>
        </p:spPr>
        <p:txBody>
          <a:bodyPr vert="horz" lIns="91440" tIns="45720" rIns="91440" bIns="45720" rtlCol="0" anchor="t">
            <a:normAutofit/>
          </a:bodyPr>
          <a:lstStyle/>
          <a:p>
            <a:r>
              <a:rPr lang="en-US" sz="1800">
                <a:ea typeface="+mn-lt"/>
                <a:cs typeface="+mn-lt"/>
              </a:rPr>
              <a:t>In conclusion, the design and implementation of a functional programming language involve several key phases: lexical analysis, parsing, semantic analysis, intermediate representation, code generation, optimization, and error handling. Each phase plays a crucial role in transforming high-level code into an efficient and executable form. </a:t>
            </a:r>
          </a:p>
          <a:p>
            <a:r>
              <a:rPr lang="en-US" sz="1800">
                <a:ea typeface="+mn-lt"/>
                <a:cs typeface="+mn-lt"/>
              </a:rPr>
              <a:t>By focusing on features such as expressions, functions, recursion, and data types, the language can offer robust capabilities while maintaining clarity and simplicity. Ultimately, effective language design and compilation processes lead to reliable, high-performance programs that meet the needs of developers and users alike.</a:t>
            </a:r>
            <a:endParaRPr lang="en-US" sz="1800"/>
          </a:p>
        </p:txBody>
      </p:sp>
      <p:sp>
        <p:nvSpPr>
          <p:cNvPr id="29" name="Freeform: Shape 2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8793145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177F1-45C1-9022-D42C-D739ECC0F439}"/>
              </a:ext>
            </a:extLst>
          </p:cNvPr>
          <p:cNvSpPr>
            <a:spLocks noGrp="1"/>
          </p:cNvSpPr>
          <p:nvPr>
            <p:ph type="title"/>
          </p:nvPr>
        </p:nvSpPr>
        <p:spPr>
          <a:xfrm>
            <a:off x="1389278" y="1233241"/>
            <a:ext cx="3240506" cy="4064628"/>
          </a:xfrm>
        </p:spPr>
        <p:txBody>
          <a:bodyPr>
            <a:normAutofit/>
          </a:bodyPr>
          <a:lstStyle/>
          <a:p>
            <a:r>
              <a:rPr lang="en-US" sz="3400">
                <a:solidFill>
                  <a:srgbClr val="FFFFFF"/>
                </a:solidFill>
              </a:rPr>
              <a:t>INTRODUCTION</a:t>
            </a:r>
          </a:p>
        </p:txBody>
      </p:sp>
      <p:sp>
        <p:nvSpPr>
          <p:cNvPr id="21" name="Freeform: Shape 2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748008FA-488B-938F-9769-70A4DA8C127E}"/>
              </a:ext>
            </a:extLst>
          </p:cNvPr>
          <p:cNvSpPr>
            <a:spLocks noGrp="1"/>
          </p:cNvSpPr>
          <p:nvPr>
            <p:ph idx="1"/>
          </p:nvPr>
        </p:nvSpPr>
        <p:spPr>
          <a:xfrm>
            <a:off x="6096000" y="820880"/>
            <a:ext cx="5257799" cy="4889350"/>
          </a:xfrm>
        </p:spPr>
        <p:txBody>
          <a:bodyPr vert="horz" lIns="91440" tIns="45720" rIns="91440" bIns="45720" rtlCol="0" anchor="t">
            <a:normAutofit/>
          </a:bodyPr>
          <a:lstStyle/>
          <a:p>
            <a:pPr marL="0" indent="0">
              <a:buNone/>
            </a:pPr>
            <a:r>
              <a:rPr lang="en-US" sz="2000">
                <a:ea typeface="+mn-lt"/>
                <a:cs typeface="+mn-lt"/>
              </a:rPr>
              <a:t>A </a:t>
            </a:r>
            <a:r>
              <a:rPr lang="en-US" sz="2000" b="1">
                <a:ea typeface="+mn-lt"/>
                <a:cs typeface="+mn-lt"/>
              </a:rPr>
              <a:t>source-to-source compiler</a:t>
            </a:r>
            <a:r>
              <a:rPr lang="en-US" sz="2000">
                <a:ea typeface="+mn-lt"/>
                <a:cs typeface="+mn-lt"/>
              </a:rPr>
              <a:t> (or </a:t>
            </a:r>
            <a:r>
              <a:rPr lang="en-US" sz="2000" err="1">
                <a:ea typeface="+mn-lt"/>
                <a:cs typeface="+mn-lt"/>
              </a:rPr>
              <a:t>transpiler</a:t>
            </a:r>
            <a:r>
              <a:rPr lang="en-US" sz="2000">
                <a:ea typeface="+mn-lt"/>
                <a:cs typeface="+mn-lt"/>
              </a:rPr>
              <a:t>) is a type of compiler that translates code from one high-level programming language to another, while maintaining the same level of abstraction. Unlike traditional compilers that convert code to machine or bytecode, source-to-source compilers focus on language-to-language conversion, often for reasons like improving portability, modernizing legacy systems, or facilitating language interoperability. By preserving the functionality and structure of the original code, these compilers enable seamless transitions between programming languages.</a:t>
            </a:r>
            <a:endParaRPr lang="en-US" sz="2000"/>
          </a:p>
        </p:txBody>
      </p:sp>
      <p:sp>
        <p:nvSpPr>
          <p:cNvPr id="27" name="Freeform: Shape 2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84534648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4E85BC-EE9E-2188-67C8-08BF2094250B}"/>
              </a:ext>
            </a:extLst>
          </p:cNvPr>
          <p:cNvSpPr>
            <a:spLocks noGrp="1"/>
          </p:cNvSpPr>
          <p:nvPr>
            <p:ph type="title"/>
          </p:nvPr>
        </p:nvSpPr>
        <p:spPr>
          <a:xfrm>
            <a:off x="1389278" y="1233241"/>
            <a:ext cx="3240506" cy="4064628"/>
          </a:xfrm>
        </p:spPr>
        <p:txBody>
          <a:bodyPr>
            <a:normAutofit/>
          </a:bodyPr>
          <a:lstStyle/>
          <a:p>
            <a:r>
              <a:rPr lang="en-US">
                <a:solidFill>
                  <a:srgbClr val="FFFFFF"/>
                </a:solidFill>
              </a:rPr>
              <a:t>LEXICAL ANALYSIS</a:t>
            </a:r>
          </a:p>
        </p:txBody>
      </p:sp>
      <p:sp>
        <p:nvSpPr>
          <p:cNvPr id="23" name="Freeform: Shape 2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817D66B-51BB-E78C-1C8E-7AA07310859C}"/>
              </a:ext>
            </a:extLst>
          </p:cNvPr>
          <p:cNvSpPr>
            <a:spLocks noGrp="1"/>
          </p:cNvSpPr>
          <p:nvPr>
            <p:ph idx="1"/>
          </p:nvPr>
        </p:nvSpPr>
        <p:spPr>
          <a:xfrm>
            <a:off x="6096000" y="820880"/>
            <a:ext cx="5257799" cy="4889350"/>
          </a:xfrm>
        </p:spPr>
        <p:txBody>
          <a:bodyPr vert="horz" lIns="91440" tIns="45720" rIns="91440" bIns="45720" rtlCol="0" anchor="t">
            <a:normAutofit/>
          </a:bodyPr>
          <a:lstStyle/>
          <a:p>
            <a:pPr marL="0" indent="0">
              <a:buNone/>
            </a:pPr>
            <a:r>
              <a:rPr lang="en-US" sz="2400" b="1">
                <a:ea typeface="+mn-lt"/>
                <a:cs typeface="+mn-lt"/>
              </a:rPr>
              <a:t>Lexical analysis</a:t>
            </a:r>
            <a:r>
              <a:rPr lang="en-US" sz="2400">
                <a:ea typeface="+mn-lt"/>
                <a:cs typeface="+mn-lt"/>
              </a:rPr>
              <a:t> is the first stage of compilation, where the source code is scanned and divided into a sequence of tokens, such as keywords, identifiers, operators, and symbols. This process is carried out by the lexical analyzer, which simplifies the input by removing whitespace and comments, and converts it into meaningful tokens for the next stages of compilation. It ensures that the code is properly tokenized and ready for parsing, helping detect any basic lexical errors in the process.</a:t>
            </a:r>
          </a:p>
        </p:txBody>
      </p:sp>
      <p:sp>
        <p:nvSpPr>
          <p:cNvPr id="29" name="Freeform: Shape 2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24514171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B0889-EBF0-2D1F-7AFB-FF70B714FBAE}"/>
              </a:ext>
            </a:extLst>
          </p:cNvPr>
          <p:cNvSpPr>
            <a:spLocks noGrp="1"/>
          </p:cNvSpPr>
          <p:nvPr>
            <p:ph type="title"/>
          </p:nvPr>
        </p:nvSpPr>
        <p:spPr>
          <a:xfrm>
            <a:off x="1389278" y="1233241"/>
            <a:ext cx="3240506" cy="4064628"/>
          </a:xfrm>
        </p:spPr>
        <p:txBody>
          <a:bodyPr>
            <a:normAutofit/>
          </a:bodyPr>
          <a:lstStyle/>
          <a:p>
            <a:r>
              <a:rPr lang="en-US">
                <a:solidFill>
                  <a:srgbClr val="FFFFFF"/>
                </a:solidFill>
              </a:rPr>
              <a:t>LANGUAGE DESIGN</a:t>
            </a:r>
          </a:p>
        </p:txBody>
      </p:sp>
      <p:sp>
        <p:nvSpPr>
          <p:cNvPr id="49" name="Freeform: Shape 48">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D9B03CC-0F1E-E2F4-5F02-94B56CFD0B3B}"/>
              </a:ext>
            </a:extLst>
          </p:cNvPr>
          <p:cNvSpPr>
            <a:spLocks noGrp="1"/>
          </p:cNvSpPr>
          <p:nvPr>
            <p:ph idx="1"/>
          </p:nvPr>
        </p:nvSpPr>
        <p:spPr>
          <a:xfrm>
            <a:off x="6096000" y="820880"/>
            <a:ext cx="5257799" cy="4889350"/>
          </a:xfrm>
        </p:spPr>
        <p:txBody>
          <a:bodyPr vert="horz" lIns="91440" tIns="45720" rIns="91440" bIns="45720" rtlCol="0" anchor="t">
            <a:normAutofit/>
          </a:bodyPr>
          <a:lstStyle/>
          <a:p>
            <a:pPr marL="0" indent="0">
              <a:buNone/>
            </a:pPr>
            <a:r>
              <a:rPr lang="en-US" sz="2000" b="1">
                <a:ea typeface="+mn-lt"/>
                <a:cs typeface="+mn-lt"/>
              </a:rPr>
              <a:t>Language design</a:t>
            </a:r>
            <a:r>
              <a:rPr lang="en-US" sz="2000">
                <a:ea typeface="+mn-lt"/>
                <a:cs typeface="+mn-lt"/>
              </a:rPr>
              <a:t> refers to the process of creating the syntax, semantics, and features of a programming language. It involves defining the rules and structure that programmers use to write code, including how instructions are written (syntax), the meaning behind those instructions (semantics), and the functionalities the language offers, such as data types, control structures, and error handling. Good language design balances ease of use, expressiveness, performance, and safety. It also takes into account factors like readability, maintainability, and extensibility, ensuring the language meets the needs of its target audience and use cases.</a:t>
            </a:r>
            <a:endParaRPr lang="en-US" sz="2000"/>
          </a:p>
        </p:txBody>
      </p:sp>
      <p:sp>
        <p:nvSpPr>
          <p:cNvPr id="46" name="Freeform: Shape 45">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74214758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32386-FFC9-CBFE-B7CB-7E462831C8F0}"/>
              </a:ext>
            </a:extLst>
          </p:cNvPr>
          <p:cNvSpPr>
            <a:spLocks noGrp="1"/>
          </p:cNvSpPr>
          <p:nvPr>
            <p:ph type="title"/>
          </p:nvPr>
        </p:nvSpPr>
        <p:spPr>
          <a:xfrm>
            <a:off x="1389278" y="1233241"/>
            <a:ext cx="3240506" cy="4064628"/>
          </a:xfrm>
        </p:spPr>
        <p:txBody>
          <a:bodyPr>
            <a:normAutofit/>
          </a:bodyPr>
          <a:lstStyle/>
          <a:p>
            <a:r>
              <a:rPr lang="en-US" dirty="0">
                <a:solidFill>
                  <a:srgbClr val="FFFFFF"/>
                </a:solidFill>
              </a:rPr>
              <a:t>PARSING</a:t>
            </a:r>
          </a:p>
        </p:txBody>
      </p:sp>
      <p:sp>
        <p:nvSpPr>
          <p:cNvPr id="23" name="Freeform: Shape 2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7236320-8A59-3591-2E5E-835BFF23ED12}"/>
              </a:ext>
            </a:extLst>
          </p:cNvPr>
          <p:cNvSpPr>
            <a:spLocks noGrp="1"/>
          </p:cNvSpPr>
          <p:nvPr>
            <p:ph idx="1"/>
          </p:nvPr>
        </p:nvSpPr>
        <p:spPr>
          <a:xfrm>
            <a:off x="6096000" y="820880"/>
            <a:ext cx="5257799" cy="4889350"/>
          </a:xfrm>
        </p:spPr>
        <p:txBody>
          <a:bodyPr vert="horz" lIns="91440" tIns="45720" rIns="91440" bIns="45720" rtlCol="0" anchor="t">
            <a:normAutofit/>
          </a:bodyPr>
          <a:lstStyle/>
          <a:p>
            <a:pPr marL="0" indent="0">
              <a:buNone/>
            </a:pPr>
            <a:r>
              <a:rPr lang="en-US" sz="2200" b="1" dirty="0">
                <a:ea typeface="+mn-lt"/>
                <a:cs typeface="+mn-lt"/>
              </a:rPr>
              <a:t>Parsing</a:t>
            </a:r>
            <a:r>
              <a:rPr lang="en-US" sz="2200" dirty="0">
                <a:ea typeface="+mn-lt"/>
                <a:cs typeface="+mn-lt"/>
              </a:rPr>
              <a:t> is the process of analyzing a sequence of tokens to determine their grammatical structure based on the rules of a programming language. The parser organizes these tokens into an </a:t>
            </a:r>
            <a:r>
              <a:rPr lang="en-US" sz="2200" b="1" dirty="0">
                <a:ea typeface="+mn-lt"/>
                <a:cs typeface="+mn-lt"/>
              </a:rPr>
              <a:t>abstract syntax tree (AST)</a:t>
            </a:r>
            <a:r>
              <a:rPr lang="en-US" sz="2200" dirty="0">
                <a:ea typeface="+mn-lt"/>
                <a:cs typeface="+mn-lt"/>
              </a:rPr>
              <a:t>, representing the hierarchical structure of the source code. It ensures the code follows correct syntax (syntactic analysis) and checks for logical correctness, like proper data types and variable use (semantic analysis). Parsing not only helps detect syntax errors but also prepares the code for subsequent compilation steps, such as code generation and optimization.</a:t>
            </a:r>
            <a:endParaRPr lang="en-US" sz="2200" dirty="0"/>
          </a:p>
          <a:p>
            <a:endParaRPr lang="en-US" sz="2200"/>
          </a:p>
        </p:txBody>
      </p:sp>
      <p:sp>
        <p:nvSpPr>
          <p:cNvPr id="29" name="Freeform: Shape 2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545907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4B0C21-DCB6-2250-5754-46DB4539E807}"/>
              </a:ext>
            </a:extLst>
          </p:cNvPr>
          <p:cNvSpPr>
            <a:spLocks noGrp="1"/>
          </p:cNvSpPr>
          <p:nvPr>
            <p:ph type="title"/>
          </p:nvPr>
        </p:nvSpPr>
        <p:spPr>
          <a:xfrm>
            <a:off x="956826" y="1112969"/>
            <a:ext cx="3937298" cy="4166010"/>
          </a:xfrm>
        </p:spPr>
        <p:txBody>
          <a:bodyPr>
            <a:normAutofit/>
          </a:bodyPr>
          <a:lstStyle/>
          <a:p>
            <a:pPr algn="ctr"/>
            <a:r>
              <a:rPr lang="en-US">
                <a:solidFill>
                  <a:srgbClr val="FFFFFF"/>
                </a:solidFill>
              </a:rPr>
              <a:t>SEMANTIC ANALYSIS</a:t>
            </a:r>
            <a:endParaRPr lang="en-US"/>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AE09CA7-5DC4-0CBA-E8EE-7A8B09320C9A}"/>
              </a:ext>
            </a:extLst>
          </p:cNvPr>
          <p:cNvSpPr>
            <a:spLocks noGrp="1"/>
          </p:cNvSpPr>
          <p:nvPr>
            <p:ph idx="1"/>
          </p:nvPr>
        </p:nvSpPr>
        <p:spPr>
          <a:xfrm>
            <a:off x="6096000" y="820880"/>
            <a:ext cx="5257799" cy="4889350"/>
          </a:xfrm>
        </p:spPr>
        <p:txBody>
          <a:bodyPr anchor="t">
            <a:normAutofit fontScale="85000" lnSpcReduction="20000"/>
          </a:bodyPr>
          <a:lstStyle/>
          <a:p>
            <a:pPr marL="0" indent="0">
              <a:buNone/>
            </a:pPr>
            <a:r>
              <a:rPr lang="en-US" b="1">
                <a:ea typeface="+mn-lt"/>
                <a:cs typeface="+mn-lt"/>
              </a:rPr>
              <a:t>Semantic analysis</a:t>
            </a:r>
            <a:r>
              <a:rPr lang="en-US">
                <a:ea typeface="+mn-lt"/>
                <a:cs typeface="+mn-lt"/>
              </a:rPr>
              <a:t> is a phase in the compilation process where the compiler checks the meaning of the program to ensure it adheres to the rules of the programming language. While the syntax is concerned with structure, semantic analysis focuses on the logic and consistency of the code. It verifies that operations are performed on compatible data types, variables are declared before use, function calls match their definitions, and control flow constructs (like loops and conditionals) are valid. This phase helps detect logical errors that syntax checks alone can't catch, ensuring that the program is meaningful and executable.</a:t>
            </a:r>
            <a:endParaRPr lang="en-US"/>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698296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C57E1F-1679-C8BA-3CDC-4DCDBEE74AFC}"/>
              </a:ext>
            </a:extLst>
          </p:cNvPr>
          <p:cNvSpPr>
            <a:spLocks noGrp="1"/>
          </p:cNvSpPr>
          <p:nvPr>
            <p:ph type="title"/>
          </p:nvPr>
        </p:nvSpPr>
        <p:spPr>
          <a:xfrm>
            <a:off x="1171074" y="1396686"/>
            <a:ext cx="3240506" cy="4064628"/>
          </a:xfrm>
        </p:spPr>
        <p:txBody>
          <a:bodyPr>
            <a:normAutofit/>
          </a:bodyPr>
          <a:lstStyle/>
          <a:p>
            <a:r>
              <a:rPr lang="en-US" sz="3100">
                <a:solidFill>
                  <a:srgbClr val="FFFFFF"/>
                </a:solidFill>
              </a:rPr>
              <a:t>INTERMEDIATE REPRESENTATION</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9C4E1A8-C8CF-890F-C621-F8D9A0754C47}"/>
              </a:ext>
            </a:extLst>
          </p:cNvPr>
          <p:cNvSpPr>
            <a:spLocks noGrp="1"/>
          </p:cNvSpPr>
          <p:nvPr>
            <p:ph idx="1"/>
          </p:nvPr>
        </p:nvSpPr>
        <p:spPr>
          <a:xfrm>
            <a:off x="5370153" y="1526033"/>
            <a:ext cx="5536397" cy="3935281"/>
          </a:xfrm>
        </p:spPr>
        <p:txBody>
          <a:bodyPr vert="horz" lIns="91440" tIns="45720" rIns="91440" bIns="45720" rtlCol="0">
            <a:normAutofit/>
          </a:bodyPr>
          <a:lstStyle/>
          <a:p>
            <a:pPr marL="0" indent="0">
              <a:buNone/>
            </a:pPr>
            <a:r>
              <a:rPr lang="en-US" sz="2000" b="1">
                <a:ea typeface="+mn-lt"/>
                <a:cs typeface="+mn-lt"/>
              </a:rPr>
              <a:t>Intermediate Representation (IR)</a:t>
            </a:r>
            <a:r>
              <a:rPr lang="en-US" sz="2000">
                <a:ea typeface="+mn-lt"/>
                <a:cs typeface="+mn-lt"/>
              </a:rPr>
              <a:t> is a data structure used in compilers that acts as an abstraction between high-level source code and low-level machine code. It enables the compiler to represent program semantics in a simplified form, facilitating optimizations and transformations before final code generation. IR is typically language-agnostic and can exist in various forms, allowing for both high-level and low-level operations to be efficiently processed, thereby improving the overall efficiency and portability of the compilation process.</a:t>
            </a:r>
            <a:endParaRPr lang="en-US" sz="2000"/>
          </a:p>
        </p:txBody>
      </p:sp>
    </p:spTree>
    <p:extLst>
      <p:ext uri="{BB962C8B-B14F-4D97-AF65-F5344CB8AC3E}">
        <p14:creationId xmlns:p14="http://schemas.microsoft.com/office/powerpoint/2010/main" val="172653636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4176B0-6E2A-44BD-806A-BE8853B3F633}"/>
              </a:ext>
            </a:extLst>
          </p:cNvPr>
          <p:cNvSpPr>
            <a:spLocks noGrp="1"/>
          </p:cNvSpPr>
          <p:nvPr>
            <p:ph type="title"/>
          </p:nvPr>
        </p:nvSpPr>
        <p:spPr>
          <a:xfrm>
            <a:off x="686834" y="1153572"/>
            <a:ext cx="3200400" cy="4461163"/>
          </a:xfrm>
        </p:spPr>
        <p:txBody>
          <a:bodyPr>
            <a:normAutofit/>
          </a:bodyPr>
          <a:lstStyle/>
          <a:p>
            <a:r>
              <a:rPr lang="en-US" sz="4100">
                <a:solidFill>
                  <a:srgbClr val="FFFFFF"/>
                </a:solidFill>
              </a:rPr>
              <a:t>CODE GENERATION</a:t>
            </a:r>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9016D79-7031-1673-D4E4-49F6F863B682}"/>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600" b="1">
                <a:ea typeface="+mn-lt"/>
                <a:cs typeface="+mn-lt"/>
              </a:rPr>
              <a:t>Code generation</a:t>
            </a:r>
            <a:r>
              <a:rPr lang="en-US" sz="2600">
                <a:ea typeface="+mn-lt"/>
                <a:cs typeface="+mn-lt"/>
              </a:rPr>
              <a:t> is the final phase of the compilation process, where the intermediate representation (IR) is translated into the target programming language or machine code. This phase involves selecting the appropriate instructions, allocating registers or memory locations, and emitting the final code output. </a:t>
            </a:r>
          </a:p>
          <a:p>
            <a:r>
              <a:rPr lang="en-US" sz="2600">
                <a:ea typeface="+mn-lt"/>
                <a:cs typeface="+mn-lt"/>
              </a:rPr>
              <a:t>The goal is to ensure that the generated code is both syntactically correct and semantically equivalent to the original source code, resulting in efficient and correct execution on the intended platform.</a:t>
            </a:r>
            <a:endParaRPr lang="en-US" sz="2600"/>
          </a:p>
        </p:txBody>
      </p:sp>
    </p:spTree>
    <p:extLst>
      <p:ext uri="{BB962C8B-B14F-4D97-AF65-F5344CB8AC3E}">
        <p14:creationId xmlns:p14="http://schemas.microsoft.com/office/powerpoint/2010/main" val="194486317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22212D-7E05-0D46-1AB8-5961D5913BCF}"/>
              </a:ext>
            </a:extLst>
          </p:cNvPr>
          <p:cNvSpPr>
            <a:spLocks noGrp="1"/>
          </p:cNvSpPr>
          <p:nvPr>
            <p:ph type="title"/>
          </p:nvPr>
        </p:nvSpPr>
        <p:spPr>
          <a:xfrm>
            <a:off x="1389278" y="1233241"/>
            <a:ext cx="3240506" cy="4064628"/>
          </a:xfrm>
        </p:spPr>
        <p:txBody>
          <a:bodyPr>
            <a:normAutofit/>
          </a:bodyPr>
          <a:lstStyle/>
          <a:p>
            <a:r>
              <a:rPr lang="en-US" sz="3700">
                <a:solidFill>
                  <a:srgbClr val="FFFFFF"/>
                </a:solidFill>
              </a:rPr>
              <a:t>OPTIMIZATION</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916907B-6EC6-5964-A759-99B6402CCFB1}"/>
              </a:ext>
            </a:extLst>
          </p:cNvPr>
          <p:cNvSpPr>
            <a:spLocks noGrp="1"/>
          </p:cNvSpPr>
          <p:nvPr>
            <p:ph idx="1"/>
          </p:nvPr>
        </p:nvSpPr>
        <p:spPr>
          <a:xfrm>
            <a:off x="6096000" y="820880"/>
            <a:ext cx="5257799" cy="4889350"/>
          </a:xfrm>
        </p:spPr>
        <p:txBody>
          <a:bodyPr vert="horz" lIns="91440" tIns="45720" rIns="91440" bIns="45720" rtlCol="0" anchor="t">
            <a:normAutofit/>
          </a:bodyPr>
          <a:lstStyle/>
          <a:p>
            <a:r>
              <a:rPr lang="en-US" b="1" dirty="0">
                <a:ea typeface="+mn-lt"/>
                <a:cs typeface="+mn-lt"/>
              </a:rPr>
              <a:t>Optimization</a:t>
            </a:r>
            <a:r>
              <a:rPr lang="en-US" dirty="0">
                <a:ea typeface="+mn-lt"/>
                <a:cs typeface="+mn-lt"/>
              </a:rPr>
              <a:t> in the compilation process focuses on improving the intermediate representation (IR) or generated code to enhance performance and reduce resource usage. This includes local optimizations, such as simplifying expressions, and global optimizations that analyze the entire program for efficiency. </a:t>
            </a:r>
            <a:endParaRPr lang="en-US"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26315158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Design and implementation of source-to-source compiler</vt:lpstr>
      <vt:lpstr>INTRODUCTION</vt:lpstr>
      <vt:lpstr>LEXICAL ANALYSIS</vt:lpstr>
      <vt:lpstr>LANGUAGE DESIGN</vt:lpstr>
      <vt:lpstr>PARSING</vt:lpstr>
      <vt:lpstr>SEMANTIC ANALYSIS</vt:lpstr>
      <vt:lpstr>INTERMEDIATE REPRESENTATION</vt:lpstr>
      <vt:lpstr>CODE GENERATION</vt:lpstr>
      <vt:lpstr>OPTIMIZATION</vt:lpstr>
      <vt:lpstr>ERROR HANDLING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110</cp:revision>
  <dcterms:created xsi:type="dcterms:W3CDTF">2024-09-23T03:07:37Z</dcterms:created>
  <dcterms:modified xsi:type="dcterms:W3CDTF">2024-09-23T03:39:37Z</dcterms:modified>
</cp:coreProperties>
</file>