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D:\jagan\karthi%20nm%20projec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[karthi nm project.xlsx]SALARY _DEPARTMENT!PivotTable1</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800" b="1" baseline="0"/>
              <a:t> </a:t>
            </a:r>
            <a:r>
              <a:rPr lang="en-IN" sz="2400" b="1" baseline="0">
                <a:solidFill>
                  <a:srgbClr val="00B0F0"/>
                </a:solidFill>
                <a:latin typeface="Aptos" panose="020B0004020202020204" pitchFamily="34" charset="0"/>
              </a:rPr>
              <a:t>SALARY BASED ON DEPARTMENTS</a:t>
            </a:r>
            <a:endParaRPr lang="en-IN" sz="2000" b="1">
              <a:solidFill>
                <a:srgbClr val="00B0F0"/>
              </a:solidFill>
              <a:latin typeface="Aptos" panose="020B0004020202020204" pitchFamily="34" charset="0"/>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noFill/>
        <a:ln w="9525" cap="flat" cmpd="sng" algn="ctr">
          <a:solidFill>
            <a:schemeClr val="dk1">
              <a:lumMod val="50000"/>
              <a:lumOff val="50000"/>
            </a:schemeClr>
          </a:solidFill>
          <a:round/>
        </a:ln>
        <a:effectLst/>
        <a:sp3d contourW="9525">
          <a:contourClr>
            <a:schemeClr val="dk1">
              <a:lumMod val="50000"/>
              <a:lumOff val="50000"/>
            </a:schemeClr>
          </a:contourClr>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5823033582128728E-2"/>
          <c:y val="0.16675683468077476"/>
          <c:w val="0.75911351706036745"/>
          <c:h val="0.38785834062408864"/>
        </c:manualLayout>
      </c:layout>
      <c:area3DChart>
        <c:grouping val="stacked"/>
        <c:varyColors val="0"/>
        <c:ser>
          <c:idx val="0"/>
          <c:order val="0"/>
          <c:tx>
            <c:strRef>
              <c:f>'SALARY _DEPARTMENT'!$B$3:$B$4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cat>
            <c:strRef>
              <c:f>'SALARY _DEPARTMENT'!$A$5:$A$36</c:f>
              <c:strCache>
                <c:ptCount val="31"/>
                <c:pt idx="0">
                  <c:v>Accounting &amp; Taxation Department</c:v>
                </c:pt>
                <c:pt idx="1">
                  <c:v>Accounts payable Department</c:v>
                </c:pt>
                <c:pt idx="2">
                  <c:v>Applied Innovation Exchange Department</c:v>
                </c:pt>
                <c:pt idx="3">
                  <c:v>Aviation Engineering Department</c:v>
                </c:pt>
                <c:pt idx="4">
                  <c:v>Back Office Department</c:v>
                </c:pt>
                <c:pt idx="5">
                  <c:v>Banking Operations Department</c:v>
                </c:pt>
                <c:pt idx="6">
                  <c:v>Business Intelligence &amp; Analytics Department</c:v>
                </c:pt>
                <c:pt idx="7">
                  <c:v>Data Science &amp; Machine Learning Department</c:v>
                </c:pt>
                <c:pt idx="8">
                  <c:v>DBA / Data warehousing Department</c:v>
                </c:pt>
                <c:pt idx="9">
                  <c:v>DevOps Department</c:v>
                </c:pt>
                <c:pt idx="10">
                  <c:v>Downstream Department</c:v>
                </c:pt>
                <c:pt idx="11">
                  <c:v>Engineering &amp; Manufacturing Department</c:v>
                </c:pt>
                <c:pt idx="12">
                  <c:v>Facility Management Department</c:v>
                </c:pt>
                <c:pt idx="13">
                  <c:v>Finance Department</c:v>
                </c:pt>
                <c:pt idx="14">
                  <c:v>General Insurance Department</c:v>
                </c:pt>
                <c:pt idx="15">
                  <c:v>Hardware Department</c:v>
                </c:pt>
                <c:pt idx="16">
                  <c:v>IT Consulting Department</c:v>
                </c:pt>
                <c:pt idx="17">
                  <c:v>IT Infrastructure Services Department</c:v>
                </c:pt>
                <c:pt idx="18">
                  <c:v>IT Network Department</c:v>
                </c:pt>
                <c:pt idx="19">
                  <c:v>IT Security Department</c:v>
                </c:pt>
                <c:pt idx="20">
                  <c:v>IT Support Department</c:v>
                </c:pt>
                <c:pt idx="21">
                  <c:v>Operations Department</c:v>
                </c:pt>
                <c:pt idx="22">
                  <c:v>Operations Support Department</c:v>
                </c:pt>
                <c:pt idx="23">
                  <c:v>Other Department</c:v>
                </c:pt>
                <c:pt idx="24">
                  <c:v>Other Hospital Staff Department</c:v>
                </c:pt>
                <c:pt idx="25">
                  <c:v>Quality Assurance and Testing Department</c:v>
                </c:pt>
                <c:pt idx="26">
                  <c:v>Recruitment &amp; Talent Acquisition Department</c:v>
                </c:pt>
                <c:pt idx="27">
                  <c:v>SCM &amp; Logistics Department</c:v>
                </c:pt>
                <c:pt idx="28">
                  <c:v>Software Development Department</c:v>
                </c:pt>
                <c:pt idx="29">
                  <c:v>Technology / IT Department</c:v>
                </c:pt>
                <c:pt idx="30">
                  <c:v>(blank)</c:v>
                </c:pt>
              </c:strCache>
            </c:strRef>
          </c:cat>
          <c:val>
            <c:numRef>
              <c:f>'SALARY _DEPARTMENT'!$B$5:$B$36</c:f>
              <c:numCache>
                <c:formatCode>General</c:formatCode>
                <c:ptCount val="31"/>
                <c:pt idx="5">
                  <c:v>1</c:v>
                </c:pt>
                <c:pt idx="13">
                  <c:v>1</c:v>
                </c:pt>
                <c:pt idx="16">
                  <c:v>1</c:v>
                </c:pt>
                <c:pt idx="17">
                  <c:v>2</c:v>
                </c:pt>
                <c:pt idx="19">
                  <c:v>1</c:v>
                </c:pt>
                <c:pt idx="20">
                  <c:v>1</c:v>
                </c:pt>
                <c:pt idx="23">
                  <c:v>3</c:v>
                </c:pt>
                <c:pt idx="25">
                  <c:v>1</c:v>
                </c:pt>
                <c:pt idx="26">
                  <c:v>1</c:v>
                </c:pt>
                <c:pt idx="28">
                  <c:v>5</c:v>
                </c:pt>
              </c:numCache>
            </c:numRef>
          </c:val>
          <c:extLst>
            <c:ext xmlns:c16="http://schemas.microsoft.com/office/drawing/2014/chart" uri="{C3380CC4-5D6E-409C-BE32-E72D297353CC}">
              <c16:uniqueId val="{00000000-7A99-43E1-BA54-C5A0E3262B38}"/>
            </c:ext>
          </c:extLst>
        </c:ser>
        <c:ser>
          <c:idx val="1"/>
          <c:order val="1"/>
          <c:tx>
            <c:strRef>
              <c:f>'SALARY _DEPARTMENT'!$C$3:$C$4</c:f>
              <c:strCache>
                <c:ptCount val="1"/>
                <c:pt idx="0">
                  <c:v>LAST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cat>
            <c:strRef>
              <c:f>'SALARY _DEPARTMENT'!$A$5:$A$36</c:f>
              <c:strCache>
                <c:ptCount val="31"/>
                <c:pt idx="0">
                  <c:v>Accounting &amp; Taxation Department</c:v>
                </c:pt>
                <c:pt idx="1">
                  <c:v>Accounts payable Department</c:v>
                </c:pt>
                <c:pt idx="2">
                  <c:v>Applied Innovation Exchange Department</c:v>
                </c:pt>
                <c:pt idx="3">
                  <c:v>Aviation Engineering Department</c:v>
                </c:pt>
                <c:pt idx="4">
                  <c:v>Back Office Department</c:v>
                </c:pt>
                <c:pt idx="5">
                  <c:v>Banking Operations Department</c:v>
                </c:pt>
                <c:pt idx="6">
                  <c:v>Business Intelligence &amp; Analytics Department</c:v>
                </c:pt>
                <c:pt idx="7">
                  <c:v>Data Science &amp; Machine Learning Department</c:v>
                </c:pt>
                <c:pt idx="8">
                  <c:v>DBA / Data warehousing Department</c:v>
                </c:pt>
                <c:pt idx="9">
                  <c:v>DevOps Department</c:v>
                </c:pt>
                <c:pt idx="10">
                  <c:v>Downstream Department</c:v>
                </c:pt>
                <c:pt idx="11">
                  <c:v>Engineering &amp; Manufacturing Department</c:v>
                </c:pt>
                <c:pt idx="12">
                  <c:v>Facility Management Department</c:v>
                </c:pt>
                <c:pt idx="13">
                  <c:v>Finance Department</c:v>
                </c:pt>
                <c:pt idx="14">
                  <c:v>General Insurance Department</c:v>
                </c:pt>
                <c:pt idx="15">
                  <c:v>Hardware Department</c:v>
                </c:pt>
                <c:pt idx="16">
                  <c:v>IT Consulting Department</c:v>
                </c:pt>
                <c:pt idx="17">
                  <c:v>IT Infrastructure Services Department</c:v>
                </c:pt>
                <c:pt idx="18">
                  <c:v>IT Network Department</c:v>
                </c:pt>
                <c:pt idx="19">
                  <c:v>IT Security Department</c:v>
                </c:pt>
                <c:pt idx="20">
                  <c:v>IT Support Department</c:v>
                </c:pt>
                <c:pt idx="21">
                  <c:v>Operations Department</c:v>
                </c:pt>
                <c:pt idx="22">
                  <c:v>Operations Support Department</c:v>
                </c:pt>
                <c:pt idx="23">
                  <c:v>Other Department</c:v>
                </c:pt>
                <c:pt idx="24">
                  <c:v>Other Hospital Staff Department</c:v>
                </c:pt>
                <c:pt idx="25">
                  <c:v>Quality Assurance and Testing Department</c:v>
                </c:pt>
                <c:pt idx="26">
                  <c:v>Recruitment &amp; Talent Acquisition Department</c:v>
                </c:pt>
                <c:pt idx="27">
                  <c:v>SCM &amp; Logistics Department</c:v>
                </c:pt>
                <c:pt idx="28">
                  <c:v>Software Development Department</c:v>
                </c:pt>
                <c:pt idx="29">
                  <c:v>Technology / IT Department</c:v>
                </c:pt>
                <c:pt idx="30">
                  <c:v>(blank)</c:v>
                </c:pt>
              </c:strCache>
            </c:strRef>
          </c:cat>
          <c:val>
            <c:numRef>
              <c:f>'SALARY _DEPARTMENT'!$C$5:$C$36</c:f>
              <c:numCache>
                <c:formatCode>General</c:formatCode>
                <c:ptCount val="31"/>
                <c:pt idx="4">
                  <c:v>1</c:v>
                </c:pt>
                <c:pt idx="5">
                  <c:v>3</c:v>
                </c:pt>
                <c:pt idx="6">
                  <c:v>1</c:v>
                </c:pt>
                <c:pt idx="11">
                  <c:v>1</c:v>
                </c:pt>
                <c:pt idx="13">
                  <c:v>1</c:v>
                </c:pt>
                <c:pt idx="15">
                  <c:v>1</c:v>
                </c:pt>
                <c:pt idx="22">
                  <c:v>1</c:v>
                </c:pt>
                <c:pt idx="23">
                  <c:v>1</c:v>
                </c:pt>
                <c:pt idx="26">
                  <c:v>2</c:v>
                </c:pt>
              </c:numCache>
            </c:numRef>
          </c:val>
          <c:extLst>
            <c:ext xmlns:c16="http://schemas.microsoft.com/office/drawing/2014/chart" uri="{C3380CC4-5D6E-409C-BE32-E72D297353CC}">
              <c16:uniqueId val="{00000001-7A99-43E1-BA54-C5A0E3262B38}"/>
            </c:ext>
          </c:extLst>
        </c:ser>
        <c:ser>
          <c:idx val="2"/>
          <c:order val="2"/>
          <c:tx>
            <c:strRef>
              <c:f>'SALARY _DEPARTMENT'!$D$3:$D$4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cat>
            <c:strRef>
              <c:f>'SALARY _DEPARTMENT'!$A$5:$A$36</c:f>
              <c:strCache>
                <c:ptCount val="31"/>
                <c:pt idx="0">
                  <c:v>Accounting &amp; Taxation Department</c:v>
                </c:pt>
                <c:pt idx="1">
                  <c:v>Accounts payable Department</c:v>
                </c:pt>
                <c:pt idx="2">
                  <c:v>Applied Innovation Exchange Department</c:v>
                </c:pt>
                <c:pt idx="3">
                  <c:v>Aviation Engineering Department</c:v>
                </c:pt>
                <c:pt idx="4">
                  <c:v>Back Office Department</c:v>
                </c:pt>
                <c:pt idx="5">
                  <c:v>Banking Operations Department</c:v>
                </c:pt>
                <c:pt idx="6">
                  <c:v>Business Intelligence &amp; Analytics Department</c:v>
                </c:pt>
                <c:pt idx="7">
                  <c:v>Data Science &amp; Machine Learning Department</c:v>
                </c:pt>
                <c:pt idx="8">
                  <c:v>DBA / Data warehousing Department</c:v>
                </c:pt>
                <c:pt idx="9">
                  <c:v>DevOps Department</c:v>
                </c:pt>
                <c:pt idx="10">
                  <c:v>Downstream Department</c:v>
                </c:pt>
                <c:pt idx="11">
                  <c:v>Engineering &amp; Manufacturing Department</c:v>
                </c:pt>
                <c:pt idx="12">
                  <c:v>Facility Management Department</c:v>
                </c:pt>
                <c:pt idx="13">
                  <c:v>Finance Department</c:v>
                </c:pt>
                <c:pt idx="14">
                  <c:v>General Insurance Department</c:v>
                </c:pt>
                <c:pt idx="15">
                  <c:v>Hardware Department</c:v>
                </c:pt>
                <c:pt idx="16">
                  <c:v>IT Consulting Department</c:v>
                </c:pt>
                <c:pt idx="17">
                  <c:v>IT Infrastructure Services Department</c:v>
                </c:pt>
                <c:pt idx="18">
                  <c:v>IT Network Department</c:v>
                </c:pt>
                <c:pt idx="19">
                  <c:v>IT Security Department</c:v>
                </c:pt>
                <c:pt idx="20">
                  <c:v>IT Support Department</c:v>
                </c:pt>
                <c:pt idx="21">
                  <c:v>Operations Department</c:v>
                </c:pt>
                <c:pt idx="22">
                  <c:v>Operations Support Department</c:v>
                </c:pt>
                <c:pt idx="23">
                  <c:v>Other Department</c:v>
                </c:pt>
                <c:pt idx="24">
                  <c:v>Other Hospital Staff Department</c:v>
                </c:pt>
                <c:pt idx="25">
                  <c:v>Quality Assurance and Testing Department</c:v>
                </c:pt>
                <c:pt idx="26">
                  <c:v>Recruitment &amp; Talent Acquisition Department</c:v>
                </c:pt>
                <c:pt idx="27">
                  <c:v>SCM &amp; Logistics Department</c:v>
                </c:pt>
                <c:pt idx="28">
                  <c:v>Software Development Department</c:v>
                </c:pt>
                <c:pt idx="29">
                  <c:v>Technology / IT Department</c:v>
                </c:pt>
                <c:pt idx="30">
                  <c:v>(blank)</c:v>
                </c:pt>
              </c:strCache>
            </c:strRef>
          </c:cat>
          <c:val>
            <c:numRef>
              <c:f>'SALARY _DEPARTMENT'!$D$5:$D$36</c:f>
              <c:numCache>
                <c:formatCode>General</c:formatCode>
                <c:ptCount val="31"/>
                <c:pt idx="0">
                  <c:v>1</c:v>
                </c:pt>
                <c:pt idx="1">
                  <c:v>1</c:v>
                </c:pt>
                <c:pt idx="2">
                  <c:v>1</c:v>
                </c:pt>
                <c:pt idx="3">
                  <c:v>1</c:v>
                </c:pt>
                <c:pt idx="5">
                  <c:v>4</c:v>
                </c:pt>
                <c:pt idx="6">
                  <c:v>2</c:v>
                </c:pt>
                <c:pt idx="7">
                  <c:v>1</c:v>
                </c:pt>
                <c:pt idx="8">
                  <c:v>1</c:v>
                </c:pt>
                <c:pt idx="9">
                  <c:v>1</c:v>
                </c:pt>
                <c:pt idx="10">
                  <c:v>1</c:v>
                </c:pt>
                <c:pt idx="12">
                  <c:v>1</c:v>
                </c:pt>
                <c:pt idx="13">
                  <c:v>2</c:v>
                </c:pt>
                <c:pt idx="14">
                  <c:v>1</c:v>
                </c:pt>
                <c:pt idx="15">
                  <c:v>1</c:v>
                </c:pt>
                <c:pt idx="16">
                  <c:v>5</c:v>
                </c:pt>
                <c:pt idx="17">
                  <c:v>1</c:v>
                </c:pt>
                <c:pt idx="18">
                  <c:v>3</c:v>
                </c:pt>
                <c:pt idx="19">
                  <c:v>3</c:v>
                </c:pt>
                <c:pt idx="21">
                  <c:v>2</c:v>
                </c:pt>
                <c:pt idx="22">
                  <c:v>2</c:v>
                </c:pt>
                <c:pt idx="23">
                  <c:v>4</c:v>
                </c:pt>
                <c:pt idx="24">
                  <c:v>1</c:v>
                </c:pt>
                <c:pt idx="25">
                  <c:v>2</c:v>
                </c:pt>
                <c:pt idx="27">
                  <c:v>1</c:v>
                </c:pt>
                <c:pt idx="28">
                  <c:v>16</c:v>
                </c:pt>
                <c:pt idx="29">
                  <c:v>1</c:v>
                </c:pt>
              </c:numCache>
            </c:numRef>
          </c:val>
          <c:extLst>
            <c:ext xmlns:c16="http://schemas.microsoft.com/office/drawing/2014/chart" uri="{C3380CC4-5D6E-409C-BE32-E72D297353CC}">
              <c16:uniqueId val="{00000002-7A99-43E1-BA54-C5A0E3262B38}"/>
            </c:ext>
          </c:extLst>
        </c:ser>
        <c:ser>
          <c:idx val="3"/>
          <c:order val="3"/>
          <c:tx>
            <c:strRef>
              <c:f>'SALARY _DEPARTMENT'!$E$3:$E$4</c:f>
              <c:strCache>
                <c:ptCount val="1"/>
                <c:pt idx="0">
                  <c:v>(blank)</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cat>
            <c:strRef>
              <c:f>'SALARY _DEPARTMENT'!$A$5:$A$36</c:f>
              <c:strCache>
                <c:ptCount val="31"/>
                <c:pt idx="0">
                  <c:v>Accounting &amp; Taxation Department</c:v>
                </c:pt>
                <c:pt idx="1">
                  <c:v>Accounts payable Department</c:v>
                </c:pt>
                <c:pt idx="2">
                  <c:v>Applied Innovation Exchange Department</c:v>
                </c:pt>
                <c:pt idx="3">
                  <c:v>Aviation Engineering Department</c:v>
                </c:pt>
                <c:pt idx="4">
                  <c:v>Back Office Department</c:v>
                </c:pt>
                <c:pt idx="5">
                  <c:v>Banking Operations Department</c:v>
                </c:pt>
                <c:pt idx="6">
                  <c:v>Business Intelligence &amp; Analytics Department</c:v>
                </c:pt>
                <c:pt idx="7">
                  <c:v>Data Science &amp; Machine Learning Department</c:v>
                </c:pt>
                <c:pt idx="8">
                  <c:v>DBA / Data warehousing Department</c:v>
                </c:pt>
                <c:pt idx="9">
                  <c:v>DevOps Department</c:v>
                </c:pt>
                <c:pt idx="10">
                  <c:v>Downstream Department</c:v>
                </c:pt>
                <c:pt idx="11">
                  <c:v>Engineering &amp; Manufacturing Department</c:v>
                </c:pt>
                <c:pt idx="12">
                  <c:v>Facility Management Department</c:v>
                </c:pt>
                <c:pt idx="13">
                  <c:v>Finance Department</c:v>
                </c:pt>
                <c:pt idx="14">
                  <c:v>General Insurance Department</c:v>
                </c:pt>
                <c:pt idx="15">
                  <c:v>Hardware Department</c:v>
                </c:pt>
                <c:pt idx="16">
                  <c:v>IT Consulting Department</c:v>
                </c:pt>
                <c:pt idx="17">
                  <c:v>IT Infrastructure Services Department</c:v>
                </c:pt>
                <c:pt idx="18">
                  <c:v>IT Network Department</c:v>
                </c:pt>
                <c:pt idx="19">
                  <c:v>IT Security Department</c:v>
                </c:pt>
                <c:pt idx="20">
                  <c:v>IT Support Department</c:v>
                </c:pt>
                <c:pt idx="21">
                  <c:v>Operations Department</c:v>
                </c:pt>
                <c:pt idx="22">
                  <c:v>Operations Support Department</c:v>
                </c:pt>
                <c:pt idx="23">
                  <c:v>Other Department</c:v>
                </c:pt>
                <c:pt idx="24">
                  <c:v>Other Hospital Staff Department</c:v>
                </c:pt>
                <c:pt idx="25">
                  <c:v>Quality Assurance and Testing Department</c:v>
                </c:pt>
                <c:pt idx="26">
                  <c:v>Recruitment &amp; Talent Acquisition Department</c:v>
                </c:pt>
                <c:pt idx="27">
                  <c:v>SCM &amp; Logistics Department</c:v>
                </c:pt>
                <c:pt idx="28">
                  <c:v>Software Development Department</c:v>
                </c:pt>
                <c:pt idx="29">
                  <c:v>Technology / IT Department</c:v>
                </c:pt>
                <c:pt idx="30">
                  <c:v>(blank)</c:v>
                </c:pt>
              </c:strCache>
            </c:strRef>
          </c:cat>
          <c:val>
            <c:numRef>
              <c:f>'SALARY _DEPARTMENT'!$E$5:$E$36</c:f>
              <c:numCache>
                <c:formatCode>General</c:formatCode>
                <c:ptCount val="31"/>
              </c:numCache>
            </c:numRef>
          </c:val>
          <c:extLst>
            <c:ext xmlns:c16="http://schemas.microsoft.com/office/drawing/2014/chart" uri="{C3380CC4-5D6E-409C-BE32-E72D297353CC}">
              <c16:uniqueId val="{00000003-7A99-43E1-BA54-C5A0E3262B38}"/>
            </c:ext>
          </c:extLst>
        </c:ser>
        <c:dLbls>
          <c:showLegendKey val="0"/>
          <c:showVal val="0"/>
          <c:showCatName val="0"/>
          <c:showSerName val="0"/>
          <c:showPercent val="0"/>
          <c:showBubbleSize val="0"/>
        </c:dLbls>
        <c:axId val="15416576"/>
        <c:axId val="15414656"/>
        <c:axId val="0"/>
      </c:area3DChart>
      <c:catAx>
        <c:axId val="1541657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baseline="0"/>
                  <a:t> </a:t>
                </a:r>
                <a:r>
                  <a:rPr lang="en-IN" sz="1600" baseline="0">
                    <a:solidFill>
                      <a:srgbClr val="FF0000"/>
                    </a:solidFill>
                    <a:latin typeface="Aptos Display" panose="020B0004020202020204" pitchFamily="34" charset="0"/>
                  </a:rPr>
                  <a:t>DEPARTMENT</a:t>
                </a:r>
                <a:endParaRPr lang="en-IN" sz="1600">
                  <a:solidFill>
                    <a:srgbClr val="FF0000"/>
                  </a:solidFill>
                  <a:latin typeface="Aptos Display" panose="020B0004020202020204" pitchFamily="34" charset="0"/>
                </a:endParaRPr>
              </a:p>
            </c:rich>
          </c:tx>
          <c:layout>
            <c:manualLayout>
              <c:xMode val="edge"/>
              <c:yMode val="edge"/>
              <c:x val="0.41782125375102358"/>
              <c:y val="0.84497220088941716"/>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414656"/>
        <c:crosses val="autoZero"/>
        <c:auto val="1"/>
        <c:lblAlgn val="ctr"/>
        <c:lblOffset val="100"/>
        <c:noMultiLvlLbl val="0"/>
      </c:catAx>
      <c:valAx>
        <c:axId val="15414656"/>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1600" baseline="0">
                    <a:solidFill>
                      <a:srgbClr val="FF0000"/>
                    </a:solidFill>
                    <a:latin typeface="Aptos Display" panose="020B0004020202020204" pitchFamily="34" charset="0"/>
                  </a:rPr>
                  <a:t>SALARY</a:t>
                </a:r>
                <a:endParaRPr lang="en-US" sz="1600">
                  <a:solidFill>
                    <a:srgbClr val="FF0000"/>
                  </a:solidFill>
                  <a:latin typeface="Aptos Display" panose="020B0004020202020204" pitchFamily="34" charset="0"/>
                </a:endParaRPr>
              </a:p>
            </c:rich>
          </c:tx>
          <c:layout>
            <c:manualLayout>
              <c:xMode val="edge"/>
              <c:yMode val="edge"/>
              <c:x val="4.4174827132425848E-2"/>
              <c:y val="0.27437149697117053"/>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416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5">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spPr>
      <a:ln w="9525" cap="flat" cmpd="sng" algn="ctr">
        <a:solidFill>
          <a:schemeClr val="dk1">
            <a:lumMod val="50000"/>
            <a:lumOff val="50000"/>
          </a:schemeClr>
        </a:solidFill>
        <a:round/>
      </a:ln>
    </cs:spPr>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39905" y="127157"/>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09661" y="3178969"/>
            <a:ext cx="1088972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t>
            </a:r>
            <a:r>
              <a:rPr lang="en-IN" sz="2400" dirty="0">
                <a:latin typeface="Times New Roman" panose="02020603050405020304" pitchFamily="18" charset="0"/>
                <a:cs typeface="Times New Roman" panose="02020603050405020304" pitchFamily="18" charset="0"/>
              </a:rPr>
              <a:t>SURIYA 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a:t>
            </a:r>
            <a:r>
              <a:rPr lang="en-IN" sz="2400" dirty="0">
                <a:latin typeface="Times New Roman" panose="02020603050405020304" pitchFamily="18" charset="0"/>
                <a:cs typeface="Times New Roman" panose="02020603050405020304" pitchFamily="18" charset="0"/>
              </a:rPr>
              <a:t>122203692, AD596ABECF5DE2581C043F455930ACBD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BACHELOR OF COMMERCE (CORPORATE SECRETARYSHIP)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PATRICIAN COLLEGE OF ARTS AND SCIENCE </a:t>
            </a:r>
            <a:endParaRPr lang="en-US" sz="2400" dirty="0">
              <a:latin typeface="Times New Roman" panose="02020603050405020304" pitchFamily="18" charset="0"/>
              <a:cs typeface="Times New Roman" panose="02020603050405020304" pitchFamily="18" charset="0"/>
            </a:endParaRP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66F6B1EA-EB1E-B6F4-CEF8-B15C7E3E3D3A}"/>
              </a:ext>
            </a:extLst>
          </p:cNvPr>
          <p:cNvGraphicFramePr>
            <a:graphicFrameLocks noGrp="1"/>
          </p:cNvGraphicFramePr>
          <p:nvPr>
            <p:extLst>
              <p:ext uri="{D42A27DB-BD31-4B8C-83A1-F6EECF244321}">
                <p14:modId xmlns:p14="http://schemas.microsoft.com/office/powerpoint/2010/main" val="607791849"/>
              </p:ext>
            </p:extLst>
          </p:nvPr>
        </p:nvGraphicFramePr>
        <p:xfrm>
          <a:off x="442185" y="1143000"/>
          <a:ext cx="5120416" cy="5560304"/>
        </p:xfrm>
        <a:graphic>
          <a:graphicData uri="http://schemas.openxmlformats.org/drawingml/2006/table">
            <a:tbl>
              <a:tblPr>
                <a:tableStyleId>{5C22544A-7EE6-4342-B048-85BDC9FD1C3A}</a:tableStyleId>
              </a:tblPr>
              <a:tblGrid>
                <a:gridCol w="2633356">
                  <a:extLst>
                    <a:ext uri="{9D8B030D-6E8A-4147-A177-3AD203B41FA5}">
                      <a16:colId xmlns:a16="http://schemas.microsoft.com/office/drawing/2014/main" val="1826054682"/>
                    </a:ext>
                  </a:extLst>
                </a:gridCol>
                <a:gridCol w="693450">
                  <a:extLst>
                    <a:ext uri="{9D8B030D-6E8A-4147-A177-3AD203B41FA5}">
                      <a16:colId xmlns:a16="http://schemas.microsoft.com/office/drawing/2014/main" val="3731020771"/>
                    </a:ext>
                  </a:extLst>
                </a:gridCol>
                <a:gridCol w="327708">
                  <a:extLst>
                    <a:ext uri="{9D8B030D-6E8A-4147-A177-3AD203B41FA5}">
                      <a16:colId xmlns:a16="http://schemas.microsoft.com/office/drawing/2014/main" val="2540515645"/>
                    </a:ext>
                  </a:extLst>
                </a:gridCol>
                <a:gridCol w="327708">
                  <a:extLst>
                    <a:ext uri="{9D8B030D-6E8A-4147-A177-3AD203B41FA5}">
                      <a16:colId xmlns:a16="http://schemas.microsoft.com/office/drawing/2014/main" val="3631777856"/>
                    </a:ext>
                  </a:extLst>
                </a:gridCol>
                <a:gridCol w="444744">
                  <a:extLst>
                    <a:ext uri="{9D8B030D-6E8A-4147-A177-3AD203B41FA5}">
                      <a16:colId xmlns:a16="http://schemas.microsoft.com/office/drawing/2014/main" val="275412625"/>
                    </a:ext>
                  </a:extLst>
                </a:gridCol>
                <a:gridCol w="693450">
                  <a:extLst>
                    <a:ext uri="{9D8B030D-6E8A-4147-A177-3AD203B41FA5}">
                      <a16:colId xmlns:a16="http://schemas.microsoft.com/office/drawing/2014/main" val="1001481165"/>
                    </a:ext>
                  </a:extLst>
                </a:gridCol>
              </a:tblGrid>
              <a:tr h="133117">
                <a:tc>
                  <a:txBody>
                    <a:bodyPr/>
                    <a:lstStyle/>
                    <a:p>
                      <a:pPr algn="l" fontAlgn="b"/>
                      <a:r>
                        <a:rPr lang="en-US" sz="1000" b="1" u="none" strike="noStrike" dirty="0">
                          <a:effectLst/>
                          <a:highlight>
                            <a:srgbClr val="D9E1F2"/>
                          </a:highlight>
                          <a:latin typeface="Times New Roman" panose="02020603050405020304" pitchFamily="18" charset="0"/>
                          <a:cs typeface="Times New Roman" panose="02020603050405020304" pitchFamily="18" charset="0"/>
                        </a:rPr>
                        <a:t>EMPLOYEES</a:t>
                      </a:r>
                      <a:endParaRPr lang="en-US" sz="1000" b="1" i="0" u="none" strike="noStrike" dirty="0">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SALARY</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354124228"/>
                  </a:ext>
                </a:extLst>
              </a:tr>
              <a:tr h="133117">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Row Labels</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HIGH</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LAST</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MED</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(blank)</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885449899"/>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Accounting &amp; Taxation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630574945"/>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Accounts payable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552848981"/>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Applied Innovation Exchange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271478188"/>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Aviation Engineering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423446053"/>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Back Office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060685073"/>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Banking Operations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8</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830763883"/>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Business Intelligence &amp; Analytics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774056048"/>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Data Science &amp; Machine Learning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00517146"/>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DBA / Data warehousing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62020292"/>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DevOps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257772181"/>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Downstream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22183853"/>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Engineering &amp; Manufacturing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792509661"/>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Facility Management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140788120"/>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Finance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91819395"/>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General Insurance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483220390"/>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Hardware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07732301"/>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Consulting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5</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6</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138603414"/>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Infrastructure Services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205438214"/>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Network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dirty="0">
                          <a:effectLst/>
                          <a:latin typeface="Times New Roman" panose="02020603050405020304" pitchFamily="18" charset="0"/>
                          <a:cs typeface="Times New Roman" panose="02020603050405020304" pitchFamily="18" charset="0"/>
                        </a:rPr>
                        <a:t>3</a:t>
                      </a:r>
                      <a:endParaRPr lang="en-US" sz="1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972647434"/>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Security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875488712"/>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Support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803383070"/>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Operations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536086150"/>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Operations Support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926423688"/>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Other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8</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183851113"/>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Other Hospital Staff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892981591"/>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Quality Assurance and Testing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186488530"/>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Recruitment &amp; Talent Acquisition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70347861"/>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SCM &amp; Logistics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726097193"/>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Software Development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5</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16</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243260788"/>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Technology / IT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593022395"/>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(blank)</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780205233"/>
                  </a:ext>
                </a:extLst>
              </a:tr>
              <a:tr h="133117">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17</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12</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dirty="0">
                          <a:effectLst/>
                          <a:highlight>
                            <a:srgbClr val="D9E1F2"/>
                          </a:highlight>
                          <a:latin typeface="Times New Roman" panose="02020603050405020304" pitchFamily="18" charset="0"/>
                          <a:cs typeface="Times New Roman" panose="02020603050405020304" pitchFamily="18" charset="0"/>
                        </a:rPr>
                        <a:t>60</a:t>
                      </a:r>
                      <a:endParaRPr lang="en-US" sz="1000" b="1" i="0" u="none" strike="noStrike" dirty="0">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dirty="0">
                          <a:effectLst/>
                          <a:highlight>
                            <a:srgbClr val="D9E1F2"/>
                          </a:highlight>
                          <a:latin typeface="Times New Roman" panose="02020603050405020304" pitchFamily="18" charset="0"/>
                          <a:cs typeface="Times New Roman" panose="02020603050405020304" pitchFamily="18" charset="0"/>
                        </a:rPr>
                        <a:t>89</a:t>
                      </a:r>
                      <a:endParaRPr lang="en-US" sz="1000" b="1" i="0" u="none" strike="noStrike" dirty="0">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950034482"/>
                  </a:ext>
                </a:extLst>
              </a:tr>
            </a:tbl>
          </a:graphicData>
        </a:graphic>
      </p:graphicFrame>
      <p:graphicFrame>
        <p:nvGraphicFramePr>
          <p:cNvPr id="4" name="Chart 3">
            <a:extLst>
              <a:ext uri="{FF2B5EF4-FFF2-40B4-BE49-F238E27FC236}">
                <a16:creationId xmlns:a16="http://schemas.microsoft.com/office/drawing/2014/main" id="{5EAC95A7-150C-6709-1EE2-00173DCE3B13}"/>
              </a:ext>
            </a:extLst>
          </p:cNvPr>
          <p:cNvGraphicFramePr>
            <a:graphicFrameLocks/>
          </p:cNvGraphicFramePr>
          <p:nvPr>
            <p:extLst>
              <p:ext uri="{D42A27DB-BD31-4B8C-83A1-F6EECF244321}">
                <p14:modId xmlns:p14="http://schemas.microsoft.com/office/powerpoint/2010/main" val="3742993528"/>
              </p:ext>
            </p:extLst>
          </p:nvPr>
        </p:nvGraphicFramePr>
        <p:xfrm>
          <a:off x="5834239" y="768984"/>
          <a:ext cx="5602429" cy="42602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9A7CAC-D6F4-FEF2-4063-97BDFB552B4B}"/>
              </a:ext>
            </a:extLst>
          </p:cNvPr>
          <p:cNvSpPr txBox="1"/>
          <p:nvPr/>
        </p:nvSpPr>
        <p:spPr>
          <a:xfrm>
            <a:off x="914400" y="1524000"/>
            <a:ext cx="6931819" cy="409342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"SALARY BASED ON DEPARTMENTS" seems to compare the salaries across various departments with different salary metrics such as "Grand Total," "MED," "LAST," and "HIGH." The data shows a noticeable spike in one or more departments, indicating that these departments have significantly higher salary values compared to others. This suggests that salary distribution is uneven across departments, with some departments commanding much higher salaries. For a more detailed conclusion, I would need to know the specific departments and metrics being compared. However, based on the graph, it's clear that salary differences across departments are substantial, with some departments standing out prominently due to their higher salary figures.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171059"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rot="10800000" flipV="1">
            <a:off x="1254907" y="1976694"/>
            <a:ext cx="9967274" cy="1446550"/>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SALARY BASED ON DEPARTMENTS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100709"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813FD4D-1005-37A0-74A5-A4BB89A06398}"/>
              </a:ext>
            </a:extLst>
          </p:cNvPr>
          <p:cNvSpPr txBox="1"/>
          <p:nvPr/>
        </p:nvSpPr>
        <p:spPr>
          <a:xfrm>
            <a:off x="834072" y="1619972"/>
            <a:ext cx="7100709" cy="5447645"/>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It seems like you’re looking at a chart or graph related to salaries based on different departments, but the data may not be displayed properly. Here are some steps to troubleshoot the issue:
1. Check Data Entry: Ensure that the data for salaries and departments is correctly entered in the spreadsheet. There should be numeric values for salaries corresponding to each department.
2. Refresh the Chart: If you’re using software like Excel or Google Sheets, try refreshing the chart to see if it updates with the correct data.</a:t>
            </a:r>
            <a:r>
              <a:rPr lang="en-IN" b="1" i="1" dirty="0"/>
              <a:t>
</a:t>
            </a:r>
            <a:endParaRPr lang="en-US"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575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87453" y="1730188"/>
            <a:ext cx="7869766" cy="3785652"/>
          </a:xfrm>
          <a:prstGeom prst="rect">
            <a:avLst/>
          </a:prstGeom>
          <a:noFill/>
        </p:spPr>
        <p:txBody>
          <a:bodyPr wrap="square" rtlCol="0">
            <a:spAutoFit/>
          </a:bodyPr>
          <a:lstStyle/>
          <a:p>
            <a:pPr algn="l"/>
            <a:r>
              <a:rPr lang="en-IN" sz="2400" i="0" dirty="0">
                <a:solidFill>
                  <a:srgbClr val="0D0D0D"/>
                </a:solidFill>
                <a:effectLst/>
                <a:latin typeface="Times New Roman" panose="02020603050405020304" pitchFamily="18" charset="0"/>
                <a:cs typeface="Times New Roman" panose="02020603050405020304" pitchFamily="18" charset="0"/>
              </a:rPr>
              <a:t>It looks like you’re working on a project that involves a chart or graph depicting salary information based on different departments. However, the graph appears to be empty, indicating that there may not be any data input yet. To make this project more informative, consider the following steps:</a:t>
            </a:r>
          </a:p>
          <a:p>
            <a:pPr algn="l">
              <a:buFont typeface="Arial" panose="020B0604020202020204" pitchFamily="34" charset="0"/>
              <a:buChar char="•"/>
            </a:pPr>
            <a:r>
              <a:rPr lang="en-IN" sz="2400" i="0" dirty="0">
                <a:solidFill>
                  <a:srgbClr val="0D0D0D"/>
                </a:solidFill>
                <a:effectLst/>
                <a:latin typeface="Times New Roman" panose="02020603050405020304" pitchFamily="18" charset="0"/>
                <a:cs typeface="Times New Roman" panose="02020603050405020304" pitchFamily="18" charset="0"/>
              </a:rPr>
              <a:t>1. Data Collection: Gather salary data for each department.
2. Data Input: Enter the collected data into the appropriate sections of your spreadsheet.
3. Graph Creation: Once data is entered, update your chart to reflect the salaries by department.</a:t>
            </a:r>
            <a:endParaRPr lang="en-US" sz="240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7775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CFC9363D-7110-4CF7-0E3D-4A6C32E01426}"/>
              </a:ext>
            </a:extLst>
          </p:cNvPr>
          <p:cNvSpPr txBox="1"/>
          <p:nvPr/>
        </p:nvSpPr>
        <p:spPr>
          <a:xfrm flipH="1">
            <a:off x="1337752" y="1515976"/>
            <a:ext cx="7231692" cy="4647426"/>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The image appears to be a blank chart titled “SALARY BASED ON DEPARTMENTS,” suggesting it is intended to display salary information across different departments. End users of such a chart typically include:
</a:t>
            </a:r>
          </a:p>
          <a:p>
            <a:pPr algn="l"/>
            <a:r>
              <a:rPr lang="en-IN" sz="2000" dirty="0">
                <a:latin typeface="Times New Roman" panose="02020603050405020304" pitchFamily="18" charset="0"/>
                <a:cs typeface="Times New Roman" panose="02020603050405020304" pitchFamily="18" charset="0"/>
              </a:rPr>
              <a:t>1. HR Managers - To analyse and manage salary structures.
2. Department Heads- To compare salaries within and across departments.
3. Financial Analysts - To assess budget allocations for salaries.
4. Employees - To understand salary distributions and equity within the organization.
5. Executives- For strategic decision-making regarding compensation and workforce management</a:t>
            </a:r>
            <a:r>
              <a:rPr lang="en-IN" sz="2000" b="1" dirty="0">
                <a:latin typeface="Times New Roman" panose="02020603050405020304" pitchFamily="18" charset="0"/>
                <a:cs typeface="Times New Roman" panose="02020603050405020304" pitchFamily="18" charset="0"/>
              </a:rPr>
              <a:t>.</a:t>
            </a:r>
            <a:r>
              <a:rPr lang="en-IN" b="1" dirty="0"/>
              <a:t>
</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5010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D1D37620-D1EA-7B5C-AFD9-C1C257D7D50E}"/>
              </a:ext>
            </a:extLst>
          </p:cNvPr>
          <p:cNvSpPr txBox="1"/>
          <p:nvPr/>
        </p:nvSpPr>
        <p:spPr>
          <a:xfrm>
            <a:off x="1143000" y="1402128"/>
            <a:ext cx="7633984" cy="526297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
Remove Duplicates: It removes the combination of values across all selected range to determine duplicates.
Filter: It take my dataset and show only the data that meet my criteria specify.
Conditional Formatting: It is used to specify important values stand out in employee performance score in a data set.
 Slicer: I used slicer to filter my data.
Pivot Table: I used “pivot table to summarize my huge data.
 Pivot Chart: I used using area graph. “pivot chart” to visually summarises my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423FE37-824B-66E9-419C-222E2F391152}"/>
              </a:ext>
            </a:extLst>
          </p:cNvPr>
          <p:cNvSpPr txBox="1"/>
          <p:nvPr/>
        </p:nvSpPr>
        <p:spPr>
          <a:xfrm>
            <a:off x="1087989" y="1308032"/>
            <a:ext cx="6611063" cy="4708981"/>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The dataset appears to be related to job ratings and reviews.
Here’s a breakdown of its potential attributes:
Place: The location of the job, likely city and state.
Job Type: The type of employment, such as Full Time, Part Time, etc.
Department: The specific department within the company where the job is located.
Overall Rating: A numerical rating indicating the overall satisfaction with the job.
Work-Life Balance: A rating for the work-life balance offered by the job.
Skill Development: A rating for the opportunities for skill development and growth.
Salary &amp; Benefits: A rating for the salary and benefits package offered.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38DF0FD-1C61-BB79-4E8F-FAFA6F8BCF87}"/>
              </a:ext>
            </a:extLst>
          </p:cNvPr>
          <p:cNvSpPr txBox="1"/>
          <p:nvPr/>
        </p:nvSpPr>
        <p:spPr>
          <a:xfrm>
            <a:off x="5185675" y="2520712"/>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8CC21643-E394-6082-8719-2C1D037FDB58}"/>
              </a:ext>
            </a:extLst>
          </p:cNvPr>
          <p:cNvSpPr txBox="1"/>
          <p:nvPr/>
        </p:nvSpPr>
        <p:spPr>
          <a:xfrm>
            <a:off x="739775" y="1298465"/>
            <a:ext cx="6609158" cy="5016758"/>
          </a:xfrm>
          <a:prstGeom prst="rect">
            <a:avLst/>
          </a:prstGeom>
          <a:noFill/>
        </p:spPr>
        <p:txBody>
          <a:bodyPr wrap="square" rtlCol="0">
            <a:spAutoFit/>
          </a:bodyPr>
          <a:lstStyle/>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Data set was downloaded from   Kaggle website extract it from zip format.
Data Cleaning: Data cleaning is a process required to remove incomplete records, and modifying data to rectify inaccurate records.
Remove Duplicates It removes the combination of values across all selected range to determine duplicates.
Filter: It take my dataset and show only the data that meet my criteria specify.
Conditional Formatting: It is used to specify important values stand out in employee performance score in a data set.
 Slicer: I used slicer to filter my data.
Pivot Table: I used “pivot table to summarize my huge data.
 Pivot Chart: I used using area graph. “pivot chart” to visually summarises my data.</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TotalTime>
  <Words>1226</Words>
  <Application>Microsoft Office PowerPoint</Application>
  <PresentationFormat>Widescreen</PresentationFormat>
  <Paragraphs>253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messiauriya2004@gmail.com</cp:lastModifiedBy>
  <cp:revision>37</cp:revision>
  <dcterms:created xsi:type="dcterms:W3CDTF">2024-03-29T15:07:22Z</dcterms:created>
  <dcterms:modified xsi:type="dcterms:W3CDTF">2024-09-10T05:00:43Z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