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067EE7-41F8-4623-840F-A9BDF0AFB4F3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D2797-50C8-4A83-BF9B-D17F3B2B2E96}" v="115" dt="2024-10-19T06:26:3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69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85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5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9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2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2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4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8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4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8F7E05-5691-4378-80DA-A3CAE0916955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A5DC8B-9E19-4D80-9B18-8E696431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7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BDF5-027E-E52F-DFCD-A861DA52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417320"/>
            <a:ext cx="9144000" cy="37995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Spark-Illuminating Insights For Global Electronics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Capstone Proect-2</a:t>
            </a:r>
            <a:br>
              <a:rPr lang="en-US" sz="4000" dirty="0"/>
            </a:br>
            <a:r>
              <a:rPr lang="en-US" sz="4000" dirty="0"/>
              <a:t>By:</a:t>
            </a:r>
            <a:br>
              <a:rPr lang="en-US" sz="4000" dirty="0"/>
            </a:br>
            <a:r>
              <a:rPr lang="en-US" sz="4000" dirty="0"/>
              <a:t>SURIYA S S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52204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A2BF-5060-4940-0A40-5C82D036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</a:rPr>
              <a:t>Product Analysis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7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012-3EC3-D6DF-0983-EB5CE4FB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86867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Profit margin distribution by product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E77-3888-A0DD-03C3-774085AE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8680"/>
            <a:ext cx="12192000" cy="5989319"/>
          </a:xfrm>
        </p:spPr>
        <p:txBody>
          <a:bodyPr/>
          <a:lstStyle/>
          <a:p>
            <a:r>
              <a:rPr lang="en-US" dirty="0"/>
              <a:t>From the donut chart the top products (wwi desktop pc2.33 x2330 black )contributes higher profit margins compared to other products.</a:t>
            </a:r>
          </a:p>
          <a:p>
            <a:endParaRPr lang="en-IN" dirty="0"/>
          </a:p>
        </p:txBody>
      </p:sp>
      <p:pic>
        <p:nvPicPr>
          <p:cNvPr id="5" name="Picture 4" descr="A colorful circle with numbers and numbers&#10;&#10;Description automatically generated">
            <a:extLst>
              <a:ext uri="{FF2B5EF4-FFF2-40B4-BE49-F238E27FC236}">
                <a16:creationId xmlns:a16="http://schemas.microsoft.com/office/drawing/2014/main" id="{0D1A0607-4E38-C5DB-0A08-D67DE41B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2400156"/>
            <a:ext cx="9220200" cy="33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27C4-DDB4-6BA3-6A76-14191189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75" y="0"/>
            <a:ext cx="5934969" cy="65165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Product quantity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6368A-8503-418F-7535-4199949E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651654"/>
            <a:ext cx="7446808" cy="6206346"/>
          </a:xfrm>
        </p:spPr>
        <p:txBody>
          <a:bodyPr>
            <a:normAutofit/>
          </a:bodyPr>
          <a:lstStyle/>
          <a:p>
            <a:r>
              <a:rPr lang="en-US" sz="2400" b="1" dirty="0"/>
              <a:t>top 10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top selling products are from the desktop and computers segment</a:t>
            </a:r>
          </a:p>
          <a:p>
            <a:r>
              <a:rPr lang="en-US" sz="2400" b="1" dirty="0"/>
              <a:t>Least 10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Cameras,laptops,and refrigerators have very low sales (1 unit each), suggesting low market demand</a:t>
            </a:r>
            <a:endParaRPr lang="en-IN" sz="24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B8B39E3-1486-4C99-4714-51EA4A71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94" y="651654"/>
            <a:ext cx="3931805" cy="31685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ECAF18E-174E-1BDB-4283-7DC8AF9C8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62400"/>
            <a:ext cx="5669280" cy="27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A551-EE9F-C6D6-66B7-348908B0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066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Sales by subcategory and category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5970-6B30-EBE7-30AF-A32743C13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6802"/>
            <a:ext cx="12191998" cy="5791198"/>
          </a:xfrm>
        </p:spPr>
        <p:txBody>
          <a:bodyPr/>
          <a:lstStyle/>
          <a:p>
            <a:r>
              <a:rPr lang="en-US" dirty="0"/>
              <a:t>we see that the desktops and televisions lead in sales within the category of computers , tv and videos </a:t>
            </a:r>
          </a:p>
          <a:p>
            <a:endParaRPr lang="en-IN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8327A32-5E9A-B994-9E8B-7186DC3E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869441"/>
            <a:ext cx="8859520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05E5-A744-7820-3625-892A5BC5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Store analysis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E00A-7DCE-E869-28CC-C77C6A0E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66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Overall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AFE6-D7BA-376A-193C-43A3108E8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66801"/>
            <a:ext cx="12192000" cy="5791197"/>
          </a:xfrm>
        </p:spPr>
        <p:txBody>
          <a:bodyPr/>
          <a:lstStyle/>
          <a:p>
            <a:r>
              <a:rPr lang="en-US" dirty="0"/>
              <a:t>After seeing the total revenue, it has been understood that the sales from north American has the highest sales.</a:t>
            </a:r>
          </a:p>
          <a:p>
            <a:r>
              <a:rPr lang="en-US" dirty="0"/>
              <a:t>There are very less number of stores in Australia</a:t>
            </a:r>
          </a:p>
          <a:p>
            <a:endParaRPr lang="en-IN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9791B49A-36AA-3D3C-ECDD-213051EF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22" y="1652264"/>
            <a:ext cx="5393357" cy="50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712-A229-3DEE-457E-EA2DA310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91439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Store age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8F59-97C6-8C4C-3BD3-5C3E86647E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914400"/>
            <a:ext cx="12191998" cy="5943599"/>
          </a:xfrm>
        </p:spPr>
        <p:txBody>
          <a:bodyPr/>
          <a:lstStyle/>
          <a:p>
            <a:r>
              <a:rPr lang="en-US" dirty="0"/>
              <a:t>We can see that the age of the store is between 10-15 they are contributing to the highest amount of sales.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 descr="A blue and orange pie chart">
            <a:extLst>
              <a:ext uri="{FF2B5EF4-FFF2-40B4-BE49-F238E27FC236}">
                <a16:creationId xmlns:a16="http://schemas.microsoft.com/office/drawing/2014/main" id="{7E80288F-F2A8-2EFA-122F-F5EE8ABE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2443024"/>
            <a:ext cx="5872479" cy="31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ADC-9878-B3A8-6372-F156BECD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0801"/>
            <a:ext cx="12192000" cy="1147893"/>
          </a:xfrm>
        </p:spPr>
        <p:txBody>
          <a:bodyPr/>
          <a:lstStyle/>
          <a:p>
            <a:r>
              <a:rPr lang="en-US" dirty="0"/>
              <a:t>Store size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6771-0E22-56B0-289F-0CCA04F94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1198694"/>
            <a:ext cx="12191999" cy="5608505"/>
          </a:xfrm>
        </p:spPr>
        <p:txBody>
          <a:bodyPr/>
          <a:lstStyle/>
          <a:p>
            <a:r>
              <a:rPr lang="en-US" dirty="0"/>
              <a:t>We can see the the largest stores contributing the  majority of sales, with size bucket 8.</a:t>
            </a:r>
          </a:p>
          <a:p>
            <a:endParaRPr lang="en-IN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D6E184B-6BB8-658D-E420-37ACF1FD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991360"/>
            <a:ext cx="86156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8545-7726-090E-8CA4-0335290D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475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b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              you</a:t>
            </a:r>
            <a:endParaRPr lang="en-IN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5ADD09-D727-9B0F-D39B-64BE21696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Customer Analysis</a:t>
            </a:r>
            <a:endParaRPr lang="en-IN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96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49F0-16CC-3F68-66D2-587EA0F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4879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Gender Distribution</a:t>
            </a:r>
            <a:b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C0D9-2DDD-851B-A8FE-530A90AD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4880"/>
            <a:ext cx="12192000" cy="5913119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We have seen male customers are  dominating in number when compared to female customer.</a:t>
            </a:r>
          </a:p>
          <a:p>
            <a:r>
              <a:rPr lang="en-US" dirty="0"/>
              <a:t>Male represents a slight majority at 7748(50.75%), compared to females 7518(49.25%).Both categories are equally labeled as 8K,indicating rounded numbers.</a:t>
            </a:r>
          </a:p>
          <a:p>
            <a:endParaRPr lang="en-IN" dirty="0"/>
          </a:p>
        </p:txBody>
      </p:sp>
      <p:pic>
        <p:nvPicPr>
          <p:cNvPr id="5" name="Picture 4" descr="A blue circle with text and numbers&#10;&#10;Description automatically generated">
            <a:extLst>
              <a:ext uri="{FF2B5EF4-FFF2-40B4-BE49-F238E27FC236}">
                <a16:creationId xmlns:a16="http://schemas.microsoft.com/office/drawing/2014/main" id="{AECC21A7-183D-9204-4EBD-BCB27567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3901439"/>
            <a:ext cx="6370320" cy="246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438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A730F2-36C8-37ED-5E81-A467F649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6320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Age Distribution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B827-129C-971B-70CB-CED0C722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6321"/>
            <a:ext cx="12192000" cy="5821678"/>
          </a:xfrm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customers are bucketed based on their age and then visualized using bar chart.</a:t>
            </a:r>
          </a:p>
          <a:p>
            <a:r>
              <a:rPr lang="en-US" dirty="0"/>
              <a:t>We can see that the above 65 years is the largest age group with 1,597 customers.</a:t>
            </a:r>
          </a:p>
          <a:p>
            <a:r>
              <a:rPr lang="en-US" dirty="0"/>
              <a:t>Other age groups:         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&lt;=18 years 186 customers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18-25 years 636 customers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25-35 years 994 customers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35-45 years 820 customers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45-55 years 993 customers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  55-65 years 956 customers</a:t>
            </a:r>
          </a:p>
          <a:p>
            <a:pPr marL="914400" lvl="2" indent="0">
              <a:buNone/>
            </a:pPr>
            <a:r>
              <a:rPr lang="en-US" dirty="0"/>
              <a:t>    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A graph with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701EE62-D213-514B-8A40-D7A2A951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40" y="3093720"/>
            <a:ext cx="717804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2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8AF6A-730B-0E7C-FE1D-5C131C09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3919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Country distribution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784D0-52F5-952F-714D-9039CD3F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3920"/>
            <a:ext cx="12192000" cy="5974079"/>
          </a:xfrm>
        </p:spPr>
        <p:txBody>
          <a:bodyPr/>
          <a:lstStyle/>
          <a:p>
            <a:r>
              <a:rPr lang="en-US" dirty="0"/>
              <a:t>The location wise analysis was represented using the world map.</a:t>
            </a:r>
          </a:p>
          <a:p>
            <a:r>
              <a:rPr lang="en-IN" dirty="0"/>
              <a:t>The size of each bubble reflects the number of customers from  that country.</a:t>
            </a:r>
          </a:p>
          <a:p>
            <a:r>
              <a:rPr lang="en-IN" dirty="0"/>
              <a:t>The majority of customers are concentrated in North America</a:t>
            </a:r>
          </a:p>
          <a:p>
            <a:endParaRPr lang="en-IN" dirty="0"/>
          </a:p>
        </p:txBody>
      </p:sp>
      <p:pic>
        <p:nvPicPr>
          <p:cNvPr id="7" name="Picture 6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262EC7C5-4515-0D1B-B79D-CBA61C51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7" y="2574718"/>
            <a:ext cx="9580179" cy="3778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06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A1E3-5B39-88FE-95DA-68174F03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78906"/>
            <a:ext cx="10515600" cy="1500187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b="1" dirty="0">
              <a:solidFill>
                <a:schemeClr val="accent2"/>
              </a:solidFill>
            </a:endParaRPr>
          </a:p>
          <a:p>
            <a:pPr algn="ctr"/>
            <a:r>
              <a:rPr lang="en-US" sz="6000" b="1" dirty="0">
                <a:solidFill>
                  <a:schemeClr val="accent2"/>
                </a:solidFill>
              </a:rPr>
              <a:t>Sales Analysis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52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E5C8-D4D9-69E4-B15A-640768B2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935"/>
            <a:ext cx="121920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Sales by month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F912-BEFA-6739-E4F1-F628ADFA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/>
          <a:lstStyle/>
          <a:p>
            <a:r>
              <a:rPr lang="en-US" dirty="0"/>
              <a:t>We can see tha highest sales are there in </a:t>
            </a:r>
            <a:r>
              <a:rPr lang="en-US" dirty="0" err="1"/>
              <a:t>Jan,Feb,Dec</a:t>
            </a:r>
            <a:endParaRPr lang="en-US" dirty="0"/>
          </a:p>
          <a:p>
            <a:r>
              <a:rPr lang="en-US" dirty="0"/>
              <a:t>The April and march has recorded the lowest sales  </a:t>
            </a:r>
            <a:endParaRPr lang="en-IN" dirty="0"/>
          </a:p>
        </p:txBody>
      </p:sp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4E746A1-E9C4-A842-B5F5-0938BF16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2333472"/>
            <a:ext cx="6858000" cy="3716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64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D6F5-F663-B12B-FFD0-17CFF6A1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40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Product quantity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CAF8-BBE3-B02C-F523-D13CBC29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074"/>
            <a:ext cx="12192000" cy="6003925"/>
          </a:xfrm>
        </p:spPr>
        <p:txBody>
          <a:bodyPr/>
          <a:lstStyle/>
          <a:p>
            <a:r>
              <a:rPr lang="en-US" dirty="0"/>
              <a:t>We can see that the Adventure works desktop pc1.60 sold the highest quantity.</a:t>
            </a:r>
          </a:p>
          <a:p>
            <a:r>
              <a:rPr lang="en-US" dirty="0"/>
              <a:t>Other products, including DVD players and WWI desktops, also performed well.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18A70D-973F-734D-6A0B-710376BB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2740210"/>
            <a:ext cx="7559040" cy="375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137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018A-FA7D-2C54-AFC4-CFD66A3C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631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Top revenue product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172-C0EF-778D-9D28-EC2661B6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6320"/>
            <a:ext cx="12192000" cy="5821679"/>
          </a:xfrm>
        </p:spPr>
        <p:txBody>
          <a:bodyPr/>
          <a:lstStyle/>
          <a:p>
            <a:r>
              <a:rPr lang="en-US" dirty="0"/>
              <a:t>We can see that WWI Desktop PC2.33 * 2330 has highest revenue.</a:t>
            </a:r>
          </a:p>
          <a:p>
            <a:r>
              <a:rPr lang="en-US" dirty="0"/>
              <a:t>Desktops appear to be the most demanded category , both in terms of revenue and quantity sold.</a:t>
            </a:r>
          </a:p>
          <a:p>
            <a:endParaRPr lang="en-IN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8F17FDA1-8D52-A670-ADF4-420EC058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" y="2643996"/>
            <a:ext cx="8717280" cy="39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429</TotalTime>
  <Words>447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      Data Spark-Illuminating Insights For Global Electronics  Capstone Proect-2 By: SURIYA S S </vt:lpstr>
      <vt:lpstr>PowerPoint Presentation</vt:lpstr>
      <vt:lpstr> Gender Distribution </vt:lpstr>
      <vt:lpstr> Age Distribution </vt:lpstr>
      <vt:lpstr>Country distribution</vt:lpstr>
      <vt:lpstr>PowerPoint Presentation</vt:lpstr>
      <vt:lpstr>Sales by month</vt:lpstr>
      <vt:lpstr>Product quantity analysis</vt:lpstr>
      <vt:lpstr>Top revenue product</vt:lpstr>
      <vt:lpstr>Product Analysis</vt:lpstr>
      <vt:lpstr>Profit margin distribution by product</vt:lpstr>
      <vt:lpstr>Product quantity analysis</vt:lpstr>
      <vt:lpstr>Sales by subcategory and category</vt:lpstr>
      <vt:lpstr>Store analysis</vt:lpstr>
      <vt:lpstr>Overall analysis</vt:lpstr>
      <vt:lpstr>Store age analysis</vt:lpstr>
      <vt:lpstr>Store size analysis</vt:lpstr>
      <vt:lpstr>Thank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SURIYA SS</dc:creator>
  <cp:lastModifiedBy>SURIYA SS</cp:lastModifiedBy>
  <cp:revision>2</cp:revision>
  <dcterms:created xsi:type="dcterms:W3CDTF">2024-10-18T02:46:46Z</dcterms:created>
  <dcterms:modified xsi:type="dcterms:W3CDTF">2024-10-19T14:32:51Z</dcterms:modified>
</cp:coreProperties>
</file>