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BF33-D92F-B053-76FD-5B33317FD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A4BD6B-6190-C1A8-6EB8-8F752D619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AD3F4B-8718-A17E-C639-EBF103E13F98}"/>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5" name="Footer Placeholder 4">
            <a:extLst>
              <a:ext uri="{FF2B5EF4-FFF2-40B4-BE49-F238E27FC236}">
                <a16:creationId xmlns:a16="http://schemas.microsoft.com/office/drawing/2014/main" id="{E49AC3B4-7858-1340-BD65-EA962D9EA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2C28D-4DB0-0D70-31A1-69920FD796FD}"/>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278508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42AC-EE1E-0914-5CD0-B99AF8BC5B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CAAA46-1BF5-D002-9AF5-AA122A1E3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440D5-075A-D8E0-E843-960CD855CC67}"/>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5" name="Footer Placeholder 4">
            <a:extLst>
              <a:ext uri="{FF2B5EF4-FFF2-40B4-BE49-F238E27FC236}">
                <a16:creationId xmlns:a16="http://schemas.microsoft.com/office/drawing/2014/main" id="{C400EBD0-A658-EC06-9465-8CD2C47F1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4772C-2CD0-0A33-7321-CB2FFAA9A6A4}"/>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330988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71ED5-4F54-2F69-DE4F-361E74BCFA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37D74B-623D-7E0A-65CE-5495E19EEE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49DD4-C362-59E5-5133-4ABD592C3209}"/>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5" name="Footer Placeholder 4">
            <a:extLst>
              <a:ext uri="{FF2B5EF4-FFF2-40B4-BE49-F238E27FC236}">
                <a16:creationId xmlns:a16="http://schemas.microsoft.com/office/drawing/2014/main" id="{30D55EC6-BF98-6082-345A-CDFD0958C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62CE5-2568-BBBF-F5F8-6AA212645C3A}"/>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160051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440E-A090-A38D-04F5-00EF054615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964A1-FA86-179D-59F7-72D9278BD7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1071B-8E51-3758-76FE-3B33BDA9ED79}"/>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5" name="Footer Placeholder 4">
            <a:extLst>
              <a:ext uri="{FF2B5EF4-FFF2-40B4-BE49-F238E27FC236}">
                <a16:creationId xmlns:a16="http://schemas.microsoft.com/office/drawing/2014/main" id="{96F30213-1535-4EF1-14C1-E5529BFA1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9F029-AE70-C5AF-A077-E162ED3BAF80}"/>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314107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1ACA-00C9-B677-F338-629F8FF0F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DAA92-FF08-C603-9D9E-2D21CEAF4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51B094-0DF4-4581-AE8C-8850DFE89A8F}"/>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5" name="Footer Placeholder 4">
            <a:extLst>
              <a:ext uri="{FF2B5EF4-FFF2-40B4-BE49-F238E27FC236}">
                <a16:creationId xmlns:a16="http://schemas.microsoft.com/office/drawing/2014/main" id="{48D1F384-8804-2693-53A1-14662673A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3B21-244C-D400-7DEA-508B3750EBDD}"/>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135102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33E3-74AE-5955-BD2F-D78830902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AA1F10-AAF2-1B81-2DF6-7F091C9153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ED3323-006D-649C-85B1-928A1ACF8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FE6426-92FF-37C7-70DB-314740B89B97}"/>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6" name="Footer Placeholder 5">
            <a:extLst>
              <a:ext uri="{FF2B5EF4-FFF2-40B4-BE49-F238E27FC236}">
                <a16:creationId xmlns:a16="http://schemas.microsoft.com/office/drawing/2014/main" id="{491E99B2-A1D6-D885-1ED6-C417C4FC4B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970A5-65F0-B3F8-288D-9EFEF67BD6F3}"/>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115589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2006-49F8-8CC9-1D1B-064421E42C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698B1C-C9B4-A9D4-9130-927F4D515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CC0233-0201-6171-B8C2-91692CEC5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A34097-3EED-33E1-CBDF-504960235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AD0CC-06BC-1D66-BD29-FF74AF768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B98053-2F29-05E9-6DDC-82736053773B}"/>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8" name="Footer Placeholder 7">
            <a:extLst>
              <a:ext uri="{FF2B5EF4-FFF2-40B4-BE49-F238E27FC236}">
                <a16:creationId xmlns:a16="http://schemas.microsoft.com/office/drawing/2014/main" id="{36C7C9C5-D8C1-ABFB-00BE-6C2EA6C8B8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89CCE8-F553-52C9-3B4C-68C640A91E29}"/>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252160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0CD7-FE51-15E7-EB36-8359ECE41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D55804-9858-DECD-9664-BE4033E3462D}"/>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4" name="Footer Placeholder 3">
            <a:extLst>
              <a:ext uri="{FF2B5EF4-FFF2-40B4-BE49-F238E27FC236}">
                <a16:creationId xmlns:a16="http://schemas.microsoft.com/office/drawing/2014/main" id="{DEA0052C-FC1B-464D-1527-B702EE95B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CE9420-6325-8351-35D8-3AA4BFB63168}"/>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218974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9BEC6C-AA5B-478B-3F25-BAAE0BD7754E}"/>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3" name="Footer Placeholder 2">
            <a:extLst>
              <a:ext uri="{FF2B5EF4-FFF2-40B4-BE49-F238E27FC236}">
                <a16:creationId xmlns:a16="http://schemas.microsoft.com/office/drawing/2014/main" id="{E6684B90-0C30-8606-5F5C-5F0A722177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153EAC-10D0-E4F5-2250-948DF3CD73AD}"/>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50005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B765-D1BD-F1B8-9C3D-34A25E45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525C1-E8A6-B871-2E2E-35E45EC2D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631DB-C40D-1981-2737-603FB658F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E55E2-3CD4-D58B-DE56-03B53AEE2935}"/>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6" name="Footer Placeholder 5">
            <a:extLst>
              <a:ext uri="{FF2B5EF4-FFF2-40B4-BE49-F238E27FC236}">
                <a16:creationId xmlns:a16="http://schemas.microsoft.com/office/drawing/2014/main" id="{1293C8AD-FC2A-10AA-55D7-87736F225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AEF54-0E57-EC60-9194-D7F309A56160}"/>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157002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77A7-8B44-EC12-6DAA-21F1A79FA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493D17-741C-1AA8-33CB-0948BF5F8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18FA5D-1648-07B0-2A52-49B079265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76961-87DA-BE75-07AC-51C849F46017}"/>
              </a:ext>
            </a:extLst>
          </p:cNvPr>
          <p:cNvSpPr>
            <a:spLocks noGrp="1"/>
          </p:cNvSpPr>
          <p:nvPr>
            <p:ph type="dt" sz="half" idx="10"/>
          </p:nvPr>
        </p:nvSpPr>
        <p:spPr/>
        <p:txBody>
          <a:bodyPr/>
          <a:lstStyle/>
          <a:p>
            <a:fld id="{837714AF-B0E4-41A1-8A0D-5CA51F54A94F}" type="datetimeFigureOut">
              <a:rPr lang="en-US" smtClean="0"/>
              <a:t>5/4/2023</a:t>
            </a:fld>
            <a:endParaRPr lang="en-US"/>
          </a:p>
        </p:txBody>
      </p:sp>
      <p:sp>
        <p:nvSpPr>
          <p:cNvPr id="6" name="Footer Placeholder 5">
            <a:extLst>
              <a:ext uri="{FF2B5EF4-FFF2-40B4-BE49-F238E27FC236}">
                <a16:creationId xmlns:a16="http://schemas.microsoft.com/office/drawing/2014/main" id="{49DFA439-65CF-2C72-707A-5FF709472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6DEAB-8741-0925-C98B-D8373B31024C}"/>
              </a:ext>
            </a:extLst>
          </p:cNvPr>
          <p:cNvSpPr>
            <a:spLocks noGrp="1"/>
          </p:cNvSpPr>
          <p:nvPr>
            <p:ph type="sldNum" sz="quarter" idx="12"/>
          </p:nvPr>
        </p:nvSpPr>
        <p:spPr/>
        <p:txBody>
          <a:bodyPr/>
          <a:lstStyle/>
          <a:p>
            <a:fld id="{A2A5E299-67B0-48BF-B10D-C989AA1C28CD}" type="slidenum">
              <a:rPr lang="en-US" smtClean="0"/>
              <a:t>‹#›</a:t>
            </a:fld>
            <a:endParaRPr lang="en-US"/>
          </a:p>
        </p:txBody>
      </p:sp>
    </p:spTree>
    <p:extLst>
      <p:ext uri="{BB962C8B-B14F-4D97-AF65-F5344CB8AC3E}">
        <p14:creationId xmlns:p14="http://schemas.microsoft.com/office/powerpoint/2010/main" val="372395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309632-C7EB-9844-5E70-1F11EDFE1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E8ADE3-2368-6817-9428-CC7D408214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7F204-6BDD-59C7-5D1B-7A987C845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14AF-B0E4-41A1-8A0D-5CA51F54A94F}" type="datetimeFigureOut">
              <a:rPr lang="en-US" smtClean="0"/>
              <a:t>5/4/2023</a:t>
            </a:fld>
            <a:endParaRPr lang="en-US"/>
          </a:p>
        </p:txBody>
      </p:sp>
      <p:sp>
        <p:nvSpPr>
          <p:cNvPr id="5" name="Footer Placeholder 4">
            <a:extLst>
              <a:ext uri="{FF2B5EF4-FFF2-40B4-BE49-F238E27FC236}">
                <a16:creationId xmlns:a16="http://schemas.microsoft.com/office/drawing/2014/main" id="{52251C3B-95DD-7280-8F14-E31C24643C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E84136-4766-1321-6A70-51FDAE5AC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5E299-67B0-48BF-B10D-C989AA1C28CD}" type="slidenum">
              <a:rPr lang="en-US" smtClean="0"/>
              <a:t>‹#›</a:t>
            </a:fld>
            <a:endParaRPr lang="en-US"/>
          </a:p>
        </p:txBody>
      </p:sp>
    </p:spTree>
    <p:extLst>
      <p:ext uri="{BB962C8B-B14F-4D97-AF65-F5344CB8AC3E}">
        <p14:creationId xmlns:p14="http://schemas.microsoft.com/office/powerpoint/2010/main" val="186455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98E5-708D-534A-0A65-5A7E2E48E624}"/>
              </a:ext>
            </a:extLst>
          </p:cNvPr>
          <p:cNvSpPr>
            <a:spLocks noGrp="1"/>
          </p:cNvSpPr>
          <p:nvPr>
            <p:ph type="ctrTitle"/>
          </p:nvPr>
        </p:nvSpPr>
        <p:spPr>
          <a:xfrm>
            <a:off x="1589314" y="815602"/>
            <a:ext cx="9144000" cy="1569196"/>
          </a:xfrm>
        </p:spPr>
        <p:txBody>
          <a:bodyPr>
            <a:normAutofit/>
          </a:bodyPr>
          <a:lstStyle/>
          <a:p>
            <a:r>
              <a:rPr lang="en-US" sz="3200" dirty="0">
                <a:latin typeface="Times New Roman" panose="02020603050405020304" pitchFamily="18" charset="0"/>
                <a:cs typeface="Times New Roman" panose="02020603050405020304" pitchFamily="18" charset="0"/>
              </a:rPr>
              <a:t>A FAST NEAREST NEIGHBOUR SEARCH SCHEME OVER OUTSOURCED ENCRYPTED MEDICAL IMAGES</a:t>
            </a:r>
          </a:p>
        </p:txBody>
      </p:sp>
      <p:sp>
        <p:nvSpPr>
          <p:cNvPr id="3" name="Subtitle 2">
            <a:extLst>
              <a:ext uri="{FF2B5EF4-FFF2-40B4-BE49-F238E27FC236}">
                <a16:creationId xmlns:a16="http://schemas.microsoft.com/office/drawing/2014/main" id="{F17C9E54-5A13-EB6F-3668-4DDDEA09D5AB}"/>
              </a:ext>
            </a:extLst>
          </p:cNvPr>
          <p:cNvSpPr>
            <a:spLocks noGrp="1"/>
          </p:cNvSpPr>
          <p:nvPr>
            <p:ph type="subTitle" idx="1"/>
          </p:nvPr>
        </p:nvSpPr>
        <p:spPr>
          <a:xfrm>
            <a:off x="1589314" y="3429000"/>
            <a:ext cx="9144000" cy="2383971"/>
          </a:xfrm>
        </p:spPr>
        <p:txBody>
          <a:bodyPr/>
          <a:lstStyle/>
          <a:p>
            <a:r>
              <a:rPr lang="en-US" dirty="0"/>
              <a:t>Submitted by</a:t>
            </a:r>
          </a:p>
          <a:p>
            <a:endParaRPr lang="en-US" dirty="0"/>
          </a:p>
          <a:p>
            <a:r>
              <a:rPr lang="en-US" dirty="0"/>
              <a:t>Monica M(20139112)</a:t>
            </a:r>
          </a:p>
          <a:p>
            <a:r>
              <a:rPr lang="en-US" dirty="0"/>
              <a:t>Suriya V(20139126)</a:t>
            </a:r>
          </a:p>
          <a:p>
            <a:r>
              <a:rPr lang="en-US" dirty="0"/>
              <a:t>Dinesh S(20139106)</a:t>
            </a:r>
          </a:p>
        </p:txBody>
      </p:sp>
    </p:spTree>
    <p:extLst>
      <p:ext uri="{BB962C8B-B14F-4D97-AF65-F5344CB8AC3E}">
        <p14:creationId xmlns:p14="http://schemas.microsoft.com/office/powerpoint/2010/main" val="292822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94E8-EC11-6B91-38B8-1390F20C74A6}"/>
              </a:ext>
            </a:extLst>
          </p:cNvPr>
          <p:cNvSpPr>
            <a:spLocks noGrp="1"/>
          </p:cNvSpPr>
          <p:nvPr>
            <p:ph type="title"/>
          </p:nvPr>
        </p:nvSpPr>
        <p:spPr/>
        <p:txBody>
          <a:bodyPr/>
          <a:lstStyle/>
          <a:p>
            <a:pPr algn="ctr"/>
            <a:r>
              <a:rPr lang="en-US" b="1" dirty="0"/>
              <a:t>Abstract</a:t>
            </a:r>
          </a:p>
        </p:txBody>
      </p:sp>
      <p:sp>
        <p:nvSpPr>
          <p:cNvPr id="3" name="Content Placeholder 2">
            <a:extLst>
              <a:ext uri="{FF2B5EF4-FFF2-40B4-BE49-F238E27FC236}">
                <a16:creationId xmlns:a16="http://schemas.microsoft.com/office/drawing/2014/main" id="{4D6D34C3-51A1-8D6D-D9C0-9914B94C51CD}"/>
              </a:ext>
            </a:extLst>
          </p:cNvPr>
          <p:cNvSpPr>
            <a:spLocks noGrp="1"/>
          </p:cNvSpPr>
          <p:nvPr>
            <p:ph idx="1"/>
          </p:nvPr>
        </p:nvSpPr>
        <p:spPr/>
        <p:txBody>
          <a:bodyPr/>
          <a:lstStyle/>
          <a:p>
            <a:pPr marL="0" indent="0">
              <a:buNone/>
            </a:pPr>
            <a:r>
              <a:rPr lang="en-US" sz="1800" dirty="0">
                <a:solidFill>
                  <a:srgbClr val="000000"/>
                </a:solidFill>
                <a:latin typeface="Times New Roman" panose="02020603050405020304" pitchFamily="18" charset="0"/>
              </a:rPr>
              <a:t>Medical imaging is crucial for medical diagnosis, and the sensitive nature of medical images necessitates rigorous security and privacy solutions to be in place. In the paper, we propose a secure and efficient scheme to find the exact nearest </a:t>
            </a:r>
            <a:r>
              <a:rPr lang="en-US" sz="1800" dirty="0" err="1">
                <a:solidFill>
                  <a:srgbClr val="000000"/>
                </a:solidFill>
                <a:latin typeface="Times New Roman" panose="02020603050405020304" pitchFamily="18" charset="0"/>
              </a:rPr>
              <a:t>neighbour</a:t>
            </a:r>
            <a:r>
              <a:rPr lang="en-US" sz="1800" dirty="0">
                <a:solidFill>
                  <a:srgbClr val="000000"/>
                </a:solidFill>
                <a:latin typeface="Times New Roman" panose="02020603050405020304" pitchFamily="18" charset="0"/>
              </a:rPr>
              <a:t> over encrypted medical images. Unlike most existing schemes, our scheme can obtain the exact nearest </a:t>
            </a:r>
            <a:r>
              <a:rPr lang="en-US" sz="1800" dirty="0" err="1">
                <a:solidFill>
                  <a:srgbClr val="000000"/>
                </a:solidFill>
                <a:latin typeface="Times New Roman" panose="02020603050405020304" pitchFamily="18" charset="0"/>
              </a:rPr>
              <a:t>neighbour</a:t>
            </a:r>
            <a:r>
              <a:rPr lang="en-US" sz="1800" dirty="0">
                <a:solidFill>
                  <a:srgbClr val="000000"/>
                </a:solidFill>
                <a:latin typeface="Times New Roman" panose="02020603050405020304" pitchFamily="18" charset="0"/>
              </a:rPr>
              <a:t> rather than an approximate result. our proposed scheme obviously meets the security requirements. It protects the secrecy and privacy of data as well as the user’s input query while simultaneously hiding data access patterns. Our scheme is designed to ensure the confidentiality of all related medical images. To ensure query privacy, the database and query need to be encrypted before sending to the cloud server. Proposed </a:t>
            </a:r>
            <a:r>
              <a:rPr lang="en-US" sz="1800" dirty="0">
                <a:solidFill>
                  <a:srgbClr val="505050"/>
                </a:solidFill>
                <a:latin typeface="Times New Roman" panose="02020603050405020304" pitchFamily="18" charset="0"/>
              </a:rPr>
              <a:t>Homomorphic algorithm is used to encrypt data images.</a:t>
            </a:r>
            <a:r>
              <a:rPr lang="en-US" sz="1800" dirty="0">
                <a:solidFill>
                  <a:srgbClr val="000000"/>
                </a:solidFill>
                <a:latin typeface="Times New Roman" panose="02020603050405020304" pitchFamily="18" charset="0"/>
              </a:rPr>
              <a:t> the best method is Advanced Encryption Standard method (AES). There are many types of AES that can be used but the most effective is AES-128. So, the aim of this study is to design image cryptographic application using the AES-128 method. Process of design applications with this method is through several stages, such as process of encryption, decryption, key generation and testing of the methods used. The attacks test is given by cropping, blurring, and enhancing the ciphertext image. To reduce the storage problem in Cloud we have split the image and file into different block and get stored, so storage problem get rectified . The proposed scheme needs to reduce the computation cost on the end-user as much as possible.</a:t>
            </a:r>
          </a:p>
          <a:p>
            <a:pPr marL="0" indent="0">
              <a:buNone/>
            </a:pPr>
            <a:endParaRPr lang="en-US" dirty="0"/>
          </a:p>
        </p:txBody>
      </p:sp>
    </p:spTree>
    <p:extLst>
      <p:ext uri="{BB962C8B-B14F-4D97-AF65-F5344CB8AC3E}">
        <p14:creationId xmlns:p14="http://schemas.microsoft.com/office/powerpoint/2010/main" val="4177039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6224-8258-B8C9-95C6-49618D897475}"/>
              </a:ext>
            </a:extLst>
          </p:cNvPr>
          <p:cNvSpPr>
            <a:spLocks noGrp="1"/>
          </p:cNvSpPr>
          <p:nvPr>
            <p:ph type="title"/>
          </p:nvPr>
        </p:nvSpPr>
        <p:spPr/>
        <p:txBody>
          <a:bodyPr/>
          <a:lstStyle/>
          <a:p>
            <a:pPr algn="ctr"/>
            <a:r>
              <a:rPr lang="en-US" b="1" dirty="0"/>
              <a:t>Existing System</a:t>
            </a:r>
          </a:p>
        </p:txBody>
      </p:sp>
      <p:sp>
        <p:nvSpPr>
          <p:cNvPr id="3" name="Content Placeholder 2">
            <a:extLst>
              <a:ext uri="{FF2B5EF4-FFF2-40B4-BE49-F238E27FC236}">
                <a16:creationId xmlns:a16="http://schemas.microsoft.com/office/drawing/2014/main" id="{AC95FAC4-6CEE-1B8B-FCA7-96B019C0AEF3}"/>
              </a:ext>
            </a:extLst>
          </p:cNvPr>
          <p:cNvSpPr>
            <a:spLocks noGrp="1"/>
          </p:cNvSpPr>
          <p:nvPr>
            <p:ph idx="1"/>
          </p:nvPr>
        </p:nvSpPr>
        <p:spPr/>
        <p:txBody>
          <a:bodyPr/>
          <a:lstStyle/>
          <a:p>
            <a:pPr marL="0" indent="0">
              <a:buNone/>
            </a:pPr>
            <a:r>
              <a:rPr lang="en-US" sz="1800" dirty="0">
                <a:solidFill>
                  <a:srgbClr val="000000"/>
                </a:solidFill>
                <a:latin typeface="Times New Roman" panose="02020603050405020304" pitchFamily="18" charset="0"/>
              </a:rPr>
              <a:t>There are a number of efficient schemes to find the approximate nearest </a:t>
            </a:r>
            <a:r>
              <a:rPr lang="en-US" sz="1800" dirty="0" err="1">
                <a:solidFill>
                  <a:srgbClr val="000000"/>
                </a:solidFill>
                <a:latin typeface="Times New Roman" panose="02020603050405020304" pitchFamily="18" charset="0"/>
              </a:rPr>
              <a:t>neighbour</a:t>
            </a:r>
            <a:r>
              <a:rPr lang="en-US" sz="1800" dirty="0">
                <a:solidFill>
                  <a:srgbClr val="000000"/>
                </a:solidFill>
                <a:latin typeface="Times New Roman" panose="02020603050405020304" pitchFamily="18" charset="0"/>
              </a:rPr>
              <a:t>, designed to improve efficiency in space and time at the cost of accuracy. The scheme based on Locality Sensitive Hashing (LSH) is a well-known and effective method that solves the nearest </a:t>
            </a:r>
            <a:r>
              <a:rPr lang="en-US" sz="1800" dirty="0" err="1">
                <a:solidFill>
                  <a:srgbClr val="000000"/>
                </a:solidFill>
                <a:latin typeface="Times New Roman" panose="02020603050405020304" pitchFamily="18" charset="0"/>
              </a:rPr>
              <a:t>neighbour</a:t>
            </a:r>
            <a:r>
              <a:rPr lang="en-US" sz="1800" dirty="0">
                <a:solidFill>
                  <a:srgbClr val="000000"/>
                </a:solidFill>
                <a:latin typeface="Times New Roman" panose="02020603050405020304" pitchFamily="18" charset="0"/>
              </a:rPr>
              <a:t> query problem in high-dimensional space. The LSH scheme [20] embeds data in low-dimensional subspaces and utilizes hash tables to improve efficiency. e most existing algorithms, this method can obtain the exact nearest </a:t>
            </a:r>
            <a:r>
              <a:rPr lang="en-US" sz="1800" dirty="0" err="1">
                <a:solidFill>
                  <a:srgbClr val="000000"/>
                </a:solidFill>
                <a:latin typeface="Times New Roman" panose="02020603050405020304" pitchFamily="18" charset="0"/>
              </a:rPr>
              <a:t>neighbour</a:t>
            </a:r>
            <a:r>
              <a:rPr lang="en-US" sz="1800" dirty="0">
                <a:solidFill>
                  <a:srgbClr val="000000"/>
                </a:solidFill>
                <a:latin typeface="Times New Roman" panose="02020603050405020304" pitchFamily="18" charset="0"/>
              </a:rPr>
              <a:t> rather than an approximate one. The beauty of this method is simplicity, in the sense of simple pre-processing without involving complex data structures. The g techniques have limitations and are not applicable to the healthcare industry’s medical imaging problem. These schemes, which are based on special data structures can reduce the search time cost because of the tree-structured organization of data. However, such data structures require large pre-process time and memory space, and so they are not appropriate for high-dimensional and large-scale data.</a:t>
            </a:r>
            <a:endParaRPr lang="en-US" sz="1800" b="1"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335441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6E4F-19E6-E303-6357-EAEF09EE0F18}"/>
              </a:ext>
            </a:extLst>
          </p:cNvPr>
          <p:cNvSpPr>
            <a:spLocks noGrp="1"/>
          </p:cNvSpPr>
          <p:nvPr>
            <p:ph type="title"/>
          </p:nvPr>
        </p:nvSpPr>
        <p:spPr/>
        <p:txBody>
          <a:bodyPr/>
          <a:lstStyle/>
          <a:p>
            <a:pPr algn="ctr"/>
            <a:r>
              <a:rPr lang="en-US" b="1" dirty="0"/>
              <a:t>Proposed System</a:t>
            </a:r>
          </a:p>
        </p:txBody>
      </p:sp>
      <p:sp>
        <p:nvSpPr>
          <p:cNvPr id="3" name="Content Placeholder 2">
            <a:extLst>
              <a:ext uri="{FF2B5EF4-FFF2-40B4-BE49-F238E27FC236}">
                <a16:creationId xmlns:a16="http://schemas.microsoft.com/office/drawing/2014/main" id="{3479C33C-BBB6-EDE7-EC22-97E948AE1A6F}"/>
              </a:ext>
            </a:extLst>
          </p:cNvPr>
          <p:cNvSpPr>
            <a:spLocks noGrp="1"/>
          </p:cNvSpPr>
          <p:nvPr>
            <p:ph idx="1"/>
          </p:nvPr>
        </p:nvSpPr>
        <p:spPr/>
        <p:txBody>
          <a:bodyPr/>
          <a:lstStyle/>
          <a:p>
            <a:pPr marL="0" indent="0">
              <a:buNone/>
            </a:pPr>
            <a:r>
              <a:rPr lang="en-US" sz="1800" dirty="0">
                <a:solidFill>
                  <a:srgbClr val="000000"/>
                </a:solidFill>
                <a:latin typeface="Times New Roman" panose="02020603050405020304" pitchFamily="18" charset="0"/>
              </a:rPr>
              <a:t>We propose a secure and efficient scheme to find the exact nearest </a:t>
            </a:r>
            <a:r>
              <a:rPr lang="en-US" sz="1800" dirty="0" err="1">
                <a:solidFill>
                  <a:srgbClr val="000000"/>
                </a:solidFill>
                <a:latin typeface="Times New Roman" panose="02020603050405020304" pitchFamily="18" charset="0"/>
              </a:rPr>
              <a:t>neighbour</a:t>
            </a:r>
            <a:r>
              <a:rPr lang="en-US" sz="1800" dirty="0">
                <a:solidFill>
                  <a:srgbClr val="000000"/>
                </a:solidFill>
                <a:latin typeface="Times New Roman" panose="02020603050405020304" pitchFamily="18" charset="0"/>
              </a:rPr>
              <a:t> over encrypted medical images. Instead of calculating the Euclidean distance, we reject candidates by computing the lower bound of Euclidean distance that is related to the mean and standard deviation of data. proposed an efficient scheme for k-nearest </a:t>
            </a:r>
            <a:r>
              <a:rPr lang="en-US" sz="1800" dirty="0" err="1">
                <a:solidFill>
                  <a:srgbClr val="000000"/>
                </a:solidFill>
                <a:latin typeface="Times New Roman" panose="02020603050405020304" pitchFamily="18" charset="0"/>
              </a:rPr>
              <a:t>neighbour</a:t>
            </a:r>
            <a:r>
              <a:rPr lang="en-US" sz="1800" dirty="0">
                <a:solidFill>
                  <a:srgbClr val="000000"/>
                </a:solidFill>
                <a:latin typeface="Times New Roman" panose="02020603050405020304" pitchFamily="18" charset="0"/>
              </a:rPr>
              <a:t> search, which enhances the protection of the decryption key and reduces the burden on data owners. t the algorithm proposed by Ahn et al.  can simultaneously ensure both efficiency and accuracy. Based on this algorithm, we present an efficient scheme. our proposed scheme obviously meets the security requirements. It protects the secrecy and privacy of data as well as the user’s input query while simultaneously hiding data access patterns. the best method is Advanced Encryption Standard method (AES). There are many types of AES that can be used but the most effective is AES-128. So, the aim of this study is to design image cryptographic application using the AES-128 method. it was found that this method is resistant to cropping attacks, but not resistant to blurring and enhancement attacks. Improve  the efficiency if image storage function.</a:t>
            </a:r>
            <a:endParaRPr lang="en-US" sz="1800" dirty="0">
              <a:solidFill>
                <a:prstClr val="black"/>
              </a:solidFill>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756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67B8-88DB-FD04-5D65-30E643F1615D}"/>
              </a:ext>
            </a:extLst>
          </p:cNvPr>
          <p:cNvSpPr>
            <a:spLocks noGrp="1"/>
          </p:cNvSpPr>
          <p:nvPr>
            <p:ph type="title"/>
          </p:nvPr>
        </p:nvSpPr>
        <p:spPr/>
        <p:txBody>
          <a:bodyPr/>
          <a:lstStyle/>
          <a:p>
            <a:pPr algn="ctr"/>
            <a:r>
              <a:rPr lang="en-US" dirty="0"/>
              <a:t>Tools Used</a:t>
            </a:r>
          </a:p>
        </p:txBody>
      </p:sp>
      <p:sp>
        <p:nvSpPr>
          <p:cNvPr id="3" name="Content Placeholder 2">
            <a:extLst>
              <a:ext uri="{FF2B5EF4-FFF2-40B4-BE49-F238E27FC236}">
                <a16:creationId xmlns:a16="http://schemas.microsoft.com/office/drawing/2014/main" id="{6644B8B6-A3F1-3D48-9BAA-E4156050332C}"/>
              </a:ext>
            </a:extLst>
          </p:cNvPr>
          <p:cNvSpPr>
            <a:spLocks noGrp="1"/>
          </p:cNvSpPr>
          <p:nvPr>
            <p:ph idx="1"/>
          </p:nvPr>
        </p:nvSpPr>
        <p:spPr/>
        <p:txBody>
          <a:bodyPr>
            <a:normAutofit fontScale="85000" lnSpcReduction="20000"/>
          </a:bodyPr>
          <a:lstStyle/>
          <a:p>
            <a:pPr marL="0" indent="0">
              <a:buNone/>
            </a:pPr>
            <a:r>
              <a:rPr lang="en-US" dirty="0"/>
              <a:t>Hardware Requirements:</a:t>
            </a:r>
          </a:p>
          <a:p>
            <a:r>
              <a:rPr lang="en-US" sz="1800" dirty="0">
                <a:solidFill>
                  <a:srgbClr val="000000"/>
                </a:solidFill>
                <a:latin typeface="Times New Roman" panose="02020603050405020304" pitchFamily="18" charset="0"/>
              </a:rPr>
              <a:t>System – Pentium IV 2.4 GHz.</a:t>
            </a:r>
          </a:p>
          <a:p>
            <a:r>
              <a:rPr lang="en-US" sz="1800" dirty="0">
                <a:solidFill>
                  <a:srgbClr val="000000"/>
                </a:solidFill>
                <a:latin typeface="Times New Roman" panose="02020603050405020304" pitchFamily="18" charset="0"/>
              </a:rPr>
              <a:t>Hard disk – 40 GB.</a:t>
            </a:r>
          </a:p>
          <a:p>
            <a:r>
              <a:rPr lang="en-US" sz="1800" dirty="0">
                <a:solidFill>
                  <a:srgbClr val="000000"/>
                </a:solidFill>
                <a:latin typeface="Times New Roman" panose="02020603050405020304" pitchFamily="18" charset="0"/>
              </a:rPr>
              <a:t>Floppy driver – 1.44 Mb.</a:t>
            </a:r>
          </a:p>
          <a:p>
            <a:r>
              <a:rPr lang="en-US" sz="1800" dirty="0">
                <a:solidFill>
                  <a:srgbClr val="000000"/>
                </a:solidFill>
                <a:latin typeface="Times New Roman" panose="02020603050405020304" pitchFamily="18" charset="0"/>
              </a:rPr>
              <a:t>Monitor – 15 VGA </a:t>
            </a:r>
            <a:r>
              <a:rPr lang="en-US" sz="1800" dirty="0" err="1">
                <a:solidFill>
                  <a:srgbClr val="000000"/>
                </a:solidFill>
                <a:latin typeface="Times New Roman" panose="02020603050405020304" pitchFamily="18" charset="0"/>
              </a:rPr>
              <a:t>colour</a:t>
            </a:r>
            <a:r>
              <a:rPr lang="en-US" sz="1800" dirty="0">
                <a:solidFill>
                  <a:srgbClr val="000000"/>
                </a:solidFill>
                <a:latin typeface="Times New Roman" panose="02020603050405020304" pitchFamily="18" charset="0"/>
              </a:rPr>
              <a:t>.</a:t>
            </a:r>
          </a:p>
          <a:p>
            <a:r>
              <a:rPr lang="en-US" sz="1800" dirty="0">
                <a:solidFill>
                  <a:srgbClr val="000000"/>
                </a:solidFill>
                <a:latin typeface="Times New Roman" panose="02020603050405020304" pitchFamily="18" charset="0"/>
              </a:rPr>
              <a:t>Mouse – DELL</a:t>
            </a:r>
          </a:p>
          <a:p>
            <a:r>
              <a:rPr lang="en-US" sz="1800" dirty="0">
                <a:solidFill>
                  <a:srgbClr val="000000"/>
                </a:solidFill>
                <a:latin typeface="Times New Roman" panose="02020603050405020304" pitchFamily="18" charset="0"/>
              </a:rPr>
              <a:t>RAM – 512 Mb.</a:t>
            </a:r>
          </a:p>
          <a:p>
            <a:pPr marL="0" indent="0">
              <a:buNone/>
            </a:pPr>
            <a:r>
              <a:rPr lang="en-US" dirty="0"/>
              <a:t>Software Requirements:</a:t>
            </a:r>
          </a:p>
          <a:p>
            <a:pPr marR="3340" algn="just"/>
            <a:r>
              <a:rPr lang="en-US" sz="1800" dirty="0">
                <a:solidFill>
                  <a:srgbClr val="000000"/>
                </a:solidFill>
                <a:latin typeface="Times New Roman" panose="02020603050405020304" pitchFamily="18" charset="0"/>
              </a:rPr>
              <a:t>Operating System – Windows XP/7.</a:t>
            </a:r>
          </a:p>
          <a:p>
            <a:pPr marR="3340" algn="just"/>
            <a:r>
              <a:rPr lang="en-US" sz="1800" dirty="0">
                <a:solidFill>
                  <a:srgbClr val="000000"/>
                </a:solidFill>
                <a:latin typeface="Times New Roman" panose="02020603050405020304" pitchFamily="18" charset="0"/>
              </a:rPr>
              <a:t>Coding Language – Java</a:t>
            </a:r>
          </a:p>
          <a:p>
            <a:pPr marR="48170" algn="just"/>
            <a:r>
              <a:rPr lang="en-US" sz="1800" dirty="0">
                <a:solidFill>
                  <a:srgbClr val="000000"/>
                </a:solidFill>
                <a:latin typeface="Times New Roman" panose="02020603050405020304" pitchFamily="18" charset="0"/>
              </a:rPr>
              <a:t>Front End – Html/</a:t>
            </a:r>
            <a:r>
              <a:rPr lang="en-US" sz="1800" dirty="0" err="1">
                <a:solidFill>
                  <a:srgbClr val="000000"/>
                </a:solidFill>
                <a:latin typeface="Times New Roman" panose="02020603050405020304" pitchFamily="18" charset="0"/>
              </a:rPr>
              <a:t>css</a:t>
            </a:r>
            <a:r>
              <a:rPr lang="en-US" sz="1800" dirty="0">
                <a:solidFill>
                  <a:srgbClr val="000000"/>
                </a:solidFill>
                <a:latin typeface="Times New Roman" panose="02020603050405020304" pitchFamily="18" charset="0"/>
              </a:rPr>
              <a:t>.</a:t>
            </a:r>
          </a:p>
          <a:p>
            <a:pPr marR="48170" algn="just"/>
            <a:r>
              <a:rPr lang="en-US" sz="1800" dirty="0">
                <a:solidFill>
                  <a:srgbClr val="000000"/>
                </a:solidFill>
                <a:latin typeface="Times New Roman" panose="02020603050405020304" pitchFamily="18" charset="0"/>
              </a:rPr>
              <a:t>Back End – J2se, J2ee.</a:t>
            </a:r>
          </a:p>
          <a:p>
            <a:pPr marR="48170" algn="just"/>
            <a:r>
              <a:rPr lang="en-US" sz="1800" dirty="0">
                <a:solidFill>
                  <a:srgbClr val="000000"/>
                </a:solidFill>
                <a:latin typeface="Times New Roman" panose="02020603050405020304" pitchFamily="18" charset="0"/>
              </a:rPr>
              <a:t>Database – </a:t>
            </a:r>
            <a:r>
              <a:rPr lang="en-US" sz="1800" dirty="0" err="1">
                <a:solidFill>
                  <a:srgbClr val="000000"/>
                </a:solidFill>
                <a:latin typeface="Times New Roman" panose="02020603050405020304" pitchFamily="18" charset="0"/>
              </a:rPr>
              <a:t>Mysql</a:t>
            </a:r>
            <a:endParaRPr lang="en-US" sz="1800" dirty="0">
              <a:solidFill>
                <a:srgbClr val="000000"/>
              </a:solidFill>
              <a:latin typeface="Times New Roman" panose="02020603050405020304" pitchFamily="18" charset="0"/>
            </a:endParaRPr>
          </a:p>
          <a:p>
            <a:pPr marR="48170" algn="just"/>
            <a:r>
              <a:rPr lang="en-US" sz="1800" dirty="0">
                <a:solidFill>
                  <a:srgbClr val="000000"/>
                </a:solidFill>
                <a:latin typeface="Times New Roman" panose="02020603050405020304" pitchFamily="18" charset="0"/>
              </a:rPr>
              <a:t>Tools – NetBeans IDE 7.2.1</a:t>
            </a:r>
          </a:p>
          <a:p>
            <a:pPr marL="0" indent="0">
              <a:buNone/>
            </a:pPr>
            <a:endParaRPr lang="en-US" dirty="0"/>
          </a:p>
        </p:txBody>
      </p:sp>
    </p:spTree>
    <p:extLst>
      <p:ext uri="{BB962C8B-B14F-4D97-AF65-F5344CB8AC3E}">
        <p14:creationId xmlns:p14="http://schemas.microsoft.com/office/powerpoint/2010/main" val="196888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FCA1-29FE-6C4D-87BC-D01097EDB7C9}"/>
              </a:ext>
            </a:extLst>
          </p:cNvPr>
          <p:cNvSpPr>
            <a:spLocks noGrp="1"/>
          </p:cNvSpPr>
          <p:nvPr>
            <p:ph type="title"/>
          </p:nvPr>
        </p:nvSpPr>
        <p:spPr/>
        <p:txBody>
          <a:bodyPr/>
          <a:lstStyle/>
          <a:p>
            <a:pPr algn="ctr"/>
            <a:r>
              <a:rPr lang="en-US" b="1" dirty="0"/>
              <a:t>Modules</a:t>
            </a:r>
          </a:p>
        </p:txBody>
      </p:sp>
      <p:sp>
        <p:nvSpPr>
          <p:cNvPr id="3" name="Content Placeholder 2">
            <a:extLst>
              <a:ext uri="{FF2B5EF4-FFF2-40B4-BE49-F238E27FC236}">
                <a16:creationId xmlns:a16="http://schemas.microsoft.com/office/drawing/2014/main" id="{4C3A3FBF-0231-8427-B9AF-BABB5A6496F1}"/>
              </a:ext>
            </a:extLst>
          </p:cNvPr>
          <p:cNvSpPr>
            <a:spLocks noGrp="1"/>
          </p:cNvSpPr>
          <p:nvPr>
            <p:ph idx="1"/>
          </p:nvPr>
        </p:nvSpPr>
        <p:spPr/>
        <p:txBody>
          <a:bodyPr/>
          <a:lstStyle/>
          <a:p>
            <a:r>
              <a:rPr lang="en-US" dirty="0"/>
              <a:t>Design Goals</a:t>
            </a:r>
          </a:p>
          <a:p>
            <a:r>
              <a:rPr lang="en-US" dirty="0"/>
              <a:t>Security Guarantee</a:t>
            </a:r>
          </a:p>
          <a:p>
            <a:r>
              <a:rPr lang="en-US" dirty="0"/>
              <a:t>Advanced Encryption Standard(AES)</a:t>
            </a:r>
          </a:p>
          <a:p>
            <a:r>
              <a:rPr lang="en-US" dirty="0"/>
              <a:t>Scalability</a:t>
            </a:r>
          </a:p>
          <a:p>
            <a:r>
              <a:rPr lang="en-US" dirty="0"/>
              <a:t>Block Storage</a:t>
            </a:r>
          </a:p>
          <a:p>
            <a:r>
              <a:rPr lang="en-US" dirty="0"/>
              <a:t>Waterfall Model</a:t>
            </a:r>
          </a:p>
          <a:p>
            <a:r>
              <a:rPr lang="en-US" dirty="0"/>
              <a:t>V-Model</a:t>
            </a:r>
          </a:p>
        </p:txBody>
      </p:sp>
    </p:spTree>
    <p:extLst>
      <p:ext uri="{BB962C8B-B14F-4D97-AF65-F5344CB8AC3E}">
        <p14:creationId xmlns:p14="http://schemas.microsoft.com/office/powerpoint/2010/main" val="194832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F3CE-89CD-54D6-AA28-E8AF974B9909}"/>
              </a:ext>
            </a:extLst>
          </p:cNvPr>
          <p:cNvSpPr>
            <a:spLocks noGrp="1"/>
          </p:cNvSpPr>
          <p:nvPr>
            <p:ph type="title"/>
          </p:nvPr>
        </p:nvSpPr>
        <p:spPr/>
        <p:txBody>
          <a:bodyPr/>
          <a:lstStyle/>
          <a:p>
            <a:pPr algn="ctr"/>
            <a:r>
              <a:rPr lang="en-US" dirty="0"/>
              <a:t>Sample Screenshots</a:t>
            </a:r>
          </a:p>
        </p:txBody>
      </p:sp>
      <p:pic>
        <p:nvPicPr>
          <p:cNvPr id="5" name="Content Placeholder 4">
            <a:extLst>
              <a:ext uri="{FF2B5EF4-FFF2-40B4-BE49-F238E27FC236}">
                <a16:creationId xmlns:a16="http://schemas.microsoft.com/office/drawing/2014/main" id="{06CA3FB2-83FB-76B5-7AE0-4D88D678A538}"/>
              </a:ext>
            </a:extLst>
          </p:cNvPr>
          <p:cNvPicPr>
            <a:picLocks noGrp="1" noChangeAspect="1"/>
          </p:cNvPicPr>
          <p:nvPr>
            <p:ph idx="1"/>
          </p:nvPr>
        </p:nvPicPr>
        <p:blipFill>
          <a:blip r:embed="rId2"/>
          <a:stretch>
            <a:fillRect/>
          </a:stretch>
        </p:blipFill>
        <p:spPr>
          <a:xfrm>
            <a:off x="2239287" y="1825625"/>
            <a:ext cx="7713426" cy="4351338"/>
          </a:xfrm>
        </p:spPr>
      </p:pic>
    </p:spTree>
    <p:extLst>
      <p:ext uri="{BB962C8B-B14F-4D97-AF65-F5344CB8AC3E}">
        <p14:creationId xmlns:p14="http://schemas.microsoft.com/office/powerpoint/2010/main" val="345050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3D07-F83B-DD5F-26F0-913C825AE142}"/>
              </a:ext>
            </a:extLst>
          </p:cNvPr>
          <p:cNvSpPr>
            <a:spLocks noGrp="1"/>
          </p:cNvSpPr>
          <p:nvPr>
            <p:ph type="title"/>
          </p:nvPr>
        </p:nvSpPr>
        <p:spPr/>
        <p:txBody>
          <a:bodyPr/>
          <a:lstStyle/>
          <a:p>
            <a:pPr algn="ctr"/>
            <a:r>
              <a:rPr lang="en-US" dirty="0" err="1"/>
              <a:t>Github</a:t>
            </a:r>
            <a:r>
              <a:rPr lang="en-US" dirty="0"/>
              <a:t> Screenshot</a:t>
            </a:r>
          </a:p>
        </p:txBody>
      </p:sp>
      <p:pic>
        <p:nvPicPr>
          <p:cNvPr id="5" name="Content Placeholder 4">
            <a:extLst>
              <a:ext uri="{FF2B5EF4-FFF2-40B4-BE49-F238E27FC236}">
                <a16:creationId xmlns:a16="http://schemas.microsoft.com/office/drawing/2014/main" id="{91E38C6D-E697-8756-11A0-730DED11DE2A}"/>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698707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792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A FAST NEAREST NEIGHBOUR SEARCH SCHEME OVER OUTSOURCED ENCRYPTED MEDICAL IMAGES</vt:lpstr>
      <vt:lpstr>Abstract</vt:lpstr>
      <vt:lpstr>Existing System</vt:lpstr>
      <vt:lpstr>Proposed System</vt:lpstr>
      <vt:lpstr>Tools Used</vt:lpstr>
      <vt:lpstr>Modules</vt:lpstr>
      <vt:lpstr>Sample Screenshots</vt:lpstr>
      <vt:lpstr>Github Screenshot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FAST NEAREST NEIGHBOUR SEARCH SCHEME OVER OUTSOURCED ENCRYPTED MEDICAL IMAGES</dc:title>
  <dc:creator>jayanthidhanasekaran22@outlook.com</dc:creator>
  <cp:lastModifiedBy>jayanthidhanasekaran22@outlook.com</cp:lastModifiedBy>
  <cp:revision>1</cp:revision>
  <dcterms:created xsi:type="dcterms:W3CDTF">2023-05-03T19:40:13Z</dcterms:created>
  <dcterms:modified xsi:type="dcterms:W3CDTF">2023-05-03T19:50:00Z</dcterms:modified>
</cp:coreProperties>
</file>